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49" r:id="rId20"/>
    <p:sldId id="519" r:id="rId21"/>
    <p:sldId id="522" r:id="rId22"/>
    <p:sldId id="520" r:id="rId23"/>
    <p:sldId id="523" r:id="rId24"/>
    <p:sldId id="551" r:id="rId25"/>
    <p:sldId id="534" r:id="rId26"/>
    <p:sldId id="525" r:id="rId27"/>
    <p:sldId id="539" r:id="rId28"/>
    <p:sldId id="546" r:id="rId29"/>
    <p:sldId id="540" r:id="rId30"/>
    <p:sldId id="541" r:id="rId31"/>
    <p:sldId id="547" r:id="rId32"/>
    <p:sldId id="463"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C42CF-D624-41A5-83C6-7B6F54863EDE}" v="1" dt="2025-07-08T06:04:4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 久保庭 レイラニ邑/Kuboniwa, Reiraniyu (NTT DATA)" userId="94a88ae5-65cf-4c95-ae44-acf3621e7bde" providerId="ADAL" clId="{64CC42CF-D624-41A5-83C6-7B6F54863EDE}"/>
    <pc:docChg chg="undo custSel modSld">
      <pc:chgData name="SIS 久保庭 レイラニ邑/Kuboniwa, Reiraniyu (NTT DATA)" userId="94a88ae5-65cf-4c95-ae44-acf3621e7bde" providerId="ADAL" clId="{64CC42CF-D624-41A5-83C6-7B6F54863EDE}" dt="2025-07-08T06:09:32.536" v="19" actId="14100"/>
      <pc:docMkLst>
        <pc:docMk/>
      </pc:docMkLst>
      <pc:sldChg chg="modSp mod">
        <pc:chgData name="SIS 久保庭 レイラニ邑/Kuboniwa, Reiraniyu (NTT DATA)" userId="94a88ae5-65cf-4c95-ae44-acf3621e7bde" providerId="ADAL" clId="{64CC42CF-D624-41A5-83C6-7B6F54863EDE}" dt="2025-07-08T06:04:47.600" v="1" actId="27636"/>
        <pc:sldMkLst>
          <pc:docMk/>
          <pc:sldMk cId="950112547" sldId="515"/>
        </pc:sldMkLst>
        <pc:spChg chg="mod">
          <ac:chgData name="SIS 久保庭 レイラニ邑/Kuboniwa, Reiraniyu (NTT DATA)" userId="94a88ae5-65cf-4c95-ae44-acf3621e7bde" providerId="ADAL" clId="{64CC42CF-D624-41A5-83C6-7B6F54863EDE}" dt="2025-07-08T06:04:47.600" v="1" actId="27636"/>
          <ac:spMkLst>
            <pc:docMk/>
            <pc:sldMk cId="950112547" sldId="515"/>
            <ac:spMk id="5" creationId="{4D9AC613-7DD8-91D0-D9CA-1A0EACE34ABA}"/>
          </ac:spMkLst>
        </pc:spChg>
      </pc:sldChg>
      <pc:sldChg chg="addSp delSp modSp mod">
        <pc:chgData name="SIS 久保庭 レイラニ邑/Kuboniwa, Reiraniyu (NTT DATA)" userId="94a88ae5-65cf-4c95-ae44-acf3621e7bde" providerId="ADAL" clId="{64CC42CF-D624-41A5-83C6-7B6F54863EDE}" dt="2025-07-08T06:09:32.536" v="19" actId="14100"/>
        <pc:sldMkLst>
          <pc:docMk/>
          <pc:sldMk cId="96681944" sldId="522"/>
        </pc:sldMkLst>
        <pc:picChg chg="add mod">
          <ac:chgData name="SIS 久保庭 レイラニ邑/Kuboniwa, Reiraniyu (NTT DATA)" userId="94a88ae5-65cf-4c95-ae44-acf3621e7bde" providerId="ADAL" clId="{64CC42CF-D624-41A5-83C6-7B6F54863EDE}" dt="2025-07-08T06:09:32.536" v="19" actId="14100"/>
          <ac:picMkLst>
            <pc:docMk/>
            <pc:sldMk cId="96681944" sldId="522"/>
            <ac:picMk id="4" creationId="{F6A0F03B-B447-CAF8-F894-FA12D687F3DB}"/>
          </ac:picMkLst>
        </pc:picChg>
        <pc:picChg chg="add del mod">
          <ac:chgData name="SIS 久保庭 レイラニ邑/Kuboniwa, Reiraniyu (NTT DATA)" userId="94a88ae5-65cf-4c95-ae44-acf3621e7bde" providerId="ADAL" clId="{64CC42CF-D624-41A5-83C6-7B6F54863EDE}" dt="2025-07-08T06:09:25.711" v="17" actId="478"/>
          <ac:picMkLst>
            <pc:docMk/>
            <pc:sldMk cId="96681944" sldId="522"/>
            <ac:picMk id="8" creationId="{F4EB8F0B-AFFD-D657-4B23-63DDF30D87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2025/9/5</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2025/9/5</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gcas.cloud.go.jp/member/member-general/procedure/"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overview-explanation/" TargetMode="External"/><Relationship Id="rId2" Type="http://schemas.openxmlformats.org/officeDocument/2006/relationships/hyperlink" Target="https://guide.gcas.cloud.go.jp/general/modernization-definition/"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uide.gcas.cloud.go.jp/general/tech-manual-common/"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guide.gcas.cloud.go.jp/general/quotation-request-procurement/"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20" Type="http://schemas.openxmlformats.org/officeDocument/2006/relationships/hyperlink" Target="https://guide.gcas.cloud.go.jp/general/overview/#01_%E3%82%AC%E3%83%90%E3%83%A1%E3%83%B3%E3%83%88%E3%82%AF%E3%83%A9%E3%82%A6%E3%83%89%E6%A6%82%E8%A6%81%E8%A7%A3%E8%AA%AC_%E5%88%A5%E7%B4%99"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19" Type="http://schemas.openxmlformats.org/officeDocument/2006/relationships/hyperlink" Target="https://guide.gcas.cloud.go.jp/general/basic-concept/"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2025/09/12</a:t>
            </a:r>
            <a:endParaRPr kumimoji="1"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dirty="0">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デジタル庁にて、</a:t>
            </a:r>
            <a:r>
              <a:rPr lang="en-US" altLang="ja-JP" dirty="0">
                <a:latin typeface="Meiryo UI" panose="020B0604030504040204" pitchFamily="50" charset="-128"/>
                <a:ea typeface="Meiryo UI" panose="020B0604030504040204" pitchFamily="50" charset="-128"/>
              </a:rPr>
              <a:t>CSP</a:t>
            </a:r>
            <a:r>
              <a:rPr lang="ja-JP" altLang="en-US" dirty="0">
                <a:solidFill>
                  <a:srgbClr val="1A1A1C"/>
                </a:solidFill>
                <a:latin typeface="Meiryo UI" panose="020B0604030504040204" pitchFamily="50" charset="-128"/>
                <a:ea typeface="Meiryo UI" panose="020B0604030504040204" pitchFamily="50" charset="-128"/>
              </a:rPr>
              <a:t>と一括契約を行うことで</a:t>
            </a:r>
            <a:r>
              <a:rPr lang="ja-JP" altLang="en-US" i="0" dirty="0">
                <a:solidFill>
                  <a:srgbClr val="1A1A1C"/>
                </a:solidFill>
                <a:effectLst/>
                <a:latin typeface="Meiryo UI" panose="020B0604030504040204" pitchFamily="50" charset="-128"/>
                <a:ea typeface="Meiryo UI" panose="020B0604030504040204" pitchFamily="50" charset="-128"/>
              </a:rPr>
              <a:t>、国の行政機関および地方公共団体でのクラウド調達が不要になるため、</a:t>
            </a:r>
            <a:r>
              <a:rPr lang="ja-JP" altLang="en-US" b="1" i="0" dirty="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dirty="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dirty="0">
                <a:solidFill>
                  <a:srgbClr val="1A1A1C"/>
                </a:solidFill>
                <a:effectLst/>
                <a:latin typeface="Meiryo UI" panose="020B0604030504040204" pitchFamily="50" charset="-128"/>
                <a:ea typeface="Meiryo UI" panose="020B0604030504040204" pitchFamily="50" charset="-128"/>
              </a:rPr>
              <a:t>ガバメントクラウドに構築する</a:t>
            </a:r>
            <a:r>
              <a:rPr lang="ja-JP" altLang="en-US" b="1" i="0" dirty="0">
                <a:effectLst/>
                <a:latin typeface="Meiryo UI" panose="020B0604030504040204" pitchFamily="50" charset="-128"/>
                <a:ea typeface="Meiryo UI" panose="020B0604030504040204" pitchFamily="50" charset="-128"/>
              </a:rPr>
              <a:t>システム</a:t>
            </a:r>
            <a:r>
              <a:rPr lang="ja-JP" altLang="en-US" b="1" i="0" dirty="0">
                <a:solidFill>
                  <a:srgbClr val="1A1A1C"/>
                </a:solidFill>
                <a:effectLst/>
                <a:latin typeface="Meiryo UI" panose="020B0604030504040204" pitchFamily="50" charset="-128"/>
                <a:ea typeface="Meiryo UI" panose="020B0604030504040204" pitchFamily="50" charset="-128"/>
              </a:rPr>
              <a:t>は一定のモダンアプリケーション化を達成すること。</a:t>
            </a:r>
            <a:r>
              <a:rPr lang="ja-JP" altLang="en-US" i="0" dirty="0">
                <a:solidFill>
                  <a:srgbClr val="1A1A1C"/>
                </a:solidFill>
                <a:effectLst/>
                <a:latin typeface="Meiryo UI" panose="020B0604030504040204" pitchFamily="50" charset="-128"/>
                <a:ea typeface="Meiryo UI" panose="020B0604030504040204" pitchFamily="50" charset="-128"/>
              </a:rPr>
              <a:t>任意で利用可能な</a:t>
            </a:r>
            <a:r>
              <a:rPr lang="en-US" altLang="ja-JP" i="0" dirty="0" err="1">
                <a:solidFill>
                  <a:srgbClr val="1A1A1C"/>
                </a:solidFill>
                <a:effectLst/>
                <a:latin typeface="Meiryo UI" panose="020B0604030504040204" pitchFamily="50" charset="-128"/>
                <a:ea typeface="Meiryo UI" panose="020B0604030504040204" pitchFamily="50" charset="-128"/>
              </a:rPr>
              <a:t>IaC</a:t>
            </a:r>
            <a:r>
              <a:rPr lang="ja-JP" altLang="en-US" i="0" dirty="0">
                <a:solidFill>
                  <a:srgbClr val="1A1A1C"/>
                </a:solidFill>
                <a:effectLst/>
                <a:latin typeface="Meiryo UI" panose="020B0604030504040204" pitchFamily="50" charset="-128"/>
                <a:ea typeface="Meiryo UI" panose="020B0604030504040204" pitchFamily="50" charset="-128"/>
              </a:rPr>
              <a:t>での</a:t>
            </a:r>
            <a:r>
              <a:rPr lang="ja-JP" altLang="en-US" b="1" i="0" dirty="0">
                <a:solidFill>
                  <a:srgbClr val="1A1A1C"/>
                </a:solidFill>
                <a:effectLst/>
                <a:latin typeface="Meiryo UI" panose="020B0604030504040204" pitchFamily="50" charset="-128"/>
                <a:ea typeface="Meiryo UI" panose="020B0604030504040204" pitchFamily="50" charset="-128"/>
              </a:rPr>
              <a:t>モダンアプリケーションサンプル</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ファイルの提供を行っている。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dirty="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dirty="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dirty="0">
                <a:solidFill>
                  <a:srgbClr val="1A1A1C"/>
                </a:solidFill>
                <a:effectLst/>
                <a:latin typeface="Meiryo UI" panose="020B0604030504040204" pitchFamily="50" charset="-128"/>
                <a:ea typeface="Meiryo UI" panose="020B0604030504040204" pitchFamily="50" charset="-128"/>
              </a:rPr>
              <a:t>GSS</a:t>
            </a:r>
            <a:r>
              <a:rPr lang="ja-JP" altLang="en-US" i="0" dirty="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dirty="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dirty="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dirty="0" err="1">
                <a:solidFill>
                  <a:srgbClr val="1A1A1C"/>
                </a:solidFill>
                <a:effectLst/>
                <a:latin typeface="Meiryo UI" panose="020B0604030504040204" pitchFamily="50" charset="-128"/>
                <a:ea typeface="Meiryo UI" panose="020B0604030504040204" pitchFamily="50" charset="-128"/>
              </a:rPr>
              <a:t>IaC</a:t>
            </a:r>
            <a:r>
              <a:rPr lang="ja-JP" altLang="en-US" sz="1600" i="0" dirty="0">
                <a:solidFill>
                  <a:srgbClr val="1A1A1C"/>
                </a:solidFill>
                <a:effectLst/>
                <a:latin typeface="Meiryo UI" panose="020B0604030504040204" pitchFamily="50" charset="-128"/>
                <a:ea typeface="Meiryo UI" panose="020B0604030504040204" pitchFamily="50" charset="-128"/>
              </a:rPr>
              <a:t>で記述された</a:t>
            </a:r>
            <a:r>
              <a:rPr lang="ja-JP" altLang="en-US" sz="1600" b="1" i="0" dirty="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インフラの</a:t>
            </a:r>
            <a:r>
              <a:rPr lang="en-US" altLang="ja-JP" sz="1900" i="0" dirty="0" err="1">
                <a:solidFill>
                  <a:srgbClr val="1A1A1C"/>
                </a:solidFill>
                <a:effectLst/>
                <a:latin typeface="Meiryo UI" panose="020B0604030504040204" pitchFamily="50" charset="-128"/>
                <a:ea typeface="Meiryo UI" panose="020B0604030504040204" pitchFamily="50" charset="-128"/>
              </a:rPr>
              <a:t>IaC</a:t>
            </a:r>
            <a:r>
              <a:rPr lang="ja-JP" altLang="en-US" sz="1900" i="0" dirty="0">
                <a:solidFill>
                  <a:srgbClr val="1A1A1C"/>
                </a:solidFill>
                <a:effectLst/>
                <a:latin typeface="Meiryo UI" panose="020B0604030504040204" pitchFamily="50" charset="-128"/>
                <a:ea typeface="Meiryo UI" panose="020B0604030504040204" pitchFamily="50" charset="-128"/>
              </a:rPr>
              <a:t>化</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dirty="0">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dirty="0" err="1">
                <a:solidFill>
                  <a:srgbClr val="1A1A1C"/>
                </a:solidFill>
                <a:effectLst/>
                <a:latin typeface="Meiryo UI" panose="020B0604030504040204" pitchFamily="50" charset="-128"/>
                <a:ea typeface="Meiryo UI" panose="020B0604030504040204" pitchFamily="50" charset="-128"/>
              </a:rPr>
              <a:t>IaC</a:t>
            </a:r>
            <a:r>
              <a:rPr lang="ja-JP" altLang="en-US" sz="1600" b="1" i="0" dirty="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dirty="0">
                <a:solidFill>
                  <a:srgbClr val="1A1A1C"/>
                </a:solidFill>
                <a:effectLst/>
                <a:latin typeface="Meiryo UI" panose="020B0604030504040204" pitchFamily="50" charset="-128"/>
                <a:ea typeface="Meiryo UI" panose="020B0604030504040204" pitchFamily="50" charset="-128"/>
              </a:rPr>
              <a:t>とし、</a:t>
            </a:r>
            <a:r>
              <a:rPr lang="en-US" altLang="ja-JP" sz="1600" i="0" dirty="0">
                <a:solidFill>
                  <a:srgbClr val="1A1A1C"/>
                </a:solidFill>
                <a:effectLst/>
                <a:latin typeface="Meiryo UI" panose="020B0604030504040204" pitchFamily="50" charset="-128"/>
                <a:ea typeface="Meiryo UI" panose="020B0604030504040204" pitchFamily="50" charset="-128"/>
              </a:rPr>
              <a:t>Web</a:t>
            </a:r>
            <a:r>
              <a:rPr lang="ja-JP" altLang="en-US" sz="1600" i="0" dirty="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dirty="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dirty="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dirty="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dirty="0">
                <a:solidFill>
                  <a:srgbClr val="1A1A1C"/>
                </a:solidFill>
                <a:effectLst/>
                <a:latin typeface="Meiryo UI" panose="020B0604030504040204" pitchFamily="50" charset="-128"/>
                <a:ea typeface="Meiryo UI" panose="020B0604030504040204" pitchFamily="50" charset="-128"/>
              </a:rPr>
              <a:t>また、</a:t>
            </a:r>
            <a:r>
              <a:rPr lang="ja-JP" altLang="en-US" sz="1600" b="1" i="0" dirty="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dirty="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dirty="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1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0000" lnSpcReduction="20000"/>
          </a:bodyPr>
          <a:lstStyle/>
          <a:p>
            <a:pPr marL="342900" indent="-342900" algn="l">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dirty="0">
              <a:solidFill>
                <a:srgbClr val="1A1A1C"/>
              </a:solidFill>
              <a:latin typeface="Meiryo UI" panose="020B0604030504040204" pitchFamily="50" charset="-128"/>
              <a:ea typeface="Meiryo UI" panose="020B0604030504040204" pitchFamily="50" charset="-128"/>
            </a:endParaRPr>
          </a:p>
          <a:p>
            <a:pPr lvl="1" indent="0">
              <a:buNone/>
            </a:pPr>
            <a:r>
              <a:rPr lang="ja-JP" altLang="en-US" b="1" i="0" dirty="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dirty="0">
                <a:solidFill>
                  <a:srgbClr val="1A1A1C"/>
                </a:solidFill>
                <a:effectLst/>
                <a:latin typeface="Meiryo UI" panose="020B0604030504040204" pitchFamily="50" charset="-128"/>
                <a:ea typeface="Meiryo UI" panose="020B0604030504040204" pitchFamily="50" charset="-128"/>
              </a:rPr>
              <a:t>SL</a:t>
            </a:r>
            <a:r>
              <a:rPr lang="ja-JP" altLang="en-US" i="0" dirty="0">
                <a:solidFill>
                  <a:srgbClr val="1A1A1C"/>
                </a:solidFill>
                <a:effectLst/>
                <a:latin typeface="Meiryo UI" panose="020B0604030504040204" pitchFamily="50" charset="-128"/>
                <a:ea typeface="Meiryo UI" panose="020B0604030504040204" pitchFamily="50" charset="-128"/>
              </a:rPr>
              <a:t>）は、各</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が定める</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を参照しつつ、</a:t>
            </a:r>
            <a:r>
              <a:rPr lang="ja-JP" altLang="en-US" b="1" i="0" dirty="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dirty="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dirty="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dirty="0">
                <a:solidFill>
                  <a:srgbClr val="1A1A1C"/>
                </a:solidFill>
                <a:effectLst/>
                <a:latin typeface="Meiryo UI" panose="020B0604030504040204" pitchFamily="50" charset="-128"/>
                <a:ea typeface="Meiryo UI" panose="020B0604030504040204" pitchFamily="50" charset="-128"/>
              </a:rPr>
              <a:t>テンプレート</a:t>
            </a:r>
            <a:r>
              <a:rPr lang="en-US" altLang="ja-JP" b="1" i="0" dirty="0">
                <a:solidFill>
                  <a:srgbClr val="1A1A1C"/>
                </a:solidFill>
                <a:effectLst/>
                <a:latin typeface="Meiryo UI" panose="020B0604030504040204" pitchFamily="50" charset="-128"/>
                <a:ea typeface="Meiryo UI" panose="020B0604030504040204" pitchFamily="50" charset="-128"/>
              </a:rPr>
              <a:t>/</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ファイル適用に向けた作業やそれを可能とする体制や実績を要件とする</a:t>
            </a:r>
            <a:r>
              <a:rPr lang="ja-JP" altLang="en-US" i="0" dirty="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実際にプロジェクトに参画する要員について、</a:t>
            </a:r>
            <a:r>
              <a:rPr lang="ja-JP" altLang="en-US" b="1" dirty="0">
                <a:latin typeface="Meiryo UI" panose="020B0604030504040204" pitchFamily="50" charset="-128"/>
                <a:ea typeface="Meiryo UI" panose="020B0604030504040204" pitchFamily="50" charset="-128"/>
              </a:rPr>
              <a:t>利用を想定する</a:t>
            </a:r>
            <a:r>
              <a:rPr lang="en-US" altLang="ja-JP" b="1" dirty="0">
                <a:latin typeface="Meiryo UI" panose="020B0604030504040204" pitchFamily="50" charset="-128"/>
                <a:ea typeface="Meiryo UI" panose="020B0604030504040204" pitchFamily="50" charset="-128"/>
              </a:rPr>
              <a:t>CSP</a:t>
            </a:r>
            <a:r>
              <a:rPr lang="ja-JP" altLang="en-US" b="1" dirty="0">
                <a:latin typeface="Meiryo UI" panose="020B0604030504040204" pitchFamily="50" charset="-128"/>
                <a:ea typeface="Meiryo UI" panose="020B0604030504040204" pitchFamily="50" charset="-128"/>
              </a:rPr>
              <a:t>の上級クラウド認定資格の保有を要件とすることが必須</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事業者の役務として、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dirty="0">
                <a:latin typeface="Meiryo UI" panose="020B0604030504040204" pitchFamily="50" charset="-128"/>
                <a:ea typeface="Meiryo UI" panose="020B0604030504040204" pitchFamily="50" charset="-128"/>
              </a:rPr>
              <a:t>KPI</a:t>
            </a:r>
            <a:r>
              <a:rPr lang="ja-JP" altLang="en-US" dirty="0">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と協議すること等を明記することが望ましい。</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dirty="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調達における推奨事項、留意事項を参照の上で調達を行うこと。</a:t>
            </a:r>
            <a:r>
              <a:rPr lang="ja-JP" altLang="en-US" i="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a:solidFill>
                  <a:srgbClr val="1A1A1C"/>
                </a:solidFill>
                <a:effectLst/>
                <a:latin typeface="Meiryo UI" panose="020B0604030504040204" pitchFamily="50" charset="-128"/>
                <a:ea typeface="Meiryo UI" panose="020B0604030504040204" pitchFamily="50" charset="-128"/>
              </a:rPr>
              <a:t>を提供している。</a:t>
            </a:r>
            <a:r>
              <a:rPr lang="ja-JP" altLang="en-US" i="0">
                <a:effectLst/>
                <a:latin typeface="Meiryo UI" panose="020B0604030504040204" pitchFamily="50" charset="-128"/>
                <a:ea typeface="Meiryo UI" panose="020B0604030504040204" pitchFamily="50" charset="-128"/>
              </a:rPr>
              <a:t>なお、アクセスには、</a:t>
            </a:r>
            <a:r>
              <a:rPr lang="en-US" altLang="ja-JP" i="0">
                <a:effectLst/>
                <a:latin typeface="Meiryo UI" panose="020B0604030504040204" pitchFamily="50" charset="-128"/>
                <a:ea typeface="Meiryo UI" panose="020B0604030504040204" pitchFamily="50" charset="-128"/>
              </a:rPr>
              <a:t>GCAS</a:t>
            </a:r>
            <a:r>
              <a:rPr lang="ja-JP" altLang="en-US" i="0">
                <a:effectLst/>
                <a:latin typeface="Meiryo UI" panose="020B0604030504040204" pitchFamily="50" charset="-128"/>
                <a:ea typeface="Meiryo UI" panose="020B0604030504040204" pitchFamily="50" charset="-128"/>
              </a:rPr>
              <a:t>へのユーザー登録が必要である。</a:t>
            </a:r>
            <a:endParaRPr lang="en-US" altLang="ja-JP" i="0">
              <a:effectLst/>
              <a:latin typeface="Meiryo UI" panose="020B0604030504040204" pitchFamily="50" charset="-128"/>
              <a:ea typeface="Meiryo UI" panose="020B0604030504040204" pitchFamily="50" charset="-128"/>
            </a:endParaRPr>
          </a:p>
          <a:p>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92500" lnSpcReduction="20000"/>
          </a:bodyPr>
          <a:lstStyle/>
          <a:p>
            <a:pPr marL="342900" indent="-342900">
              <a:buFont typeface="Arial" panose="020B0604020202020204" pitchFamily="34" charset="0"/>
              <a:buChar char="•"/>
            </a:pPr>
            <a:r>
              <a:rPr lang="ja-JP" altLang="en-US" sz="1800" i="0">
                <a:solidFill>
                  <a:srgbClr val="1A1A1C"/>
                </a:solidFill>
                <a:effectLst/>
                <a:latin typeface="Meiryo UI" panose="020B0604030504040204" pitchFamily="50" charset="-128"/>
                <a:ea typeface="Meiryo UI" panose="020B0604030504040204" pitchFamily="50" charset="-128"/>
              </a:rPr>
              <a:t>利用の流れ</a:t>
            </a:r>
            <a:endParaRPr lang="en-US" altLang="ja-JP" sz="1800">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dirty="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a:ea typeface="Meiryo UI"/>
              </a:rPr>
              <a:t>ガバメントクラウド利用組織は、</a:t>
            </a:r>
            <a:r>
              <a:rPr lang="ja-JP" altLang="en-US" b="1" i="0">
                <a:solidFill>
                  <a:srgbClr val="1A1A1C"/>
                </a:solidFill>
                <a:effectLst/>
                <a:latin typeface="Meiryo UI"/>
                <a:ea typeface="Meiryo UI"/>
              </a:rPr>
              <a:t>各システムの予算取りのタイミングで、</a:t>
            </a:r>
            <a:r>
              <a:rPr lang="en-US" altLang="ja-JP" b="1" i="0" dirty="0">
                <a:effectLst/>
                <a:latin typeface="Meiryo UI"/>
                <a:ea typeface="Meiryo UI"/>
              </a:rPr>
              <a:t>GCAS</a:t>
            </a:r>
            <a:r>
              <a:rPr lang="ja-JP" altLang="en-US" b="1" i="0">
                <a:effectLst/>
                <a:latin typeface="Meiryo UI"/>
                <a:ea typeface="Meiryo UI"/>
              </a:rPr>
              <a:t>システム情報登録へ、</a:t>
            </a:r>
            <a:r>
              <a:rPr lang="en-US" altLang="ja-JP" b="1" i="0" dirty="0">
                <a:effectLst/>
                <a:latin typeface="Meiryo UI"/>
                <a:ea typeface="Meiryo UI"/>
              </a:rPr>
              <a:t>CSP</a:t>
            </a:r>
            <a:r>
              <a:rPr lang="ja-JP" altLang="en-US" b="1" i="0">
                <a:effectLst/>
                <a:latin typeface="Meiryo UI"/>
                <a:ea typeface="Meiryo UI"/>
              </a:rPr>
              <a:t>見積もりツールの見積もり結果もしくはそのリンク、アーキテクチャ構成その他のガバメントクラウドの利用前提確認に必要な情報を登録</a:t>
            </a:r>
            <a:r>
              <a:rPr lang="ja-JP" altLang="en-US" b="0" i="0">
                <a:effectLst/>
                <a:latin typeface="Meiryo UI"/>
                <a:ea typeface="Meiryo UI"/>
              </a:rPr>
              <a:t>する。</a:t>
            </a:r>
            <a:endParaRPr lang="en-US" altLang="ja-JP" b="0" i="0" dirty="0">
              <a:effectLst/>
              <a:latin typeface="Meiryo UI"/>
              <a:ea typeface="Meiryo UI"/>
            </a:endParaRPr>
          </a:p>
          <a:p>
            <a:pPr marL="1028700" lvl="1" indent="-342900"/>
            <a:r>
              <a:rPr lang="ja-JP" altLang="en-US" b="0" i="0">
                <a:effectLst/>
                <a:latin typeface="Meiryo UI"/>
                <a:ea typeface="Meiryo UI"/>
              </a:rPr>
              <a:t>開発構築事業者の調達の段階では、予算要求時から</a:t>
            </a:r>
            <a:r>
              <a:rPr lang="en-US" altLang="ja-JP" b="0" i="0" dirty="0">
                <a:effectLst/>
                <a:latin typeface="Meiryo UI"/>
                <a:ea typeface="Meiryo UI"/>
              </a:rPr>
              <a:t>CSP</a:t>
            </a:r>
            <a:r>
              <a:rPr lang="ja-JP" altLang="en-US" b="0" i="0">
                <a:effectLst/>
                <a:latin typeface="Meiryo UI"/>
                <a:ea typeface="Meiryo UI"/>
              </a:rPr>
              <a:t>見積もりやアーキテクチャ構成その他情報の更新を必要に応じて実施する。</a:t>
            </a:r>
            <a:endParaRPr lang="en-US" altLang="ja-JP" b="0" i="0">
              <a:effectLst/>
              <a:latin typeface="Meiryo UI"/>
              <a:ea typeface="Meiryo UI"/>
            </a:endParaRPr>
          </a:p>
          <a:p>
            <a:pPr marL="1028700" lvl="1" indent="-342900"/>
            <a:r>
              <a:rPr lang="ja-JP" altLang="en-US" b="1" i="0">
                <a:effectLst/>
                <a:latin typeface="Meiryo UI"/>
                <a:ea typeface="Meiryo UI"/>
              </a:rPr>
              <a:t>開発構築プロジェクト実行段階では、</a:t>
            </a:r>
            <a:r>
              <a:rPr lang="en-US" altLang="ja-JP" b="1" i="0">
                <a:effectLst/>
                <a:latin typeface="Meiryo UI"/>
                <a:ea typeface="Meiryo UI"/>
              </a:rPr>
              <a:t>GCAS</a:t>
            </a:r>
            <a:r>
              <a:rPr lang="ja-JP" altLang="en-US" b="1" i="0">
                <a:effectLst/>
                <a:latin typeface="Meiryo UI"/>
                <a:ea typeface="Meiryo UI"/>
              </a:rPr>
              <a:t>システム情報登録を最</a:t>
            </a:r>
            <a:r>
              <a:rPr lang="ja-JP" altLang="en-US" b="1" i="0">
                <a:solidFill>
                  <a:srgbClr val="1A1A1C"/>
                </a:solidFill>
                <a:effectLst/>
                <a:latin typeface="Meiryo UI"/>
                <a:ea typeface="Meiryo UI"/>
              </a:rPr>
              <a:t>終化し、必要な環境の払い出し申請</a:t>
            </a:r>
            <a:r>
              <a:rPr lang="ja-JP" altLang="en-US" b="0" i="0">
                <a:solidFill>
                  <a:srgbClr val="1A1A1C"/>
                </a:solidFill>
                <a:effectLst/>
                <a:latin typeface="Meiryo UI"/>
                <a:ea typeface="Meiryo UI"/>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a:ea typeface="Meiryo UI"/>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の利用にはインターネット接続が必須</a:t>
            </a:r>
            <a:r>
              <a:rPr lang="ja-JP" altLang="en-US" b="0" i="0">
                <a:solidFill>
                  <a:srgbClr val="1A1A1C"/>
                </a:solidFill>
                <a:effectLst/>
                <a:latin typeface="Meiryo UI"/>
                <a:ea typeface="Meiryo UI"/>
              </a:rPr>
              <a:t>である。なお、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を利用するに当たり、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の整備、運用管理、サービス提供、利用及び調整に関する必要な事項については、</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アカウントを取得の上、</a:t>
            </a:r>
            <a:r>
              <a:rPr lang="en-US" altLang="ja-JP" b="0" i="0" dirty="0">
                <a:solidFill>
                  <a:srgbClr val="1A1A1C"/>
                </a:solidFill>
                <a:effectLst/>
                <a:latin typeface="Meiryo UI"/>
                <a:ea typeface="Meiryo UI"/>
              </a:rPr>
              <a:t>GCAS</a:t>
            </a:r>
            <a:r>
              <a:rPr lang="ja-JP" altLang="en-US" b="0" i="0">
                <a:solidFill>
                  <a:srgbClr val="1A1A1C"/>
                </a:solidFill>
                <a:effectLst/>
                <a:latin typeface="Meiryo UI"/>
                <a:ea typeface="Meiryo UI"/>
              </a:rPr>
              <a:t>ガイド</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メンバー専用ページ</a:t>
            </a:r>
            <a:r>
              <a:rPr lang="en-US" altLang="ja-JP" b="0" i="0" dirty="0">
                <a:solidFill>
                  <a:srgbClr val="1A1A1C"/>
                </a:solidFill>
                <a:effectLst/>
                <a:latin typeface="Meiryo UI"/>
                <a:ea typeface="Meiryo UI"/>
              </a:rPr>
              <a:t>)</a:t>
            </a:r>
            <a:r>
              <a:rPr lang="ja-JP" altLang="en-US" b="0" i="0">
                <a:solidFill>
                  <a:srgbClr val="1A1A1C"/>
                </a:solidFill>
                <a:effectLst/>
                <a:latin typeface="Meiryo UI"/>
                <a:ea typeface="Meiryo UI"/>
              </a:rPr>
              <a:t>で公開されているドキュメントを参照すること。</a:t>
            </a:r>
            <a:endParaRPr lang="en-US" altLang="ja-JP" i="0">
              <a:solidFill>
                <a:srgbClr val="1A1A1C"/>
              </a:solidFill>
              <a:effectLst/>
              <a:latin typeface="Meiryo UI"/>
              <a:ea typeface="Meiryo UI"/>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a:solidFill>
                  <a:srgbClr val="1A1A1C"/>
                </a:solidFill>
                <a:effectLst/>
                <a:latin typeface="Meiryo UI" panose="020B0604030504040204" pitchFamily="50" charset="-128"/>
                <a:ea typeface="Meiryo UI" panose="020B0604030504040204" pitchFamily="50" charset="-128"/>
                <a:hlinkClick r:id="rId3"/>
              </a:rPr>
              <a:t>ガバメントクラウド手続き概要（全編）</a:t>
            </a:r>
            <a:r>
              <a:rPr lang="ja-JP" altLang="en-US" sz="2000">
                <a:latin typeface="Meiryo UI" panose="020B0604030504040204" pitchFamily="50" charset="-128"/>
                <a:ea typeface="Meiryo UI" panose="020B0604030504040204" pitchFamily="50" charset="-128"/>
              </a:rPr>
              <a:t>に掲載している。なお、アクセスには、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a:t>
            </a:r>
            <a:endParaRPr lang="en-US" altLang="ja-JP" sz="2000">
              <a:latin typeface="Meiryo UI" panose="020B0604030504040204" pitchFamily="50" charset="-128"/>
              <a:ea typeface="Meiryo UI" panose="020B0604030504040204" pitchFamily="50" charset="-128"/>
            </a:endParaRPr>
          </a:p>
        </p:txBody>
      </p:sp>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7F3D4BC-9808-7039-0367-CADEFEA8A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505" y="1729098"/>
            <a:ext cx="9137172" cy="4381880"/>
          </a:xfrm>
          <a:prstGeom prst="rect">
            <a:avLst/>
          </a:prstGeom>
        </p:spPr>
      </p:pic>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a:latin typeface="Meiryo UI"/>
                <a:ea typeface="Meiryo UI"/>
                <a:cs typeface="Arial"/>
              </a:rPr>
              <a:t>利用申請</a:t>
            </a:r>
          </a:p>
          <a:p>
            <a:pPr marL="1028700" lvl="1" indent="-342900"/>
            <a:r>
              <a:rPr lang="ja-JP" b="1">
                <a:latin typeface="Meiryo UI"/>
                <a:ea typeface="Meiryo UI"/>
                <a:cs typeface="Arial"/>
              </a:rPr>
              <a:t>利</a:t>
            </a:r>
            <a:r>
              <a:rPr lang="ja-JP" b="1">
                <a:latin typeface="Meiryo UI"/>
                <a:ea typeface="Meiryo UI"/>
              </a:rPr>
              <a:t>用者</a:t>
            </a:r>
            <a:r>
              <a:rPr lang="ja-JP" altLang="en-US" b="1">
                <a:latin typeface="Meiryo UI"/>
                <a:ea typeface="Meiryo UI"/>
              </a:rPr>
              <a:t>本人が、</a:t>
            </a:r>
            <a:r>
              <a:rPr lang="ja-JP" b="1">
                <a:latin typeface="Meiryo UI"/>
                <a:ea typeface="Meiryo UI"/>
              </a:rPr>
              <a:t>GCAS機能を利用し、氏名などの</a:t>
            </a:r>
            <a:r>
              <a:rPr lang="ja-JP" altLang="en-US" b="1">
                <a:latin typeface="Meiryo UI"/>
                <a:ea typeface="Meiryo UI"/>
              </a:rPr>
              <a:t>情報を登録する作業を行う</a:t>
            </a:r>
            <a:r>
              <a:rPr lang="ja-JP" b="1">
                <a:latin typeface="Meiryo UI"/>
                <a:ea typeface="Meiryo UI"/>
              </a:rPr>
              <a:t>。</a:t>
            </a:r>
            <a:r>
              <a:rPr lang="ja-JP" altLang="en-US">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a:latin typeface="Meiryo UI"/>
                <a:ea typeface="Meiryo UI"/>
              </a:rPr>
              <a:t>上で「デジタル庁</a:t>
            </a:r>
            <a:r>
              <a:rPr lang="en-US" altLang="ja-JP" dirty="0">
                <a:latin typeface="Meiryo UI"/>
                <a:ea typeface="Meiryo UI"/>
              </a:rPr>
              <a:t>GPKI</a:t>
            </a:r>
            <a:r>
              <a:rPr lang="ja-JP" altLang="en-US">
                <a:latin typeface="Meiryo UI"/>
                <a:ea typeface="Meiryo UI"/>
              </a:rPr>
              <a:t>電子署名アプリ」を用いて本人確認を行うこと。「デジタル庁</a:t>
            </a:r>
            <a:r>
              <a:rPr lang="en-US" altLang="ja-JP" dirty="0">
                <a:latin typeface="Meiryo UI"/>
                <a:ea typeface="Meiryo UI"/>
              </a:rPr>
              <a:t>GPKI</a:t>
            </a:r>
            <a:r>
              <a:rPr lang="ja-JP" altLang="en-US">
                <a:latin typeface="Meiryo UI"/>
                <a:ea typeface="Meiryo UI"/>
              </a:rPr>
              <a:t>電子署名アプリ」について、不明な点等がある場合、必ずガバメントクラウドチームまで問合せを実施すること。</a:t>
            </a:r>
          </a:p>
          <a:p>
            <a:pPr marL="1028700" lvl="1" indent="-342900"/>
            <a:r>
              <a:rPr lang="ja-JP" altLang="en-US">
                <a:latin typeface="Meiryo UI"/>
                <a:ea typeface="Meiryo UI"/>
              </a:rPr>
              <a:t>なお、</a:t>
            </a:r>
            <a:r>
              <a:rPr lang="ja-JP" altLang="en-US" b="1">
                <a:latin typeface="Meiryo UI"/>
                <a:ea typeface="Meiryo UI"/>
              </a:rPr>
              <a:t>利用申請の際に登録した職場メールアドレスは、</a:t>
            </a:r>
            <a:r>
              <a:rPr lang="ja-JP" altLang="en-US">
                <a:latin typeface="Meiryo UI"/>
                <a:ea typeface="Meiryo UI"/>
              </a:rPr>
              <a:t>今後</a:t>
            </a:r>
            <a:r>
              <a:rPr lang="en-US" altLang="ja-JP" dirty="0">
                <a:latin typeface="Meiryo UI"/>
                <a:ea typeface="Meiryo UI"/>
              </a:rPr>
              <a:t>GCAS</a:t>
            </a:r>
            <a:r>
              <a:rPr lang="ja-JP" altLang="en-US">
                <a:latin typeface="Meiryo UI"/>
                <a:ea typeface="Meiryo UI"/>
              </a:rPr>
              <a:t>アカウントに紐づくメールのやり取りに利用されるため、</a:t>
            </a:r>
            <a:r>
              <a:rPr lang="ja-JP" altLang="en-US" b="1">
                <a:latin typeface="Meiryo UI"/>
                <a:ea typeface="Meiryo UI"/>
              </a:rPr>
              <a:t>常用されるものを選択すること。</a:t>
            </a:r>
            <a:r>
              <a:rPr lang="ja-JP" altLang="en-US">
                <a:latin typeface="Meiryo UI"/>
                <a:ea typeface="Meiryo UI"/>
              </a:rPr>
              <a:t>なお、</a:t>
            </a:r>
            <a:r>
              <a:rPr lang="en-US" altLang="ja-JP" dirty="0">
                <a:latin typeface="Meiryo UI"/>
                <a:ea typeface="Meiryo UI"/>
              </a:rPr>
              <a:t>GCAS</a:t>
            </a:r>
            <a:r>
              <a:rPr lang="ja-JP" altLang="en-US">
                <a:latin typeface="Meiryo UI"/>
                <a:ea typeface="Meiryo UI"/>
              </a:rPr>
              <a:t>アカウント自体（</a:t>
            </a:r>
            <a:r>
              <a:rPr lang="en-US" altLang="ja-JP" dirty="0">
                <a:latin typeface="Meiryo UI"/>
                <a:ea typeface="Meiryo UI"/>
              </a:rPr>
              <a:t>Google</a:t>
            </a:r>
            <a:r>
              <a:rPr lang="ja-JP" altLang="en-US">
                <a:latin typeface="Meiryo UI"/>
                <a:ea typeface="Meiryo UI"/>
              </a:rPr>
              <a:t>アカウント自体）が保有する</a:t>
            </a:r>
            <a:r>
              <a:rPr lang="en-US" altLang="ja-JP" dirty="0">
                <a:latin typeface="Meiryo UI"/>
                <a:ea typeface="Meiryo UI"/>
              </a:rPr>
              <a:t>G</a:t>
            </a:r>
            <a:r>
              <a:rPr lang="ja-JP" altLang="en-US">
                <a:latin typeface="Meiryo UI"/>
                <a:ea typeface="Meiryo UI"/>
              </a:rPr>
              <a:t>メールアドレス・</a:t>
            </a:r>
            <a:r>
              <a:rPr lang="en-US" altLang="ja-JP" dirty="0">
                <a:latin typeface="Meiryo UI"/>
                <a:ea typeface="Meiryo UI"/>
              </a:rPr>
              <a:t>G</a:t>
            </a:r>
            <a:r>
              <a:rPr lang="ja-JP" altLang="en-US">
                <a:latin typeface="Meiryo UI"/>
                <a:ea typeface="Meiryo UI"/>
              </a:rPr>
              <a:t>メール機能はセキュリティの観点より利用を制限している。</a:t>
            </a:r>
            <a:endParaRPr lang="en-US" altLang="ja-JP">
              <a:latin typeface="Meiryo UI"/>
              <a:ea typeface="Meiryo UI"/>
            </a:endParaRPr>
          </a:p>
          <a:p>
            <a:pPr marL="1028700" lvl="1" indent="-342900"/>
            <a:r>
              <a:rPr lang="ja-JP" altLang="en-US" b="1">
                <a:latin typeface="Meiryo UI" panose="020B0604030504040204" pitchFamily="50" charset="-128"/>
                <a:ea typeface="Meiryo UI" panose="020B0604030504040204" pitchFamily="50" charset="-128"/>
              </a:rPr>
              <a:t>事業者は</a:t>
            </a:r>
            <a:r>
              <a:rPr lang="ja-JP" altLang="en-US">
                <a:latin typeface="Meiryo UI" panose="020B0604030504040204" pitchFamily="50" charset="-128"/>
                <a:ea typeface="Meiryo UI" panose="020B0604030504040204" pitchFamily="50" charset="-128"/>
              </a:rPr>
              <a:t>各府省庁又は地方公共団体との間で</a:t>
            </a:r>
            <a:r>
              <a:rPr lang="ja-JP" altLang="en-US" b="1">
                <a:latin typeface="Meiryo UI" panose="020B0604030504040204" pitchFamily="50" charset="-128"/>
                <a:ea typeface="Meiryo UI" panose="020B0604030504040204" pitchFamily="50" charset="-128"/>
              </a:rPr>
              <a:t>守秘義務契約を締結した後に申請が可能</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a:ea typeface="Meiryo UI"/>
              </a:rPr>
              <a:t>初期設定</a:t>
            </a:r>
            <a:endParaRPr lang="ja-JP" altLang="en-US" b="0" i="0">
              <a:effectLst/>
              <a:latin typeface="Meiryo UI"/>
              <a:ea typeface="Meiryo UI"/>
            </a:endParaRPr>
          </a:p>
          <a:p>
            <a:pPr marL="1028700" lvl="1" indent="-342900"/>
            <a:r>
              <a:rPr lang="ja-JP" altLang="en-US">
                <a:latin typeface="Meiryo UI"/>
                <a:ea typeface="Meiryo UI"/>
              </a:rPr>
              <a:t>利用申請の承認後、</a:t>
            </a:r>
            <a:r>
              <a:rPr lang="ja-JP" altLang="en-US" b="1">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a:solidFill>
                  <a:srgbClr val="1A1A1C"/>
                </a:solidFill>
                <a:latin typeface="Meiryo UI"/>
                <a:ea typeface="Meiryo UI"/>
              </a:rPr>
              <a:t>GCASのアカウント払い出し後の具体的な初期設定手順については</a:t>
            </a:r>
            <a:r>
              <a:rPr lang="ja-JP" altLang="en-US" b="0" i="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a:solidFill>
                  <a:srgbClr val="1A1A1C"/>
                </a:solidFill>
                <a:effectLst/>
                <a:latin typeface="Meiryo UI"/>
                <a:ea typeface="Meiryo UI"/>
              </a:rPr>
              <a:t>を参照。</a:t>
            </a:r>
            <a:r>
              <a:rPr lang="ja-JP" altLang="en-US" b="1" i="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a:solidFill>
                  <a:srgbClr val="1A1A1C"/>
                </a:solidFill>
                <a:effectLst/>
                <a:latin typeface="Meiryo UI"/>
                <a:ea typeface="Meiryo UI"/>
              </a:rPr>
              <a:t>アカウントが自動でロックされる。</a:t>
            </a:r>
            <a:endParaRPr lang="ja-JP" altLang="en-US" b="0" i="0">
              <a:solidFill>
                <a:srgbClr val="1A1A1C"/>
              </a:solidFill>
              <a:effectLst/>
              <a:latin typeface="Meiryo UI"/>
              <a:ea typeface="Meiryo UI"/>
            </a:endParaRPr>
          </a:p>
          <a:p>
            <a:pPr marL="342900" indent="-342900">
              <a:buFont typeface="Arial" panose="020B0604020202020204" pitchFamily="34" charset="0"/>
              <a:buChar char="•"/>
            </a:pPr>
            <a:r>
              <a:rPr lang="ja-JP" altLang="en-US">
                <a:solidFill>
                  <a:srgbClr val="1A1A1C"/>
                </a:solidFill>
                <a:latin typeface="Meiryo UI" panose="020B0604030504040204" pitchFamily="50" charset="-128"/>
                <a:ea typeface="Meiryo UI" panose="020B0604030504040204" pitchFamily="50" charset="-128"/>
              </a:rPr>
              <a:t>管理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a:latin typeface="Meiryo UI"/>
                <a:ea typeface="Meiryo UI"/>
              </a:rPr>
              <a:t>GCAS</a:t>
            </a:r>
            <a:r>
              <a:rPr lang="ja-JP" altLang="en-US">
                <a:latin typeface="Meiryo UI"/>
                <a:ea typeface="Meiryo UI"/>
              </a:rPr>
              <a:t>の利用開始の手続きとして、</a:t>
            </a:r>
            <a:r>
              <a:rPr lang="ja-JP">
                <a:latin typeface="Meiryo UI"/>
                <a:ea typeface="Meiryo UI"/>
              </a:rPr>
              <a:t>GCAS利用者本人が利用申請と初期設定を行う。</a:t>
            </a:r>
            <a:endParaRPr lang="en-US">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 ガバメントクラウド概要解説</a:t>
            </a:r>
            <a:r>
              <a:rPr lang="en-US" altLang="ja-JP" sz="1400">
                <a:latin typeface="Meiryo UI" panose="020B0604030504040204" pitchFamily="50" charset="-128"/>
                <a:ea typeface="Meiryo UI" panose="020B0604030504040204" pitchFamily="50" charset="-128"/>
              </a:rPr>
              <a:t>_</a:t>
            </a:r>
            <a:r>
              <a:rPr lang="ja-JP" altLang="en-US" sz="1400">
                <a:latin typeface="Meiryo UI" panose="020B0604030504040204" pitchFamily="50" charset="-128"/>
                <a:ea typeface="Meiryo UI" panose="020B0604030504040204" pitchFamily="50" charset="-128"/>
              </a:rPr>
              <a:t>別紙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ガバメントクラウドにおけるモダン化の定義</a:t>
            </a:r>
            <a:endParaRPr lang="en-US">
              <a:latin typeface="Meiryo UI" panose="020B0604030504040204" pitchFamily="50" charset="-128"/>
              <a:ea typeface="Meiryo UI" panose="020B0604030504040204" pitchFamily="50" charset="-128"/>
            </a:endParaRPr>
          </a:p>
        </p:txBody>
      </p:sp>
      <p:sp>
        <p:nvSpPr>
          <p:cNvPr id="2" name="Text Placeholder 1">
            <a:extLst>
              <a:ext uri="{FF2B5EF4-FFF2-40B4-BE49-F238E27FC236}">
                <a16:creationId xmlns:a16="http://schemas.microsoft.com/office/drawing/2014/main" id="{59D78A13-6A50-AC02-AA0C-7040B8426D48}"/>
              </a:ext>
            </a:extLst>
          </p:cNvPr>
          <p:cNvSpPr>
            <a:spLocks noGrp="1"/>
          </p:cNvSpPr>
          <p:nvPr>
            <p:ph type="body" sz="quarter" idx="19"/>
          </p:nvPr>
        </p:nvSpPr>
        <p:spPr>
          <a:xfrm>
            <a:off x="742588" y="1998900"/>
            <a:ext cx="10707205" cy="4378301"/>
          </a:xfrm>
        </p:spPr>
        <p:txBody>
          <a:bodyPr>
            <a:noAutofit/>
          </a:bodyPr>
          <a:lstStyle/>
          <a:p>
            <a:pPr marL="457200" indent="-457200">
              <a:buFont typeface="+mj-lt"/>
              <a:buAutoNum type="arabicPeriod"/>
            </a:pPr>
            <a:r>
              <a:rPr lang="en-US" altLang="ja-JP" sz="1600" b="1" i="0">
                <a:solidFill>
                  <a:srgbClr val="1A1A1C"/>
                </a:solidFill>
                <a:effectLst/>
                <a:latin typeface="Meiryo UI" panose="020B0604030504040204" pitchFamily="50" charset="-128"/>
                <a:ea typeface="Meiryo UI" panose="020B0604030504040204" pitchFamily="50" charset="-128"/>
              </a:rPr>
              <a:t>API</a:t>
            </a:r>
            <a:r>
              <a:rPr lang="ja-JP" altLang="en-US" sz="1600" b="1" i="0">
                <a:solidFill>
                  <a:srgbClr val="1A1A1C"/>
                </a:solidFill>
                <a:effectLst/>
                <a:latin typeface="Meiryo UI" panose="020B0604030504040204" pitchFamily="50" charset="-128"/>
                <a:ea typeface="Meiryo UI" panose="020B0604030504040204" pitchFamily="50" charset="-128"/>
              </a:rPr>
              <a:t>ベースのシステム構成</a:t>
            </a:r>
          </a:p>
          <a:p>
            <a:pPr marL="1028700" lvl="1" indent="-342900"/>
            <a:r>
              <a:rPr lang="en-US" altLang="ja-JP" sz="1400" i="0">
                <a:solidFill>
                  <a:srgbClr val="1A1A1C"/>
                </a:solidFill>
                <a:effectLst/>
                <a:latin typeface="Meiryo UI" panose="020B0604030504040204" pitchFamily="50" charset="-128"/>
                <a:ea typeface="Meiryo UI" panose="020B0604030504040204" pitchFamily="50" charset="-128"/>
              </a:rPr>
              <a:t>RESTful API</a:t>
            </a:r>
            <a:r>
              <a:rPr lang="ja-JP" altLang="en-US" sz="1400" i="0">
                <a:solidFill>
                  <a:srgbClr val="1A1A1C"/>
                </a:solidFill>
                <a:effectLst/>
                <a:latin typeface="Meiryo UI" panose="020B0604030504040204" pitchFamily="50" charset="-128"/>
                <a:ea typeface="Meiryo UI" panose="020B0604030504040204" pitchFamily="50" charset="-128"/>
              </a:rPr>
              <a:t>等を用いた疎結合なシステム連携で、組織横断的なデータ連携を促進すること。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非同期処理、</a:t>
            </a:r>
            <a:r>
              <a:rPr lang="en-US" altLang="ja-JP" sz="1400" i="0">
                <a:solidFill>
                  <a:srgbClr val="1A1A1C"/>
                </a:solidFill>
                <a:effectLst/>
                <a:latin typeface="Meiryo UI" panose="020B0604030504040204" pitchFamily="50" charset="-128"/>
                <a:ea typeface="Meiryo UI" panose="020B0604030504040204" pitchFamily="50" charset="-128"/>
              </a:rPr>
              <a:t>API</a:t>
            </a:r>
            <a:r>
              <a:rPr lang="ja-JP" altLang="en-US" sz="1400" i="0">
                <a:solidFill>
                  <a:srgbClr val="1A1A1C"/>
                </a:solidFill>
                <a:effectLst/>
                <a:latin typeface="Meiryo UI" panose="020B0604030504040204" pitchFamily="50" charset="-128"/>
                <a:ea typeface="Meiryo UI" panose="020B0604030504040204" pitchFamily="50" charset="-128"/>
              </a:rPr>
              <a:t>定義の公開、データ管理責任範囲の明確化、データ定義の明示、フロントエンドとバックエンドの分離、バッチ処理のイベントドリブン化を実施すること。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ステートレスなアーキテクチャ</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状態を保持しないことで、どのサーバーでも同じ結果を返し、可用性向上とコスト削減を実現すること。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コンテナの最適化（ステートレス化、イミュータブル化）とオートスケールの活用をすること。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サービスレベルの定義、計測</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ユーザーへの価値提供を継続するため、</a:t>
            </a:r>
            <a:r>
              <a:rPr lang="en-US" altLang="ja-JP" sz="1400" i="0">
                <a:solidFill>
                  <a:srgbClr val="1A1A1C"/>
                </a:solidFill>
                <a:effectLst/>
                <a:latin typeface="Meiryo UI" panose="020B0604030504040204" pitchFamily="50" charset="-128"/>
                <a:ea typeface="Meiryo UI" panose="020B0604030504040204" pitchFamily="50" charset="-128"/>
              </a:rPr>
              <a:t>KPI</a:t>
            </a:r>
            <a:r>
              <a:rPr lang="ja-JP" altLang="en-US" sz="1400" i="0">
                <a:solidFill>
                  <a:srgbClr val="1A1A1C"/>
                </a:solidFill>
                <a:effectLst/>
                <a:latin typeface="Meiryo UI" panose="020B0604030504040204" pitchFamily="50" charset="-128"/>
                <a:ea typeface="Meiryo UI" panose="020B0604030504040204" pitchFamily="50" charset="-128"/>
              </a:rPr>
              <a:t>とサービスレベルを定義・計測し、継続的な振り返りと改善をすること。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ダッシュボードによる可視化と定期的なレビューが重要。</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運用のコード化、自動化</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手作業によるミスを減らし、価値提供を継続するため、</a:t>
            </a:r>
            <a:r>
              <a:rPr lang="en-US" altLang="ja-JP" sz="1400" i="0" err="1">
                <a:solidFill>
                  <a:srgbClr val="1A1A1C"/>
                </a:solidFill>
                <a:effectLst/>
                <a:latin typeface="Meiryo UI" panose="020B0604030504040204" pitchFamily="50" charset="-128"/>
                <a:ea typeface="Meiryo UI" panose="020B0604030504040204" pitchFamily="50" charset="-128"/>
              </a:rPr>
              <a:t>IaC</a:t>
            </a:r>
            <a:r>
              <a:rPr lang="ja-JP" altLang="en-US" sz="1400" i="0">
                <a:solidFill>
                  <a:srgbClr val="1A1A1C"/>
                </a:solidFill>
                <a:effectLst/>
                <a:latin typeface="Meiryo UI" panose="020B0604030504040204" pitchFamily="50" charset="-128"/>
                <a:ea typeface="Meiryo UI" panose="020B0604030504040204" pitchFamily="50" charset="-128"/>
              </a:rPr>
              <a:t>によるインフラ管理、定型作業の自動化、本番環境へのログイン</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手作業禁止、適切なデプロイ戦略の選択、障害対応の自動化</a:t>
            </a:r>
            <a:r>
              <a:rPr lang="en-US" altLang="ja-JP" sz="1400" i="0">
                <a:solidFill>
                  <a:srgbClr val="1A1A1C"/>
                </a:solidFill>
                <a:effectLst/>
                <a:latin typeface="Meiryo UI" panose="020B0604030504040204" pitchFamily="50" charset="-128"/>
                <a:ea typeface="Meiryo UI" panose="020B0604030504040204" pitchFamily="50" charset="-128"/>
              </a:rPr>
              <a:t>/</a:t>
            </a:r>
            <a:r>
              <a:rPr lang="ja-JP" altLang="en-US" sz="1400" i="0">
                <a:solidFill>
                  <a:srgbClr val="1A1A1C"/>
                </a:solidFill>
                <a:effectLst/>
                <a:latin typeface="Meiryo UI" panose="020B0604030504040204" pitchFamily="50" charset="-128"/>
                <a:ea typeface="Meiryo UI" panose="020B0604030504040204" pitchFamily="50" charset="-128"/>
              </a:rPr>
              <a:t>リモート化を進めること。</a:t>
            </a:r>
          </a:p>
          <a:p>
            <a:pPr marL="457200" indent="-457200">
              <a:buFont typeface="+mj-lt"/>
              <a:buAutoNum type="arabicPeriod"/>
            </a:pPr>
            <a:r>
              <a:rPr lang="ja-JP" altLang="en-US" sz="1600" b="1" i="0">
                <a:solidFill>
                  <a:srgbClr val="1A1A1C"/>
                </a:solidFill>
                <a:effectLst/>
                <a:latin typeface="Meiryo UI" panose="020B0604030504040204" pitchFamily="50" charset="-128"/>
                <a:ea typeface="Meiryo UI" panose="020B0604030504040204" pitchFamily="50" charset="-128"/>
              </a:rPr>
              <a:t>マネージドサービスの活用</a:t>
            </a:r>
          </a:p>
          <a:p>
            <a:pPr marL="1028700" lvl="1" indent="-342900"/>
            <a:r>
              <a:rPr lang="ja-JP" altLang="en-US" sz="1400" i="0">
                <a:solidFill>
                  <a:srgbClr val="1A1A1C"/>
                </a:solidFill>
                <a:effectLst/>
                <a:latin typeface="Meiryo UI" panose="020B0604030504040204" pitchFamily="50" charset="-128"/>
                <a:ea typeface="Meiryo UI" panose="020B0604030504040204" pitchFamily="50" charset="-128"/>
              </a:rPr>
              <a:t>監視、ログ管理、バックアップ、セキュリティ、データベース、オブジェクトストレージ化のマネージドサービスを活用すること。</a:t>
            </a:r>
          </a:p>
        </p:txBody>
      </p:sp>
      <p:sp>
        <p:nvSpPr>
          <p:cNvPr id="4" name="Text Placeholder 3">
            <a:extLst>
              <a:ext uri="{FF2B5EF4-FFF2-40B4-BE49-F238E27FC236}">
                <a16:creationId xmlns:a16="http://schemas.microsoft.com/office/drawing/2014/main" id="{0CB78C6A-71BE-2B18-171C-344647D79A21}"/>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ガバメントクラウドにおけるモダン化の定義</a:t>
            </a:r>
            <a:endParaRPr lang="ja-JP" altLang="en-US" sz="1400">
              <a:latin typeface="Meiryo UI" panose="020B0604030504040204" pitchFamily="50" charset="-128"/>
              <a:ea typeface="Meiryo UI" panose="020B0604030504040204" pitchFamily="50" charset="-128"/>
            </a:endParaRPr>
          </a:p>
        </p:txBody>
      </p:sp>
      <p:sp>
        <p:nvSpPr>
          <p:cNvPr id="9" name="Text Placeholder 4">
            <a:extLst>
              <a:ext uri="{FF2B5EF4-FFF2-40B4-BE49-F238E27FC236}">
                <a16:creationId xmlns:a16="http://schemas.microsoft.com/office/drawing/2014/main" id="{50FB86C8-AA1D-905E-5BFA-8D103DBC3123}"/>
              </a:ext>
            </a:extLst>
          </p:cNvPr>
          <p:cNvSpPr txBox="1">
            <a:spLocks/>
          </p:cNvSpPr>
          <p:nvPr/>
        </p:nvSpPr>
        <p:spPr>
          <a:xfrm>
            <a:off x="742599" y="1022400"/>
            <a:ext cx="10706871" cy="706698"/>
          </a:xfrm>
          <a:prstGeom prst="rect">
            <a:avLst/>
          </a:prstGeom>
        </p:spPr>
        <p:txBody>
          <a:bodyPr vert="horz" lIns="0" tIns="0" rIns="0" bIns="0" rtlCol="0" anchor="t">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a:latin typeface="Meiryo UI" panose="020B0604030504040204" pitchFamily="50" charset="-128"/>
                <a:ea typeface="Meiryo UI" panose="020B0604030504040204" pitchFamily="50" charset="-128"/>
              </a:rPr>
              <a:t>R1(</a:t>
            </a:r>
            <a:r>
              <a:rPr lang="en-US" altLang="ja-JP" sz="1800" err="1">
                <a:latin typeface="Meiryo UI" panose="020B0604030504040204" pitchFamily="50" charset="-128"/>
                <a:ea typeface="Meiryo UI" panose="020B0604030504040204" pitchFamily="50" charset="-128"/>
              </a:rPr>
              <a:t>Replatform</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は「</a:t>
            </a:r>
            <a:r>
              <a:rPr lang="en-US" altLang="ja-JP" sz="1800">
                <a:latin typeface="Meiryo UI" panose="020B0604030504040204" pitchFamily="50" charset="-128"/>
                <a:ea typeface="Meiryo UI" panose="020B0604030504040204" pitchFamily="50" charset="-128"/>
              </a:rPr>
              <a:t>5. </a:t>
            </a:r>
            <a:r>
              <a:rPr lang="ja-JP" altLang="en-US" sz="1800">
                <a:latin typeface="Meiryo UI" panose="020B0604030504040204" pitchFamily="50" charset="-128"/>
                <a:ea typeface="Meiryo UI" panose="020B0604030504040204" pitchFamily="50" charset="-128"/>
              </a:rPr>
              <a:t>マネージドサービスの活用」を原則求めており、</a:t>
            </a:r>
            <a:r>
              <a:rPr lang="en-US" altLang="ja-JP" sz="1800">
                <a:latin typeface="Meiryo UI" panose="020B0604030504040204" pitchFamily="50" charset="-128"/>
                <a:ea typeface="Meiryo UI" panose="020B0604030504040204" pitchFamily="50" charset="-128"/>
              </a:rPr>
              <a:t>R2(Rebuild)</a:t>
            </a:r>
            <a:r>
              <a:rPr lang="ja-JP" altLang="en-US" sz="1800">
                <a:latin typeface="Meiryo UI" panose="020B0604030504040204" pitchFamily="50" charset="-128"/>
                <a:ea typeface="Meiryo UI" panose="020B0604030504040204" pitchFamily="50" charset="-128"/>
              </a:rPr>
              <a:t>は下記</a:t>
            </a:r>
            <a:r>
              <a:rPr lang="en-US" altLang="ja-JP" sz="1800">
                <a:latin typeface="Meiryo UI" panose="020B0604030504040204" pitchFamily="50" charset="-128"/>
                <a:ea typeface="Meiryo UI" panose="020B0604030504040204" pitchFamily="50" charset="-128"/>
              </a:rPr>
              <a:t>1-5</a:t>
            </a:r>
            <a:r>
              <a:rPr lang="ja-JP" altLang="en-US" sz="1800">
                <a:latin typeface="Meiryo UI" panose="020B0604030504040204" pitchFamily="50" charset="-128"/>
                <a:ea typeface="Meiryo UI" panose="020B0604030504040204" pitchFamily="50" charset="-128"/>
              </a:rPr>
              <a:t>の定義を求めている。</a:t>
            </a:r>
            <a:br>
              <a:rPr lang="en-US" altLang="ja-JP" sz="1800">
                <a:latin typeface="Meiryo UI" panose="020B0604030504040204" pitchFamily="50" charset="-128"/>
                <a:ea typeface="Meiryo UI" panose="020B0604030504040204" pitchFamily="50" charset="-128"/>
              </a:rPr>
            </a:br>
            <a:r>
              <a:rPr lang="ja-JP" altLang="en-US" sz="1800">
                <a:latin typeface="Meiryo UI" panose="020B0604030504040204" pitchFamily="50" charset="-128"/>
                <a:ea typeface="Meiryo UI" panose="020B0604030504040204" pitchFamily="50" charset="-128"/>
              </a:rPr>
              <a:t>ガバメントクラウドへの移行の考え方や例外については「</a:t>
            </a:r>
            <a:r>
              <a:rPr lang="ja-JP" altLang="en-US" sz="1800">
                <a:latin typeface="Meiryo UI" panose="020B0604030504040204" pitchFamily="50" charset="-128"/>
                <a:ea typeface="Meiryo UI" panose="020B0604030504040204" pitchFamily="50" charset="-128"/>
                <a:hlinkClick r:id="rId3"/>
              </a:rPr>
              <a:t>ガバメントクラウド概要解説（全編）</a:t>
            </a:r>
            <a:r>
              <a:rPr lang="en-US" altLang="ja-JP" sz="1800">
                <a:latin typeface="Meiryo UI" panose="020B0604030504040204" pitchFamily="50" charset="-128"/>
                <a:ea typeface="Meiryo UI" panose="020B0604030504040204" pitchFamily="50" charset="-128"/>
                <a:hlinkClick r:id="rId3"/>
              </a:rPr>
              <a:t>_6 </a:t>
            </a:r>
            <a:r>
              <a:rPr lang="ja-JP" altLang="en-US" sz="1800">
                <a:latin typeface="Meiryo UI" panose="020B0604030504040204" pitchFamily="50" charset="-128"/>
                <a:ea typeface="Meiryo UI" panose="020B0604030504040204" pitchFamily="50" charset="-128"/>
                <a:hlinkClick r:id="rId3"/>
              </a:rPr>
              <a:t>必須検討事項</a:t>
            </a:r>
            <a:r>
              <a:rPr lang="ja-JP" altLang="en-US" sz="1800">
                <a:latin typeface="Meiryo UI" panose="020B0604030504040204" pitchFamily="50" charset="-128"/>
                <a:ea typeface="Meiryo UI" panose="020B0604030504040204" pitchFamily="50" charset="-128"/>
              </a:rPr>
              <a:t>」を参照。</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076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技術マニュアル</a:t>
            </a:r>
            <a:endParaRPr lang="ja-JP" altLang="en-US" sz="1400">
              <a:latin typeface="Meiryo UI" panose="020B0604030504040204" pitchFamily="50" charset="-128"/>
              <a:ea typeface="Meiryo UI" panose="020B0604030504040204" pitchFamily="50" charset="-128"/>
            </a:endParaRP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F6A0F03B-B447-CAF8-F894-FA12D687F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0" y="1806436"/>
            <a:ext cx="4902200" cy="4957477"/>
          </a:xfrm>
          <a:prstGeom prst="rect">
            <a:avLst/>
          </a:prstGeom>
        </p:spPr>
      </p:pic>
    </p:spTree>
    <p:extLst>
      <p:ext uri="{BB962C8B-B14F-4D97-AF65-F5344CB8AC3E}">
        <p14:creationId xmlns:p14="http://schemas.microsoft.com/office/powerpoint/2010/main" val="9668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dirty="0">
                <a:latin typeface="Meiryo UI" panose="020B0604030504040204" pitchFamily="50" charset="-128"/>
                <a:ea typeface="Meiryo UI" panose="020B0604030504040204" pitchFamily="50" charset="-128"/>
              </a:rPr>
              <a:t>はじめに</a:t>
            </a:r>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GCAS</a:t>
            </a:r>
            <a:r>
              <a:rPr lang="ja-JP" altLang="en-US" sz="1800" dirty="0">
                <a:latin typeface="Meiryo UI" panose="020B0604030504040204" pitchFamily="50" charset="-128"/>
                <a:ea typeface="Meiryo UI" panose="020B0604030504040204" pitchFamily="50" charset="-128"/>
              </a:rPr>
              <a:t>ガイド インデックス</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公開ページ</a:t>
            </a:r>
            <a:endParaRPr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メンバー専用ページ</a:t>
            </a:r>
            <a:endParaRPr lang="en-US" altLang="ja-JP" sz="14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ガバメントクラウド概要解説</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ガバメントクラウドとは</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環境とユーザーの全体像</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ネットワークの全体像</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責任分界点</a:t>
            </a:r>
            <a:endParaRPr kumimoji="1"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特徴</a:t>
            </a:r>
            <a:endParaRPr kumimoji="1"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制限・制約</a:t>
            </a:r>
            <a:endParaRPr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調達</a:t>
            </a:r>
            <a:endParaRPr lang="en-US" altLang="ja-JP" sz="1400" dirty="0">
              <a:latin typeface="Meiryo UI" panose="020B0604030504040204" pitchFamily="50" charset="-128"/>
              <a:ea typeface="Meiryo UI" panose="020B0604030504040204" pitchFamily="50" charset="-128"/>
            </a:endParaRPr>
          </a:p>
          <a:p>
            <a:pPr lvl="1"/>
            <a:r>
              <a:rPr kumimoji="1" lang="ja-JP" altLang="en-US" sz="1400" dirty="0">
                <a:latin typeface="Meiryo UI" panose="020B0604030504040204" pitchFamily="50" charset="-128"/>
                <a:ea typeface="Meiryo UI" panose="020B0604030504040204" pitchFamily="50" charset="-128"/>
              </a:rPr>
              <a:t>利用の流れ</a:t>
            </a:r>
            <a:endParaRPr kumimoji="1" lang="en-US" altLang="ja-JP" sz="14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ユーザー登録（</a:t>
            </a:r>
            <a:r>
              <a:rPr lang="en-US" altLang="ja-JP" sz="1400" dirty="0">
                <a:latin typeface="Meiryo UI" panose="020B0604030504040204" pitchFamily="50" charset="-128"/>
                <a:ea typeface="Meiryo UI" panose="020B0604030504040204" pitchFamily="50" charset="-128"/>
              </a:rPr>
              <a:t>GCAS</a:t>
            </a:r>
            <a:r>
              <a:rPr lang="ja-JP" altLang="en-US" sz="1400" dirty="0">
                <a:latin typeface="Meiryo UI" panose="020B0604030504040204" pitchFamily="50" charset="-128"/>
                <a:ea typeface="Meiryo UI" panose="020B0604030504040204" pitchFamily="50" charset="-128"/>
              </a:rPr>
              <a:t>アカウントの作成）</a:t>
            </a:r>
            <a:endParaRPr kumimoji="1" lang="en-US" altLang="ja-JP" sz="14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dirty="0">
                <a:latin typeface="Meiryo UI" panose="020B0604030504040204" pitchFamily="50" charset="-128"/>
                <a:ea typeface="Meiryo UI" panose="020B0604030504040204" pitchFamily="50" charset="-128"/>
              </a:rPr>
              <a:t>ガバメントクラウド利用概要</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技術マニュアル</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各</a:t>
            </a:r>
            <a:r>
              <a:rPr lang="en-US" altLang="ja-JP" sz="1400" dirty="0">
                <a:latin typeface="Meiryo UI" panose="020B0604030504040204" pitchFamily="50" charset="-128"/>
                <a:ea typeface="Meiryo UI" panose="020B0604030504040204" pitchFamily="50" charset="-128"/>
              </a:rPr>
              <a:t>CSP</a:t>
            </a:r>
            <a:r>
              <a:rPr lang="ja-JP" altLang="en-US" sz="1400" dirty="0">
                <a:latin typeface="Meiryo UI" panose="020B0604030504040204" pitchFamily="50" charset="-128"/>
                <a:ea typeface="Meiryo UI" panose="020B0604030504040204" pitchFamily="50" charset="-128"/>
              </a:rPr>
              <a:t>提供ガイド</a:t>
            </a:r>
            <a:endParaRPr lang="en-US" altLang="ja-JP" sz="1600" dirty="0">
              <a:latin typeface="Meiryo UI" panose="020B0604030504040204" pitchFamily="50" charset="-128"/>
              <a:ea typeface="Meiryo UI" panose="020B0604030504040204" pitchFamily="50" charset="-128"/>
            </a:endParaRPr>
          </a:p>
          <a:p>
            <a:pPr>
              <a:buFont typeface="+mj-lt"/>
              <a:buAutoNum type="arabicPeriod" startAt="4"/>
            </a:pPr>
            <a:r>
              <a:rPr lang="ja-JP" altLang="en-US" sz="1800" dirty="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セキュリティの全体像</a:t>
            </a:r>
            <a:endParaRPr lang="en-US" altLang="ja-JP" sz="16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リファレンスアーキテクチャ</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リファレンスアーキテクチャの目的と使い方</a:t>
            </a:r>
            <a:endParaRPr lang="en-US" altLang="ja-JP" sz="14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ヘルプデスク利用方法（共通編）</a:t>
            </a:r>
            <a:endParaRPr lang="en-US" altLang="ja-JP" sz="1800" dirty="0">
              <a:latin typeface="Meiryo UI" panose="020B0604030504040204" pitchFamily="50" charset="-128"/>
              <a:ea typeface="Meiryo UI" panose="020B0604030504040204" pitchFamily="50" charset="-128"/>
            </a:endParaRPr>
          </a:p>
          <a:p>
            <a:pPr lvl="1"/>
            <a:r>
              <a:rPr lang="ja-JP" altLang="en-US" sz="1400" dirty="0">
                <a:latin typeface="Meiryo UI" panose="020B0604030504040204" pitchFamily="50" charset="-128"/>
                <a:ea typeface="Meiryo UI" panose="020B0604030504040204" pitchFamily="50" charset="-128"/>
              </a:rPr>
              <a:t>サポート体制の全体像</a:t>
            </a:r>
            <a:endParaRPr lang="en-US" altLang="ja-JP" sz="1400" dirty="0">
              <a:latin typeface="Meiryo UI" panose="020B0604030504040204" pitchFamily="50" charset="-128"/>
              <a:ea typeface="Meiryo UI" panose="020B0604030504040204" pitchFamily="50" charset="-128"/>
            </a:endParaRPr>
          </a:p>
          <a:p>
            <a:pPr>
              <a:buAutoNum type="arabicPeriod" startAt="4"/>
            </a:pPr>
            <a:r>
              <a:rPr lang="ja-JP" altLang="en-US" sz="1800" dirty="0">
                <a:latin typeface="Meiryo UI" panose="020B0604030504040204" pitchFamily="50" charset="-128"/>
                <a:ea typeface="Meiryo UI" panose="020B0604030504040204" pitchFamily="50" charset="-128"/>
              </a:rPr>
              <a:t>用語集</a:t>
            </a:r>
            <a:endParaRPr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03259"/>
            <a:ext cx="4872036"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SPA</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Single Page Application</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）における静的ファイル（</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HTML</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JavaScript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CSS</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）を</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CloudFront</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及び</a:t>
            </a:r>
            <a:r>
              <a:rPr kumimoji="0" lang="en-US" altLang="ja-JP" sz="1050" b="0" i="0" u="none" strike="noStrike" cap="none" normalizeH="0" baseline="0" dirty="0">
                <a:ln>
                  <a:noFill/>
                </a:ln>
                <a:effectLst/>
                <a:latin typeface="Meiryo UI" panose="020B0604030504040204" pitchFamily="50" charset="-128"/>
                <a:ea typeface="Meiryo UI" panose="020B0604030504040204" pitchFamily="50" charset="-128"/>
              </a:rPr>
              <a:t>S3</a:t>
            </a:r>
            <a:r>
              <a:rPr kumimoji="0" lang="ja-JP" altLang="en-US" sz="1050" b="0" i="0" u="none" strike="noStrike" cap="none" normalizeH="0" baseline="0">
                <a:ln>
                  <a:noFill/>
                </a:ln>
                <a:effectLst/>
                <a:latin typeface="Meiryo UI" panose="020B0604030504040204" pitchFamily="50" charset="-128"/>
                <a:ea typeface="Meiryo UI" panose="020B0604030504040204" pitchFamily="50" charset="-128"/>
              </a:rPr>
              <a:t>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ファイルは高耐久なオブジェクトストレージである</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に保管する。</a:t>
            </a:r>
            <a:r>
              <a:rPr kumimoji="0" lang="en-US" altLang="ja-JP" sz="1050" b="0" i="0" u="none" strike="noStrike" cap="none" normalizeH="0" baseline="0" dirty="0">
                <a:ln>
                  <a:noFill/>
                </a:ln>
                <a:effectLst/>
                <a:latin typeface="Meiryo UI"/>
                <a:ea typeface="Meiryo UI"/>
              </a:rPr>
              <a:t>CloudFront</a:t>
            </a:r>
            <a:r>
              <a:rPr kumimoji="0" lang="ja-JP" altLang="en-US" sz="1050" b="0" i="0" u="none" strike="noStrike" cap="none" normalizeH="0" baseline="0">
                <a:ln>
                  <a:noFill/>
                </a:ln>
                <a:effectLst/>
                <a:latin typeface="Meiryo UI"/>
                <a:ea typeface="Meiryo UI"/>
              </a:rPr>
              <a:t>は</a:t>
            </a:r>
            <a:r>
              <a:rPr kumimoji="0" lang="en-US" altLang="ja-JP" sz="1050" b="0" i="0" u="none" strike="noStrike" cap="none" normalizeH="0" baseline="0" dirty="0">
                <a:ln>
                  <a:noFill/>
                </a:ln>
                <a:effectLst/>
                <a:latin typeface="Meiryo UI"/>
                <a:ea typeface="Meiryo UI"/>
              </a:rPr>
              <a:t>CDN</a:t>
            </a:r>
            <a:r>
              <a:rPr kumimoji="0" lang="ja-JP" altLang="en-US" sz="1050" b="0" i="0" u="none" strike="noStrike" cap="none" normalizeH="0" baseline="0">
                <a:ln>
                  <a:noFill/>
                </a:ln>
                <a:effectLst/>
                <a:latin typeface="Meiryo UI"/>
                <a:ea typeface="Meiryo UI"/>
              </a:rPr>
              <a:t>としての機能を提供し、大量のリクエストにも低レイテンシーでの応答を実現する。また</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によりインターネット経由で行われる様々な攻撃からフロントエンド配信機能を保護する。</a:t>
            </a:r>
            <a:br>
              <a:rPr lang="en-US" altLang="ja-JP" sz="1050" b="0" i="0" u="none" strike="noStrike" cap="none" normalizeH="0" baseline="0" dirty="0">
                <a:ln>
                  <a:noFill/>
                </a:ln>
                <a:effectLst/>
                <a:latin typeface="Meiryo UI" panose="020B0604030504040204" pitchFamily="50" charset="-128"/>
                <a:ea typeface="Meiryo UI" panose="020B0604030504040204" pitchFamily="50" charset="-128"/>
              </a:rPr>
            </a:b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のルールグループについては非機能ブロック「セキュリティ</a:t>
            </a:r>
            <a:r>
              <a:rPr kumimoji="0" lang="en-US" altLang="ja-JP" sz="1050" b="0" i="0" u="none" strike="noStrike" cap="none" normalizeH="0" baseline="0" dirty="0">
                <a:ln>
                  <a:noFill/>
                </a:ln>
                <a:effectLst/>
                <a:latin typeface="Meiryo UI"/>
                <a:ea typeface="Meiryo UI"/>
              </a:rPr>
              <a:t>_</a:t>
            </a:r>
            <a:r>
              <a:rPr kumimoji="0" lang="ja-JP" altLang="en-US" sz="1050" b="0" i="0" u="none" strike="noStrike" cap="none" normalizeH="0" baseline="0">
                <a:ln>
                  <a:noFill/>
                </a:ln>
                <a:effectLst/>
                <a:latin typeface="Meiryo UI"/>
                <a:ea typeface="Meiryo UI"/>
              </a:rPr>
              <a:t>通信を介した攻撃への保護」を参照すること。</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lang="ja-JP" altLang="ja-JP" sz="1050" b="0" i="0" u="none" strike="noStrike" cap="none" normalizeH="0" baseline="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申請・届出の入力に使用する</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アプリケーションは、フロントエンド、バックエンド分離の構成とし、バックエンド側はコンテナ上で動作させる。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050" b="0" i="0" u="none" strike="noStrike" cap="none" normalizeH="0" baseline="0" dirty="0">
                <a:ln>
                  <a:noFill/>
                </a:ln>
                <a:effectLst/>
                <a:latin typeface="Meiryo UI"/>
                <a:ea typeface="Meiryo UI"/>
              </a:rPr>
              <a:t>ELB</a:t>
            </a:r>
            <a:r>
              <a:rPr kumimoji="0" lang="ja-JP" altLang="en-US" sz="1050" b="0" i="0" u="none" strike="noStrike" cap="none" normalizeH="0" baseline="0">
                <a:ln>
                  <a:noFill/>
                </a:ln>
                <a:effectLst/>
                <a:latin typeface="Meiryo UI"/>
                <a:ea typeface="Meiryo UI"/>
              </a:rPr>
              <a:t>に</a:t>
            </a:r>
            <a:r>
              <a:rPr kumimoji="0" lang="en-US" altLang="ja-JP" sz="1050" b="0" i="0" u="none" strike="noStrike" cap="none" normalizeH="0" baseline="0" dirty="0">
                <a:ln>
                  <a:noFill/>
                </a:ln>
                <a:effectLst/>
                <a:latin typeface="Meiryo UI"/>
                <a:ea typeface="Meiryo UI"/>
              </a:rPr>
              <a:t>WAF</a:t>
            </a:r>
            <a:r>
              <a:rPr kumimoji="0" lang="ja-JP" altLang="en-US" sz="1050" b="0" i="0" u="none" strike="noStrike" cap="none" normalizeH="0" baseline="0">
                <a:ln>
                  <a:noFill/>
                </a:ln>
                <a:effectLst/>
                <a:latin typeface="Meiryo UI"/>
                <a:ea typeface="Meiryo UI"/>
              </a:rPr>
              <a:t>を関連づけることにより、インターネット経由で行われる様々な攻撃から</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アプリケーションを保護する。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effectLst/>
                <a:latin typeface="Meiryo UI"/>
                <a:ea typeface="Meiryo UI"/>
              </a:rPr>
              <a:t>[4]</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ユーザーは他の機能ブロックにおいてユーザ認証を行い、認証トークンを取得する。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取得した認証トークンは、</a:t>
            </a:r>
            <a:r>
              <a:rPr kumimoji="0" lang="en-US" altLang="ja-JP" sz="1050" b="0" i="0" u="none" strike="noStrike" cap="none" normalizeH="0" baseline="0" dirty="0">
                <a:ln>
                  <a:noFill/>
                </a:ln>
                <a:effectLst/>
                <a:latin typeface="Meiryo UI"/>
                <a:ea typeface="Meiryo UI"/>
              </a:rPr>
              <a:t>Web</a:t>
            </a:r>
            <a:r>
              <a:rPr kumimoji="0" lang="ja-JP" altLang="en-US" sz="1050" b="0" i="0" u="none" strike="noStrike" cap="none" normalizeH="0" baseline="0">
                <a:ln>
                  <a:noFill/>
                </a:ln>
                <a:effectLst/>
                <a:latin typeface="Meiryo UI"/>
                <a:ea typeface="Meiryo UI"/>
              </a:rPr>
              <a:t>アプリケーションによって検証される。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tabLst/>
            </a:pPr>
            <a:r>
              <a:rPr kumimoji="0" lang="ja-JP" altLang="ja-JP" sz="1050" b="0" i="0" u="none" strike="noStrike" cap="none" normalizeH="0" baseline="0">
                <a:ln>
                  <a:noFill/>
                </a:ln>
                <a:effectLst/>
                <a:latin typeface="Meiryo UI"/>
                <a:ea typeface="Meiryo UI"/>
              </a:rPr>
              <a:t>[5]</a:t>
            </a:r>
            <a:endParaRPr lang="ja-JP" altLang="ja-JP"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認可されたリクエストは、バックエンドアプリケーションによって入力データ、および提出ファイルの形式チェックを行う。</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effectLst/>
                <a:latin typeface="Meiryo UI"/>
                <a:ea typeface="Meiryo UI"/>
              </a:rPr>
              <a:t>内容に問題がない場合は</a:t>
            </a:r>
            <a:r>
              <a:rPr kumimoji="0" lang="en-US" altLang="ja-JP" sz="1050" b="0" i="0" u="none" strike="noStrike" cap="none" normalizeH="0" baseline="0" dirty="0">
                <a:ln>
                  <a:noFill/>
                </a:ln>
                <a:effectLst/>
                <a:latin typeface="Meiryo UI"/>
                <a:ea typeface="Meiryo UI"/>
              </a:rPr>
              <a:t>S3</a:t>
            </a:r>
            <a:r>
              <a:rPr kumimoji="0" lang="ja-JP" altLang="en-US" sz="1050" b="0" i="0" u="none" strike="noStrike" cap="none" normalizeH="0" baseline="0">
                <a:ln>
                  <a:noFill/>
                </a:ln>
                <a:effectLst/>
                <a:latin typeface="Meiryo UI"/>
                <a:ea typeface="Meiryo UI"/>
              </a:rPr>
              <a:t>に保存される。</a:t>
            </a:r>
            <a:endParaRPr lang="ja-JP" altLang="en-US" sz="1050" b="0" i="0" u="none" strike="noStrike" cap="none" normalizeH="0" baseline="0">
              <a:ln>
                <a:noFill/>
              </a:ln>
              <a:effectLst/>
              <a:latin typeface="Meiryo UI"/>
              <a:ea typeface="Meiryo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91635EED-75CE-E287-BF18-F2498FA66A20}"/>
              </a:ext>
            </a:extLst>
          </p:cNvPr>
          <p:cNvPicPr>
            <a:picLocks noChangeAspect="1"/>
          </p:cNvPicPr>
          <p:nvPr/>
        </p:nvPicPr>
        <p:blipFill>
          <a:blip r:embed="rId3"/>
          <a:srcRect l="755"/>
          <a:stretch/>
        </p:blipFill>
        <p:spPr>
          <a:xfrm>
            <a:off x="0" y="1975551"/>
            <a:ext cx="7290936" cy="4744800"/>
          </a:xfrm>
          <a:prstGeom prst="rect">
            <a:avLst/>
          </a:prstGeom>
        </p:spPr>
      </p:pic>
    </p:spTree>
    <p:extLst>
      <p:ext uri="{BB962C8B-B14F-4D97-AF65-F5344CB8AC3E}">
        <p14:creationId xmlns:p14="http://schemas.microsoft.com/office/powerpoint/2010/main" val="237837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dirty="0">
                <a:latin typeface="Meiryo UI" panose="020B0604030504040204" pitchFamily="50" charset="-128"/>
                <a:ea typeface="Meiryo UI" panose="020B0604030504040204" pitchFamily="50" charset="-128"/>
              </a:rPr>
              <a:t>ガバメントクラウドに係る問い合わせや情報取得は</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ヘルプデスクを利用する。</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に係る問い合わせは</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サポートを直接利用する。</a:t>
            </a:r>
            <a:endParaRPr lang="en-US"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dirty="0">
                <a:latin typeface="Meiryo UI" panose="020B0604030504040204" pitchFamily="50" charset="-128"/>
                <a:ea typeface="Meiryo UI" panose="020B0604030504040204" pitchFamily="50" charset="-128"/>
              </a:rPr>
              <a:t>7-1. </a:t>
            </a:r>
            <a:r>
              <a:rPr lang="ja-JP" altLang="en-US" sz="1400" dirty="0">
                <a:latin typeface="Meiryo UI" panose="020B0604030504040204" pitchFamily="50" charset="-128"/>
                <a:ea typeface="Meiryo UI" panose="020B0604030504040204" pitchFamily="50" charset="-128"/>
              </a:rPr>
              <a:t>ヘルプデスク利用方法（共通編） </a:t>
            </a:r>
            <a:r>
              <a:rPr lang="en-US" altLang="ja-JP" sz="1400" dirty="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dirty="0">
              <a:latin typeface="Meiryo UI" panose="020B0604030504040204" pitchFamily="50" charset="-128"/>
              <a:ea typeface="Meiryo UI" panose="020B0604030504040204" pitchFamily="50" charset="-128"/>
            </a:endParaRPr>
          </a:p>
        </p:txBody>
      </p:sp>
      <p:pic>
        <p:nvPicPr>
          <p:cNvPr id="8" name="図 7" descr="ダイアグラム, 概略図&#10;&#10;AI 生成コンテンツは誤りを含む可能性があります。">
            <a:extLst>
              <a:ext uri="{FF2B5EF4-FFF2-40B4-BE49-F238E27FC236}">
                <a16:creationId xmlns:a16="http://schemas.microsoft.com/office/drawing/2014/main" id="{71E2C012-6BDD-5FC4-A02C-324B0491E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63" y="1729098"/>
            <a:ext cx="9528092" cy="4638203"/>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17989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6970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116971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「デジタ</a:t>
            </a:r>
            <a:r>
              <a:rPr lang="ja-JP" altLang="en-US" sz="1200" b="0" i="0">
                <a:effectLst/>
                <a:latin typeface="Meiryo UI"/>
                <a:ea typeface="Meiryo UI"/>
              </a:rPr>
              <a:t>ル社会の実現に向けた重点計画」（以下「重点計画」という。）等の政府方針に基づき、安全かつ合理的な利用環境としてデジタル庁が選定した複数のパブリッククラウド（</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a:t>
            </a:r>
            <a:r>
              <a:rPr lang="en-US" altLang="ja-JP" sz="1200" b="0" i="0" dirty="0">
                <a:effectLst/>
                <a:latin typeface="Meiryo UI"/>
                <a:ea typeface="Meiryo UI"/>
              </a:rPr>
              <a:t>SaaS</a:t>
            </a:r>
            <a:r>
              <a:rPr lang="ja-JP" altLang="en-US" sz="1200" b="0" i="0">
                <a:effectLst/>
                <a:latin typeface="Meiryo UI"/>
                <a:ea typeface="Meiryo UI"/>
              </a:rPr>
              <a:t>）のこと。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デジタル行政推進法第十八条第一項では、「国と公共情報システム整備運用者が共同して利用することができるものとされたクラウド・コンピューティング・サービス」とされている。</a:t>
            </a:r>
            <a:endParaRPr lang="ja-JP" altLang="en-US" sz="1200">
              <a:latin typeface="Meiryo UI"/>
              <a:ea typeface="Meiryo UI"/>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036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5809382"/>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388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517413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80938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3"/>
            <a:ext cx="1800000" cy="11697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580938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3271473"/>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62653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390160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デジタル行政推進法第十八条第一項に規定する「公共情報システムの整備又は運用において国と国以外の当該整備又は運用を行う者」のこと。</a:t>
            </a:r>
            <a:endParaRPr lang="ja-JP" altLang="en-US"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390160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整備運用者</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7147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517413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517413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8DB52544-DF71-5FF3-89DF-6B53759DD264}"/>
              </a:ext>
            </a:extLst>
          </p:cNvPr>
          <p:cNvSpPr/>
          <p:nvPr/>
        </p:nvSpPr>
        <p:spPr>
          <a:xfrm>
            <a:off x="2438318" y="263437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公共情報システム</a:t>
            </a:r>
            <a:endParaRPr lang="ja-JP" altLang="en-US" sz="1200">
              <a:latin typeface="Meiryo UI"/>
              <a:ea typeface="Meiryo UI"/>
            </a:endParaRPr>
          </a:p>
        </p:txBody>
      </p:sp>
      <p:sp>
        <p:nvSpPr>
          <p:cNvPr id="7" name="Google Shape;295;p26">
            <a:extLst>
              <a:ext uri="{FF2B5EF4-FFF2-40B4-BE49-F238E27FC236}">
                <a16:creationId xmlns:a16="http://schemas.microsoft.com/office/drawing/2014/main" id="{AC50CF8A-E310-9B62-8184-2F017E958F4A}"/>
              </a:ext>
            </a:extLst>
          </p:cNvPr>
          <p:cNvSpPr/>
          <p:nvPr/>
        </p:nvSpPr>
        <p:spPr>
          <a:xfrm>
            <a:off x="4326376" y="262653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デジタル行政推進法第十八条第一項に規定する「国又は地方公共団体の事務の実施に関連する情報システム」のこと。</a:t>
            </a:r>
            <a:endParaRPr lang="ja-JP" altLang="en-US" sz="1200">
              <a:latin typeface="Meiryo UI"/>
              <a:ea typeface="Meiryo UI"/>
            </a:endParaRPr>
          </a:p>
        </p:txBody>
      </p:sp>
      <p:sp>
        <p:nvSpPr>
          <p:cNvPr id="8" name="Google Shape;295;p26">
            <a:extLst>
              <a:ext uri="{FF2B5EF4-FFF2-40B4-BE49-F238E27FC236}">
                <a16:creationId xmlns:a16="http://schemas.microsoft.com/office/drawing/2014/main" id="{27791DBA-9807-9B23-E836-5F74156AE21F}"/>
              </a:ext>
            </a:extLst>
          </p:cNvPr>
          <p:cNvSpPr/>
          <p:nvPr/>
        </p:nvSpPr>
        <p:spPr>
          <a:xfrm>
            <a:off x="4331763" y="453736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デジタル行政推進法第三条第二号に掲げるもの。</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具体的には、国の機関、地方公共団体、独立行政法人、地方独立行政法人、特殊法人等、指定法人を指す。</a:t>
            </a:r>
            <a:endParaRPr sz="1200">
              <a:latin typeface="Meiryo UI"/>
              <a:ea typeface="Meiryo UI"/>
            </a:endParaRPr>
          </a:p>
        </p:txBody>
      </p:sp>
      <p:sp>
        <p:nvSpPr>
          <p:cNvPr id="9" name="Google Shape;293;p26">
            <a:extLst>
              <a:ext uri="{FF2B5EF4-FFF2-40B4-BE49-F238E27FC236}">
                <a16:creationId xmlns:a16="http://schemas.microsoft.com/office/drawing/2014/main" id="{03E698A1-90C3-99A9-0EC2-8E52741242F8}"/>
              </a:ext>
            </a:extLst>
          </p:cNvPr>
          <p:cNvSpPr/>
          <p:nvPr/>
        </p:nvSpPr>
        <p:spPr>
          <a:xfrm>
            <a:off x="2438318" y="453736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行政機関等</a:t>
            </a:r>
            <a:endParaRPr lang="en-US" sz="1200">
              <a:latin typeface="Meiryo UI"/>
              <a:ea typeface="Meiryo UI"/>
            </a:endParaRPr>
          </a:p>
        </p:txBody>
      </p:sp>
      <p:sp>
        <p:nvSpPr>
          <p:cNvPr id="17" name="Slide Number Placeholder 2">
            <a:extLst>
              <a:ext uri="{FF2B5EF4-FFF2-40B4-BE49-F238E27FC236}">
                <a16:creationId xmlns:a16="http://schemas.microsoft.com/office/drawing/2014/main" id="{FA881014-76FD-94C4-9174-F44C2035F1B4}"/>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18" name="Text Placeholder 3">
            <a:extLst>
              <a:ext uri="{FF2B5EF4-FFF2-40B4-BE49-F238E27FC236}">
                <a16:creationId xmlns:a16="http://schemas.microsoft.com/office/drawing/2014/main" id="{14A146C6-563B-754F-7158-B95B90877BD2}"/>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 name="Google Shape;295;p26">
            <a:extLst>
              <a:ext uri="{FF2B5EF4-FFF2-40B4-BE49-F238E27FC236}">
                <a16:creationId xmlns:a16="http://schemas.microsoft.com/office/drawing/2014/main" id="{7A347872-3409-B54C-AFF4-8BB5F2385642}"/>
              </a:ext>
            </a:extLst>
          </p:cNvPr>
          <p:cNvSpPr/>
          <p:nvPr/>
        </p:nvSpPr>
        <p:spPr>
          <a:xfrm>
            <a:off x="4331763" y="326585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3" name="Google Shape;293;p26">
            <a:extLst>
              <a:ext uri="{FF2B5EF4-FFF2-40B4-BE49-F238E27FC236}">
                <a16:creationId xmlns:a16="http://schemas.microsoft.com/office/drawing/2014/main" id="{2F8D0EA0-627F-109E-800A-9C0E073C4A14}"/>
              </a:ext>
            </a:extLst>
          </p:cNvPr>
          <p:cNvSpPr/>
          <p:nvPr/>
        </p:nvSpPr>
        <p:spPr>
          <a:xfrm>
            <a:off x="2438318" y="326585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962E-3DD5-15A8-2678-089ECBE50B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91DA64-A197-5908-A18A-A89CEEBBD1DD}"/>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6E80A325-455F-7F83-F1FC-9CE1C27E9E75}"/>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0ECD71C-6A83-5EA6-DCFB-8F931E41EDDE}"/>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93CEAED-EB46-362C-59D8-73C07FD0A2FD}"/>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5E114E72-02E4-D993-69BD-1E05B04D240A}"/>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3427CD84-7E3A-D3B1-2A5B-D15ED7EAF696}"/>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C1CF4216-7190-9869-7A76-30FE5C148EEF}"/>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BD64D6E1-30E2-CBAD-1146-E1A880715AF8}"/>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94549699-65DE-0A6E-D099-51FFAD6A84A4}"/>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F2DF3D68-8ACB-55EF-E61B-71FF8048789C}"/>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7" name="Google Shape;294;p26">
            <a:extLst>
              <a:ext uri="{FF2B5EF4-FFF2-40B4-BE49-F238E27FC236}">
                <a16:creationId xmlns:a16="http://schemas.microsoft.com/office/drawing/2014/main" id="{838B7994-77C9-5F2C-ED16-9BA27A524B00}"/>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CE6B5D09-D4B2-5D42-8B27-B74C0A1FF6AA}"/>
              </a:ext>
            </a:extLst>
          </p:cNvPr>
          <p:cNvSpPr/>
          <p:nvPr/>
        </p:nvSpPr>
        <p:spPr>
          <a:xfrm>
            <a:off x="665624" y="32661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302;p26">
            <a:extLst>
              <a:ext uri="{FF2B5EF4-FFF2-40B4-BE49-F238E27FC236}">
                <a16:creationId xmlns:a16="http://schemas.microsoft.com/office/drawing/2014/main" id="{5A23D92E-BAAB-80C8-D2D8-A0BE92C15C67}"/>
              </a:ext>
            </a:extLst>
          </p:cNvPr>
          <p:cNvSpPr/>
          <p:nvPr/>
        </p:nvSpPr>
        <p:spPr>
          <a:xfrm>
            <a:off x="665624" y="39013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9" name="Google Shape;306;p26">
            <a:extLst>
              <a:ext uri="{FF2B5EF4-FFF2-40B4-BE49-F238E27FC236}">
                <a16:creationId xmlns:a16="http://schemas.microsoft.com/office/drawing/2014/main" id="{F6469F60-F96A-F0F0-8179-5296784FF039}"/>
              </a:ext>
            </a:extLst>
          </p:cNvPr>
          <p:cNvSpPr/>
          <p:nvPr/>
        </p:nvSpPr>
        <p:spPr>
          <a:xfrm>
            <a:off x="665624" y="453664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67A44C5F-3C1F-C880-8134-935E0870065C}"/>
              </a:ext>
            </a:extLst>
          </p:cNvPr>
          <p:cNvSpPr/>
          <p:nvPr/>
        </p:nvSpPr>
        <p:spPr>
          <a:xfrm>
            <a:off x="4331763" y="1997216"/>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altLang="en-US" sz="1200">
                <a:solidFill>
                  <a:srgbClr val="000000"/>
                </a:solidFill>
                <a:latin typeface="Meiryo UI"/>
                <a:ea typeface="Meiryo UI"/>
              </a:rPr>
              <a:t>デジタル行政推進法第三条第二号ハに規定するもの。</a:t>
            </a:r>
          </a:p>
        </p:txBody>
      </p:sp>
      <p:sp>
        <p:nvSpPr>
          <p:cNvPr id="42" name="Google Shape;309;p26">
            <a:extLst>
              <a:ext uri="{FF2B5EF4-FFF2-40B4-BE49-F238E27FC236}">
                <a16:creationId xmlns:a16="http://schemas.microsoft.com/office/drawing/2014/main" id="{D001519F-C050-CAA0-0B1F-7DB6AF923427}"/>
              </a:ext>
            </a:extLst>
          </p:cNvPr>
          <p:cNvSpPr/>
          <p:nvPr/>
        </p:nvSpPr>
        <p:spPr>
          <a:xfrm>
            <a:off x="1264874" y="1367574"/>
            <a:ext cx="1080000" cy="1806415"/>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p>
        </p:txBody>
      </p:sp>
      <p:sp>
        <p:nvSpPr>
          <p:cNvPr id="43" name="Google Shape;310;p26">
            <a:extLst>
              <a:ext uri="{FF2B5EF4-FFF2-40B4-BE49-F238E27FC236}">
                <a16:creationId xmlns:a16="http://schemas.microsoft.com/office/drawing/2014/main" id="{FABDE623-8090-BEB1-43E1-366EB700F888}"/>
              </a:ext>
            </a:extLst>
          </p:cNvPr>
          <p:cNvSpPr/>
          <p:nvPr/>
        </p:nvSpPr>
        <p:spPr>
          <a:xfrm>
            <a:off x="665624" y="517189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19C81D78-37A0-46A7-93E2-E2926E8FA59E}"/>
              </a:ext>
            </a:extLst>
          </p:cNvPr>
          <p:cNvSpPr/>
          <p:nvPr/>
        </p:nvSpPr>
        <p:spPr>
          <a:xfrm>
            <a:off x="4331763" y="326614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0053418B-7EAA-2EFC-6AAC-17B661BB4B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BABEEB02-B701-1EF0-6163-02A87BD21F4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57EF3D67-16E1-3900-510B-0F25A89DDCF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7" name="Google Shape;305;p26">
            <a:extLst>
              <a:ext uri="{FF2B5EF4-FFF2-40B4-BE49-F238E27FC236}">
                <a16:creationId xmlns:a16="http://schemas.microsoft.com/office/drawing/2014/main" id="{0543531F-58C6-23B4-07C8-F619E9FC5DD0}"/>
              </a:ext>
            </a:extLst>
          </p:cNvPr>
          <p:cNvSpPr/>
          <p:nvPr/>
        </p:nvSpPr>
        <p:spPr>
          <a:xfrm>
            <a:off x="2438318" y="199721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地方公共団体</a:t>
            </a:r>
            <a:r>
              <a:rPr lang="ja-JP" altLang="en-US" sz="1200">
                <a:solidFill>
                  <a:srgbClr val="1A1A1C"/>
                </a:solidFill>
                <a:latin typeface="Meiryo UI"/>
                <a:ea typeface="Meiryo UI"/>
              </a:rPr>
              <a:t>等</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E03580B2-39D3-B691-C712-D672A1476685}"/>
              </a:ext>
            </a:extLst>
          </p:cNvPr>
          <p:cNvSpPr/>
          <p:nvPr/>
        </p:nvSpPr>
        <p:spPr>
          <a:xfrm>
            <a:off x="2438318" y="326614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4FAB718D-C892-65E1-050D-CA4457ACB7A0}"/>
              </a:ext>
            </a:extLst>
          </p:cNvPr>
          <p:cNvSpPr/>
          <p:nvPr/>
        </p:nvSpPr>
        <p:spPr>
          <a:xfrm>
            <a:off x="1264874" y="3266149"/>
            <a:ext cx="1080000" cy="307917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30A471DB-7F88-2183-31AB-739F0649347C}"/>
              </a:ext>
            </a:extLst>
          </p:cNvPr>
          <p:cNvSpPr/>
          <p:nvPr/>
        </p:nvSpPr>
        <p:spPr>
          <a:xfrm>
            <a:off x="665624" y="200089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3F3C4716-DC24-A668-EB06-1665D9EEA4B5}"/>
              </a:ext>
            </a:extLst>
          </p:cNvPr>
          <p:cNvSpPr/>
          <p:nvPr/>
        </p:nvSpPr>
        <p:spPr>
          <a:xfrm>
            <a:off x="4331763" y="39064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7A6B1F7C-98A1-947C-9BD3-1117BB0E7D9F}"/>
              </a:ext>
            </a:extLst>
          </p:cNvPr>
          <p:cNvSpPr/>
          <p:nvPr/>
        </p:nvSpPr>
        <p:spPr>
          <a:xfrm>
            <a:off x="2438318" y="39064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a:ea typeface="Meiryo UI"/>
              </a:rPr>
              <a:t>地方公共団</a:t>
            </a:r>
            <a:r>
              <a:rPr lang="ja-JP" altLang="en-US" sz="1200" b="0" i="0">
                <a:effectLst/>
                <a:latin typeface="Meiryo UI"/>
                <a:ea typeface="Meiryo UI"/>
              </a:rPr>
              <a:t>体</a:t>
            </a:r>
            <a:r>
              <a:rPr lang="ja-JP" altLang="en-US" sz="1200">
                <a:latin typeface="Meiryo UI"/>
                <a:ea typeface="Meiryo UI"/>
              </a:rPr>
              <a:t>等</a:t>
            </a:r>
            <a:r>
              <a:rPr lang="ja-JP" altLang="en-US" sz="1200" b="0" i="0">
                <a:effectLst/>
                <a:latin typeface="Meiryo UI"/>
                <a:ea typeface="Meiryo UI"/>
              </a:rPr>
              <a:t>の</a:t>
            </a:r>
            <a:endParaRPr lang="en-US" altLang="ja-JP" sz="1200" b="0" i="0">
              <a:effectLst/>
              <a:latin typeface="Meiryo UI"/>
              <a:ea typeface="Meiryo UI"/>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lang="ja-JP" altLang="en-US" sz="1200">
              <a:latin typeface="Meiryo UI"/>
              <a:ea typeface="Meiryo UI"/>
            </a:endParaRPr>
          </a:p>
        </p:txBody>
      </p:sp>
      <p:sp>
        <p:nvSpPr>
          <p:cNvPr id="69" name="Google Shape;294;p26">
            <a:extLst>
              <a:ext uri="{FF2B5EF4-FFF2-40B4-BE49-F238E27FC236}">
                <a16:creationId xmlns:a16="http://schemas.microsoft.com/office/drawing/2014/main" id="{E554752D-AA64-53B1-278E-0D6D2EA9259E}"/>
              </a:ext>
            </a:extLst>
          </p:cNvPr>
          <p:cNvSpPr/>
          <p:nvPr/>
        </p:nvSpPr>
        <p:spPr>
          <a:xfrm>
            <a:off x="665624" y="263399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CC34FAC5-181C-506C-EACD-FD4A0694E58D}"/>
              </a:ext>
            </a:extLst>
          </p:cNvPr>
          <p:cNvSpPr/>
          <p:nvPr/>
        </p:nvSpPr>
        <p:spPr>
          <a:xfrm>
            <a:off x="4333569" y="453518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デジタル行政推進法第三条第二号ニ～トに規定するものが管理運用する情報システムのこと。</a:t>
            </a:r>
            <a:endParaRPr lang="en-US" sz="1200">
              <a:latin typeface="Meiryo UI"/>
              <a:ea typeface="Meiryo UI"/>
            </a:endParaRPr>
          </a:p>
        </p:txBody>
      </p:sp>
      <p:sp>
        <p:nvSpPr>
          <p:cNvPr id="71" name="Google Shape;293;p26">
            <a:extLst>
              <a:ext uri="{FF2B5EF4-FFF2-40B4-BE49-F238E27FC236}">
                <a16:creationId xmlns:a16="http://schemas.microsoft.com/office/drawing/2014/main" id="{6C622184-6171-0150-118C-1A0124CD3609}"/>
              </a:ext>
            </a:extLst>
          </p:cNvPr>
          <p:cNvSpPr/>
          <p:nvPr/>
        </p:nvSpPr>
        <p:spPr>
          <a:xfrm>
            <a:off x="2440124" y="453518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独立行政法人</a:t>
            </a:r>
            <a:r>
              <a:rPr lang="ja-JP" altLang="en-US" sz="1200">
                <a:latin typeface="Meiryo UI"/>
                <a:ea typeface="Meiryo UI"/>
              </a:rPr>
              <a:t>等</a:t>
            </a:r>
            <a:endParaRPr lang="en-US" altLang="ja-JP" sz="1200" b="0" i="0">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effectLst/>
                <a:latin typeface="Meiryo UI"/>
                <a:ea typeface="Meiryo UI"/>
              </a:rPr>
              <a:t>情報システム</a:t>
            </a:r>
            <a:endParaRPr sz="1200">
              <a:latin typeface="Meiryo UI"/>
              <a:ea typeface="Meiryo UI"/>
            </a:endParaRPr>
          </a:p>
        </p:txBody>
      </p:sp>
      <p:sp>
        <p:nvSpPr>
          <p:cNvPr id="2" name="Google Shape;307;p26">
            <a:extLst>
              <a:ext uri="{FF2B5EF4-FFF2-40B4-BE49-F238E27FC236}">
                <a16:creationId xmlns:a16="http://schemas.microsoft.com/office/drawing/2014/main" id="{1E289525-BCC1-BCE3-7036-7F7B387BF273}"/>
              </a:ext>
            </a:extLst>
          </p:cNvPr>
          <p:cNvSpPr/>
          <p:nvPr/>
        </p:nvSpPr>
        <p:spPr>
          <a:xfrm>
            <a:off x="4326376" y="263240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デジタル行政推進法第三条第二号ニ～トに規定するもの。具体的には、独立行政法人、地方独立行政法人、特殊法人等、指定法人を指す。</a:t>
            </a:r>
            <a:endParaRPr lang="en-US" sz="1200">
              <a:latin typeface="Meiryo UI"/>
              <a:ea typeface="Meiryo UI"/>
            </a:endParaRPr>
          </a:p>
        </p:txBody>
      </p:sp>
      <p:sp>
        <p:nvSpPr>
          <p:cNvPr id="9" name="Google Shape;305;p26">
            <a:extLst>
              <a:ext uri="{FF2B5EF4-FFF2-40B4-BE49-F238E27FC236}">
                <a16:creationId xmlns:a16="http://schemas.microsoft.com/office/drawing/2014/main" id="{5697DCB2-0AB1-8BC2-4275-AA5D9BB405A9}"/>
              </a:ext>
            </a:extLst>
          </p:cNvPr>
          <p:cNvSpPr/>
          <p:nvPr/>
        </p:nvSpPr>
        <p:spPr>
          <a:xfrm>
            <a:off x="2432931" y="263240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CN" altLang="en-US" sz="1200" b="0" i="0">
                <a:effectLst/>
                <a:latin typeface="Meiryo UI"/>
                <a:ea typeface="Meiryo UI"/>
              </a:rPr>
              <a:t>独立行政法人</a:t>
            </a:r>
            <a:r>
              <a:rPr lang="zh-CN" altLang="en-US" sz="1200">
                <a:latin typeface="Meiryo UI"/>
                <a:ea typeface="Meiryo UI"/>
              </a:rPr>
              <a:t>等</a:t>
            </a:r>
            <a:endParaRPr lang="en-US" sz="1200">
              <a:latin typeface="Meiryo UI" panose="020B0604030504040204" pitchFamily="50" charset="-128"/>
              <a:ea typeface="Meiryo UI" panose="020B0604030504040204" pitchFamily="50" charset="-128"/>
            </a:endParaRPr>
          </a:p>
        </p:txBody>
      </p:sp>
      <p:sp>
        <p:nvSpPr>
          <p:cNvPr id="10" name="Google Shape;295;p26">
            <a:extLst>
              <a:ext uri="{FF2B5EF4-FFF2-40B4-BE49-F238E27FC236}">
                <a16:creationId xmlns:a16="http://schemas.microsoft.com/office/drawing/2014/main" id="{23464B98-30D7-4622-232B-C53395BAD4DA}"/>
              </a:ext>
            </a:extLst>
          </p:cNvPr>
          <p:cNvSpPr/>
          <p:nvPr/>
        </p:nvSpPr>
        <p:spPr>
          <a:xfrm>
            <a:off x="4331763" y="517037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FB3CCA56-2808-0F55-FB3A-14E2F60CF0AC}"/>
              </a:ext>
            </a:extLst>
          </p:cNvPr>
          <p:cNvSpPr/>
          <p:nvPr/>
        </p:nvSpPr>
        <p:spPr>
          <a:xfrm>
            <a:off x="2438318" y="517037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18" name="Google Shape;295;p26">
            <a:extLst>
              <a:ext uri="{FF2B5EF4-FFF2-40B4-BE49-F238E27FC236}">
                <a16:creationId xmlns:a16="http://schemas.microsoft.com/office/drawing/2014/main" id="{17683528-99DA-A81D-43F8-F1E1D5532A6D}"/>
              </a:ext>
            </a:extLst>
          </p:cNvPr>
          <p:cNvSpPr/>
          <p:nvPr/>
        </p:nvSpPr>
        <p:spPr>
          <a:xfrm>
            <a:off x="4331763" y="5805319"/>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dirty="0">
              <a:latin typeface="Meiryo UI" panose="020B0604030504040204" pitchFamily="50" charset="-128"/>
              <a:ea typeface="Meiryo UI" panose="020B0604030504040204" pitchFamily="50" charset="-128"/>
            </a:endParaRPr>
          </a:p>
        </p:txBody>
      </p:sp>
      <p:sp>
        <p:nvSpPr>
          <p:cNvPr id="19" name="Google Shape;293;p26">
            <a:extLst>
              <a:ext uri="{FF2B5EF4-FFF2-40B4-BE49-F238E27FC236}">
                <a16:creationId xmlns:a16="http://schemas.microsoft.com/office/drawing/2014/main" id="{E6CE03D5-AE01-E6F5-F3E5-1CEE21EE687A}"/>
              </a:ext>
            </a:extLst>
          </p:cNvPr>
          <p:cNvSpPr/>
          <p:nvPr/>
        </p:nvSpPr>
        <p:spPr>
          <a:xfrm>
            <a:off x="2438318" y="5805319"/>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自動適用テンプレート</a:t>
            </a:r>
            <a:endParaRPr sz="1200" dirty="0">
              <a:latin typeface="Meiryo UI" panose="020B0604030504040204" pitchFamily="50" charset="-128"/>
              <a:ea typeface="Meiryo UI" panose="020B0604030504040204" pitchFamily="50" charset="-128"/>
            </a:endParaRPr>
          </a:p>
        </p:txBody>
      </p:sp>
      <p:sp>
        <p:nvSpPr>
          <p:cNvPr id="20" name="Google Shape;294;p26">
            <a:extLst>
              <a:ext uri="{FF2B5EF4-FFF2-40B4-BE49-F238E27FC236}">
                <a16:creationId xmlns:a16="http://schemas.microsoft.com/office/drawing/2014/main" id="{9FDA724B-BBE6-741B-0332-0D0B835CDD22}"/>
              </a:ext>
            </a:extLst>
          </p:cNvPr>
          <p:cNvSpPr/>
          <p:nvPr/>
        </p:nvSpPr>
        <p:spPr>
          <a:xfrm>
            <a:off x="665624" y="5805320"/>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Slide Number Placeholder 2">
            <a:extLst>
              <a:ext uri="{FF2B5EF4-FFF2-40B4-BE49-F238E27FC236}">
                <a16:creationId xmlns:a16="http://schemas.microsoft.com/office/drawing/2014/main" id="{881F0AC1-40BB-6661-414F-93EFFECD5786}"/>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29" name="Text Placeholder 3">
            <a:extLst>
              <a:ext uri="{FF2B5EF4-FFF2-40B4-BE49-F238E27FC236}">
                <a16:creationId xmlns:a16="http://schemas.microsoft.com/office/drawing/2014/main" id="{A9C4F312-810C-8EEA-7FA6-FBE372B02759}"/>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26376" y="1364142"/>
            <a:ext cx="7200000" cy="540000"/>
          </a:xfrm>
          <a:prstGeom prst="rect">
            <a:avLst/>
          </a:prstGeom>
          <a:solidFill>
            <a:srgbClr val="DDEAF6"/>
          </a:solidFill>
          <a:ln>
            <a:noFill/>
          </a:ln>
        </p:spPr>
        <p:txBody>
          <a:bodyPr spcFirstLastPara="1" wrap="square" lIns="91425" tIns="45700" rIns="91425" bIns="45700" anchor="ctr" anchorCtr="0">
            <a:noAutofit/>
          </a:bodyPr>
          <a:lstStyle/>
          <a:p>
            <a:r>
              <a:rPr lang="ja-JP" sz="1200">
                <a:solidFill>
                  <a:srgbClr val="1A1A1C"/>
                </a:solidFill>
                <a:latin typeface="Meiryo UI"/>
                <a:ea typeface="Meiryo UI"/>
              </a:rPr>
              <a:t>国</a:t>
            </a:r>
            <a:r>
              <a:rPr lang="ja-JP" sz="1200" b="0" i="0">
                <a:solidFill>
                  <a:srgbClr val="1A1A1C"/>
                </a:solidFill>
                <a:effectLst/>
                <a:latin typeface="Meiryo UI"/>
                <a:ea typeface="Meiryo UI"/>
              </a:rPr>
              <a:t>の行政機関の</a:t>
            </a:r>
            <a:r>
              <a:rPr lang="ja-JP" sz="1200">
                <a:solidFill>
                  <a:srgbClr val="1A1A1C"/>
                </a:solidFill>
                <a:latin typeface="Meiryo UI"/>
                <a:ea typeface="Meiryo UI"/>
              </a:rPr>
              <a:t>一覧は以下URL参照</a:t>
            </a:r>
            <a:r>
              <a:rPr lang="ja-JP" sz="1200" b="0" i="0">
                <a:solidFill>
                  <a:srgbClr val="1A1A1C"/>
                </a:solidFill>
                <a:effectLst/>
                <a:latin typeface="Meiryo UI"/>
                <a:ea typeface="Meiryo UI"/>
              </a:rPr>
              <a:t>。</a:t>
            </a:r>
            <a:br>
              <a:rPr lang="ja-JP" sz="1200">
                <a:solidFill>
                  <a:srgbClr val="1A1A1C"/>
                </a:solidFill>
                <a:latin typeface="Meiryo UI"/>
                <a:ea typeface="Meiryo UI"/>
              </a:rPr>
            </a:br>
            <a:r>
              <a:rPr lang="ja-JP" sz="1200">
                <a:solidFill>
                  <a:srgbClr val="1A1A1C"/>
                </a:solidFill>
                <a:latin typeface="Meiryo UI"/>
                <a:ea typeface="Meiryo UI"/>
              </a:rPr>
              <a:t> </a:t>
            </a:r>
            <a:r>
              <a:rPr lang="ja-JP" sz="1200">
                <a:solidFill>
                  <a:srgbClr val="1A1A1C"/>
                </a:solidFill>
                <a:latin typeface="Meiryo UI"/>
                <a:ea typeface="Meiryo UI"/>
                <a:hlinkClick r:id="rId3"/>
              </a:rPr>
              <a:t>https://www.e-gov.go.jp/government-directory/ministries-and-agencies.html</a:t>
            </a:r>
            <a:endParaRPr lang="en-US" altLang="ja-JP"/>
          </a:p>
        </p:txBody>
      </p:sp>
      <p:sp>
        <p:nvSpPr>
          <p:cNvPr id="56" name="Google Shape;301;p26">
            <a:extLst>
              <a:ext uri="{FF2B5EF4-FFF2-40B4-BE49-F238E27FC236}">
                <a16:creationId xmlns:a16="http://schemas.microsoft.com/office/drawing/2014/main" id="{75A7EAA7-37EA-A098-9F58-DBDFAEB8AB94}"/>
              </a:ext>
            </a:extLst>
          </p:cNvPr>
          <p:cNvSpPr/>
          <p:nvPr/>
        </p:nvSpPr>
        <p:spPr>
          <a:xfrm>
            <a:off x="2432931" y="136414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0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241"/>
            <a:ext cx="1080000" cy="18149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2007067"/>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デジタル庁が提供している、任意で適用可能な</a:t>
            </a:r>
            <a:r>
              <a:rPr lang="en-US" altLang="ja-JP" sz="1200" dirty="0" err="1">
                <a:solidFill>
                  <a:srgbClr val="1A1A1C"/>
                </a:solidFill>
                <a:latin typeface="Meiryo UI" panose="020B0604030504040204" pitchFamily="50" charset="-128"/>
                <a:ea typeface="Meiryo UI" panose="020B0604030504040204" pitchFamily="50" charset="-128"/>
              </a:rPr>
              <a:t>IaC</a:t>
            </a:r>
            <a:r>
              <a:rPr lang="ja-JP" altLang="en-US" sz="1200" dirty="0">
                <a:solidFill>
                  <a:srgbClr val="1A1A1C"/>
                </a:solidFill>
                <a:latin typeface="Meiryo UI" panose="020B0604030504040204" pitchFamily="50" charset="-128"/>
                <a:ea typeface="Meiryo UI" panose="020B0604030504040204" pitchFamily="50" charset="-128"/>
              </a:rPr>
              <a:t>ファイル</a:t>
            </a:r>
            <a:r>
              <a:rPr lang="ja-JP" altLang="en-US" sz="1200" b="0" i="0" dirty="0">
                <a:solidFill>
                  <a:srgbClr val="1A1A1C"/>
                </a:solidFill>
                <a:effectLst/>
                <a:latin typeface="Meiryo UI" panose="020B0604030504040204" pitchFamily="50" charset="-128"/>
                <a:ea typeface="Meiryo UI" panose="020B0604030504040204" pitchFamily="50" charset="-128"/>
              </a:rPr>
              <a:t>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dirty="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3276469"/>
            <a:ext cx="1080000" cy="242179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4555309"/>
            <a:ext cx="504000" cy="48850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280490"/>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a:t>
            </a:r>
          </a:p>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lang="ja-JP" altLang="en-US" sz="1200">
              <a:latin typeface="Meiryo UI" panose="020B0604030504040204" pitchFamily="50" charset="-128"/>
              <a:ea typeface="Meiryo UI" panose="020B0604030504040204" pitchFamily="50" charset="-128"/>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4529563"/>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15826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EAC7F69C-A7FA-F4CF-D76D-CB85407DAACD}"/>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サンプル</a:t>
            </a:r>
            <a:r>
              <a:rPr lang="en-US" altLang="ja-JP" sz="1200" b="0" i="0" dirty="0" err="1">
                <a:solidFill>
                  <a:srgbClr val="1A1A1C"/>
                </a:solidFill>
                <a:effectLst/>
                <a:latin typeface="Meiryo UI" panose="020B0604030504040204" pitchFamily="50" charset="-128"/>
                <a:ea typeface="Meiryo UI" panose="020B0604030504040204" pitchFamily="50" charset="-128"/>
              </a:rPr>
              <a:t>IaC</a:t>
            </a:r>
            <a:r>
              <a:rPr lang="ja-JP" altLang="en-US" sz="1200" b="0" i="0" dirty="0">
                <a:solidFill>
                  <a:srgbClr val="1A1A1C"/>
                </a:solidFill>
                <a:effectLst/>
                <a:latin typeface="Meiryo UI" panose="020B0604030504040204" pitchFamily="50" charset="-128"/>
                <a:ea typeface="Meiryo UI" panose="020B0604030504040204" pitchFamily="50" charset="-128"/>
              </a:rPr>
              <a:t>ファイル</a:t>
            </a:r>
            <a:endParaRPr sz="1200" dirty="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280490"/>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4529563"/>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299;p26">
            <a:extLst>
              <a:ext uri="{FF2B5EF4-FFF2-40B4-BE49-F238E27FC236}">
                <a16:creationId xmlns:a16="http://schemas.microsoft.com/office/drawing/2014/main" id="{C4CD71B2-916C-49EC-B71E-BDB9A4CC90EC}"/>
              </a:ext>
            </a:extLst>
          </p:cNvPr>
          <p:cNvSpPr/>
          <p:nvPr/>
        </p:nvSpPr>
        <p:spPr>
          <a:xfrm>
            <a:off x="4331763" y="264689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a:spcBef>
                <a:spcPts val="0"/>
              </a:spcBef>
              <a:spcAft>
                <a:spcPts val="0"/>
              </a:spcAft>
            </a:pPr>
            <a:r>
              <a:rPr lang="ja-JP" sz="1200" b="0" i="0" dirty="0">
                <a:solidFill>
                  <a:srgbClr val="1A1A1C"/>
                </a:solidFill>
                <a:effectLst/>
                <a:latin typeface="Meiryo UI"/>
                <a:ea typeface="Meiryo UI"/>
                <a:cs typeface="+mn-lt"/>
              </a:rPr>
              <a:t>デジタル庁が提供している、任意で適用可能な</a:t>
            </a:r>
            <a:r>
              <a:rPr lang="en-US" altLang="ja-JP" sz="1200" dirty="0" err="1">
                <a:solidFill>
                  <a:srgbClr val="1A1A1C"/>
                </a:solidFill>
                <a:latin typeface="Meiryo UI"/>
                <a:ea typeface="Meiryo UI"/>
                <a:cs typeface="+mn-lt"/>
              </a:rPr>
              <a:t>IaC</a:t>
            </a:r>
            <a:r>
              <a:rPr lang="ja-JP" altLang="en-US" sz="1200" dirty="0">
                <a:solidFill>
                  <a:srgbClr val="1A1A1C"/>
                </a:solidFill>
                <a:latin typeface="Meiryo UI"/>
                <a:ea typeface="Meiryo UI"/>
                <a:cs typeface="+mn-lt"/>
              </a:rPr>
              <a:t>ファイル</a:t>
            </a:r>
            <a:r>
              <a:rPr lang="ja-JP" sz="1200" b="0" i="0" dirty="0">
                <a:solidFill>
                  <a:srgbClr val="1A1A1C"/>
                </a:solidFill>
                <a:effectLst/>
                <a:latin typeface="Meiryo UI"/>
                <a:ea typeface="Meiryo UI"/>
                <a:cs typeface="+mn-lt"/>
              </a:rPr>
              <a:t>の</a:t>
            </a:r>
            <a:r>
              <a:rPr lang="ja-JP" sz="1200" dirty="0">
                <a:solidFill>
                  <a:srgbClr val="1A1A1C"/>
                </a:solidFill>
                <a:latin typeface="Meiryo UI"/>
                <a:ea typeface="Meiryo UI"/>
                <a:cs typeface="+mn-lt"/>
              </a:rPr>
              <a:t>こと。環境構築後に適宜判断の上、適用する</a:t>
            </a:r>
            <a:r>
              <a:rPr lang="ja-JP" sz="1200" b="0" i="0" dirty="0">
                <a:solidFill>
                  <a:srgbClr val="1A1A1C"/>
                </a:solidFill>
                <a:effectLst/>
                <a:latin typeface="Meiryo UI"/>
                <a:ea typeface="Meiryo UI"/>
                <a:cs typeface="+mn-lt"/>
              </a:rPr>
              <a:t>こと。</a:t>
            </a:r>
            <a:endParaRPr lang="ja-JP" dirty="0"/>
          </a:p>
          <a:p>
            <a:pPr lvl="0" algn="l" rtl="0">
              <a:spcBef>
                <a:spcPts val="0"/>
              </a:spcBef>
              <a:spcAft>
                <a:spcPts val="0"/>
              </a:spcAft>
              <a:buClr>
                <a:schemeClr val="dk1"/>
              </a:buClr>
              <a:buSzPts val="1400"/>
            </a:pPr>
            <a:r>
              <a:rPr lang="ja-JP" altLang="en-US" sz="1200" b="0" i="0" dirty="0">
                <a:solidFill>
                  <a:srgbClr val="1A1A1C"/>
                </a:solidFill>
                <a:effectLst/>
                <a:latin typeface="Meiryo UI"/>
                <a:ea typeface="Meiryo UI"/>
              </a:rPr>
              <a:t>適用する</a:t>
            </a:r>
            <a:r>
              <a:rPr lang="en-US" altLang="ja-JP" sz="1200" b="0" i="0" dirty="0">
                <a:solidFill>
                  <a:srgbClr val="1A1A1C"/>
                </a:solidFill>
                <a:effectLst/>
                <a:latin typeface="Meiryo UI"/>
                <a:ea typeface="Meiryo UI"/>
              </a:rPr>
              <a:t>CSP</a:t>
            </a:r>
            <a:r>
              <a:rPr lang="ja-JP" altLang="en-US" sz="1200" b="0" i="0" dirty="0">
                <a:solidFill>
                  <a:srgbClr val="1A1A1C"/>
                </a:solidFill>
                <a:effectLst/>
                <a:latin typeface="Meiryo UI"/>
                <a:ea typeface="Meiryo UI"/>
              </a:rPr>
              <a:t>環境又はガバメントクラウド全体の利便性やガバナンスの向上を目的としている。</a:t>
            </a:r>
            <a:endParaRPr sz="1200" dirty="0">
              <a:solidFill>
                <a:schemeClr val="dk1"/>
              </a:solidFill>
              <a:latin typeface="Meiryo UI"/>
              <a:ea typeface="Meiryo UI"/>
            </a:endParaRPr>
          </a:p>
        </p:txBody>
      </p:sp>
      <p:sp>
        <p:nvSpPr>
          <p:cNvPr id="41" name="Google Shape;297;p26">
            <a:extLst>
              <a:ext uri="{FF2B5EF4-FFF2-40B4-BE49-F238E27FC236}">
                <a16:creationId xmlns:a16="http://schemas.microsoft.com/office/drawing/2014/main" id="{DEDF4FEA-790B-4F5D-932E-B64BC148BD6A}"/>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個別適用</a:t>
            </a:r>
            <a:r>
              <a:rPr lang="en-US" altLang="ja-JP" sz="1200" dirty="0" err="1">
                <a:latin typeface="Meiryo UI" panose="020B0604030504040204" pitchFamily="50" charset="-128"/>
                <a:ea typeface="Meiryo UI" panose="020B0604030504040204" pitchFamily="50" charset="-128"/>
              </a:rPr>
              <a:t>IaC</a:t>
            </a:r>
            <a:r>
              <a:rPr lang="ja-JP" altLang="en-US" sz="1200" dirty="0">
                <a:latin typeface="Meiryo UI" panose="020B0604030504040204" pitchFamily="50" charset="-128"/>
                <a:ea typeface="Meiryo UI" panose="020B0604030504040204" pitchFamily="50" charset="-128"/>
              </a:rPr>
              <a:t>ファイル</a:t>
            </a:r>
            <a:endParaRPr lang="en-US" altLang="ja-JP" sz="1200" dirty="0">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rPr>
              <a:t>（国の行政機関向け）</a:t>
            </a:r>
            <a:endParaRPr sz="1200" dirty="0">
              <a:latin typeface="Meiryo UI" panose="020B0604030504040204" pitchFamily="50" charset="-128"/>
              <a:ea typeface="Meiryo UI" panose="020B0604030504040204" pitchFamily="50" charset="-128"/>
            </a:endParaRPr>
          </a:p>
        </p:txBody>
      </p:sp>
      <p:sp>
        <p:nvSpPr>
          <p:cNvPr id="2" name="Google Shape;316;p26">
            <a:extLst>
              <a:ext uri="{FF2B5EF4-FFF2-40B4-BE49-F238E27FC236}">
                <a16:creationId xmlns:a16="http://schemas.microsoft.com/office/drawing/2014/main" id="{8A797600-6619-E63C-1569-4CE7CE8F12DC}"/>
              </a:ext>
            </a:extLst>
          </p:cNvPr>
          <p:cNvSpPr/>
          <p:nvPr/>
        </p:nvSpPr>
        <p:spPr>
          <a:xfrm>
            <a:off x="4331763" y="515826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a:ea typeface="Meiryo UI"/>
              </a:rPr>
              <a:t>クラウドサービスを提供する</a:t>
            </a:r>
            <a:r>
              <a:rPr lang="ja-JP" altLang="en-US" sz="1200" b="0" i="0">
                <a:effectLst/>
                <a:latin typeface="Meiryo UI"/>
                <a:ea typeface="Meiryo UI"/>
              </a:rPr>
              <a:t>事業者の</a:t>
            </a:r>
            <a:r>
              <a:rPr lang="ja-JP" altLang="en-US" sz="1200" b="0" i="0">
                <a:solidFill>
                  <a:srgbClr val="1A1A1C"/>
                </a:solidFill>
                <a:effectLst/>
                <a:latin typeface="Meiryo UI"/>
                <a:ea typeface="Meiryo UI"/>
              </a:rPr>
              <a:t>こと。</a:t>
            </a:r>
            <a:endParaRPr sz="1200">
              <a:latin typeface="Meiryo UI"/>
              <a:ea typeface="Meiryo UI"/>
            </a:endParaRPr>
          </a:p>
        </p:txBody>
      </p:sp>
      <p:sp>
        <p:nvSpPr>
          <p:cNvPr id="5" name="Google Shape;314;p26">
            <a:extLst>
              <a:ext uri="{FF2B5EF4-FFF2-40B4-BE49-F238E27FC236}">
                <a16:creationId xmlns:a16="http://schemas.microsoft.com/office/drawing/2014/main" id="{7B2F57B4-2A7D-1EC9-5633-912F14A48423}"/>
              </a:ext>
            </a:extLst>
          </p:cNvPr>
          <p:cNvSpPr/>
          <p:nvPr/>
        </p:nvSpPr>
        <p:spPr>
          <a:xfrm>
            <a:off x="2438318" y="5161376"/>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solidFill>
                  <a:srgbClr val="1A1A1C"/>
                </a:solidFill>
                <a:effectLst/>
                <a:latin typeface="Meiryo UI"/>
                <a:ea typeface="Meiryo UI"/>
              </a:rPr>
              <a:t>CSP</a:t>
            </a:r>
            <a:r>
              <a:rPr lang="ja-JP" altLang="en-US" sz="1200" b="0" i="0">
                <a:effectLst/>
                <a:latin typeface="Meiryo UI"/>
                <a:ea typeface="Meiryo UI"/>
              </a:rPr>
              <a:t>（</a:t>
            </a:r>
            <a:r>
              <a:rPr lang="en-US" altLang="ja-JP" sz="1200" b="0" i="0" dirty="0">
                <a:effectLst/>
                <a:latin typeface="Meiryo UI"/>
                <a:ea typeface="Meiryo UI"/>
              </a:rPr>
              <a:t>Cloud Service Provider</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9" name="Slide Number Placeholder 2">
            <a:extLst>
              <a:ext uri="{FF2B5EF4-FFF2-40B4-BE49-F238E27FC236}">
                <a16:creationId xmlns:a16="http://schemas.microsoft.com/office/drawing/2014/main" id="{EE4C3570-DA73-5515-4AE5-259F9D6E817C}"/>
              </a:ext>
            </a:extLst>
          </p:cNvPr>
          <p:cNvSpPr>
            <a:spLocks noGrp="1"/>
          </p:cNvSpPr>
          <p:nvPr>
            <p:ph type="sldNum" sz="quarter" idx="4"/>
          </p:nvPr>
        </p:nvSpPr>
        <p:spPr>
          <a:xfrm>
            <a:off x="11404311" y="6367301"/>
            <a:ext cx="445944" cy="365125"/>
          </a:xfrm>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26</a:t>
            </a:fld>
            <a:endParaRPr lang="ja-JP" altLang="en-US">
              <a:latin typeface="Meiryo UI" panose="020B0604030504040204" pitchFamily="50" charset="-128"/>
              <a:ea typeface="Meiryo UI" panose="020B0604030504040204" pitchFamily="50" charset="-128"/>
            </a:endParaRPr>
          </a:p>
        </p:txBody>
      </p:sp>
      <p:sp>
        <p:nvSpPr>
          <p:cNvPr id="10" name="Text Placeholder 3">
            <a:extLst>
              <a:ext uri="{FF2B5EF4-FFF2-40B4-BE49-F238E27FC236}">
                <a16:creationId xmlns:a16="http://schemas.microsoft.com/office/drawing/2014/main" id="{B3D15D18-807F-BB84-9662-E80FC270A08B}"/>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24" name="Google Shape;295;p26">
            <a:extLst>
              <a:ext uri="{FF2B5EF4-FFF2-40B4-BE49-F238E27FC236}">
                <a16:creationId xmlns:a16="http://schemas.microsoft.com/office/drawing/2014/main" id="{42BC994B-923D-A60D-F1A8-802C3E8392A6}"/>
              </a:ext>
            </a:extLst>
          </p:cNvPr>
          <p:cNvSpPr/>
          <p:nvPr/>
        </p:nvSpPr>
        <p:spPr>
          <a:xfrm>
            <a:off x="4331763" y="1367240"/>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dirty="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dirty="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A236C635-F831-5D27-132A-42836DC7C3F8}"/>
              </a:ext>
            </a:extLst>
          </p:cNvPr>
          <p:cNvSpPr/>
          <p:nvPr/>
        </p:nvSpPr>
        <p:spPr>
          <a:xfrm>
            <a:off x="2438318" y="136724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dirty="0">
                <a:solidFill>
                  <a:srgbClr val="1A1A1C"/>
                </a:solidFill>
                <a:effectLst/>
                <a:latin typeface="Meiryo UI" panose="020B0604030504040204" pitchFamily="50" charset="-128"/>
                <a:ea typeface="Meiryo UI" panose="020B0604030504040204" pitchFamily="50" charset="-128"/>
              </a:rPr>
              <a:t>必須適用テンプレート</a:t>
            </a:r>
            <a:endParaRPr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309211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サービス</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3"/>
            <a:ext cx="504000" cy="1176231"/>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91968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66" name="Google Shape;295;p26">
            <a:extLst>
              <a:ext uri="{FF2B5EF4-FFF2-40B4-BE49-F238E27FC236}">
                <a16:creationId xmlns:a16="http://schemas.microsoft.com/office/drawing/2014/main" id="{0E17095A-C9A5-7271-AD92-6478C450E269}"/>
              </a:ext>
            </a:extLst>
          </p:cNvPr>
          <p:cNvSpPr/>
          <p:nvPr/>
        </p:nvSpPr>
        <p:spPr>
          <a:xfrm>
            <a:off x="4331763" y="520127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比較的新しい技術のこと。ただし、研究段階の技術ではなく、すでに広く使われている技術を指す。</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例えば、令和</a:t>
            </a:r>
            <a:r>
              <a:rPr lang="en-US" altLang="ja-JP" sz="1200" b="0" i="0" dirty="0">
                <a:effectLst/>
                <a:latin typeface="Meiryo UI"/>
                <a:ea typeface="Meiryo UI"/>
              </a:rPr>
              <a:t>6</a:t>
            </a:r>
            <a:r>
              <a:rPr lang="ja-JP" altLang="en-US" sz="1200" b="0" i="0">
                <a:effectLst/>
                <a:latin typeface="Meiryo UI"/>
                <a:ea typeface="Meiryo UI"/>
              </a:rPr>
              <a:t>年現在では、マイクロサービスアーキテクチャ、</a:t>
            </a:r>
            <a:r>
              <a:rPr lang="en-US" altLang="ja-JP" sz="1200" b="0" i="0" dirty="0">
                <a:effectLst/>
                <a:latin typeface="Meiryo UI"/>
                <a:ea typeface="Meiryo UI"/>
              </a:rPr>
              <a:t>API</a:t>
            </a:r>
            <a:r>
              <a:rPr lang="ja-JP" altLang="en-US" sz="1200" b="0" i="0">
                <a:effectLst/>
                <a:latin typeface="Meiryo UI"/>
                <a:ea typeface="Meiryo UI"/>
              </a:rPr>
              <a:t>、クラウドネイティブ、マネージドサービスによる構成などが挙げられる。</a:t>
            </a:r>
            <a:endParaRPr sz="1200">
              <a:latin typeface="Meiryo UI"/>
              <a:ea typeface="Meiryo UI"/>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520127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4" name="Google Shape;294;p26">
            <a:extLst>
              <a:ext uri="{FF2B5EF4-FFF2-40B4-BE49-F238E27FC236}">
                <a16:creationId xmlns:a16="http://schemas.microsoft.com/office/drawing/2014/main" id="{023F6BE8-9F4E-47E7-A113-C2D358347603}"/>
              </a:ext>
            </a:extLst>
          </p:cNvPr>
          <p:cNvSpPr/>
          <p:nvPr/>
        </p:nvSpPr>
        <p:spPr>
          <a:xfrm>
            <a:off x="665575" y="2657612"/>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5" name="Google Shape;295;p26">
            <a:extLst>
              <a:ext uri="{FF2B5EF4-FFF2-40B4-BE49-F238E27FC236}">
                <a16:creationId xmlns:a16="http://schemas.microsoft.com/office/drawing/2014/main" id="{04AEA45C-BA34-4B76-AEF8-B607301FE26E}"/>
              </a:ext>
            </a:extLst>
          </p:cNvPr>
          <p:cNvSpPr/>
          <p:nvPr/>
        </p:nvSpPr>
        <p:spPr>
          <a:xfrm>
            <a:off x="4331763" y="392374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ガバメントクラウドを利用環境として、「ガバメントクラウド利用検討の基本的な考え方について </a:t>
            </a:r>
            <a:r>
              <a:rPr lang="en-US" altLang="ja-JP" sz="1200" b="0" i="0" dirty="0">
                <a:effectLst/>
                <a:latin typeface="Meiryo UI"/>
                <a:ea typeface="Meiryo UI"/>
              </a:rPr>
              <a:t>3.2</a:t>
            </a:r>
            <a:r>
              <a:rPr lang="ja-JP" altLang="en-US" sz="1200" b="0" i="0">
                <a:effectLst/>
                <a:latin typeface="Meiryo UI"/>
                <a:ea typeface="Meiryo UI"/>
              </a:rPr>
              <a:t>ガバメントクラウド利用検討を要しない公共情報システムの類型</a:t>
            </a:r>
            <a:r>
              <a:rPr lang="ja-JP" altLang="en-US" sz="1200">
                <a:latin typeface="Meiryo UI"/>
                <a:ea typeface="Meiryo UI"/>
              </a:rPr>
              <a:t>」</a:t>
            </a:r>
            <a:r>
              <a:rPr lang="ja-JP" altLang="en-US" sz="1200" b="0" i="0">
                <a:effectLst/>
                <a:latin typeface="Meiryo UI"/>
                <a:ea typeface="Meiryo UI"/>
              </a:rPr>
              <a:t>に規定する「⑥重点計画に記載の公共・準公共分野に該当し、制度官庁が標準仕様を定める情報システム」を</a:t>
            </a:r>
            <a:r>
              <a:rPr lang="en-US" altLang="ja-JP" sz="1200" b="0" i="0" dirty="0">
                <a:effectLst/>
                <a:latin typeface="Meiryo UI"/>
                <a:ea typeface="Meiryo UI"/>
              </a:rPr>
              <a:t>SaaS</a:t>
            </a:r>
            <a:r>
              <a:rPr lang="ja-JP" altLang="en-US" sz="1200" b="0" i="0">
                <a:effectLst/>
                <a:latin typeface="Meiryo UI"/>
                <a:ea typeface="Meiryo UI"/>
              </a:rPr>
              <a:t>として構築したもの。</a:t>
            </a:r>
            <a:endParaRPr lang="en-US" sz="1200">
              <a:latin typeface="Meiryo UI"/>
              <a:ea typeface="Meiryo UI"/>
            </a:endParaRPr>
          </a:p>
        </p:txBody>
      </p:sp>
      <p:sp>
        <p:nvSpPr>
          <p:cNvPr id="36" name="Google Shape;293;p26">
            <a:extLst>
              <a:ext uri="{FF2B5EF4-FFF2-40B4-BE49-F238E27FC236}">
                <a16:creationId xmlns:a16="http://schemas.microsoft.com/office/drawing/2014/main" id="{276048AD-6C4C-44D3-AB6A-8B9C20EBE661}"/>
              </a:ext>
            </a:extLst>
          </p:cNvPr>
          <p:cNvSpPr/>
          <p:nvPr/>
        </p:nvSpPr>
        <p:spPr>
          <a:xfrm>
            <a:off x="2438318" y="392374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公共</a:t>
            </a:r>
            <a:r>
              <a:rPr lang="en-US" altLang="ja-JP" sz="1200" b="0" i="0" dirty="0">
                <a:effectLst/>
                <a:latin typeface="Meiryo UI"/>
                <a:ea typeface="Meiryo UI"/>
              </a:rPr>
              <a:t>SaaS</a:t>
            </a:r>
            <a:endParaRPr lang="en-US" sz="1200" dirty="0">
              <a:latin typeface="Meiryo UI"/>
              <a:ea typeface="Meiryo UI"/>
            </a:endParaRPr>
          </a:p>
        </p:txBody>
      </p:sp>
      <p:sp>
        <p:nvSpPr>
          <p:cNvPr id="37" name="Google Shape;316;p26">
            <a:extLst>
              <a:ext uri="{FF2B5EF4-FFF2-40B4-BE49-F238E27FC236}">
                <a16:creationId xmlns:a16="http://schemas.microsoft.com/office/drawing/2014/main" id="{5D22A233-8FE7-4688-9B45-13936516EFA9}"/>
              </a:ext>
            </a:extLst>
          </p:cNvPr>
          <p:cNvSpPr/>
          <p:nvPr/>
        </p:nvSpPr>
        <p:spPr>
          <a:xfrm>
            <a:off x="4333569" y="2657612"/>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ソフトウェア（アプリケーション）をインターネットを通じて遠隔から利用者に提供するクラウドサービスの一つ。利用者はサービスへ登録・加入するだけで、ソフトウェアの入手や導入を行わなくてもすぐに使い始めることができる。</a:t>
            </a:r>
            <a:endParaRPr lang="en-US" sz="1200">
              <a:latin typeface="Meiryo UI"/>
              <a:ea typeface="Meiryo UI"/>
            </a:endParaRPr>
          </a:p>
        </p:txBody>
      </p:sp>
      <p:sp>
        <p:nvSpPr>
          <p:cNvPr id="38" name="Google Shape;314;p26">
            <a:extLst>
              <a:ext uri="{FF2B5EF4-FFF2-40B4-BE49-F238E27FC236}">
                <a16:creationId xmlns:a16="http://schemas.microsoft.com/office/drawing/2014/main" id="{26452274-6555-4BEE-A3E3-815C4F926FE7}"/>
              </a:ext>
            </a:extLst>
          </p:cNvPr>
          <p:cNvSpPr/>
          <p:nvPr/>
        </p:nvSpPr>
        <p:spPr>
          <a:xfrm>
            <a:off x="2440124" y="2657612"/>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SaaS</a:t>
            </a:r>
            <a:r>
              <a:rPr lang="ja-JP" altLang="en-US" sz="1200" b="0" i="0">
                <a:effectLst/>
                <a:latin typeface="Meiryo UI"/>
                <a:ea typeface="Meiryo UI"/>
              </a:rPr>
              <a:t>（</a:t>
            </a:r>
            <a:r>
              <a:rPr lang="en-US" altLang="ja-JP" sz="1200" b="0" i="0" dirty="0">
                <a:effectLst/>
                <a:latin typeface="Meiryo UI"/>
                <a:ea typeface="Meiryo UI"/>
              </a:rPr>
              <a:t>Software as a Service</a:t>
            </a:r>
            <a:r>
              <a:rPr lang="ja-JP" altLang="en-US" sz="1200" b="0" i="0">
                <a:effectLst/>
                <a:latin typeface="Meiryo UI"/>
                <a:ea typeface="Meiryo UI"/>
              </a:rPr>
              <a:t>）</a:t>
            </a:r>
            <a:endParaRPr lang="en-US" sz="1200" b="0" i="0" u="none" strike="noStrike" cap="none">
              <a:latin typeface="Meiryo UI"/>
              <a:ea typeface="Meiryo UI"/>
              <a:cs typeface="Arial"/>
            </a:endParaRPr>
          </a:p>
        </p:txBody>
      </p:sp>
      <p:sp>
        <p:nvSpPr>
          <p:cNvPr id="8" name="Google Shape;316;p26">
            <a:extLst>
              <a:ext uri="{FF2B5EF4-FFF2-40B4-BE49-F238E27FC236}">
                <a16:creationId xmlns:a16="http://schemas.microsoft.com/office/drawing/2014/main" id="{06D15337-114C-451C-D09D-A6AA04C0A3F3}"/>
              </a:ext>
            </a:extLst>
          </p:cNvPr>
          <p:cNvSpPr/>
          <p:nvPr/>
        </p:nvSpPr>
        <p:spPr>
          <a:xfrm>
            <a:off x="4326376" y="1363384"/>
            <a:ext cx="7200000" cy="1180259"/>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クラウドサービスプロバイダが管理する施設内（データセンター）に</a:t>
            </a:r>
            <a:r>
              <a:rPr lang="en-US" altLang="ja-JP" sz="1200" b="0" i="0" dirty="0">
                <a:effectLst/>
                <a:latin typeface="Meiryo UI"/>
                <a:ea typeface="Meiryo UI"/>
              </a:rPr>
              <a:t>IT</a:t>
            </a:r>
            <a:r>
              <a:rPr lang="ja-JP" altLang="en-US" sz="1200" b="0" i="0">
                <a:effectLst/>
                <a:latin typeface="Meiryo UI"/>
                <a:ea typeface="Meiryo UI"/>
              </a:rPr>
              <a:t>リソースを用意し、誰でも、どこからでも、インターネットを通じて、サーバーやストレージなどの</a:t>
            </a:r>
            <a:r>
              <a:rPr lang="en-US" altLang="ja-JP" sz="1200" b="0" i="0" dirty="0">
                <a:effectLst/>
                <a:latin typeface="Meiryo UI"/>
                <a:ea typeface="Meiryo UI"/>
              </a:rPr>
              <a:t>IT</a:t>
            </a:r>
            <a:r>
              <a:rPr lang="ja-JP" altLang="en-US" sz="1200" b="0" i="0">
                <a:effectLst/>
                <a:latin typeface="Meiryo UI"/>
                <a:ea typeface="Meiryo UI"/>
              </a:rPr>
              <a:t>リソース（</a:t>
            </a:r>
            <a:r>
              <a:rPr lang="en-US" altLang="ja-JP" sz="1200" b="0" i="0" dirty="0">
                <a:effectLst/>
                <a:latin typeface="Meiryo UI"/>
                <a:ea typeface="Meiryo UI"/>
              </a:rPr>
              <a:t>IaaS</a:t>
            </a:r>
            <a:r>
              <a:rPr lang="ja-JP" altLang="en-US" sz="1200" b="0" i="0">
                <a:effectLst/>
                <a:latin typeface="Meiryo UI"/>
                <a:ea typeface="Meiryo UI"/>
              </a:rPr>
              <a:t>、</a:t>
            </a:r>
            <a:r>
              <a:rPr lang="en-US" altLang="ja-JP" sz="1200" b="0" i="0" dirty="0">
                <a:effectLst/>
                <a:latin typeface="Meiryo UI"/>
                <a:ea typeface="Meiryo UI"/>
              </a:rPr>
              <a:t>PaaS</a:t>
            </a:r>
            <a:r>
              <a:rPr lang="ja-JP" altLang="en-US" sz="1200" b="0" i="0">
                <a:effectLst/>
                <a:latin typeface="Meiryo UI"/>
                <a:ea typeface="Meiryo UI"/>
              </a:rPr>
              <a:t>）、アプリケーションソフトウェア（</a:t>
            </a:r>
            <a:r>
              <a:rPr lang="en-US" altLang="ja-JP" sz="1200" b="0" i="0" dirty="0">
                <a:effectLst/>
                <a:latin typeface="Meiryo UI"/>
                <a:ea typeface="Meiryo UI"/>
              </a:rPr>
              <a:t>SaaS</a:t>
            </a:r>
            <a:r>
              <a:rPr lang="ja-JP" altLang="en-US" sz="1200" b="0" i="0">
                <a:effectLst/>
                <a:latin typeface="Meiryo UI"/>
                <a:ea typeface="Meiryo UI"/>
              </a:rPr>
              <a:t>）などを利用できる利用形態のこと。</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ガバメントクラウドでは、そのうち一定の技術要件を満たしたパブリッククラウドを利用環境として採用し、利用環境を提供している。</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E4EFA6F0-6F5D-B3B8-6F85-2A242A8CA28B}"/>
              </a:ext>
            </a:extLst>
          </p:cNvPr>
          <p:cNvSpPr/>
          <p:nvPr/>
        </p:nvSpPr>
        <p:spPr>
          <a:xfrm>
            <a:off x="2432931" y="1363384"/>
            <a:ext cx="1800000" cy="118025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パブリッククラウド</a:t>
            </a:r>
            <a:endParaRPr lang="en-US" sz="1200" b="0" i="0" u="none" strike="noStrike" cap="none">
              <a:latin typeface="Meiryo UI"/>
              <a:ea typeface="Meiryo UI"/>
              <a:cs typeface="Arial"/>
            </a:endParaRPr>
          </a:p>
        </p:txBody>
      </p:sp>
      <p:sp>
        <p:nvSpPr>
          <p:cNvPr id="2" name="Google Shape;316;p26">
            <a:extLst>
              <a:ext uri="{FF2B5EF4-FFF2-40B4-BE49-F238E27FC236}">
                <a16:creationId xmlns:a16="http://schemas.microsoft.com/office/drawing/2014/main" id="{F84244B6-134E-08DD-762C-E0AB6E92E1F0}"/>
              </a:ext>
            </a:extLst>
          </p:cNvPr>
          <p:cNvSpPr/>
          <p:nvPr/>
        </p:nvSpPr>
        <p:spPr>
          <a:xfrm>
            <a:off x="4326376" y="328714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広く一般的に民間事業者から提供されているガバメントクラウド以外で構築されている</a:t>
            </a:r>
            <a:r>
              <a:rPr lang="en-US" altLang="ja-JP" sz="1200" b="0" i="0" err="1">
                <a:effectLst/>
                <a:latin typeface="Meiryo UI"/>
                <a:ea typeface="Meiryo UI"/>
              </a:rPr>
              <a:t>SaaS</a:t>
            </a:r>
            <a:r>
              <a:rPr lang="en-US" altLang="ja-JP" sz="1200" err="1">
                <a:latin typeface="Meiryo UI"/>
                <a:ea typeface="Meiryo UI"/>
              </a:rPr>
              <a:t>のこと</a:t>
            </a:r>
            <a:r>
              <a:rPr lang="en-US" altLang="ja-JP" sz="1200" dirty="0">
                <a:latin typeface="Meiryo UI"/>
                <a:ea typeface="Meiryo UI"/>
              </a:rPr>
              <a:t>。</a:t>
            </a:r>
            <a:endParaRPr lang="en-US" sz="1200" dirty="0">
              <a:latin typeface="Meiryo UI" panose="020B0604030504040204" pitchFamily="50" charset="-128"/>
              <a:ea typeface="Meiryo UI" panose="020B0604030504040204" pitchFamily="50" charset="-128"/>
            </a:endParaRPr>
          </a:p>
        </p:txBody>
      </p:sp>
      <p:sp>
        <p:nvSpPr>
          <p:cNvPr id="5" name="Google Shape;314;p26">
            <a:extLst>
              <a:ext uri="{FF2B5EF4-FFF2-40B4-BE49-F238E27FC236}">
                <a16:creationId xmlns:a16="http://schemas.microsoft.com/office/drawing/2014/main" id="{99CA13E1-CCC9-0977-5109-00CE31E18B73}"/>
              </a:ext>
            </a:extLst>
          </p:cNvPr>
          <p:cNvSpPr/>
          <p:nvPr/>
        </p:nvSpPr>
        <p:spPr>
          <a:xfrm>
            <a:off x="2432931" y="328714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外部</a:t>
            </a:r>
            <a:r>
              <a:rPr lang="en-US" altLang="ja-JP" sz="1200" b="0" i="0" dirty="0">
                <a:effectLst/>
                <a:latin typeface="Meiryo UI"/>
                <a:ea typeface="Meiryo UI"/>
              </a:rPr>
              <a:t>SaaS</a:t>
            </a:r>
            <a:endParaRPr lang="en-US" sz="1200" b="0" i="0" u="none" strike="noStrike" cap="none" dirty="0">
              <a:latin typeface="Meiryo UI"/>
              <a:ea typeface="Meiryo UI"/>
              <a:cs typeface="Arial"/>
            </a:endParaRPr>
          </a:p>
        </p:txBody>
      </p:sp>
      <p:sp>
        <p:nvSpPr>
          <p:cNvPr id="7" name="Google Shape;293;p26">
            <a:extLst>
              <a:ext uri="{FF2B5EF4-FFF2-40B4-BE49-F238E27FC236}">
                <a16:creationId xmlns:a16="http://schemas.microsoft.com/office/drawing/2014/main" id="{ECB514E2-0FBD-8802-0B3C-13F5E745D77A}"/>
              </a:ext>
            </a:extLst>
          </p:cNvPr>
          <p:cNvSpPr/>
          <p:nvPr/>
        </p:nvSpPr>
        <p:spPr>
          <a:xfrm>
            <a:off x="1264853" y="457739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ツール</a:t>
            </a:r>
          </a:p>
        </p:txBody>
      </p:sp>
      <p:sp>
        <p:nvSpPr>
          <p:cNvPr id="10" name="Google Shape;295;p26">
            <a:extLst>
              <a:ext uri="{FF2B5EF4-FFF2-40B4-BE49-F238E27FC236}">
                <a16:creationId xmlns:a16="http://schemas.microsoft.com/office/drawing/2014/main" id="{773BDA96-57C4-CBBF-8A88-90C2166B5140}"/>
              </a:ext>
            </a:extLst>
          </p:cNvPr>
          <p:cNvSpPr/>
          <p:nvPr/>
        </p:nvSpPr>
        <p:spPr>
          <a:xfrm>
            <a:off x="4331763" y="4567121"/>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17" name="Google Shape;293;p26">
            <a:extLst>
              <a:ext uri="{FF2B5EF4-FFF2-40B4-BE49-F238E27FC236}">
                <a16:creationId xmlns:a16="http://schemas.microsoft.com/office/drawing/2014/main" id="{164ECB9D-2A35-222F-3905-07CB8C4785A7}"/>
              </a:ext>
            </a:extLst>
          </p:cNvPr>
          <p:cNvSpPr/>
          <p:nvPr/>
        </p:nvSpPr>
        <p:spPr>
          <a:xfrm>
            <a:off x="2438318" y="4567121"/>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GCAS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18" name="Google Shape;298;p26">
            <a:extLst>
              <a:ext uri="{FF2B5EF4-FFF2-40B4-BE49-F238E27FC236}">
                <a16:creationId xmlns:a16="http://schemas.microsoft.com/office/drawing/2014/main" id="{CF1386B4-E08E-CB98-F86A-3B882E114831}"/>
              </a:ext>
            </a:extLst>
          </p:cNvPr>
          <p:cNvSpPr/>
          <p:nvPr/>
        </p:nvSpPr>
        <p:spPr>
          <a:xfrm>
            <a:off x="665575" y="4552953"/>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19" name="Google Shape;293;p26">
            <a:extLst>
              <a:ext uri="{FF2B5EF4-FFF2-40B4-BE49-F238E27FC236}">
                <a16:creationId xmlns:a16="http://schemas.microsoft.com/office/drawing/2014/main" id="{7BE5BF2A-D8D2-EB45-E648-705F1200B9F2}"/>
              </a:ext>
            </a:extLst>
          </p:cNvPr>
          <p:cNvSpPr/>
          <p:nvPr/>
        </p:nvSpPr>
        <p:spPr>
          <a:xfrm>
            <a:off x="1264874" y="5198350"/>
            <a:ext cx="1080000" cy="54261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20" name="Google Shape;298;p26">
            <a:extLst>
              <a:ext uri="{FF2B5EF4-FFF2-40B4-BE49-F238E27FC236}">
                <a16:creationId xmlns:a16="http://schemas.microsoft.com/office/drawing/2014/main" id="{99DF5173-F277-A83B-4C5F-FF3D6B20C692}"/>
              </a:ext>
            </a:extLst>
          </p:cNvPr>
          <p:cNvSpPr/>
          <p:nvPr/>
        </p:nvSpPr>
        <p:spPr>
          <a:xfrm>
            <a:off x="665575" y="520388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88328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9749-019A-80B3-3108-6753C8B7BA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2D364-E610-A1C6-9E59-95C94658AAAC}"/>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2132211-FAA3-D7A2-FCD4-63853AF7977A}"/>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63F8739E-7094-82A1-6843-DA0F6F30A2B0}"/>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7B83C253-7E90-8E5E-FF50-AAEEDF531953}"/>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8AEEB4BC-3886-EFCB-AC78-FC4D0F8E20F2}"/>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3649CD3A-2533-3F2D-09AA-A0AEE94E36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E196EE2-7C0C-8A28-18FD-6A6AA8714853}"/>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D61E8D3A-040F-61A8-CB38-F930A535456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210ED314-D4AE-3596-6050-5D12F00E9241}"/>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72A39A52-0BF2-7E5C-2640-AB6DF87102F7}"/>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CE8933F1-BE64-79E3-72D6-0A2294C4D127}"/>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34C66E97-DFAD-7B36-4BF4-DED7D4603109}"/>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C79C3504-912A-D05B-FCB3-47165255B519}"/>
              </a:ext>
            </a:extLst>
          </p:cNvPr>
          <p:cNvSpPr/>
          <p:nvPr/>
        </p:nvSpPr>
        <p:spPr>
          <a:xfrm>
            <a:off x="1264874" y="1367573"/>
            <a:ext cx="1080000" cy="375932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技術</a:t>
            </a:r>
          </a:p>
        </p:txBody>
      </p:sp>
      <p:sp>
        <p:nvSpPr>
          <p:cNvPr id="27" name="Google Shape;294;p26">
            <a:extLst>
              <a:ext uri="{FF2B5EF4-FFF2-40B4-BE49-F238E27FC236}">
                <a16:creationId xmlns:a16="http://schemas.microsoft.com/office/drawing/2014/main" id="{522DD7F8-7A0A-B498-8820-BDB5B2449309}"/>
              </a:ext>
            </a:extLst>
          </p:cNvPr>
          <p:cNvSpPr/>
          <p:nvPr/>
        </p:nvSpPr>
        <p:spPr>
          <a:xfrm>
            <a:off x="665624" y="1367574"/>
            <a:ext cx="504000" cy="1805984"/>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28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1" name="Google Shape;298;p26">
            <a:extLst>
              <a:ext uri="{FF2B5EF4-FFF2-40B4-BE49-F238E27FC236}">
                <a16:creationId xmlns:a16="http://schemas.microsoft.com/office/drawing/2014/main" id="{72D0E81D-A546-3192-4017-BFD054236600}"/>
              </a:ext>
            </a:extLst>
          </p:cNvPr>
          <p:cNvSpPr/>
          <p:nvPr/>
        </p:nvSpPr>
        <p:spPr>
          <a:xfrm>
            <a:off x="665624" y="394149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F860156C-D7F2-0FE6-04BB-2786D49D430D}"/>
              </a:ext>
            </a:extLst>
          </p:cNvPr>
          <p:cNvSpPr/>
          <p:nvPr/>
        </p:nvSpPr>
        <p:spPr>
          <a:xfrm>
            <a:off x="4331763" y="3943910"/>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9CEE305B-2BEA-F13A-CB86-C15536C5ACA5}"/>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12A0101-7FD1-7599-E007-CFA1BA081FD1}"/>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E931476B-7F0E-FFBD-C572-87C5B26F0270}"/>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5" name="Google Shape;297;p26">
            <a:extLst>
              <a:ext uri="{FF2B5EF4-FFF2-40B4-BE49-F238E27FC236}">
                <a16:creationId xmlns:a16="http://schemas.microsoft.com/office/drawing/2014/main" id="{199C5823-47E1-BCFF-633D-C439DCF11450}"/>
              </a:ext>
            </a:extLst>
          </p:cNvPr>
          <p:cNvSpPr/>
          <p:nvPr/>
        </p:nvSpPr>
        <p:spPr>
          <a:xfrm>
            <a:off x="2438318" y="3943910"/>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1DF6BED8-5C81-895A-D917-B7ABD01F72FC}"/>
              </a:ext>
            </a:extLst>
          </p:cNvPr>
          <p:cNvSpPr/>
          <p:nvPr/>
        </p:nvSpPr>
        <p:spPr>
          <a:xfrm>
            <a:off x="665624" y="3287526"/>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29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F8E423A5-E05F-CD37-6387-1F2C3DA85F92}"/>
              </a:ext>
            </a:extLst>
          </p:cNvPr>
          <p:cNvSpPr/>
          <p:nvPr/>
        </p:nvSpPr>
        <p:spPr>
          <a:xfrm>
            <a:off x="4331763" y="3290438"/>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B030D9A8-2F84-9E9E-A313-F9C9BF8C220F}"/>
              </a:ext>
            </a:extLst>
          </p:cNvPr>
          <p:cNvSpPr/>
          <p:nvPr/>
        </p:nvSpPr>
        <p:spPr>
          <a:xfrm>
            <a:off x="2438318" y="3290438"/>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
        <p:nvSpPr>
          <p:cNvPr id="35" name="Google Shape;295;p26">
            <a:extLst>
              <a:ext uri="{FF2B5EF4-FFF2-40B4-BE49-F238E27FC236}">
                <a16:creationId xmlns:a16="http://schemas.microsoft.com/office/drawing/2014/main" id="{80CAFF3C-6467-66F5-4163-3A6327F9B64B}"/>
              </a:ext>
            </a:extLst>
          </p:cNvPr>
          <p:cNvSpPr/>
          <p:nvPr/>
        </p:nvSpPr>
        <p:spPr>
          <a:xfrm>
            <a:off x="4331763" y="4586897"/>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既存の業務フローを見直し、ビジネスプロセスを最適化する観点から再構築を行うこと。</a:t>
            </a:r>
          </a:p>
        </p:txBody>
      </p:sp>
      <p:sp>
        <p:nvSpPr>
          <p:cNvPr id="36" name="Google Shape;293;p26">
            <a:extLst>
              <a:ext uri="{FF2B5EF4-FFF2-40B4-BE49-F238E27FC236}">
                <a16:creationId xmlns:a16="http://schemas.microsoft.com/office/drawing/2014/main" id="{31F409E4-E65B-F885-8696-28C8EE1A8C42}"/>
              </a:ext>
            </a:extLst>
          </p:cNvPr>
          <p:cNvSpPr/>
          <p:nvPr/>
        </p:nvSpPr>
        <p:spPr>
          <a:xfrm>
            <a:off x="2438318" y="4586897"/>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dirty="0">
                <a:effectLst/>
                <a:latin typeface="Meiryo UI"/>
                <a:ea typeface="Meiryo UI"/>
              </a:rPr>
              <a:t>BPR</a:t>
            </a:r>
            <a:r>
              <a:rPr lang="ja-JP" altLang="en-US" sz="1200" b="0" i="0">
                <a:effectLst/>
                <a:latin typeface="Meiryo UI"/>
                <a:ea typeface="Meiryo UI"/>
              </a:rPr>
              <a:t>（</a:t>
            </a:r>
            <a:r>
              <a:rPr lang="en-US" altLang="ja-JP" sz="1200" b="0" i="0" dirty="0">
                <a:effectLst/>
                <a:latin typeface="Meiryo UI"/>
                <a:ea typeface="Meiryo UI"/>
              </a:rPr>
              <a:t>Business Process Reengineering</a:t>
            </a:r>
            <a:r>
              <a:rPr lang="ja-JP" altLang="en-US" sz="1200" b="0" i="0">
                <a:effectLst/>
                <a:latin typeface="Meiryo UI"/>
                <a:ea typeface="Meiryo UI"/>
              </a:rPr>
              <a:t>）</a:t>
            </a:r>
            <a:endParaRPr sz="1200">
              <a:latin typeface="Meiryo UI"/>
              <a:ea typeface="Meiryo UI"/>
            </a:endParaRPr>
          </a:p>
        </p:txBody>
      </p:sp>
      <p:sp>
        <p:nvSpPr>
          <p:cNvPr id="8" name="Google Shape;316;p26">
            <a:extLst>
              <a:ext uri="{FF2B5EF4-FFF2-40B4-BE49-F238E27FC236}">
                <a16:creationId xmlns:a16="http://schemas.microsoft.com/office/drawing/2014/main" id="{9625955A-5B90-8B6B-97B7-DA4EE200E02E}"/>
              </a:ext>
            </a:extLst>
          </p:cNvPr>
          <p:cNvSpPr/>
          <p:nvPr/>
        </p:nvSpPr>
        <p:spPr>
          <a:xfrm>
            <a:off x="4326376" y="1363384"/>
            <a:ext cx="7200000" cy="1805984"/>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モダン技術を使って、高コストの要因となる旧来技術・運用から脱却し、自らサーバを構築せずマネージドサービスの組合せだけで情報システムを構成するなど、クラウドの特性を最大限に活かした考え方。</a:t>
            </a:r>
          </a:p>
          <a:p>
            <a:pPr marR="0" lvl="0" algn="l" rtl="0">
              <a:lnSpc>
                <a:spcPct val="100000"/>
              </a:lnSpc>
              <a:spcBef>
                <a:spcPts val="0"/>
              </a:spcBef>
              <a:spcAft>
                <a:spcPts val="0"/>
              </a:spcAft>
              <a:buClr>
                <a:srgbClr val="000000"/>
              </a:buClr>
              <a:buSzPts val="1400"/>
            </a:pPr>
            <a:r>
              <a:rPr lang="ja-JP" altLang="en-US" sz="1200" b="0" i="0">
                <a:effectLst/>
                <a:latin typeface="Meiryo UI"/>
                <a:ea typeface="Meiryo UI"/>
              </a:rPr>
              <a:t>代表的な構成は、</a:t>
            </a:r>
            <a:r>
              <a:rPr lang="en-US" altLang="ja-JP" sz="1200" b="0" i="0" dirty="0">
                <a:effectLst/>
                <a:latin typeface="Meiryo UI"/>
                <a:ea typeface="Meiryo UI"/>
              </a:rPr>
              <a:t>GCAS</a:t>
            </a:r>
            <a:r>
              <a:rPr lang="ja-JP" altLang="en-US" sz="1200" b="0" i="0">
                <a:effectLst/>
                <a:latin typeface="Meiryo UI"/>
                <a:ea typeface="Meiryo UI"/>
              </a:rPr>
              <a:t>ガイド（</a:t>
            </a:r>
            <a:r>
              <a:rPr lang="ja-JP" altLang="en-US" sz="1200" b="0" i="0" dirty="0">
                <a:effectLst/>
                <a:latin typeface="Meiryo UI"/>
                <a:ea typeface="Meiryo UI"/>
                <a:hlinkClick r:id="rId3">
                  <a:extLst>
                    <a:ext uri="{A12FA001-AC4F-418D-AE19-62706E023703}">
                      <ahyp:hlinkClr xmlns:ahyp="http://schemas.microsoft.com/office/drawing/2018/hyperlinkcolor" val="tx"/>
                    </a:ext>
                  </a:extLst>
                </a:hlinkClick>
              </a:rPr>
              <a:t>リファレンスアーキテクチャ</a:t>
            </a:r>
            <a:r>
              <a:rPr lang="ja-JP" altLang="en-US" sz="1200" b="0" i="0">
                <a:effectLst/>
                <a:latin typeface="Meiryo UI"/>
                <a:ea typeface="Meiryo UI"/>
              </a:rPr>
              <a:t>）を参照。</a:t>
            </a:r>
          </a:p>
          <a:p>
            <a:pPr marR="0" lvl="0" algn="l" rtl="0">
              <a:lnSpc>
                <a:spcPct val="100000"/>
              </a:lnSpc>
              <a:spcBef>
                <a:spcPts val="0"/>
              </a:spcBef>
              <a:spcAft>
                <a:spcPts val="0"/>
              </a:spcAft>
              <a:buClr>
                <a:srgbClr val="000000"/>
              </a:buClr>
              <a:buSzPts val="1400"/>
            </a:pPr>
            <a:r>
              <a:rPr lang="en-US" altLang="ja-JP" sz="1200" b="0" i="0" dirty="0">
                <a:effectLst/>
                <a:latin typeface="Meiryo UI"/>
                <a:ea typeface="Meiryo UI"/>
              </a:rPr>
              <a:t>※</a:t>
            </a:r>
            <a:r>
              <a:rPr lang="ja-JP" altLang="en-US" sz="1200" b="0" i="0">
                <a:effectLst/>
                <a:latin typeface="Meiryo UI"/>
                <a:ea typeface="Meiryo UI"/>
              </a:rPr>
              <a:t>旧来技術・運用の例：クライアントサーバ方式、専用端末のシンクライ アント（</a:t>
            </a:r>
            <a:r>
              <a:rPr lang="en-US" altLang="ja-JP" sz="1200" b="0" i="0" dirty="0">
                <a:effectLst/>
                <a:latin typeface="Meiryo UI"/>
                <a:ea typeface="Meiryo UI"/>
              </a:rPr>
              <a:t>VDI </a:t>
            </a:r>
            <a:r>
              <a:rPr lang="ja-JP" altLang="en-US" sz="1200" b="0" i="0">
                <a:effectLst/>
                <a:latin typeface="Meiryo UI"/>
                <a:ea typeface="Meiryo UI"/>
              </a:rPr>
              <a:t>等）、踏み台サーバ、</a:t>
            </a:r>
            <a:r>
              <a:rPr lang="en-US" altLang="ja-JP" sz="1200" b="0" i="0" dirty="0">
                <a:effectLst/>
                <a:latin typeface="Meiryo UI"/>
                <a:ea typeface="Meiryo UI"/>
              </a:rPr>
              <a:t>SaaS</a:t>
            </a:r>
            <a:r>
              <a:rPr lang="ja-JP" altLang="en-US" sz="1200" b="0" i="0">
                <a:effectLst/>
                <a:latin typeface="Meiryo UI"/>
                <a:ea typeface="Meiryo UI"/>
              </a:rPr>
              <a:t>利用を阻害する閉域ネットワークの みに依存したセキュリティ対策、ビジネス要求やシステム価値につながらない監視ツール、メンテナンスを目的とした定期的なシステム（サービス） の停止、夜間に実施する必要のない夜間バッチ、オンプレミス用ミドルウェア等</a:t>
            </a:r>
            <a:endParaRPr lang="ja-JP" altLang="en-US" sz="1200">
              <a:latin typeface="Meiryo UI"/>
              <a:ea typeface="Meiryo UI"/>
            </a:endParaRPr>
          </a:p>
        </p:txBody>
      </p:sp>
      <p:sp>
        <p:nvSpPr>
          <p:cNvPr id="9" name="Google Shape;314;p26">
            <a:extLst>
              <a:ext uri="{FF2B5EF4-FFF2-40B4-BE49-F238E27FC236}">
                <a16:creationId xmlns:a16="http://schemas.microsoft.com/office/drawing/2014/main" id="{C3174E31-B76C-4043-5D61-7758394D1942}"/>
              </a:ext>
            </a:extLst>
          </p:cNvPr>
          <p:cNvSpPr/>
          <p:nvPr/>
        </p:nvSpPr>
        <p:spPr>
          <a:xfrm>
            <a:off x="2432931" y="1363384"/>
            <a:ext cx="1800000" cy="180598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effectLst/>
                <a:latin typeface="Meiryo UI"/>
                <a:ea typeface="Meiryo UI"/>
              </a:rPr>
              <a:t>モダン化</a:t>
            </a:r>
            <a:endParaRPr lang="en-US" sz="1200" b="0" i="0" u="none" strike="noStrike" cap="none">
              <a:latin typeface="Meiryo UI"/>
              <a:ea typeface="Meiryo UI"/>
              <a:cs typeface="Arial"/>
            </a:endParaRPr>
          </a:p>
        </p:txBody>
      </p:sp>
      <p:sp>
        <p:nvSpPr>
          <p:cNvPr id="7" name="Google Shape;298;p26">
            <a:extLst>
              <a:ext uri="{FF2B5EF4-FFF2-40B4-BE49-F238E27FC236}">
                <a16:creationId xmlns:a16="http://schemas.microsoft.com/office/drawing/2014/main" id="{C584FD95-21FC-F7B6-15AF-8BBF0DFC9E57}"/>
              </a:ext>
            </a:extLst>
          </p:cNvPr>
          <p:cNvSpPr/>
          <p:nvPr/>
        </p:nvSpPr>
        <p:spPr>
          <a:xfrm>
            <a:off x="665575" y="4589919"/>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45854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2892157"/>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903917"/>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918039"/>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931352"/>
            <a:ext cx="1260000" cy="88703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898035"/>
            <a:ext cx="1260000" cy="886092"/>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909666"/>
            <a:ext cx="1260000" cy="88386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918256"/>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62" idx="1"/>
          </p:cNvCxnSpPr>
          <p:nvPr/>
        </p:nvCxnSpPr>
        <p:spPr>
          <a:xfrm flipV="1">
            <a:off x="2002207" y="2336414"/>
            <a:ext cx="433465" cy="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4350570"/>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5362331"/>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371730"/>
            <a:ext cx="235086" cy="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4149"/>
            <a:ext cx="0" cy="404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81" idx="1"/>
          </p:cNvCxnSpPr>
          <p:nvPr/>
        </p:nvCxnSpPr>
        <p:spPr>
          <a:xfrm flipV="1">
            <a:off x="3700124" y="3334172"/>
            <a:ext cx="436260" cy="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p:cNvCxnSpPr>
          <p:nvPr/>
        </p:nvCxnSpPr>
        <p:spPr>
          <a:xfrm>
            <a:off x="3919082" y="233414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535159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36018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334149"/>
            <a:ext cx="0" cy="4026037"/>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884364"/>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2897009"/>
            <a:ext cx="1260000" cy="886092"/>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3896445"/>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4893649"/>
            <a:ext cx="1260000" cy="8838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a:stCxn id="34" idx="3"/>
            <a:endCxn id="98" idx="1"/>
          </p:cNvCxnSpPr>
          <p:nvPr/>
        </p:nvCxnSpPr>
        <p:spPr>
          <a:xfrm flipV="1">
            <a:off x="5398041" y="4338375"/>
            <a:ext cx="434604" cy="2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a:endCxn id="96" idx="1"/>
          </p:cNvCxnSpPr>
          <p:nvPr/>
        </p:nvCxnSpPr>
        <p:spPr>
          <a:xfrm>
            <a:off x="5613686" y="2331016"/>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7" idx="1"/>
          </p:cNvCxnSpPr>
          <p:nvPr/>
        </p:nvCxnSpPr>
        <p:spPr>
          <a:xfrm>
            <a:off x="5613686" y="3340055"/>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533557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331016"/>
            <a:ext cx="0" cy="3004563"/>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447339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公開ページの全体像として、構成を示す。</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20314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7009"/>
            <a:ext cx="1260000" cy="870039"/>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903917"/>
            <a:ext cx="1260000" cy="88858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917229"/>
            <a:ext cx="1260000" cy="88386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62" name="Google Shape;293;p26">
            <a:extLst>
              <a:ext uri="{FF2B5EF4-FFF2-40B4-BE49-F238E27FC236}">
                <a16:creationId xmlns:a16="http://schemas.microsoft.com/office/drawing/2014/main" id="{3C2991BA-F933-AC91-0364-4903AFD18B56}"/>
              </a:ext>
            </a:extLst>
          </p:cNvPr>
          <p:cNvSpPr/>
          <p:nvPr/>
        </p:nvSpPr>
        <p:spPr>
          <a:xfrm>
            <a:off x="2435672" y="1889761"/>
            <a:ext cx="1260000" cy="89330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ガバメントクラウド</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利用検討の</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基本的な考え方</a:t>
            </a:r>
            <a:endParaRPr lang="en-US" altLang="ja-JP" sz="1200">
              <a:latin typeface="Meiryo UI" panose="020B0604030504040204" pitchFamily="50" charset="-128"/>
              <a:ea typeface="Meiryo UI" panose="020B0604030504040204" pitchFamily="50" charset="-128"/>
              <a:hlinkClick r:id="rId1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9"/>
              </a:rPr>
              <a:t>について</a:t>
            </a:r>
            <a:endParaRPr lang="ja-JP" altLang="en-US" sz="1200">
              <a:latin typeface="Meiryo UI" panose="020B0604030504040204" pitchFamily="50" charset="-128"/>
              <a:ea typeface="Meiryo UI" panose="020B0604030504040204" pitchFamily="50" charset="-128"/>
            </a:endParaRPr>
          </a:p>
        </p:txBody>
      </p:sp>
      <p:cxnSp>
        <p:nvCxnSpPr>
          <p:cNvPr id="69" name="直線矢印コネクタ 68">
            <a:extLst>
              <a:ext uri="{FF2B5EF4-FFF2-40B4-BE49-F238E27FC236}">
                <a16:creationId xmlns:a16="http://schemas.microsoft.com/office/drawing/2014/main" id="{78619D42-31C8-2A7C-D7C6-0BCEDA02EA4A}"/>
              </a:ext>
            </a:extLst>
          </p:cNvPr>
          <p:cNvCxnSpPr>
            <a:cxnSpLocks/>
            <a:endCxn id="25" idx="1"/>
          </p:cNvCxnSpPr>
          <p:nvPr/>
        </p:nvCxnSpPr>
        <p:spPr>
          <a:xfrm>
            <a:off x="2205038" y="3338809"/>
            <a:ext cx="2350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Google Shape;293;p26">
            <a:extLst>
              <a:ext uri="{FF2B5EF4-FFF2-40B4-BE49-F238E27FC236}">
                <a16:creationId xmlns:a16="http://schemas.microsoft.com/office/drawing/2014/main" id="{34487BCE-826A-C61C-3D5A-774733F7498B}"/>
              </a:ext>
            </a:extLst>
          </p:cNvPr>
          <p:cNvSpPr/>
          <p:nvPr/>
        </p:nvSpPr>
        <p:spPr>
          <a:xfrm>
            <a:off x="4136384" y="288752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ガバメントクラウド概要解説</a:t>
            </a:r>
            <a:endParaRPr lang="en-US" altLang="ja-JP" sz="1200">
              <a:solidFill>
                <a:srgbClr val="1A1A1C"/>
              </a:solidFill>
              <a:latin typeface="Meiryo UI" panose="020B0604030504040204" pitchFamily="50" charset="-128"/>
              <a:ea typeface="Meiryo UI" panose="020B0604030504040204" pitchFamily="50" charset="-128"/>
              <a:hlinkClick r:id="rId20"/>
            </a:endParaRPr>
          </a:p>
          <a:p>
            <a:pPr marL="0" marR="0" lvl="0" indent="0" algn="ctr" rtl="0">
              <a:lnSpc>
                <a:spcPct val="100000"/>
              </a:lnSpc>
              <a:spcBef>
                <a:spcPts val="0"/>
              </a:spcBef>
              <a:spcAft>
                <a:spcPts val="0"/>
              </a:spcAft>
              <a:buNone/>
            </a:pPr>
            <a:r>
              <a:rPr lang="ja-JP" altLang="en-US" sz="1200">
                <a:solidFill>
                  <a:srgbClr val="1A1A1C"/>
                </a:solidFill>
                <a:latin typeface="Meiryo UI" panose="020B0604030504040204" pitchFamily="50" charset="-128"/>
                <a:ea typeface="Meiryo UI" panose="020B0604030504040204" pitchFamily="50" charset="-128"/>
                <a:hlinkClick r:id="rId20"/>
              </a:rPr>
              <a:t>別紙</a:t>
            </a:r>
            <a:endParaRPr lang="ja-JP" altLang="en-US" sz="1200">
              <a:latin typeface="Meiryo UI" panose="020B0604030504040204" pitchFamily="50" charset="-128"/>
              <a:ea typeface="Meiryo UI" panose="020B0604030504040204" pitchFamily="50" charset="-128"/>
            </a:endParaRPr>
          </a:p>
        </p:txBody>
      </p:sp>
      <p:cxnSp>
        <p:nvCxnSpPr>
          <p:cNvPr id="87" name="直線矢印コネクタ 86">
            <a:extLst>
              <a:ext uri="{FF2B5EF4-FFF2-40B4-BE49-F238E27FC236}">
                <a16:creationId xmlns:a16="http://schemas.microsoft.com/office/drawing/2014/main" id="{AEB11E63-88DA-AA65-1D66-94D0787DB62E}"/>
              </a:ext>
            </a:extLst>
          </p:cNvPr>
          <p:cNvCxnSpPr>
            <a:cxnSpLocks/>
            <a:endCxn id="34" idx="1"/>
          </p:cNvCxnSpPr>
          <p:nvPr/>
        </p:nvCxnSpPr>
        <p:spPr>
          <a:xfrm>
            <a:off x="3919082" y="4341081"/>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892269"/>
            <a:ext cx="1260000" cy="893305"/>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888596"/>
            <a:ext cx="1260000" cy="896978"/>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2890660"/>
            <a:ext cx="1260000" cy="896978"/>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3892724"/>
            <a:ext cx="1260000" cy="895141"/>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887498"/>
            <a:ext cx="1260000" cy="898076"/>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2890660"/>
            <a:ext cx="1260000" cy="898076"/>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3893822"/>
            <a:ext cx="1260000" cy="898076"/>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337085"/>
            <a:ext cx="437917" cy="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p:cNvCxnSpPr>
          <p:nvPr/>
        </p:nvCxnSpPr>
        <p:spPr>
          <a:xfrm>
            <a:off x="2203951" y="3338583"/>
            <a:ext cx="236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3951" y="4340294"/>
            <a:ext cx="2361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336536"/>
            <a:ext cx="0" cy="300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336536"/>
            <a:ext cx="437917" cy="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7425" y="3339698"/>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7425" y="4342860"/>
            <a:ext cx="220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427497"/>
            <a:ext cx="0" cy="1912798"/>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501587"/>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8861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sz="2000">
                <a:latin typeface="Meiryo UI" panose="020B0604030504040204" pitchFamily="50" charset="-128"/>
                <a:ea typeface="Meiryo UI" panose="020B0604030504040204" pitchFamily="50" charset="-128"/>
              </a:rPr>
              <a:t>GCAS</a:t>
            </a:r>
            <a:r>
              <a:rPr lang="ja-JP" altLang="en-US" sz="2000">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sz="2000">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193930"/>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388905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4887440"/>
            <a:ext cx="1260000" cy="893304"/>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5668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2890660"/>
            <a:ext cx="1260000" cy="893304"/>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3890177"/>
            <a:ext cx="1260000" cy="901721"/>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ガバメントクラウド</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テンプレートの</a:t>
            </a:r>
            <a:endParaRPr lang="en-US" altLang="ja-JP" sz="1200" dirty="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4"/>
              </a:rPr>
              <a:t>ダウンロード</a:t>
            </a:r>
            <a:endParaRPr lang="ja-JP" altLang="en-US" sz="1200" dirty="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887497"/>
            <a:ext cx="1260000" cy="89807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7438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7438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4274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7438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2890660"/>
            <a:ext cx="1260000" cy="89807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ガバメントクラウドにおける</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利用システム</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不具合時の</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問題判別</a:t>
            </a:r>
            <a:endParaRPr lang="ja-JP" altLang="en-US" sz="120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3" y="3339700"/>
            <a:ext cx="218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743893"/>
            <a:ext cx="0" cy="1595805"/>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4892951"/>
            <a:ext cx="1260000" cy="894043"/>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地方公共団体</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向けガイドライン</a:t>
            </a:r>
            <a:endParaRPr lang="ja-JP" altLang="en-US" sz="120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3951" y="5339972"/>
            <a:ext cx="23817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a:ea typeface="Meiryo UI"/>
              </a:rPr>
              <a:t>ガバメントクラウドでは選定する</a:t>
            </a:r>
            <a:r>
              <a:rPr lang="en-US" altLang="ja-JP" sz="1600" dirty="0">
                <a:latin typeface="Meiryo UI"/>
                <a:ea typeface="Meiryo UI"/>
              </a:rPr>
              <a:t>CSP</a:t>
            </a:r>
            <a:r>
              <a:rPr lang="ja-JP" altLang="en-US" sz="1600">
                <a:latin typeface="Meiryo UI"/>
                <a:ea typeface="Meiryo UI"/>
              </a:rPr>
              <a:t>が提供するクラウドサービスのメリットを最大限享受できるよう、</a:t>
            </a:r>
            <a:r>
              <a:rPr lang="ja-JP" altLang="en-US" sz="1600" b="1">
                <a:latin typeface="Meiryo UI"/>
                <a:ea typeface="Meiryo UI"/>
              </a:rPr>
              <a:t>必要最小限のガバナンスおよびセキュリティ設定の適用</a:t>
            </a:r>
            <a:r>
              <a:rPr lang="ja-JP" altLang="en-US" sz="1600">
                <a:latin typeface="Meiryo UI"/>
                <a:ea typeface="Meiryo UI"/>
              </a:rPr>
              <a:t>を除き、原則として独自に共通的な機能・サービスを実装し提供することは行わず、</a:t>
            </a:r>
            <a:r>
              <a:rPr lang="ja-JP" altLang="en-US" sz="1600" b="1">
                <a:latin typeface="Meiryo UI"/>
                <a:ea typeface="Meiryo UI"/>
              </a:rPr>
              <a:t>可能な限りクラウドサービスをネイティブに利用できる</a:t>
            </a:r>
            <a:r>
              <a:rPr lang="ja-JP" altLang="en-US" sz="1600">
                <a:latin typeface="Meiryo UI"/>
                <a:ea typeface="Meiryo UI"/>
              </a:rPr>
              <a:t>。なお、情報システムの構築や運用は、独自にクラウドを調達する場合と同様、</a:t>
            </a:r>
            <a:r>
              <a:rPr lang="ja-JP" altLang="en-US" sz="1600" b="1">
                <a:latin typeface="Meiryo UI"/>
                <a:ea typeface="Meiryo UI"/>
              </a:rPr>
              <a:t>利用機関のポリシーや利用システムの要件を踏まえ、利用システムの責任において行う必要がある。</a:t>
            </a:r>
            <a:endParaRPr lang="en-US" altLang="ja-JP" sz="1600" b="1">
              <a:latin typeface="Meiryo UI"/>
              <a:ea typeface="Meiryo UI"/>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p>
          <a:p>
            <a:pPr marL="971550" lvl="1" indent="-285750"/>
            <a:r>
              <a:rPr lang="ja-JP" altLang="en-US" sz="1600">
                <a:latin typeface="Meiryo UI"/>
                <a:ea typeface="Meiryo UI"/>
              </a:rPr>
              <a:t>ただし、特定秘密（特定秘密の保護に関する法律（平成</a:t>
            </a:r>
            <a:r>
              <a:rPr lang="en-US" altLang="ja-JP" sz="1600" dirty="0">
                <a:latin typeface="Meiryo UI"/>
                <a:ea typeface="Meiryo UI"/>
              </a:rPr>
              <a:t>25</a:t>
            </a:r>
            <a:r>
              <a:rPr lang="ja-JP" altLang="en-US" sz="1600">
                <a:latin typeface="Meiryo UI"/>
                <a:ea typeface="Meiryo UI"/>
              </a:rPr>
              <a:t>年法律第</a:t>
            </a:r>
            <a:r>
              <a:rPr lang="en-US" altLang="ja-JP" sz="1600" dirty="0">
                <a:latin typeface="Meiryo UI"/>
                <a:ea typeface="Meiryo UI"/>
              </a:rPr>
              <a:t>108</a:t>
            </a:r>
            <a:r>
              <a:rPr lang="ja-JP" altLang="en-US" sz="1600">
                <a:latin typeface="Meiryo UI"/>
                <a:ea typeface="Meiryo UI"/>
              </a:rPr>
              <a:t>号）第</a:t>
            </a:r>
            <a:r>
              <a:rPr lang="en-US" altLang="ja-JP" sz="1600" dirty="0">
                <a:latin typeface="Meiryo UI"/>
                <a:ea typeface="Meiryo UI"/>
              </a:rPr>
              <a:t>3</a:t>
            </a:r>
            <a:r>
              <a:rPr lang="ja-JP" altLang="en-US" sz="1600">
                <a:latin typeface="Meiryo UI"/>
                <a:ea typeface="Meiryo UI"/>
              </a:rPr>
              <a:t>条第</a:t>
            </a:r>
            <a:r>
              <a:rPr lang="en-US" altLang="ja-JP" sz="1600" dirty="0">
                <a:latin typeface="Meiryo UI"/>
                <a:ea typeface="Meiryo UI"/>
              </a:rPr>
              <a:t>1</a:t>
            </a:r>
            <a:r>
              <a:rPr lang="ja-JP" altLang="en-US" sz="1600">
                <a:latin typeface="Meiryo UI"/>
                <a:ea typeface="Meiryo UI"/>
              </a:rPr>
              <a:t>項に規定する特定秘密をいう。）及び行政文書の管理に関するガイドライン（内閣総理大臣決定。初版平成</a:t>
            </a:r>
            <a:r>
              <a:rPr lang="en-US" altLang="ja-JP" sz="1600" dirty="0">
                <a:latin typeface="Meiryo UI"/>
                <a:ea typeface="Meiryo UI"/>
              </a:rPr>
              <a:t>23</a:t>
            </a:r>
            <a:r>
              <a:rPr lang="ja-JP" altLang="en-US" sz="1600">
                <a:latin typeface="Meiryo UI"/>
                <a:ea typeface="Meiryo UI"/>
              </a:rPr>
              <a:t>年</a:t>
            </a:r>
            <a:r>
              <a:rPr lang="en-US" altLang="ja-JP" sz="1600" dirty="0">
                <a:latin typeface="Meiryo UI"/>
                <a:ea typeface="Meiryo UI"/>
              </a:rPr>
              <a:t>4</a:t>
            </a:r>
            <a:r>
              <a:rPr lang="ja-JP" altLang="en-US" sz="1600">
                <a:latin typeface="Meiryo UI"/>
                <a:ea typeface="Meiryo UI"/>
              </a:rPr>
              <a:t>月</a:t>
            </a:r>
            <a:r>
              <a:rPr lang="en-US" altLang="ja-JP" sz="1600" dirty="0">
                <a:latin typeface="Meiryo UI"/>
                <a:ea typeface="Meiryo UI"/>
              </a:rPr>
              <a:t>1</a:t>
            </a:r>
            <a:r>
              <a:rPr lang="ja-JP" altLang="en-US" sz="1600">
                <a:latin typeface="Meiryo UI"/>
                <a:ea typeface="Meiryo UI"/>
              </a:rPr>
              <a:t>日。）に掲げる</a:t>
            </a:r>
            <a:r>
              <a:rPr lang="ja-JP" altLang="en-US" sz="1600" b="1">
                <a:latin typeface="Meiryo UI"/>
                <a:ea typeface="Meiryo UI"/>
              </a:rPr>
              <a:t>秘密文書中極秘文書に該当する情報を扱う政府情報システムについては対象外</a:t>
            </a:r>
            <a:r>
              <a:rPr lang="ja-JP" altLang="en-US" sz="1600">
                <a:latin typeface="Meiryo UI"/>
                <a:ea typeface="Meiryo UI"/>
              </a:rPr>
              <a:t>とする。</a:t>
            </a:r>
            <a:endParaRPr lang="en-US" altLang="ja-JP" sz="1600">
              <a:latin typeface="Meiryo UI"/>
              <a:ea typeface="Meiryo UI"/>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環境の全体像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ガバメントクラウドでは</a:t>
            </a:r>
            <a:r>
              <a:rPr lang="en-US" altLang="ja-JP" dirty="0">
                <a:latin typeface="Meiryo UI" panose="020B0604030504040204" pitchFamily="50" charset="-128"/>
                <a:ea typeface="Meiryo UI" panose="020B0604030504040204" pitchFamily="50" charset="-128"/>
              </a:rPr>
              <a:t>CSP</a:t>
            </a:r>
            <a:r>
              <a:rPr lang="ja-JP" altLang="en-US" dirty="0">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dirty="0">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dirty="0">
              <a:latin typeface="Meiryo UI" panose="020B0604030504040204" pitchFamily="50" charset="-128"/>
              <a:ea typeface="Meiryo UI" panose="020B0604030504040204" pitchFamily="50" charset="-128"/>
            </a:endParaRPr>
          </a:p>
          <a:p>
            <a:pPr marL="1028700" lvl="1" indent="-342900"/>
            <a:r>
              <a:rPr lang="ja-JP" altLang="en-US" b="1" dirty="0">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dirty="0">
              <a:latin typeface="Meiryo UI" panose="020B0604030504040204" pitchFamily="50" charset="-128"/>
              <a:ea typeface="Meiryo UI" panose="020B0604030504040204" pitchFamily="50" charset="-128"/>
            </a:endParaRPr>
          </a:p>
          <a:p>
            <a:pPr lvl="1" indent="0">
              <a:buNone/>
            </a:pPr>
            <a:endParaRPr lang="en-US" altLang="ja-JP" b="1"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ユーザーの全体像</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dirty="0">
                <a:latin typeface="Meiryo UI" panose="020B0604030504040204" pitchFamily="50" charset="-128"/>
                <a:ea typeface="Meiryo UI" panose="020B0604030504040204" pitchFamily="50" charset="-128"/>
              </a:rPr>
              <a:t>環境を管理する管理者権限ユーザーが提供される。</a:t>
            </a:r>
            <a:endParaRPr lang="en-US" altLang="ja-JP" b="1"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a:latin typeface="Meiryo UI" panose="020B0604030504040204" pitchFamily="50" charset="-128"/>
                <a:ea typeface="Meiryo UI" panose="020B0604030504040204" pitchFamily="50" charset="-128"/>
              </a:rPr>
              <a:t>責任範囲は各プロジェクト、ガバメントクラウド管理組織、</a:t>
            </a:r>
            <a:r>
              <a:rPr lang="en-US" altLang="ja-JP" sz="1800">
                <a:latin typeface="Meiryo UI" panose="020B0604030504040204" pitchFamily="50" charset="-128"/>
                <a:ea typeface="Meiryo UI" panose="020B0604030504040204" pitchFamily="50" charset="-128"/>
              </a:rPr>
              <a:t>CSP</a:t>
            </a:r>
            <a:r>
              <a:rPr lang="ja-JP" altLang="en-US" sz="180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7" name="図 6" descr="ダイアグラム, テーブル&#10;&#10;AI 生成コンテンツは誤りを含む可能性があります。">
            <a:extLst>
              <a:ext uri="{FF2B5EF4-FFF2-40B4-BE49-F238E27FC236}">
                <a16:creationId xmlns:a16="http://schemas.microsoft.com/office/drawing/2014/main" id="{631FA121-1266-AFBC-408B-AC10414B5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64" y="1729097"/>
            <a:ext cx="7984528" cy="4638203"/>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_x5f62__x5f0f_ xmlns="867a13a2-b7d6-4b06-bbad-68d095cc83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7" ma:contentTypeDescription="新しいドキュメントを作成します。" ma:contentTypeScope="" ma:versionID="f147c1b1c768704c3b50cbe7d677aee0">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bffcf703330a6cd616872edb84ba9d38"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_x5f62__x5f0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x5f62__x5f0f_" ma:index="24" nillable="true" ma:displayName="形式" ma:internalName="_x5f62__x5f0f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22782D-94C0-4BDF-848C-71419CAC960E}">
  <ds:schemaRefs>
    <ds:schemaRef ds:uri="http://schemas.microsoft.com/sharepoint/v3/contenttype/forms"/>
  </ds:schemaRefs>
</ds:datastoreItem>
</file>

<file path=customXml/itemProps2.xml><?xml version="1.0" encoding="utf-8"?>
<ds:datastoreItem xmlns:ds="http://schemas.openxmlformats.org/officeDocument/2006/customXml" ds:itemID="{D21862FE-CC7F-480A-A290-9E871D07B8AC}">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867a13a2-b7d6-4b06-bbad-68d095cc83b1"/>
    <ds:schemaRef ds:uri="http://schemas.microsoft.com/office/infopath/2007/PartnerControls"/>
    <ds:schemaRef ds:uri="http://schemas.openxmlformats.org/package/2006/metadata/core-properties"/>
    <ds:schemaRef ds:uri="8b59d28c-3c55-481d-8880-20df7a3fa045"/>
    <ds:schemaRef ds:uri="http://www.w3.org/XML/1998/namespace"/>
  </ds:schemaRefs>
</ds:datastoreItem>
</file>

<file path=customXml/itemProps3.xml><?xml version="1.0" encoding="utf-8"?>
<ds:datastoreItem xmlns:ds="http://schemas.openxmlformats.org/officeDocument/2006/customXml" ds:itemID="{BD9EED33-DE17-459D-915D-06491FD87BDD}">
  <ds:schemaRefs>
    <ds:schemaRef ds:uri="867a13a2-b7d6-4b06-bbad-68d095cc83b1"/>
    <ds:schemaRef ds:uri="8b59d28c-3c55-481d-8880-20df7a3fa0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307</TotalTime>
  <Words>6176</Words>
  <Application>Microsoft Office PowerPoint</Application>
  <PresentationFormat>ワイド画面</PresentationFormat>
  <Paragraphs>500</Paragraphs>
  <Slides>29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Meiryo UI</vt:lpstr>
      <vt:lpstr>游ゴシック</vt:lpstr>
      <vt:lpstr>游ゴシック Light</vt:lpstr>
      <vt:lpstr>Arial</vt:lpstr>
      <vt:lpstr>Wingdings</vt: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Appendix. ガバメントクラウド概要解説_別紙 - ガバメントクラウドにおけるモダン化の定義</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8-1. 用語集</vt:lpstr>
      <vt:lpstr>8-1. 用語集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2024-08-29T00:53:42Z</dcterms:created>
  <dcterms:modified xsi:type="dcterms:W3CDTF">2025-09-05T04:59:36Z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