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 id="2147483845" r:id="rId3"/>
    <p:sldMasterId id="2147483857" r:id="rId4"/>
    <p:sldMasterId id="2147483886" r:id="rId5"/>
  </p:sldMasterIdLst>
  <p:notesMasterIdLst>
    <p:notesMasterId r:id="rId40"/>
  </p:notesMasterIdLst>
  <p:handoutMasterIdLst>
    <p:handoutMasterId r:id="rId41"/>
  </p:handoutMasterIdLst>
  <p:sldIdLst>
    <p:sldId id="2076138568" r:id="rId6"/>
    <p:sldId id="2076138567" r:id="rId7"/>
    <p:sldId id="2076138444" r:id="rId8"/>
    <p:sldId id="2076138629" r:id="rId9"/>
    <p:sldId id="2076138630" r:id="rId10"/>
    <p:sldId id="2076138569" r:id="rId11"/>
    <p:sldId id="2076138570" r:id="rId12"/>
    <p:sldId id="2076138620" r:id="rId13"/>
    <p:sldId id="2076138616" r:id="rId14"/>
    <p:sldId id="2076138619" r:id="rId15"/>
    <p:sldId id="2076138572" r:id="rId16"/>
    <p:sldId id="2076138603" r:id="rId17"/>
    <p:sldId id="2076138651" r:id="rId18"/>
    <p:sldId id="2076138576" r:id="rId19"/>
    <p:sldId id="2076138635" r:id="rId20"/>
    <p:sldId id="2076138636" r:id="rId21"/>
    <p:sldId id="2076138637" r:id="rId22"/>
    <p:sldId id="2076138621" r:id="rId23"/>
    <p:sldId id="2076138618" r:id="rId24"/>
    <p:sldId id="2076138648" r:id="rId25"/>
    <p:sldId id="2076138640" r:id="rId26"/>
    <p:sldId id="2076138647" r:id="rId27"/>
    <p:sldId id="2076138639" r:id="rId28"/>
    <p:sldId id="2076138577" r:id="rId29"/>
    <p:sldId id="2076138641" r:id="rId30"/>
    <p:sldId id="2076138642" r:id="rId31"/>
    <p:sldId id="2076138643" r:id="rId32"/>
    <p:sldId id="2076138644" r:id="rId33"/>
    <p:sldId id="2076138592" r:id="rId34"/>
    <p:sldId id="2076138613" r:id="rId35"/>
    <p:sldId id="2076138627" r:id="rId36"/>
    <p:sldId id="2076138600" r:id="rId37"/>
    <p:sldId id="2076138626" r:id="rId38"/>
    <p:sldId id="719" r:id="rId39"/>
  </p:sldIdLst>
  <p:sldSz cx="12192000" cy="6858000"/>
  <p:notesSz cx="6737350" cy="9869488"/>
  <p:custDataLst>
    <p:tags r:id="rId42"/>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 表紙/目次" id="{B36A657A-FB26-4053-87C8-1406B0E36651}">
          <p14:sldIdLst>
            <p14:sldId id="2076138568"/>
            <p14:sldId id="2076138567"/>
          </p14:sldIdLst>
        </p14:section>
        <p14:section name="1. はじめに" id="{2E6734F5-9FA1-4638-A67F-5C11DFF05AEA}">
          <p14:sldIdLst>
            <p14:sldId id="2076138444"/>
            <p14:sldId id="2076138629"/>
            <p14:sldId id="2076138630"/>
          </p14:sldIdLst>
        </p14:section>
        <p14:section name="2. カリキュレータの基礎情報" id="{7C6AB5FF-426D-4DF5-A697-9F0E8C738505}">
          <p14:sldIdLst>
            <p14:sldId id="2076138569"/>
            <p14:sldId id="2076138570"/>
            <p14:sldId id="2076138620"/>
            <p14:sldId id="2076138616"/>
            <p14:sldId id="2076138619"/>
          </p14:sldIdLst>
        </p14:section>
        <p14:section name="3. 各サービスにおける見積りの確認観点" id="{F7194750-6054-42B5-974C-8ADD1803C7E3}">
          <p14:sldIdLst>
            <p14:sldId id="2076138572"/>
          </p14:sldIdLst>
        </p14:section>
        <p14:section name="3.1. 各収集情報に対応するアプローチ例" id="{A613E703-C886-42E2-9589-689A435E1965}">
          <p14:sldIdLst>
            <p14:sldId id="2076138603"/>
            <p14:sldId id="2076138651"/>
          </p14:sldIdLst>
        </p14:section>
        <p14:section name="3.2. インスタンス（コンピューティング）" id="{06C0D8F2-C946-49F1-8DD0-4B406615B8FD}">
          <p14:sldIdLst>
            <p14:sldId id="2076138576"/>
            <p14:sldId id="2076138635"/>
            <p14:sldId id="2076138636"/>
            <p14:sldId id="2076138637"/>
            <p14:sldId id="2076138621"/>
          </p14:sldIdLst>
        </p14:section>
        <p14:section name="3.3. インスタンス（データベース）" id="{4F59077E-10A2-46C8-A0F9-608DBD67F78E}">
          <p14:sldIdLst>
            <p14:sldId id="2076138618"/>
            <p14:sldId id="2076138648"/>
            <p14:sldId id="2076138640"/>
            <p14:sldId id="2076138647"/>
            <p14:sldId id="2076138639"/>
          </p14:sldIdLst>
        </p14:section>
        <p14:section name="3.4. ストレージ" id="{A8A985E3-DE92-48DF-9988-984A4CF067DE}">
          <p14:sldIdLst>
            <p14:sldId id="2076138577"/>
            <p14:sldId id="2076138641"/>
            <p14:sldId id="2076138642"/>
            <p14:sldId id="2076138643"/>
            <p14:sldId id="2076138644"/>
          </p14:sldIdLst>
        </p14:section>
        <p14:section name="3.5. その他" id="{B3894651-4D63-4C8E-A6F1-16CACDC8C020}">
          <p14:sldIdLst>
            <p14:sldId id="2076138592"/>
            <p14:sldId id="2076138613"/>
            <p14:sldId id="2076138627"/>
            <p14:sldId id="2076138600"/>
            <p14:sldId id="2076138626"/>
          </p14:sldIdLst>
        </p14:section>
        <p14:section name="背表紙" id="{95E84C82-75E1-4A10-9477-A828B8E14CC2}">
          <p14:sldIdLst>
            <p14:sldId id="719"/>
          </p14:sldIdLst>
        </p14:section>
      </p14:sectionLst>
    </p:ext>
    <p:ext uri="{EFAFB233-063F-42B5-8137-9DF3F51BA10A}">
      <p15:sldGuideLst xmlns:p15="http://schemas.microsoft.com/office/powerpoint/2012/main">
        <p15:guide id="3" pos="370" userDrawn="1">
          <p15:clr>
            <a:srgbClr val="9FCC3B"/>
          </p15:clr>
        </p15:guide>
        <p15:guide id="4" pos="7287" userDrawn="1">
          <p15:clr>
            <a:srgbClr val="9FCC3B"/>
          </p15:clr>
        </p15:guide>
        <p15:guide id="5" orient="horz" pos="255" userDrawn="1">
          <p15:clr>
            <a:srgbClr val="9FCC3B"/>
          </p15:clr>
        </p15:guide>
        <p15:guide id="7" orient="horz" pos="213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9898"/>
    <a:srgbClr val="FFCCFF"/>
    <a:srgbClr val="0017B6"/>
    <a:srgbClr val="FD349C"/>
    <a:srgbClr val="00B050"/>
    <a:srgbClr val="FFFF00"/>
    <a:srgbClr val="FEC2E1"/>
    <a:srgbClr val="7F7F7F"/>
    <a:srgbClr val="638BF0"/>
    <a:srgbClr val="C5D7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4677"/>
  </p:normalViewPr>
  <p:slideViewPr>
    <p:cSldViewPr snapToGrid="0">
      <p:cViewPr varScale="1">
        <p:scale>
          <a:sx n="49" d="100"/>
          <a:sy n="49" d="100"/>
        </p:scale>
        <p:origin x="618" y="42"/>
      </p:cViewPr>
      <p:guideLst>
        <p:guide pos="370"/>
        <p:guide pos="7287"/>
        <p:guide orient="horz" pos="255"/>
        <p:guide orient="horz" pos="21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gs" Target="tags/tag1.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518"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6273" y="0"/>
            <a:ext cx="2919518" cy="495188"/>
          </a:xfrm>
          <a:prstGeom prst="rect">
            <a:avLst/>
          </a:prstGeom>
        </p:spPr>
        <p:txBody>
          <a:bodyPr vert="horz" lIns="91440" tIns="45720" rIns="91440" bIns="45720" rtlCol="0"/>
          <a:lstStyle>
            <a:lvl1pPr algn="r">
              <a:defRPr sz="1200"/>
            </a:lvl1pPr>
          </a:lstStyle>
          <a:p>
            <a:fld id="{07A86A4F-2F3A-41B4-96D7-A6BC734F24E4}" type="datetimeFigureOut">
              <a:rPr kumimoji="1" lang="ja-JP" altLang="en-US" smtClean="0"/>
              <a:t>2026/3/26</a:t>
            </a:fld>
            <a:endParaRPr kumimoji="1" lang="ja-JP" altLang="en-US"/>
          </a:p>
        </p:txBody>
      </p:sp>
      <p:sp>
        <p:nvSpPr>
          <p:cNvPr id="4" name="フッター プレースホルダー 3"/>
          <p:cNvSpPr>
            <a:spLocks noGrp="1"/>
          </p:cNvSpPr>
          <p:nvPr>
            <p:ph type="ftr" sz="quarter" idx="2"/>
          </p:nvPr>
        </p:nvSpPr>
        <p:spPr>
          <a:xfrm>
            <a:off x="0" y="9374301"/>
            <a:ext cx="2919518"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6273" y="9374301"/>
            <a:ext cx="2919518" cy="495187"/>
          </a:xfrm>
          <a:prstGeom prst="rect">
            <a:avLst/>
          </a:prstGeom>
        </p:spPr>
        <p:txBody>
          <a:bodyPr vert="horz" lIns="91440" tIns="45720" rIns="91440" bIns="45720" rtlCol="0" anchor="b"/>
          <a:lstStyle>
            <a:lvl1pPr algn="r">
              <a:defRPr sz="1200"/>
            </a:lvl1pPr>
          </a:lstStyle>
          <a:p>
            <a:fld id="{1F3DC025-AECC-46A6-BBF6-25B58FD61275}" type="slidenum">
              <a:rPr kumimoji="1" lang="ja-JP" altLang="en-US" smtClean="0"/>
              <a:t>‹#›</a:t>
            </a:fld>
            <a:endParaRPr kumimoji="1" lang="ja-JP" altLang="en-US"/>
          </a:p>
        </p:txBody>
      </p:sp>
    </p:spTree>
    <p:extLst>
      <p:ext uri="{BB962C8B-B14F-4D97-AF65-F5344CB8AC3E}">
        <p14:creationId xmlns:p14="http://schemas.microsoft.com/office/powerpoint/2010/main" val="1953799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518"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6273" y="0"/>
            <a:ext cx="2919518" cy="495188"/>
          </a:xfrm>
          <a:prstGeom prst="rect">
            <a:avLst/>
          </a:prstGeom>
        </p:spPr>
        <p:txBody>
          <a:bodyPr vert="horz" lIns="91440" tIns="45720" rIns="91440" bIns="45720" rtlCol="0"/>
          <a:lstStyle>
            <a:lvl1pPr algn="r">
              <a:defRPr sz="1200"/>
            </a:lvl1pPr>
          </a:lstStyle>
          <a:p>
            <a:fld id="{D0AA0B1D-7A51-42D9-8DFA-09F3C87A49A6}" type="datetimeFigureOut">
              <a:rPr kumimoji="1" lang="ja-JP" altLang="en-US" smtClean="0"/>
              <a:t>2026/3/26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8200"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735" y="4749691"/>
            <a:ext cx="5389880" cy="38861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1"/>
            <a:ext cx="2919518"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6273" y="9374301"/>
            <a:ext cx="2919518" cy="495187"/>
          </a:xfrm>
          <a:prstGeom prst="rect">
            <a:avLst/>
          </a:prstGeom>
        </p:spPr>
        <p:txBody>
          <a:bodyPr vert="horz" lIns="91440" tIns="45720" rIns="91440" bIns="45720" rtlCol="0" anchor="b"/>
          <a:lstStyle>
            <a:lvl1pPr algn="r">
              <a:defRPr sz="1200"/>
            </a:lvl1pPr>
          </a:lstStyle>
          <a:p>
            <a:fld id="{96EFCBF7-8B09-4221-B653-D7FD288FFF6B}" type="slidenum">
              <a:rPr kumimoji="1" lang="ja-JP" altLang="en-US" smtClean="0"/>
              <a:t>‹#›</a:t>
            </a:fld>
            <a:endParaRPr kumimoji="1" lang="ja-JP" altLang="en-US"/>
          </a:p>
        </p:txBody>
      </p:sp>
    </p:spTree>
    <p:extLst>
      <p:ext uri="{BB962C8B-B14F-4D97-AF65-F5344CB8AC3E}">
        <p14:creationId xmlns:p14="http://schemas.microsoft.com/office/powerpoint/2010/main" val="810695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1</a:t>
            </a:fld>
            <a:endParaRPr kumimoji="1" lang="ja-JP" altLang="en-US"/>
          </a:p>
        </p:txBody>
      </p:sp>
    </p:spTree>
    <p:extLst>
      <p:ext uri="{BB962C8B-B14F-4D97-AF65-F5344CB8AC3E}">
        <p14:creationId xmlns:p14="http://schemas.microsoft.com/office/powerpoint/2010/main" val="278184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D180-4334-51B4-4640-F21C90AAE6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DC0B7A-DB27-CC4F-7337-F38BCBAB81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5AB26ED-732A-2B1A-733A-3F133251BE3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655490B-788F-D79F-AC10-2A6964F700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36426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E105C-7EC7-051C-BE58-81CBF05D6C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13DFB0-476E-1A60-873D-5AA7DF3A2BA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40ABA09-BEBF-9217-4DD2-A0977364A3E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97D6C50-50E9-B648-8CA5-77D7F9DF49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93603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1FEC4-6AF5-C038-DAA1-13233FB02D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F41192A-8700-7583-EAEC-FB31B9DADE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85E0C0-D2A3-11D5-1BCF-8650944991E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3527F3B-D2BD-FE3C-6006-09CBCE5CA0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75324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FC350-30F1-E62B-1656-720FCF9692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89A9F9-1878-F15A-2C45-C9CBF9633E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401C3B-0737-32CF-D77F-0A6EAD44501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9B98626-EA2E-5D96-CDB6-58B700D5F4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78669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30E6F-C00D-41B1-92AF-4F336F1372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5B8EA0A-E47C-A7ED-E9D1-0D3738BC2D3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365435B-5750-B9A0-419E-7C426EFAE2E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C0543FF-A3E5-972C-1257-B27D95611C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07676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23C53-36DE-03E9-F6BC-E6D3576C49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6600F2-DB90-A223-5FBD-29217307861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CBBE682-D200-FBAF-C055-B47077A87CE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DFC43F1-094A-0F94-44B1-76EEF81F27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65244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4449F-A420-E8F5-9510-B1C0459484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CA1776-D022-7B2A-7B12-E0A84047641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D19C5E-F44C-C9AB-0A46-3B86FBE56A9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F57BA37-61FF-9FCC-8273-7FC45BE8C9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185629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5633-6E80-13E4-97AA-CEAEF92E05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4FCA6E6-EEF3-5DD0-FF0B-9CB1FE7921C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AD0DC62-E4AA-1FD4-5264-ACBF8BDF450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AE171BC-D945-DB27-ECF4-B3D931E835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929376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05C57-776C-521E-76F2-D27D047ED2A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35342F-4999-9F91-EE83-2BDA5E670D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04C9C9-DF60-207A-163D-BE7311C5559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4FF2FB-EF93-8ABE-B669-4BCAE2CE81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23424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87CFB-0AD4-75D3-EB9D-C389E6C344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77C976-ECA8-2BB2-8895-C8DA75F9272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CA8DC18-E646-9198-6D60-4E183788500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8DB66AC-59F4-C93A-C9A3-01FCA2BAD2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2379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4005-96DE-DDEE-0512-DAC0CD12286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4DD2068-657E-6370-A76E-4571CD4730B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A20DFF9-3DB2-D894-C36D-D9CDF1073A9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88C4C7-CFD0-A7C2-6692-83B3FDA4A626}"/>
              </a:ext>
            </a:extLst>
          </p:cNvPr>
          <p:cNvSpPr>
            <a:spLocks noGrp="1"/>
          </p:cNvSpPr>
          <p:nvPr>
            <p:ph type="sldNum" sz="quarter" idx="5"/>
          </p:nvPr>
        </p:nvSpPr>
        <p:spPr/>
        <p:txBody>
          <a:bodyPr/>
          <a:lstStyle/>
          <a:p>
            <a:fld id="{96EFCBF7-8B09-4221-B653-D7FD288FFF6B}" type="slidenum">
              <a:rPr kumimoji="1" lang="ja-JP" altLang="en-US" smtClean="0"/>
              <a:t>4</a:t>
            </a:fld>
            <a:endParaRPr kumimoji="1" lang="ja-JP" altLang="en-US"/>
          </a:p>
        </p:txBody>
      </p:sp>
    </p:spTree>
    <p:extLst>
      <p:ext uri="{BB962C8B-B14F-4D97-AF65-F5344CB8AC3E}">
        <p14:creationId xmlns:p14="http://schemas.microsoft.com/office/powerpoint/2010/main" val="2605550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05C57-776C-521E-76F2-D27D047ED2A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35342F-4999-9F91-EE83-2BDA5E670D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04C9C9-DF60-207A-163D-BE7311C5559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4FF2FB-EF93-8ABE-B669-4BCAE2CE81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23424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30882-7482-7BE8-AFCD-B90CBD50B18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A480B6-05EC-8416-3C9B-A889104B8A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997FE4-F0D3-2D57-655C-3B3F2146534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C8FB76B-8081-37CA-1BD6-713FCD9BCD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31251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2663-53D0-DB61-4FCB-EE180BBA90F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480FE9-6822-2DA4-D2F5-494030A964C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0812B3C-AF95-5093-1089-57469FE2D66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C0066B8-0AE9-E16F-AA1F-9ACA3CAA09BF}"/>
              </a:ext>
            </a:extLst>
          </p:cNvPr>
          <p:cNvSpPr>
            <a:spLocks noGrp="1"/>
          </p:cNvSpPr>
          <p:nvPr>
            <p:ph type="sldNum" sz="quarter" idx="5"/>
          </p:nvPr>
        </p:nvSpPr>
        <p:spPr/>
        <p:txBody>
          <a:bodyPr/>
          <a:lstStyle/>
          <a:p>
            <a:fld id="{96EFCBF7-8B09-4221-B653-D7FD288FFF6B}" type="slidenum">
              <a:rPr kumimoji="1" lang="ja-JP" altLang="en-US" smtClean="0"/>
              <a:t>5</a:t>
            </a:fld>
            <a:endParaRPr kumimoji="1" lang="ja-JP" altLang="en-US"/>
          </a:p>
        </p:txBody>
      </p:sp>
    </p:spTree>
    <p:extLst>
      <p:ext uri="{BB962C8B-B14F-4D97-AF65-F5344CB8AC3E}">
        <p14:creationId xmlns:p14="http://schemas.microsoft.com/office/powerpoint/2010/main" val="2166932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A1A30-FD1F-90B2-F839-469B04EAB7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45D9F6-0DBD-0825-289A-CAEEE144564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6D3A8C5-DF2B-2F27-768D-A02B0C4A3B2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88DA248-A652-7877-E508-1C23478ED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10791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C50E2-57F1-720A-4B2A-3D405EC1DC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79E3D17-7A76-C5A3-FF61-640A24D754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149993-2A49-D39F-A05B-D06A52CE032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B6360E5-EA8D-966C-4295-B70AD4FFA8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67569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9195-DAED-71A1-B403-39C9F62CCC2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C9B257-CD00-134E-1DEE-8D202221280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83AA6EB-C265-2C76-2A86-0E2D54DC475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8FA9380-16DF-EAD9-2394-89FB8E1798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592701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ADAD0-1263-A521-45B5-6ACAE1962D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805FB0A-CF1B-98BD-9DC5-9AA75B3B3C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9762344-B5D0-62A3-F9CA-FD8B34A3613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895EE1B-A2A8-BE92-3A7E-5E864F710E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41642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3C724-7C5F-AEAB-63D4-68391A747C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FC5401-8054-1294-CF54-0912293317D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C8DC6F2-0F3D-E3BA-4434-A1A829C1DE0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4AEC955-8D8A-BBCE-045D-92D3C9B43D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82046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EAF64-62BD-16B7-2E25-D793AAEE2FB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728BFDC-2D56-AE8D-8FA3-F6AB1F5D7DF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5EEDD07-B059-AB28-959A-A7799F7FC7B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0D6B7E7-5734-49A3-868D-5C9DECA5D8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FCBF7-8B09-4221-B653-D7FD288FFF6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79913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4.xml"/><Relationship Id="rId1" Type="http://schemas.openxmlformats.org/officeDocument/2006/relationships/tags" Target="../tags/tag5.xml"/><Relationship Id="rId4" Type="http://schemas.openxmlformats.org/officeDocument/2006/relationships/image" Target="../media/image8.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4.xml"/><Relationship Id="rId1" Type="http://schemas.openxmlformats.org/officeDocument/2006/relationships/tags" Target="../tags/tag6.xml"/><Relationship Id="rId4" Type="http://schemas.openxmlformats.org/officeDocument/2006/relationships/image" Target="../media/image8.sv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4.xml"/><Relationship Id="rId1" Type="http://schemas.openxmlformats.org/officeDocument/2006/relationships/tags" Target="../tags/tag9.xml"/><Relationship Id="rId4" Type="http://schemas.openxmlformats.org/officeDocument/2006/relationships/image" Target="../media/image11.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4.xml"/><Relationship Id="rId1" Type="http://schemas.openxmlformats.org/officeDocument/2006/relationships/tags" Target="../tags/tag10.xml"/><Relationship Id="rId4" Type="http://schemas.openxmlformats.org/officeDocument/2006/relationships/image" Target="../media/image13.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hasCustomPrompt="1"/>
          </p:nvPr>
        </p:nvSpPr>
        <p:spPr>
          <a:xfrm>
            <a:off x="1056000" y="2709000"/>
            <a:ext cx="10080000" cy="720000"/>
          </a:xfrm>
          <a:prstGeom prst="rect">
            <a:avLst/>
          </a:prstGeom>
        </p:spPr>
        <p:txBody>
          <a:bodyPr lIns="0" tIns="0" rIns="0" bIns="0" anchor="t"/>
          <a:lstStyle>
            <a:lvl1pPr algn="l">
              <a:lnSpc>
                <a:spcPct val="120000"/>
              </a:lnSpc>
              <a:defRPr sz="4000" b="0"/>
            </a:lvl1pPr>
          </a:lstStyle>
          <a:p>
            <a:r>
              <a:rPr kumimoji="1" lang="ja-JP" altLang="en-US"/>
              <a:t>資料タイトル</a:t>
            </a:r>
          </a:p>
        </p:txBody>
      </p:sp>
      <p:sp>
        <p:nvSpPr>
          <p:cNvPr id="3" name="サブタイトル 2"/>
          <p:cNvSpPr>
            <a:spLocks noGrp="1"/>
          </p:cNvSpPr>
          <p:nvPr>
            <p:ph type="subTitle" idx="1" hasCustomPrompt="1"/>
          </p:nvPr>
        </p:nvSpPr>
        <p:spPr>
          <a:xfrm>
            <a:off x="1054901" y="4149000"/>
            <a:ext cx="1261100" cy="437577"/>
          </a:xfrm>
          <a:prstGeom prst="rect">
            <a:avLst/>
          </a:prstGeom>
        </p:spPr>
        <p:txBody>
          <a:bodyPr lIns="0" tIns="0" rIns="0" bIns="0" anchor="t"/>
          <a:lstStyle>
            <a:lvl1pPr marL="0" indent="0" algn="l">
              <a:lnSpc>
                <a:spcPct val="100000"/>
              </a:lnSpc>
              <a:spcBef>
                <a:spcPts val="0"/>
              </a:spcBef>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YYYY/MM/DD</a:t>
            </a:r>
            <a:endParaRPr kumimoji="1" lang="ja-JP" altLang="en-US"/>
          </a:p>
        </p:txBody>
      </p:sp>
      <p:sp>
        <p:nvSpPr>
          <p:cNvPr id="11" name="テキスト プレースホルダー 10"/>
          <p:cNvSpPr>
            <a:spLocks noGrp="1"/>
          </p:cNvSpPr>
          <p:nvPr>
            <p:ph type="body" sz="quarter" idx="10" hasCustomPrompt="1"/>
          </p:nvPr>
        </p:nvSpPr>
        <p:spPr>
          <a:xfrm>
            <a:off x="1050299" y="1269000"/>
            <a:ext cx="10085701" cy="405000"/>
          </a:xfrm>
          <a:prstGeom prst="rect">
            <a:avLst/>
          </a:prstGeom>
        </p:spPr>
        <p:txBody>
          <a:bodyPr lIns="0" tIns="0" rIns="0" bIns="0" anchor="t"/>
          <a:lstStyle>
            <a:lvl1pPr marL="0" indent="0">
              <a:lnSpc>
                <a:spcPct val="100000"/>
              </a:lnSpc>
              <a:spcBef>
                <a:spcPts val="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サブタイトル</a:t>
            </a:r>
          </a:p>
        </p:txBody>
      </p:sp>
      <p:sp>
        <p:nvSpPr>
          <p:cNvPr id="5" name="テキスト プレースホルダー 4"/>
          <p:cNvSpPr>
            <a:spLocks noGrp="1"/>
          </p:cNvSpPr>
          <p:nvPr>
            <p:ph type="body" sz="quarter" idx="11" hasCustomPrompt="1"/>
          </p:nvPr>
        </p:nvSpPr>
        <p:spPr>
          <a:xfrm>
            <a:off x="2361001" y="4149000"/>
            <a:ext cx="8775000" cy="437577"/>
          </a:xfrm>
          <a:prstGeom prst="rect">
            <a:avLst/>
          </a:prstGeom>
        </p:spPr>
        <p:txBody>
          <a:bodyPr lIns="0" tIns="0" rIns="0" bIns="0"/>
          <a:lstStyle>
            <a:lvl1pPr marL="0" indent="0">
              <a:lnSpc>
                <a:spcPct val="100000"/>
              </a:lnSpc>
              <a:spcBef>
                <a:spcPts val="0"/>
              </a:spcBef>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kumimoji="1" lang="ja-JP" altLang="en-US"/>
              <a:t>部署名・担当者名</a:t>
            </a:r>
          </a:p>
        </p:txBody>
      </p:sp>
      <p:sp>
        <p:nvSpPr>
          <p:cNvPr id="4" name="正方形/長方形 3">
            <a:extLst>
              <a:ext uri="{FF2B5EF4-FFF2-40B4-BE49-F238E27FC236}">
                <a16:creationId xmlns:a16="http://schemas.microsoft.com/office/drawing/2014/main" id="{4CA86D3C-78A9-E186-8DFE-5C81579B5C03}"/>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機密性１情報</a:t>
            </a:r>
          </a:p>
        </p:txBody>
      </p:sp>
    </p:spTree>
    <p:extLst>
      <p:ext uri="{BB962C8B-B14F-4D97-AF65-F5344CB8AC3E}">
        <p14:creationId xmlns:p14="http://schemas.microsoft.com/office/powerpoint/2010/main" val="388003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2" name="正方形/長方形 1">
            <a:extLst>
              <a:ext uri="{FF2B5EF4-FFF2-40B4-BE49-F238E27FC236}">
                <a16:creationId xmlns:a16="http://schemas.microsoft.com/office/drawing/2014/main" id="{B28BA936-4E70-C3C6-34A4-F248AA95CF6A}"/>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2373365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942798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388523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ここには要点を箇条書きで入れてください。</a:t>
            </a:r>
          </a:p>
        </p:txBody>
      </p:sp>
    </p:spTree>
    <p:extLst>
      <p:ext uri="{BB962C8B-B14F-4D97-AF65-F5344CB8AC3E}">
        <p14:creationId xmlns:p14="http://schemas.microsoft.com/office/powerpoint/2010/main" val="2002332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Tree>
    <p:extLst>
      <p:ext uri="{BB962C8B-B14F-4D97-AF65-F5344CB8AC3E}">
        <p14:creationId xmlns:p14="http://schemas.microsoft.com/office/powerpoint/2010/main" val="2752943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タイトルとサマリ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4C7E0D-74A9-4B86-AB69-599D176FF025}"/>
              </a:ext>
            </a:extLst>
          </p:cNvPr>
          <p:cNvSpPr>
            <a:spLocks noGrp="1"/>
          </p:cNvSpPr>
          <p:nvPr>
            <p:ph type="title"/>
          </p:nvPr>
        </p:nvSpPr>
        <p:spPr>
          <a:xfrm>
            <a:off x="838200" y="574929"/>
            <a:ext cx="10515600" cy="480388"/>
          </a:xfrm>
        </p:spPr>
        <p:txBody>
          <a:bodyPr vert="horz" lIns="91440" tIns="45720" rIns="91440" bIns="45720" rtlCol="0" anchor="ctr">
            <a:spAutoFit/>
          </a:bodyPr>
          <a:lstStyle>
            <a:lvl1pPr>
              <a:defRPr lang="ja-JP" altLang="en-US" sz="2800"/>
            </a:lvl1pPr>
          </a:lstStyle>
          <a:p>
            <a:pPr lvl="0"/>
            <a:r>
              <a:rPr kumimoji="1" lang="ja-JP" altLang="en-US"/>
              <a:t>マスター タイトルの書式設定</a:t>
            </a:r>
          </a:p>
        </p:txBody>
      </p:sp>
      <p:sp>
        <p:nvSpPr>
          <p:cNvPr id="5" name="コンテンツ プレースホルダー 4">
            <a:extLst>
              <a:ext uri="{FF2B5EF4-FFF2-40B4-BE49-F238E27FC236}">
                <a16:creationId xmlns:a16="http://schemas.microsoft.com/office/drawing/2014/main" id="{8206B1B8-1AF3-434B-8280-C73033673391}"/>
              </a:ext>
            </a:extLst>
          </p:cNvPr>
          <p:cNvSpPr>
            <a:spLocks noGrp="1"/>
          </p:cNvSpPr>
          <p:nvPr>
            <p:ph sz="quarter" idx="11"/>
          </p:nvPr>
        </p:nvSpPr>
        <p:spPr>
          <a:xfrm>
            <a:off x="838201" y="1333178"/>
            <a:ext cx="10515600" cy="2191186"/>
          </a:xfrm>
          <a:solidFill>
            <a:schemeClr val="bg1">
              <a:lumMod val="95000"/>
            </a:schemeClr>
          </a:solidFill>
          <a:ln>
            <a:noFill/>
          </a:ln>
        </p:spPr>
        <p:txBody>
          <a:bodyPr lIns="360000" tIns="216000" rIns="360000" bIns="216000" anchor="t" anchorCtr="0">
            <a:sp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テキスト プレースホルダー 6">
            <a:extLst>
              <a:ext uri="{FF2B5EF4-FFF2-40B4-BE49-F238E27FC236}">
                <a16:creationId xmlns:a16="http://schemas.microsoft.com/office/drawing/2014/main" id="{D79A32D3-134A-4CE3-A056-4DF21D27B02B}"/>
              </a:ext>
            </a:extLst>
          </p:cNvPr>
          <p:cNvSpPr>
            <a:spLocks noGrp="1"/>
          </p:cNvSpPr>
          <p:nvPr>
            <p:ph type="body" sz="quarter" idx="12"/>
          </p:nvPr>
        </p:nvSpPr>
        <p:spPr>
          <a:xfrm>
            <a:off x="838200" y="3648074"/>
            <a:ext cx="10515600" cy="25033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四角形: 角を丸くする 5">
            <a:extLst>
              <a:ext uri="{FF2B5EF4-FFF2-40B4-BE49-F238E27FC236}">
                <a16:creationId xmlns:a16="http://schemas.microsoft.com/office/drawing/2014/main" id="{2C5074BC-E1F6-41F5-AA0E-167124EC1255}"/>
              </a:ext>
            </a:extLst>
          </p:cNvPr>
          <p:cNvSpPr/>
          <p:nvPr userDrawn="1"/>
        </p:nvSpPr>
        <p:spPr>
          <a:xfrm flipH="1" flipV="1">
            <a:off x="-88553" y="779126"/>
            <a:ext cx="432000" cy="72000"/>
          </a:xfrm>
          <a:prstGeom prst="roundRect">
            <a:avLst>
              <a:gd name="adj" fmla="val 50000"/>
            </a:avLst>
          </a:prstGeom>
          <a:solidFill>
            <a:srgbClr val="1E5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a:extLst>
              <a:ext uri="{FF2B5EF4-FFF2-40B4-BE49-F238E27FC236}">
                <a16:creationId xmlns:a16="http://schemas.microsoft.com/office/drawing/2014/main" id="{53E927DE-A765-4E88-BB59-3BA56940226C}"/>
              </a:ext>
            </a:extLst>
          </p:cNvPr>
          <p:cNvSpPr txBox="1">
            <a:spLocks/>
          </p:cNvSpPr>
          <p:nvPr userDrawn="1"/>
        </p:nvSpPr>
        <p:spPr>
          <a:xfrm>
            <a:off x="8972463" y="6321264"/>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b="0" kern="1200">
                <a:solidFill>
                  <a:schemeClr val="bg1">
                    <a:lumMod val="50000"/>
                  </a:schemeClr>
                </a:solidFill>
                <a:latin typeface="+mj-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pPr/>
              <a:t>‹#›</a:t>
            </a:fld>
            <a:endParaRPr lang="ja-JP" altLang="en-US"/>
          </a:p>
        </p:txBody>
      </p:sp>
    </p:spTree>
    <p:extLst>
      <p:ext uri="{BB962C8B-B14F-4D97-AF65-F5344CB8AC3E}">
        <p14:creationId xmlns:p14="http://schemas.microsoft.com/office/powerpoint/2010/main" val="1077642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正方形/長方形 2">
            <a:extLst>
              <a:ext uri="{FF2B5EF4-FFF2-40B4-BE49-F238E27FC236}">
                <a16:creationId xmlns:a16="http://schemas.microsoft.com/office/drawing/2014/main" id="{CD5D7E6B-EE69-441A-8CD7-4F834B4DF054}"/>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dirty="0">
                <a:solidFill>
                  <a:schemeClr val="tx1"/>
                </a:solidFill>
              </a:rPr>
              <a:t>機密性１情報</a:t>
            </a:r>
          </a:p>
        </p:txBody>
      </p:sp>
    </p:spTree>
    <p:extLst>
      <p:ext uri="{BB962C8B-B14F-4D97-AF65-F5344CB8AC3E}">
        <p14:creationId xmlns:p14="http://schemas.microsoft.com/office/powerpoint/2010/main" val="1596411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635833"/>
            <a:ext cx="10707193" cy="1081363"/>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5371" y="6367463"/>
            <a:ext cx="10615630"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2142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bIns="0"/>
          <a:lstStyle>
            <a:lvl1pPr>
              <a:lnSpc>
                <a:spcPct val="100000"/>
              </a:lnSpc>
              <a:defRPr sz="1400" baseline="0"/>
            </a:lvl1pPr>
          </a:lstStyle>
          <a:p>
            <a:r>
              <a:rPr kumimoji="1" lang="ja-JP" altLang="en-US"/>
              <a:t>タイトル（ページ概要）</a:t>
            </a:r>
          </a:p>
        </p:txBody>
      </p:sp>
      <p:sp>
        <p:nvSpPr>
          <p:cNvPr id="14" name="テキスト プレースホルダー 3"/>
          <p:cNvSpPr>
            <a:spLocks noGrp="1"/>
          </p:cNvSpPr>
          <p:nvPr>
            <p:ph type="body" sz="quarter" idx="19" hasCustomPrompt="1"/>
          </p:nvPr>
        </p:nvSpPr>
        <p:spPr>
          <a:xfrm>
            <a:off x="742599" y="3987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5" name="テキスト プレースホルダー 3"/>
          <p:cNvSpPr>
            <a:spLocks noGrp="1"/>
          </p:cNvSpPr>
          <p:nvPr>
            <p:ph type="body" sz="quarter" idx="23" hasCustomPrompt="1"/>
          </p:nvPr>
        </p:nvSpPr>
        <p:spPr>
          <a:xfrm>
            <a:off x="742599" y="4480833"/>
            <a:ext cx="10707193" cy="1081363"/>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921069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2)">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993401"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7" name="テキスト プレースホルダー 3"/>
          <p:cNvSpPr>
            <a:spLocks noGrp="1"/>
          </p:cNvSpPr>
          <p:nvPr>
            <p:ph type="body" sz="quarter" idx="24" hasCustomPrompt="1"/>
          </p:nvPr>
        </p:nvSpPr>
        <p:spPr>
          <a:xfrm>
            <a:off x="6466369" y="2492663"/>
            <a:ext cx="4993525"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462"/>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1997663"/>
            <a:ext cx="499340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6" name="テキスト プレースホルダー 3"/>
          <p:cNvSpPr>
            <a:spLocks noGrp="1"/>
          </p:cNvSpPr>
          <p:nvPr>
            <p:ph type="body" sz="quarter" idx="19" hasCustomPrompt="1"/>
          </p:nvPr>
        </p:nvSpPr>
        <p:spPr>
          <a:xfrm>
            <a:off x="6466370" y="1997663"/>
            <a:ext cx="4993524"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3691960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453401" cy="312644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spcBef>
                <a:spcPts val="0"/>
              </a:spcBef>
              <a:buNone/>
              <a:defRPr sz="900">
                <a:solidFill>
                  <a:schemeClr val="accent6"/>
                </a:solidFill>
              </a:defRPr>
            </a:lvl1pPr>
          </a:lstStyle>
          <a:p>
            <a:pPr lvl="0"/>
            <a:r>
              <a:rPr kumimoji="1" lang="ja-JP" altLang="en-US"/>
              <a:t>ここには注釈や参考・引用文献の情報が入ります。</a:t>
            </a:r>
          </a:p>
        </p:txBody>
      </p:sp>
      <p:sp>
        <p:nvSpPr>
          <p:cNvPr id="11" name="テキスト プレースホルダー 3"/>
          <p:cNvSpPr>
            <a:spLocks noGrp="1"/>
          </p:cNvSpPr>
          <p:nvPr>
            <p:ph type="body" sz="quarter" idx="17" hasCustomPrompt="1"/>
          </p:nvPr>
        </p:nvSpPr>
        <p:spPr>
          <a:xfrm>
            <a:off x="742599" y="1997663"/>
            <a:ext cx="4453401" cy="405000"/>
          </a:xfrm>
          <a:prstGeom prst="rect">
            <a:avLst/>
          </a:prstGeom>
        </p:spPr>
        <p:txBody>
          <a:bodyPr lIns="0" tIns="0" rIns="0" bIns="0" anchor="t"/>
          <a:lstStyle>
            <a:lvl1pPr marL="0" indent="0">
              <a:lnSpc>
                <a:spcPct val="100000"/>
              </a:lnSpc>
              <a:spcBef>
                <a:spcPts val="0"/>
              </a:spcBef>
              <a:spcAft>
                <a:spcPts val="0"/>
              </a:spcAft>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4" name="コンテンツ プレースホルダー 3"/>
          <p:cNvSpPr>
            <a:spLocks noGrp="1"/>
          </p:cNvSpPr>
          <p:nvPr>
            <p:ph sz="quarter" idx="15" hasCustomPrompt="1"/>
          </p:nvPr>
        </p:nvSpPr>
        <p:spPr>
          <a:xfrm>
            <a:off x="5924698" y="2012560"/>
            <a:ext cx="5535195" cy="407144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5"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54121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19" hasCustomPrompt="1"/>
          </p:nvPr>
        </p:nvSpPr>
        <p:spPr>
          <a:xfrm>
            <a:off x="742600" y="1989000"/>
            <a:ext cx="10707192" cy="4004862"/>
          </a:xfrm>
          <a:prstGeom prst="rect">
            <a:avLst/>
          </a:prstGeom>
        </p:spPr>
        <p:txBody>
          <a:bodyPr lIns="0" tIns="0" rIns="0" bIns="0"/>
          <a:lstStyle>
            <a:lvl1pPr marL="457200" indent="-457200">
              <a:lnSpc>
                <a:spcPct val="130000"/>
              </a:lnSpc>
              <a:buFont typeface="+mj-lt"/>
              <a:buAutoNum type="arabicPeriod"/>
              <a:defRPr sz="2000"/>
            </a:lvl1pPr>
            <a:lvl2pPr marL="800100" indent="-342900">
              <a:lnSpc>
                <a:spcPct val="120000"/>
              </a:lnSpc>
              <a:buFont typeface="+mj-lt"/>
              <a:buAutoNum type="arabicPeriod"/>
              <a:defRPr sz="1800"/>
            </a:lvl2pPr>
            <a:lvl3pPr marL="1257300" indent="-342900">
              <a:lnSpc>
                <a:spcPct val="120000"/>
              </a:lnSpc>
              <a:buFont typeface="+mj-lt"/>
              <a:buAutoNum type="arabicPeriod"/>
              <a:defRPr sz="1600"/>
            </a:lvl3pPr>
            <a:lvl4pPr marL="1714500" indent="-342900">
              <a:lnSpc>
                <a:spcPct val="120000"/>
              </a:lnSpc>
              <a:buFont typeface="+mj-lt"/>
              <a:buAutoNum type="arabicPeriod"/>
              <a:defRPr sz="1400"/>
            </a:lvl4pPr>
            <a:lvl5pPr marL="2171700" indent="-342900">
              <a:lnSpc>
                <a:spcPct val="120000"/>
              </a:lnSpc>
              <a:buFont typeface="+mj-lt"/>
              <a:buAutoNum type="arabicPeriod"/>
              <a:defRPr sz="1400"/>
            </a:lvl5pPr>
          </a:lstStyle>
          <a:p>
            <a:pPr lvl="0"/>
            <a:r>
              <a:rPr kumimoji="1" lang="ja-JP" altLang="en-US"/>
              <a:t>目次を箇条書きでいれてください。</a:t>
            </a:r>
            <a:endParaRPr kumimoji="1" lang="en-US" altLang="ja-JP"/>
          </a:p>
        </p:txBody>
      </p:sp>
      <p:sp>
        <p:nvSpPr>
          <p:cNvPr id="33" name="スライド番号プレースホルダー 5"/>
          <p:cNvSpPr>
            <a:spLocks noGrp="1"/>
          </p:cNvSpPr>
          <p:nvPr>
            <p:ph type="sldNum" sz="quarter" idx="4"/>
          </p:nvPr>
        </p:nvSpPr>
        <p:spPr>
          <a:xfrm>
            <a:off x="11404310" y="6367301"/>
            <a:ext cx="447423"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35"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目次</a:t>
            </a:r>
          </a:p>
        </p:txBody>
      </p:sp>
    </p:spTree>
    <p:extLst>
      <p:ext uri="{BB962C8B-B14F-4D97-AF65-F5344CB8AC3E}">
        <p14:creationId xmlns:p14="http://schemas.microsoft.com/office/powerpoint/2010/main" val="1161712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2)">
    <p:spTree>
      <p:nvGrpSpPr>
        <p:cNvPr id="1" name=""/>
        <p:cNvGrpSpPr/>
        <p:nvPr/>
      </p:nvGrpSpPr>
      <p:grpSpPr>
        <a:xfrm>
          <a:off x="0" y="0"/>
          <a:ext cx="0" cy="0"/>
          <a:chOff x="0" y="0"/>
          <a:chExt cx="0" cy="0"/>
        </a:xfrm>
      </p:grpSpPr>
      <p:sp>
        <p:nvSpPr>
          <p:cNvPr id="19" name="テキスト プレースホルダー 3"/>
          <p:cNvSpPr>
            <a:spLocks noGrp="1"/>
          </p:cNvSpPr>
          <p:nvPr>
            <p:ph type="body" sz="quarter" idx="28" hasCustomPrompt="1"/>
          </p:nvPr>
        </p:nvSpPr>
        <p:spPr>
          <a:xfrm>
            <a:off x="6464980" y="2492663"/>
            <a:ext cx="4987585"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18" hasCustomPrompt="1"/>
          </p:nvPr>
        </p:nvSpPr>
        <p:spPr>
          <a:xfrm>
            <a:off x="742601" y="2492663"/>
            <a:ext cx="4993400"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1997663"/>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399"/>
            <a:ext cx="10707192" cy="712057"/>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1" y="3307434"/>
            <a:ext cx="4993400" cy="2756288"/>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15" name="コンテンツ プレースホルダー 3"/>
          <p:cNvSpPr>
            <a:spLocks noGrp="1"/>
          </p:cNvSpPr>
          <p:nvPr>
            <p:ph sz="quarter" idx="19" hasCustomPrompt="1"/>
          </p:nvPr>
        </p:nvSpPr>
        <p:spPr>
          <a:xfrm>
            <a:off x="6462208" y="3307434"/>
            <a:ext cx="4987584" cy="2756288"/>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6462207" y="1997663"/>
            <a:ext cx="4987585"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1191110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3)">
    <p:spTree>
      <p:nvGrpSpPr>
        <p:cNvPr id="1" name=""/>
        <p:cNvGrpSpPr/>
        <p:nvPr/>
      </p:nvGrpSpPr>
      <p:grpSpPr>
        <a:xfrm>
          <a:off x="0" y="0"/>
          <a:ext cx="0" cy="0"/>
          <a:chOff x="0" y="0"/>
          <a:chExt cx="0" cy="0"/>
        </a:xfrm>
      </p:grpSpPr>
      <p:sp>
        <p:nvSpPr>
          <p:cNvPr id="17" name="テキスト プレースホルダー 3"/>
          <p:cNvSpPr>
            <a:spLocks noGrp="1"/>
          </p:cNvSpPr>
          <p:nvPr>
            <p:ph type="body" sz="quarter" idx="18" hasCustomPrompt="1"/>
          </p:nvPr>
        </p:nvSpPr>
        <p:spPr>
          <a:xfrm>
            <a:off x="742601" y="2416186"/>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31" hasCustomPrompt="1"/>
          </p:nvPr>
        </p:nvSpPr>
        <p:spPr>
          <a:xfrm>
            <a:off x="742601" y="383922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9" name="テキスト プレースホルダー 3"/>
          <p:cNvSpPr>
            <a:spLocks noGrp="1"/>
          </p:cNvSpPr>
          <p:nvPr>
            <p:ph type="body" sz="quarter" idx="32" hasCustomPrompt="1"/>
          </p:nvPr>
        </p:nvSpPr>
        <p:spPr>
          <a:xfrm>
            <a:off x="742601" y="527153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2011186"/>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5" name="コンテンツ プレースホルダー 3"/>
          <p:cNvSpPr>
            <a:spLocks noGrp="1"/>
          </p:cNvSpPr>
          <p:nvPr>
            <p:ph sz="quarter" idx="19" hasCustomPrompt="1"/>
          </p:nvPr>
        </p:nvSpPr>
        <p:spPr>
          <a:xfrm>
            <a:off x="6096000" y="2011186"/>
            <a:ext cx="5353792" cy="4137765"/>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742601" y="4859649"/>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6" name="テキスト プレースホルダー 3"/>
          <p:cNvSpPr>
            <a:spLocks noGrp="1"/>
          </p:cNvSpPr>
          <p:nvPr>
            <p:ph type="body" sz="quarter" idx="26" hasCustomPrompt="1"/>
          </p:nvPr>
        </p:nvSpPr>
        <p:spPr>
          <a:xfrm>
            <a:off x="742601" y="3435417"/>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431640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つのポイント">
    <p:spTree>
      <p:nvGrpSpPr>
        <p:cNvPr id="1" name=""/>
        <p:cNvGrpSpPr/>
        <p:nvPr/>
      </p:nvGrpSpPr>
      <p:grpSpPr>
        <a:xfrm>
          <a:off x="0" y="0"/>
          <a:ext cx="0" cy="0"/>
          <a:chOff x="0" y="0"/>
          <a:chExt cx="0" cy="0"/>
        </a:xfrm>
      </p:grpSpPr>
      <p:sp>
        <p:nvSpPr>
          <p:cNvPr id="16" name="テキスト プレースホルダー 2"/>
          <p:cNvSpPr>
            <a:spLocks noGrp="1"/>
          </p:cNvSpPr>
          <p:nvPr>
            <p:ph type="body" sz="quarter" idx="35" hasCustomPrompt="1"/>
          </p:nvPr>
        </p:nvSpPr>
        <p:spPr>
          <a:xfrm>
            <a:off x="733905" y="4966412"/>
            <a:ext cx="32020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17" name="テキスト プレースホルダー 2"/>
          <p:cNvSpPr>
            <a:spLocks noGrp="1"/>
          </p:cNvSpPr>
          <p:nvPr>
            <p:ph type="body" sz="quarter" idx="36" hasCustomPrompt="1"/>
          </p:nvPr>
        </p:nvSpPr>
        <p:spPr>
          <a:xfrm>
            <a:off x="4496498" y="4966412"/>
            <a:ext cx="3193400"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21" name="テキスト プレースホルダー 2"/>
          <p:cNvSpPr>
            <a:spLocks noGrp="1"/>
          </p:cNvSpPr>
          <p:nvPr>
            <p:ph type="body" sz="quarter" idx="37" hasCustomPrompt="1"/>
          </p:nvPr>
        </p:nvSpPr>
        <p:spPr>
          <a:xfrm>
            <a:off x="8250400" y="4966412"/>
            <a:ext cx="32076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32" name="テキスト プレースホルダー 4"/>
          <p:cNvSpPr>
            <a:spLocks noGrp="1"/>
          </p:cNvSpPr>
          <p:nvPr>
            <p:ph type="body" sz="quarter" idx="29" hasCustomPrompt="1"/>
          </p:nvPr>
        </p:nvSpPr>
        <p:spPr>
          <a:xfrm>
            <a:off x="4496498" y="2529000"/>
            <a:ext cx="3193401"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endParaRPr kumimoji="1" lang="ja-JP" altLang="en-US"/>
          </a:p>
        </p:txBody>
      </p:sp>
      <p:sp>
        <p:nvSpPr>
          <p:cNvPr id="7" name="図プレースホルダー 6"/>
          <p:cNvSpPr>
            <a:spLocks noGrp="1"/>
          </p:cNvSpPr>
          <p:nvPr>
            <p:ph type="pic" sz="quarter" idx="17" hasCustomPrompt="1"/>
          </p:nvPr>
        </p:nvSpPr>
        <p:spPr>
          <a:xfrm>
            <a:off x="742598" y="2941052"/>
            <a:ext cx="3193401" cy="1969460"/>
          </a:xfrm>
          <a:prstGeom prst="rect">
            <a:avLst/>
          </a:prstGeom>
          <a:solidFill>
            <a:schemeClr val="accent4"/>
          </a:solidFill>
        </p:spPr>
        <p:txBody>
          <a:bodyPr/>
          <a:lstStyle>
            <a:lvl1pPr marL="0" indent="0">
              <a:buNone/>
              <a:defRPr sz="2800"/>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597" y="6367463"/>
            <a:ext cx="10618403"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30" name="テキスト プレースホルダー 4"/>
          <p:cNvSpPr>
            <a:spLocks noGrp="1"/>
          </p:cNvSpPr>
          <p:nvPr>
            <p:ph type="body" sz="quarter" idx="19" hasCustomPrompt="1"/>
          </p:nvPr>
        </p:nvSpPr>
        <p:spPr>
          <a:xfrm>
            <a:off x="8250400" y="2529000"/>
            <a:ext cx="3207698" cy="360362"/>
          </a:xfrm>
          <a:prstGeom prst="rect">
            <a:avLst/>
          </a:prstGeom>
        </p:spPr>
        <p:txBody>
          <a:bodyPr lIns="0" tIns="0" rIns="0" bIns="0"/>
          <a:lstStyle>
            <a:lvl1pPr marL="0" marR="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marL="0" marR="0" lvl="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1" lang="ja-JP" altLang="en-US"/>
              <a:t>ポイント</a:t>
            </a:r>
            <a:r>
              <a:rPr kumimoji="1" lang="en-US" altLang="ja-JP"/>
              <a:t>03</a:t>
            </a:r>
            <a:endParaRPr kumimoji="1" lang="ja-JP" altLang="en-US"/>
          </a:p>
        </p:txBody>
      </p:sp>
      <p:sp>
        <p:nvSpPr>
          <p:cNvPr id="31" name="テキスト プレースホルダー 4"/>
          <p:cNvSpPr>
            <a:spLocks noGrp="1"/>
          </p:cNvSpPr>
          <p:nvPr>
            <p:ph type="body" sz="quarter" idx="28" hasCustomPrompt="1"/>
          </p:nvPr>
        </p:nvSpPr>
        <p:spPr>
          <a:xfrm>
            <a:off x="733906" y="2529000"/>
            <a:ext cx="3202092"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endParaRPr kumimoji="1" lang="ja-JP" altLang="en-US"/>
          </a:p>
        </p:txBody>
      </p:sp>
      <p:sp>
        <p:nvSpPr>
          <p:cNvPr id="37" name="図プレースホルダー 6"/>
          <p:cNvSpPr>
            <a:spLocks noGrp="1"/>
          </p:cNvSpPr>
          <p:nvPr>
            <p:ph type="pic" sz="quarter" idx="33" hasCustomPrompt="1"/>
          </p:nvPr>
        </p:nvSpPr>
        <p:spPr>
          <a:xfrm>
            <a:off x="4496498" y="2941052"/>
            <a:ext cx="3193400" cy="196946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38" name="図プレースホルダー 6"/>
          <p:cNvSpPr>
            <a:spLocks noGrp="1"/>
          </p:cNvSpPr>
          <p:nvPr>
            <p:ph type="pic" sz="quarter" idx="34" hasCustomPrompt="1"/>
          </p:nvPr>
        </p:nvSpPr>
        <p:spPr>
          <a:xfrm>
            <a:off x="8250400" y="2941051"/>
            <a:ext cx="3209494" cy="1959151"/>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18" name="テキスト プレースホルダー 3"/>
          <p:cNvSpPr>
            <a:spLocks noGrp="1"/>
          </p:cNvSpPr>
          <p:nvPr>
            <p:ph type="body" sz="quarter" idx="12" hasCustomPrompt="1"/>
          </p:nvPr>
        </p:nvSpPr>
        <p:spPr>
          <a:xfrm>
            <a:off x="742599"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9" name="テキスト プレースホルダー 3"/>
          <p:cNvSpPr>
            <a:spLocks noGrp="1"/>
          </p:cNvSpPr>
          <p:nvPr>
            <p:ph type="body" sz="quarter" idx="18" hasCustomPrompt="1"/>
          </p:nvPr>
        </p:nvSpPr>
        <p:spPr>
          <a:xfrm>
            <a:off x="742599" y="1637999"/>
            <a:ext cx="10707193" cy="633487"/>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0"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16213716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前後比較">
    <p:spTree>
      <p:nvGrpSpPr>
        <p:cNvPr id="1" name=""/>
        <p:cNvGrpSpPr/>
        <p:nvPr/>
      </p:nvGrpSpPr>
      <p:grpSpPr>
        <a:xfrm>
          <a:off x="0" y="0"/>
          <a:ext cx="0" cy="0"/>
          <a:chOff x="0" y="0"/>
          <a:chExt cx="0" cy="0"/>
        </a:xfrm>
      </p:grpSpPr>
      <p:sp>
        <p:nvSpPr>
          <p:cNvPr id="11" name="テキスト プレースホルダー 3"/>
          <p:cNvSpPr>
            <a:spLocks noGrp="1"/>
          </p:cNvSpPr>
          <p:nvPr>
            <p:ph type="body" sz="quarter" idx="18" hasCustomPrompt="1"/>
          </p:nvPr>
        </p:nvSpPr>
        <p:spPr>
          <a:xfrm>
            <a:off x="742207" y="1639404"/>
            <a:ext cx="10707586" cy="654191"/>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7" name="図プレースホルダー 6"/>
          <p:cNvSpPr>
            <a:spLocks noGrp="1"/>
          </p:cNvSpPr>
          <p:nvPr>
            <p:ph type="pic" sz="quarter" idx="17" hasCustomPrompt="1"/>
          </p:nvPr>
        </p:nvSpPr>
        <p:spPr>
          <a:xfrm>
            <a:off x="742207" y="2979000"/>
            <a:ext cx="4993793"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207" y="6367463"/>
            <a:ext cx="10618794"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31" name="テキスト プレースホルダー 4"/>
          <p:cNvSpPr>
            <a:spLocks noGrp="1"/>
          </p:cNvSpPr>
          <p:nvPr>
            <p:ph type="body" sz="quarter" idx="28" hasCustomPrompt="1"/>
          </p:nvPr>
        </p:nvSpPr>
        <p:spPr>
          <a:xfrm>
            <a:off x="742207" y="2529000"/>
            <a:ext cx="4993793"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これまで</a:t>
            </a:r>
          </a:p>
        </p:txBody>
      </p:sp>
      <p:sp>
        <p:nvSpPr>
          <p:cNvPr id="18" name="テキスト プレースホルダー 3"/>
          <p:cNvSpPr>
            <a:spLocks noGrp="1"/>
          </p:cNvSpPr>
          <p:nvPr>
            <p:ph type="body" sz="quarter" idx="12" hasCustomPrompt="1"/>
          </p:nvPr>
        </p:nvSpPr>
        <p:spPr>
          <a:xfrm>
            <a:off x="742601" y="1022707"/>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タイトル 1"/>
          <p:cNvSpPr>
            <a:spLocks noGrp="1"/>
          </p:cNvSpPr>
          <p:nvPr>
            <p:ph type="title" hasCustomPrompt="1"/>
          </p:nvPr>
        </p:nvSpPr>
        <p:spPr>
          <a:xfrm>
            <a:off x="742601" y="549001"/>
            <a:ext cx="10707192"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7" name="図プレースホルダー 6"/>
          <p:cNvSpPr>
            <a:spLocks noGrp="1"/>
          </p:cNvSpPr>
          <p:nvPr>
            <p:ph type="pic" sz="quarter" idx="29" hasCustomPrompt="1"/>
          </p:nvPr>
        </p:nvSpPr>
        <p:spPr>
          <a:xfrm>
            <a:off x="6455732" y="2979000"/>
            <a:ext cx="4994059"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21" name="テキスト プレースホルダー 4"/>
          <p:cNvSpPr>
            <a:spLocks noGrp="1"/>
          </p:cNvSpPr>
          <p:nvPr>
            <p:ph type="body" sz="quarter" idx="30" hasCustomPrompt="1"/>
          </p:nvPr>
        </p:nvSpPr>
        <p:spPr>
          <a:xfrm>
            <a:off x="6458988" y="2524942"/>
            <a:ext cx="4987549"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これから</a:t>
            </a:r>
          </a:p>
        </p:txBody>
      </p:sp>
    </p:spTree>
    <p:extLst>
      <p:ext uri="{BB962C8B-B14F-4D97-AF65-F5344CB8AC3E}">
        <p14:creationId xmlns:p14="http://schemas.microsoft.com/office/powerpoint/2010/main" val="2911368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ポイントまとめ(2)">
    <p:spTree>
      <p:nvGrpSpPr>
        <p:cNvPr id="1" name=""/>
        <p:cNvGrpSpPr/>
        <p:nvPr/>
      </p:nvGrpSpPr>
      <p:grpSpPr>
        <a:xfrm>
          <a:off x="0" y="0"/>
          <a:ext cx="0" cy="0"/>
          <a:chOff x="0" y="0"/>
          <a:chExt cx="0" cy="0"/>
        </a:xfrm>
      </p:grpSpPr>
      <p:sp>
        <p:nvSpPr>
          <p:cNvPr id="12" name="テキスト プレースホルダー 2"/>
          <p:cNvSpPr>
            <a:spLocks noGrp="1"/>
          </p:cNvSpPr>
          <p:nvPr>
            <p:ph type="body" sz="quarter" idx="25" hasCustomPrompt="1"/>
          </p:nvPr>
        </p:nvSpPr>
        <p:spPr>
          <a:xfrm>
            <a:off x="3971575" y="4095510"/>
            <a:ext cx="7474962" cy="1576864"/>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3" name="テキスト プレースホルダー 2"/>
          <p:cNvSpPr>
            <a:spLocks noGrp="1"/>
          </p:cNvSpPr>
          <p:nvPr>
            <p:ph type="body" sz="quarter" idx="24" hasCustomPrompt="1"/>
          </p:nvPr>
        </p:nvSpPr>
        <p:spPr>
          <a:xfrm>
            <a:off x="3971574" y="2034000"/>
            <a:ext cx="7474963" cy="1576864"/>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3" name="タイトル 1"/>
          <p:cNvSpPr>
            <a:spLocks noGrp="1"/>
          </p:cNvSpPr>
          <p:nvPr>
            <p:ph type="title" hasCustomPrompt="1"/>
          </p:nvPr>
        </p:nvSpPr>
        <p:spPr>
          <a:xfrm>
            <a:off x="742600" y="549001"/>
            <a:ext cx="1070393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5" name="テキスト プレースホルダー 3"/>
          <p:cNvSpPr>
            <a:spLocks noGrp="1"/>
          </p:cNvSpPr>
          <p:nvPr>
            <p:ph type="body" sz="quarter" idx="12" hasCustomPrompt="1"/>
          </p:nvPr>
        </p:nvSpPr>
        <p:spPr>
          <a:xfrm>
            <a:off x="742601" y="1022400"/>
            <a:ext cx="1070393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10" hasCustomPrompt="1"/>
          </p:nvPr>
        </p:nvSpPr>
        <p:spPr>
          <a:xfrm>
            <a:off x="742600" y="2033615"/>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21" name="テキスト プレースホルダー 4"/>
          <p:cNvSpPr>
            <a:spLocks noGrp="1"/>
          </p:cNvSpPr>
          <p:nvPr>
            <p:ph type="body" sz="quarter" idx="22" hasCustomPrompt="1"/>
          </p:nvPr>
        </p:nvSpPr>
        <p:spPr>
          <a:xfrm>
            <a:off x="742600" y="4095493"/>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Tree>
    <p:extLst>
      <p:ext uri="{BB962C8B-B14F-4D97-AF65-F5344CB8AC3E}">
        <p14:creationId xmlns:p14="http://schemas.microsoft.com/office/powerpoint/2010/main" val="2235621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ポイントまとめ(3)">
    <p:spTree>
      <p:nvGrpSpPr>
        <p:cNvPr id="1" name=""/>
        <p:cNvGrpSpPr/>
        <p:nvPr/>
      </p:nvGrpSpPr>
      <p:grpSpPr>
        <a:xfrm>
          <a:off x="0" y="0"/>
          <a:ext cx="0" cy="0"/>
          <a:chOff x="0" y="0"/>
          <a:chExt cx="0" cy="0"/>
        </a:xfrm>
      </p:grpSpPr>
      <p:sp>
        <p:nvSpPr>
          <p:cNvPr id="13" name="テキスト プレースホルダー 2"/>
          <p:cNvSpPr>
            <a:spLocks noGrp="1"/>
          </p:cNvSpPr>
          <p:nvPr>
            <p:ph type="body" sz="quarter" idx="26" hasCustomPrompt="1"/>
          </p:nvPr>
        </p:nvSpPr>
        <p:spPr>
          <a:xfrm>
            <a:off x="3971574" y="2029927"/>
            <a:ext cx="7474963"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7" hasCustomPrompt="1"/>
          </p:nvPr>
        </p:nvSpPr>
        <p:spPr>
          <a:xfrm>
            <a:off x="3971574" y="3495034"/>
            <a:ext cx="7484959"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28" hasCustomPrompt="1"/>
          </p:nvPr>
        </p:nvSpPr>
        <p:spPr>
          <a:xfrm>
            <a:off x="3971574" y="4961904"/>
            <a:ext cx="7484959"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107011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8" y="1022400"/>
            <a:ext cx="10713935"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22" hasCustomPrompt="1"/>
          </p:nvPr>
        </p:nvSpPr>
        <p:spPr>
          <a:xfrm>
            <a:off x="742599" y="348883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4" name="テキスト プレースホルダー 4"/>
          <p:cNvSpPr>
            <a:spLocks noGrp="1"/>
          </p:cNvSpPr>
          <p:nvPr>
            <p:ph type="body" sz="quarter" idx="24" hasCustomPrompt="1"/>
          </p:nvPr>
        </p:nvSpPr>
        <p:spPr>
          <a:xfrm>
            <a:off x="742599" y="495514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Tree>
    <p:extLst>
      <p:ext uri="{BB962C8B-B14F-4D97-AF65-F5344CB8AC3E}">
        <p14:creationId xmlns:p14="http://schemas.microsoft.com/office/powerpoint/2010/main" val="2965498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ポイントまとめ(4)">
    <p:spTree>
      <p:nvGrpSpPr>
        <p:cNvPr id="1" name=""/>
        <p:cNvGrpSpPr/>
        <p:nvPr/>
      </p:nvGrpSpPr>
      <p:grpSpPr>
        <a:xfrm>
          <a:off x="0" y="0"/>
          <a:ext cx="0" cy="0"/>
          <a:chOff x="0" y="0"/>
          <a:chExt cx="0" cy="0"/>
        </a:xfrm>
      </p:grpSpPr>
      <p:sp>
        <p:nvSpPr>
          <p:cNvPr id="14" name="テキスト プレースホルダー 2"/>
          <p:cNvSpPr>
            <a:spLocks noGrp="1"/>
          </p:cNvSpPr>
          <p:nvPr>
            <p:ph type="body" sz="quarter" idx="28" hasCustomPrompt="1"/>
          </p:nvPr>
        </p:nvSpPr>
        <p:spPr>
          <a:xfrm>
            <a:off x="3971573" y="2039514"/>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9" hasCustomPrompt="1"/>
          </p:nvPr>
        </p:nvSpPr>
        <p:spPr>
          <a:xfrm>
            <a:off x="3971573" y="3088284"/>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30" hasCustomPrompt="1"/>
          </p:nvPr>
        </p:nvSpPr>
        <p:spPr>
          <a:xfrm>
            <a:off x="3971573" y="4147697"/>
            <a:ext cx="7474964"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20" name="テキスト プレースホルダー 2"/>
          <p:cNvSpPr>
            <a:spLocks noGrp="1"/>
          </p:cNvSpPr>
          <p:nvPr>
            <p:ph type="body" sz="quarter" idx="31" hasCustomPrompt="1"/>
          </p:nvPr>
        </p:nvSpPr>
        <p:spPr>
          <a:xfrm>
            <a:off x="3971573" y="5207110"/>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741284"/>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9" y="1022400"/>
            <a:ext cx="10713934"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6" name="テキスト プレースホルダー 4"/>
          <p:cNvSpPr>
            <a:spLocks noGrp="1"/>
          </p:cNvSpPr>
          <p:nvPr>
            <p:ph type="body" sz="quarter" idx="22" hasCustomPrompt="1"/>
          </p:nvPr>
        </p:nvSpPr>
        <p:spPr>
          <a:xfrm>
            <a:off x="742599" y="3095381"/>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8" name="テキスト プレースホルダー 4"/>
          <p:cNvSpPr>
            <a:spLocks noGrp="1"/>
          </p:cNvSpPr>
          <p:nvPr>
            <p:ph type="body" sz="quarter" idx="24" hasCustomPrompt="1"/>
          </p:nvPr>
        </p:nvSpPr>
        <p:spPr>
          <a:xfrm>
            <a:off x="742599" y="4151246"/>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
        <p:nvSpPr>
          <p:cNvPr id="30" name="テキスト プレースホルダー 4"/>
          <p:cNvSpPr>
            <a:spLocks noGrp="1"/>
          </p:cNvSpPr>
          <p:nvPr>
            <p:ph type="body" sz="quarter" idx="26" hasCustomPrompt="1"/>
          </p:nvPr>
        </p:nvSpPr>
        <p:spPr>
          <a:xfrm>
            <a:off x="742599" y="5207112"/>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04</a:t>
            </a:r>
          </a:p>
        </p:txBody>
      </p:sp>
    </p:spTree>
    <p:extLst>
      <p:ext uri="{BB962C8B-B14F-4D97-AF65-F5344CB8AC3E}">
        <p14:creationId xmlns:p14="http://schemas.microsoft.com/office/powerpoint/2010/main" val="193996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3)">
    <p:spTree>
      <p:nvGrpSpPr>
        <p:cNvPr id="1" name=""/>
        <p:cNvGrpSpPr/>
        <p:nvPr/>
      </p:nvGrpSpPr>
      <p:grpSpPr>
        <a:xfrm>
          <a:off x="0" y="0"/>
          <a:ext cx="0" cy="0"/>
          <a:chOff x="0" y="0"/>
          <a:chExt cx="0" cy="0"/>
        </a:xfrm>
      </p:grpSpPr>
      <p:sp>
        <p:nvSpPr>
          <p:cNvPr id="11" name="テキスト プレースホルダー 2"/>
          <p:cNvSpPr>
            <a:spLocks noGrp="1"/>
          </p:cNvSpPr>
          <p:nvPr>
            <p:ph type="body" sz="quarter" idx="23" hasCustomPrompt="1"/>
          </p:nvPr>
        </p:nvSpPr>
        <p:spPr>
          <a:xfrm>
            <a:off x="742589" y="171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2" name="テキスト プレースホルダー 2"/>
          <p:cNvSpPr>
            <a:spLocks noGrp="1"/>
          </p:cNvSpPr>
          <p:nvPr>
            <p:ph type="body" sz="quarter" idx="24" hasCustomPrompt="1"/>
          </p:nvPr>
        </p:nvSpPr>
        <p:spPr>
          <a:xfrm>
            <a:off x="742589" y="342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3" name="テキスト プレースホルダー 2"/>
          <p:cNvSpPr>
            <a:spLocks noGrp="1"/>
          </p:cNvSpPr>
          <p:nvPr>
            <p:ph type="body" sz="quarter" idx="25" hasCustomPrompt="1"/>
          </p:nvPr>
        </p:nvSpPr>
        <p:spPr>
          <a:xfrm>
            <a:off x="742589" y="513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5"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7" name="テキスト プレースホルダー 3"/>
          <p:cNvSpPr>
            <a:spLocks noGrp="1"/>
          </p:cNvSpPr>
          <p:nvPr>
            <p:ph type="body" sz="quarter" idx="14"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6" name="テキスト プレースホルダー 3"/>
          <p:cNvSpPr>
            <a:spLocks noGrp="1"/>
          </p:cNvSpPr>
          <p:nvPr>
            <p:ph type="body" sz="quarter" idx="17" hasCustomPrompt="1"/>
          </p:nvPr>
        </p:nvSpPr>
        <p:spPr>
          <a:xfrm>
            <a:off x="742600" y="127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6"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7" name="テキスト プレースホルダー 3"/>
          <p:cNvSpPr>
            <a:spLocks noGrp="1"/>
          </p:cNvSpPr>
          <p:nvPr>
            <p:ph type="body" sz="quarter" idx="19" hasCustomPrompt="1"/>
          </p:nvPr>
        </p:nvSpPr>
        <p:spPr>
          <a:xfrm>
            <a:off x="742600" y="2980160"/>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9" name="テキスト プレースホルダー 3"/>
          <p:cNvSpPr>
            <a:spLocks noGrp="1"/>
          </p:cNvSpPr>
          <p:nvPr>
            <p:ph type="body" sz="quarter" idx="21" hasCustomPrompt="1"/>
          </p:nvPr>
        </p:nvSpPr>
        <p:spPr>
          <a:xfrm>
            <a:off x="742600" y="469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Tree>
    <p:extLst>
      <p:ext uri="{BB962C8B-B14F-4D97-AF65-F5344CB8AC3E}">
        <p14:creationId xmlns:p14="http://schemas.microsoft.com/office/powerpoint/2010/main" val="3193282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己紹介(1)">
    <p:spTree>
      <p:nvGrpSpPr>
        <p:cNvPr id="1" name=""/>
        <p:cNvGrpSpPr/>
        <p:nvPr/>
      </p:nvGrpSpPr>
      <p:grpSpPr>
        <a:xfrm>
          <a:off x="0" y="0"/>
          <a:ext cx="0" cy="0"/>
          <a:chOff x="0" y="0"/>
          <a:chExt cx="0" cy="0"/>
        </a:xfrm>
      </p:grpSpPr>
      <p:sp>
        <p:nvSpPr>
          <p:cNvPr id="7" name="図プレースホルダー 6"/>
          <p:cNvSpPr>
            <a:spLocks noGrp="1"/>
          </p:cNvSpPr>
          <p:nvPr>
            <p:ph type="pic" sz="quarter" idx="17" hasCustomPrompt="1"/>
          </p:nvPr>
        </p:nvSpPr>
        <p:spPr>
          <a:xfrm>
            <a:off x="1506000" y="1691662"/>
            <a:ext cx="3456602" cy="347467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2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vl1pPr>
          </a:lstStyle>
          <a:p>
            <a:r>
              <a:rPr kumimoji="1" lang="ja-JP" altLang="en-US"/>
              <a:t>登壇者</a:t>
            </a:r>
          </a:p>
        </p:txBody>
      </p:sp>
      <p:sp>
        <p:nvSpPr>
          <p:cNvPr id="10" name="テキスト プレースホルダー 2"/>
          <p:cNvSpPr>
            <a:spLocks noGrp="1"/>
          </p:cNvSpPr>
          <p:nvPr>
            <p:ph type="body" sz="quarter" idx="45" hasCustomPrompt="1"/>
          </p:nvPr>
        </p:nvSpPr>
        <p:spPr>
          <a:xfrm>
            <a:off x="5376002" y="2715118"/>
            <a:ext cx="5760312" cy="2874963"/>
          </a:xfrm>
          <a:prstGeom prst="rect">
            <a:avLst/>
          </a:prstGeom>
        </p:spPr>
        <p:txBody>
          <a:bodyPr lIns="0" tIns="0" rIns="0" bIns="0"/>
          <a:lstStyle>
            <a:lvl1pPr marL="0" indent="0">
              <a:lnSpc>
                <a:spcPct val="130000"/>
              </a:lnSpc>
              <a:spcBef>
                <a:spcPts val="0"/>
              </a:spcBef>
              <a:buNone/>
              <a:defRPr sz="1600"/>
            </a:lvl1pPr>
            <a:lvl2pPr>
              <a:lnSpc>
                <a:spcPct val="120000"/>
              </a:lnSpc>
              <a:spcBef>
                <a:spcPts val="0"/>
              </a:spcBef>
              <a:defRPr sz="1400"/>
            </a:lvl2pPr>
            <a:lvl3pPr>
              <a:lnSpc>
                <a:spcPct val="120000"/>
              </a:lnSpc>
              <a:spcBef>
                <a:spcPts val="0"/>
              </a:spcBef>
              <a:defRPr sz="1200"/>
            </a:lvl3pPr>
            <a:lvl4pPr>
              <a:lnSpc>
                <a:spcPct val="120000"/>
              </a:lnSpc>
              <a:spcBef>
                <a:spcPts val="0"/>
              </a:spcBef>
              <a:defRPr sz="1100"/>
            </a:lvl4pPr>
            <a:lvl5pPr>
              <a:lnSpc>
                <a:spcPct val="120000"/>
              </a:lnSpc>
              <a:spcBef>
                <a:spcPts val="0"/>
              </a:spcBef>
              <a:defRPr sz="1100"/>
            </a:lvl5pPr>
          </a:lstStyle>
          <a:p>
            <a:pPr lvl="0"/>
            <a:r>
              <a:rPr kumimoji="1" lang="ja-JP" altLang="en-US"/>
              <a:t>ここには経歴や所属など説明・紹介文が入ります。</a:t>
            </a:r>
          </a:p>
        </p:txBody>
      </p:sp>
      <p:sp>
        <p:nvSpPr>
          <p:cNvPr id="13" name="テキスト プレースホルダー 4"/>
          <p:cNvSpPr>
            <a:spLocks noGrp="1"/>
          </p:cNvSpPr>
          <p:nvPr>
            <p:ph type="body" sz="quarter" idx="46" hasCustomPrompt="1"/>
          </p:nvPr>
        </p:nvSpPr>
        <p:spPr>
          <a:xfrm>
            <a:off x="5376001" y="1691662"/>
            <a:ext cx="5759998" cy="391352"/>
          </a:xfrm>
          <a:prstGeom prst="rect">
            <a:avLst/>
          </a:prstGeom>
        </p:spPr>
        <p:txBody>
          <a:bodyPr lIns="0" tIns="0" bIns="0"/>
          <a:lstStyle>
            <a:lvl1pPr marL="0" indent="0" algn="l">
              <a:lnSpc>
                <a:spcPct val="120000"/>
              </a:lnSpc>
              <a:spcBef>
                <a:spcPts val="0"/>
              </a:spcBef>
              <a:buNone/>
              <a:defRPr sz="22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14" name="テキスト プレースホルダー 4"/>
          <p:cNvSpPr>
            <a:spLocks noGrp="1"/>
          </p:cNvSpPr>
          <p:nvPr>
            <p:ph type="body" sz="quarter" idx="47" hasCustomPrompt="1"/>
          </p:nvPr>
        </p:nvSpPr>
        <p:spPr>
          <a:xfrm>
            <a:off x="5376001" y="2141662"/>
            <a:ext cx="5759998" cy="270001"/>
          </a:xfrm>
          <a:prstGeom prst="rect">
            <a:avLst/>
          </a:prstGeom>
        </p:spPr>
        <p:txBody>
          <a:bodyPr lIns="0" tIns="0" bIns="0"/>
          <a:lstStyle>
            <a:lvl1pPr marL="0" indent="0" algn="l">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2943493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己紹介(2)">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1113769" y="4885188"/>
            <a:ext cx="2595178" cy="1288811"/>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8" name="テキスト プレースホルダー 3"/>
          <p:cNvSpPr>
            <a:spLocks noGrp="1"/>
          </p:cNvSpPr>
          <p:nvPr>
            <p:ph type="body" sz="quarter" idx="42" hasCustomPrompt="1"/>
          </p:nvPr>
        </p:nvSpPr>
        <p:spPr>
          <a:xfrm>
            <a:off x="4799320" y="4885189"/>
            <a:ext cx="2595178" cy="1288810"/>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1" name="テキスト プレースホルダー 3"/>
          <p:cNvSpPr>
            <a:spLocks noGrp="1"/>
          </p:cNvSpPr>
          <p:nvPr>
            <p:ph type="body" sz="quarter" idx="45" hasCustomPrompt="1"/>
          </p:nvPr>
        </p:nvSpPr>
        <p:spPr>
          <a:xfrm>
            <a:off x="8484871" y="4885189"/>
            <a:ext cx="2595178" cy="1288810"/>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4797503" y="1294880"/>
            <a:ext cx="2596994"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4" name="図プレースホルダー 6"/>
          <p:cNvSpPr>
            <a:spLocks noGrp="1"/>
          </p:cNvSpPr>
          <p:nvPr>
            <p:ph type="pic" sz="quarter" idx="34" hasCustomPrompt="1"/>
          </p:nvPr>
        </p:nvSpPr>
        <p:spPr>
          <a:xfrm>
            <a:off x="8483053" y="1294880"/>
            <a:ext cx="2596994"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7" name="図プレースホルダー 6"/>
          <p:cNvSpPr>
            <a:spLocks noGrp="1"/>
          </p:cNvSpPr>
          <p:nvPr>
            <p:ph type="pic" sz="quarter" idx="17" hasCustomPrompt="1"/>
          </p:nvPr>
        </p:nvSpPr>
        <p:spPr>
          <a:xfrm>
            <a:off x="1111952" y="1294880"/>
            <a:ext cx="2596995"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5" name="テキスト プレースホルダー 4"/>
          <p:cNvSpPr>
            <a:spLocks noGrp="1"/>
          </p:cNvSpPr>
          <p:nvPr>
            <p:ph type="body" sz="quarter" idx="10" hasCustomPrompt="1"/>
          </p:nvPr>
        </p:nvSpPr>
        <p:spPr>
          <a:xfrm>
            <a:off x="111195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111195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314"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8"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vl1pPr>
          </a:lstStyle>
          <a:p>
            <a:r>
              <a:rPr kumimoji="1" lang="ja-JP" altLang="en-US"/>
              <a:t>登壇者</a:t>
            </a:r>
          </a:p>
        </p:txBody>
      </p:sp>
      <p:sp>
        <p:nvSpPr>
          <p:cNvPr id="39" name="テキスト プレースホルダー 4"/>
          <p:cNvSpPr>
            <a:spLocks noGrp="1"/>
          </p:cNvSpPr>
          <p:nvPr>
            <p:ph type="body" sz="quarter" idx="43" hasCustomPrompt="1"/>
          </p:nvPr>
        </p:nvSpPr>
        <p:spPr>
          <a:xfrm>
            <a:off x="479750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0" name="テキスト プレースホルダー 4"/>
          <p:cNvSpPr>
            <a:spLocks noGrp="1"/>
          </p:cNvSpPr>
          <p:nvPr>
            <p:ph type="body" sz="quarter" idx="44" hasCustomPrompt="1"/>
          </p:nvPr>
        </p:nvSpPr>
        <p:spPr>
          <a:xfrm>
            <a:off x="479750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2" name="テキスト プレースホルダー 4"/>
          <p:cNvSpPr>
            <a:spLocks noGrp="1"/>
          </p:cNvSpPr>
          <p:nvPr>
            <p:ph type="body" sz="quarter" idx="46" hasCustomPrompt="1"/>
          </p:nvPr>
        </p:nvSpPr>
        <p:spPr>
          <a:xfrm>
            <a:off x="8483053"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3" name="テキスト プレースホルダー 4"/>
          <p:cNvSpPr>
            <a:spLocks noGrp="1"/>
          </p:cNvSpPr>
          <p:nvPr>
            <p:ph type="body" sz="quarter" idx="47" hasCustomPrompt="1"/>
          </p:nvPr>
        </p:nvSpPr>
        <p:spPr>
          <a:xfrm>
            <a:off x="8483053"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3747390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表紙">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vl1pPr>
          </a:lstStyle>
          <a:p>
            <a:r>
              <a:rPr kumimoji="1" lang="ja-JP" altLang="en-US"/>
              <a:t>セクションタイトル</a:t>
            </a:r>
            <a:br>
              <a:rPr kumimoji="1" lang="en-SG" altLang="ja-JP"/>
            </a:br>
            <a:r>
              <a:rPr kumimoji="1" lang="ja-JP" altLang="en-US"/>
              <a:t>セクションタイトル</a:t>
            </a:r>
          </a:p>
        </p:txBody>
      </p:sp>
    </p:spTree>
    <p:extLst>
      <p:ext uri="{BB962C8B-B14F-4D97-AF65-F5344CB8AC3E}">
        <p14:creationId xmlns:p14="http://schemas.microsoft.com/office/powerpoint/2010/main" val="1986975152"/>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己紹介(4)">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742818"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28" name="テキスト プレースホルダー 3"/>
          <p:cNvSpPr>
            <a:spLocks noGrp="1"/>
          </p:cNvSpPr>
          <p:nvPr>
            <p:ph type="body" sz="quarter" idx="43" hasCustomPrompt="1"/>
          </p:nvPr>
        </p:nvSpPr>
        <p:spPr>
          <a:xfrm>
            <a:off x="3567154"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2" name="テキスト プレースホルダー 3"/>
          <p:cNvSpPr>
            <a:spLocks noGrp="1"/>
          </p:cNvSpPr>
          <p:nvPr>
            <p:ph type="body" sz="quarter" idx="46" hasCustomPrompt="1"/>
          </p:nvPr>
        </p:nvSpPr>
        <p:spPr>
          <a:xfrm>
            <a:off x="6391486"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5" name="テキスト プレースホルダー 3"/>
          <p:cNvSpPr>
            <a:spLocks noGrp="1"/>
          </p:cNvSpPr>
          <p:nvPr>
            <p:ph type="body" sz="quarter" idx="49" hasCustomPrompt="1"/>
          </p:nvPr>
        </p:nvSpPr>
        <p:spPr>
          <a:xfrm>
            <a:off x="9214368"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3565336"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4" name="図プレースホルダー 6"/>
          <p:cNvSpPr>
            <a:spLocks noGrp="1"/>
          </p:cNvSpPr>
          <p:nvPr>
            <p:ph type="pic" sz="quarter" idx="34" hasCustomPrompt="1"/>
          </p:nvPr>
        </p:nvSpPr>
        <p:spPr>
          <a:xfrm>
            <a:off x="9214005"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7" name="図プレースホルダー 6"/>
          <p:cNvSpPr>
            <a:spLocks noGrp="1"/>
          </p:cNvSpPr>
          <p:nvPr>
            <p:ph type="pic" sz="quarter" idx="17" hasCustomPrompt="1"/>
          </p:nvPr>
        </p:nvSpPr>
        <p:spPr>
          <a:xfrm>
            <a:off x="741001" y="1294881"/>
            <a:ext cx="2236996"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5" name="テキスト プレースホルダー 4"/>
          <p:cNvSpPr>
            <a:spLocks noGrp="1"/>
          </p:cNvSpPr>
          <p:nvPr>
            <p:ph type="body" sz="quarter" idx="10" hasCustomPrompt="1"/>
          </p:nvPr>
        </p:nvSpPr>
        <p:spPr>
          <a:xfrm>
            <a:off x="741000"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74100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7" name="図プレースホルダー 6"/>
          <p:cNvSpPr>
            <a:spLocks noGrp="1"/>
          </p:cNvSpPr>
          <p:nvPr>
            <p:ph type="pic" sz="quarter" idx="42" hasCustomPrompt="1"/>
          </p:nvPr>
        </p:nvSpPr>
        <p:spPr>
          <a:xfrm>
            <a:off x="6389670"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0" name="テキスト プレースホルダー 4"/>
          <p:cNvSpPr>
            <a:spLocks noGrp="1"/>
          </p:cNvSpPr>
          <p:nvPr>
            <p:ph type="body" sz="quarter" idx="44" hasCustomPrompt="1"/>
          </p:nvPr>
        </p:nvSpPr>
        <p:spPr>
          <a:xfrm>
            <a:off x="3565336"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33" name="テキスト プレースホルダー 4"/>
          <p:cNvSpPr>
            <a:spLocks noGrp="1"/>
          </p:cNvSpPr>
          <p:nvPr>
            <p:ph type="body" sz="quarter" idx="45" hasCustomPrompt="1"/>
          </p:nvPr>
        </p:nvSpPr>
        <p:spPr>
          <a:xfrm>
            <a:off x="3565336"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3" name="テキスト プレースホルダー 4"/>
          <p:cNvSpPr>
            <a:spLocks noGrp="1"/>
          </p:cNvSpPr>
          <p:nvPr>
            <p:ph type="body" sz="quarter" idx="47" hasCustomPrompt="1"/>
          </p:nvPr>
        </p:nvSpPr>
        <p:spPr>
          <a:xfrm>
            <a:off x="6389668"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4" name="テキスト プレースホルダー 4"/>
          <p:cNvSpPr>
            <a:spLocks noGrp="1"/>
          </p:cNvSpPr>
          <p:nvPr>
            <p:ph type="body" sz="quarter" idx="48" hasCustomPrompt="1"/>
          </p:nvPr>
        </p:nvSpPr>
        <p:spPr>
          <a:xfrm>
            <a:off x="6389668"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6" name="テキスト プレースホルダー 4"/>
          <p:cNvSpPr>
            <a:spLocks noGrp="1"/>
          </p:cNvSpPr>
          <p:nvPr>
            <p:ph type="body" sz="quarter" idx="50" hasCustomPrompt="1"/>
          </p:nvPr>
        </p:nvSpPr>
        <p:spPr>
          <a:xfrm>
            <a:off x="9212550"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7" name="テキスト プレースホルダー 4"/>
          <p:cNvSpPr>
            <a:spLocks noGrp="1"/>
          </p:cNvSpPr>
          <p:nvPr>
            <p:ph type="body" sz="quarter" idx="51" hasCustomPrompt="1"/>
          </p:nvPr>
        </p:nvSpPr>
        <p:spPr>
          <a:xfrm>
            <a:off x="921255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1"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vl1pPr>
          </a:lstStyle>
          <a:p>
            <a:r>
              <a:rPr kumimoji="1" lang="ja-JP" altLang="en-US"/>
              <a:t>登壇者</a:t>
            </a:r>
          </a:p>
        </p:txBody>
      </p:sp>
    </p:spTree>
    <p:extLst>
      <p:ext uri="{BB962C8B-B14F-4D97-AF65-F5344CB8AC3E}">
        <p14:creationId xmlns:p14="http://schemas.microsoft.com/office/powerpoint/2010/main" val="3577350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998476" y="1470479"/>
            <a:ext cx="6350010"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5765982" cy="2903488"/>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1274841" y="4752153"/>
            <a:ext cx="5765982" cy="816606"/>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8" name="Graphic 7">
            <a:extLst>
              <a:ext uri="{FF2B5EF4-FFF2-40B4-BE49-F238E27FC236}">
                <a16:creationId xmlns:a16="http://schemas.microsoft.com/office/drawing/2014/main" id="{F680A8EA-2B0E-411E-90AD-02F7AF4767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41109914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_AZ">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998476" y="1470479"/>
            <a:ext cx="6350010"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5765982" cy="2903488"/>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1274841" y="4752153"/>
            <a:ext cx="5765982" cy="816606"/>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grpSp>
        <p:nvGrpSpPr>
          <p:cNvPr id="7" name="Group 4">
            <a:extLst>
              <a:ext uri="{FF2B5EF4-FFF2-40B4-BE49-F238E27FC236}">
                <a16:creationId xmlns:a16="http://schemas.microsoft.com/office/drawing/2014/main" id="{BF15341B-9128-44FB-B517-4E5AEB83C47D}"/>
              </a:ext>
            </a:extLst>
          </p:cNvPr>
          <p:cNvGrpSpPr>
            <a:grpSpLocks noChangeAspect="1"/>
          </p:cNvGrpSpPr>
          <p:nvPr userDrawn="1"/>
        </p:nvGrpSpPr>
        <p:grpSpPr bwMode="black">
          <a:xfrm>
            <a:off x="998476" y="371311"/>
            <a:ext cx="2753387" cy="368346"/>
            <a:chOff x="515" y="496"/>
            <a:chExt cx="1495" cy="200"/>
          </a:xfrm>
          <a:solidFill>
            <a:schemeClr val="bg1"/>
          </a:solidFill>
        </p:grpSpPr>
        <p:sp>
          <p:nvSpPr>
            <p:cNvPr id="9" name="Freeform 5">
              <a:extLst>
                <a:ext uri="{FF2B5EF4-FFF2-40B4-BE49-F238E27FC236}">
                  <a16:creationId xmlns:a16="http://schemas.microsoft.com/office/drawing/2014/main" id="{6779FECC-62DE-4897-B6C6-D436687F7294}"/>
                </a:ext>
              </a:extLst>
            </p:cNvPr>
            <p:cNvSpPr>
              <a:spLocks noEditPoints="1"/>
            </p:cNvSpPr>
            <p:nvPr userDrawn="1"/>
          </p:nvSpPr>
          <p:spPr bwMode="black">
            <a:xfrm>
              <a:off x="515" y="496"/>
              <a:ext cx="493" cy="200"/>
            </a:xfrm>
            <a:custGeom>
              <a:avLst/>
              <a:gdLst>
                <a:gd name="T0" fmla="*/ 269 w 283"/>
                <a:gd name="T1" fmla="*/ 77 h 114"/>
                <a:gd name="T2" fmla="*/ 222 w 283"/>
                <a:gd name="T3" fmla="*/ 86 h 114"/>
                <a:gd name="T4" fmla="*/ 245 w 283"/>
                <a:gd name="T5" fmla="*/ 60 h 114"/>
                <a:gd name="T6" fmla="*/ 269 w 283"/>
                <a:gd name="T7" fmla="*/ 55 h 114"/>
                <a:gd name="T8" fmla="*/ 222 w 283"/>
                <a:gd name="T9" fmla="*/ 2 h 114"/>
                <a:gd name="T10" fmla="*/ 246 w 283"/>
                <a:gd name="T11" fmla="*/ 101 h 114"/>
                <a:gd name="T12" fmla="*/ 249 w 283"/>
                <a:gd name="T13" fmla="*/ 89 h 114"/>
                <a:gd name="T14" fmla="*/ 213 w 283"/>
                <a:gd name="T15" fmla="*/ 65 h 114"/>
                <a:gd name="T16" fmla="*/ 195 w 283"/>
                <a:gd name="T17" fmla="*/ 86 h 114"/>
                <a:gd name="T18" fmla="*/ 156 w 283"/>
                <a:gd name="T19" fmla="*/ 86 h 114"/>
                <a:gd name="T20" fmla="*/ 213 w 283"/>
                <a:gd name="T21" fmla="*/ 2 h 114"/>
                <a:gd name="T22" fmla="*/ 171 w 283"/>
                <a:gd name="T23" fmla="*/ 86 h 114"/>
                <a:gd name="T24" fmla="*/ 145 w 283"/>
                <a:gd name="T25" fmla="*/ 52 h 114"/>
                <a:gd name="T26" fmla="*/ 104 w 283"/>
                <a:gd name="T27" fmla="*/ 86 h 114"/>
                <a:gd name="T28" fmla="*/ 98 w 283"/>
                <a:gd name="T29" fmla="*/ 52 h 114"/>
                <a:gd name="T30" fmla="*/ 145 w 283"/>
                <a:gd name="T31" fmla="*/ 2 h 114"/>
                <a:gd name="T32" fmla="*/ 141 w 283"/>
                <a:gd name="T33" fmla="*/ 65 h 114"/>
                <a:gd name="T34" fmla="*/ 93 w 283"/>
                <a:gd name="T35" fmla="*/ 78 h 114"/>
                <a:gd name="T36" fmla="*/ 89 w 283"/>
                <a:gd name="T37" fmla="*/ 78 h 114"/>
                <a:gd name="T38" fmla="*/ 88 w 283"/>
                <a:gd name="T39" fmla="*/ 69 h 114"/>
                <a:gd name="T40" fmla="*/ 95 w 283"/>
                <a:gd name="T41" fmla="*/ 61 h 114"/>
                <a:gd name="T42" fmla="*/ 93 w 283"/>
                <a:gd name="T43" fmla="*/ 78 h 114"/>
                <a:gd name="T44" fmla="*/ 67 w 283"/>
                <a:gd name="T45" fmla="*/ 85 h 114"/>
                <a:gd name="T46" fmla="*/ 37 w 283"/>
                <a:gd name="T47" fmla="*/ 82 h 114"/>
                <a:gd name="T48" fmla="*/ 25 w 283"/>
                <a:gd name="T49" fmla="*/ 77 h 114"/>
                <a:gd name="T50" fmla="*/ 18 w 283"/>
                <a:gd name="T51" fmla="*/ 2 h 114"/>
                <a:gd name="T52" fmla="*/ 220 w 283"/>
                <a:gd name="T53" fmla="*/ 0 h 114"/>
                <a:gd name="T54" fmla="*/ 215 w 283"/>
                <a:gd name="T55" fmla="*/ 0 h 114"/>
                <a:gd name="T56" fmla="*/ 147 w 283"/>
                <a:gd name="T57" fmla="*/ 52 h 114"/>
                <a:gd name="T58" fmla="*/ 84 w 283"/>
                <a:gd name="T59" fmla="*/ 52 h 114"/>
                <a:gd name="T60" fmla="*/ 16 w 283"/>
                <a:gd name="T61" fmla="*/ 0 h 114"/>
                <a:gd name="T62" fmla="*/ 14 w 283"/>
                <a:gd name="T63" fmla="*/ 112 h 114"/>
                <a:gd name="T64" fmla="*/ 35 w 283"/>
                <a:gd name="T65" fmla="*/ 112 h 114"/>
                <a:gd name="T66" fmla="*/ 66 w 283"/>
                <a:gd name="T67" fmla="*/ 89 h 114"/>
                <a:gd name="T68" fmla="*/ 82 w 283"/>
                <a:gd name="T69" fmla="*/ 89 h 114"/>
                <a:gd name="T70" fmla="*/ 90 w 283"/>
                <a:gd name="T71" fmla="*/ 89 h 114"/>
                <a:gd name="T72" fmla="*/ 112 w 283"/>
                <a:gd name="T73" fmla="*/ 112 h 114"/>
                <a:gd name="T74" fmla="*/ 142 w 283"/>
                <a:gd name="T75" fmla="*/ 89 h 114"/>
                <a:gd name="T76" fmla="*/ 170 w 283"/>
                <a:gd name="T77" fmla="*/ 89 h 114"/>
                <a:gd name="T78" fmla="*/ 190 w 283"/>
                <a:gd name="T79" fmla="*/ 112 h 114"/>
                <a:gd name="T80" fmla="*/ 210 w 283"/>
                <a:gd name="T81" fmla="*/ 107 h 114"/>
                <a:gd name="T82" fmla="*/ 266 w 283"/>
                <a:gd name="T83" fmla="*/ 89 h 114"/>
                <a:gd name="T84" fmla="*/ 220 w 283"/>
                <a:gd name="T8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3" h="114">
                  <a:moveTo>
                    <a:pt x="281" y="86"/>
                  </a:moveTo>
                  <a:cubicBezTo>
                    <a:pt x="266" y="86"/>
                    <a:pt x="266" y="86"/>
                    <a:pt x="266" y="86"/>
                  </a:cubicBezTo>
                  <a:cubicBezTo>
                    <a:pt x="269" y="77"/>
                    <a:pt x="269" y="77"/>
                    <a:pt x="269" y="77"/>
                  </a:cubicBezTo>
                  <a:cubicBezTo>
                    <a:pt x="239" y="77"/>
                    <a:pt x="239" y="77"/>
                    <a:pt x="239" y="77"/>
                  </a:cubicBezTo>
                  <a:cubicBezTo>
                    <a:pt x="237" y="86"/>
                    <a:pt x="237" y="86"/>
                    <a:pt x="237" y="86"/>
                  </a:cubicBezTo>
                  <a:cubicBezTo>
                    <a:pt x="222" y="86"/>
                    <a:pt x="222" y="86"/>
                    <a:pt x="222" y="86"/>
                  </a:cubicBezTo>
                  <a:cubicBezTo>
                    <a:pt x="222" y="84"/>
                    <a:pt x="222" y="84"/>
                    <a:pt x="222" y="84"/>
                  </a:cubicBezTo>
                  <a:cubicBezTo>
                    <a:pt x="223" y="83"/>
                    <a:pt x="223" y="82"/>
                    <a:pt x="223" y="81"/>
                  </a:cubicBezTo>
                  <a:cubicBezTo>
                    <a:pt x="226" y="70"/>
                    <a:pt x="233" y="60"/>
                    <a:pt x="245" y="60"/>
                  </a:cubicBezTo>
                  <a:cubicBezTo>
                    <a:pt x="249" y="60"/>
                    <a:pt x="254" y="62"/>
                    <a:pt x="253" y="68"/>
                  </a:cubicBezTo>
                  <a:cubicBezTo>
                    <a:pt x="271" y="68"/>
                    <a:pt x="271" y="68"/>
                    <a:pt x="271" y="68"/>
                  </a:cubicBezTo>
                  <a:cubicBezTo>
                    <a:pt x="272" y="65"/>
                    <a:pt x="273" y="60"/>
                    <a:pt x="269" y="55"/>
                  </a:cubicBezTo>
                  <a:cubicBezTo>
                    <a:pt x="266" y="50"/>
                    <a:pt x="258" y="48"/>
                    <a:pt x="248" y="48"/>
                  </a:cubicBezTo>
                  <a:cubicBezTo>
                    <a:pt x="241" y="48"/>
                    <a:pt x="231" y="49"/>
                    <a:pt x="222" y="55"/>
                  </a:cubicBezTo>
                  <a:cubicBezTo>
                    <a:pt x="222" y="2"/>
                    <a:pt x="222" y="2"/>
                    <a:pt x="222" y="2"/>
                  </a:cubicBezTo>
                  <a:cubicBezTo>
                    <a:pt x="281" y="2"/>
                    <a:pt x="281" y="2"/>
                    <a:pt x="281" y="2"/>
                  </a:cubicBezTo>
                  <a:lnTo>
                    <a:pt x="281" y="86"/>
                  </a:lnTo>
                  <a:close/>
                  <a:moveTo>
                    <a:pt x="246" y="101"/>
                  </a:moveTo>
                  <a:cubicBezTo>
                    <a:pt x="243" y="101"/>
                    <a:pt x="240" y="102"/>
                    <a:pt x="237" y="102"/>
                  </a:cubicBezTo>
                  <a:cubicBezTo>
                    <a:pt x="228" y="102"/>
                    <a:pt x="222" y="98"/>
                    <a:pt x="222" y="89"/>
                  </a:cubicBezTo>
                  <a:cubicBezTo>
                    <a:pt x="249" y="89"/>
                    <a:pt x="249" y="89"/>
                    <a:pt x="249" y="89"/>
                  </a:cubicBezTo>
                  <a:lnTo>
                    <a:pt x="246" y="101"/>
                  </a:lnTo>
                  <a:close/>
                  <a:moveTo>
                    <a:pt x="213" y="53"/>
                  </a:moveTo>
                  <a:cubicBezTo>
                    <a:pt x="213" y="65"/>
                    <a:pt x="213" y="65"/>
                    <a:pt x="213" y="65"/>
                  </a:cubicBezTo>
                  <a:cubicBezTo>
                    <a:pt x="209" y="70"/>
                    <a:pt x="206" y="76"/>
                    <a:pt x="205" y="81"/>
                  </a:cubicBezTo>
                  <a:cubicBezTo>
                    <a:pt x="204" y="83"/>
                    <a:pt x="204" y="85"/>
                    <a:pt x="204" y="86"/>
                  </a:cubicBezTo>
                  <a:cubicBezTo>
                    <a:pt x="195" y="86"/>
                    <a:pt x="195" y="86"/>
                    <a:pt x="195" y="86"/>
                  </a:cubicBezTo>
                  <a:cubicBezTo>
                    <a:pt x="203" y="52"/>
                    <a:pt x="203" y="52"/>
                    <a:pt x="203" y="52"/>
                  </a:cubicBezTo>
                  <a:cubicBezTo>
                    <a:pt x="178" y="52"/>
                    <a:pt x="178" y="52"/>
                    <a:pt x="178" y="52"/>
                  </a:cubicBezTo>
                  <a:cubicBezTo>
                    <a:pt x="156" y="86"/>
                    <a:pt x="156" y="86"/>
                    <a:pt x="156" y="86"/>
                  </a:cubicBezTo>
                  <a:cubicBezTo>
                    <a:pt x="154" y="86"/>
                    <a:pt x="154" y="86"/>
                    <a:pt x="154" y="86"/>
                  </a:cubicBezTo>
                  <a:cubicBezTo>
                    <a:pt x="154" y="2"/>
                    <a:pt x="154" y="2"/>
                    <a:pt x="154" y="2"/>
                  </a:cubicBezTo>
                  <a:cubicBezTo>
                    <a:pt x="213" y="2"/>
                    <a:pt x="213" y="2"/>
                    <a:pt x="213" y="2"/>
                  </a:cubicBezTo>
                  <a:lnTo>
                    <a:pt x="213" y="53"/>
                  </a:lnTo>
                  <a:close/>
                  <a:moveTo>
                    <a:pt x="180" y="86"/>
                  </a:moveTo>
                  <a:cubicBezTo>
                    <a:pt x="171" y="86"/>
                    <a:pt x="171" y="86"/>
                    <a:pt x="171" y="86"/>
                  </a:cubicBezTo>
                  <a:cubicBezTo>
                    <a:pt x="185" y="66"/>
                    <a:pt x="185" y="66"/>
                    <a:pt x="185" y="66"/>
                  </a:cubicBezTo>
                  <a:lnTo>
                    <a:pt x="180" y="86"/>
                  </a:lnTo>
                  <a:close/>
                  <a:moveTo>
                    <a:pt x="145" y="52"/>
                  </a:moveTo>
                  <a:cubicBezTo>
                    <a:pt x="130" y="52"/>
                    <a:pt x="130" y="52"/>
                    <a:pt x="130" y="52"/>
                  </a:cubicBezTo>
                  <a:cubicBezTo>
                    <a:pt x="120" y="86"/>
                    <a:pt x="120" y="86"/>
                    <a:pt x="120" y="86"/>
                  </a:cubicBezTo>
                  <a:cubicBezTo>
                    <a:pt x="104" y="86"/>
                    <a:pt x="104" y="86"/>
                    <a:pt x="104" y="86"/>
                  </a:cubicBezTo>
                  <a:cubicBezTo>
                    <a:pt x="112" y="84"/>
                    <a:pt x="117" y="78"/>
                    <a:pt x="119" y="70"/>
                  </a:cubicBezTo>
                  <a:cubicBezTo>
                    <a:pt x="120" y="63"/>
                    <a:pt x="119" y="59"/>
                    <a:pt x="117" y="56"/>
                  </a:cubicBezTo>
                  <a:cubicBezTo>
                    <a:pt x="113" y="51"/>
                    <a:pt x="105" y="52"/>
                    <a:pt x="98" y="52"/>
                  </a:cubicBezTo>
                  <a:cubicBezTo>
                    <a:pt x="97" y="52"/>
                    <a:pt x="86" y="52"/>
                    <a:pt x="86" y="52"/>
                  </a:cubicBezTo>
                  <a:cubicBezTo>
                    <a:pt x="86" y="2"/>
                    <a:pt x="86" y="2"/>
                    <a:pt x="86" y="2"/>
                  </a:cubicBezTo>
                  <a:cubicBezTo>
                    <a:pt x="145" y="2"/>
                    <a:pt x="145" y="2"/>
                    <a:pt x="145" y="2"/>
                  </a:cubicBezTo>
                  <a:lnTo>
                    <a:pt x="145" y="52"/>
                  </a:lnTo>
                  <a:close/>
                  <a:moveTo>
                    <a:pt x="135" y="86"/>
                  </a:moveTo>
                  <a:cubicBezTo>
                    <a:pt x="141" y="65"/>
                    <a:pt x="141" y="65"/>
                    <a:pt x="141" y="65"/>
                  </a:cubicBezTo>
                  <a:cubicBezTo>
                    <a:pt x="142" y="86"/>
                    <a:pt x="142" y="86"/>
                    <a:pt x="142" y="86"/>
                  </a:cubicBezTo>
                  <a:lnTo>
                    <a:pt x="135" y="86"/>
                  </a:lnTo>
                  <a:close/>
                  <a:moveTo>
                    <a:pt x="93" y="78"/>
                  </a:moveTo>
                  <a:cubicBezTo>
                    <a:pt x="93" y="78"/>
                    <a:pt x="93" y="78"/>
                    <a:pt x="93" y="78"/>
                  </a:cubicBezTo>
                  <a:cubicBezTo>
                    <a:pt x="92" y="78"/>
                    <a:pt x="92" y="78"/>
                    <a:pt x="91" y="78"/>
                  </a:cubicBezTo>
                  <a:cubicBezTo>
                    <a:pt x="90" y="78"/>
                    <a:pt x="89" y="78"/>
                    <a:pt x="89" y="78"/>
                  </a:cubicBezTo>
                  <a:cubicBezTo>
                    <a:pt x="85" y="78"/>
                    <a:pt x="85" y="78"/>
                    <a:pt x="85" y="78"/>
                  </a:cubicBezTo>
                  <a:cubicBezTo>
                    <a:pt x="87" y="72"/>
                    <a:pt x="87" y="72"/>
                    <a:pt x="87" y="72"/>
                  </a:cubicBezTo>
                  <a:cubicBezTo>
                    <a:pt x="88" y="69"/>
                    <a:pt x="88" y="69"/>
                    <a:pt x="88" y="69"/>
                  </a:cubicBezTo>
                  <a:cubicBezTo>
                    <a:pt x="89" y="61"/>
                    <a:pt x="89" y="61"/>
                    <a:pt x="89" y="61"/>
                  </a:cubicBezTo>
                  <a:cubicBezTo>
                    <a:pt x="90" y="61"/>
                    <a:pt x="91" y="61"/>
                    <a:pt x="92" y="61"/>
                  </a:cubicBezTo>
                  <a:cubicBezTo>
                    <a:pt x="93" y="61"/>
                    <a:pt x="94" y="61"/>
                    <a:pt x="95" y="61"/>
                  </a:cubicBezTo>
                  <a:cubicBezTo>
                    <a:pt x="100" y="61"/>
                    <a:pt x="103" y="61"/>
                    <a:pt x="104" y="63"/>
                  </a:cubicBezTo>
                  <a:cubicBezTo>
                    <a:pt x="105" y="64"/>
                    <a:pt x="105" y="66"/>
                    <a:pt x="104" y="69"/>
                  </a:cubicBezTo>
                  <a:cubicBezTo>
                    <a:pt x="102" y="75"/>
                    <a:pt x="100" y="78"/>
                    <a:pt x="93" y="78"/>
                  </a:cubicBezTo>
                  <a:moveTo>
                    <a:pt x="76" y="55"/>
                  </a:moveTo>
                  <a:cubicBezTo>
                    <a:pt x="76" y="58"/>
                    <a:pt x="76" y="58"/>
                    <a:pt x="76" y="58"/>
                  </a:cubicBezTo>
                  <a:cubicBezTo>
                    <a:pt x="67" y="85"/>
                    <a:pt x="67" y="85"/>
                    <a:pt x="67" y="85"/>
                  </a:cubicBezTo>
                  <a:cubicBezTo>
                    <a:pt x="67" y="86"/>
                    <a:pt x="67" y="86"/>
                    <a:pt x="67" y="86"/>
                  </a:cubicBezTo>
                  <a:cubicBezTo>
                    <a:pt x="39" y="86"/>
                    <a:pt x="39" y="86"/>
                    <a:pt x="39" y="86"/>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lnTo>
                    <a:pt x="76" y="55"/>
                  </a:lnTo>
                  <a:close/>
                  <a:moveTo>
                    <a:pt x="220" y="0"/>
                  </a:moveTo>
                  <a:cubicBezTo>
                    <a:pt x="220" y="57"/>
                    <a:pt x="220" y="57"/>
                    <a:pt x="220" y="57"/>
                  </a:cubicBezTo>
                  <a:cubicBezTo>
                    <a:pt x="218" y="58"/>
                    <a:pt x="217"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2"/>
                    <a:pt x="0" y="112"/>
                    <a:pt x="0" y="112"/>
                  </a:cubicBezTo>
                  <a:cubicBezTo>
                    <a:pt x="14" y="112"/>
                    <a:pt x="14" y="112"/>
                    <a:pt x="14" y="112"/>
                  </a:cubicBezTo>
                  <a:cubicBezTo>
                    <a:pt x="21" y="89"/>
                    <a:pt x="21" y="89"/>
                    <a:pt x="21" y="89"/>
                  </a:cubicBezTo>
                  <a:cubicBezTo>
                    <a:pt x="23" y="89"/>
                    <a:pt x="23" y="89"/>
                    <a:pt x="23" y="89"/>
                  </a:cubicBezTo>
                  <a:cubicBezTo>
                    <a:pt x="35" y="112"/>
                    <a:pt x="35" y="112"/>
                    <a:pt x="35" y="112"/>
                  </a:cubicBezTo>
                  <a:cubicBezTo>
                    <a:pt x="52" y="112"/>
                    <a:pt x="52" y="112"/>
                    <a:pt x="52" y="112"/>
                  </a:cubicBezTo>
                  <a:cubicBezTo>
                    <a:pt x="40" y="89"/>
                    <a:pt x="40" y="89"/>
                    <a:pt x="40" y="89"/>
                  </a:cubicBezTo>
                  <a:cubicBezTo>
                    <a:pt x="66" y="89"/>
                    <a:pt x="66" y="89"/>
                    <a:pt x="66" y="89"/>
                  </a:cubicBezTo>
                  <a:cubicBezTo>
                    <a:pt x="59" y="112"/>
                    <a:pt x="59" y="112"/>
                    <a:pt x="59" y="112"/>
                  </a:cubicBezTo>
                  <a:cubicBezTo>
                    <a:pt x="74" y="112"/>
                    <a:pt x="74" y="112"/>
                    <a:pt x="74" y="112"/>
                  </a:cubicBezTo>
                  <a:cubicBezTo>
                    <a:pt x="82" y="89"/>
                    <a:pt x="82" y="89"/>
                    <a:pt x="82"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2"/>
                    <a:pt x="112" y="112"/>
                    <a:pt x="112" y="112"/>
                  </a:cubicBezTo>
                  <a:cubicBezTo>
                    <a:pt x="128" y="112"/>
                    <a:pt x="128" y="112"/>
                    <a:pt x="128" y="112"/>
                  </a:cubicBezTo>
                  <a:cubicBezTo>
                    <a:pt x="135" y="89"/>
                    <a:pt x="135" y="89"/>
                    <a:pt x="135" y="89"/>
                  </a:cubicBezTo>
                  <a:cubicBezTo>
                    <a:pt x="142" y="89"/>
                    <a:pt x="142" y="89"/>
                    <a:pt x="142" y="89"/>
                  </a:cubicBezTo>
                  <a:cubicBezTo>
                    <a:pt x="142" y="112"/>
                    <a:pt x="142" y="112"/>
                    <a:pt x="142" y="112"/>
                  </a:cubicBezTo>
                  <a:cubicBezTo>
                    <a:pt x="155" y="112"/>
                    <a:pt x="155" y="112"/>
                    <a:pt x="155" y="112"/>
                  </a:cubicBezTo>
                  <a:cubicBezTo>
                    <a:pt x="170" y="89"/>
                    <a:pt x="170" y="89"/>
                    <a:pt x="170" y="89"/>
                  </a:cubicBezTo>
                  <a:cubicBezTo>
                    <a:pt x="180" y="89"/>
                    <a:pt x="180" y="89"/>
                    <a:pt x="180" y="89"/>
                  </a:cubicBezTo>
                  <a:cubicBezTo>
                    <a:pt x="175" y="112"/>
                    <a:pt x="175" y="112"/>
                    <a:pt x="175" y="112"/>
                  </a:cubicBezTo>
                  <a:cubicBezTo>
                    <a:pt x="190" y="112"/>
                    <a:pt x="190" y="112"/>
                    <a:pt x="190" y="112"/>
                  </a:cubicBezTo>
                  <a:cubicBezTo>
                    <a:pt x="195" y="89"/>
                    <a:pt x="195" y="89"/>
                    <a:pt x="195" y="89"/>
                  </a:cubicBezTo>
                  <a:cubicBezTo>
                    <a:pt x="204" y="89"/>
                    <a:pt x="204" y="89"/>
                    <a:pt x="204" y="89"/>
                  </a:cubicBezTo>
                  <a:cubicBezTo>
                    <a:pt x="203" y="96"/>
                    <a:pt x="205" y="103"/>
                    <a:pt x="210" y="107"/>
                  </a:cubicBezTo>
                  <a:cubicBezTo>
                    <a:pt x="216" y="113"/>
                    <a:pt x="225" y="114"/>
                    <a:pt x="232" y="114"/>
                  </a:cubicBezTo>
                  <a:cubicBezTo>
                    <a:pt x="241" y="114"/>
                    <a:pt x="251" y="112"/>
                    <a:pt x="260" y="110"/>
                  </a:cubicBezTo>
                  <a:cubicBezTo>
                    <a:pt x="266" y="89"/>
                    <a:pt x="266" y="89"/>
                    <a:pt x="266" y="89"/>
                  </a:cubicBezTo>
                  <a:cubicBezTo>
                    <a:pt x="283" y="89"/>
                    <a:pt x="283" y="89"/>
                    <a:pt x="283" y="89"/>
                  </a:cubicBezTo>
                  <a:cubicBezTo>
                    <a:pt x="283" y="0"/>
                    <a:pt x="283" y="0"/>
                    <a:pt x="283" y="0"/>
                  </a:cubicBez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Freeform 6">
              <a:extLst>
                <a:ext uri="{FF2B5EF4-FFF2-40B4-BE49-F238E27FC236}">
                  <a16:creationId xmlns:a16="http://schemas.microsoft.com/office/drawing/2014/main" id="{41F9CB3F-7807-4C28-B785-5FDACA810713}"/>
                </a:ext>
              </a:extLst>
            </p:cNvPr>
            <p:cNvSpPr>
              <a:spLocks noEditPoints="1"/>
            </p:cNvSpPr>
            <p:nvPr userDrawn="1"/>
          </p:nvSpPr>
          <p:spPr bwMode="black">
            <a:xfrm>
              <a:off x="1617" y="538"/>
              <a:ext cx="121" cy="115"/>
            </a:xfrm>
            <a:custGeom>
              <a:avLst/>
              <a:gdLst>
                <a:gd name="T0" fmla="*/ 48 w 69"/>
                <a:gd name="T1" fmla="*/ 12 h 65"/>
                <a:gd name="T2" fmla="*/ 68 w 69"/>
                <a:gd name="T3" fmla="*/ 12 h 65"/>
                <a:gd name="T4" fmla="*/ 68 w 69"/>
                <a:gd name="T5" fmla="*/ 8 h 65"/>
                <a:gd name="T6" fmla="*/ 39 w 69"/>
                <a:gd name="T7" fmla="*/ 8 h 65"/>
                <a:gd name="T8" fmla="*/ 39 w 69"/>
                <a:gd name="T9" fmla="*/ 0 h 65"/>
                <a:gd name="T10" fmla="*/ 30 w 69"/>
                <a:gd name="T11" fmla="*/ 0 h 65"/>
                <a:gd name="T12" fmla="*/ 30 w 69"/>
                <a:gd name="T13" fmla="*/ 8 h 65"/>
                <a:gd name="T14" fmla="*/ 1 w 69"/>
                <a:gd name="T15" fmla="*/ 8 h 65"/>
                <a:gd name="T16" fmla="*/ 1 w 69"/>
                <a:gd name="T17" fmla="*/ 12 h 65"/>
                <a:gd name="T18" fmla="*/ 22 w 69"/>
                <a:gd name="T19" fmla="*/ 12 h 65"/>
                <a:gd name="T20" fmla="*/ 0 w 69"/>
                <a:gd name="T21" fmla="*/ 32 h 65"/>
                <a:gd name="T22" fmla="*/ 0 w 69"/>
                <a:gd name="T23" fmla="*/ 35 h 65"/>
                <a:gd name="T24" fmla="*/ 30 w 69"/>
                <a:gd name="T25" fmla="*/ 15 h 65"/>
                <a:gd name="T26" fmla="*/ 30 w 69"/>
                <a:gd name="T27" fmla="*/ 31 h 65"/>
                <a:gd name="T28" fmla="*/ 17 w 69"/>
                <a:gd name="T29" fmla="*/ 31 h 65"/>
                <a:gd name="T30" fmla="*/ 12 w 69"/>
                <a:gd name="T31" fmla="*/ 36 h 65"/>
                <a:gd name="T32" fmla="*/ 12 w 69"/>
                <a:gd name="T33" fmla="*/ 60 h 65"/>
                <a:gd name="T34" fmla="*/ 2 w 69"/>
                <a:gd name="T35" fmla="*/ 60 h 65"/>
                <a:gd name="T36" fmla="*/ 2 w 69"/>
                <a:gd name="T37" fmla="*/ 65 h 65"/>
                <a:gd name="T38" fmla="*/ 68 w 69"/>
                <a:gd name="T39" fmla="*/ 65 h 65"/>
                <a:gd name="T40" fmla="*/ 68 w 69"/>
                <a:gd name="T41" fmla="*/ 60 h 65"/>
                <a:gd name="T42" fmla="*/ 57 w 69"/>
                <a:gd name="T43" fmla="*/ 60 h 65"/>
                <a:gd name="T44" fmla="*/ 57 w 69"/>
                <a:gd name="T45" fmla="*/ 36 h 65"/>
                <a:gd name="T46" fmla="*/ 52 w 69"/>
                <a:gd name="T47" fmla="*/ 31 h 65"/>
                <a:gd name="T48" fmla="*/ 52 w 69"/>
                <a:gd name="T49" fmla="*/ 31 h 65"/>
                <a:gd name="T50" fmla="*/ 39 w 69"/>
                <a:gd name="T51" fmla="*/ 31 h 65"/>
                <a:gd name="T52" fmla="*/ 39 w 69"/>
                <a:gd name="T53" fmla="*/ 15 h 65"/>
                <a:gd name="T54" fmla="*/ 69 w 69"/>
                <a:gd name="T55" fmla="*/ 35 h 65"/>
                <a:gd name="T56" fmla="*/ 69 w 69"/>
                <a:gd name="T57" fmla="*/ 32 h 65"/>
                <a:gd name="T58" fmla="*/ 48 w 69"/>
                <a:gd name="T59" fmla="*/ 12 h 65"/>
                <a:gd name="T60" fmla="*/ 48 w 69"/>
                <a:gd name="T61" fmla="*/ 60 h 65"/>
                <a:gd name="T62" fmla="*/ 22 w 69"/>
                <a:gd name="T63" fmla="*/ 60 h 65"/>
                <a:gd name="T64" fmla="*/ 22 w 69"/>
                <a:gd name="T65" fmla="*/ 55 h 65"/>
                <a:gd name="T66" fmla="*/ 48 w 69"/>
                <a:gd name="T67" fmla="*/ 55 h 65"/>
                <a:gd name="T68" fmla="*/ 48 w 69"/>
                <a:gd name="T69" fmla="*/ 60 h 65"/>
                <a:gd name="T70" fmla="*/ 48 w 69"/>
                <a:gd name="T71" fmla="*/ 51 h 65"/>
                <a:gd name="T72" fmla="*/ 22 w 69"/>
                <a:gd name="T73" fmla="*/ 51 h 65"/>
                <a:gd name="T74" fmla="*/ 22 w 69"/>
                <a:gd name="T75" fmla="*/ 45 h 65"/>
                <a:gd name="T76" fmla="*/ 48 w 69"/>
                <a:gd name="T77" fmla="*/ 45 h 65"/>
                <a:gd name="T78" fmla="*/ 48 w 69"/>
                <a:gd name="T79" fmla="*/ 51 h 65"/>
                <a:gd name="T80" fmla="*/ 48 w 69"/>
                <a:gd name="T81" fmla="*/ 41 h 65"/>
                <a:gd name="T82" fmla="*/ 22 w 69"/>
                <a:gd name="T83" fmla="*/ 41 h 65"/>
                <a:gd name="T84" fmla="*/ 22 w 69"/>
                <a:gd name="T85" fmla="*/ 36 h 65"/>
                <a:gd name="T86" fmla="*/ 48 w 69"/>
                <a:gd name="T87" fmla="*/ 36 h 65"/>
                <a:gd name="T88" fmla="*/ 48 w 69"/>
                <a:gd name="T89"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5">
                  <a:moveTo>
                    <a:pt x="48" y="12"/>
                  </a:moveTo>
                  <a:cubicBezTo>
                    <a:pt x="68" y="12"/>
                    <a:pt x="68" y="12"/>
                    <a:pt x="68" y="12"/>
                  </a:cubicBezTo>
                  <a:cubicBezTo>
                    <a:pt x="68" y="8"/>
                    <a:pt x="68" y="8"/>
                    <a:pt x="68" y="8"/>
                  </a:cubicBezTo>
                  <a:cubicBezTo>
                    <a:pt x="39" y="8"/>
                    <a:pt x="39" y="8"/>
                    <a:pt x="39" y="8"/>
                  </a:cubicBezTo>
                  <a:cubicBezTo>
                    <a:pt x="39" y="0"/>
                    <a:pt x="39" y="0"/>
                    <a:pt x="39" y="0"/>
                  </a:cubicBezTo>
                  <a:cubicBezTo>
                    <a:pt x="30" y="0"/>
                    <a:pt x="30" y="0"/>
                    <a:pt x="30" y="0"/>
                  </a:cubicBezTo>
                  <a:cubicBezTo>
                    <a:pt x="30" y="8"/>
                    <a:pt x="30" y="8"/>
                    <a:pt x="30" y="8"/>
                  </a:cubicBezTo>
                  <a:cubicBezTo>
                    <a:pt x="1" y="8"/>
                    <a:pt x="1" y="8"/>
                    <a:pt x="1" y="8"/>
                  </a:cubicBezTo>
                  <a:cubicBezTo>
                    <a:pt x="1" y="12"/>
                    <a:pt x="1" y="12"/>
                    <a:pt x="1" y="12"/>
                  </a:cubicBezTo>
                  <a:cubicBezTo>
                    <a:pt x="22" y="12"/>
                    <a:pt x="22" y="12"/>
                    <a:pt x="22" y="12"/>
                  </a:cubicBezTo>
                  <a:cubicBezTo>
                    <a:pt x="18" y="18"/>
                    <a:pt x="13" y="24"/>
                    <a:pt x="0" y="32"/>
                  </a:cubicBezTo>
                  <a:cubicBezTo>
                    <a:pt x="0" y="35"/>
                    <a:pt x="0" y="35"/>
                    <a:pt x="0" y="35"/>
                  </a:cubicBezTo>
                  <a:cubicBezTo>
                    <a:pt x="17" y="29"/>
                    <a:pt x="26" y="20"/>
                    <a:pt x="30" y="15"/>
                  </a:cubicBezTo>
                  <a:cubicBezTo>
                    <a:pt x="30" y="31"/>
                    <a:pt x="30" y="31"/>
                    <a:pt x="30" y="31"/>
                  </a:cubicBezTo>
                  <a:cubicBezTo>
                    <a:pt x="17" y="31"/>
                    <a:pt x="17" y="31"/>
                    <a:pt x="17" y="31"/>
                  </a:cubicBezTo>
                  <a:cubicBezTo>
                    <a:pt x="15" y="31"/>
                    <a:pt x="12" y="33"/>
                    <a:pt x="12" y="36"/>
                  </a:cubicBezTo>
                  <a:cubicBezTo>
                    <a:pt x="12" y="60"/>
                    <a:pt x="12" y="60"/>
                    <a:pt x="12" y="60"/>
                  </a:cubicBezTo>
                  <a:cubicBezTo>
                    <a:pt x="2" y="60"/>
                    <a:pt x="2" y="60"/>
                    <a:pt x="2" y="60"/>
                  </a:cubicBezTo>
                  <a:cubicBezTo>
                    <a:pt x="2" y="65"/>
                    <a:pt x="2" y="65"/>
                    <a:pt x="2" y="65"/>
                  </a:cubicBezTo>
                  <a:cubicBezTo>
                    <a:pt x="68" y="65"/>
                    <a:pt x="68" y="65"/>
                    <a:pt x="68" y="65"/>
                  </a:cubicBezTo>
                  <a:cubicBezTo>
                    <a:pt x="68" y="60"/>
                    <a:pt x="68" y="60"/>
                    <a:pt x="68" y="60"/>
                  </a:cubicBezTo>
                  <a:cubicBezTo>
                    <a:pt x="57" y="60"/>
                    <a:pt x="57" y="60"/>
                    <a:pt x="57" y="60"/>
                  </a:cubicBezTo>
                  <a:cubicBezTo>
                    <a:pt x="57" y="36"/>
                    <a:pt x="57" y="36"/>
                    <a:pt x="57" y="36"/>
                  </a:cubicBezTo>
                  <a:cubicBezTo>
                    <a:pt x="57" y="33"/>
                    <a:pt x="55" y="31"/>
                    <a:pt x="52" y="31"/>
                  </a:cubicBezTo>
                  <a:cubicBezTo>
                    <a:pt x="52" y="31"/>
                    <a:pt x="52" y="31"/>
                    <a:pt x="52" y="31"/>
                  </a:cubicBezTo>
                  <a:cubicBezTo>
                    <a:pt x="39" y="31"/>
                    <a:pt x="39" y="31"/>
                    <a:pt x="39" y="31"/>
                  </a:cubicBezTo>
                  <a:cubicBezTo>
                    <a:pt x="39" y="15"/>
                    <a:pt x="39" y="15"/>
                    <a:pt x="39" y="15"/>
                  </a:cubicBezTo>
                  <a:cubicBezTo>
                    <a:pt x="43" y="20"/>
                    <a:pt x="52" y="29"/>
                    <a:pt x="69" y="35"/>
                  </a:cubicBezTo>
                  <a:cubicBezTo>
                    <a:pt x="69" y="32"/>
                    <a:pt x="69" y="32"/>
                    <a:pt x="69" y="32"/>
                  </a:cubicBezTo>
                  <a:cubicBezTo>
                    <a:pt x="57" y="24"/>
                    <a:pt x="52" y="18"/>
                    <a:pt x="48" y="12"/>
                  </a:cubicBezTo>
                  <a:close/>
                  <a:moveTo>
                    <a:pt x="48" y="60"/>
                  </a:moveTo>
                  <a:cubicBezTo>
                    <a:pt x="22" y="60"/>
                    <a:pt x="22" y="60"/>
                    <a:pt x="22" y="60"/>
                  </a:cubicBezTo>
                  <a:cubicBezTo>
                    <a:pt x="22" y="55"/>
                    <a:pt x="22" y="55"/>
                    <a:pt x="22" y="55"/>
                  </a:cubicBezTo>
                  <a:cubicBezTo>
                    <a:pt x="48" y="55"/>
                    <a:pt x="48" y="55"/>
                    <a:pt x="48" y="55"/>
                  </a:cubicBezTo>
                  <a:lnTo>
                    <a:pt x="48" y="60"/>
                  </a:lnTo>
                  <a:close/>
                  <a:moveTo>
                    <a:pt x="48" y="51"/>
                  </a:moveTo>
                  <a:cubicBezTo>
                    <a:pt x="22" y="51"/>
                    <a:pt x="22" y="51"/>
                    <a:pt x="22" y="51"/>
                  </a:cubicBezTo>
                  <a:cubicBezTo>
                    <a:pt x="22" y="45"/>
                    <a:pt x="22" y="45"/>
                    <a:pt x="22" y="45"/>
                  </a:cubicBezTo>
                  <a:cubicBezTo>
                    <a:pt x="48" y="45"/>
                    <a:pt x="48" y="45"/>
                    <a:pt x="48" y="45"/>
                  </a:cubicBezTo>
                  <a:lnTo>
                    <a:pt x="48" y="51"/>
                  </a:lnTo>
                  <a:close/>
                  <a:moveTo>
                    <a:pt x="48" y="41"/>
                  </a:moveTo>
                  <a:cubicBezTo>
                    <a:pt x="22" y="41"/>
                    <a:pt x="22" y="41"/>
                    <a:pt x="22" y="41"/>
                  </a:cubicBezTo>
                  <a:cubicBezTo>
                    <a:pt x="22" y="36"/>
                    <a:pt x="22" y="36"/>
                    <a:pt x="22" y="36"/>
                  </a:cubicBezTo>
                  <a:cubicBezTo>
                    <a:pt x="48" y="36"/>
                    <a:pt x="48" y="36"/>
                    <a:pt x="48" y="36"/>
                  </a:cubicBezTo>
                  <a:lnTo>
                    <a:pt x="48"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Freeform 7">
              <a:extLst>
                <a:ext uri="{FF2B5EF4-FFF2-40B4-BE49-F238E27FC236}">
                  <a16:creationId xmlns:a16="http://schemas.microsoft.com/office/drawing/2014/main" id="{F19F8E61-CAAE-4834-BEB2-74A5621D2247}"/>
                </a:ext>
              </a:extLst>
            </p:cNvPr>
            <p:cNvSpPr>
              <a:spLocks/>
            </p:cNvSpPr>
            <p:nvPr userDrawn="1"/>
          </p:nvSpPr>
          <p:spPr bwMode="black">
            <a:xfrm>
              <a:off x="1757" y="542"/>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Freeform 8">
              <a:extLst>
                <a:ext uri="{FF2B5EF4-FFF2-40B4-BE49-F238E27FC236}">
                  <a16:creationId xmlns:a16="http://schemas.microsoft.com/office/drawing/2014/main" id="{FD528F80-ABA2-46BD-8221-5E0BB0236676}"/>
                </a:ext>
              </a:extLst>
            </p:cNvPr>
            <p:cNvSpPr>
              <a:spLocks/>
            </p:cNvSpPr>
            <p:nvPr userDrawn="1"/>
          </p:nvSpPr>
          <p:spPr bwMode="black">
            <a:xfrm>
              <a:off x="1757" y="568"/>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Freeform 9">
              <a:extLst>
                <a:ext uri="{FF2B5EF4-FFF2-40B4-BE49-F238E27FC236}">
                  <a16:creationId xmlns:a16="http://schemas.microsoft.com/office/drawing/2014/main" id="{FB4C3132-2F2A-4D6C-A941-8F585D98393A}"/>
                </a:ext>
              </a:extLst>
            </p:cNvPr>
            <p:cNvSpPr>
              <a:spLocks/>
            </p:cNvSpPr>
            <p:nvPr userDrawn="1"/>
          </p:nvSpPr>
          <p:spPr bwMode="black">
            <a:xfrm>
              <a:off x="1755" y="602"/>
              <a:ext cx="31" cy="54"/>
            </a:xfrm>
            <a:custGeom>
              <a:avLst/>
              <a:gdLst>
                <a:gd name="T0" fmla="*/ 0 w 18"/>
                <a:gd name="T1" fmla="*/ 20 h 31"/>
                <a:gd name="T2" fmla="*/ 0 w 18"/>
                <a:gd name="T3" fmla="*/ 31 h 31"/>
                <a:gd name="T4" fmla="*/ 18 w 18"/>
                <a:gd name="T5" fmla="*/ 0 h 31"/>
                <a:gd name="T6" fmla="*/ 13 w 18"/>
                <a:gd name="T7" fmla="*/ 0 h 31"/>
                <a:gd name="T8" fmla="*/ 0 w 18"/>
                <a:gd name="T9" fmla="*/ 20 h 31"/>
              </a:gdLst>
              <a:ahLst/>
              <a:cxnLst>
                <a:cxn ang="0">
                  <a:pos x="T0" y="T1"/>
                </a:cxn>
                <a:cxn ang="0">
                  <a:pos x="T2" y="T3"/>
                </a:cxn>
                <a:cxn ang="0">
                  <a:pos x="T4" y="T5"/>
                </a:cxn>
                <a:cxn ang="0">
                  <a:pos x="T6" y="T7"/>
                </a:cxn>
                <a:cxn ang="0">
                  <a:pos x="T8" y="T9"/>
                </a:cxn>
              </a:cxnLst>
              <a:rect l="0" t="0" r="r" b="b"/>
              <a:pathLst>
                <a:path w="18" h="31">
                  <a:moveTo>
                    <a:pt x="0" y="20"/>
                  </a:moveTo>
                  <a:cubicBezTo>
                    <a:pt x="0" y="31"/>
                    <a:pt x="0" y="31"/>
                    <a:pt x="0" y="31"/>
                  </a:cubicBezTo>
                  <a:cubicBezTo>
                    <a:pt x="11" y="25"/>
                    <a:pt x="16" y="9"/>
                    <a:pt x="18" y="0"/>
                  </a:cubicBezTo>
                  <a:cubicBezTo>
                    <a:pt x="13" y="0"/>
                    <a:pt x="13" y="0"/>
                    <a:pt x="13" y="0"/>
                  </a:cubicBezTo>
                  <a:cubicBezTo>
                    <a:pt x="10" y="6"/>
                    <a:pt x="8" y="11"/>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Freeform 10">
              <a:extLst>
                <a:ext uri="{FF2B5EF4-FFF2-40B4-BE49-F238E27FC236}">
                  <a16:creationId xmlns:a16="http://schemas.microsoft.com/office/drawing/2014/main" id="{D0A70789-3026-4897-BA0E-AF4206B27BF1}"/>
                </a:ext>
              </a:extLst>
            </p:cNvPr>
            <p:cNvSpPr>
              <a:spLocks/>
            </p:cNvSpPr>
            <p:nvPr userDrawn="1"/>
          </p:nvSpPr>
          <p:spPr bwMode="black">
            <a:xfrm>
              <a:off x="1788" y="540"/>
              <a:ext cx="89" cy="114"/>
            </a:xfrm>
            <a:custGeom>
              <a:avLst/>
              <a:gdLst>
                <a:gd name="T0" fmla="*/ 34 w 51"/>
                <a:gd name="T1" fmla="*/ 41 h 65"/>
                <a:gd name="T2" fmla="*/ 38 w 51"/>
                <a:gd name="T3" fmla="*/ 53 h 65"/>
                <a:gd name="T4" fmla="*/ 14 w 51"/>
                <a:gd name="T5" fmla="*/ 56 h 65"/>
                <a:gd name="T6" fmla="*/ 27 w 51"/>
                <a:gd name="T7" fmla="*/ 33 h 65"/>
                <a:gd name="T8" fmla="*/ 48 w 51"/>
                <a:gd name="T9" fmla="*/ 33 h 65"/>
                <a:gd name="T10" fmla="*/ 48 w 51"/>
                <a:gd name="T11" fmla="*/ 29 h 65"/>
                <a:gd name="T12" fmla="*/ 30 w 51"/>
                <a:gd name="T13" fmla="*/ 29 h 65"/>
                <a:gd name="T14" fmla="*/ 30 w 51"/>
                <a:gd name="T15" fmla="*/ 15 h 65"/>
                <a:gd name="T16" fmla="*/ 47 w 51"/>
                <a:gd name="T17" fmla="*/ 15 h 65"/>
                <a:gd name="T18" fmla="*/ 47 w 51"/>
                <a:gd name="T19" fmla="*/ 11 h 65"/>
                <a:gd name="T20" fmla="*/ 30 w 51"/>
                <a:gd name="T21" fmla="*/ 11 h 65"/>
                <a:gd name="T22" fmla="*/ 30 w 51"/>
                <a:gd name="T23" fmla="*/ 0 h 65"/>
                <a:gd name="T24" fmla="*/ 20 w 51"/>
                <a:gd name="T25" fmla="*/ 0 h 65"/>
                <a:gd name="T26" fmla="*/ 20 w 51"/>
                <a:gd name="T27" fmla="*/ 11 h 65"/>
                <a:gd name="T28" fmla="*/ 3 w 51"/>
                <a:gd name="T29" fmla="*/ 11 h 65"/>
                <a:gd name="T30" fmla="*/ 3 w 51"/>
                <a:gd name="T31" fmla="*/ 15 h 65"/>
                <a:gd name="T32" fmla="*/ 20 w 51"/>
                <a:gd name="T33" fmla="*/ 15 h 65"/>
                <a:gd name="T34" fmla="*/ 20 w 51"/>
                <a:gd name="T35" fmla="*/ 29 h 65"/>
                <a:gd name="T36" fmla="*/ 1 w 51"/>
                <a:gd name="T37" fmla="*/ 29 h 65"/>
                <a:gd name="T38" fmla="*/ 1 w 51"/>
                <a:gd name="T39" fmla="*/ 33 h 65"/>
                <a:gd name="T40" fmla="*/ 16 w 51"/>
                <a:gd name="T41" fmla="*/ 33 h 65"/>
                <a:gd name="T42" fmla="*/ 7 w 51"/>
                <a:gd name="T43" fmla="*/ 56 h 65"/>
                <a:gd name="T44" fmla="*/ 0 w 51"/>
                <a:gd name="T45" fmla="*/ 56 h 65"/>
                <a:gd name="T46" fmla="*/ 0 w 51"/>
                <a:gd name="T47" fmla="*/ 65 h 65"/>
                <a:gd name="T48" fmla="*/ 39 w 51"/>
                <a:gd name="T49" fmla="*/ 58 h 65"/>
                <a:gd name="T50" fmla="*/ 40 w 51"/>
                <a:gd name="T51" fmla="*/ 65 h 65"/>
                <a:gd name="T52" fmla="*/ 51 w 51"/>
                <a:gd name="T53" fmla="*/ 65 h 65"/>
                <a:gd name="T54" fmla="*/ 39 w 51"/>
                <a:gd name="T55" fmla="*/ 41 h 65"/>
                <a:gd name="T56" fmla="*/ 34 w 51"/>
                <a:gd name="T57"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65">
                  <a:moveTo>
                    <a:pt x="34" y="41"/>
                  </a:moveTo>
                  <a:cubicBezTo>
                    <a:pt x="36" y="46"/>
                    <a:pt x="37" y="50"/>
                    <a:pt x="38" y="53"/>
                  </a:cubicBezTo>
                  <a:cubicBezTo>
                    <a:pt x="34" y="54"/>
                    <a:pt x="27" y="55"/>
                    <a:pt x="14" y="56"/>
                  </a:cubicBezTo>
                  <a:cubicBezTo>
                    <a:pt x="21" y="46"/>
                    <a:pt x="26" y="36"/>
                    <a:pt x="27" y="33"/>
                  </a:cubicBezTo>
                  <a:cubicBezTo>
                    <a:pt x="48" y="33"/>
                    <a:pt x="48" y="33"/>
                    <a:pt x="48" y="33"/>
                  </a:cubicBezTo>
                  <a:cubicBezTo>
                    <a:pt x="48" y="29"/>
                    <a:pt x="48" y="29"/>
                    <a:pt x="48" y="29"/>
                  </a:cubicBezTo>
                  <a:cubicBezTo>
                    <a:pt x="30" y="29"/>
                    <a:pt x="30" y="29"/>
                    <a:pt x="30" y="29"/>
                  </a:cubicBezTo>
                  <a:cubicBezTo>
                    <a:pt x="30" y="15"/>
                    <a:pt x="30" y="15"/>
                    <a:pt x="30" y="15"/>
                  </a:cubicBezTo>
                  <a:cubicBezTo>
                    <a:pt x="47" y="15"/>
                    <a:pt x="47" y="15"/>
                    <a:pt x="47" y="15"/>
                  </a:cubicBezTo>
                  <a:cubicBezTo>
                    <a:pt x="47" y="11"/>
                    <a:pt x="47" y="11"/>
                    <a:pt x="47" y="11"/>
                  </a:cubicBezTo>
                  <a:cubicBezTo>
                    <a:pt x="30" y="11"/>
                    <a:pt x="30" y="11"/>
                    <a:pt x="30" y="11"/>
                  </a:cubicBezTo>
                  <a:cubicBezTo>
                    <a:pt x="30" y="0"/>
                    <a:pt x="30" y="0"/>
                    <a:pt x="30" y="0"/>
                  </a:cubicBezTo>
                  <a:cubicBezTo>
                    <a:pt x="20" y="0"/>
                    <a:pt x="20" y="0"/>
                    <a:pt x="20" y="0"/>
                  </a:cubicBezTo>
                  <a:cubicBezTo>
                    <a:pt x="20" y="11"/>
                    <a:pt x="20" y="11"/>
                    <a:pt x="20" y="11"/>
                  </a:cubicBezTo>
                  <a:cubicBezTo>
                    <a:pt x="3" y="11"/>
                    <a:pt x="3" y="11"/>
                    <a:pt x="3" y="11"/>
                  </a:cubicBezTo>
                  <a:cubicBezTo>
                    <a:pt x="3" y="15"/>
                    <a:pt x="3" y="15"/>
                    <a:pt x="3" y="15"/>
                  </a:cubicBezTo>
                  <a:cubicBezTo>
                    <a:pt x="20" y="15"/>
                    <a:pt x="20" y="15"/>
                    <a:pt x="20" y="15"/>
                  </a:cubicBezTo>
                  <a:cubicBezTo>
                    <a:pt x="20" y="29"/>
                    <a:pt x="20" y="29"/>
                    <a:pt x="20" y="29"/>
                  </a:cubicBezTo>
                  <a:cubicBezTo>
                    <a:pt x="1" y="29"/>
                    <a:pt x="1" y="29"/>
                    <a:pt x="1" y="29"/>
                  </a:cubicBezTo>
                  <a:cubicBezTo>
                    <a:pt x="1" y="33"/>
                    <a:pt x="1" y="33"/>
                    <a:pt x="1" y="33"/>
                  </a:cubicBezTo>
                  <a:cubicBezTo>
                    <a:pt x="16" y="33"/>
                    <a:pt x="16" y="33"/>
                    <a:pt x="16" y="33"/>
                  </a:cubicBezTo>
                  <a:cubicBezTo>
                    <a:pt x="15" y="35"/>
                    <a:pt x="13" y="43"/>
                    <a:pt x="7" y="56"/>
                  </a:cubicBezTo>
                  <a:cubicBezTo>
                    <a:pt x="5" y="56"/>
                    <a:pt x="2" y="56"/>
                    <a:pt x="0" y="56"/>
                  </a:cubicBezTo>
                  <a:cubicBezTo>
                    <a:pt x="0" y="65"/>
                    <a:pt x="0" y="65"/>
                    <a:pt x="0" y="65"/>
                  </a:cubicBezTo>
                  <a:cubicBezTo>
                    <a:pt x="20" y="64"/>
                    <a:pt x="33" y="60"/>
                    <a:pt x="39" y="58"/>
                  </a:cubicBezTo>
                  <a:cubicBezTo>
                    <a:pt x="40" y="62"/>
                    <a:pt x="40" y="65"/>
                    <a:pt x="40" y="65"/>
                  </a:cubicBezTo>
                  <a:cubicBezTo>
                    <a:pt x="51" y="65"/>
                    <a:pt x="51" y="65"/>
                    <a:pt x="51" y="65"/>
                  </a:cubicBezTo>
                  <a:cubicBezTo>
                    <a:pt x="51" y="65"/>
                    <a:pt x="48" y="54"/>
                    <a:pt x="39" y="41"/>
                  </a:cubicBezTo>
                  <a:lnTo>
                    <a:pt x="34"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Freeform 11">
              <a:extLst>
                <a:ext uri="{FF2B5EF4-FFF2-40B4-BE49-F238E27FC236}">
                  <a16:creationId xmlns:a16="http://schemas.microsoft.com/office/drawing/2014/main" id="{AE204131-D039-41CB-82DA-A8DF658776D3}"/>
                </a:ext>
              </a:extLst>
            </p:cNvPr>
            <p:cNvSpPr>
              <a:spLocks noEditPoints="1"/>
            </p:cNvSpPr>
            <p:nvPr userDrawn="1"/>
          </p:nvSpPr>
          <p:spPr bwMode="black">
            <a:xfrm>
              <a:off x="1237" y="538"/>
              <a:ext cx="108" cy="122"/>
            </a:xfrm>
            <a:custGeom>
              <a:avLst/>
              <a:gdLst>
                <a:gd name="T0" fmla="*/ 42 w 62"/>
                <a:gd name="T1" fmla="*/ 0 h 69"/>
                <a:gd name="T2" fmla="*/ 32 w 62"/>
                <a:gd name="T3" fmla="*/ 0 h 69"/>
                <a:gd name="T4" fmla="*/ 32 w 62"/>
                <a:gd name="T5" fmla="*/ 13 h 69"/>
                <a:gd name="T6" fmla="*/ 0 w 62"/>
                <a:gd name="T7" fmla="*/ 13 h 69"/>
                <a:gd name="T8" fmla="*/ 0 w 62"/>
                <a:gd name="T9" fmla="*/ 18 h 69"/>
                <a:gd name="T10" fmla="*/ 33 w 62"/>
                <a:gd name="T11" fmla="*/ 17 h 69"/>
                <a:gd name="T12" fmla="*/ 33 w 62"/>
                <a:gd name="T13" fmla="*/ 26 h 69"/>
                <a:gd name="T14" fmla="*/ 25 w 62"/>
                <a:gd name="T15" fmla="*/ 23 h 69"/>
                <a:gd name="T16" fmla="*/ 12 w 62"/>
                <a:gd name="T17" fmla="*/ 38 h 69"/>
                <a:gd name="T18" fmla="*/ 24 w 62"/>
                <a:gd name="T19" fmla="*/ 52 h 69"/>
                <a:gd name="T20" fmla="*/ 35 w 62"/>
                <a:gd name="T21" fmla="*/ 47 h 69"/>
                <a:gd name="T22" fmla="*/ 29 w 62"/>
                <a:gd name="T23" fmla="*/ 58 h 69"/>
                <a:gd name="T24" fmla="*/ 19 w 62"/>
                <a:gd name="T25" fmla="*/ 65 h 69"/>
                <a:gd name="T26" fmla="*/ 19 w 62"/>
                <a:gd name="T27" fmla="*/ 69 h 69"/>
                <a:gd name="T28" fmla="*/ 44 w 62"/>
                <a:gd name="T29" fmla="*/ 41 h 69"/>
                <a:gd name="T30" fmla="*/ 42 w 62"/>
                <a:gd name="T31" fmla="*/ 33 h 69"/>
                <a:gd name="T32" fmla="*/ 42 w 62"/>
                <a:gd name="T33" fmla="*/ 17 h 69"/>
                <a:gd name="T34" fmla="*/ 62 w 62"/>
                <a:gd name="T35" fmla="*/ 16 h 69"/>
                <a:gd name="T36" fmla="*/ 62 w 62"/>
                <a:gd name="T37" fmla="*/ 11 h 69"/>
                <a:gd name="T38" fmla="*/ 42 w 62"/>
                <a:gd name="T39" fmla="*/ 12 h 69"/>
                <a:gd name="T40" fmla="*/ 42 w 62"/>
                <a:gd name="T41" fmla="*/ 0 h 69"/>
                <a:gd name="T42" fmla="*/ 33 w 62"/>
                <a:gd name="T43" fmla="*/ 43 h 69"/>
                <a:gd name="T44" fmla="*/ 27 w 62"/>
                <a:gd name="T45" fmla="*/ 46 h 69"/>
                <a:gd name="T46" fmla="*/ 20 w 62"/>
                <a:gd name="T47" fmla="*/ 37 h 69"/>
                <a:gd name="T48" fmla="*/ 27 w 62"/>
                <a:gd name="T49" fmla="*/ 28 h 69"/>
                <a:gd name="T50" fmla="*/ 34 w 62"/>
                <a:gd name="T51" fmla="*/ 36 h 69"/>
                <a:gd name="T52" fmla="*/ 33 w 62"/>
                <a:gd name="T53" fmla="*/ 4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 h="69">
                  <a:moveTo>
                    <a:pt x="42" y="0"/>
                  </a:moveTo>
                  <a:cubicBezTo>
                    <a:pt x="32" y="0"/>
                    <a:pt x="32" y="0"/>
                    <a:pt x="32" y="0"/>
                  </a:cubicBezTo>
                  <a:cubicBezTo>
                    <a:pt x="32" y="1"/>
                    <a:pt x="32" y="7"/>
                    <a:pt x="32" y="13"/>
                  </a:cubicBezTo>
                  <a:cubicBezTo>
                    <a:pt x="21" y="13"/>
                    <a:pt x="9" y="13"/>
                    <a:pt x="0" y="13"/>
                  </a:cubicBezTo>
                  <a:cubicBezTo>
                    <a:pt x="0" y="18"/>
                    <a:pt x="0" y="18"/>
                    <a:pt x="0" y="18"/>
                  </a:cubicBezTo>
                  <a:cubicBezTo>
                    <a:pt x="6" y="18"/>
                    <a:pt x="20" y="18"/>
                    <a:pt x="33" y="17"/>
                  </a:cubicBezTo>
                  <a:cubicBezTo>
                    <a:pt x="33" y="21"/>
                    <a:pt x="33" y="24"/>
                    <a:pt x="33" y="26"/>
                  </a:cubicBezTo>
                  <a:cubicBezTo>
                    <a:pt x="31" y="24"/>
                    <a:pt x="28" y="23"/>
                    <a:pt x="25" y="23"/>
                  </a:cubicBezTo>
                  <a:cubicBezTo>
                    <a:pt x="19" y="23"/>
                    <a:pt x="12" y="28"/>
                    <a:pt x="12" y="38"/>
                  </a:cubicBezTo>
                  <a:cubicBezTo>
                    <a:pt x="12" y="47"/>
                    <a:pt x="19" y="52"/>
                    <a:pt x="24" y="52"/>
                  </a:cubicBezTo>
                  <a:cubicBezTo>
                    <a:pt x="28" y="52"/>
                    <a:pt x="33" y="50"/>
                    <a:pt x="35" y="47"/>
                  </a:cubicBezTo>
                  <a:cubicBezTo>
                    <a:pt x="34" y="50"/>
                    <a:pt x="33" y="54"/>
                    <a:pt x="29" y="58"/>
                  </a:cubicBezTo>
                  <a:cubicBezTo>
                    <a:pt x="26" y="62"/>
                    <a:pt x="22" y="64"/>
                    <a:pt x="19" y="65"/>
                  </a:cubicBezTo>
                  <a:cubicBezTo>
                    <a:pt x="19" y="69"/>
                    <a:pt x="19" y="69"/>
                    <a:pt x="19" y="69"/>
                  </a:cubicBezTo>
                  <a:cubicBezTo>
                    <a:pt x="30" y="67"/>
                    <a:pt x="44" y="60"/>
                    <a:pt x="44" y="41"/>
                  </a:cubicBezTo>
                  <a:cubicBezTo>
                    <a:pt x="44" y="36"/>
                    <a:pt x="42" y="33"/>
                    <a:pt x="42" y="33"/>
                  </a:cubicBezTo>
                  <a:cubicBezTo>
                    <a:pt x="42" y="30"/>
                    <a:pt x="42" y="24"/>
                    <a:pt x="42" y="17"/>
                  </a:cubicBezTo>
                  <a:cubicBezTo>
                    <a:pt x="51" y="17"/>
                    <a:pt x="58" y="16"/>
                    <a:pt x="62" y="16"/>
                  </a:cubicBezTo>
                  <a:cubicBezTo>
                    <a:pt x="62" y="11"/>
                    <a:pt x="62" y="11"/>
                    <a:pt x="62" y="11"/>
                  </a:cubicBezTo>
                  <a:cubicBezTo>
                    <a:pt x="56" y="12"/>
                    <a:pt x="49" y="12"/>
                    <a:pt x="42" y="12"/>
                  </a:cubicBezTo>
                  <a:cubicBezTo>
                    <a:pt x="42" y="6"/>
                    <a:pt x="42" y="1"/>
                    <a:pt x="42" y="0"/>
                  </a:cubicBezTo>
                  <a:close/>
                  <a:moveTo>
                    <a:pt x="33" y="43"/>
                  </a:moveTo>
                  <a:cubicBezTo>
                    <a:pt x="32" y="44"/>
                    <a:pt x="30" y="46"/>
                    <a:pt x="27" y="46"/>
                  </a:cubicBezTo>
                  <a:cubicBezTo>
                    <a:pt x="21" y="46"/>
                    <a:pt x="20" y="38"/>
                    <a:pt x="20" y="37"/>
                  </a:cubicBezTo>
                  <a:cubicBezTo>
                    <a:pt x="20" y="28"/>
                    <a:pt x="27" y="28"/>
                    <a:pt x="27" y="28"/>
                  </a:cubicBezTo>
                  <a:cubicBezTo>
                    <a:pt x="32" y="28"/>
                    <a:pt x="34" y="31"/>
                    <a:pt x="34" y="36"/>
                  </a:cubicBezTo>
                  <a:cubicBezTo>
                    <a:pt x="35" y="40"/>
                    <a:pt x="34" y="41"/>
                    <a:pt x="3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Freeform 12">
              <a:extLst>
                <a:ext uri="{FF2B5EF4-FFF2-40B4-BE49-F238E27FC236}">
                  <a16:creationId xmlns:a16="http://schemas.microsoft.com/office/drawing/2014/main" id="{B05BF3F5-3EA1-4F48-97FB-0A4E61BAA970}"/>
                </a:ext>
              </a:extLst>
            </p:cNvPr>
            <p:cNvSpPr>
              <a:spLocks/>
            </p:cNvSpPr>
            <p:nvPr userDrawn="1"/>
          </p:nvSpPr>
          <p:spPr bwMode="black">
            <a:xfrm>
              <a:off x="1315" y="535"/>
              <a:ext cx="18" cy="17"/>
            </a:xfrm>
            <a:custGeom>
              <a:avLst/>
              <a:gdLst>
                <a:gd name="T0" fmla="*/ 10 w 10"/>
                <a:gd name="T1" fmla="*/ 10 h 10"/>
                <a:gd name="T2" fmla="*/ 5 w 10"/>
                <a:gd name="T3" fmla="*/ 0 h 10"/>
                <a:gd name="T4" fmla="*/ 0 w 10"/>
                <a:gd name="T5" fmla="*/ 0 h 10"/>
                <a:gd name="T6" fmla="*/ 4 w 10"/>
                <a:gd name="T7" fmla="*/ 10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cubicBezTo>
                    <a:pt x="9" y="7"/>
                    <a:pt x="7" y="3"/>
                    <a:pt x="5" y="0"/>
                  </a:cubicBezTo>
                  <a:cubicBezTo>
                    <a:pt x="0" y="0"/>
                    <a:pt x="0" y="0"/>
                    <a:pt x="0" y="0"/>
                  </a:cubicBezTo>
                  <a:cubicBezTo>
                    <a:pt x="1" y="2"/>
                    <a:pt x="3" y="7"/>
                    <a:pt x="4" y="10"/>
                  </a:cubicBezTo>
                  <a:lnTo>
                    <a:pt x="1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Freeform 13">
              <a:extLst>
                <a:ext uri="{FF2B5EF4-FFF2-40B4-BE49-F238E27FC236}">
                  <a16:creationId xmlns:a16="http://schemas.microsoft.com/office/drawing/2014/main" id="{3F3C6B4B-AF62-41DC-A4CB-A312B923D9AA}"/>
                </a:ext>
              </a:extLst>
            </p:cNvPr>
            <p:cNvSpPr>
              <a:spLocks/>
            </p:cNvSpPr>
            <p:nvPr userDrawn="1"/>
          </p:nvSpPr>
          <p:spPr bwMode="black">
            <a:xfrm>
              <a:off x="1331" y="535"/>
              <a:ext cx="19" cy="17"/>
            </a:xfrm>
            <a:custGeom>
              <a:avLst/>
              <a:gdLst>
                <a:gd name="T0" fmla="*/ 0 w 11"/>
                <a:gd name="T1" fmla="*/ 0 h 10"/>
                <a:gd name="T2" fmla="*/ 5 w 11"/>
                <a:gd name="T3" fmla="*/ 10 h 10"/>
                <a:gd name="T4" fmla="*/ 11 w 11"/>
                <a:gd name="T5" fmla="*/ 10 h 10"/>
                <a:gd name="T6" fmla="*/ 5 w 11"/>
                <a:gd name="T7" fmla="*/ 0 h 10"/>
                <a:gd name="T8" fmla="*/ 0 w 11"/>
                <a:gd name="T9" fmla="*/ 0 h 10"/>
              </a:gdLst>
              <a:ahLst/>
              <a:cxnLst>
                <a:cxn ang="0">
                  <a:pos x="T0" y="T1"/>
                </a:cxn>
                <a:cxn ang="0">
                  <a:pos x="T2" y="T3"/>
                </a:cxn>
                <a:cxn ang="0">
                  <a:pos x="T4" y="T5"/>
                </a:cxn>
                <a:cxn ang="0">
                  <a:pos x="T6" y="T7"/>
                </a:cxn>
                <a:cxn ang="0">
                  <a:pos x="T8" y="T9"/>
                </a:cxn>
              </a:cxnLst>
              <a:rect l="0" t="0" r="r" b="b"/>
              <a:pathLst>
                <a:path w="11" h="10">
                  <a:moveTo>
                    <a:pt x="0" y="0"/>
                  </a:moveTo>
                  <a:cubicBezTo>
                    <a:pt x="2" y="2"/>
                    <a:pt x="4" y="7"/>
                    <a:pt x="5" y="10"/>
                  </a:cubicBezTo>
                  <a:cubicBezTo>
                    <a:pt x="11" y="10"/>
                    <a:pt x="11" y="10"/>
                    <a:pt x="11" y="10"/>
                  </a:cubicBezTo>
                  <a:cubicBezTo>
                    <a:pt x="10" y="7"/>
                    <a:pt x="7" y="3"/>
                    <a:pt x="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Freeform 14">
              <a:extLst>
                <a:ext uri="{FF2B5EF4-FFF2-40B4-BE49-F238E27FC236}">
                  <a16:creationId xmlns:a16="http://schemas.microsoft.com/office/drawing/2014/main" id="{18AD283E-C356-4872-8DF6-7330FFA47547}"/>
                </a:ext>
              </a:extLst>
            </p:cNvPr>
            <p:cNvSpPr>
              <a:spLocks/>
            </p:cNvSpPr>
            <p:nvPr userDrawn="1"/>
          </p:nvSpPr>
          <p:spPr bwMode="black">
            <a:xfrm>
              <a:off x="1366" y="540"/>
              <a:ext cx="94" cy="116"/>
            </a:xfrm>
            <a:custGeom>
              <a:avLst/>
              <a:gdLst>
                <a:gd name="T0" fmla="*/ 32 w 54"/>
                <a:gd name="T1" fmla="*/ 0 h 66"/>
                <a:gd name="T2" fmla="*/ 21 w 54"/>
                <a:gd name="T3" fmla="*/ 0 h 66"/>
                <a:gd name="T4" fmla="*/ 27 w 54"/>
                <a:gd name="T5" fmla="*/ 15 h 66"/>
                <a:gd name="T6" fmla="*/ 0 w 54"/>
                <a:gd name="T7" fmla="*/ 15 h 66"/>
                <a:gd name="T8" fmla="*/ 0 w 54"/>
                <a:gd name="T9" fmla="*/ 21 h 66"/>
                <a:gd name="T10" fmla="*/ 29 w 54"/>
                <a:gd name="T11" fmla="*/ 20 h 66"/>
                <a:gd name="T12" fmla="*/ 41 w 54"/>
                <a:gd name="T13" fmla="*/ 37 h 66"/>
                <a:gd name="T14" fmla="*/ 22 w 54"/>
                <a:gd name="T15" fmla="*/ 32 h 66"/>
                <a:gd name="T16" fmla="*/ 1 w 54"/>
                <a:gd name="T17" fmla="*/ 49 h 66"/>
                <a:gd name="T18" fmla="*/ 25 w 54"/>
                <a:gd name="T19" fmla="*/ 66 h 66"/>
                <a:gd name="T20" fmla="*/ 48 w 54"/>
                <a:gd name="T21" fmla="*/ 63 h 66"/>
                <a:gd name="T22" fmla="*/ 48 w 54"/>
                <a:gd name="T23" fmla="*/ 58 h 66"/>
                <a:gd name="T24" fmla="*/ 27 w 54"/>
                <a:gd name="T25" fmla="*/ 61 h 66"/>
                <a:gd name="T26" fmla="*/ 11 w 54"/>
                <a:gd name="T27" fmla="*/ 49 h 66"/>
                <a:gd name="T28" fmla="*/ 25 w 54"/>
                <a:gd name="T29" fmla="*/ 37 h 66"/>
                <a:gd name="T30" fmla="*/ 36 w 54"/>
                <a:gd name="T31" fmla="*/ 39 h 66"/>
                <a:gd name="T32" fmla="*/ 44 w 54"/>
                <a:gd name="T33" fmla="*/ 43 h 66"/>
                <a:gd name="T34" fmla="*/ 48 w 54"/>
                <a:gd name="T35" fmla="*/ 43 h 66"/>
                <a:gd name="T36" fmla="*/ 51 w 54"/>
                <a:gd name="T37" fmla="*/ 37 h 66"/>
                <a:gd name="T38" fmla="*/ 39 w 54"/>
                <a:gd name="T39" fmla="*/ 19 h 66"/>
                <a:gd name="T40" fmla="*/ 54 w 54"/>
                <a:gd name="T41" fmla="*/ 17 h 66"/>
                <a:gd name="T42" fmla="*/ 54 w 54"/>
                <a:gd name="T43" fmla="*/ 12 h 66"/>
                <a:gd name="T44" fmla="*/ 36 w 54"/>
                <a:gd name="T45" fmla="*/ 14 h 66"/>
                <a:gd name="T46" fmla="*/ 32 w 54"/>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66">
                  <a:moveTo>
                    <a:pt x="32" y="0"/>
                  </a:moveTo>
                  <a:cubicBezTo>
                    <a:pt x="21" y="0"/>
                    <a:pt x="21" y="0"/>
                    <a:pt x="21" y="0"/>
                  </a:cubicBezTo>
                  <a:cubicBezTo>
                    <a:pt x="23" y="5"/>
                    <a:pt x="25" y="11"/>
                    <a:pt x="27" y="15"/>
                  </a:cubicBezTo>
                  <a:cubicBezTo>
                    <a:pt x="15" y="16"/>
                    <a:pt x="3" y="15"/>
                    <a:pt x="0" y="15"/>
                  </a:cubicBezTo>
                  <a:cubicBezTo>
                    <a:pt x="0" y="21"/>
                    <a:pt x="0" y="21"/>
                    <a:pt x="0" y="21"/>
                  </a:cubicBezTo>
                  <a:cubicBezTo>
                    <a:pt x="10" y="21"/>
                    <a:pt x="20" y="21"/>
                    <a:pt x="29" y="20"/>
                  </a:cubicBezTo>
                  <a:cubicBezTo>
                    <a:pt x="33" y="26"/>
                    <a:pt x="36" y="32"/>
                    <a:pt x="41" y="37"/>
                  </a:cubicBezTo>
                  <a:cubicBezTo>
                    <a:pt x="35" y="34"/>
                    <a:pt x="28" y="32"/>
                    <a:pt x="22" y="32"/>
                  </a:cubicBezTo>
                  <a:cubicBezTo>
                    <a:pt x="7" y="32"/>
                    <a:pt x="1" y="42"/>
                    <a:pt x="1" y="49"/>
                  </a:cubicBezTo>
                  <a:cubicBezTo>
                    <a:pt x="1" y="58"/>
                    <a:pt x="9" y="66"/>
                    <a:pt x="25" y="66"/>
                  </a:cubicBezTo>
                  <a:cubicBezTo>
                    <a:pt x="34" y="66"/>
                    <a:pt x="41" y="65"/>
                    <a:pt x="48" y="63"/>
                  </a:cubicBezTo>
                  <a:cubicBezTo>
                    <a:pt x="48" y="58"/>
                    <a:pt x="48" y="58"/>
                    <a:pt x="48" y="58"/>
                  </a:cubicBezTo>
                  <a:cubicBezTo>
                    <a:pt x="43" y="59"/>
                    <a:pt x="34" y="61"/>
                    <a:pt x="27" y="61"/>
                  </a:cubicBezTo>
                  <a:cubicBezTo>
                    <a:pt x="16" y="61"/>
                    <a:pt x="11" y="55"/>
                    <a:pt x="11" y="49"/>
                  </a:cubicBezTo>
                  <a:cubicBezTo>
                    <a:pt x="11" y="41"/>
                    <a:pt x="17" y="37"/>
                    <a:pt x="25" y="37"/>
                  </a:cubicBezTo>
                  <a:cubicBezTo>
                    <a:pt x="28" y="37"/>
                    <a:pt x="32" y="38"/>
                    <a:pt x="36" y="39"/>
                  </a:cubicBezTo>
                  <a:cubicBezTo>
                    <a:pt x="40" y="41"/>
                    <a:pt x="42" y="42"/>
                    <a:pt x="44" y="43"/>
                  </a:cubicBezTo>
                  <a:cubicBezTo>
                    <a:pt x="45" y="44"/>
                    <a:pt x="46" y="45"/>
                    <a:pt x="48" y="43"/>
                  </a:cubicBezTo>
                  <a:cubicBezTo>
                    <a:pt x="52" y="41"/>
                    <a:pt x="53" y="39"/>
                    <a:pt x="51" y="37"/>
                  </a:cubicBezTo>
                  <a:cubicBezTo>
                    <a:pt x="46" y="32"/>
                    <a:pt x="42" y="26"/>
                    <a:pt x="39" y="19"/>
                  </a:cubicBezTo>
                  <a:cubicBezTo>
                    <a:pt x="45" y="19"/>
                    <a:pt x="51" y="18"/>
                    <a:pt x="54" y="17"/>
                  </a:cubicBezTo>
                  <a:cubicBezTo>
                    <a:pt x="54" y="12"/>
                    <a:pt x="54" y="12"/>
                    <a:pt x="54" y="12"/>
                  </a:cubicBezTo>
                  <a:cubicBezTo>
                    <a:pt x="49" y="13"/>
                    <a:pt x="43" y="14"/>
                    <a:pt x="36" y="14"/>
                  </a:cubicBezTo>
                  <a:cubicBezTo>
                    <a:pt x="35" y="10"/>
                    <a:pt x="33" y="5"/>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Rectangle 15">
              <a:extLst>
                <a:ext uri="{FF2B5EF4-FFF2-40B4-BE49-F238E27FC236}">
                  <a16:creationId xmlns:a16="http://schemas.microsoft.com/office/drawing/2014/main" id="{179FBF3D-3D07-4044-BD84-E9CAAE0192FB}"/>
                </a:ext>
              </a:extLst>
            </p:cNvPr>
            <p:cNvSpPr>
              <a:spLocks noChangeArrowheads="1"/>
            </p:cNvSpPr>
            <p:nvPr userDrawn="1"/>
          </p:nvSpPr>
          <p:spPr bwMode="black">
            <a:xfrm>
              <a:off x="1553" y="591"/>
              <a:ext cx="41" cy="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Freeform 16">
              <a:extLst>
                <a:ext uri="{FF2B5EF4-FFF2-40B4-BE49-F238E27FC236}">
                  <a16:creationId xmlns:a16="http://schemas.microsoft.com/office/drawing/2014/main" id="{BB1E877F-930F-4D3F-BEFF-705C8AEDC0FC}"/>
                </a:ext>
              </a:extLst>
            </p:cNvPr>
            <p:cNvSpPr>
              <a:spLocks/>
            </p:cNvSpPr>
            <p:nvPr userDrawn="1"/>
          </p:nvSpPr>
          <p:spPr bwMode="black">
            <a:xfrm>
              <a:off x="1546" y="540"/>
              <a:ext cx="54" cy="42"/>
            </a:xfrm>
            <a:custGeom>
              <a:avLst/>
              <a:gdLst>
                <a:gd name="T0" fmla="*/ 10 w 31"/>
                <a:gd name="T1" fmla="*/ 14 h 24"/>
                <a:gd name="T2" fmla="*/ 31 w 31"/>
                <a:gd name="T3" fmla="*/ 14 h 24"/>
                <a:gd name="T4" fmla="*/ 31 w 31"/>
                <a:gd name="T5" fmla="*/ 10 h 24"/>
                <a:gd name="T6" fmla="*/ 13 w 31"/>
                <a:gd name="T7" fmla="*/ 10 h 24"/>
                <a:gd name="T8" fmla="*/ 16 w 31"/>
                <a:gd name="T9" fmla="*/ 0 h 24"/>
                <a:gd name="T10" fmla="*/ 6 w 31"/>
                <a:gd name="T11" fmla="*/ 0 h 24"/>
                <a:gd name="T12" fmla="*/ 0 w 31"/>
                <a:gd name="T13" fmla="*/ 19 h 24"/>
                <a:gd name="T14" fmla="*/ 0 w 31"/>
                <a:gd name="T15" fmla="*/ 24 h 24"/>
                <a:gd name="T16" fmla="*/ 10 w 31"/>
                <a:gd name="T17"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4">
                  <a:moveTo>
                    <a:pt x="10" y="14"/>
                  </a:moveTo>
                  <a:cubicBezTo>
                    <a:pt x="31" y="14"/>
                    <a:pt x="31" y="14"/>
                    <a:pt x="31" y="14"/>
                  </a:cubicBezTo>
                  <a:cubicBezTo>
                    <a:pt x="31" y="10"/>
                    <a:pt x="31" y="10"/>
                    <a:pt x="31" y="10"/>
                  </a:cubicBezTo>
                  <a:cubicBezTo>
                    <a:pt x="13" y="10"/>
                    <a:pt x="13" y="10"/>
                    <a:pt x="13" y="10"/>
                  </a:cubicBezTo>
                  <a:cubicBezTo>
                    <a:pt x="14" y="7"/>
                    <a:pt x="15" y="4"/>
                    <a:pt x="16" y="0"/>
                  </a:cubicBezTo>
                  <a:cubicBezTo>
                    <a:pt x="6" y="0"/>
                    <a:pt x="6" y="0"/>
                    <a:pt x="6" y="0"/>
                  </a:cubicBezTo>
                  <a:cubicBezTo>
                    <a:pt x="6" y="5"/>
                    <a:pt x="5" y="13"/>
                    <a:pt x="0" y="19"/>
                  </a:cubicBezTo>
                  <a:cubicBezTo>
                    <a:pt x="0" y="24"/>
                    <a:pt x="0" y="24"/>
                    <a:pt x="0" y="24"/>
                  </a:cubicBezTo>
                  <a:cubicBezTo>
                    <a:pt x="5" y="21"/>
                    <a:pt x="9" y="17"/>
                    <a:pt x="1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Freeform 17">
              <a:extLst>
                <a:ext uri="{FF2B5EF4-FFF2-40B4-BE49-F238E27FC236}">
                  <a16:creationId xmlns:a16="http://schemas.microsoft.com/office/drawing/2014/main" id="{F1CA727A-F26F-4EBD-A75A-AB42D53D6C4B}"/>
                </a:ext>
              </a:extLst>
            </p:cNvPr>
            <p:cNvSpPr>
              <a:spLocks noEditPoints="1"/>
            </p:cNvSpPr>
            <p:nvPr userDrawn="1"/>
          </p:nvSpPr>
          <p:spPr bwMode="black">
            <a:xfrm>
              <a:off x="1481" y="614"/>
              <a:ext cx="119" cy="39"/>
            </a:xfrm>
            <a:custGeom>
              <a:avLst/>
              <a:gdLst>
                <a:gd name="T0" fmla="*/ 61 w 68"/>
                <a:gd name="T1" fmla="*/ 5 h 22"/>
                <a:gd name="T2" fmla="*/ 61 w 68"/>
                <a:gd name="T3" fmla="*/ 5 h 22"/>
                <a:gd name="T4" fmla="*/ 56 w 68"/>
                <a:gd name="T5" fmla="*/ 0 h 22"/>
                <a:gd name="T6" fmla="*/ 12 w 68"/>
                <a:gd name="T7" fmla="*/ 0 h 22"/>
                <a:gd name="T8" fmla="*/ 7 w 68"/>
                <a:gd name="T9" fmla="*/ 5 h 22"/>
                <a:gd name="T10" fmla="*/ 7 w 68"/>
                <a:gd name="T11" fmla="*/ 18 h 22"/>
                <a:gd name="T12" fmla="*/ 0 w 68"/>
                <a:gd name="T13" fmla="*/ 18 h 22"/>
                <a:gd name="T14" fmla="*/ 0 w 68"/>
                <a:gd name="T15" fmla="*/ 22 h 22"/>
                <a:gd name="T16" fmla="*/ 68 w 68"/>
                <a:gd name="T17" fmla="*/ 22 h 22"/>
                <a:gd name="T18" fmla="*/ 68 w 68"/>
                <a:gd name="T19" fmla="*/ 18 h 22"/>
                <a:gd name="T20" fmla="*/ 61 w 68"/>
                <a:gd name="T21" fmla="*/ 18 h 22"/>
                <a:gd name="T22" fmla="*/ 61 w 68"/>
                <a:gd name="T23" fmla="*/ 5 h 22"/>
                <a:gd name="T24" fmla="*/ 23 w 68"/>
                <a:gd name="T25" fmla="*/ 18 h 22"/>
                <a:gd name="T26" fmla="*/ 16 w 68"/>
                <a:gd name="T27" fmla="*/ 18 h 22"/>
                <a:gd name="T28" fmla="*/ 16 w 68"/>
                <a:gd name="T29" fmla="*/ 4 h 22"/>
                <a:gd name="T30" fmla="*/ 23 w 68"/>
                <a:gd name="T31" fmla="*/ 4 h 22"/>
                <a:gd name="T32" fmla="*/ 23 w 68"/>
                <a:gd name="T33" fmla="*/ 18 h 22"/>
                <a:gd name="T34" fmla="*/ 38 w 68"/>
                <a:gd name="T35" fmla="*/ 18 h 22"/>
                <a:gd name="T36" fmla="*/ 31 w 68"/>
                <a:gd name="T37" fmla="*/ 18 h 22"/>
                <a:gd name="T38" fmla="*/ 31 w 68"/>
                <a:gd name="T39" fmla="*/ 4 h 22"/>
                <a:gd name="T40" fmla="*/ 38 w 68"/>
                <a:gd name="T41" fmla="*/ 4 h 22"/>
                <a:gd name="T42" fmla="*/ 38 w 68"/>
                <a:gd name="T43" fmla="*/ 18 h 22"/>
                <a:gd name="T44" fmla="*/ 53 w 68"/>
                <a:gd name="T45" fmla="*/ 18 h 22"/>
                <a:gd name="T46" fmla="*/ 46 w 68"/>
                <a:gd name="T47" fmla="*/ 18 h 22"/>
                <a:gd name="T48" fmla="*/ 46 w 68"/>
                <a:gd name="T49" fmla="*/ 4 h 22"/>
                <a:gd name="T50" fmla="*/ 53 w 68"/>
                <a:gd name="T51" fmla="*/ 4 h 22"/>
                <a:gd name="T52" fmla="*/ 53 w 68"/>
                <a:gd name="T5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22">
                  <a:moveTo>
                    <a:pt x="61" y="5"/>
                  </a:moveTo>
                  <a:cubicBezTo>
                    <a:pt x="61" y="5"/>
                    <a:pt x="61" y="5"/>
                    <a:pt x="61" y="5"/>
                  </a:cubicBezTo>
                  <a:cubicBezTo>
                    <a:pt x="61" y="2"/>
                    <a:pt x="60" y="0"/>
                    <a:pt x="56" y="0"/>
                  </a:cubicBezTo>
                  <a:cubicBezTo>
                    <a:pt x="12" y="0"/>
                    <a:pt x="12" y="0"/>
                    <a:pt x="12" y="0"/>
                  </a:cubicBezTo>
                  <a:cubicBezTo>
                    <a:pt x="9" y="0"/>
                    <a:pt x="7" y="2"/>
                    <a:pt x="7" y="5"/>
                  </a:cubicBezTo>
                  <a:cubicBezTo>
                    <a:pt x="7" y="18"/>
                    <a:pt x="7" y="18"/>
                    <a:pt x="7" y="18"/>
                  </a:cubicBezTo>
                  <a:cubicBezTo>
                    <a:pt x="0" y="18"/>
                    <a:pt x="0" y="18"/>
                    <a:pt x="0" y="18"/>
                  </a:cubicBezTo>
                  <a:cubicBezTo>
                    <a:pt x="0" y="22"/>
                    <a:pt x="0" y="22"/>
                    <a:pt x="0" y="22"/>
                  </a:cubicBezTo>
                  <a:cubicBezTo>
                    <a:pt x="68" y="22"/>
                    <a:pt x="68" y="22"/>
                    <a:pt x="68" y="22"/>
                  </a:cubicBezTo>
                  <a:cubicBezTo>
                    <a:pt x="68" y="18"/>
                    <a:pt x="68" y="18"/>
                    <a:pt x="68" y="18"/>
                  </a:cubicBezTo>
                  <a:cubicBezTo>
                    <a:pt x="61" y="18"/>
                    <a:pt x="61" y="18"/>
                    <a:pt x="61" y="18"/>
                  </a:cubicBezTo>
                  <a:lnTo>
                    <a:pt x="61" y="5"/>
                  </a:lnTo>
                  <a:close/>
                  <a:moveTo>
                    <a:pt x="23" y="18"/>
                  </a:moveTo>
                  <a:cubicBezTo>
                    <a:pt x="16" y="18"/>
                    <a:pt x="16" y="18"/>
                    <a:pt x="16" y="18"/>
                  </a:cubicBezTo>
                  <a:cubicBezTo>
                    <a:pt x="16" y="4"/>
                    <a:pt x="16" y="4"/>
                    <a:pt x="16" y="4"/>
                  </a:cubicBezTo>
                  <a:cubicBezTo>
                    <a:pt x="23" y="4"/>
                    <a:pt x="23" y="4"/>
                    <a:pt x="23" y="4"/>
                  </a:cubicBezTo>
                  <a:lnTo>
                    <a:pt x="23" y="18"/>
                  </a:lnTo>
                  <a:close/>
                  <a:moveTo>
                    <a:pt x="38" y="18"/>
                  </a:moveTo>
                  <a:cubicBezTo>
                    <a:pt x="31" y="18"/>
                    <a:pt x="31" y="18"/>
                    <a:pt x="31" y="18"/>
                  </a:cubicBezTo>
                  <a:cubicBezTo>
                    <a:pt x="31" y="4"/>
                    <a:pt x="31" y="4"/>
                    <a:pt x="31" y="4"/>
                  </a:cubicBezTo>
                  <a:cubicBezTo>
                    <a:pt x="38" y="4"/>
                    <a:pt x="38" y="4"/>
                    <a:pt x="38" y="4"/>
                  </a:cubicBezTo>
                  <a:lnTo>
                    <a:pt x="38" y="18"/>
                  </a:lnTo>
                  <a:close/>
                  <a:moveTo>
                    <a:pt x="53" y="18"/>
                  </a:moveTo>
                  <a:cubicBezTo>
                    <a:pt x="46" y="18"/>
                    <a:pt x="46" y="18"/>
                    <a:pt x="46" y="18"/>
                  </a:cubicBezTo>
                  <a:cubicBezTo>
                    <a:pt x="46" y="4"/>
                    <a:pt x="46" y="4"/>
                    <a:pt x="46" y="4"/>
                  </a:cubicBezTo>
                  <a:cubicBezTo>
                    <a:pt x="53" y="4"/>
                    <a:pt x="53" y="4"/>
                    <a:pt x="53" y="4"/>
                  </a:cubicBezTo>
                  <a:lnTo>
                    <a:pt x="53"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 name="Freeform 18">
              <a:extLst>
                <a:ext uri="{FF2B5EF4-FFF2-40B4-BE49-F238E27FC236}">
                  <a16:creationId xmlns:a16="http://schemas.microsoft.com/office/drawing/2014/main" id="{6C1CF03A-C265-4498-BA05-880BC47C8231}"/>
                </a:ext>
              </a:extLst>
            </p:cNvPr>
            <p:cNvSpPr>
              <a:spLocks noEditPoints="1"/>
            </p:cNvSpPr>
            <p:nvPr userDrawn="1"/>
          </p:nvSpPr>
          <p:spPr bwMode="black">
            <a:xfrm>
              <a:off x="1488" y="544"/>
              <a:ext cx="58" cy="61"/>
            </a:xfrm>
            <a:custGeom>
              <a:avLst/>
              <a:gdLst>
                <a:gd name="T0" fmla="*/ 6 w 33"/>
                <a:gd name="T1" fmla="*/ 35 h 35"/>
                <a:gd name="T2" fmla="*/ 33 w 33"/>
                <a:gd name="T3" fmla="*/ 35 h 35"/>
                <a:gd name="T4" fmla="*/ 33 w 33"/>
                <a:gd name="T5" fmla="*/ 31 h 35"/>
                <a:gd name="T6" fmla="*/ 22 w 33"/>
                <a:gd name="T7" fmla="*/ 31 h 35"/>
                <a:gd name="T8" fmla="*/ 22 w 33"/>
                <a:gd name="T9" fmla="*/ 26 h 35"/>
                <a:gd name="T10" fmla="*/ 27 w 33"/>
                <a:gd name="T11" fmla="*/ 26 h 35"/>
                <a:gd name="T12" fmla="*/ 27 w 33"/>
                <a:gd name="T13" fmla="*/ 26 h 35"/>
                <a:gd name="T14" fmla="*/ 31 w 33"/>
                <a:gd name="T15" fmla="*/ 22 h 35"/>
                <a:gd name="T16" fmla="*/ 31 w 33"/>
                <a:gd name="T17" fmla="*/ 13 h 35"/>
                <a:gd name="T18" fmla="*/ 31 w 33"/>
                <a:gd name="T19" fmla="*/ 13 h 35"/>
                <a:gd name="T20" fmla="*/ 27 w 33"/>
                <a:gd name="T21" fmla="*/ 10 h 35"/>
                <a:gd name="T22" fmla="*/ 22 w 33"/>
                <a:gd name="T23" fmla="*/ 10 h 35"/>
                <a:gd name="T24" fmla="*/ 22 w 33"/>
                <a:gd name="T25" fmla="*/ 5 h 35"/>
                <a:gd name="T26" fmla="*/ 33 w 33"/>
                <a:gd name="T27" fmla="*/ 5 h 35"/>
                <a:gd name="T28" fmla="*/ 33 w 33"/>
                <a:gd name="T29" fmla="*/ 0 h 35"/>
                <a:gd name="T30" fmla="*/ 6 w 33"/>
                <a:gd name="T31" fmla="*/ 0 h 35"/>
                <a:gd name="T32" fmla="*/ 0 w 33"/>
                <a:gd name="T33" fmla="*/ 6 h 35"/>
                <a:gd name="T34" fmla="*/ 0 w 33"/>
                <a:gd name="T35" fmla="*/ 30 h 35"/>
                <a:gd name="T36" fmla="*/ 6 w 33"/>
                <a:gd name="T37" fmla="*/ 35 h 35"/>
                <a:gd name="T38" fmla="*/ 9 w 33"/>
                <a:gd name="T39" fmla="*/ 5 h 35"/>
                <a:gd name="T40" fmla="*/ 14 w 33"/>
                <a:gd name="T41" fmla="*/ 5 h 35"/>
                <a:gd name="T42" fmla="*/ 14 w 33"/>
                <a:gd name="T43" fmla="*/ 10 h 35"/>
                <a:gd name="T44" fmla="*/ 9 w 33"/>
                <a:gd name="T45" fmla="*/ 10 h 35"/>
                <a:gd name="T46" fmla="*/ 9 w 33"/>
                <a:gd name="T47" fmla="*/ 5 h 35"/>
                <a:gd name="T48" fmla="*/ 9 w 33"/>
                <a:gd name="T49" fmla="*/ 14 h 35"/>
                <a:gd name="T50" fmla="*/ 22 w 33"/>
                <a:gd name="T51" fmla="*/ 14 h 35"/>
                <a:gd name="T52" fmla="*/ 22 w 33"/>
                <a:gd name="T53" fmla="*/ 21 h 35"/>
                <a:gd name="T54" fmla="*/ 9 w 33"/>
                <a:gd name="T55" fmla="*/ 21 h 35"/>
                <a:gd name="T56" fmla="*/ 9 w 33"/>
                <a:gd name="T57" fmla="*/ 14 h 35"/>
                <a:gd name="T58" fmla="*/ 9 w 33"/>
                <a:gd name="T59" fmla="*/ 26 h 35"/>
                <a:gd name="T60" fmla="*/ 14 w 33"/>
                <a:gd name="T61" fmla="*/ 26 h 35"/>
                <a:gd name="T62" fmla="*/ 14 w 33"/>
                <a:gd name="T63" fmla="*/ 31 h 35"/>
                <a:gd name="T64" fmla="*/ 9 w 33"/>
                <a:gd name="T65" fmla="*/ 31 h 35"/>
                <a:gd name="T66" fmla="*/ 9 w 33"/>
                <a:gd name="T67"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5">
                  <a:moveTo>
                    <a:pt x="6" y="35"/>
                  </a:moveTo>
                  <a:cubicBezTo>
                    <a:pt x="33" y="35"/>
                    <a:pt x="33" y="35"/>
                    <a:pt x="33" y="35"/>
                  </a:cubicBezTo>
                  <a:cubicBezTo>
                    <a:pt x="33" y="31"/>
                    <a:pt x="33" y="31"/>
                    <a:pt x="33" y="31"/>
                  </a:cubicBezTo>
                  <a:cubicBezTo>
                    <a:pt x="22" y="31"/>
                    <a:pt x="22" y="31"/>
                    <a:pt x="22" y="31"/>
                  </a:cubicBezTo>
                  <a:cubicBezTo>
                    <a:pt x="22" y="26"/>
                    <a:pt x="22" y="26"/>
                    <a:pt x="22" y="26"/>
                  </a:cubicBezTo>
                  <a:cubicBezTo>
                    <a:pt x="27" y="26"/>
                    <a:pt x="27" y="26"/>
                    <a:pt x="27" y="26"/>
                  </a:cubicBezTo>
                  <a:cubicBezTo>
                    <a:pt x="27" y="26"/>
                    <a:pt x="27" y="26"/>
                    <a:pt x="27" y="26"/>
                  </a:cubicBezTo>
                  <a:cubicBezTo>
                    <a:pt x="30" y="26"/>
                    <a:pt x="31" y="24"/>
                    <a:pt x="31" y="22"/>
                  </a:cubicBezTo>
                  <a:cubicBezTo>
                    <a:pt x="31" y="13"/>
                    <a:pt x="31" y="13"/>
                    <a:pt x="31" y="13"/>
                  </a:cubicBezTo>
                  <a:cubicBezTo>
                    <a:pt x="31" y="13"/>
                    <a:pt x="31" y="13"/>
                    <a:pt x="31" y="13"/>
                  </a:cubicBezTo>
                  <a:cubicBezTo>
                    <a:pt x="31" y="11"/>
                    <a:pt x="30" y="10"/>
                    <a:pt x="27" y="10"/>
                  </a:cubicBezTo>
                  <a:cubicBezTo>
                    <a:pt x="22" y="10"/>
                    <a:pt x="22" y="10"/>
                    <a:pt x="22" y="10"/>
                  </a:cubicBezTo>
                  <a:cubicBezTo>
                    <a:pt x="22" y="5"/>
                    <a:pt x="22" y="5"/>
                    <a:pt x="22" y="5"/>
                  </a:cubicBezTo>
                  <a:cubicBezTo>
                    <a:pt x="33" y="5"/>
                    <a:pt x="33" y="5"/>
                    <a:pt x="33" y="5"/>
                  </a:cubicBezTo>
                  <a:cubicBezTo>
                    <a:pt x="33" y="0"/>
                    <a:pt x="33" y="0"/>
                    <a:pt x="33" y="0"/>
                  </a:cubicBezTo>
                  <a:cubicBezTo>
                    <a:pt x="6" y="0"/>
                    <a:pt x="6" y="0"/>
                    <a:pt x="6" y="0"/>
                  </a:cubicBezTo>
                  <a:cubicBezTo>
                    <a:pt x="3" y="0"/>
                    <a:pt x="0" y="3"/>
                    <a:pt x="0" y="6"/>
                  </a:cubicBezTo>
                  <a:cubicBezTo>
                    <a:pt x="0" y="30"/>
                    <a:pt x="0" y="30"/>
                    <a:pt x="0" y="30"/>
                  </a:cubicBezTo>
                  <a:cubicBezTo>
                    <a:pt x="0" y="33"/>
                    <a:pt x="3" y="35"/>
                    <a:pt x="6" y="35"/>
                  </a:cubicBezTo>
                  <a:close/>
                  <a:moveTo>
                    <a:pt x="9" y="5"/>
                  </a:moveTo>
                  <a:cubicBezTo>
                    <a:pt x="14" y="5"/>
                    <a:pt x="14" y="5"/>
                    <a:pt x="14" y="5"/>
                  </a:cubicBezTo>
                  <a:cubicBezTo>
                    <a:pt x="14" y="10"/>
                    <a:pt x="14" y="10"/>
                    <a:pt x="14" y="10"/>
                  </a:cubicBezTo>
                  <a:cubicBezTo>
                    <a:pt x="9" y="10"/>
                    <a:pt x="9" y="10"/>
                    <a:pt x="9" y="10"/>
                  </a:cubicBezTo>
                  <a:lnTo>
                    <a:pt x="9" y="5"/>
                  </a:lnTo>
                  <a:close/>
                  <a:moveTo>
                    <a:pt x="9" y="14"/>
                  </a:moveTo>
                  <a:cubicBezTo>
                    <a:pt x="22" y="14"/>
                    <a:pt x="22" y="14"/>
                    <a:pt x="22" y="14"/>
                  </a:cubicBezTo>
                  <a:cubicBezTo>
                    <a:pt x="22" y="21"/>
                    <a:pt x="22" y="21"/>
                    <a:pt x="22" y="21"/>
                  </a:cubicBezTo>
                  <a:cubicBezTo>
                    <a:pt x="9" y="21"/>
                    <a:pt x="9" y="21"/>
                    <a:pt x="9" y="21"/>
                  </a:cubicBezTo>
                  <a:lnTo>
                    <a:pt x="9" y="14"/>
                  </a:lnTo>
                  <a:close/>
                  <a:moveTo>
                    <a:pt x="9" y="26"/>
                  </a:moveTo>
                  <a:cubicBezTo>
                    <a:pt x="14" y="26"/>
                    <a:pt x="14" y="26"/>
                    <a:pt x="14" y="26"/>
                  </a:cubicBezTo>
                  <a:cubicBezTo>
                    <a:pt x="14" y="31"/>
                    <a:pt x="14" y="31"/>
                    <a:pt x="14" y="31"/>
                  </a:cubicBezTo>
                  <a:cubicBezTo>
                    <a:pt x="9" y="31"/>
                    <a:pt x="9" y="31"/>
                    <a:pt x="9" y="31"/>
                  </a:cubicBezTo>
                  <a:lnTo>
                    <a:pt x="9"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Freeform 19">
              <a:extLst>
                <a:ext uri="{FF2B5EF4-FFF2-40B4-BE49-F238E27FC236}">
                  <a16:creationId xmlns:a16="http://schemas.microsoft.com/office/drawing/2014/main" id="{32230782-BBE3-49EB-A2A7-69150448DC03}"/>
                </a:ext>
              </a:extLst>
            </p:cNvPr>
            <p:cNvSpPr>
              <a:spLocks noEditPoints="1"/>
            </p:cNvSpPr>
            <p:nvPr userDrawn="1"/>
          </p:nvSpPr>
          <p:spPr bwMode="black">
            <a:xfrm>
              <a:off x="1118" y="538"/>
              <a:ext cx="103" cy="118"/>
            </a:xfrm>
            <a:custGeom>
              <a:avLst/>
              <a:gdLst>
                <a:gd name="T0" fmla="*/ 35 w 59"/>
                <a:gd name="T1" fmla="*/ 26 h 67"/>
                <a:gd name="T2" fmla="*/ 23 w 59"/>
                <a:gd name="T3" fmla="*/ 27 h 67"/>
                <a:gd name="T4" fmla="*/ 26 w 59"/>
                <a:gd name="T5" fmla="*/ 18 h 67"/>
                <a:gd name="T6" fmla="*/ 55 w 59"/>
                <a:gd name="T7" fmla="*/ 16 h 67"/>
                <a:gd name="T8" fmla="*/ 55 w 59"/>
                <a:gd name="T9" fmla="*/ 10 h 67"/>
                <a:gd name="T10" fmla="*/ 28 w 59"/>
                <a:gd name="T11" fmla="*/ 13 h 67"/>
                <a:gd name="T12" fmla="*/ 34 w 59"/>
                <a:gd name="T13" fmla="*/ 0 h 67"/>
                <a:gd name="T14" fmla="*/ 23 w 59"/>
                <a:gd name="T15" fmla="*/ 0 h 67"/>
                <a:gd name="T16" fmla="*/ 19 w 59"/>
                <a:gd name="T17" fmla="*/ 13 h 67"/>
                <a:gd name="T18" fmla="*/ 1 w 59"/>
                <a:gd name="T19" fmla="*/ 13 h 67"/>
                <a:gd name="T20" fmla="*/ 1 w 59"/>
                <a:gd name="T21" fmla="*/ 18 h 67"/>
                <a:gd name="T22" fmla="*/ 17 w 59"/>
                <a:gd name="T23" fmla="*/ 18 h 67"/>
                <a:gd name="T24" fmla="*/ 15 w 59"/>
                <a:gd name="T25" fmla="*/ 30 h 67"/>
                <a:gd name="T26" fmla="*/ 6 w 59"/>
                <a:gd name="T27" fmla="*/ 37 h 67"/>
                <a:gd name="T28" fmla="*/ 0 w 59"/>
                <a:gd name="T29" fmla="*/ 52 h 67"/>
                <a:gd name="T30" fmla="*/ 11 w 59"/>
                <a:gd name="T31" fmla="*/ 64 h 67"/>
                <a:gd name="T32" fmla="*/ 30 w 59"/>
                <a:gd name="T33" fmla="*/ 55 h 67"/>
                <a:gd name="T34" fmla="*/ 42 w 59"/>
                <a:gd name="T35" fmla="*/ 32 h 67"/>
                <a:gd name="T36" fmla="*/ 50 w 59"/>
                <a:gd name="T37" fmla="*/ 45 h 67"/>
                <a:gd name="T38" fmla="*/ 46 w 59"/>
                <a:gd name="T39" fmla="*/ 56 h 67"/>
                <a:gd name="T40" fmla="*/ 33 w 59"/>
                <a:gd name="T41" fmla="*/ 63 h 67"/>
                <a:gd name="T42" fmla="*/ 33 w 59"/>
                <a:gd name="T43" fmla="*/ 67 h 67"/>
                <a:gd name="T44" fmla="*/ 53 w 59"/>
                <a:gd name="T45" fmla="*/ 58 h 67"/>
                <a:gd name="T46" fmla="*/ 59 w 59"/>
                <a:gd name="T47" fmla="*/ 45 h 67"/>
                <a:gd name="T48" fmla="*/ 35 w 59"/>
                <a:gd name="T49" fmla="*/ 26 h 67"/>
                <a:gd name="T50" fmla="*/ 12 w 59"/>
                <a:gd name="T51" fmla="*/ 59 h 67"/>
                <a:gd name="T52" fmla="*/ 8 w 59"/>
                <a:gd name="T53" fmla="*/ 52 h 67"/>
                <a:gd name="T54" fmla="*/ 15 w 59"/>
                <a:gd name="T55" fmla="*/ 37 h 67"/>
                <a:gd name="T56" fmla="*/ 21 w 59"/>
                <a:gd name="T57" fmla="*/ 56 h 67"/>
                <a:gd name="T58" fmla="*/ 12 w 59"/>
                <a:gd name="T59" fmla="*/ 59 h 67"/>
                <a:gd name="T60" fmla="*/ 26 w 59"/>
                <a:gd name="T61" fmla="*/ 51 h 67"/>
                <a:gd name="T62" fmla="*/ 23 w 59"/>
                <a:gd name="T63" fmla="*/ 32 h 67"/>
                <a:gd name="T64" fmla="*/ 34 w 59"/>
                <a:gd name="T65" fmla="*/ 30 h 67"/>
                <a:gd name="T66" fmla="*/ 26 w 59"/>
                <a:gd name="T67"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67">
                  <a:moveTo>
                    <a:pt x="35" y="26"/>
                  </a:moveTo>
                  <a:cubicBezTo>
                    <a:pt x="30" y="26"/>
                    <a:pt x="27" y="27"/>
                    <a:pt x="23" y="27"/>
                  </a:cubicBezTo>
                  <a:cubicBezTo>
                    <a:pt x="24" y="24"/>
                    <a:pt x="25" y="21"/>
                    <a:pt x="26" y="18"/>
                  </a:cubicBezTo>
                  <a:cubicBezTo>
                    <a:pt x="35" y="17"/>
                    <a:pt x="44" y="17"/>
                    <a:pt x="55" y="16"/>
                  </a:cubicBezTo>
                  <a:cubicBezTo>
                    <a:pt x="55" y="10"/>
                    <a:pt x="55" y="10"/>
                    <a:pt x="55" y="10"/>
                  </a:cubicBezTo>
                  <a:cubicBezTo>
                    <a:pt x="46" y="12"/>
                    <a:pt x="37" y="12"/>
                    <a:pt x="28" y="13"/>
                  </a:cubicBezTo>
                  <a:cubicBezTo>
                    <a:pt x="30" y="9"/>
                    <a:pt x="32" y="5"/>
                    <a:pt x="34" y="0"/>
                  </a:cubicBezTo>
                  <a:cubicBezTo>
                    <a:pt x="23" y="0"/>
                    <a:pt x="23" y="0"/>
                    <a:pt x="23" y="0"/>
                  </a:cubicBezTo>
                  <a:cubicBezTo>
                    <a:pt x="22" y="4"/>
                    <a:pt x="20" y="9"/>
                    <a:pt x="19" y="13"/>
                  </a:cubicBezTo>
                  <a:cubicBezTo>
                    <a:pt x="11" y="13"/>
                    <a:pt x="5" y="13"/>
                    <a:pt x="1" y="13"/>
                  </a:cubicBezTo>
                  <a:cubicBezTo>
                    <a:pt x="1" y="18"/>
                    <a:pt x="1" y="18"/>
                    <a:pt x="1" y="18"/>
                  </a:cubicBezTo>
                  <a:cubicBezTo>
                    <a:pt x="4" y="18"/>
                    <a:pt x="10" y="18"/>
                    <a:pt x="17" y="18"/>
                  </a:cubicBezTo>
                  <a:cubicBezTo>
                    <a:pt x="16" y="22"/>
                    <a:pt x="16" y="26"/>
                    <a:pt x="15" y="30"/>
                  </a:cubicBezTo>
                  <a:cubicBezTo>
                    <a:pt x="12" y="32"/>
                    <a:pt x="9" y="34"/>
                    <a:pt x="6" y="37"/>
                  </a:cubicBezTo>
                  <a:cubicBezTo>
                    <a:pt x="2" y="42"/>
                    <a:pt x="0" y="47"/>
                    <a:pt x="0" y="52"/>
                  </a:cubicBezTo>
                  <a:cubicBezTo>
                    <a:pt x="0" y="59"/>
                    <a:pt x="4" y="64"/>
                    <a:pt x="11" y="64"/>
                  </a:cubicBezTo>
                  <a:cubicBezTo>
                    <a:pt x="20" y="64"/>
                    <a:pt x="27" y="58"/>
                    <a:pt x="30" y="55"/>
                  </a:cubicBezTo>
                  <a:cubicBezTo>
                    <a:pt x="37" y="47"/>
                    <a:pt x="40" y="37"/>
                    <a:pt x="42" y="32"/>
                  </a:cubicBezTo>
                  <a:cubicBezTo>
                    <a:pt x="44" y="33"/>
                    <a:pt x="50" y="35"/>
                    <a:pt x="50" y="45"/>
                  </a:cubicBezTo>
                  <a:cubicBezTo>
                    <a:pt x="50" y="49"/>
                    <a:pt x="48" y="53"/>
                    <a:pt x="46" y="56"/>
                  </a:cubicBezTo>
                  <a:cubicBezTo>
                    <a:pt x="42" y="61"/>
                    <a:pt x="37" y="62"/>
                    <a:pt x="33" y="63"/>
                  </a:cubicBezTo>
                  <a:cubicBezTo>
                    <a:pt x="33" y="67"/>
                    <a:pt x="33" y="67"/>
                    <a:pt x="33" y="67"/>
                  </a:cubicBezTo>
                  <a:cubicBezTo>
                    <a:pt x="37" y="67"/>
                    <a:pt x="47" y="65"/>
                    <a:pt x="53" y="58"/>
                  </a:cubicBezTo>
                  <a:cubicBezTo>
                    <a:pt x="55" y="56"/>
                    <a:pt x="59" y="52"/>
                    <a:pt x="59" y="45"/>
                  </a:cubicBezTo>
                  <a:cubicBezTo>
                    <a:pt x="59" y="30"/>
                    <a:pt x="46" y="26"/>
                    <a:pt x="35" y="26"/>
                  </a:cubicBezTo>
                  <a:close/>
                  <a:moveTo>
                    <a:pt x="12" y="59"/>
                  </a:moveTo>
                  <a:cubicBezTo>
                    <a:pt x="9" y="58"/>
                    <a:pt x="8" y="54"/>
                    <a:pt x="8" y="52"/>
                  </a:cubicBezTo>
                  <a:cubicBezTo>
                    <a:pt x="8" y="46"/>
                    <a:pt x="11" y="40"/>
                    <a:pt x="15" y="37"/>
                  </a:cubicBezTo>
                  <a:cubicBezTo>
                    <a:pt x="16" y="43"/>
                    <a:pt x="17" y="50"/>
                    <a:pt x="21" y="56"/>
                  </a:cubicBezTo>
                  <a:cubicBezTo>
                    <a:pt x="19" y="58"/>
                    <a:pt x="15" y="60"/>
                    <a:pt x="12" y="59"/>
                  </a:cubicBezTo>
                  <a:close/>
                  <a:moveTo>
                    <a:pt x="26" y="51"/>
                  </a:moveTo>
                  <a:cubicBezTo>
                    <a:pt x="23" y="46"/>
                    <a:pt x="22" y="39"/>
                    <a:pt x="23" y="32"/>
                  </a:cubicBezTo>
                  <a:cubicBezTo>
                    <a:pt x="26" y="31"/>
                    <a:pt x="29" y="30"/>
                    <a:pt x="34" y="30"/>
                  </a:cubicBezTo>
                  <a:cubicBezTo>
                    <a:pt x="32" y="40"/>
                    <a:pt x="29" y="47"/>
                    <a:pt x="26"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Freeform 20">
              <a:extLst>
                <a:ext uri="{FF2B5EF4-FFF2-40B4-BE49-F238E27FC236}">
                  <a16:creationId xmlns:a16="http://schemas.microsoft.com/office/drawing/2014/main" id="{220FAC80-B660-47EC-AC6F-4D3B76A443E2}"/>
                </a:ext>
              </a:extLst>
            </p:cNvPr>
            <p:cNvSpPr>
              <a:spLocks/>
            </p:cNvSpPr>
            <p:nvPr userDrawn="1"/>
          </p:nvSpPr>
          <p:spPr bwMode="black">
            <a:xfrm>
              <a:off x="1891" y="540"/>
              <a:ext cx="119" cy="118"/>
            </a:xfrm>
            <a:custGeom>
              <a:avLst/>
              <a:gdLst>
                <a:gd name="T0" fmla="*/ 37 w 68"/>
                <a:gd name="T1" fmla="*/ 7 h 67"/>
                <a:gd name="T2" fmla="*/ 37 w 68"/>
                <a:gd name="T3" fmla="*/ 0 h 67"/>
                <a:gd name="T4" fmla="*/ 37 w 68"/>
                <a:gd name="T5" fmla="*/ 0 h 67"/>
                <a:gd name="T6" fmla="*/ 28 w 68"/>
                <a:gd name="T7" fmla="*/ 0 h 67"/>
                <a:gd name="T8" fmla="*/ 28 w 68"/>
                <a:gd name="T9" fmla="*/ 6 h 67"/>
                <a:gd name="T10" fmla="*/ 0 w 68"/>
                <a:gd name="T11" fmla="*/ 62 h 67"/>
                <a:gd name="T12" fmla="*/ 0 w 68"/>
                <a:gd name="T13" fmla="*/ 67 h 67"/>
                <a:gd name="T14" fmla="*/ 34 w 68"/>
                <a:gd name="T15" fmla="*/ 25 h 67"/>
                <a:gd name="T16" fmla="*/ 68 w 68"/>
                <a:gd name="T17" fmla="*/ 67 h 67"/>
                <a:gd name="T18" fmla="*/ 68 w 68"/>
                <a:gd name="T19" fmla="*/ 57 h 67"/>
                <a:gd name="T20" fmla="*/ 37 w 68"/>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7">
                  <a:moveTo>
                    <a:pt x="37" y="7"/>
                  </a:moveTo>
                  <a:cubicBezTo>
                    <a:pt x="37" y="7"/>
                    <a:pt x="37" y="0"/>
                    <a:pt x="37" y="0"/>
                  </a:cubicBezTo>
                  <a:cubicBezTo>
                    <a:pt x="37" y="0"/>
                    <a:pt x="37" y="0"/>
                    <a:pt x="37" y="0"/>
                  </a:cubicBezTo>
                  <a:cubicBezTo>
                    <a:pt x="28" y="0"/>
                    <a:pt x="28" y="0"/>
                    <a:pt x="28" y="0"/>
                  </a:cubicBezTo>
                  <a:cubicBezTo>
                    <a:pt x="28" y="6"/>
                    <a:pt x="28" y="6"/>
                    <a:pt x="28" y="6"/>
                  </a:cubicBezTo>
                  <a:cubicBezTo>
                    <a:pt x="28" y="29"/>
                    <a:pt x="20" y="51"/>
                    <a:pt x="0" y="62"/>
                  </a:cubicBezTo>
                  <a:cubicBezTo>
                    <a:pt x="0" y="67"/>
                    <a:pt x="0" y="67"/>
                    <a:pt x="0" y="67"/>
                  </a:cubicBezTo>
                  <a:cubicBezTo>
                    <a:pt x="18" y="61"/>
                    <a:pt x="30" y="44"/>
                    <a:pt x="34" y="25"/>
                  </a:cubicBezTo>
                  <a:cubicBezTo>
                    <a:pt x="38" y="44"/>
                    <a:pt x="47" y="60"/>
                    <a:pt x="68" y="67"/>
                  </a:cubicBezTo>
                  <a:cubicBezTo>
                    <a:pt x="68" y="57"/>
                    <a:pt x="68" y="57"/>
                    <a:pt x="68" y="57"/>
                  </a:cubicBezTo>
                  <a:cubicBezTo>
                    <a:pt x="50" y="49"/>
                    <a:pt x="37" y="32"/>
                    <a:pt x="3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3732095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998476" y="1470479"/>
            <a:ext cx="3053689"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2487266" cy="2900514"/>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sp>
        <p:nvSpPr>
          <p:cNvPr id="6" name="Text Placeholder 3"/>
          <p:cNvSpPr>
            <a:spLocks noGrp="1"/>
          </p:cNvSpPr>
          <p:nvPr userDrawn="1">
            <p:ph type="body" sz="quarter" idx="11"/>
          </p:nvPr>
        </p:nvSpPr>
        <p:spPr>
          <a:xfrm>
            <a:off x="1274841" y="4752153"/>
            <a:ext cx="2487267" cy="81577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8" name="Graphic 7">
            <a:extLst>
              <a:ext uri="{FF2B5EF4-FFF2-40B4-BE49-F238E27FC236}">
                <a16:creationId xmlns:a16="http://schemas.microsoft.com/office/drawing/2014/main" id="{ACB44795-849A-41CE-8B25-0DE9EB09F9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6348305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_AZ">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998476" y="1470479"/>
            <a:ext cx="3053689"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2487266" cy="2900514"/>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sp>
        <p:nvSpPr>
          <p:cNvPr id="6" name="Text Placeholder 3"/>
          <p:cNvSpPr>
            <a:spLocks noGrp="1"/>
          </p:cNvSpPr>
          <p:nvPr userDrawn="1">
            <p:ph type="body" sz="quarter" idx="11"/>
          </p:nvPr>
        </p:nvSpPr>
        <p:spPr>
          <a:xfrm>
            <a:off x="1274841" y="4752153"/>
            <a:ext cx="2487267" cy="81577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grpSp>
        <p:nvGrpSpPr>
          <p:cNvPr id="7" name="Group 4">
            <a:extLst>
              <a:ext uri="{FF2B5EF4-FFF2-40B4-BE49-F238E27FC236}">
                <a16:creationId xmlns:a16="http://schemas.microsoft.com/office/drawing/2014/main" id="{EA0EBEB1-1F23-421F-BDF9-9D83B5E0EEF2}"/>
              </a:ext>
            </a:extLst>
          </p:cNvPr>
          <p:cNvGrpSpPr>
            <a:grpSpLocks noChangeAspect="1"/>
          </p:cNvGrpSpPr>
          <p:nvPr userDrawn="1"/>
        </p:nvGrpSpPr>
        <p:grpSpPr bwMode="black">
          <a:xfrm>
            <a:off x="998476" y="371311"/>
            <a:ext cx="2753387" cy="368346"/>
            <a:chOff x="515" y="496"/>
            <a:chExt cx="1495" cy="200"/>
          </a:xfrm>
          <a:solidFill>
            <a:schemeClr val="bg1"/>
          </a:solidFill>
        </p:grpSpPr>
        <p:sp>
          <p:nvSpPr>
            <p:cNvPr id="9" name="Freeform 5">
              <a:extLst>
                <a:ext uri="{FF2B5EF4-FFF2-40B4-BE49-F238E27FC236}">
                  <a16:creationId xmlns:a16="http://schemas.microsoft.com/office/drawing/2014/main" id="{D6CECE7B-B990-4655-99F2-7E6407D35B68}"/>
                </a:ext>
              </a:extLst>
            </p:cNvPr>
            <p:cNvSpPr>
              <a:spLocks noEditPoints="1"/>
            </p:cNvSpPr>
            <p:nvPr userDrawn="1"/>
          </p:nvSpPr>
          <p:spPr bwMode="black">
            <a:xfrm>
              <a:off x="515" y="496"/>
              <a:ext cx="493" cy="200"/>
            </a:xfrm>
            <a:custGeom>
              <a:avLst/>
              <a:gdLst>
                <a:gd name="T0" fmla="*/ 269 w 283"/>
                <a:gd name="T1" fmla="*/ 77 h 114"/>
                <a:gd name="T2" fmla="*/ 222 w 283"/>
                <a:gd name="T3" fmla="*/ 86 h 114"/>
                <a:gd name="T4" fmla="*/ 245 w 283"/>
                <a:gd name="T5" fmla="*/ 60 h 114"/>
                <a:gd name="T6" fmla="*/ 269 w 283"/>
                <a:gd name="T7" fmla="*/ 55 h 114"/>
                <a:gd name="T8" fmla="*/ 222 w 283"/>
                <a:gd name="T9" fmla="*/ 2 h 114"/>
                <a:gd name="T10" fmla="*/ 246 w 283"/>
                <a:gd name="T11" fmla="*/ 101 h 114"/>
                <a:gd name="T12" fmla="*/ 249 w 283"/>
                <a:gd name="T13" fmla="*/ 89 h 114"/>
                <a:gd name="T14" fmla="*/ 213 w 283"/>
                <a:gd name="T15" fmla="*/ 65 h 114"/>
                <a:gd name="T16" fmla="*/ 195 w 283"/>
                <a:gd name="T17" fmla="*/ 86 h 114"/>
                <a:gd name="T18" fmla="*/ 156 w 283"/>
                <a:gd name="T19" fmla="*/ 86 h 114"/>
                <a:gd name="T20" fmla="*/ 213 w 283"/>
                <a:gd name="T21" fmla="*/ 2 h 114"/>
                <a:gd name="T22" fmla="*/ 171 w 283"/>
                <a:gd name="T23" fmla="*/ 86 h 114"/>
                <a:gd name="T24" fmla="*/ 145 w 283"/>
                <a:gd name="T25" fmla="*/ 52 h 114"/>
                <a:gd name="T26" fmla="*/ 104 w 283"/>
                <a:gd name="T27" fmla="*/ 86 h 114"/>
                <a:gd name="T28" fmla="*/ 98 w 283"/>
                <a:gd name="T29" fmla="*/ 52 h 114"/>
                <a:gd name="T30" fmla="*/ 145 w 283"/>
                <a:gd name="T31" fmla="*/ 2 h 114"/>
                <a:gd name="T32" fmla="*/ 141 w 283"/>
                <a:gd name="T33" fmla="*/ 65 h 114"/>
                <a:gd name="T34" fmla="*/ 93 w 283"/>
                <a:gd name="T35" fmla="*/ 78 h 114"/>
                <a:gd name="T36" fmla="*/ 89 w 283"/>
                <a:gd name="T37" fmla="*/ 78 h 114"/>
                <a:gd name="T38" fmla="*/ 88 w 283"/>
                <a:gd name="T39" fmla="*/ 69 h 114"/>
                <a:gd name="T40" fmla="*/ 95 w 283"/>
                <a:gd name="T41" fmla="*/ 61 h 114"/>
                <a:gd name="T42" fmla="*/ 93 w 283"/>
                <a:gd name="T43" fmla="*/ 78 h 114"/>
                <a:gd name="T44" fmla="*/ 67 w 283"/>
                <a:gd name="T45" fmla="*/ 85 h 114"/>
                <a:gd name="T46" fmla="*/ 37 w 283"/>
                <a:gd name="T47" fmla="*/ 82 h 114"/>
                <a:gd name="T48" fmla="*/ 25 w 283"/>
                <a:gd name="T49" fmla="*/ 77 h 114"/>
                <a:gd name="T50" fmla="*/ 18 w 283"/>
                <a:gd name="T51" fmla="*/ 2 h 114"/>
                <a:gd name="T52" fmla="*/ 220 w 283"/>
                <a:gd name="T53" fmla="*/ 0 h 114"/>
                <a:gd name="T54" fmla="*/ 215 w 283"/>
                <a:gd name="T55" fmla="*/ 0 h 114"/>
                <a:gd name="T56" fmla="*/ 147 w 283"/>
                <a:gd name="T57" fmla="*/ 52 h 114"/>
                <a:gd name="T58" fmla="*/ 84 w 283"/>
                <a:gd name="T59" fmla="*/ 52 h 114"/>
                <a:gd name="T60" fmla="*/ 16 w 283"/>
                <a:gd name="T61" fmla="*/ 0 h 114"/>
                <a:gd name="T62" fmla="*/ 14 w 283"/>
                <a:gd name="T63" fmla="*/ 112 h 114"/>
                <a:gd name="T64" fmla="*/ 35 w 283"/>
                <a:gd name="T65" fmla="*/ 112 h 114"/>
                <a:gd name="T66" fmla="*/ 66 w 283"/>
                <a:gd name="T67" fmla="*/ 89 h 114"/>
                <a:gd name="T68" fmla="*/ 82 w 283"/>
                <a:gd name="T69" fmla="*/ 89 h 114"/>
                <a:gd name="T70" fmla="*/ 90 w 283"/>
                <a:gd name="T71" fmla="*/ 89 h 114"/>
                <a:gd name="T72" fmla="*/ 112 w 283"/>
                <a:gd name="T73" fmla="*/ 112 h 114"/>
                <a:gd name="T74" fmla="*/ 142 w 283"/>
                <a:gd name="T75" fmla="*/ 89 h 114"/>
                <a:gd name="T76" fmla="*/ 170 w 283"/>
                <a:gd name="T77" fmla="*/ 89 h 114"/>
                <a:gd name="T78" fmla="*/ 190 w 283"/>
                <a:gd name="T79" fmla="*/ 112 h 114"/>
                <a:gd name="T80" fmla="*/ 210 w 283"/>
                <a:gd name="T81" fmla="*/ 107 h 114"/>
                <a:gd name="T82" fmla="*/ 266 w 283"/>
                <a:gd name="T83" fmla="*/ 89 h 114"/>
                <a:gd name="T84" fmla="*/ 220 w 283"/>
                <a:gd name="T8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3" h="114">
                  <a:moveTo>
                    <a:pt x="281" y="86"/>
                  </a:moveTo>
                  <a:cubicBezTo>
                    <a:pt x="266" y="86"/>
                    <a:pt x="266" y="86"/>
                    <a:pt x="266" y="86"/>
                  </a:cubicBezTo>
                  <a:cubicBezTo>
                    <a:pt x="269" y="77"/>
                    <a:pt x="269" y="77"/>
                    <a:pt x="269" y="77"/>
                  </a:cubicBezTo>
                  <a:cubicBezTo>
                    <a:pt x="239" y="77"/>
                    <a:pt x="239" y="77"/>
                    <a:pt x="239" y="77"/>
                  </a:cubicBezTo>
                  <a:cubicBezTo>
                    <a:pt x="237" y="86"/>
                    <a:pt x="237" y="86"/>
                    <a:pt x="237" y="86"/>
                  </a:cubicBezTo>
                  <a:cubicBezTo>
                    <a:pt x="222" y="86"/>
                    <a:pt x="222" y="86"/>
                    <a:pt x="222" y="86"/>
                  </a:cubicBezTo>
                  <a:cubicBezTo>
                    <a:pt x="222" y="84"/>
                    <a:pt x="222" y="84"/>
                    <a:pt x="222" y="84"/>
                  </a:cubicBezTo>
                  <a:cubicBezTo>
                    <a:pt x="223" y="83"/>
                    <a:pt x="223" y="82"/>
                    <a:pt x="223" y="81"/>
                  </a:cubicBezTo>
                  <a:cubicBezTo>
                    <a:pt x="226" y="70"/>
                    <a:pt x="233" y="60"/>
                    <a:pt x="245" y="60"/>
                  </a:cubicBezTo>
                  <a:cubicBezTo>
                    <a:pt x="249" y="60"/>
                    <a:pt x="254" y="62"/>
                    <a:pt x="253" y="68"/>
                  </a:cubicBezTo>
                  <a:cubicBezTo>
                    <a:pt x="271" y="68"/>
                    <a:pt x="271" y="68"/>
                    <a:pt x="271" y="68"/>
                  </a:cubicBezTo>
                  <a:cubicBezTo>
                    <a:pt x="272" y="65"/>
                    <a:pt x="273" y="60"/>
                    <a:pt x="269" y="55"/>
                  </a:cubicBezTo>
                  <a:cubicBezTo>
                    <a:pt x="266" y="50"/>
                    <a:pt x="258" y="48"/>
                    <a:pt x="248" y="48"/>
                  </a:cubicBezTo>
                  <a:cubicBezTo>
                    <a:pt x="241" y="48"/>
                    <a:pt x="231" y="49"/>
                    <a:pt x="222" y="55"/>
                  </a:cubicBezTo>
                  <a:cubicBezTo>
                    <a:pt x="222" y="2"/>
                    <a:pt x="222" y="2"/>
                    <a:pt x="222" y="2"/>
                  </a:cubicBezTo>
                  <a:cubicBezTo>
                    <a:pt x="281" y="2"/>
                    <a:pt x="281" y="2"/>
                    <a:pt x="281" y="2"/>
                  </a:cubicBezTo>
                  <a:lnTo>
                    <a:pt x="281" y="86"/>
                  </a:lnTo>
                  <a:close/>
                  <a:moveTo>
                    <a:pt x="246" y="101"/>
                  </a:moveTo>
                  <a:cubicBezTo>
                    <a:pt x="243" y="101"/>
                    <a:pt x="240" y="102"/>
                    <a:pt x="237" y="102"/>
                  </a:cubicBezTo>
                  <a:cubicBezTo>
                    <a:pt x="228" y="102"/>
                    <a:pt x="222" y="98"/>
                    <a:pt x="222" y="89"/>
                  </a:cubicBezTo>
                  <a:cubicBezTo>
                    <a:pt x="249" y="89"/>
                    <a:pt x="249" y="89"/>
                    <a:pt x="249" y="89"/>
                  </a:cubicBezTo>
                  <a:lnTo>
                    <a:pt x="246" y="101"/>
                  </a:lnTo>
                  <a:close/>
                  <a:moveTo>
                    <a:pt x="213" y="53"/>
                  </a:moveTo>
                  <a:cubicBezTo>
                    <a:pt x="213" y="65"/>
                    <a:pt x="213" y="65"/>
                    <a:pt x="213" y="65"/>
                  </a:cubicBezTo>
                  <a:cubicBezTo>
                    <a:pt x="209" y="70"/>
                    <a:pt x="206" y="76"/>
                    <a:pt x="205" y="81"/>
                  </a:cubicBezTo>
                  <a:cubicBezTo>
                    <a:pt x="204" y="83"/>
                    <a:pt x="204" y="85"/>
                    <a:pt x="204" y="86"/>
                  </a:cubicBezTo>
                  <a:cubicBezTo>
                    <a:pt x="195" y="86"/>
                    <a:pt x="195" y="86"/>
                    <a:pt x="195" y="86"/>
                  </a:cubicBezTo>
                  <a:cubicBezTo>
                    <a:pt x="203" y="52"/>
                    <a:pt x="203" y="52"/>
                    <a:pt x="203" y="52"/>
                  </a:cubicBezTo>
                  <a:cubicBezTo>
                    <a:pt x="178" y="52"/>
                    <a:pt x="178" y="52"/>
                    <a:pt x="178" y="52"/>
                  </a:cubicBezTo>
                  <a:cubicBezTo>
                    <a:pt x="156" y="86"/>
                    <a:pt x="156" y="86"/>
                    <a:pt x="156" y="86"/>
                  </a:cubicBezTo>
                  <a:cubicBezTo>
                    <a:pt x="154" y="86"/>
                    <a:pt x="154" y="86"/>
                    <a:pt x="154" y="86"/>
                  </a:cubicBezTo>
                  <a:cubicBezTo>
                    <a:pt x="154" y="2"/>
                    <a:pt x="154" y="2"/>
                    <a:pt x="154" y="2"/>
                  </a:cubicBezTo>
                  <a:cubicBezTo>
                    <a:pt x="213" y="2"/>
                    <a:pt x="213" y="2"/>
                    <a:pt x="213" y="2"/>
                  </a:cubicBezTo>
                  <a:lnTo>
                    <a:pt x="213" y="53"/>
                  </a:lnTo>
                  <a:close/>
                  <a:moveTo>
                    <a:pt x="180" y="86"/>
                  </a:moveTo>
                  <a:cubicBezTo>
                    <a:pt x="171" y="86"/>
                    <a:pt x="171" y="86"/>
                    <a:pt x="171" y="86"/>
                  </a:cubicBezTo>
                  <a:cubicBezTo>
                    <a:pt x="185" y="66"/>
                    <a:pt x="185" y="66"/>
                    <a:pt x="185" y="66"/>
                  </a:cubicBezTo>
                  <a:lnTo>
                    <a:pt x="180" y="86"/>
                  </a:lnTo>
                  <a:close/>
                  <a:moveTo>
                    <a:pt x="145" y="52"/>
                  </a:moveTo>
                  <a:cubicBezTo>
                    <a:pt x="130" y="52"/>
                    <a:pt x="130" y="52"/>
                    <a:pt x="130" y="52"/>
                  </a:cubicBezTo>
                  <a:cubicBezTo>
                    <a:pt x="120" y="86"/>
                    <a:pt x="120" y="86"/>
                    <a:pt x="120" y="86"/>
                  </a:cubicBezTo>
                  <a:cubicBezTo>
                    <a:pt x="104" y="86"/>
                    <a:pt x="104" y="86"/>
                    <a:pt x="104" y="86"/>
                  </a:cubicBezTo>
                  <a:cubicBezTo>
                    <a:pt x="112" y="84"/>
                    <a:pt x="117" y="78"/>
                    <a:pt x="119" y="70"/>
                  </a:cubicBezTo>
                  <a:cubicBezTo>
                    <a:pt x="120" y="63"/>
                    <a:pt x="119" y="59"/>
                    <a:pt x="117" y="56"/>
                  </a:cubicBezTo>
                  <a:cubicBezTo>
                    <a:pt x="113" y="51"/>
                    <a:pt x="105" y="52"/>
                    <a:pt x="98" y="52"/>
                  </a:cubicBezTo>
                  <a:cubicBezTo>
                    <a:pt x="97" y="52"/>
                    <a:pt x="86" y="52"/>
                    <a:pt x="86" y="52"/>
                  </a:cubicBezTo>
                  <a:cubicBezTo>
                    <a:pt x="86" y="2"/>
                    <a:pt x="86" y="2"/>
                    <a:pt x="86" y="2"/>
                  </a:cubicBezTo>
                  <a:cubicBezTo>
                    <a:pt x="145" y="2"/>
                    <a:pt x="145" y="2"/>
                    <a:pt x="145" y="2"/>
                  </a:cubicBezTo>
                  <a:lnTo>
                    <a:pt x="145" y="52"/>
                  </a:lnTo>
                  <a:close/>
                  <a:moveTo>
                    <a:pt x="135" y="86"/>
                  </a:moveTo>
                  <a:cubicBezTo>
                    <a:pt x="141" y="65"/>
                    <a:pt x="141" y="65"/>
                    <a:pt x="141" y="65"/>
                  </a:cubicBezTo>
                  <a:cubicBezTo>
                    <a:pt x="142" y="86"/>
                    <a:pt x="142" y="86"/>
                    <a:pt x="142" y="86"/>
                  </a:cubicBezTo>
                  <a:lnTo>
                    <a:pt x="135" y="86"/>
                  </a:lnTo>
                  <a:close/>
                  <a:moveTo>
                    <a:pt x="93" y="78"/>
                  </a:moveTo>
                  <a:cubicBezTo>
                    <a:pt x="93" y="78"/>
                    <a:pt x="93" y="78"/>
                    <a:pt x="93" y="78"/>
                  </a:cubicBezTo>
                  <a:cubicBezTo>
                    <a:pt x="92" y="78"/>
                    <a:pt x="92" y="78"/>
                    <a:pt x="91" y="78"/>
                  </a:cubicBezTo>
                  <a:cubicBezTo>
                    <a:pt x="90" y="78"/>
                    <a:pt x="89" y="78"/>
                    <a:pt x="89" y="78"/>
                  </a:cubicBezTo>
                  <a:cubicBezTo>
                    <a:pt x="85" y="78"/>
                    <a:pt x="85" y="78"/>
                    <a:pt x="85" y="78"/>
                  </a:cubicBezTo>
                  <a:cubicBezTo>
                    <a:pt x="87" y="72"/>
                    <a:pt x="87" y="72"/>
                    <a:pt x="87" y="72"/>
                  </a:cubicBezTo>
                  <a:cubicBezTo>
                    <a:pt x="88" y="69"/>
                    <a:pt x="88" y="69"/>
                    <a:pt x="88" y="69"/>
                  </a:cubicBezTo>
                  <a:cubicBezTo>
                    <a:pt x="89" y="61"/>
                    <a:pt x="89" y="61"/>
                    <a:pt x="89" y="61"/>
                  </a:cubicBezTo>
                  <a:cubicBezTo>
                    <a:pt x="90" y="61"/>
                    <a:pt x="91" y="61"/>
                    <a:pt x="92" y="61"/>
                  </a:cubicBezTo>
                  <a:cubicBezTo>
                    <a:pt x="93" y="61"/>
                    <a:pt x="94" y="61"/>
                    <a:pt x="95" y="61"/>
                  </a:cubicBezTo>
                  <a:cubicBezTo>
                    <a:pt x="100" y="61"/>
                    <a:pt x="103" y="61"/>
                    <a:pt x="104" y="63"/>
                  </a:cubicBezTo>
                  <a:cubicBezTo>
                    <a:pt x="105" y="64"/>
                    <a:pt x="105" y="66"/>
                    <a:pt x="104" y="69"/>
                  </a:cubicBezTo>
                  <a:cubicBezTo>
                    <a:pt x="102" y="75"/>
                    <a:pt x="100" y="78"/>
                    <a:pt x="93" y="78"/>
                  </a:cubicBezTo>
                  <a:moveTo>
                    <a:pt x="76" y="55"/>
                  </a:moveTo>
                  <a:cubicBezTo>
                    <a:pt x="76" y="58"/>
                    <a:pt x="76" y="58"/>
                    <a:pt x="76" y="58"/>
                  </a:cubicBezTo>
                  <a:cubicBezTo>
                    <a:pt x="67" y="85"/>
                    <a:pt x="67" y="85"/>
                    <a:pt x="67" y="85"/>
                  </a:cubicBezTo>
                  <a:cubicBezTo>
                    <a:pt x="67" y="86"/>
                    <a:pt x="67" y="86"/>
                    <a:pt x="67" y="86"/>
                  </a:cubicBezTo>
                  <a:cubicBezTo>
                    <a:pt x="39" y="86"/>
                    <a:pt x="39" y="86"/>
                    <a:pt x="39" y="86"/>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lnTo>
                    <a:pt x="76" y="55"/>
                  </a:lnTo>
                  <a:close/>
                  <a:moveTo>
                    <a:pt x="220" y="0"/>
                  </a:moveTo>
                  <a:cubicBezTo>
                    <a:pt x="220" y="57"/>
                    <a:pt x="220" y="57"/>
                    <a:pt x="220" y="57"/>
                  </a:cubicBezTo>
                  <a:cubicBezTo>
                    <a:pt x="218" y="58"/>
                    <a:pt x="217"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2"/>
                    <a:pt x="0" y="112"/>
                    <a:pt x="0" y="112"/>
                  </a:cubicBezTo>
                  <a:cubicBezTo>
                    <a:pt x="14" y="112"/>
                    <a:pt x="14" y="112"/>
                    <a:pt x="14" y="112"/>
                  </a:cubicBezTo>
                  <a:cubicBezTo>
                    <a:pt x="21" y="89"/>
                    <a:pt x="21" y="89"/>
                    <a:pt x="21" y="89"/>
                  </a:cubicBezTo>
                  <a:cubicBezTo>
                    <a:pt x="23" y="89"/>
                    <a:pt x="23" y="89"/>
                    <a:pt x="23" y="89"/>
                  </a:cubicBezTo>
                  <a:cubicBezTo>
                    <a:pt x="35" y="112"/>
                    <a:pt x="35" y="112"/>
                    <a:pt x="35" y="112"/>
                  </a:cubicBezTo>
                  <a:cubicBezTo>
                    <a:pt x="52" y="112"/>
                    <a:pt x="52" y="112"/>
                    <a:pt x="52" y="112"/>
                  </a:cubicBezTo>
                  <a:cubicBezTo>
                    <a:pt x="40" y="89"/>
                    <a:pt x="40" y="89"/>
                    <a:pt x="40" y="89"/>
                  </a:cubicBezTo>
                  <a:cubicBezTo>
                    <a:pt x="66" y="89"/>
                    <a:pt x="66" y="89"/>
                    <a:pt x="66" y="89"/>
                  </a:cubicBezTo>
                  <a:cubicBezTo>
                    <a:pt x="59" y="112"/>
                    <a:pt x="59" y="112"/>
                    <a:pt x="59" y="112"/>
                  </a:cubicBezTo>
                  <a:cubicBezTo>
                    <a:pt x="74" y="112"/>
                    <a:pt x="74" y="112"/>
                    <a:pt x="74" y="112"/>
                  </a:cubicBezTo>
                  <a:cubicBezTo>
                    <a:pt x="82" y="89"/>
                    <a:pt x="82" y="89"/>
                    <a:pt x="82"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2"/>
                    <a:pt x="112" y="112"/>
                    <a:pt x="112" y="112"/>
                  </a:cubicBezTo>
                  <a:cubicBezTo>
                    <a:pt x="128" y="112"/>
                    <a:pt x="128" y="112"/>
                    <a:pt x="128" y="112"/>
                  </a:cubicBezTo>
                  <a:cubicBezTo>
                    <a:pt x="135" y="89"/>
                    <a:pt x="135" y="89"/>
                    <a:pt x="135" y="89"/>
                  </a:cubicBezTo>
                  <a:cubicBezTo>
                    <a:pt x="142" y="89"/>
                    <a:pt x="142" y="89"/>
                    <a:pt x="142" y="89"/>
                  </a:cubicBezTo>
                  <a:cubicBezTo>
                    <a:pt x="142" y="112"/>
                    <a:pt x="142" y="112"/>
                    <a:pt x="142" y="112"/>
                  </a:cubicBezTo>
                  <a:cubicBezTo>
                    <a:pt x="155" y="112"/>
                    <a:pt x="155" y="112"/>
                    <a:pt x="155" y="112"/>
                  </a:cubicBezTo>
                  <a:cubicBezTo>
                    <a:pt x="170" y="89"/>
                    <a:pt x="170" y="89"/>
                    <a:pt x="170" y="89"/>
                  </a:cubicBezTo>
                  <a:cubicBezTo>
                    <a:pt x="180" y="89"/>
                    <a:pt x="180" y="89"/>
                    <a:pt x="180" y="89"/>
                  </a:cubicBezTo>
                  <a:cubicBezTo>
                    <a:pt x="175" y="112"/>
                    <a:pt x="175" y="112"/>
                    <a:pt x="175" y="112"/>
                  </a:cubicBezTo>
                  <a:cubicBezTo>
                    <a:pt x="190" y="112"/>
                    <a:pt x="190" y="112"/>
                    <a:pt x="190" y="112"/>
                  </a:cubicBezTo>
                  <a:cubicBezTo>
                    <a:pt x="195" y="89"/>
                    <a:pt x="195" y="89"/>
                    <a:pt x="195" y="89"/>
                  </a:cubicBezTo>
                  <a:cubicBezTo>
                    <a:pt x="204" y="89"/>
                    <a:pt x="204" y="89"/>
                    <a:pt x="204" y="89"/>
                  </a:cubicBezTo>
                  <a:cubicBezTo>
                    <a:pt x="203" y="96"/>
                    <a:pt x="205" y="103"/>
                    <a:pt x="210" y="107"/>
                  </a:cubicBezTo>
                  <a:cubicBezTo>
                    <a:pt x="216" y="113"/>
                    <a:pt x="225" y="114"/>
                    <a:pt x="232" y="114"/>
                  </a:cubicBezTo>
                  <a:cubicBezTo>
                    <a:pt x="241" y="114"/>
                    <a:pt x="251" y="112"/>
                    <a:pt x="260" y="110"/>
                  </a:cubicBezTo>
                  <a:cubicBezTo>
                    <a:pt x="266" y="89"/>
                    <a:pt x="266" y="89"/>
                    <a:pt x="266" y="89"/>
                  </a:cubicBezTo>
                  <a:cubicBezTo>
                    <a:pt x="283" y="89"/>
                    <a:pt x="283" y="89"/>
                    <a:pt x="283" y="89"/>
                  </a:cubicBezTo>
                  <a:cubicBezTo>
                    <a:pt x="283" y="0"/>
                    <a:pt x="283" y="0"/>
                    <a:pt x="283" y="0"/>
                  </a:cubicBez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Freeform 6">
              <a:extLst>
                <a:ext uri="{FF2B5EF4-FFF2-40B4-BE49-F238E27FC236}">
                  <a16:creationId xmlns:a16="http://schemas.microsoft.com/office/drawing/2014/main" id="{C07404C3-7D0C-4FB5-9AF3-398F11B7D324}"/>
                </a:ext>
              </a:extLst>
            </p:cNvPr>
            <p:cNvSpPr>
              <a:spLocks noEditPoints="1"/>
            </p:cNvSpPr>
            <p:nvPr userDrawn="1"/>
          </p:nvSpPr>
          <p:spPr bwMode="black">
            <a:xfrm>
              <a:off x="1617" y="538"/>
              <a:ext cx="121" cy="115"/>
            </a:xfrm>
            <a:custGeom>
              <a:avLst/>
              <a:gdLst>
                <a:gd name="T0" fmla="*/ 48 w 69"/>
                <a:gd name="T1" fmla="*/ 12 h 65"/>
                <a:gd name="T2" fmla="*/ 68 w 69"/>
                <a:gd name="T3" fmla="*/ 12 h 65"/>
                <a:gd name="T4" fmla="*/ 68 w 69"/>
                <a:gd name="T5" fmla="*/ 8 h 65"/>
                <a:gd name="T6" fmla="*/ 39 w 69"/>
                <a:gd name="T7" fmla="*/ 8 h 65"/>
                <a:gd name="T8" fmla="*/ 39 w 69"/>
                <a:gd name="T9" fmla="*/ 0 h 65"/>
                <a:gd name="T10" fmla="*/ 30 w 69"/>
                <a:gd name="T11" fmla="*/ 0 h 65"/>
                <a:gd name="T12" fmla="*/ 30 w 69"/>
                <a:gd name="T13" fmla="*/ 8 h 65"/>
                <a:gd name="T14" fmla="*/ 1 w 69"/>
                <a:gd name="T15" fmla="*/ 8 h 65"/>
                <a:gd name="T16" fmla="*/ 1 w 69"/>
                <a:gd name="T17" fmla="*/ 12 h 65"/>
                <a:gd name="T18" fmla="*/ 22 w 69"/>
                <a:gd name="T19" fmla="*/ 12 h 65"/>
                <a:gd name="T20" fmla="*/ 0 w 69"/>
                <a:gd name="T21" fmla="*/ 32 h 65"/>
                <a:gd name="T22" fmla="*/ 0 w 69"/>
                <a:gd name="T23" fmla="*/ 35 h 65"/>
                <a:gd name="T24" fmla="*/ 30 w 69"/>
                <a:gd name="T25" fmla="*/ 15 h 65"/>
                <a:gd name="T26" fmla="*/ 30 w 69"/>
                <a:gd name="T27" fmla="*/ 31 h 65"/>
                <a:gd name="T28" fmla="*/ 17 w 69"/>
                <a:gd name="T29" fmla="*/ 31 h 65"/>
                <a:gd name="T30" fmla="*/ 12 w 69"/>
                <a:gd name="T31" fmla="*/ 36 h 65"/>
                <a:gd name="T32" fmla="*/ 12 w 69"/>
                <a:gd name="T33" fmla="*/ 60 h 65"/>
                <a:gd name="T34" fmla="*/ 2 w 69"/>
                <a:gd name="T35" fmla="*/ 60 h 65"/>
                <a:gd name="T36" fmla="*/ 2 w 69"/>
                <a:gd name="T37" fmla="*/ 65 h 65"/>
                <a:gd name="T38" fmla="*/ 68 w 69"/>
                <a:gd name="T39" fmla="*/ 65 h 65"/>
                <a:gd name="T40" fmla="*/ 68 w 69"/>
                <a:gd name="T41" fmla="*/ 60 h 65"/>
                <a:gd name="T42" fmla="*/ 57 w 69"/>
                <a:gd name="T43" fmla="*/ 60 h 65"/>
                <a:gd name="T44" fmla="*/ 57 w 69"/>
                <a:gd name="T45" fmla="*/ 36 h 65"/>
                <a:gd name="T46" fmla="*/ 52 w 69"/>
                <a:gd name="T47" fmla="*/ 31 h 65"/>
                <a:gd name="T48" fmla="*/ 52 w 69"/>
                <a:gd name="T49" fmla="*/ 31 h 65"/>
                <a:gd name="T50" fmla="*/ 39 w 69"/>
                <a:gd name="T51" fmla="*/ 31 h 65"/>
                <a:gd name="T52" fmla="*/ 39 w 69"/>
                <a:gd name="T53" fmla="*/ 15 h 65"/>
                <a:gd name="T54" fmla="*/ 69 w 69"/>
                <a:gd name="T55" fmla="*/ 35 h 65"/>
                <a:gd name="T56" fmla="*/ 69 w 69"/>
                <a:gd name="T57" fmla="*/ 32 h 65"/>
                <a:gd name="T58" fmla="*/ 48 w 69"/>
                <a:gd name="T59" fmla="*/ 12 h 65"/>
                <a:gd name="T60" fmla="*/ 48 w 69"/>
                <a:gd name="T61" fmla="*/ 60 h 65"/>
                <a:gd name="T62" fmla="*/ 22 w 69"/>
                <a:gd name="T63" fmla="*/ 60 h 65"/>
                <a:gd name="T64" fmla="*/ 22 w 69"/>
                <a:gd name="T65" fmla="*/ 55 h 65"/>
                <a:gd name="T66" fmla="*/ 48 w 69"/>
                <a:gd name="T67" fmla="*/ 55 h 65"/>
                <a:gd name="T68" fmla="*/ 48 w 69"/>
                <a:gd name="T69" fmla="*/ 60 h 65"/>
                <a:gd name="T70" fmla="*/ 48 w 69"/>
                <a:gd name="T71" fmla="*/ 51 h 65"/>
                <a:gd name="T72" fmla="*/ 22 w 69"/>
                <a:gd name="T73" fmla="*/ 51 h 65"/>
                <a:gd name="T74" fmla="*/ 22 w 69"/>
                <a:gd name="T75" fmla="*/ 45 h 65"/>
                <a:gd name="T76" fmla="*/ 48 w 69"/>
                <a:gd name="T77" fmla="*/ 45 h 65"/>
                <a:gd name="T78" fmla="*/ 48 w 69"/>
                <a:gd name="T79" fmla="*/ 51 h 65"/>
                <a:gd name="T80" fmla="*/ 48 w 69"/>
                <a:gd name="T81" fmla="*/ 41 h 65"/>
                <a:gd name="T82" fmla="*/ 22 w 69"/>
                <a:gd name="T83" fmla="*/ 41 h 65"/>
                <a:gd name="T84" fmla="*/ 22 w 69"/>
                <a:gd name="T85" fmla="*/ 36 h 65"/>
                <a:gd name="T86" fmla="*/ 48 w 69"/>
                <a:gd name="T87" fmla="*/ 36 h 65"/>
                <a:gd name="T88" fmla="*/ 48 w 69"/>
                <a:gd name="T89"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5">
                  <a:moveTo>
                    <a:pt x="48" y="12"/>
                  </a:moveTo>
                  <a:cubicBezTo>
                    <a:pt x="68" y="12"/>
                    <a:pt x="68" y="12"/>
                    <a:pt x="68" y="12"/>
                  </a:cubicBezTo>
                  <a:cubicBezTo>
                    <a:pt x="68" y="8"/>
                    <a:pt x="68" y="8"/>
                    <a:pt x="68" y="8"/>
                  </a:cubicBezTo>
                  <a:cubicBezTo>
                    <a:pt x="39" y="8"/>
                    <a:pt x="39" y="8"/>
                    <a:pt x="39" y="8"/>
                  </a:cubicBezTo>
                  <a:cubicBezTo>
                    <a:pt x="39" y="0"/>
                    <a:pt x="39" y="0"/>
                    <a:pt x="39" y="0"/>
                  </a:cubicBezTo>
                  <a:cubicBezTo>
                    <a:pt x="30" y="0"/>
                    <a:pt x="30" y="0"/>
                    <a:pt x="30" y="0"/>
                  </a:cubicBezTo>
                  <a:cubicBezTo>
                    <a:pt x="30" y="8"/>
                    <a:pt x="30" y="8"/>
                    <a:pt x="30" y="8"/>
                  </a:cubicBezTo>
                  <a:cubicBezTo>
                    <a:pt x="1" y="8"/>
                    <a:pt x="1" y="8"/>
                    <a:pt x="1" y="8"/>
                  </a:cubicBezTo>
                  <a:cubicBezTo>
                    <a:pt x="1" y="12"/>
                    <a:pt x="1" y="12"/>
                    <a:pt x="1" y="12"/>
                  </a:cubicBezTo>
                  <a:cubicBezTo>
                    <a:pt x="22" y="12"/>
                    <a:pt x="22" y="12"/>
                    <a:pt x="22" y="12"/>
                  </a:cubicBezTo>
                  <a:cubicBezTo>
                    <a:pt x="18" y="18"/>
                    <a:pt x="13" y="24"/>
                    <a:pt x="0" y="32"/>
                  </a:cubicBezTo>
                  <a:cubicBezTo>
                    <a:pt x="0" y="35"/>
                    <a:pt x="0" y="35"/>
                    <a:pt x="0" y="35"/>
                  </a:cubicBezTo>
                  <a:cubicBezTo>
                    <a:pt x="17" y="29"/>
                    <a:pt x="26" y="20"/>
                    <a:pt x="30" y="15"/>
                  </a:cubicBezTo>
                  <a:cubicBezTo>
                    <a:pt x="30" y="31"/>
                    <a:pt x="30" y="31"/>
                    <a:pt x="30" y="31"/>
                  </a:cubicBezTo>
                  <a:cubicBezTo>
                    <a:pt x="17" y="31"/>
                    <a:pt x="17" y="31"/>
                    <a:pt x="17" y="31"/>
                  </a:cubicBezTo>
                  <a:cubicBezTo>
                    <a:pt x="15" y="31"/>
                    <a:pt x="12" y="33"/>
                    <a:pt x="12" y="36"/>
                  </a:cubicBezTo>
                  <a:cubicBezTo>
                    <a:pt x="12" y="60"/>
                    <a:pt x="12" y="60"/>
                    <a:pt x="12" y="60"/>
                  </a:cubicBezTo>
                  <a:cubicBezTo>
                    <a:pt x="2" y="60"/>
                    <a:pt x="2" y="60"/>
                    <a:pt x="2" y="60"/>
                  </a:cubicBezTo>
                  <a:cubicBezTo>
                    <a:pt x="2" y="65"/>
                    <a:pt x="2" y="65"/>
                    <a:pt x="2" y="65"/>
                  </a:cubicBezTo>
                  <a:cubicBezTo>
                    <a:pt x="68" y="65"/>
                    <a:pt x="68" y="65"/>
                    <a:pt x="68" y="65"/>
                  </a:cubicBezTo>
                  <a:cubicBezTo>
                    <a:pt x="68" y="60"/>
                    <a:pt x="68" y="60"/>
                    <a:pt x="68" y="60"/>
                  </a:cubicBezTo>
                  <a:cubicBezTo>
                    <a:pt x="57" y="60"/>
                    <a:pt x="57" y="60"/>
                    <a:pt x="57" y="60"/>
                  </a:cubicBezTo>
                  <a:cubicBezTo>
                    <a:pt x="57" y="36"/>
                    <a:pt x="57" y="36"/>
                    <a:pt x="57" y="36"/>
                  </a:cubicBezTo>
                  <a:cubicBezTo>
                    <a:pt x="57" y="33"/>
                    <a:pt x="55" y="31"/>
                    <a:pt x="52" y="31"/>
                  </a:cubicBezTo>
                  <a:cubicBezTo>
                    <a:pt x="52" y="31"/>
                    <a:pt x="52" y="31"/>
                    <a:pt x="52" y="31"/>
                  </a:cubicBezTo>
                  <a:cubicBezTo>
                    <a:pt x="39" y="31"/>
                    <a:pt x="39" y="31"/>
                    <a:pt x="39" y="31"/>
                  </a:cubicBezTo>
                  <a:cubicBezTo>
                    <a:pt x="39" y="15"/>
                    <a:pt x="39" y="15"/>
                    <a:pt x="39" y="15"/>
                  </a:cubicBezTo>
                  <a:cubicBezTo>
                    <a:pt x="43" y="20"/>
                    <a:pt x="52" y="29"/>
                    <a:pt x="69" y="35"/>
                  </a:cubicBezTo>
                  <a:cubicBezTo>
                    <a:pt x="69" y="32"/>
                    <a:pt x="69" y="32"/>
                    <a:pt x="69" y="32"/>
                  </a:cubicBezTo>
                  <a:cubicBezTo>
                    <a:pt x="57" y="24"/>
                    <a:pt x="52" y="18"/>
                    <a:pt x="48" y="12"/>
                  </a:cubicBezTo>
                  <a:close/>
                  <a:moveTo>
                    <a:pt x="48" y="60"/>
                  </a:moveTo>
                  <a:cubicBezTo>
                    <a:pt x="22" y="60"/>
                    <a:pt x="22" y="60"/>
                    <a:pt x="22" y="60"/>
                  </a:cubicBezTo>
                  <a:cubicBezTo>
                    <a:pt x="22" y="55"/>
                    <a:pt x="22" y="55"/>
                    <a:pt x="22" y="55"/>
                  </a:cubicBezTo>
                  <a:cubicBezTo>
                    <a:pt x="48" y="55"/>
                    <a:pt x="48" y="55"/>
                    <a:pt x="48" y="55"/>
                  </a:cubicBezTo>
                  <a:lnTo>
                    <a:pt x="48" y="60"/>
                  </a:lnTo>
                  <a:close/>
                  <a:moveTo>
                    <a:pt x="48" y="51"/>
                  </a:moveTo>
                  <a:cubicBezTo>
                    <a:pt x="22" y="51"/>
                    <a:pt x="22" y="51"/>
                    <a:pt x="22" y="51"/>
                  </a:cubicBezTo>
                  <a:cubicBezTo>
                    <a:pt x="22" y="45"/>
                    <a:pt x="22" y="45"/>
                    <a:pt x="22" y="45"/>
                  </a:cubicBezTo>
                  <a:cubicBezTo>
                    <a:pt x="48" y="45"/>
                    <a:pt x="48" y="45"/>
                    <a:pt x="48" y="45"/>
                  </a:cubicBezTo>
                  <a:lnTo>
                    <a:pt x="48" y="51"/>
                  </a:lnTo>
                  <a:close/>
                  <a:moveTo>
                    <a:pt x="48" y="41"/>
                  </a:moveTo>
                  <a:cubicBezTo>
                    <a:pt x="22" y="41"/>
                    <a:pt x="22" y="41"/>
                    <a:pt x="22" y="41"/>
                  </a:cubicBezTo>
                  <a:cubicBezTo>
                    <a:pt x="22" y="36"/>
                    <a:pt x="22" y="36"/>
                    <a:pt x="22" y="36"/>
                  </a:cubicBezTo>
                  <a:cubicBezTo>
                    <a:pt x="48" y="36"/>
                    <a:pt x="48" y="36"/>
                    <a:pt x="48" y="36"/>
                  </a:cubicBezTo>
                  <a:lnTo>
                    <a:pt x="48"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Freeform 7">
              <a:extLst>
                <a:ext uri="{FF2B5EF4-FFF2-40B4-BE49-F238E27FC236}">
                  <a16:creationId xmlns:a16="http://schemas.microsoft.com/office/drawing/2014/main" id="{0A49FF84-85CD-4CB4-A345-B801506E1481}"/>
                </a:ext>
              </a:extLst>
            </p:cNvPr>
            <p:cNvSpPr>
              <a:spLocks/>
            </p:cNvSpPr>
            <p:nvPr userDrawn="1"/>
          </p:nvSpPr>
          <p:spPr bwMode="black">
            <a:xfrm>
              <a:off x="1757" y="542"/>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Freeform 8">
              <a:extLst>
                <a:ext uri="{FF2B5EF4-FFF2-40B4-BE49-F238E27FC236}">
                  <a16:creationId xmlns:a16="http://schemas.microsoft.com/office/drawing/2014/main" id="{72E488B6-1FE0-4388-84F2-8F448BFFEEFA}"/>
                </a:ext>
              </a:extLst>
            </p:cNvPr>
            <p:cNvSpPr>
              <a:spLocks/>
            </p:cNvSpPr>
            <p:nvPr userDrawn="1"/>
          </p:nvSpPr>
          <p:spPr bwMode="black">
            <a:xfrm>
              <a:off x="1757" y="568"/>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Freeform 9">
              <a:extLst>
                <a:ext uri="{FF2B5EF4-FFF2-40B4-BE49-F238E27FC236}">
                  <a16:creationId xmlns:a16="http://schemas.microsoft.com/office/drawing/2014/main" id="{16C66013-E599-4499-9099-16B982042833}"/>
                </a:ext>
              </a:extLst>
            </p:cNvPr>
            <p:cNvSpPr>
              <a:spLocks/>
            </p:cNvSpPr>
            <p:nvPr userDrawn="1"/>
          </p:nvSpPr>
          <p:spPr bwMode="black">
            <a:xfrm>
              <a:off x="1755" y="602"/>
              <a:ext cx="31" cy="54"/>
            </a:xfrm>
            <a:custGeom>
              <a:avLst/>
              <a:gdLst>
                <a:gd name="T0" fmla="*/ 0 w 18"/>
                <a:gd name="T1" fmla="*/ 20 h 31"/>
                <a:gd name="T2" fmla="*/ 0 w 18"/>
                <a:gd name="T3" fmla="*/ 31 h 31"/>
                <a:gd name="T4" fmla="*/ 18 w 18"/>
                <a:gd name="T5" fmla="*/ 0 h 31"/>
                <a:gd name="T6" fmla="*/ 13 w 18"/>
                <a:gd name="T7" fmla="*/ 0 h 31"/>
                <a:gd name="T8" fmla="*/ 0 w 18"/>
                <a:gd name="T9" fmla="*/ 20 h 31"/>
              </a:gdLst>
              <a:ahLst/>
              <a:cxnLst>
                <a:cxn ang="0">
                  <a:pos x="T0" y="T1"/>
                </a:cxn>
                <a:cxn ang="0">
                  <a:pos x="T2" y="T3"/>
                </a:cxn>
                <a:cxn ang="0">
                  <a:pos x="T4" y="T5"/>
                </a:cxn>
                <a:cxn ang="0">
                  <a:pos x="T6" y="T7"/>
                </a:cxn>
                <a:cxn ang="0">
                  <a:pos x="T8" y="T9"/>
                </a:cxn>
              </a:cxnLst>
              <a:rect l="0" t="0" r="r" b="b"/>
              <a:pathLst>
                <a:path w="18" h="31">
                  <a:moveTo>
                    <a:pt x="0" y="20"/>
                  </a:moveTo>
                  <a:cubicBezTo>
                    <a:pt x="0" y="31"/>
                    <a:pt x="0" y="31"/>
                    <a:pt x="0" y="31"/>
                  </a:cubicBezTo>
                  <a:cubicBezTo>
                    <a:pt x="11" y="25"/>
                    <a:pt x="16" y="9"/>
                    <a:pt x="18" y="0"/>
                  </a:cubicBezTo>
                  <a:cubicBezTo>
                    <a:pt x="13" y="0"/>
                    <a:pt x="13" y="0"/>
                    <a:pt x="13" y="0"/>
                  </a:cubicBezTo>
                  <a:cubicBezTo>
                    <a:pt x="10" y="6"/>
                    <a:pt x="8" y="11"/>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Freeform 10">
              <a:extLst>
                <a:ext uri="{FF2B5EF4-FFF2-40B4-BE49-F238E27FC236}">
                  <a16:creationId xmlns:a16="http://schemas.microsoft.com/office/drawing/2014/main" id="{B969BE81-3CE1-4674-8F8F-C154EDB4CEF4}"/>
                </a:ext>
              </a:extLst>
            </p:cNvPr>
            <p:cNvSpPr>
              <a:spLocks/>
            </p:cNvSpPr>
            <p:nvPr userDrawn="1"/>
          </p:nvSpPr>
          <p:spPr bwMode="black">
            <a:xfrm>
              <a:off x="1788" y="540"/>
              <a:ext cx="89" cy="114"/>
            </a:xfrm>
            <a:custGeom>
              <a:avLst/>
              <a:gdLst>
                <a:gd name="T0" fmla="*/ 34 w 51"/>
                <a:gd name="T1" fmla="*/ 41 h 65"/>
                <a:gd name="T2" fmla="*/ 38 w 51"/>
                <a:gd name="T3" fmla="*/ 53 h 65"/>
                <a:gd name="T4" fmla="*/ 14 w 51"/>
                <a:gd name="T5" fmla="*/ 56 h 65"/>
                <a:gd name="T6" fmla="*/ 27 w 51"/>
                <a:gd name="T7" fmla="*/ 33 h 65"/>
                <a:gd name="T8" fmla="*/ 48 w 51"/>
                <a:gd name="T9" fmla="*/ 33 h 65"/>
                <a:gd name="T10" fmla="*/ 48 w 51"/>
                <a:gd name="T11" fmla="*/ 29 h 65"/>
                <a:gd name="T12" fmla="*/ 30 w 51"/>
                <a:gd name="T13" fmla="*/ 29 h 65"/>
                <a:gd name="T14" fmla="*/ 30 w 51"/>
                <a:gd name="T15" fmla="*/ 15 h 65"/>
                <a:gd name="T16" fmla="*/ 47 w 51"/>
                <a:gd name="T17" fmla="*/ 15 h 65"/>
                <a:gd name="T18" fmla="*/ 47 w 51"/>
                <a:gd name="T19" fmla="*/ 11 h 65"/>
                <a:gd name="T20" fmla="*/ 30 w 51"/>
                <a:gd name="T21" fmla="*/ 11 h 65"/>
                <a:gd name="T22" fmla="*/ 30 w 51"/>
                <a:gd name="T23" fmla="*/ 0 h 65"/>
                <a:gd name="T24" fmla="*/ 20 w 51"/>
                <a:gd name="T25" fmla="*/ 0 h 65"/>
                <a:gd name="T26" fmla="*/ 20 w 51"/>
                <a:gd name="T27" fmla="*/ 11 h 65"/>
                <a:gd name="T28" fmla="*/ 3 w 51"/>
                <a:gd name="T29" fmla="*/ 11 h 65"/>
                <a:gd name="T30" fmla="*/ 3 w 51"/>
                <a:gd name="T31" fmla="*/ 15 h 65"/>
                <a:gd name="T32" fmla="*/ 20 w 51"/>
                <a:gd name="T33" fmla="*/ 15 h 65"/>
                <a:gd name="T34" fmla="*/ 20 w 51"/>
                <a:gd name="T35" fmla="*/ 29 h 65"/>
                <a:gd name="T36" fmla="*/ 1 w 51"/>
                <a:gd name="T37" fmla="*/ 29 h 65"/>
                <a:gd name="T38" fmla="*/ 1 w 51"/>
                <a:gd name="T39" fmla="*/ 33 h 65"/>
                <a:gd name="T40" fmla="*/ 16 w 51"/>
                <a:gd name="T41" fmla="*/ 33 h 65"/>
                <a:gd name="T42" fmla="*/ 7 w 51"/>
                <a:gd name="T43" fmla="*/ 56 h 65"/>
                <a:gd name="T44" fmla="*/ 0 w 51"/>
                <a:gd name="T45" fmla="*/ 56 h 65"/>
                <a:gd name="T46" fmla="*/ 0 w 51"/>
                <a:gd name="T47" fmla="*/ 65 h 65"/>
                <a:gd name="T48" fmla="*/ 39 w 51"/>
                <a:gd name="T49" fmla="*/ 58 h 65"/>
                <a:gd name="T50" fmla="*/ 40 w 51"/>
                <a:gd name="T51" fmla="*/ 65 h 65"/>
                <a:gd name="T52" fmla="*/ 51 w 51"/>
                <a:gd name="T53" fmla="*/ 65 h 65"/>
                <a:gd name="T54" fmla="*/ 39 w 51"/>
                <a:gd name="T55" fmla="*/ 41 h 65"/>
                <a:gd name="T56" fmla="*/ 34 w 51"/>
                <a:gd name="T57"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65">
                  <a:moveTo>
                    <a:pt x="34" y="41"/>
                  </a:moveTo>
                  <a:cubicBezTo>
                    <a:pt x="36" y="46"/>
                    <a:pt x="37" y="50"/>
                    <a:pt x="38" y="53"/>
                  </a:cubicBezTo>
                  <a:cubicBezTo>
                    <a:pt x="34" y="54"/>
                    <a:pt x="27" y="55"/>
                    <a:pt x="14" y="56"/>
                  </a:cubicBezTo>
                  <a:cubicBezTo>
                    <a:pt x="21" y="46"/>
                    <a:pt x="26" y="36"/>
                    <a:pt x="27" y="33"/>
                  </a:cubicBezTo>
                  <a:cubicBezTo>
                    <a:pt x="48" y="33"/>
                    <a:pt x="48" y="33"/>
                    <a:pt x="48" y="33"/>
                  </a:cubicBezTo>
                  <a:cubicBezTo>
                    <a:pt x="48" y="29"/>
                    <a:pt x="48" y="29"/>
                    <a:pt x="48" y="29"/>
                  </a:cubicBezTo>
                  <a:cubicBezTo>
                    <a:pt x="30" y="29"/>
                    <a:pt x="30" y="29"/>
                    <a:pt x="30" y="29"/>
                  </a:cubicBezTo>
                  <a:cubicBezTo>
                    <a:pt x="30" y="15"/>
                    <a:pt x="30" y="15"/>
                    <a:pt x="30" y="15"/>
                  </a:cubicBezTo>
                  <a:cubicBezTo>
                    <a:pt x="47" y="15"/>
                    <a:pt x="47" y="15"/>
                    <a:pt x="47" y="15"/>
                  </a:cubicBezTo>
                  <a:cubicBezTo>
                    <a:pt x="47" y="11"/>
                    <a:pt x="47" y="11"/>
                    <a:pt x="47" y="11"/>
                  </a:cubicBezTo>
                  <a:cubicBezTo>
                    <a:pt x="30" y="11"/>
                    <a:pt x="30" y="11"/>
                    <a:pt x="30" y="11"/>
                  </a:cubicBezTo>
                  <a:cubicBezTo>
                    <a:pt x="30" y="0"/>
                    <a:pt x="30" y="0"/>
                    <a:pt x="30" y="0"/>
                  </a:cubicBezTo>
                  <a:cubicBezTo>
                    <a:pt x="20" y="0"/>
                    <a:pt x="20" y="0"/>
                    <a:pt x="20" y="0"/>
                  </a:cubicBezTo>
                  <a:cubicBezTo>
                    <a:pt x="20" y="11"/>
                    <a:pt x="20" y="11"/>
                    <a:pt x="20" y="11"/>
                  </a:cubicBezTo>
                  <a:cubicBezTo>
                    <a:pt x="3" y="11"/>
                    <a:pt x="3" y="11"/>
                    <a:pt x="3" y="11"/>
                  </a:cubicBezTo>
                  <a:cubicBezTo>
                    <a:pt x="3" y="15"/>
                    <a:pt x="3" y="15"/>
                    <a:pt x="3" y="15"/>
                  </a:cubicBezTo>
                  <a:cubicBezTo>
                    <a:pt x="20" y="15"/>
                    <a:pt x="20" y="15"/>
                    <a:pt x="20" y="15"/>
                  </a:cubicBezTo>
                  <a:cubicBezTo>
                    <a:pt x="20" y="29"/>
                    <a:pt x="20" y="29"/>
                    <a:pt x="20" y="29"/>
                  </a:cubicBezTo>
                  <a:cubicBezTo>
                    <a:pt x="1" y="29"/>
                    <a:pt x="1" y="29"/>
                    <a:pt x="1" y="29"/>
                  </a:cubicBezTo>
                  <a:cubicBezTo>
                    <a:pt x="1" y="33"/>
                    <a:pt x="1" y="33"/>
                    <a:pt x="1" y="33"/>
                  </a:cubicBezTo>
                  <a:cubicBezTo>
                    <a:pt x="16" y="33"/>
                    <a:pt x="16" y="33"/>
                    <a:pt x="16" y="33"/>
                  </a:cubicBezTo>
                  <a:cubicBezTo>
                    <a:pt x="15" y="35"/>
                    <a:pt x="13" y="43"/>
                    <a:pt x="7" y="56"/>
                  </a:cubicBezTo>
                  <a:cubicBezTo>
                    <a:pt x="5" y="56"/>
                    <a:pt x="2" y="56"/>
                    <a:pt x="0" y="56"/>
                  </a:cubicBezTo>
                  <a:cubicBezTo>
                    <a:pt x="0" y="65"/>
                    <a:pt x="0" y="65"/>
                    <a:pt x="0" y="65"/>
                  </a:cubicBezTo>
                  <a:cubicBezTo>
                    <a:pt x="20" y="64"/>
                    <a:pt x="33" y="60"/>
                    <a:pt x="39" y="58"/>
                  </a:cubicBezTo>
                  <a:cubicBezTo>
                    <a:pt x="40" y="62"/>
                    <a:pt x="40" y="65"/>
                    <a:pt x="40" y="65"/>
                  </a:cubicBezTo>
                  <a:cubicBezTo>
                    <a:pt x="51" y="65"/>
                    <a:pt x="51" y="65"/>
                    <a:pt x="51" y="65"/>
                  </a:cubicBezTo>
                  <a:cubicBezTo>
                    <a:pt x="51" y="65"/>
                    <a:pt x="48" y="54"/>
                    <a:pt x="39" y="41"/>
                  </a:cubicBezTo>
                  <a:lnTo>
                    <a:pt x="34"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Freeform 11">
              <a:extLst>
                <a:ext uri="{FF2B5EF4-FFF2-40B4-BE49-F238E27FC236}">
                  <a16:creationId xmlns:a16="http://schemas.microsoft.com/office/drawing/2014/main" id="{F0C1F24E-E5E4-4741-A0D5-BC582B439E23}"/>
                </a:ext>
              </a:extLst>
            </p:cNvPr>
            <p:cNvSpPr>
              <a:spLocks noEditPoints="1"/>
            </p:cNvSpPr>
            <p:nvPr userDrawn="1"/>
          </p:nvSpPr>
          <p:spPr bwMode="black">
            <a:xfrm>
              <a:off x="1237" y="538"/>
              <a:ext cx="108" cy="122"/>
            </a:xfrm>
            <a:custGeom>
              <a:avLst/>
              <a:gdLst>
                <a:gd name="T0" fmla="*/ 42 w 62"/>
                <a:gd name="T1" fmla="*/ 0 h 69"/>
                <a:gd name="T2" fmla="*/ 32 w 62"/>
                <a:gd name="T3" fmla="*/ 0 h 69"/>
                <a:gd name="T4" fmla="*/ 32 w 62"/>
                <a:gd name="T5" fmla="*/ 13 h 69"/>
                <a:gd name="T6" fmla="*/ 0 w 62"/>
                <a:gd name="T7" fmla="*/ 13 h 69"/>
                <a:gd name="T8" fmla="*/ 0 w 62"/>
                <a:gd name="T9" fmla="*/ 18 h 69"/>
                <a:gd name="T10" fmla="*/ 33 w 62"/>
                <a:gd name="T11" fmla="*/ 17 h 69"/>
                <a:gd name="T12" fmla="*/ 33 w 62"/>
                <a:gd name="T13" fmla="*/ 26 h 69"/>
                <a:gd name="T14" fmla="*/ 25 w 62"/>
                <a:gd name="T15" fmla="*/ 23 h 69"/>
                <a:gd name="T16" fmla="*/ 12 w 62"/>
                <a:gd name="T17" fmla="*/ 38 h 69"/>
                <a:gd name="T18" fmla="*/ 24 w 62"/>
                <a:gd name="T19" fmla="*/ 52 h 69"/>
                <a:gd name="T20" fmla="*/ 35 w 62"/>
                <a:gd name="T21" fmla="*/ 47 h 69"/>
                <a:gd name="T22" fmla="*/ 29 w 62"/>
                <a:gd name="T23" fmla="*/ 58 h 69"/>
                <a:gd name="T24" fmla="*/ 19 w 62"/>
                <a:gd name="T25" fmla="*/ 65 h 69"/>
                <a:gd name="T26" fmla="*/ 19 w 62"/>
                <a:gd name="T27" fmla="*/ 69 h 69"/>
                <a:gd name="T28" fmla="*/ 44 w 62"/>
                <a:gd name="T29" fmla="*/ 41 h 69"/>
                <a:gd name="T30" fmla="*/ 42 w 62"/>
                <a:gd name="T31" fmla="*/ 33 h 69"/>
                <a:gd name="T32" fmla="*/ 42 w 62"/>
                <a:gd name="T33" fmla="*/ 17 h 69"/>
                <a:gd name="T34" fmla="*/ 62 w 62"/>
                <a:gd name="T35" fmla="*/ 16 h 69"/>
                <a:gd name="T36" fmla="*/ 62 w 62"/>
                <a:gd name="T37" fmla="*/ 11 h 69"/>
                <a:gd name="T38" fmla="*/ 42 w 62"/>
                <a:gd name="T39" fmla="*/ 12 h 69"/>
                <a:gd name="T40" fmla="*/ 42 w 62"/>
                <a:gd name="T41" fmla="*/ 0 h 69"/>
                <a:gd name="T42" fmla="*/ 33 w 62"/>
                <a:gd name="T43" fmla="*/ 43 h 69"/>
                <a:gd name="T44" fmla="*/ 27 w 62"/>
                <a:gd name="T45" fmla="*/ 46 h 69"/>
                <a:gd name="T46" fmla="*/ 20 w 62"/>
                <a:gd name="T47" fmla="*/ 37 h 69"/>
                <a:gd name="T48" fmla="*/ 27 w 62"/>
                <a:gd name="T49" fmla="*/ 28 h 69"/>
                <a:gd name="T50" fmla="*/ 34 w 62"/>
                <a:gd name="T51" fmla="*/ 36 h 69"/>
                <a:gd name="T52" fmla="*/ 33 w 62"/>
                <a:gd name="T53" fmla="*/ 4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 h="69">
                  <a:moveTo>
                    <a:pt x="42" y="0"/>
                  </a:moveTo>
                  <a:cubicBezTo>
                    <a:pt x="32" y="0"/>
                    <a:pt x="32" y="0"/>
                    <a:pt x="32" y="0"/>
                  </a:cubicBezTo>
                  <a:cubicBezTo>
                    <a:pt x="32" y="1"/>
                    <a:pt x="32" y="7"/>
                    <a:pt x="32" y="13"/>
                  </a:cubicBezTo>
                  <a:cubicBezTo>
                    <a:pt x="21" y="13"/>
                    <a:pt x="9" y="13"/>
                    <a:pt x="0" y="13"/>
                  </a:cubicBezTo>
                  <a:cubicBezTo>
                    <a:pt x="0" y="18"/>
                    <a:pt x="0" y="18"/>
                    <a:pt x="0" y="18"/>
                  </a:cubicBezTo>
                  <a:cubicBezTo>
                    <a:pt x="6" y="18"/>
                    <a:pt x="20" y="18"/>
                    <a:pt x="33" y="17"/>
                  </a:cubicBezTo>
                  <a:cubicBezTo>
                    <a:pt x="33" y="21"/>
                    <a:pt x="33" y="24"/>
                    <a:pt x="33" y="26"/>
                  </a:cubicBezTo>
                  <a:cubicBezTo>
                    <a:pt x="31" y="24"/>
                    <a:pt x="28" y="23"/>
                    <a:pt x="25" y="23"/>
                  </a:cubicBezTo>
                  <a:cubicBezTo>
                    <a:pt x="19" y="23"/>
                    <a:pt x="12" y="28"/>
                    <a:pt x="12" y="38"/>
                  </a:cubicBezTo>
                  <a:cubicBezTo>
                    <a:pt x="12" y="47"/>
                    <a:pt x="19" y="52"/>
                    <a:pt x="24" y="52"/>
                  </a:cubicBezTo>
                  <a:cubicBezTo>
                    <a:pt x="28" y="52"/>
                    <a:pt x="33" y="50"/>
                    <a:pt x="35" y="47"/>
                  </a:cubicBezTo>
                  <a:cubicBezTo>
                    <a:pt x="34" y="50"/>
                    <a:pt x="33" y="54"/>
                    <a:pt x="29" y="58"/>
                  </a:cubicBezTo>
                  <a:cubicBezTo>
                    <a:pt x="26" y="62"/>
                    <a:pt x="22" y="64"/>
                    <a:pt x="19" y="65"/>
                  </a:cubicBezTo>
                  <a:cubicBezTo>
                    <a:pt x="19" y="69"/>
                    <a:pt x="19" y="69"/>
                    <a:pt x="19" y="69"/>
                  </a:cubicBezTo>
                  <a:cubicBezTo>
                    <a:pt x="30" y="67"/>
                    <a:pt x="44" y="60"/>
                    <a:pt x="44" y="41"/>
                  </a:cubicBezTo>
                  <a:cubicBezTo>
                    <a:pt x="44" y="36"/>
                    <a:pt x="42" y="33"/>
                    <a:pt x="42" y="33"/>
                  </a:cubicBezTo>
                  <a:cubicBezTo>
                    <a:pt x="42" y="30"/>
                    <a:pt x="42" y="24"/>
                    <a:pt x="42" y="17"/>
                  </a:cubicBezTo>
                  <a:cubicBezTo>
                    <a:pt x="51" y="17"/>
                    <a:pt x="58" y="16"/>
                    <a:pt x="62" y="16"/>
                  </a:cubicBezTo>
                  <a:cubicBezTo>
                    <a:pt x="62" y="11"/>
                    <a:pt x="62" y="11"/>
                    <a:pt x="62" y="11"/>
                  </a:cubicBezTo>
                  <a:cubicBezTo>
                    <a:pt x="56" y="12"/>
                    <a:pt x="49" y="12"/>
                    <a:pt x="42" y="12"/>
                  </a:cubicBezTo>
                  <a:cubicBezTo>
                    <a:pt x="42" y="6"/>
                    <a:pt x="42" y="1"/>
                    <a:pt x="42" y="0"/>
                  </a:cubicBezTo>
                  <a:close/>
                  <a:moveTo>
                    <a:pt x="33" y="43"/>
                  </a:moveTo>
                  <a:cubicBezTo>
                    <a:pt x="32" y="44"/>
                    <a:pt x="30" y="46"/>
                    <a:pt x="27" y="46"/>
                  </a:cubicBezTo>
                  <a:cubicBezTo>
                    <a:pt x="21" y="46"/>
                    <a:pt x="20" y="38"/>
                    <a:pt x="20" y="37"/>
                  </a:cubicBezTo>
                  <a:cubicBezTo>
                    <a:pt x="20" y="28"/>
                    <a:pt x="27" y="28"/>
                    <a:pt x="27" y="28"/>
                  </a:cubicBezTo>
                  <a:cubicBezTo>
                    <a:pt x="32" y="28"/>
                    <a:pt x="34" y="31"/>
                    <a:pt x="34" y="36"/>
                  </a:cubicBezTo>
                  <a:cubicBezTo>
                    <a:pt x="35" y="40"/>
                    <a:pt x="34" y="41"/>
                    <a:pt x="3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Freeform 12">
              <a:extLst>
                <a:ext uri="{FF2B5EF4-FFF2-40B4-BE49-F238E27FC236}">
                  <a16:creationId xmlns:a16="http://schemas.microsoft.com/office/drawing/2014/main" id="{50898516-E91D-4C97-BCE7-3E99EFB94F41}"/>
                </a:ext>
              </a:extLst>
            </p:cNvPr>
            <p:cNvSpPr>
              <a:spLocks/>
            </p:cNvSpPr>
            <p:nvPr userDrawn="1"/>
          </p:nvSpPr>
          <p:spPr bwMode="black">
            <a:xfrm>
              <a:off x="1315" y="535"/>
              <a:ext cx="18" cy="17"/>
            </a:xfrm>
            <a:custGeom>
              <a:avLst/>
              <a:gdLst>
                <a:gd name="T0" fmla="*/ 10 w 10"/>
                <a:gd name="T1" fmla="*/ 10 h 10"/>
                <a:gd name="T2" fmla="*/ 5 w 10"/>
                <a:gd name="T3" fmla="*/ 0 h 10"/>
                <a:gd name="T4" fmla="*/ 0 w 10"/>
                <a:gd name="T5" fmla="*/ 0 h 10"/>
                <a:gd name="T6" fmla="*/ 4 w 10"/>
                <a:gd name="T7" fmla="*/ 10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cubicBezTo>
                    <a:pt x="9" y="7"/>
                    <a:pt x="7" y="3"/>
                    <a:pt x="5" y="0"/>
                  </a:cubicBezTo>
                  <a:cubicBezTo>
                    <a:pt x="0" y="0"/>
                    <a:pt x="0" y="0"/>
                    <a:pt x="0" y="0"/>
                  </a:cubicBezTo>
                  <a:cubicBezTo>
                    <a:pt x="1" y="2"/>
                    <a:pt x="3" y="7"/>
                    <a:pt x="4" y="10"/>
                  </a:cubicBezTo>
                  <a:lnTo>
                    <a:pt x="1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Freeform 13">
              <a:extLst>
                <a:ext uri="{FF2B5EF4-FFF2-40B4-BE49-F238E27FC236}">
                  <a16:creationId xmlns:a16="http://schemas.microsoft.com/office/drawing/2014/main" id="{3E40B428-CB4F-4EAC-9F71-013DCCB8EDA7}"/>
                </a:ext>
              </a:extLst>
            </p:cNvPr>
            <p:cNvSpPr>
              <a:spLocks/>
            </p:cNvSpPr>
            <p:nvPr userDrawn="1"/>
          </p:nvSpPr>
          <p:spPr bwMode="black">
            <a:xfrm>
              <a:off x="1331" y="535"/>
              <a:ext cx="19" cy="17"/>
            </a:xfrm>
            <a:custGeom>
              <a:avLst/>
              <a:gdLst>
                <a:gd name="T0" fmla="*/ 0 w 11"/>
                <a:gd name="T1" fmla="*/ 0 h 10"/>
                <a:gd name="T2" fmla="*/ 5 w 11"/>
                <a:gd name="T3" fmla="*/ 10 h 10"/>
                <a:gd name="T4" fmla="*/ 11 w 11"/>
                <a:gd name="T5" fmla="*/ 10 h 10"/>
                <a:gd name="T6" fmla="*/ 5 w 11"/>
                <a:gd name="T7" fmla="*/ 0 h 10"/>
                <a:gd name="T8" fmla="*/ 0 w 11"/>
                <a:gd name="T9" fmla="*/ 0 h 10"/>
              </a:gdLst>
              <a:ahLst/>
              <a:cxnLst>
                <a:cxn ang="0">
                  <a:pos x="T0" y="T1"/>
                </a:cxn>
                <a:cxn ang="0">
                  <a:pos x="T2" y="T3"/>
                </a:cxn>
                <a:cxn ang="0">
                  <a:pos x="T4" y="T5"/>
                </a:cxn>
                <a:cxn ang="0">
                  <a:pos x="T6" y="T7"/>
                </a:cxn>
                <a:cxn ang="0">
                  <a:pos x="T8" y="T9"/>
                </a:cxn>
              </a:cxnLst>
              <a:rect l="0" t="0" r="r" b="b"/>
              <a:pathLst>
                <a:path w="11" h="10">
                  <a:moveTo>
                    <a:pt x="0" y="0"/>
                  </a:moveTo>
                  <a:cubicBezTo>
                    <a:pt x="2" y="2"/>
                    <a:pt x="4" y="7"/>
                    <a:pt x="5" y="10"/>
                  </a:cubicBezTo>
                  <a:cubicBezTo>
                    <a:pt x="11" y="10"/>
                    <a:pt x="11" y="10"/>
                    <a:pt x="11" y="10"/>
                  </a:cubicBezTo>
                  <a:cubicBezTo>
                    <a:pt x="10" y="7"/>
                    <a:pt x="7" y="3"/>
                    <a:pt x="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Freeform 14">
              <a:extLst>
                <a:ext uri="{FF2B5EF4-FFF2-40B4-BE49-F238E27FC236}">
                  <a16:creationId xmlns:a16="http://schemas.microsoft.com/office/drawing/2014/main" id="{F41DCB63-CAEA-45EE-8E87-BCEBBCBAC32E}"/>
                </a:ext>
              </a:extLst>
            </p:cNvPr>
            <p:cNvSpPr>
              <a:spLocks/>
            </p:cNvSpPr>
            <p:nvPr userDrawn="1"/>
          </p:nvSpPr>
          <p:spPr bwMode="black">
            <a:xfrm>
              <a:off x="1366" y="540"/>
              <a:ext cx="94" cy="116"/>
            </a:xfrm>
            <a:custGeom>
              <a:avLst/>
              <a:gdLst>
                <a:gd name="T0" fmla="*/ 32 w 54"/>
                <a:gd name="T1" fmla="*/ 0 h 66"/>
                <a:gd name="T2" fmla="*/ 21 w 54"/>
                <a:gd name="T3" fmla="*/ 0 h 66"/>
                <a:gd name="T4" fmla="*/ 27 w 54"/>
                <a:gd name="T5" fmla="*/ 15 h 66"/>
                <a:gd name="T6" fmla="*/ 0 w 54"/>
                <a:gd name="T7" fmla="*/ 15 h 66"/>
                <a:gd name="T8" fmla="*/ 0 w 54"/>
                <a:gd name="T9" fmla="*/ 21 h 66"/>
                <a:gd name="T10" fmla="*/ 29 w 54"/>
                <a:gd name="T11" fmla="*/ 20 h 66"/>
                <a:gd name="T12" fmla="*/ 41 w 54"/>
                <a:gd name="T13" fmla="*/ 37 h 66"/>
                <a:gd name="T14" fmla="*/ 22 w 54"/>
                <a:gd name="T15" fmla="*/ 32 h 66"/>
                <a:gd name="T16" fmla="*/ 1 w 54"/>
                <a:gd name="T17" fmla="*/ 49 h 66"/>
                <a:gd name="T18" fmla="*/ 25 w 54"/>
                <a:gd name="T19" fmla="*/ 66 h 66"/>
                <a:gd name="T20" fmla="*/ 48 w 54"/>
                <a:gd name="T21" fmla="*/ 63 h 66"/>
                <a:gd name="T22" fmla="*/ 48 w 54"/>
                <a:gd name="T23" fmla="*/ 58 h 66"/>
                <a:gd name="T24" fmla="*/ 27 w 54"/>
                <a:gd name="T25" fmla="*/ 61 h 66"/>
                <a:gd name="T26" fmla="*/ 11 w 54"/>
                <a:gd name="T27" fmla="*/ 49 h 66"/>
                <a:gd name="T28" fmla="*/ 25 w 54"/>
                <a:gd name="T29" fmla="*/ 37 h 66"/>
                <a:gd name="T30" fmla="*/ 36 w 54"/>
                <a:gd name="T31" fmla="*/ 39 h 66"/>
                <a:gd name="T32" fmla="*/ 44 w 54"/>
                <a:gd name="T33" fmla="*/ 43 h 66"/>
                <a:gd name="T34" fmla="*/ 48 w 54"/>
                <a:gd name="T35" fmla="*/ 43 h 66"/>
                <a:gd name="T36" fmla="*/ 51 w 54"/>
                <a:gd name="T37" fmla="*/ 37 h 66"/>
                <a:gd name="T38" fmla="*/ 39 w 54"/>
                <a:gd name="T39" fmla="*/ 19 h 66"/>
                <a:gd name="T40" fmla="*/ 54 w 54"/>
                <a:gd name="T41" fmla="*/ 17 h 66"/>
                <a:gd name="T42" fmla="*/ 54 w 54"/>
                <a:gd name="T43" fmla="*/ 12 h 66"/>
                <a:gd name="T44" fmla="*/ 36 w 54"/>
                <a:gd name="T45" fmla="*/ 14 h 66"/>
                <a:gd name="T46" fmla="*/ 32 w 54"/>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66">
                  <a:moveTo>
                    <a:pt x="32" y="0"/>
                  </a:moveTo>
                  <a:cubicBezTo>
                    <a:pt x="21" y="0"/>
                    <a:pt x="21" y="0"/>
                    <a:pt x="21" y="0"/>
                  </a:cubicBezTo>
                  <a:cubicBezTo>
                    <a:pt x="23" y="5"/>
                    <a:pt x="25" y="11"/>
                    <a:pt x="27" y="15"/>
                  </a:cubicBezTo>
                  <a:cubicBezTo>
                    <a:pt x="15" y="16"/>
                    <a:pt x="3" y="15"/>
                    <a:pt x="0" y="15"/>
                  </a:cubicBezTo>
                  <a:cubicBezTo>
                    <a:pt x="0" y="21"/>
                    <a:pt x="0" y="21"/>
                    <a:pt x="0" y="21"/>
                  </a:cubicBezTo>
                  <a:cubicBezTo>
                    <a:pt x="10" y="21"/>
                    <a:pt x="20" y="21"/>
                    <a:pt x="29" y="20"/>
                  </a:cubicBezTo>
                  <a:cubicBezTo>
                    <a:pt x="33" y="26"/>
                    <a:pt x="36" y="32"/>
                    <a:pt x="41" y="37"/>
                  </a:cubicBezTo>
                  <a:cubicBezTo>
                    <a:pt x="35" y="34"/>
                    <a:pt x="28" y="32"/>
                    <a:pt x="22" y="32"/>
                  </a:cubicBezTo>
                  <a:cubicBezTo>
                    <a:pt x="7" y="32"/>
                    <a:pt x="1" y="42"/>
                    <a:pt x="1" y="49"/>
                  </a:cubicBezTo>
                  <a:cubicBezTo>
                    <a:pt x="1" y="58"/>
                    <a:pt x="9" y="66"/>
                    <a:pt x="25" y="66"/>
                  </a:cubicBezTo>
                  <a:cubicBezTo>
                    <a:pt x="34" y="66"/>
                    <a:pt x="41" y="65"/>
                    <a:pt x="48" y="63"/>
                  </a:cubicBezTo>
                  <a:cubicBezTo>
                    <a:pt x="48" y="58"/>
                    <a:pt x="48" y="58"/>
                    <a:pt x="48" y="58"/>
                  </a:cubicBezTo>
                  <a:cubicBezTo>
                    <a:pt x="43" y="59"/>
                    <a:pt x="34" y="61"/>
                    <a:pt x="27" y="61"/>
                  </a:cubicBezTo>
                  <a:cubicBezTo>
                    <a:pt x="16" y="61"/>
                    <a:pt x="11" y="55"/>
                    <a:pt x="11" y="49"/>
                  </a:cubicBezTo>
                  <a:cubicBezTo>
                    <a:pt x="11" y="41"/>
                    <a:pt x="17" y="37"/>
                    <a:pt x="25" y="37"/>
                  </a:cubicBezTo>
                  <a:cubicBezTo>
                    <a:pt x="28" y="37"/>
                    <a:pt x="32" y="38"/>
                    <a:pt x="36" y="39"/>
                  </a:cubicBezTo>
                  <a:cubicBezTo>
                    <a:pt x="40" y="41"/>
                    <a:pt x="42" y="42"/>
                    <a:pt x="44" y="43"/>
                  </a:cubicBezTo>
                  <a:cubicBezTo>
                    <a:pt x="45" y="44"/>
                    <a:pt x="46" y="45"/>
                    <a:pt x="48" y="43"/>
                  </a:cubicBezTo>
                  <a:cubicBezTo>
                    <a:pt x="52" y="41"/>
                    <a:pt x="53" y="39"/>
                    <a:pt x="51" y="37"/>
                  </a:cubicBezTo>
                  <a:cubicBezTo>
                    <a:pt x="46" y="32"/>
                    <a:pt x="42" y="26"/>
                    <a:pt x="39" y="19"/>
                  </a:cubicBezTo>
                  <a:cubicBezTo>
                    <a:pt x="45" y="19"/>
                    <a:pt x="51" y="18"/>
                    <a:pt x="54" y="17"/>
                  </a:cubicBezTo>
                  <a:cubicBezTo>
                    <a:pt x="54" y="12"/>
                    <a:pt x="54" y="12"/>
                    <a:pt x="54" y="12"/>
                  </a:cubicBezTo>
                  <a:cubicBezTo>
                    <a:pt x="49" y="13"/>
                    <a:pt x="43" y="14"/>
                    <a:pt x="36" y="14"/>
                  </a:cubicBezTo>
                  <a:cubicBezTo>
                    <a:pt x="35" y="10"/>
                    <a:pt x="33" y="5"/>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Rectangle 15">
              <a:extLst>
                <a:ext uri="{FF2B5EF4-FFF2-40B4-BE49-F238E27FC236}">
                  <a16:creationId xmlns:a16="http://schemas.microsoft.com/office/drawing/2014/main" id="{DAE4986D-A144-4886-B846-968C72447E11}"/>
                </a:ext>
              </a:extLst>
            </p:cNvPr>
            <p:cNvSpPr>
              <a:spLocks noChangeArrowheads="1"/>
            </p:cNvSpPr>
            <p:nvPr userDrawn="1"/>
          </p:nvSpPr>
          <p:spPr bwMode="black">
            <a:xfrm>
              <a:off x="1553" y="591"/>
              <a:ext cx="41" cy="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Freeform 16">
              <a:extLst>
                <a:ext uri="{FF2B5EF4-FFF2-40B4-BE49-F238E27FC236}">
                  <a16:creationId xmlns:a16="http://schemas.microsoft.com/office/drawing/2014/main" id="{44E136D5-06DE-4FF6-BFF1-3C044D94317A}"/>
                </a:ext>
              </a:extLst>
            </p:cNvPr>
            <p:cNvSpPr>
              <a:spLocks/>
            </p:cNvSpPr>
            <p:nvPr userDrawn="1"/>
          </p:nvSpPr>
          <p:spPr bwMode="black">
            <a:xfrm>
              <a:off x="1546" y="540"/>
              <a:ext cx="54" cy="42"/>
            </a:xfrm>
            <a:custGeom>
              <a:avLst/>
              <a:gdLst>
                <a:gd name="T0" fmla="*/ 10 w 31"/>
                <a:gd name="T1" fmla="*/ 14 h 24"/>
                <a:gd name="T2" fmla="*/ 31 w 31"/>
                <a:gd name="T3" fmla="*/ 14 h 24"/>
                <a:gd name="T4" fmla="*/ 31 w 31"/>
                <a:gd name="T5" fmla="*/ 10 h 24"/>
                <a:gd name="T6" fmla="*/ 13 w 31"/>
                <a:gd name="T7" fmla="*/ 10 h 24"/>
                <a:gd name="T8" fmla="*/ 16 w 31"/>
                <a:gd name="T9" fmla="*/ 0 h 24"/>
                <a:gd name="T10" fmla="*/ 6 w 31"/>
                <a:gd name="T11" fmla="*/ 0 h 24"/>
                <a:gd name="T12" fmla="*/ 0 w 31"/>
                <a:gd name="T13" fmla="*/ 19 h 24"/>
                <a:gd name="T14" fmla="*/ 0 w 31"/>
                <a:gd name="T15" fmla="*/ 24 h 24"/>
                <a:gd name="T16" fmla="*/ 10 w 31"/>
                <a:gd name="T17"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4">
                  <a:moveTo>
                    <a:pt x="10" y="14"/>
                  </a:moveTo>
                  <a:cubicBezTo>
                    <a:pt x="31" y="14"/>
                    <a:pt x="31" y="14"/>
                    <a:pt x="31" y="14"/>
                  </a:cubicBezTo>
                  <a:cubicBezTo>
                    <a:pt x="31" y="10"/>
                    <a:pt x="31" y="10"/>
                    <a:pt x="31" y="10"/>
                  </a:cubicBezTo>
                  <a:cubicBezTo>
                    <a:pt x="13" y="10"/>
                    <a:pt x="13" y="10"/>
                    <a:pt x="13" y="10"/>
                  </a:cubicBezTo>
                  <a:cubicBezTo>
                    <a:pt x="14" y="7"/>
                    <a:pt x="15" y="4"/>
                    <a:pt x="16" y="0"/>
                  </a:cubicBezTo>
                  <a:cubicBezTo>
                    <a:pt x="6" y="0"/>
                    <a:pt x="6" y="0"/>
                    <a:pt x="6" y="0"/>
                  </a:cubicBezTo>
                  <a:cubicBezTo>
                    <a:pt x="6" y="5"/>
                    <a:pt x="5" y="13"/>
                    <a:pt x="0" y="19"/>
                  </a:cubicBezTo>
                  <a:cubicBezTo>
                    <a:pt x="0" y="24"/>
                    <a:pt x="0" y="24"/>
                    <a:pt x="0" y="24"/>
                  </a:cubicBezTo>
                  <a:cubicBezTo>
                    <a:pt x="5" y="21"/>
                    <a:pt x="9" y="17"/>
                    <a:pt x="1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 name="Freeform 17">
              <a:extLst>
                <a:ext uri="{FF2B5EF4-FFF2-40B4-BE49-F238E27FC236}">
                  <a16:creationId xmlns:a16="http://schemas.microsoft.com/office/drawing/2014/main" id="{9E458340-C5C4-419C-917C-E38896FA18E5}"/>
                </a:ext>
              </a:extLst>
            </p:cNvPr>
            <p:cNvSpPr>
              <a:spLocks noEditPoints="1"/>
            </p:cNvSpPr>
            <p:nvPr userDrawn="1"/>
          </p:nvSpPr>
          <p:spPr bwMode="black">
            <a:xfrm>
              <a:off x="1481" y="614"/>
              <a:ext cx="119" cy="39"/>
            </a:xfrm>
            <a:custGeom>
              <a:avLst/>
              <a:gdLst>
                <a:gd name="T0" fmla="*/ 61 w 68"/>
                <a:gd name="T1" fmla="*/ 5 h 22"/>
                <a:gd name="T2" fmla="*/ 61 w 68"/>
                <a:gd name="T3" fmla="*/ 5 h 22"/>
                <a:gd name="T4" fmla="*/ 56 w 68"/>
                <a:gd name="T5" fmla="*/ 0 h 22"/>
                <a:gd name="T6" fmla="*/ 12 w 68"/>
                <a:gd name="T7" fmla="*/ 0 h 22"/>
                <a:gd name="T8" fmla="*/ 7 w 68"/>
                <a:gd name="T9" fmla="*/ 5 h 22"/>
                <a:gd name="T10" fmla="*/ 7 w 68"/>
                <a:gd name="T11" fmla="*/ 18 h 22"/>
                <a:gd name="T12" fmla="*/ 0 w 68"/>
                <a:gd name="T13" fmla="*/ 18 h 22"/>
                <a:gd name="T14" fmla="*/ 0 w 68"/>
                <a:gd name="T15" fmla="*/ 22 h 22"/>
                <a:gd name="T16" fmla="*/ 68 w 68"/>
                <a:gd name="T17" fmla="*/ 22 h 22"/>
                <a:gd name="T18" fmla="*/ 68 w 68"/>
                <a:gd name="T19" fmla="*/ 18 h 22"/>
                <a:gd name="T20" fmla="*/ 61 w 68"/>
                <a:gd name="T21" fmla="*/ 18 h 22"/>
                <a:gd name="T22" fmla="*/ 61 w 68"/>
                <a:gd name="T23" fmla="*/ 5 h 22"/>
                <a:gd name="T24" fmla="*/ 23 w 68"/>
                <a:gd name="T25" fmla="*/ 18 h 22"/>
                <a:gd name="T26" fmla="*/ 16 w 68"/>
                <a:gd name="T27" fmla="*/ 18 h 22"/>
                <a:gd name="T28" fmla="*/ 16 w 68"/>
                <a:gd name="T29" fmla="*/ 4 h 22"/>
                <a:gd name="T30" fmla="*/ 23 w 68"/>
                <a:gd name="T31" fmla="*/ 4 h 22"/>
                <a:gd name="T32" fmla="*/ 23 w 68"/>
                <a:gd name="T33" fmla="*/ 18 h 22"/>
                <a:gd name="T34" fmla="*/ 38 w 68"/>
                <a:gd name="T35" fmla="*/ 18 h 22"/>
                <a:gd name="T36" fmla="*/ 31 w 68"/>
                <a:gd name="T37" fmla="*/ 18 h 22"/>
                <a:gd name="T38" fmla="*/ 31 w 68"/>
                <a:gd name="T39" fmla="*/ 4 h 22"/>
                <a:gd name="T40" fmla="*/ 38 w 68"/>
                <a:gd name="T41" fmla="*/ 4 h 22"/>
                <a:gd name="T42" fmla="*/ 38 w 68"/>
                <a:gd name="T43" fmla="*/ 18 h 22"/>
                <a:gd name="T44" fmla="*/ 53 w 68"/>
                <a:gd name="T45" fmla="*/ 18 h 22"/>
                <a:gd name="T46" fmla="*/ 46 w 68"/>
                <a:gd name="T47" fmla="*/ 18 h 22"/>
                <a:gd name="T48" fmla="*/ 46 w 68"/>
                <a:gd name="T49" fmla="*/ 4 h 22"/>
                <a:gd name="T50" fmla="*/ 53 w 68"/>
                <a:gd name="T51" fmla="*/ 4 h 22"/>
                <a:gd name="T52" fmla="*/ 53 w 68"/>
                <a:gd name="T5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22">
                  <a:moveTo>
                    <a:pt x="61" y="5"/>
                  </a:moveTo>
                  <a:cubicBezTo>
                    <a:pt x="61" y="5"/>
                    <a:pt x="61" y="5"/>
                    <a:pt x="61" y="5"/>
                  </a:cubicBezTo>
                  <a:cubicBezTo>
                    <a:pt x="61" y="2"/>
                    <a:pt x="60" y="0"/>
                    <a:pt x="56" y="0"/>
                  </a:cubicBezTo>
                  <a:cubicBezTo>
                    <a:pt x="12" y="0"/>
                    <a:pt x="12" y="0"/>
                    <a:pt x="12" y="0"/>
                  </a:cubicBezTo>
                  <a:cubicBezTo>
                    <a:pt x="9" y="0"/>
                    <a:pt x="7" y="2"/>
                    <a:pt x="7" y="5"/>
                  </a:cubicBezTo>
                  <a:cubicBezTo>
                    <a:pt x="7" y="18"/>
                    <a:pt x="7" y="18"/>
                    <a:pt x="7" y="18"/>
                  </a:cubicBezTo>
                  <a:cubicBezTo>
                    <a:pt x="0" y="18"/>
                    <a:pt x="0" y="18"/>
                    <a:pt x="0" y="18"/>
                  </a:cubicBezTo>
                  <a:cubicBezTo>
                    <a:pt x="0" y="22"/>
                    <a:pt x="0" y="22"/>
                    <a:pt x="0" y="22"/>
                  </a:cubicBezTo>
                  <a:cubicBezTo>
                    <a:pt x="68" y="22"/>
                    <a:pt x="68" y="22"/>
                    <a:pt x="68" y="22"/>
                  </a:cubicBezTo>
                  <a:cubicBezTo>
                    <a:pt x="68" y="18"/>
                    <a:pt x="68" y="18"/>
                    <a:pt x="68" y="18"/>
                  </a:cubicBezTo>
                  <a:cubicBezTo>
                    <a:pt x="61" y="18"/>
                    <a:pt x="61" y="18"/>
                    <a:pt x="61" y="18"/>
                  </a:cubicBezTo>
                  <a:lnTo>
                    <a:pt x="61" y="5"/>
                  </a:lnTo>
                  <a:close/>
                  <a:moveTo>
                    <a:pt x="23" y="18"/>
                  </a:moveTo>
                  <a:cubicBezTo>
                    <a:pt x="16" y="18"/>
                    <a:pt x="16" y="18"/>
                    <a:pt x="16" y="18"/>
                  </a:cubicBezTo>
                  <a:cubicBezTo>
                    <a:pt x="16" y="4"/>
                    <a:pt x="16" y="4"/>
                    <a:pt x="16" y="4"/>
                  </a:cubicBezTo>
                  <a:cubicBezTo>
                    <a:pt x="23" y="4"/>
                    <a:pt x="23" y="4"/>
                    <a:pt x="23" y="4"/>
                  </a:cubicBezTo>
                  <a:lnTo>
                    <a:pt x="23" y="18"/>
                  </a:lnTo>
                  <a:close/>
                  <a:moveTo>
                    <a:pt x="38" y="18"/>
                  </a:moveTo>
                  <a:cubicBezTo>
                    <a:pt x="31" y="18"/>
                    <a:pt x="31" y="18"/>
                    <a:pt x="31" y="18"/>
                  </a:cubicBezTo>
                  <a:cubicBezTo>
                    <a:pt x="31" y="4"/>
                    <a:pt x="31" y="4"/>
                    <a:pt x="31" y="4"/>
                  </a:cubicBezTo>
                  <a:cubicBezTo>
                    <a:pt x="38" y="4"/>
                    <a:pt x="38" y="4"/>
                    <a:pt x="38" y="4"/>
                  </a:cubicBezTo>
                  <a:lnTo>
                    <a:pt x="38" y="18"/>
                  </a:lnTo>
                  <a:close/>
                  <a:moveTo>
                    <a:pt x="53" y="18"/>
                  </a:moveTo>
                  <a:cubicBezTo>
                    <a:pt x="46" y="18"/>
                    <a:pt x="46" y="18"/>
                    <a:pt x="46" y="18"/>
                  </a:cubicBezTo>
                  <a:cubicBezTo>
                    <a:pt x="46" y="4"/>
                    <a:pt x="46" y="4"/>
                    <a:pt x="46" y="4"/>
                  </a:cubicBezTo>
                  <a:cubicBezTo>
                    <a:pt x="53" y="4"/>
                    <a:pt x="53" y="4"/>
                    <a:pt x="53" y="4"/>
                  </a:cubicBezTo>
                  <a:lnTo>
                    <a:pt x="53"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Freeform 18">
              <a:extLst>
                <a:ext uri="{FF2B5EF4-FFF2-40B4-BE49-F238E27FC236}">
                  <a16:creationId xmlns:a16="http://schemas.microsoft.com/office/drawing/2014/main" id="{5125074D-A171-4725-AD1F-EF034147AF10}"/>
                </a:ext>
              </a:extLst>
            </p:cNvPr>
            <p:cNvSpPr>
              <a:spLocks noEditPoints="1"/>
            </p:cNvSpPr>
            <p:nvPr userDrawn="1"/>
          </p:nvSpPr>
          <p:spPr bwMode="black">
            <a:xfrm>
              <a:off x="1488" y="544"/>
              <a:ext cx="58" cy="61"/>
            </a:xfrm>
            <a:custGeom>
              <a:avLst/>
              <a:gdLst>
                <a:gd name="T0" fmla="*/ 6 w 33"/>
                <a:gd name="T1" fmla="*/ 35 h 35"/>
                <a:gd name="T2" fmla="*/ 33 w 33"/>
                <a:gd name="T3" fmla="*/ 35 h 35"/>
                <a:gd name="T4" fmla="*/ 33 w 33"/>
                <a:gd name="T5" fmla="*/ 31 h 35"/>
                <a:gd name="T6" fmla="*/ 22 w 33"/>
                <a:gd name="T7" fmla="*/ 31 h 35"/>
                <a:gd name="T8" fmla="*/ 22 w 33"/>
                <a:gd name="T9" fmla="*/ 26 h 35"/>
                <a:gd name="T10" fmla="*/ 27 w 33"/>
                <a:gd name="T11" fmla="*/ 26 h 35"/>
                <a:gd name="T12" fmla="*/ 27 w 33"/>
                <a:gd name="T13" fmla="*/ 26 h 35"/>
                <a:gd name="T14" fmla="*/ 31 w 33"/>
                <a:gd name="T15" fmla="*/ 22 h 35"/>
                <a:gd name="T16" fmla="*/ 31 w 33"/>
                <a:gd name="T17" fmla="*/ 13 h 35"/>
                <a:gd name="T18" fmla="*/ 31 w 33"/>
                <a:gd name="T19" fmla="*/ 13 h 35"/>
                <a:gd name="T20" fmla="*/ 27 w 33"/>
                <a:gd name="T21" fmla="*/ 10 h 35"/>
                <a:gd name="T22" fmla="*/ 22 w 33"/>
                <a:gd name="T23" fmla="*/ 10 h 35"/>
                <a:gd name="T24" fmla="*/ 22 w 33"/>
                <a:gd name="T25" fmla="*/ 5 h 35"/>
                <a:gd name="T26" fmla="*/ 33 w 33"/>
                <a:gd name="T27" fmla="*/ 5 h 35"/>
                <a:gd name="T28" fmla="*/ 33 w 33"/>
                <a:gd name="T29" fmla="*/ 0 h 35"/>
                <a:gd name="T30" fmla="*/ 6 w 33"/>
                <a:gd name="T31" fmla="*/ 0 h 35"/>
                <a:gd name="T32" fmla="*/ 0 w 33"/>
                <a:gd name="T33" fmla="*/ 6 h 35"/>
                <a:gd name="T34" fmla="*/ 0 w 33"/>
                <a:gd name="T35" fmla="*/ 30 h 35"/>
                <a:gd name="T36" fmla="*/ 6 w 33"/>
                <a:gd name="T37" fmla="*/ 35 h 35"/>
                <a:gd name="T38" fmla="*/ 9 w 33"/>
                <a:gd name="T39" fmla="*/ 5 h 35"/>
                <a:gd name="T40" fmla="*/ 14 w 33"/>
                <a:gd name="T41" fmla="*/ 5 h 35"/>
                <a:gd name="T42" fmla="*/ 14 w 33"/>
                <a:gd name="T43" fmla="*/ 10 h 35"/>
                <a:gd name="T44" fmla="*/ 9 w 33"/>
                <a:gd name="T45" fmla="*/ 10 h 35"/>
                <a:gd name="T46" fmla="*/ 9 w 33"/>
                <a:gd name="T47" fmla="*/ 5 h 35"/>
                <a:gd name="T48" fmla="*/ 9 w 33"/>
                <a:gd name="T49" fmla="*/ 14 h 35"/>
                <a:gd name="T50" fmla="*/ 22 w 33"/>
                <a:gd name="T51" fmla="*/ 14 h 35"/>
                <a:gd name="T52" fmla="*/ 22 w 33"/>
                <a:gd name="T53" fmla="*/ 21 h 35"/>
                <a:gd name="T54" fmla="*/ 9 w 33"/>
                <a:gd name="T55" fmla="*/ 21 h 35"/>
                <a:gd name="T56" fmla="*/ 9 w 33"/>
                <a:gd name="T57" fmla="*/ 14 h 35"/>
                <a:gd name="T58" fmla="*/ 9 w 33"/>
                <a:gd name="T59" fmla="*/ 26 h 35"/>
                <a:gd name="T60" fmla="*/ 14 w 33"/>
                <a:gd name="T61" fmla="*/ 26 h 35"/>
                <a:gd name="T62" fmla="*/ 14 w 33"/>
                <a:gd name="T63" fmla="*/ 31 h 35"/>
                <a:gd name="T64" fmla="*/ 9 w 33"/>
                <a:gd name="T65" fmla="*/ 31 h 35"/>
                <a:gd name="T66" fmla="*/ 9 w 33"/>
                <a:gd name="T67"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5">
                  <a:moveTo>
                    <a:pt x="6" y="35"/>
                  </a:moveTo>
                  <a:cubicBezTo>
                    <a:pt x="33" y="35"/>
                    <a:pt x="33" y="35"/>
                    <a:pt x="33" y="35"/>
                  </a:cubicBezTo>
                  <a:cubicBezTo>
                    <a:pt x="33" y="31"/>
                    <a:pt x="33" y="31"/>
                    <a:pt x="33" y="31"/>
                  </a:cubicBezTo>
                  <a:cubicBezTo>
                    <a:pt x="22" y="31"/>
                    <a:pt x="22" y="31"/>
                    <a:pt x="22" y="31"/>
                  </a:cubicBezTo>
                  <a:cubicBezTo>
                    <a:pt x="22" y="26"/>
                    <a:pt x="22" y="26"/>
                    <a:pt x="22" y="26"/>
                  </a:cubicBezTo>
                  <a:cubicBezTo>
                    <a:pt x="27" y="26"/>
                    <a:pt x="27" y="26"/>
                    <a:pt x="27" y="26"/>
                  </a:cubicBezTo>
                  <a:cubicBezTo>
                    <a:pt x="27" y="26"/>
                    <a:pt x="27" y="26"/>
                    <a:pt x="27" y="26"/>
                  </a:cubicBezTo>
                  <a:cubicBezTo>
                    <a:pt x="30" y="26"/>
                    <a:pt x="31" y="24"/>
                    <a:pt x="31" y="22"/>
                  </a:cubicBezTo>
                  <a:cubicBezTo>
                    <a:pt x="31" y="13"/>
                    <a:pt x="31" y="13"/>
                    <a:pt x="31" y="13"/>
                  </a:cubicBezTo>
                  <a:cubicBezTo>
                    <a:pt x="31" y="13"/>
                    <a:pt x="31" y="13"/>
                    <a:pt x="31" y="13"/>
                  </a:cubicBezTo>
                  <a:cubicBezTo>
                    <a:pt x="31" y="11"/>
                    <a:pt x="30" y="10"/>
                    <a:pt x="27" y="10"/>
                  </a:cubicBezTo>
                  <a:cubicBezTo>
                    <a:pt x="22" y="10"/>
                    <a:pt x="22" y="10"/>
                    <a:pt x="22" y="10"/>
                  </a:cubicBezTo>
                  <a:cubicBezTo>
                    <a:pt x="22" y="5"/>
                    <a:pt x="22" y="5"/>
                    <a:pt x="22" y="5"/>
                  </a:cubicBezTo>
                  <a:cubicBezTo>
                    <a:pt x="33" y="5"/>
                    <a:pt x="33" y="5"/>
                    <a:pt x="33" y="5"/>
                  </a:cubicBezTo>
                  <a:cubicBezTo>
                    <a:pt x="33" y="0"/>
                    <a:pt x="33" y="0"/>
                    <a:pt x="33" y="0"/>
                  </a:cubicBezTo>
                  <a:cubicBezTo>
                    <a:pt x="6" y="0"/>
                    <a:pt x="6" y="0"/>
                    <a:pt x="6" y="0"/>
                  </a:cubicBezTo>
                  <a:cubicBezTo>
                    <a:pt x="3" y="0"/>
                    <a:pt x="0" y="3"/>
                    <a:pt x="0" y="6"/>
                  </a:cubicBezTo>
                  <a:cubicBezTo>
                    <a:pt x="0" y="30"/>
                    <a:pt x="0" y="30"/>
                    <a:pt x="0" y="30"/>
                  </a:cubicBezTo>
                  <a:cubicBezTo>
                    <a:pt x="0" y="33"/>
                    <a:pt x="3" y="35"/>
                    <a:pt x="6" y="35"/>
                  </a:cubicBezTo>
                  <a:close/>
                  <a:moveTo>
                    <a:pt x="9" y="5"/>
                  </a:moveTo>
                  <a:cubicBezTo>
                    <a:pt x="14" y="5"/>
                    <a:pt x="14" y="5"/>
                    <a:pt x="14" y="5"/>
                  </a:cubicBezTo>
                  <a:cubicBezTo>
                    <a:pt x="14" y="10"/>
                    <a:pt x="14" y="10"/>
                    <a:pt x="14" y="10"/>
                  </a:cubicBezTo>
                  <a:cubicBezTo>
                    <a:pt x="9" y="10"/>
                    <a:pt x="9" y="10"/>
                    <a:pt x="9" y="10"/>
                  </a:cubicBezTo>
                  <a:lnTo>
                    <a:pt x="9" y="5"/>
                  </a:lnTo>
                  <a:close/>
                  <a:moveTo>
                    <a:pt x="9" y="14"/>
                  </a:moveTo>
                  <a:cubicBezTo>
                    <a:pt x="22" y="14"/>
                    <a:pt x="22" y="14"/>
                    <a:pt x="22" y="14"/>
                  </a:cubicBezTo>
                  <a:cubicBezTo>
                    <a:pt x="22" y="21"/>
                    <a:pt x="22" y="21"/>
                    <a:pt x="22" y="21"/>
                  </a:cubicBezTo>
                  <a:cubicBezTo>
                    <a:pt x="9" y="21"/>
                    <a:pt x="9" y="21"/>
                    <a:pt x="9" y="21"/>
                  </a:cubicBezTo>
                  <a:lnTo>
                    <a:pt x="9" y="14"/>
                  </a:lnTo>
                  <a:close/>
                  <a:moveTo>
                    <a:pt x="9" y="26"/>
                  </a:moveTo>
                  <a:cubicBezTo>
                    <a:pt x="14" y="26"/>
                    <a:pt x="14" y="26"/>
                    <a:pt x="14" y="26"/>
                  </a:cubicBezTo>
                  <a:cubicBezTo>
                    <a:pt x="14" y="31"/>
                    <a:pt x="14" y="31"/>
                    <a:pt x="14" y="31"/>
                  </a:cubicBezTo>
                  <a:cubicBezTo>
                    <a:pt x="9" y="31"/>
                    <a:pt x="9" y="31"/>
                    <a:pt x="9" y="31"/>
                  </a:cubicBezTo>
                  <a:lnTo>
                    <a:pt x="9"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Freeform 19">
              <a:extLst>
                <a:ext uri="{FF2B5EF4-FFF2-40B4-BE49-F238E27FC236}">
                  <a16:creationId xmlns:a16="http://schemas.microsoft.com/office/drawing/2014/main" id="{9C3866B7-4A7A-4E52-AA29-08EE57D236B1}"/>
                </a:ext>
              </a:extLst>
            </p:cNvPr>
            <p:cNvSpPr>
              <a:spLocks noEditPoints="1"/>
            </p:cNvSpPr>
            <p:nvPr userDrawn="1"/>
          </p:nvSpPr>
          <p:spPr bwMode="black">
            <a:xfrm>
              <a:off x="1118" y="538"/>
              <a:ext cx="103" cy="118"/>
            </a:xfrm>
            <a:custGeom>
              <a:avLst/>
              <a:gdLst>
                <a:gd name="T0" fmla="*/ 35 w 59"/>
                <a:gd name="T1" fmla="*/ 26 h 67"/>
                <a:gd name="T2" fmla="*/ 23 w 59"/>
                <a:gd name="T3" fmla="*/ 27 h 67"/>
                <a:gd name="T4" fmla="*/ 26 w 59"/>
                <a:gd name="T5" fmla="*/ 18 h 67"/>
                <a:gd name="T6" fmla="*/ 55 w 59"/>
                <a:gd name="T7" fmla="*/ 16 h 67"/>
                <a:gd name="T8" fmla="*/ 55 w 59"/>
                <a:gd name="T9" fmla="*/ 10 h 67"/>
                <a:gd name="T10" fmla="*/ 28 w 59"/>
                <a:gd name="T11" fmla="*/ 13 h 67"/>
                <a:gd name="T12" fmla="*/ 34 w 59"/>
                <a:gd name="T13" fmla="*/ 0 h 67"/>
                <a:gd name="T14" fmla="*/ 23 w 59"/>
                <a:gd name="T15" fmla="*/ 0 h 67"/>
                <a:gd name="T16" fmla="*/ 19 w 59"/>
                <a:gd name="T17" fmla="*/ 13 h 67"/>
                <a:gd name="T18" fmla="*/ 1 w 59"/>
                <a:gd name="T19" fmla="*/ 13 h 67"/>
                <a:gd name="T20" fmla="*/ 1 w 59"/>
                <a:gd name="T21" fmla="*/ 18 h 67"/>
                <a:gd name="T22" fmla="*/ 17 w 59"/>
                <a:gd name="T23" fmla="*/ 18 h 67"/>
                <a:gd name="T24" fmla="*/ 15 w 59"/>
                <a:gd name="T25" fmla="*/ 30 h 67"/>
                <a:gd name="T26" fmla="*/ 6 w 59"/>
                <a:gd name="T27" fmla="*/ 37 h 67"/>
                <a:gd name="T28" fmla="*/ 0 w 59"/>
                <a:gd name="T29" fmla="*/ 52 h 67"/>
                <a:gd name="T30" fmla="*/ 11 w 59"/>
                <a:gd name="T31" fmla="*/ 64 h 67"/>
                <a:gd name="T32" fmla="*/ 30 w 59"/>
                <a:gd name="T33" fmla="*/ 55 h 67"/>
                <a:gd name="T34" fmla="*/ 42 w 59"/>
                <a:gd name="T35" fmla="*/ 32 h 67"/>
                <a:gd name="T36" fmla="*/ 50 w 59"/>
                <a:gd name="T37" fmla="*/ 45 h 67"/>
                <a:gd name="T38" fmla="*/ 46 w 59"/>
                <a:gd name="T39" fmla="*/ 56 h 67"/>
                <a:gd name="T40" fmla="*/ 33 w 59"/>
                <a:gd name="T41" fmla="*/ 63 h 67"/>
                <a:gd name="T42" fmla="*/ 33 w 59"/>
                <a:gd name="T43" fmla="*/ 67 h 67"/>
                <a:gd name="T44" fmla="*/ 53 w 59"/>
                <a:gd name="T45" fmla="*/ 58 h 67"/>
                <a:gd name="T46" fmla="*/ 59 w 59"/>
                <a:gd name="T47" fmla="*/ 45 h 67"/>
                <a:gd name="T48" fmla="*/ 35 w 59"/>
                <a:gd name="T49" fmla="*/ 26 h 67"/>
                <a:gd name="T50" fmla="*/ 12 w 59"/>
                <a:gd name="T51" fmla="*/ 59 h 67"/>
                <a:gd name="T52" fmla="*/ 8 w 59"/>
                <a:gd name="T53" fmla="*/ 52 h 67"/>
                <a:gd name="T54" fmla="*/ 15 w 59"/>
                <a:gd name="T55" fmla="*/ 37 h 67"/>
                <a:gd name="T56" fmla="*/ 21 w 59"/>
                <a:gd name="T57" fmla="*/ 56 h 67"/>
                <a:gd name="T58" fmla="*/ 12 w 59"/>
                <a:gd name="T59" fmla="*/ 59 h 67"/>
                <a:gd name="T60" fmla="*/ 26 w 59"/>
                <a:gd name="T61" fmla="*/ 51 h 67"/>
                <a:gd name="T62" fmla="*/ 23 w 59"/>
                <a:gd name="T63" fmla="*/ 32 h 67"/>
                <a:gd name="T64" fmla="*/ 34 w 59"/>
                <a:gd name="T65" fmla="*/ 30 h 67"/>
                <a:gd name="T66" fmla="*/ 26 w 59"/>
                <a:gd name="T67"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67">
                  <a:moveTo>
                    <a:pt x="35" y="26"/>
                  </a:moveTo>
                  <a:cubicBezTo>
                    <a:pt x="30" y="26"/>
                    <a:pt x="27" y="27"/>
                    <a:pt x="23" y="27"/>
                  </a:cubicBezTo>
                  <a:cubicBezTo>
                    <a:pt x="24" y="24"/>
                    <a:pt x="25" y="21"/>
                    <a:pt x="26" y="18"/>
                  </a:cubicBezTo>
                  <a:cubicBezTo>
                    <a:pt x="35" y="17"/>
                    <a:pt x="44" y="17"/>
                    <a:pt x="55" y="16"/>
                  </a:cubicBezTo>
                  <a:cubicBezTo>
                    <a:pt x="55" y="10"/>
                    <a:pt x="55" y="10"/>
                    <a:pt x="55" y="10"/>
                  </a:cubicBezTo>
                  <a:cubicBezTo>
                    <a:pt x="46" y="12"/>
                    <a:pt x="37" y="12"/>
                    <a:pt x="28" y="13"/>
                  </a:cubicBezTo>
                  <a:cubicBezTo>
                    <a:pt x="30" y="9"/>
                    <a:pt x="32" y="5"/>
                    <a:pt x="34" y="0"/>
                  </a:cubicBezTo>
                  <a:cubicBezTo>
                    <a:pt x="23" y="0"/>
                    <a:pt x="23" y="0"/>
                    <a:pt x="23" y="0"/>
                  </a:cubicBezTo>
                  <a:cubicBezTo>
                    <a:pt x="22" y="4"/>
                    <a:pt x="20" y="9"/>
                    <a:pt x="19" y="13"/>
                  </a:cubicBezTo>
                  <a:cubicBezTo>
                    <a:pt x="11" y="13"/>
                    <a:pt x="5" y="13"/>
                    <a:pt x="1" y="13"/>
                  </a:cubicBezTo>
                  <a:cubicBezTo>
                    <a:pt x="1" y="18"/>
                    <a:pt x="1" y="18"/>
                    <a:pt x="1" y="18"/>
                  </a:cubicBezTo>
                  <a:cubicBezTo>
                    <a:pt x="4" y="18"/>
                    <a:pt x="10" y="18"/>
                    <a:pt x="17" y="18"/>
                  </a:cubicBezTo>
                  <a:cubicBezTo>
                    <a:pt x="16" y="22"/>
                    <a:pt x="16" y="26"/>
                    <a:pt x="15" y="30"/>
                  </a:cubicBezTo>
                  <a:cubicBezTo>
                    <a:pt x="12" y="32"/>
                    <a:pt x="9" y="34"/>
                    <a:pt x="6" y="37"/>
                  </a:cubicBezTo>
                  <a:cubicBezTo>
                    <a:pt x="2" y="42"/>
                    <a:pt x="0" y="47"/>
                    <a:pt x="0" y="52"/>
                  </a:cubicBezTo>
                  <a:cubicBezTo>
                    <a:pt x="0" y="59"/>
                    <a:pt x="4" y="64"/>
                    <a:pt x="11" y="64"/>
                  </a:cubicBezTo>
                  <a:cubicBezTo>
                    <a:pt x="20" y="64"/>
                    <a:pt x="27" y="58"/>
                    <a:pt x="30" y="55"/>
                  </a:cubicBezTo>
                  <a:cubicBezTo>
                    <a:pt x="37" y="47"/>
                    <a:pt x="40" y="37"/>
                    <a:pt x="42" y="32"/>
                  </a:cubicBezTo>
                  <a:cubicBezTo>
                    <a:pt x="44" y="33"/>
                    <a:pt x="50" y="35"/>
                    <a:pt x="50" y="45"/>
                  </a:cubicBezTo>
                  <a:cubicBezTo>
                    <a:pt x="50" y="49"/>
                    <a:pt x="48" y="53"/>
                    <a:pt x="46" y="56"/>
                  </a:cubicBezTo>
                  <a:cubicBezTo>
                    <a:pt x="42" y="61"/>
                    <a:pt x="37" y="62"/>
                    <a:pt x="33" y="63"/>
                  </a:cubicBezTo>
                  <a:cubicBezTo>
                    <a:pt x="33" y="67"/>
                    <a:pt x="33" y="67"/>
                    <a:pt x="33" y="67"/>
                  </a:cubicBezTo>
                  <a:cubicBezTo>
                    <a:pt x="37" y="67"/>
                    <a:pt x="47" y="65"/>
                    <a:pt x="53" y="58"/>
                  </a:cubicBezTo>
                  <a:cubicBezTo>
                    <a:pt x="55" y="56"/>
                    <a:pt x="59" y="52"/>
                    <a:pt x="59" y="45"/>
                  </a:cubicBezTo>
                  <a:cubicBezTo>
                    <a:pt x="59" y="30"/>
                    <a:pt x="46" y="26"/>
                    <a:pt x="35" y="26"/>
                  </a:cubicBezTo>
                  <a:close/>
                  <a:moveTo>
                    <a:pt x="12" y="59"/>
                  </a:moveTo>
                  <a:cubicBezTo>
                    <a:pt x="9" y="58"/>
                    <a:pt x="8" y="54"/>
                    <a:pt x="8" y="52"/>
                  </a:cubicBezTo>
                  <a:cubicBezTo>
                    <a:pt x="8" y="46"/>
                    <a:pt x="11" y="40"/>
                    <a:pt x="15" y="37"/>
                  </a:cubicBezTo>
                  <a:cubicBezTo>
                    <a:pt x="16" y="43"/>
                    <a:pt x="17" y="50"/>
                    <a:pt x="21" y="56"/>
                  </a:cubicBezTo>
                  <a:cubicBezTo>
                    <a:pt x="19" y="58"/>
                    <a:pt x="15" y="60"/>
                    <a:pt x="12" y="59"/>
                  </a:cubicBezTo>
                  <a:close/>
                  <a:moveTo>
                    <a:pt x="26" y="51"/>
                  </a:moveTo>
                  <a:cubicBezTo>
                    <a:pt x="23" y="46"/>
                    <a:pt x="22" y="39"/>
                    <a:pt x="23" y="32"/>
                  </a:cubicBezTo>
                  <a:cubicBezTo>
                    <a:pt x="26" y="31"/>
                    <a:pt x="29" y="30"/>
                    <a:pt x="34" y="30"/>
                  </a:cubicBezTo>
                  <a:cubicBezTo>
                    <a:pt x="32" y="40"/>
                    <a:pt x="29" y="47"/>
                    <a:pt x="26"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 name="Freeform 20">
              <a:extLst>
                <a:ext uri="{FF2B5EF4-FFF2-40B4-BE49-F238E27FC236}">
                  <a16:creationId xmlns:a16="http://schemas.microsoft.com/office/drawing/2014/main" id="{1833FBE4-84BC-44F6-8B7B-47FEC1CA452A}"/>
                </a:ext>
              </a:extLst>
            </p:cNvPr>
            <p:cNvSpPr>
              <a:spLocks/>
            </p:cNvSpPr>
            <p:nvPr userDrawn="1"/>
          </p:nvSpPr>
          <p:spPr bwMode="black">
            <a:xfrm>
              <a:off x="1891" y="540"/>
              <a:ext cx="119" cy="118"/>
            </a:xfrm>
            <a:custGeom>
              <a:avLst/>
              <a:gdLst>
                <a:gd name="T0" fmla="*/ 37 w 68"/>
                <a:gd name="T1" fmla="*/ 7 h 67"/>
                <a:gd name="T2" fmla="*/ 37 w 68"/>
                <a:gd name="T3" fmla="*/ 0 h 67"/>
                <a:gd name="T4" fmla="*/ 37 w 68"/>
                <a:gd name="T5" fmla="*/ 0 h 67"/>
                <a:gd name="T6" fmla="*/ 28 w 68"/>
                <a:gd name="T7" fmla="*/ 0 h 67"/>
                <a:gd name="T8" fmla="*/ 28 w 68"/>
                <a:gd name="T9" fmla="*/ 6 h 67"/>
                <a:gd name="T10" fmla="*/ 0 w 68"/>
                <a:gd name="T11" fmla="*/ 62 h 67"/>
                <a:gd name="T12" fmla="*/ 0 w 68"/>
                <a:gd name="T13" fmla="*/ 67 h 67"/>
                <a:gd name="T14" fmla="*/ 34 w 68"/>
                <a:gd name="T15" fmla="*/ 25 h 67"/>
                <a:gd name="T16" fmla="*/ 68 w 68"/>
                <a:gd name="T17" fmla="*/ 67 h 67"/>
                <a:gd name="T18" fmla="*/ 68 w 68"/>
                <a:gd name="T19" fmla="*/ 57 h 67"/>
                <a:gd name="T20" fmla="*/ 37 w 68"/>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7">
                  <a:moveTo>
                    <a:pt x="37" y="7"/>
                  </a:moveTo>
                  <a:cubicBezTo>
                    <a:pt x="37" y="7"/>
                    <a:pt x="37" y="0"/>
                    <a:pt x="37" y="0"/>
                  </a:cubicBezTo>
                  <a:cubicBezTo>
                    <a:pt x="37" y="0"/>
                    <a:pt x="37" y="0"/>
                    <a:pt x="37" y="0"/>
                  </a:cubicBezTo>
                  <a:cubicBezTo>
                    <a:pt x="28" y="0"/>
                    <a:pt x="28" y="0"/>
                    <a:pt x="28" y="0"/>
                  </a:cubicBezTo>
                  <a:cubicBezTo>
                    <a:pt x="28" y="6"/>
                    <a:pt x="28" y="6"/>
                    <a:pt x="28" y="6"/>
                  </a:cubicBezTo>
                  <a:cubicBezTo>
                    <a:pt x="28" y="29"/>
                    <a:pt x="20" y="51"/>
                    <a:pt x="0" y="62"/>
                  </a:cubicBezTo>
                  <a:cubicBezTo>
                    <a:pt x="0" y="67"/>
                    <a:pt x="0" y="67"/>
                    <a:pt x="0" y="67"/>
                  </a:cubicBezTo>
                  <a:cubicBezTo>
                    <a:pt x="18" y="61"/>
                    <a:pt x="30" y="44"/>
                    <a:pt x="34" y="25"/>
                  </a:cubicBezTo>
                  <a:cubicBezTo>
                    <a:pt x="38" y="44"/>
                    <a:pt x="47" y="60"/>
                    <a:pt x="68" y="67"/>
                  </a:cubicBezTo>
                  <a:cubicBezTo>
                    <a:pt x="68" y="57"/>
                    <a:pt x="68" y="57"/>
                    <a:pt x="68" y="57"/>
                  </a:cubicBezTo>
                  <a:cubicBezTo>
                    <a:pt x="50" y="49"/>
                    <a:pt x="37" y="32"/>
                    <a:pt x="3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7444924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3405716" y="371311"/>
            <a:ext cx="7794097" cy="541406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 name="Text Placeholder 3"/>
          <p:cNvSpPr>
            <a:spLocks noGrp="1"/>
          </p:cNvSpPr>
          <p:nvPr>
            <p:ph type="body" sz="quarter" idx="11"/>
          </p:nvPr>
        </p:nvSpPr>
        <p:spPr>
          <a:xfrm>
            <a:off x="3672180" y="4710484"/>
            <a:ext cx="7260639"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hasCustomPrompt="1"/>
          </p:nvPr>
        </p:nvSpPr>
        <p:spPr>
          <a:xfrm>
            <a:off x="3671123" y="636808"/>
            <a:ext cx="7260639" cy="3950972"/>
          </a:xfrm>
        </p:spPr>
        <p:txBody>
          <a:bodyPr/>
          <a:lstStyle>
            <a:lvl1pPr>
              <a:defRPr lang="en-GB" sz="4000" kern="1200" baseline="0" dirty="0">
                <a:solidFill>
                  <a:schemeClr val="bg1"/>
                </a:solidFill>
                <a:latin typeface="+mj-lt"/>
                <a:ea typeface="+mj-ea"/>
                <a:cs typeface="+mj-cs"/>
              </a:defRPr>
            </a:lvl1pPr>
          </a:lstStyle>
          <a:p>
            <a:r>
              <a:rPr lang="en-GB"/>
              <a:t>Title slide text only</a:t>
            </a:r>
          </a:p>
        </p:txBody>
      </p:sp>
      <p:pic>
        <p:nvPicPr>
          <p:cNvPr id="8" name="Graphic 7">
            <a:extLst>
              <a:ext uri="{FF2B5EF4-FFF2-40B4-BE49-F238E27FC236}">
                <a16:creationId xmlns:a16="http://schemas.microsoft.com/office/drawing/2014/main" id="{9F2B47DB-768D-47AE-9D19-E74198AD42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8495313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998476"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7435789" y="371311"/>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2" y="4710484"/>
            <a:ext cx="3229510"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 name="Title 1"/>
          <p:cNvSpPr>
            <a:spLocks noGrp="1"/>
          </p:cNvSpPr>
          <p:nvPr>
            <p:ph type="ctrTitle" hasCustomPrompt="1"/>
          </p:nvPr>
        </p:nvSpPr>
        <p:spPr>
          <a:xfrm>
            <a:off x="7702252" y="636808"/>
            <a:ext cx="3229510" cy="3950972"/>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pic>
        <p:nvPicPr>
          <p:cNvPr id="10" name="Graphic 9">
            <a:extLst>
              <a:ext uri="{FF2B5EF4-FFF2-40B4-BE49-F238E27FC236}">
                <a16:creationId xmlns:a16="http://schemas.microsoft.com/office/drawing/2014/main" id="{78DFFAD0-690D-40FA-92E3-26DD5F2CF7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80966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_AZ">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998476"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7435789" y="371311"/>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2" y="4710484"/>
            <a:ext cx="3229510"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 name="Title 1"/>
          <p:cNvSpPr>
            <a:spLocks noGrp="1"/>
          </p:cNvSpPr>
          <p:nvPr>
            <p:ph type="ctrTitle" hasCustomPrompt="1"/>
          </p:nvPr>
        </p:nvSpPr>
        <p:spPr>
          <a:xfrm>
            <a:off x="7702252" y="636808"/>
            <a:ext cx="3229510" cy="3950972"/>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grpSp>
        <p:nvGrpSpPr>
          <p:cNvPr id="11" name="Group 4">
            <a:extLst>
              <a:ext uri="{FF2B5EF4-FFF2-40B4-BE49-F238E27FC236}">
                <a16:creationId xmlns:a16="http://schemas.microsoft.com/office/drawing/2014/main" id="{1F0023DA-8085-4277-85B8-114203649784}"/>
              </a:ext>
            </a:extLst>
          </p:cNvPr>
          <p:cNvGrpSpPr>
            <a:grpSpLocks noChangeAspect="1"/>
          </p:cNvGrpSpPr>
          <p:nvPr userDrawn="1"/>
        </p:nvGrpSpPr>
        <p:grpSpPr bwMode="black">
          <a:xfrm>
            <a:off x="992187" y="368346"/>
            <a:ext cx="2775549" cy="371311"/>
            <a:chOff x="515" y="496"/>
            <a:chExt cx="1495" cy="200"/>
          </a:xfrm>
          <a:solidFill>
            <a:schemeClr val="accent2"/>
          </a:solidFill>
        </p:grpSpPr>
        <p:sp>
          <p:nvSpPr>
            <p:cNvPr id="12" name="Freeform 5">
              <a:extLst>
                <a:ext uri="{FF2B5EF4-FFF2-40B4-BE49-F238E27FC236}">
                  <a16:creationId xmlns:a16="http://schemas.microsoft.com/office/drawing/2014/main" id="{824E3253-91CB-4619-AD13-E6152891D179}"/>
                </a:ext>
              </a:extLst>
            </p:cNvPr>
            <p:cNvSpPr>
              <a:spLocks noEditPoints="1"/>
            </p:cNvSpPr>
            <p:nvPr userDrawn="1"/>
          </p:nvSpPr>
          <p:spPr bwMode="black">
            <a:xfrm>
              <a:off x="515" y="496"/>
              <a:ext cx="493" cy="200"/>
            </a:xfrm>
            <a:custGeom>
              <a:avLst/>
              <a:gdLst>
                <a:gd name="T0" fmla="*/ 269 w 283"/>
                <a:gd name="T1" fmla="*/ 77 h 114"/>
                <a:gd name="T2" fmla="*/ 222 w 283"/>
                <a:gd name="T3" fmla="*/ 86 h 114"/>
                <a:gd name="T4" fmla="*/ 245 w 283"/>
                <a:gd name="T5" fmla="*/ 60 h 114"/>
                <a:gd name="T6" fmla="*/ 269 w 283"/>
                <a:gd name="T7" fmla="*/ 55 h 114"/>
                <a:gd name="T8" fmla="*/ 222 w 283"/>
                <a:gd name="T9" fmla="*/ 2 h 114"/>
                <a:gd name="T10" fmla="*/ 246 w 283"/>
                <a:gd name="T11" fmla="*/ 101 h 114"/>
                <a:gd name="T12" fmla="*/ 249 w 283"/>
                <a:gd name="T13" fmla="*/ 89 h 114"/>
                <a:gd name="T14" fmla="*/ 213 w 283"/>
                <a:gd name="T15" fmla="*/ 65 h 114"/>
                <a:gd name="T16" fmla="*/ 195 w 283"/>
                <a:gd name="T17" fmla="*/ 86 h 114"/>
                <a:gd name="T18" fmla="*/ 156 w 283"/>
                <a:gd name="T19" fmla="*/ 86 h 114"/>
                <a:gd name="T20" fmla="*/ 213 w 283"/>
                <a:gd name="T21" fmla="*/ 2 h 114"/>
                <a:gd name="T22" fmla="*/ 171 w 283"/>
                <a:gd name="T23" fmla="*/ 86 h 114"/>
                <a:gd name="T24" fmla="*/ 145 w 283"/>
                <a:gd name="T25" fmla="*/ 52 h 114"/>
                <a:gd name="T26" fmla="*/ 104 w 283"/>
                <a:gd name="T27" fmla="*/ 86 h 114"/>
                <a:gd name="T28" fmla="*/ 98 w 283"/>
                <a:gd name="T29" fmla="*/ 52 h 114"/>
                <a:gd name="T30" fmla="*/ 145 w 283"/>
                <a:gd name="T31" fmla="*/ 2 h 114"/>
                <a:gd name="T32" fmla="*/ 141 w 283"/>
                <a:gd name="T33" fmla="*/ 65 h 114"/>
                <a:gd name="T34" fmla="*/ 93 w 283"/>
                <a:gd name="T35" fmla="*/ 78 h 114"/>
                <a:gd name="T36" fmla="*/ 89 w 283"/>
                <a:gd name="T37" fmla="*/ 78 h 114"/>
                <a:gd name="T38" fmla="*/ 88 w 283"/>
                <a:gd name="T39" fmla="*/ 69 h 114"/>
                <a:gd name="T40" fmla="*/ 95 w 283"/>
                <a:gd name="T41" fmla="*/ 61 h 114"/>
                <a:gd name="T42" fmla="*/ 93 w 283"/>
                <a:gd name="T43" fmla="*/ 78 h 114"/>
                <a:gd name="T44" fmla="*/ 67 w 283"/>
                <a:gd name="T45" fmla="*/ 85 h 114"/>
                <a:gd name="T46" fmla="*/ 37 w 283"/>
                <a:gd name="T47" fmla="*/ 82 h 114"/>
                <a:gd name="T48" fmla="*/ 25 w 283"/>
                <a:gd name="T49" fmla="*/ 77 h 114"/>
                <a:gd name="T50" fmla="*/ 18 w 283"/>
                <a:gd name="T51" fmla="*/ 2 h 114"/>
                <a:gd name="T52" fmla="*/ 220 w 283"/>
                <a:gd name="T53" fmla="*/ 0 h 114"/>
                <a:gd name="T54" fmla="*/ 215 w 283"/>
                <a:gd name="T55" fmla="*/ 0 h 114"/>
                <a:gd name="T56" fmla="*/ 147 w 283"/>
                <a:gd name="T57" fmla="*/ 52 h 114"/>
                <a:gd name="T58" fmla="*/ 84 w 283"/>
                <a:gd name="T59" fmla="*/ 52 h 114"/>
                <a:gd name="T60" fmla="*/ 16 w 283"/>
                <a:gd name="T61" fmla="*/ 0 h 114"/>
                <a:gd name="T62" fmla="*/ 14 w 283"/>
                <a:gd name="T63" fmla="*/ 112 h 114"/>
                <a:gd name="T64" fmla="*/ 35 w 283"/>
                <a:gd name="T65" fmla="*/ 112 h 114"/>
                <a:gd name="T66" fmla="*/ 66 w 283"/>
                <a:gd name="T67" fmla="*/ 89 h 114"/>
                <a:gd name="T68" fmla="*/ 82 w 283"/>
                <a:gd name="T69" fmla="*/ 89 h 114"/>
                <a:gd name="T70" fmla="*/ 90 w 283"/>
                <a:gd name="T71" fmla="*/ 89 h 114"/>
                <a:gd name="T72" fmla="*/ 112 w 283"/>
                <a:gd name="T73" fmla="*/ 112 h 114"/>
                <a:gd name="T74" fmla="*/ 142 w 283"/>
                <a:gd name="T75" fmla="*/ 89 h 114"/>
                <a:gd name="T76" fmla="*/ 170 w 283"/>
                <a:gd name="T77" fmla="*/ 89 h 114"/>
                <a:gd name="T78" fmla="*/ 190 w 283"/>
                <a:gd name="T79" fmla="*/ 112 h 114"/>
                <a:gd name="T80" fmla="*/ 210 w 283"/>
                <a:gd name="T81" fmla="*/ 107 h 114"/>
                <a:gd name="T82" fmla="*/ 266 w 283"/>
                <a:gd name="T83" fmla="*/ 89 h 114"/>
                <a:gd name="T84" fmla="*/ 220 w 283"/>
                <a:gd name="T8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3" h="114">
                  <a:moveTo>
                    <a:pt x="281" y="86"/>
                  </a:moveTo>
                  <a:cubicBezTo>
                    <a:pt x="266" y="86"/>
                    <a:pt x="266" y="86"/>
                    <a:pt x="266" y="86"/>
                  </a:cubicBezTo>
                  <a:cubicBezTo>
                    <a:pt x="269" y="77"/>
                    <a:pt x="269" y="77"/>
                    <a:pt x="269" y="77"/>
                  </a:cubicBezTo>
                  <a:cubicBezTo>
                    <a:pt x="239" y="77"/>
                    <a:pt x="239" y="77"/>
                    <a:pt x="239" y="77"/>
                  </a:cubicBezTo>
                  <a:cubicBezTo>
                    <a:pt x="237" y="86"/>
                    <a:pt x="237" y="86"/>
                    <a:pt x="237" y="86"/>
                  </a:cubicBezTo>
                  <a:cubicBezTo>
                    <a:pt x="222" y="86"/>
                    <a:pt x="222" y="86"/>
                    <a:pt x="222" y="86"/>
                  </a:cubicBezTo>
                  <a:cubicBezTo>
                    <a:pt x="222" y="84"/>
                    <a:pt x="222" y="84"/>
                    <a:pt x="222" y="84"/>
                  </a:cubicBezTo>
                  <a:cubicBezTo>
                    <a:pt x="223" y="83"/>
                    <a:pt x="223" y="82"/>
                    <a:pt x="223" y="81"/>
                  </a:cubicBezTo>
                  <a:cubicBezTo>
                    <a:pt x="226" y="70"/>
                    <a:pt x="233" y="60"/>
                    <a:pt x="245" y="60"/>
                  </a:cubicBezTo>
                  <a:cubicBezTo>
                    <a:pt x="249" y="60"/>
                    <a:pt x="254" y="62"/>
                    <a:pt x="253" y="68"/>
                  </a:cubicBezTo>
                  <a:cubicBezTo>
                    <a:pt x="271" y="68"/>
                    <a:pt x="271" y="68"/>
                    <a:pt x="271" y="68"/>
                  </a:cubicBezTo>
                  <a:cubicBezTo>
                    <a:pt x="272" y="65"/>
                    <a:pt x="273" y="60"/>
                    <a:pt x="269" y="55"/>
                  </a:cubicBezTo>
                  <a:cubicBezTo>
                    <a:pt x="266" y="50"/>
                    <a:pt x="258" y="48"/>
                    <a:pt x="248" y="48"/>
                  </a:cubicBezTo>
                  <a:cubicBezTo>
                    <a:pt x="241" y="48"/>
                    <a:pt x="231" y="49"/>
                    <a:pt x="222" y="55"/>
                  </a:cubicBezTo>
                  <a:cubicBezTo>
                    <a:pt x="222" y="2"/>
                    <a:pt x="222" y="2"/>
                    <a:pt x="222" y="2"/>
                  </a:cubicBezTo>
                  <a:cubicBezTo>
                    <a:pt x="281" y="2"/>
                    <a:pt x="281" y="2"/>
                    <a:pt x="281" y="2"/>
                  </a:cubicBezTo>
                  <a:lnTo>
                    <a:pt x="281" y="86"/>
                  </a:lnTo>
                  <a:close/>
                  <a:moveTo>
                    <a:pt x="246" y="101"/>
                  </a:moveTo>
                  <a:cubicBezTo>
                    <a:pt x="243" y="101"/>
                    <a:pt x="240" y="102"/>
                    <a:pt x="237" y="102"/>
                  </a:cubicBezTo>
                  <a:cubicBezTo>
                    <a:pt x="228" y="102"/>
                    <a:pt x="222" y="98"/>
                    <a:pt x="222" y="89"/>
                  </a:cubicBezTo>
                  <a:cubicBezTo>
                    <a:pt x="249" y="89"/>
                    <a:pt x="249" y="89"/>
                    <a:pt x="249" y="89"/>
                  </a:cubicBezTo>
                  <a:lnTo>
                    <a:pt x="246" y="101"/>
                  </a:lnTo>
                  <a:close/>
                  <a:moveTo>
                    <a:pt x="213" y="53"/>
                  </a:moveTo>
                  <a:cubicBezTo>
                    <a:pt x="213" y="65"/>
                    <a:pt x="213" y="65"/>
                    <a:pt x="213" y="65"/>
                  </a:cubicBezTo>
                  <a:cubicBezTo>
                    <a:pt x="209" y="70"/>
                    <a:pt x="206" y="76"/>
                    <a:pt x="205" y="81"/>
                  </a:cubicBezTo>
                  <a:cubicBezTo>
                    <a:pt x="204" y="83"/>
                    <a:pt x="204" y="85"/>
                    <a:pt x="204" y="86"/>
                  </a:cubicBezTo>
                  <a:cubicBezTo>
                    <a:pt x="195" y="86"/>
                    <a:pt x="195" y="86"/>
                    <a:pt x="195" y="86"/>
                  </a:cubicBezTo>
                  <a:cubicBezTo>
                    <a:pt x="203" y="52"/>
                    <a:pt x="203" y="52"/>
                    <a:pt x="203" y="52"/>
                  </a:cubicBezTo>
                  <a:cubicBezTo>
                    <a:pt x="178" y="52"/>
                    <a:pt x="178" y="52"/>
                    <a:pt x="178" y="52"/>
                  </a:cubicBezTo>
                  <a:cubicBezTo>
                    <a:pt x="156" y="86"/>
                    <a:pt x="156" y="86"/>
                    <a:pt x="156" y="86"/>
                  </a:cubicBezTo>
                  <a:cubicBezTo>
                    <a:pt x="154" y="86"/>
                    <a:pt x="154" y="86"/>
                    <a:pt x="154" y="86"/>
                  </a:cubicBezTo>
                  <a:cubicBezTo>
                    <a:pt x="154" y="2"/>
                    <a:pt x="154" y="2"/>
                    <a:pt x="154" y="2"/>
                  </a:cubicBezTo>
                  <a:cubicBezTo>
                    <a:pt x="213" y="2"/>
                    <a:pt x="213" y="2"/>
                    <a:pt x="213" y="2"/>
                  </a:cubicBezTo>
                  <a:lnTo>
                    <a:pt x="213" y="53"/>
                  </a:lnTo>
                  <a:close/>
                  <a:moveTo>
                    <a:pt x="180" y="86"/>
                  </a:moveTo>
                  <a:cubicBezTo>
                    <a:pt x="171" y="86"/>
                    <a:pt x="171" y="86"/>
                    <a:pt x="171" y="86"/>
                  </a:cubicBezTo>
                  <a:cubicBezTo>
                    <a:pt x="185" y="66"/>
                    <a:pt x="185" y="66"/>
                    <a:pt x="185" y="66"/>
                  </a:cubicBezTo>
                  <a:lnTo>
                    <a:pt x="180" y="86"/>
                  </a:lnTo>
                  <a:close/>
                  <a:moveTo>
                    <a:pt x="145" y="52"/>
                  </a:moveTo>
                  <a:cubicBezTo>
                    <a:pt x="130" y="52"/>
                    <a:pt x="130" y="52"/>
                    <a:pt x="130" y="52"/>
                  </a:cubicBezTo>
                  <a:cubicBezTo>
                    <a:pt x="120" y="86"/>
                    <a:pt x="120" y="86"/>
                    <a:pt x="120" y="86"/>
                  </a:cubicBezTo>
                  <a:cubicBezTo>
                    <a:pt x="104" y="86"/>
                    <a:pt x="104" y="86"/>
                    <a:pt x="104" y="86"/>
                  </a:cubicBezTo>
                  <a:cubicBezTo>
                    <a:pt x="112" y="84"/>
                    <a:pt x="117" y="78"/>
                    <a:pt x="119" y="70"/>
                  </a:cubicBezTo>
                  <a:cubicBezTo>
                    <a:pt x="120" y="63"/>
                    <a:pt x="119" y="59"/>
                    <a:pt x="117" y="56"/>
                  </a:cubicBezTo>
                  <a:cubicBezTo>
                    <a:pt x="113" y="51"/>
                    <a:pt x="105" y="52"/>
                    <a:pt x="98" y="52"/>
                  </a:cubicBezTo>
                  <a:cubicBezTo>
                    <a:pt x="97" y="52"/>
                    <a:pt x="86" y="52"/>
                    <a:pt x="86" y="52"/>
                  </a:cubicBezTo>
                  <a:cubicBezTo>
                    <a:pt x="86" y="2"/>
                    <a:pt x="86" y="2"/>
                    <a:pt x="86" y="2"/>
                  </a:cubicBezTo>
                  <a:cubicBezTo>
                    <a:pt x="145" y="2"/>
                    <a:pt x="145" y="2"/>
                    <a:pt x="145" y="2"/>
                  </a:cubicBezTo>
                  <a:lnTo>
                    <a:pt x="145" y="52"/>
                  </a:lnTo>
                  <a:close/>
                  <a:moveTo>
                    <a:pt x="135" y="86"/>
                  </a:moveTo>
                  <a:cubicBezTo>
                    <a:pt x="141" y="65"/>
                    <a:pt x="141" y="65"/>
                    <a:pt x="141" y="65"/>
                  </a:cubicBezTo>
                  <a:cubicBezTo>
                    <a:pt x="142" y="86"/>
                    <a:pt x="142" y="86"/>
                    <a:pt x="142" y="86"/>
                  </a:cubicBezTo>
                  <a:lnTo>
                    <a:pt x="135" y="86"/>
                  </a:lnTo>
                  <a:close/>
                  <a:moveTo>
                    <a:pt x="93" y="78"/>
                  </a:moveTo>
                  <a:cubicBezTo>
                    <a:pt x="93" y="78"/>
                    <a:pt x="93" y="78"/>
                    <a:pt x="93" y="78"/>
                  </a:cubicBezTo>
                  <a:cubicBezTo>
                    <a:pt x="92" y="78"/>
                    <a:pt x="92" y="78"/>
                    <a:pt x="91" y="78"/>
                  </a:cubicBezTo>
                  <a:cubicBezTo>
                    <a:pt x="90" y="78"/>
                    <a:pt x="89" y="78"/>
                    <a:pt x="89" y="78"/>
                  </a:cubicBezTo>
                  <a:cubicBezTo>
                    <a:pt x="85" y="78"/>
                    <a:pt x="85" y="78"/>
                    <a:pt x="85" y="78"/>
                  </a:cubicBezTo>
                  <a:cubicBezTo>
                    <a:pt x="87" y="72"/>
                    <a:pt x="87" y="72"/>
                    <a:pt x="87" y="72"/>
                  </a:cubicBezTo>
                  <a:cubicBezTo>
                    <a:pt x="88" y="69"/>
                    <a:pt x="88" y="69"/>
                    <a:pt x="88" y="69"/>
                  </a:cubicBezTo>
                  <a:cubicBezTo>
                    <a:pt x="89" y="61"/>
                    <a:pt x="89" y="61"/>
                    <a:pt x="89" y="61"/>
                  </a:cubicBezTo>
                  <a:cubicBezTo>
                    <a:pt x="90" y="61"/>
                    <a:pt x="91" y="61"/>
                    <a:pt x="92" y="61"/>
                  </a:cubicBezTo>
                  <a:cubicBezTo>
                    <a:pt x="93" y="61"/>
                    <a:pt x="94" y="61"/>
                    <a:pt x="95" y="61"/>
                  </a:cubicBezTo>
                  <a:cubicBezTo>
                    <a:pt x="100" y="61"/>
                    <a:pt x="103" y="61"/>
                    <a:pt x="104" y="63"/>
                  </a:cubicBezTo>
                  <a:cubicBezTo>
                    <a:pt x="105" y="64"/>
                    <a:pt x="105" y="66"/>
                    <a:pt x="104" y="69"/>
                  </a:cubicBezTo>
                  <a:cubicBezTo>
                    <a:pt x="102" y="75"/>
                    <a:pt x="100" y="78"/>
                    <a:pt x="93" y="78"/>
                  </a:cubicBezTo>
                  <a:moveTo>
                    <a:pt x="76" y="55"/>
                  </a:moveTo>
                  <a:cubicBezTo>
                    <a:pt x="76" y="58"/>
                    <a:pt x="76" y="58"/>
                    <a:pt x="76" y="58"/>
                  </a:cubicBezTo>
                  <a:cubicBezTo>
                    <a:pt x="67" y="85"/>
                    <a:pt x="67" y="85"/>
                    <a:pt x="67" y="85"/>
                  </a:cubicBezTo>
                  <a:cubicBezTo>
                    <a:pt x="67" y="86"/>
                    <a:pt x="67" y="86"/>
                    <a:pt x="67" y="86"/>
                  </a:cubicBezTo>
                  <a:cubicBezTo>
                    <a:pt x="39" y="86"/>
                    <a:pt x="39" y="86"/>
                    <a:pt x="39" y="86"/>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lnTo>
                    <a:pt x="76" y="55"/>
                  </a:lnTo>
                  <a:close/>
                  <a:moveTo>
                    <a:pt x="220" y="0"/>
                  </a:moveTo>
                  <a:cubicBezTo>
                    <a:pt x="220" y="57"/>
                    <a:pt x="220" y="57"/>
                    <a:pt x="220" y="57"/>
                  </a:cubicBezTo>
                  <a:cubicBezTo>
                    <a:pt x="218" y="58"/>
                    <a:pt x="217"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2"/>
                    <a:pt x="0" y="112"/>
                    <a:pt x="0" y="112"/>
                  </a:cubicBezTo>
                  <a:cubicBezTo>
                    <a:pt x="14" y="112"/>
                    <a:pt x="14" y="112"/>
                    <a:pt x="14" y="112"/>
                  </a:cubicBezTo>
                  <a:cubicBezTo>
                    <a:pt x="21" y="89"/>
                    <a:pt x="21" y="89"/>
                    <a:pt x="21" y="89"/>
                  </a:cubicBezTo>
                  <a:cubicBezTo>
                    <a:pt x="23" y="89"/>
                    <a:pt x="23" y="89"/>
                    <a:pt x="23" y="89"/>
                  </a:cubicBezTo>
                  <a:cubicBezTo>
                    <a:pt x="35" y="112"/>
                    <a:pt x="35" y="112"/>
                    <a:pt x="35" y="112"/>
                  </a:cubicBezTo>
                  <a:cubicBezTo>
                    <a:pt x="52" y="112"/>
                    <a:pt x="52" y="112"/>
                    <a:pt x="52" y="112"/>
                  </a:cubicBezTo>
                  <a:cubicBezTo>
                    <a:pt x="40" y="89"/>
                    <a:pt x="40" y="89"/>
                    <a:pt x="40" y="89"/>
                  </a:cubicBezTo>
                  <a:cubicBezTo>
                    <a:pt x="66" y="89"/>
                    <a:pt x="66" y="89"/>
                    <a:pt x="66" y="89"/>
                  </a:cubicBezTo>
                  <a:cubicBezTo>
                    <a:pt x="59" y="112"/>
                    <a:pt x="59" y="112"/>
                    <a:pt x="59" y="112"/>
                  </a:cubicBezTo>
                  <a:cubicBezTo>
                    <a:pt x="74" y="112"/>
                    <a:pt x="74" y="112"/>
                    <a:pt x="74" y="112"/>
                  </a:cubicBezTo>
                  <a:cubicBezTo>
                    <a:pt x="82" y="89"/>
                    <a:pt x="82" y="89"/>
                    <a:pt x="82"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2"/>
                    <a:pt x="112" y="112"/>
                    <a:pt x="112" y="112"/>
                  </a:cubicBezTo>
                  <a:cubicBezTo>
                    <a:pt x="128" y="112"/>
                    <a:pt x="128" y="112"/>
                    <a:pt x="128" y="112"/>
                  </a:cubicBezTo>
                  <a:cubicBezTo>
                    <a:pt x="135" y="89"/>
                    <a:pt x="135" y="89"/>
                    <a:pt x="135" y="89"/>
                  </a:cubicBezTo>
                  <a:cubicBezTo>
                    <a:pt x="142" y="89"/>
                    <a:pt x="142" y="89"/>
                    <a:pt x="142" y="89"/>
                  </a:cubicBezTo>
                  <a:cubicBezTo>
                    <a:pt x="142" y="112"/>
                    <a:pt x="142" y="112"/>
                    <a:pt x="142" y="112"/>
                  </a:cubicBezTo>
                  <a:cubicBezTo>
                    <a:pt x="155" y="112"/>
                    <a:pt x="155" y="112"/>
                    <a:pt x="155" y="112"/>
                  </a:cubicBezTo>
                  <a:cubicBezTo>
                    <a:pt x="170" y="89"/>
                    <a:pt x="170" y="89"/>
                    <a:pt x="170" y="89"/>
                  </a:cubicBezTo>
                  <a:cubicBezTo>
                    <a:pt x="180" y="89"/>
                    <a:pt x="180" y="89"/>
                    <a:pt x="180" y="89"/>
                  </a:cubicBezTo>
                  <a:cubicBezTo>
                    <a:pt x="175" y="112"/>
                    <a:pt x="175" y="112"/>
                    <a:pt x="175" y="112"/>
                  </a:cubicBezTo>
                  <a:cubicBezTo>
                    <a:pt x="190" y="112"/>
                    <a:pt x="190" y="112"/>
                    <a:pt x="190" y="112"/>
                  </a:cubicBezTo>
                  <a:cubicBezTo>
                    <a:pt x="195" y="89"/>
                    <a:pt x="195" y="89"/>
                    <a:pt x="195" y="89"/>
                  </a:cubicBezTo>
                  <a:cubicBezTo>
                    <a:pt x="204" y="89"/>
                    <a:pt x="204" y="89"/>
                    <a:pt x="204" y="89"/>
                  </a:cubicBezTo>
                  <a:cubicBezTo>
                    <a:pt x="203" y="96"/>
                    <a:pt x="205" y="103"/>
                    <a:pt x="210" y="107"/>
                  </a:cubicBezTo>
                  <a:cubicBezTo>
                    <a:pt x="216" y="113"/>
                    <a:pt x="225" y="114"/>
                    <a:pt x="232" y="114"/>
                  </a:cubicBezTo>
                  <a:cubicBezTo>
                    <a:pt x="241" y="114"/>
                    <a:pt x="251" y="112"/>
                    <a:pt x="260" y="110"/>
                  </a:cubicBezTo>
                  <a:cubicBezTo>
                    <a:pt x="266" y="89"/>
                    <a:pt x="266" y="89"/>
                    <a:pt x="266" y="89"/>
                  </a:cubicBezTo>
                  <a:cubicBezTo>
                    <a:pt x="283" y="89"/>
                    <a:pt x="283" y="89"/>
                    <a:pt x="283" y="89"/>
                  </a:cubicBezTo>
                  <a:cubicBezTo>
                    <a:pt x="283" y="0"/>
                    <a:pt x="283" y="0"/>
                    <a:pt x="283" y="0"/>
                  </a:cubicBez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Freeform 6">
              <a:extLst>
                <a:ext uri="{FF2B5EF4-FFF2-40B4-BE49-F238E27FC236}">
                  <a16:creationId xmlns:a16="http://schemas.microsoft.com/office/drawing/2014/main" id="{E81509CC-E716-42CC-A559-CAD82953D174}"/>
                </a:ext>
              </a:extLst>
            </p:cNvPr>
            <p:cNvSpPr>
              <a:spLocks noEditPoints="1"/>
            </p:cNvSpPr>
            <p:nvPr userDrawn="1"/>
          </p:nvSpPr>
          <p:spPr bwMode="black">
            <a:xfrm>
              <a:off x="1617" y="538"/>
              <a:ext cx="121" cy="115"/>
            </a:xfrm>
            <a:custGeom>
              <a:avLst/>
              <a:gdLst>
                <a:gd name="T0" fmla="*/ 48 w 69"/>
                <a:gd name="T1" fmla="*/ 12 h 65"/>
                <a:gd name="T2" fmla="*/ 68 w 69"/>
                <a:gd name="T3" fmla="*/ 12 h 65"/>
                <a:gd name="T4" fmla="*/ 68 w 69"/>
                <a:gd name="T5" fmla="*/ 8 h 65"/>
                <a:gd name="T6" fmla="*/ 39 w 69"/>
                <a:gd name="T7" fmla="*/ 8 h 65"/>
                <a:gd name="T8" fmla="*/ 39 w 69"/>
                <a:gd name="T9" fmla="*/ 0 h 65"/>
                <a:gd name="T10" fmla="*/ 30 w 69"/>
                <a:gd name="T11" fmla="*/ 0 h 65"/>
                <a:gd name="T12" fmla="*/ 30 w 69"/>
                <a:gd name="T13" fmla="*/ 8 h 65"/>
                <a:gd name="T14" fmla="*/ 1 w 69"/>
                <a:gd name="T15" fmla="*/ 8 h 65"/>
                <a:gd name="T16" fmla="*/ 1 w 69"/>
                <a:gd name="T17" fmla="*/ 12 h 65"/>
                <a:gd name="T18" fmla="*/ 22 w 69"/>
                <a:gd name="T19" fmla="*/ 12 h 65"/>
                <a:gd name="T20" fmla="*/ 0 w 69"/>
                <a:gd name="T21" fmla="*/ 32 h 65"/>
                <a:gd name="T22" fmla="*/ 0 w 69"/>
                <a:gd name="T23" fmla="*/ 35 h 65"/>
                <a:gd name="T24" fmla="*/ 30 w 69"/>
                <a:gd name="T25" fmla="*/ 15 h 65"/>
                <a:gd name="T26" fmla="*/ 30 w 69"/>
                <a:gd name="T27" fmla="*/ 31 h 65"/>
                <a:gd name="T28" fmla="*/ 17 w 69"/>
                <a:gd name="T29" fmla="*/ 31 h 65"/>
                <a:gd name="T30" fmla="*/ 12 w 69"/>
                <a:gd name="T31" fmla="*/ 36 h 65"/>
                <a:gd name="T32" fmla="*/ 12 w 69"/>
                <a:gd name="T33" fmla="*/ 60 h 65"/>
                <a:gd name="T34" fmla="*/ 2 w 69"/>
                <a:gd name="T35" fmla="*/ 60 h 65"/>
                <a:gd name="T36" fmla="*/ 2 w 69"/>
                <a:gd name="T37" fmla="*/ 65 h 65"/>
                <a:gd name="T38" fmla="*/ 68 w 69"/>
                <a:gd name="T39" fmla="*/ 65 h 65"/>
                <a:gd name="T40" fmla="*/ 68 w 69"/>
                <a:gd name="T41" fmla="*/ 60 h 65"/>
                <a:gd name="T42" fmla="*/ 57 w 69"/>
                <a:gd name="T43" fmla="*/ 60 h 65"/>
                <a:gd name="T44" fmla="*/ 57 w 69"/>
                <a:gd name="T45" fmla="*/ 36 h 65"/>
                <a:gd name="T46" fmla="*/ 52 w 69"/>
                <a:gd name="T47" fmla="*/ 31 h 65"/>
                <a:gd name="T48" fmla="*/ 52 w 69"/>
                <a:gd name="T49" fmla="*/ 31 h 65"/>
                <a:gd name="T50" fmla="*/ 39 w 69"/>
                <a:gd name="T51" fmla="*/ 31 h 65"/>
                <a:gd name="T52" fmla="*/ 39 w 69"/>
                <a:gd name="T53" fmla="*/ 15 h 65"/>
                <a:gd name="T54" fmla="*/ 69 w 69"/>
                <a:gd name="T55" fmla="*/ 35 h 65"/>
                <a:gd name="T56" fmla="*/ 69 w 69"/>
                <a:gd name="T57" fmla="*/ 32 h 65"/>
                <a:gd name="T58" fmla="*/ 48 w 69"/>
                <a:gd name="T59" fmla="*/ 12 h 65"/>
                <a:gd name="T60" fmla="*/ 48 w 69"/>
                <a:gd name="T61" fmla="*/ 60 h 65"/>
                <a:gd name="T62" fmla="*/ 22 w 69"/>
                <a:gd name="T63" fmla="*/ 60 h 65"/>
                <a:gd name="T64" fmla="*/ 22 w 69"/>
                <a:gd name="T65" fmla="*/ 55 h 65"/>
                <a:gd name="T66" fmla="*/ 48 w 69"/>
                <a:gd name="T67" fmla="*/ 55 h 65"/>
                <a:gd name="T68" fmla="*/ 48 w 69"/>
                <a:gd name="T69" fmla="*/ 60 h 65"/>
                <a:gd name="T70" fmla="*/ 48 w 69"/>
                <a:gd name="T71" fmla="*/ 51 h 65"/>
                <a:gd name="T72" fmla="*/ 22 w 69"/>
                <a:gd name="T73" fmla="*/ 51 h 65"/>
                <a:gd name="T74" fmla="*/ 22 w 69"/>
                <a:gd name="T75" fmla="*/ 45 h 65"/>
                <a:gd name="T76" fmla="*/ 48 w 69"/>
                <a:gd name="T77" fmla="*/ 45 h 65"/>
                <a:gd name="T78" fmla="*/ 48 w 69"/>
                <a:gd name="T79" fmla="*/ 51 h 65"/>
                <a:gd name="T80" fmla="*/ 48 w 69"/>
                <a:gd name="T81" fmla="*/ 41 h 65"/>
                <a:gd name="T82" fmla="*/ 22 w 69"/>
                <a:gd name="T83" fmla="*/ 41 h 65"/>
                <a:gd name="T84" fmla="*/ 22 w 69"/>
                <a:gd name="T85" fmla="*/ 36 h 65"/>
                <a:gd name="T86" fmla="*/ 48 w 69"/>
                <a:gd name="T87" fmla="*/ 36 h 65"/>
                <a:gd name="T88" fmla="*/ 48 w 69"/>
                <a:gd name="T89"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5">
                  <a:moveTo>
                    <a:pt x="48" y="12"/>
                  </a:moveTo>
                  <a:cubicBezTo>
                    <a:pt x="68" y="12"/>
                    <a:pt x="68" y="12"/>
                    <a:pt x="68" y="12"/>
                  </a:cubicBezTo>
                  <a:cubicBezTo>
                    <a:pt x="68" y="8"/>
                    <a:pt x="68" y="8"/>
                    <a:pt x="68" y="8"/>
                  </a:cubicBezTo>
                  <a:cubicBezTo>
                    <a:pt x="39" y="8"/>
                    <a:pt x="39" y="8"/>
                    <a:pt x="39" y="8"/>
                  </a:cubicBezTo>
                  <a:cubicBezTo>
                    <a:pt x="39" y="0"/>
                    <a:pt x="39" y="0"/>
                    <a:pt x="39" y="0"/>
                  </a:cubicBezTo>
                  <a:cubicBezTo>
                    <a:pt x="30" y="0"/>
                    <a:pt x="30" y="0"/>
                    <a:pt x="30" y="0"/>
                  </a:cubicBezTo>
                  <a:cubicBezTo>
                    <a:pt x="30" y="8"/>
                    <a:pt x="30" y="8"/>
                    <a:pt x="30" y="8"/>
                  </a:cubicBezTo>
                  <a:cubicBezTo>
                    <a:pt x="1" y="8"/>
                    <a:pt x="1" y="8"/>
                    <a:pt x="1" y="8"/>
                  </a:cubicBezTo>
                  <a:cubicBezTo>
                    <a:pt x="1" y="12"/>
                    <a:pt x="1" y="12"/>
                    <a:pt x="1" y="12"/>
                  </a:cubicBezTo>
                  <a:cubicBezTo>
                    <a:pt x="22" y="12"/>
                    <a:pt x="22" y="12"/>
                    <a:pt x="22" y="12"/>
                  </a:cubicBezTo>
                  <a:cubicBezTo>
                    <a:pt x="18" y="18"/>
                    <a:pt x="13" y="24"/>
                    <a:pt x="0" y="32"/>
                  </a:cubicBezTo>
                  <a:cubicBezTo>
                    <a:pt x="0" y="35"/>
                    <a:pt x="0" y="35"/>
                    <a:pt x="0" y="35"/>
                  </a:cubicBezTo>
                  <a:cubicBezTo>
                    <a:pt x="17" y="29"/>
                    <a:pt x="26" y="20"/>
                    <a:pt x="30" y="15"/>
                  </a:cubicBezTo>
                  <a:cubicBezTo>
                    <a:pt x="30" y="31"/>
                    <a:pt x="30" y="31"/>
                    <a:pt x="30" y="31"/>
                  </a:cubicBezTo>
                  <a:cubicBezTo>
                    <a:pt x="17" y="31"/>
                    <a:pt x="17" y="31"/>
                    <a:pt x="17" y="31"/>
                  </a:cubicBezTo>
                  <a:cubicBezTo>
                    <a:pt x="15" y="31"/>
                    <a:pt x="12" y="33"/>
                    <a:pt x="12" y="36"/>
                  </a:cubicBezTo>
                  <a:cubicBezTo>
                    <a:pt x="12" y="60"/>
                    <a:pt x="12" y="60"/>
                    <a:pt x="12" y="60"/>
                  </a:cubicBezTo>
                  <a:cubicBezTo>
                    <a:pt x="2" y="60"/>
                    <a:pt x="2" y="60"/>
                    <a:pt x="2" y="60"/>
                  </a:cubicBezTo>
                  <a:cubicBezTo>
                    <a:pt x="2" y="65"/>
                    <a:pt x="2" y="65"/>
                    <a:pt x="2" y="65"/>
                  </a:cubicBezTo>
                  <a:cubicBezTo>
                    <a:pt x="68" y="65"/>
                    <a:pt x="68" y="65"/>
                    <a:pt x="68" y="65"/>
                  </a:cubicBezTo>
                  <a:cubicBezTo>
                    <a:pt x="68" y="60"/>
                    <a:pt x="68" y="60"/>
                    <a:pt x="68" y="60"/>
                  </a:cubicBezTo>
                  <a:cubicBezTo>
                    <a:pt x="57" y="60"/>
                    <a:pt x="57" y="60"/>
                    <a:pt x="57" y="60"/>
                  </a:cubicBezTo>
                  <a:cubicBezTo>
                    <a:pt x="57" y="36"/>
                    <a:pt x="57" y="36"/>
                    <a:pt x="57" y="36"/>
                  </a:cubicBezTo>
                  <a:cubicBezTo>
                    <a:pt x="57" y="33"/>
                    <a:pt x="55" y="31"/>
                    <a:pt x="52" y="31"/>
                  </a:cubicBezTo>
                  <a:cubicBezTo>
                    <a:pt x="52" y="31"/>
                    <a:pt x="52" y="31"/>
                    <a:pt x="52" y="31"/>
                  </a:cubicBezTo>
                  <a:cubicBezTo>
                    <a:pt x="39" y="31"/>
                    <a:pt x="39" y="31"/>
                    <a:pt x="39" y="31"/>
                  </a:cubicBezTo>
                  <a:cubicBezTo>
                    <a:pt x="39" y="15"/>
                    <a:pt x="39" y="15"/>
                    <a:pt x="39" y="15"/>
                  </a:cubicBezTo>
                  <a:cubicBezTo>
                    <a:pt x="43" y="20"/>
                    <a:pt x="52" y="29"/>
                    <a:pt x="69" y="35"/>
                  </a:cubicBezTo>
                  <a:cubicBezTo>
                    <a:pt x="69" y="32"/>
                    <a:pt x="69" y="32"/>
                    <a:pt x="69" y="32"/>
                  </a:cubicBezTo>
                  <a:cubicBezTo>
                    <a:pt x="57" y="24"/>
                    <a:pt x="52" y="18"/>
                    <a:pt x="48" y="12"/>
                  </a:cubicBezTo>
                  <a:close/>
                  <a:moveTo>
                    <a:pt x="48" y="60"/>
                  </a:moveTo>
                  <a:cubicBezTo>
                    <a:pt x="22" y="60"/>
                    <a:pt x="22" y="60"/>
                    <a:pt x="22" y="60"/>
                  </a:cubicBezTo>
                  <a:cubicBezTo>
                    <a:pt x="22" y="55"/>
                    <a:pt x="22" y="55"/>
                    <a:pt x="22" y="55"/>
                  </a:cubicBezTo>
                  <a:cubicBezTo>
                    <a:pt x="48" y="55"/>
                    <a:pt x="48" y="55"/>
                    <a:pt x="48" y="55"/>
                  </a:cubicBezTo>
                  <a:lnTo>
                    <a:pt x="48" y="60"/>
                  </a:lnTo>
                  <a:close/>
                  <a:moveTo>
                    <a:pt x="48" y="51"/>
                  </a:moveTo>
                  <a:cubicBezTo>
                    <a:pt x="22" y="51"/>
                    <a:pt x="22" y="51"/>
                    <a:pt x="22" y="51"/>
                  </a:cubicBezTo>
                  <a:cubicBezTo>
                    <a:pt x="22" y="45"/>
                    <a:pt x="22" y="45"/>
                    <a:pt x="22" y="45"/>
                  </a:cubicBezTo>
                  <a:cubicBezTo>
                    <a:pt x="48" y="45"/>
                    <a:pt x="48" y="45"/>
                    <a:pt x="48" y="45"/>
                  </a:cubicBezTo>
                  <a:lnTo>
                    <a:pt x="48" y="51"/>
                  </a:lnTo>
                  <a:close/>
                  <a:moveTo>
                    <a:pt x="48" y="41"/>
                  </a:moveTo>
                  <a:cubicBezTo>
                    <a:pt x="22" y="41"/>
                    <a:pt x="22" y="41"/>
                    <a:pt x="22" y="41"/>
                  </a:cubicBezTo>
                  <a:cubicBezTo>
                    <a:pt x="22" y="36"/>
                    <a:pt x="22" y="36"/>
                    <a:pt x="22" y="36"/>
                  </a:cubicBezTo>
                  <a:cubicBezTo>
                    <a:pt x="48" y="36"/>
                    <a:pt x="48" y="36"/>
                    <a:pt x="48" y="36"/>
                  </a:cubicBezTo>
                  <a:lnTo>
                    <a:pt x="48"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Freeform 7">
              <a:extLst>
                <a:ext uri="{FF2B5EF4-FFF2-40B4-BE49-F238E27FC236}">
                  <a16:creationId xmlns:a16="http://schemas.microsoft.com/office/drawing/2014/main" id="{CD0707AB-CE7E-4E20-8945-7078809D87DF}"/>
                </a:ext>
              </a:extLst>
            </p:cNvPr>
            <p:cNvSpPr>
              <a:spLocks/>
            </p:cNvSpPr>
            <p:nvPr userDrawn="1"/>
          </p:nvSpPr>
          <p:spPr bwMode="black">
            <a:xfrm>
              <a:off x="1757" y="542"/>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Freeform 8">
              <a:extLst>
                <a:ext uri="{FF2B5EF4-FFF2-40B4-BE49-F238E27FC236}">
                  <a16:creationId xmlns:a16="http://schemas.microsoft.com/office/drawing/2014/main" id="{D49B8C25-C3C5-4522-B453-E81F33B596AD}"/>
                </a:ext>
              </a:extLst>
            </p:cNvPr>
            <p:cNvSpPr>
              <a:spLocks/>
            </p:cNvSpPr>
            <p:nvPr userDrawn="1"/>
          </p:nvSpPr>
          <p:spPr bwMode="black">
            <a:xfrm>
              <a:off x="1757" y="568"/>
              <a:ext cx="24" cy="23"/>
            </a:xfrm>
            <a:custGeom>
              <a:avLst/>
              <a:gdLst>
                <a:gd name="T0" fmla="*/ 14 w 14"/>
                <a:gd name="T1" fmla="*/ 5 h 13"/>
                <a:gd name="T2" fmla="*/ 0 w 14"/>
                <a:gd name="T3" fmla="*/ 0 h 13"/>
                <a:gd name="T4" fmla="*/ 0 w 14"/>
                <a:gd name="T5" fmla="*/ 6 h 13"/>
                <a:gd name="T6" fmla="*/ 14 w 14"/>
                <a:gd name="T7" fmla="*/ 13 h 13"/>
                <a:gd name="T8" fmla="*/ 14 w 14"/>
                <a:gd name="T9" fmla="*/ 5 h 13"/>
              </a:gdLst>
              <a:ahLst/>
              <a:cxnLst>
                <a:cxn ang="0">
                  <a:pos x="T0" y="T1"/>
                </a:cxn>
                <a:cxn ang="0">
                  <a:pos x="T2" y="T3"/>
                </a:cxn>
                <a:cxn ang="0">
                  <a:pos x="T4" y="T5"/>
                </a:cxn>
                <a:cxn ang="0">
                  <a:pos x="T6" y="T7"/>
                </a:cxn>
                <a:cxn ang="0">
                  <a:pos x="T8" y="T9"/>
                </a:cxn>
              </a:cxnLst>
              <a:rect l="0" t="0" r="r" b="b"/>
              <a:pathLst>
                <a:path w="14" h="13">
                  <a:moveTo>
                    <a:pt x="14" y="5"/>
                  </a:moveTo>
                  <a:cubicBezTo>
                    <a:pt x="10" y="3"/>
                    <a:pt x="6" y="1"/>
                    <a:pt x="0" y="0"/>
                  </a:cubicBezTo>
                  <a:cubicBezTo>
                    <a:pt x="0" y="6"/>
                    <a:pt x="0" y="6"/>
                    <a:pt x="0" y="6"/>
                  </a:cubicBezTo>
                  <a:cubicBezTo>
                    <a:pt x="4" y="7"/>
                    <a:pt x="9" y="9"/>
                    <a:pt x="14" y="13"/>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Freeform 9">
              <a:extLst>
                <a:ext uri="{FF2B5EF4-FFF2-40B4-BE49-F238E27FC236}">
                  <a16:creationId xmlns:a16="http://schemas.microsoft.com/office/drawing/2014/main" id="{2EA3E2DA-4226-4178-94B2-D72C2BB6C8EE}"/>
                </a:ext>
              </a:extLst>
            </p:cNvPr>
            <p:cNvSpPr>
              <a:spLocks/>
            </p:cNvSpPr>
            <p:nvPr userDrawn="1"/>
          </p:nvSpPr>
          <p:spPr bwMode="black">
            <a:xfrm>
              <a:off x="1755" y="602"/>
              <a:ext cx="31" cy="54"/>
            </a:xfrm>
            <a:custGeom>
              <a:avLst/>
              <a:gdLst>
                <a:gd name="T0" fmla="*/ 0 w 18"/>
                <a:gd name="T1" fmla="*/ 20 h 31"/>
                <a:gd name="T2" fmla="*/ 0 w 18"/>
                <a:gd name="T3" fmla="*/ 31 h 31"/>
                <a:gd name="T4" fmla="*/ 18 w 18"/>
                <a:gd name="T5" fmla="*/ 0 h 31"/>
                <a:gd name="T6" fmla="*/ 13 w 18"/>
                <a:gd name="T7" fmla="*/ 0 h 31"/>
                <a:gd name="T8" fmla="*/ 0 w 18"/>
                <a:gd name="T9" fmla="*/ 20 h 31"/>
              </a:gdLst>
              <a:ahLst/>
              <a:cxnLst>
                <a:cxn ang="0">
                  <a:pos x="T0" y="T1"/>
                </a:cxn>
                <a:cxn ang="0">
                  <a:pos x="T2" y="T3"/>
                </a:cxn>
                <a:cxn ang="0">
                  <a:pos x="T4" y="T5"/>
                </a:cxn>
                <a:cxn ang="0">
                  <a:pos x="T6" y="T7"/>
                </a:cxn>
                <a:cxn ang="0">
                  <a:pos x="T8" y="T9"/>
                </a:cxn>
              </a:cxnLst>
              <a:rect l="0" t="0" r="r" b="b"/>
              <a:pathLst>
                <a:path w="18" h="31">
                  <a:moveTo>
                    <a:pt x="0" y="20"/>
                  </a:moveTo>
                  <a:cubicBezTo>
                    <a:pt x="0" y="31"/>
                    <a:pt x="0" y="31"/>
                    <a:pt x="0" y="31"/>
                  </a:cubicBezTo>
                  <a:cubicBezTo>
                    <a:pt x="11" y="25"/>
                    <a:pt x="16" y="9"/>
                    <a:pt x="18" y="0"/>
                  </a:cubicBezTo>
                  <a:cubicBezTo>
                    <a:pt x="13" y="0"/>
                    <a:pt x="13" y="0"/>
                    <a:pt x="13" y="0"/>
                  </a:cubicBezTo>
                  <a:cubicBezTo>
                    <a:pt x="10" y="6"/>
                    <a:pt x="8" y="11"/>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Freeform 10">
              <a:extLst>
                <a:ext uri="{FF2B5EF4-FFF2-40B4-BE49-F238E27FC236}">
                  <a16:creationId xmlns:a16="http://schemas.microsoft.com/office/drawing/2014/main" id="{D688316E-E207-4A18-B288-F125E7EE00D0}"/>
                </a:ext>
              </a:extLst>
            </p:cNvPr>
            <p:cNvSpPr>
              <a:spLocks/>
            </p:cNvSpPr>
            <p:nvPr userDrawn="1"/>
          </p:nvSpPr>
          <p:spPr bwMode="black">
            <a:xfrm>
              <a:off x="1788" y="540"/>
              <a:ext cx="89" cy="114"/>
            </a:xfrm>
            <a:custGeom>
              <a:avLst/>
              <a:gdLst>
                <a:gd name="T0" fmla="*/ 34 w 51"/>
                <a:gd name="T1" fmla="*/ 41 h 65"/>
                <a:gd name="T2" fmla="*/ 38 w 51"/>
                <a:gd name="T3" fmla="*/ 53 h 65"/>
                <a:gd name="T4" fmla="*/ 14 w 51"/>
                <a:gd name="T5" fmla="*/ 56 h 65"/>
                <a:gd name="T6" fmla="*/ 27 w 51"/>
                <a:gd name="T7" fmla="*/ 33 h 65"/>
                <a:gd name="T8" fmla="*/ 48 w 51"/>
                <a:gd name="T9" fmla="*/ 33 h 65"/>
                <a:gd name="T10" fmla="*/ 48 w 51"/>
                <a:gd name="T11" fmla="*/ 29 h 65"/>
                <a:gd name="T12" fmla="*/ 30 w 51"/>
                <a:gd name="T13" fmla="*/ 29 h 65"/>
                <a:gd name="T14" fmla="*/ 30 w 51"/>
                <a:gd name="T15" fmla="*/ 15 h 65"/>
                <a:gd name="T16" fmla="*/ 47 w 51"/>
                <a:gd name="T17" fmla="*/ 15 h 65"/>
                <a:gd name="T18" fmla="*/ 47 w 51"/>
                <a:gd name="T19" fmla="*/ 11 h 65"/>
                <a:gd name="T20" fmla="*/ 30 w 51"/>
                <a:gd name="T21" fmla="*/ 11 h 65"/>
                <a:gd name="T22" fmla="*/ 30 w 51"/>
                <a:gd name="T23" fmla="*/ 0 h 65"/>
                <a:gd name="T24" fmla="*/ 20 w 51"/>
                <a:gd name="T25" fmla="*/ 0 h 65"/>
                <a:gd name="T26" fmla="*/ 20 w 51"/>
                <a:gd name="T27" fmla="*/ 11 h 65"/>
                <a:gd name="T28" fmla="*/ 3 w 51"/>
                <a:gd name="T29" fmla="*/ 11 h 65"/>
                <a:gd name="T30" fmla="*/ 3 w 51"/>
                <a:gd name="T31" fmla="*/ 15 h 65"/>
                <a:gd name="T32" fmla="*/ 20 w 51"/>
                <a:gd name="T33" fmla="*/ 15 h 65"/>
                <a:gd name="T34" fmla="*/ 20 w 51"/>
                <a:gd name="T35" fmla="*/ 29 h 65"/>
                <a:gd name="T36" fmla="*/ 1 w 51"/>
                <a:gd name="T37" fmla="*/ 29 h 65"/>
                <a:gd name="T38" fmla="*/ 1 w 51"/>
                <a:gd name="T39" fmla="*/ 33 h 65"/>
                <a:gd name="T40" fmla="*/ 16 w 51"/>
                <a:gd name="T41" fmla="*/ 33 h 65"/>
                <a:gd name="T42" fmla="*/ 7 w 51"/>
                <a:gd name="T43" fmla="*/ 56 h 65"/>
                <a:gd name="T44" fmla="*/ 0 w 51"/>
                <a:gd name="T45" fmla="*/ 56 h 65"/>
                <a:gd name="T46" fmla="*/ 0 w 51"/>
                <a:gd name="T47" fmla="*/ 65 h 65"/>
                <a:gd name="T48" fmla="*/ 39 w 51"/>
                <a:gd name="T49" fmla="*/ 58 h 65"/>
                <a:gd name="T50" fmla="*/ 40 w 51"/>
                <a:gd name="T51" fmla="*/ 65 h 65"/>
                <a:gd name="T52" fmla="*/ 51 w 51"/>
                <a:gd name="T53" fmla="*/ 65 h 65"/>
                <a:gd name="T54" fmla="*/ 39 w 51"/>
                <a:gd name="T55" fmla="*/ 41 h 65"/>
                <a:gd name="T56" fmla="*/ 34 w 51"/>
                <a:gd name="T57"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65">
                  <a:moveTo>
                    <a:pt x="34" y="41"/>
                  </a:moveTo>
                  <a:cubicBezTo>
                    <a:pt x="36" y="46"/>
                    <a:pt x="37" y="50"/>
                    <a:pt x="38" y="53"/>
                  </a:cubicBezTo>
                  <a:cubicBezTo>
                    <a:pt x="34" y="54"/>
                    <a:pt x="27" y="55"/>
                    <a:pt x="14" y="56"/>
                  </a:cubicBezTo>
                  <a:cubicBezTo>
                    <a:pt x="21" y="46"/>
                    <a:pt x="26" y="36"/>
                    <a:pt x="27" y="33"/>
                  </a:cubicBezTo>
                  <a:cubicBezTo>
                    <a:pt x="48" y="33"/>
                    <a:pt x="48" y="33"/>
                    <a:pt x="48" y="33"/>
                  </a:cubicBezTo>
                  <a:cubicBezTo>
                    <a:pt x="48" y="29"/>
                    <a:pt x="48" y="29"/>
                    <a:pt x="48" y="29"/>
                  </a:cubicBezTo>
                  <a:cubicBezTo>
                    <a:pt x="30" y="29"/>
                    <a:pt x="30" y="29"/>
                    <a:pt x="30" y="29"/>
                  </a:cubicBezTo>
                  <a:cubicBezTo>
                    <a:pt x="30" y="15"/>
                    <a:pt x="30" y="15"/>
                    <a:pt x="30" y="15"/>
                  </a:cubicBezTo>
                  <a:cubicBezTo>
                    <a:pt x="47" y="15"/>
                    <a:pt x="47" y="15"/>
                    <a:pt x="47" y="15"/>
                  </a:cubicBezTo>
                  <a:cubicBezTo>
                    <a:pt x="47" y="11"/>
                    <a:pt x="47" y="11"/>
                    <a:pt x="47" y="11"/>
                  </a:cubicBezTo>
                  <a:cubicBezTo>
                    <a:pt x="30" y="11"/>
                    <a:pt x="30" y="11"/>
                    <a:pt x="30" y="11"/>
                  </a:cubicBezTo>
                  <a:cubicBezTo>
                    <a:pt x="30" y="0"/>
                    <a:pt x="30" y="0"/>
                    <a:pt x="30" y="0"/>
                  </a:cubicBezTo>
                  <a:cubicBezTo>
                    <a:pt x="20" y="0"/>
                    <a:pt x="20" y="0"/>
                    <a:pt x="20" y="0"/>
                  </a:cubicBezTo>
                  <a:cubicBezTo>
                    <a:pt x="20" y="11"/>
                    <a:pt x="20" y="11"/>
                    <a:pt x="20" y="11"/>
                  </a:cubicBezTo>
                  <a:cubicBezTo>
                    <a:pt x="3" y="11"/>
                    <a:pt x="3" y="11"/>
                    <a:pt x="3" y="11"/>
                  </a:cubicBezTo>
                  <a:cubicBezTo>
                    <a:pt x="3" y="15"/>
                    <a:pt x="3" y="15"/>
                    <a:pt x="3" y="15"/>
                  </a:cubicBezTo>
                  <a:cubicBezTo>
                    <a:pt x="20" y="15"/>
                    <a:pt x="20" y="15"/>
                    <a:pt x="20" y="15"/>
                  </a:cubicBezTo>
                  <a:cubicBezTo>
                    <a:pt x="20" y="29"/>
                    <a:pt x="20" y="29"/>
                    <a:pt x="20" y="29"/>
                  </a:cubicBezTo>
                  <a:cubicBezTo>
                    <a:pt x="1" y="29"/>
                    <a:pt x="1" y="29"/>
                    <a:pt x="1" y="29"/>
                  </a:cubicBezTo>
                  <a:cubicBezTo>
                    <a:pt x="1" y="33"/>
                    <a:pt x="1" y="33"/>
                    <a:pt x="1" y="33"/>
                  </a:cubicBezTo>
                  <a:cubicBezTo>
                    <a:pt x="16" y="33"/>
                    <a:pt x="16" y="33"/>
                    <a:pt x="16" y="33"/>
                  </a:cubicBezTo>
                  <a:cubicBezTo>
                    <a:pt x="15" y="35"/>
                    <a:pt x="13" y="43"/>
                    <a:pt x="7" y="56"/>
                  </a:cubicBezTo>
                  <a:cubicBezTo>
                    <a:pt x="5" y="56"/>
                    <a:pt x="2" y="56"/>
                    <a:pt x="0" y="56"/>
                  </a:cubicBezTo>
                  <a:cubicBezTo>
                    <a:pt x="0" y="65"/>
                    <a:pt x="0" y="65"/>
                    <a:pt x="0" y="65"/>
                  </a:cubicBezTo>
                  <a:cubicBezTo>
                    <a:pt x="20" y="64"/>
                    <a:pt x="33" y="60"/>
                    <a:pt x="39" y="58"/>
                  </a:cubicBezTo>
                  <a:cubicBezTo>
                    <a:pt x="40" y="62"/>
                    <a:pt x="40" y="65"/>
                    <a:pt x="40" y="65"/>
                  </a:cubicBezTo>
                  <a:cubicBezTo>
                    <a:pt x="51" y="65"/>
                    <a:pt x="51" y="65"/>
                    <a:pt x="51" y="65"/>
                  </a:cubicBezTo>
                  <a:cubicBezTo>
                    <a:pt x="51" y="65"/>
                    <a:pt x="48" y="54"/>
                    <a:pt x="39" y="41"/>
                  </a:cubicBezTo>
                  <a:lnTo>
                    <a:pt x="34"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Freeform 11">
              <a:extLst>
                <a:ext uri="{FF2B5EF4-FFF2-40B4-BE49-F238E27FC236}">
                  <a16:creationId xmlns:a16="http://schemas.microsoft.com/office/drawing/2014/main" id="{AD136C15-3229-4723-8DFE-A2C3C2360EB9}"/>
                </a:ext>
              </a:extLst>
            </p:cNvPr>
            <p:cNvSpPr>
              <a:spLocks noEditPoints="1"/>
            </p:cNvSpPr>
            <p:nvPr userDrawn="1"/>
          </p:nvSpPr>
          <p:spPr bwMode="black">
            <a:xfrm>
              <a:off x="1237" y="538"/>
              <a:ext cx="108" cy="122"/>
            </a:xfrm>
            <a:custGeom>
              <a:avLst/>
              <a:gdLst>
                <a:gd name="T0" fmla="*/ 42 w 62"/>
                <a:gd name="T1" fmla="*/ 0 h 69"/>
                <a:gd name="T2" fmla="*/ 32 w 62"/>
                <a:gd name="T3" fmla="*/ 0 h 69"/>
                <a:gd name="T4" fmla="*/ 32 w 62"/>
                <a:gd name="T5" fmla="*/ 13 h 69"/>
                <a:gd name="T6" fmla="*/ 0 w 62"/>
                <a:gd name="T7" fmla="*/ 13 h 69"/>
                <a:gd name="T8" fmla="*/ 0 w 62"/>
                <a:gd name="T9" fmla="*/ 18 h 69"/>
                <a:gd name="T10" fmla="*/ 33 w 62"/>
                <a:gd name="T11" fmla="*/ 17 h 69"/>
                <a:gd name="T12" fmla="*/ 33 w 62"/>
                <a:gd name="T13" fmla="*/ 26 h 69"/>
                <a:gd name="T14" fmla="*/ 25 w 62"/>
                <a:gd name="T15" fmla="*/ 23 h 69"/>
                <a:gd name="T16" fmla="*/ 12 w 62"/>
                <a:gd name="T17" fmla="*/ 38 h 69"/>
                <a:gd name="T18" fmla="*/ 24 w 62"/>
                <a:gd name="T19" fmla="*/ 52 h 69"/>
                <a:gd name="T20" fmla="*/ 35 w 62"/>
                <a:gd name="T21" fmla="*/ 47 h 69"/>
                <a:gd name="T22" fmla="*/ 29 w 62"/>
                <a:gd name="T23" fmla="*/ 58 h 69"/>
                <a:gd name="T24" fmla="*/ 19 w 62"/>
                <a:gd name="T25" fmla="*/ 65 h 69"/>
                <a:gd name="T26" fmla="*/ 19 w 62"/>
                <a:gd name="T27" fmla="*/ 69 h 69"/>
                <a:gd name="T28" fmla="*/ 44 w 62"/>
                <a:gd name="T29" fmla="*/ 41 h 69"/>
                <a:gd name="T30" fmla="*/ 42 w 62"/>
                <a:gd name="T31" fmla="*/ 33 h 69"/>
                <a:gd name="T32" fmla="*/ 42 w 62"/>
                <a:gd name="T33" fmla="*/ 17 h 69"/>
                <a:gd name="T34" fmla="*/ 62 w 62"/>
                <a:gd name="T35" fmla="*/ 16 h 69"/>
                <a:gd name="T36" fmla="*/ 62 w 62"/>
                <a:gd name="T37" fmla="*/ 11 h 69"/>
                <a:gd name="T38" fmla="*/ 42 w 62"/>
                <a:gd name="T39" fmla="*/ 12 h 69"/>
                <a:gd name="T40" fmla="*/ 42 w 62"/>
                <a:gd name="T41" fmla="*/ 0 h 69"/>
                <a:gd name="T42" fmla="*/ 33 w 62"/>
                <a:gd name="T43" fmla="*/ 43 h 69"/>
                <a:gd name="T44" fmla="*/ 27 w 62"/>
                <a:gd name="T45" fmla="*/ 46 h 69"/>
                <a:gd name="T46" fmla="*/ 20 w 62"/>
                <a:gd name="T47" fmla="*/ 37 h 69"/>
                <a:gd name="T48" fmla="*/ 27 w 62"/>
                <a:gd name="T49" fmla="*/ 28 h 69"/>
                <a:gd name="T50" fmla="*/ 34 w 62"/>
                <a:gd name="T51" fmla="*/ 36 h 69"/>
                <a:gd name="T52" fmla="*/ 33 w 62"/>
                <a:gd name="T53" fmla="*/ 4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 h="69">
                  <a:moveTo>
                    <a:pt x="42" y="0"/>
                  </a:moveTo>
                  <a:cubicBezTo>
                    <a:pt x="32" y="0"/>
                    <a:pt x="32" y="0"/>
                    <a:pt x="32" y="0"/>
                  </a:cubicBezTo>
                  <a:cubicBezTo>
                    <a:pt x="32" y="1"/>
                    <a:pt x="32" y="7"/>
                    <a:pt x="32" y="13"/>
                  </a:cubicBezTo>
                  <a:cubicBezTo>
                    <a:pt x="21" y="13"/>
                    <a:pt x="9" y="13"/>
                    <a:pt x="0" y="13"/>
                  </a:cubicBezTo>
                  <a:cubicBezTo>
                    <a:pt x="0" y="18"/>
                    <a:pt x="0" y="18"/>
                    <a:pt x="0" y="18"/>
                  </a:cubicBezTo>
                  <a:cubicBezTo>
                    <a:pt x="6" y="18"/>
                    <a:pt x="20" y="18"/>
                    <a:pt x="33" y="17"/>
                  </a:cubicBezTo>
                  <a:cubicBezTo>
                    <a:pt x="33" y="21"/>
                    <a:pt x="33" y="24"/>
                    <a:pt x="33" y="26"/>
                  </a:cubicBezTo>
                  <a:cubicBezTo>
                    <a:pt x="31" y="24"/>
                    <a:pt x="28" y="23"/>
                    <a:pt x="25" y="23"/>
                  </a:cubicBezTo>
                  <a:cubicBezTo>
                    <a:pt x="19" y="23"/>
                    <a:pt x="12" y="28"/>
                    <a:pt x="12" y="38"/>
                  </a:cubicBezTo>
                  <a:cubicBezTo>
                    <a:pt x="12" y="47"/>
                    <a:pt x="19" y="52"/>
                    <a:pt x="24" y="52"/>
                  </a:cubicBezTo>
                  <a:cubicBezTo>
                    <a:pt x="28" y="52"/>
                    <a:pt x="33" y="50"/>
                    <a:pt x="35" y="47"/>
                  </a:cubicBezTo>
                  <a:cubicBezTo>
                    <a:pt x="34" y="50"/>
                    <a:pt x="33" y="54"/>
                    <a:pt x="29" y="58"/>
                  </a:cubicBezTo>
                  <a:cubicBezTo>
                    <a:pt x="26" y="62"/>
                    <a:pt x="22" y="64"/>
                    <a:pt x="19" y="65"/>
                  </a:cubicBezTo>
                  <a:cubicBezTo>
                    <a:pt x="19" y="69"/>
                    <a:pt x="19" y="69"/>
                    <a:pt x="19" y="69"/>
                  </a:cubicBezTo>
                  <a:cubicBezTo>
                    <a:pt x="30" y="67"/>
                    <a:pt x="44" y="60"/>
                    <a:pt x="44" y="41"/>
                  </a:cubicBezTo>
                  <a:cubicBezTo>
                    <a:pt x="44" y="36"/>
                    <a:pt x="42" y="33"/>
                    <a:pt x="42" y="33"/>
                  </a:cubicBezTo>
                  <a:cubicBezTo>
                    <a:pt x="42" y="30"/>
                    <a:pt x="42" y="24"/>
                    <a:pt x="42" y="17"/>
                  </a:cubicBezTo>
                  <a:cubicBezTo>
                    <a:pt x="51" y="17"/>
                    <a:pt x="58" y="16"/>
                    <a:pt x="62" y="16"/>
                  </a:cubicBezTo>
                  <a:cubicBezTo>
                    <a:pt x="62" y="11"/>
                    <a:pt x="62" y="11"/>
                    <a:pt x="62" y="11"/>
                  </a:cubicBezTo>
                  <a:cubicBezTo>
                    <a:pt x="56" y="12"/>
                    <a:pt x="49" y="12"/>
                    <a:pt x="42" y="12"/>
                  </a:cubicBezTo>
                  <a:cubicBezTo>
                    <a:pt x="42" y="6"/>
                    <a:pt x="42" y="1"/>
                    <a:pt x="42" y="0"/>
                  </a:cubicBezTo>
                  <a:close/>
                  <a:moveTo>
                    <a:pt x="33" y="43"/>
                  </a:moveTo>
                  <a:cubicBezTo>
                    <a:pt x="32" y="44"/>
                    <a:pt x="30" y="46"/>
                    <a:pt x="27" y="46"/>
                  </a:cubicBezTo>
                  <a:cubicBezTo>
                    <a:pt x="21" y="46"/>
                    <a:pt x="20" y="38"/>
                    <a:pt x="20" y="37"/>
                  </a:cubicBezTo>
                  <a:cubicBezTo>
                    <a:pt x="20" y="28"/>
                    <a:pt x="27" y="28"/>
                    <a:pt x="27" y="28"/>
                  </a:cubicBezTo>
                  <a:cubicBezTo>
                    <a:pt x="32" y="28"/>
                    <a:pt x="34" y="31"/>
                    <a:pt x="34" y="36"/>
                  </a:cubicBezTo>
                  <a:cubicBezTo>
                    <a:pt x="35" y="40"/>
                    <a:pt x="34" y="41"/>
                    <a:pt x="3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Freeform 12">
              <a:extLst>
                <a:ext uri="{FF2B5EF4-FFF2-40B4-BE49-F238E27FC236}">
                  <a16:creationId xmlns:a16="http://schemas.microsoft.com/office/drawing/2014/main" id="{64DB5133-72A7-4DFC-9BFB-DD6F35F9D31F}"/>
                </a:ext>
              </a:extLst>
            </p:cNvPr>
            <p:cNvSpPr>
              <a:spLocks/>
            </p:cNvSpPr>
            <p:nvPr userDrawn="1"/>
          </p:nvSpPr>
          <p:spPr bwMode="black">
            <a:xfrm>
              <a:off x="1315" y="535"/>
              <a:ext cx="18" cy="17"/>
            </a:xfrm>
            <a:custGeom>
              <a:avLst/>
              <a:gdLst>
                <a:gd name="T0" fmla="*/ 10 w 10"/>
                <a:gd name="T1" fmla="*/ 10 h 10"/>
                <a:gd name="T2" fmla="*/ 5 w 10"/>
                <a:gd name="T3" fmla="*/ 0 h 10"/>
                <a:gd name="T4" fmla="*/ 0 w 10"/>
                <a:gd name="T5" fmla="*/ 0 h 10"/>
                <a:gd name="T6" fmla="*/ 4 w 10"/>
                <a:gd name="T7" fmla="*/ 10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cubicBezTo>
                    <a:pt x="9" y="7"/>
                    <a:pt x="7" y="3"/>
                    <a:pt x="5" y="0"/>
                  </a:cubicBezTo>
                  <a:cubicBezTo>
                    <a:pt x="0" y="0"/>
                    <a:pt x="0" y="0"/>
                    <a:pt x="0" y="0"/>
                  </a:cubicBezTo>
                  <a:cubicBezTo>
                    <a:pt x="1" y="2"/>
                    <a:pt x="3" y="7"/>
                    <a:pt x="4" y="10"/>
                  </a:cubicBezTo>
                  <a:lnTo>
                    <a:pt x="1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Freeform 13">
              <a:extLst>
                <a:ext uri="{FF2B5EF4-FFF2-40B4-BE49-F238E27FC236}">
                  <a16:creationId xmlns:a16="http://schemas.microsoft.com/office/drawing/2014/main" id="{E3B2636A-E7D0-4EEB-917C-5F7B1A178C18}"/>
                </a:ext>
              </a:extLst>
            </p:cNvPr>
            <p:cNvSpPr>
              <a:spLocks/>
            </p:cNvSpPr>
            <p:nvPr userDrawn="1"/>
          </p:nvSpPr>
          <p:spPr bwMode="black">
            <a:xfrm>
              <a:off x="1331" y="535"/>
              <a:ext cx="19" cy="17"/>
            </a:xfrm>
            <a:custGeom>
              <a:avLst/>
              <a:gdLst>
                <a:gd name="T0" fmla="*/ 0 w 11"/>
                <a:gd name="T1" fmla="*/ 0 h 10"/>
                <a:gd name="T2" fmla="*/ 5 w 11"/>
                <a:gd name="T3" fmla="*/ 10 h 10"/>
                <a:gd name="T4" fmla="*/ 11 w 11"/>
                <a:gd name="T5" fmla="*/ 10 h 10"/>
                <a:gd name="T6" fmla="*/ 5 w 11"/>
                <a:gd name="T7" fmla="*/ 0 h 10"/>
                <a:gd name="T8" fmla="*/ 0 w 11"/>
                <a:gd name="T9" fmla="*/ 0 h 10"/>
              </a:gdLst>
              <a:ahLst/>
              <a:cxnLst>
                <a:cxn ang="0">
                  <a:pos x="T0" y="T1"/>
                </a:cxn>
                <a:cxn ang="0">
                  <a:pos x="T2" y="T3"/>
                </a:cxn>
                <a:cxn ang="0">
                  <a:pos x="T4" y="T5"/>
                </a:cxn>
                <a:cxn ang="0">
                  <a:pos x="T6" y="T7"/>
                </a:cxn>
                <a:cxn ang="0">
                  <a:pos x="T8" y="T9"/>
                </a:cxn>
              </a:cxnLst>
              <a:rect l="0" t="0" r="r" b="b"/>
              <a:pathLst>
                <a:path w="11" h="10">
                  <a:moveTo>
                    <a:pt x="0" y="0"/>
                  </a:moveTo>
                  <a:cubicBezTo>
                    <a:pt x="2" y="2"/>
                    <a:pt x="4" y="7"/>
                    <a:pt x="5" y="10"/>
                  </a:cubicBezTo>
                  <a:cubicBezTo>
                    <a:pt x="11" y="10"/>
                    <a:pt x="11" y="10"/>
                    <a:pt x="11" y="10"/>
                  </a:cubicBezTo>
                  <a:cubicBezTo>
                    <a:pt x="10" y="7"/>
                    <a:pt x="7" y="3"/>
                    <a:pt x="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Freeform 14">
              <a:extLst>
                <a:ext uri="{FF2B5EF4-FFF2-40B4-BE49-F238E27FC236}">
                  <a16:creationId xmlns:a16="http://schemas.microsoft.com/office/drawing/2014/main" id="{70C1C920-FFB3-44D6-8675-76EC4A47900D}"/>
                </a:ext>
              </a:extLst>
            </p:cNvPr>
            <p:cNvSpPr>
              <a:spLocks/>
            </p:cNvSpPr>
            <p:nvPr userDrawn="1"/>
          </p:nvSpPr>
          <p:spPr bwMode="black">
            <a:xfrm>
              <a:off x="1366" y="540"/>
              <a:ext cx="94" cy="116"/>
            </a:xfrm>
            <a:custGeom>
              <a:avLst/>
              <a:gdLst>
                <a:gd name="T0" fmla="*/ 32 w 54"/>
                <a:gd name="T1" fmla="*/ 0 h 66"/>
                <a:gd name="T2" fmla="*/ 21 w 54"/>
                <a:gd name="T3" fmla="*/ 0 h 66"/>
                <a:gd name="T4" fmla="*/ 27 w 54"/>
                <a:gd name="T5" fmla="*/ 15 h 66"/>
                <a:gd name="T6" fmla="*/ 0 w 54"/>
                <a:gd name="T7" fmla="*/ 15 h 66"/>
                <a:gd name="T8" fmla="*/ 0 w 54"/>
                <a:gd name="T9" fmla="*/ 21 h 66"/>
                <a:gd name="T10" fmla="*/ 29 w 54"/>
                <a:gd name="T11" fmla="*/ 20 h 66"/>
                <a:gd name="T12" fmla="*/ 41 w 54"/>
                <a:gd name="T13" fmla="*/ 37 h 66"/>
                <a:gd name="T14" fmla="*/ 22 w 54"/>
                <a:gd name="T15" fmla="*/ 32 h 66"/>
                <a:gd name="T16" fmla="*/ 1 w 54"/>
                <a:gd name="T17" fmla="*/ 49 h 66"/>
                <a:gd name="T18" fmla="*/ 25 w 54"/>
                <a:gd name="T19" fmla="*/ 66 h 66"/>
                <a:gd name="T20" fmla="*/ 48 w 54"/>
                <a:gd name="T21" fmla="*/ 63 h 66"/>
                <a:gd name="T22" fmla="*/ 48 w 54"/>
                <a:gd name="T23" fmla="*/ 58 h 66"/>
                <a:gd name="T24" fmla="*/ 27 w 54"/>
                <a:gd name="T25" fmla="*/ 61 h 66"/>
                <a:gd name="T26" fmla="*/ 11 w 54"/>
                <a:gd name="T27" fmla="*/ 49 h 66"/>
                <a:gd name="T28" fmla="*/ 25 w 54"/>
                <a:gd name="T29" fmla="*/ 37 h 66"/>
                <a:gd name="T30" fmla="*/ 36 w 54"/>
                <a:gd name="T31" fmla="*/ 39 h 66"/>
                <a:gd name="T32" fmla="*/ 44 w 54"/>
                <a:gd name="T33" fmla="*/ 43 h 66"/>
                <a:gd name="T34" fmla="*/ 48 w 54"/>
                <a:gd name="T35" fmla="*/ 43 h 66"/>
                <a:gd name="T36" fmla="*/ 51 w 54"/>
                <a:gd name="T37" fmla="*/ 37 h 66"/>
                <a:gd name="T38" fmla="*/ 39 w 54"/>
                <a:gd name="T39" fmla="*/ 19 h 66"/>
                <a:gd name="T40" fmla="*/ 54 w 54"/>
                <a:gd name="T41" fmla="*/ 17 h 66"/>
                <a:gd name="T42" fmla="*/ 54 w 54"/>
                <a:gd name="T43" fmla="*/ 12 h 66"/>
                <a:gd name="T44" fmla="*/ 36 w 54"/>
                <a:gd name="T45" fmla="*/ 14 h 66"/>
                <a:gd name="T46" fmla="*/ 32 w 54"/>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66">
                  <a:moveTo>
                    <a:pt x="32" y="0"/>
                  </a:moveTo>
                  <a:cubicBezTo>
                    <a:pt x="21" y="0"/>
                    <a:pt x="21" y="0"/>
                    <a:pt x="21" y="0"/>
                  </a:cubicBezTo>
                  <a:cubicBezTo>
                    <a:pt x="23" y="5"/>
                    <a:pt x="25" y="11"/>
                    <a:pt x="27" y="15"/>
                  </a:cubicBezTo>
                  <a:cubicBezTo>
                    <a:pt x="15" y="16"/>
                    <a:pt x="3" y="15"/>
                    <a:pt x="0" y="15"/>
                  </a:cubicBezTo>
                  <a:cubicBezTo>
                    <a:pt x="0" y="21"/>
                    <a:pt x="0" y="21"/>
                    <a:pt x="0" y="21"/>
                  </a:cubicBezTo>
                  <a:cubicBezTo>
                    <a:pt x="10" y="21"/>
                    <a:pt x="20" y="21"/>
                    <a:pt x="29" y="20"/>
                  </a:cubicBezTo>
                  <a:cubicBezTo>
                    <a:pt x="33" y="26"/>
                    <a:pt x="36" y="32"/>
                    <a:pt x="41" y="37"/>
                  </a:cubicBezTo>
                  <a:cubicBezTo>
                    <a:pt x="35" y="34"/>
                    <a:pt x="28" y="32"/>
                    <a:pt x="22" y="32"/>
                  </a:cubicBezTo>
                  <a:cubicBezTo>
                    <a:pt x="7" y="32"/>
                    <a:pt x="1" y="42"/>
                    <a:pt x="1" y="49"/>
                  </a:cubicBezTo>
                  <a:cubicBezTo>
                    <a:pt x="1" y="58"/>
                    <a:pt x="9" y="66"/>
                    <a:pt x="25" y="66"/>
                  </a:cubicBezTo>
                  <a:cubicBezTo>
                    <a:pt x="34" y="66"/>
                    <a:pt x="41" y="65"/>
                    <a:pt x="48" y="63"/>
                  </a:cubicBezTo>
                  <a:cubicBezTo>
                    <a:pt x="48" y="58"/>
                    <a:pt x="48" y="58"/>
                    <a:pt x="48" y="58"/>
                  </a:cubicBezTo>
                  <a:cubicBezTo>
                    <a:pt x="43" y="59"/>
                    <a:pt x="34" y="61"/>
                    <a:pt x="27" y="61"/>
                  </a:cubicBezTo>
                  <a:cubicBezTo>
                    <a:pt x="16" y="61"/>
                    <a:pt x="11" y="55"/>
                    <a:pt x="11" y="49"/>
                  </a:cubicBezTo>
                  <a:cubicBezTo>
                    <a:pt x="11" y="41"/>
                    <a:pt x="17" y="37"/>
                    <a:pt x="25" y="37"/>
                  </a:cubicBezTo>
                  <a:cubicBezTo>
                    <a:pt x="28" y="37"/>
                    <a:pt x="32" y="38"/>
                    <a:pt x="36" y="39"/>
                  </a:cubicBezTo>
                  <a:cubicBezTo>
                    <a:pt x="40" y="41"/>
                    <a:pt x="42" y="42"/>
                    <a:pt x="44" y="43"/>
                  </a:cubicBezTo>
                  <a:cubicBezTo>
                    <a:pt x="45" y="44"/>
                    <a:pt x="46" y="45"/>
                    <a:pt x="48" y="43"/>
                  </a:cubicBezTo>
                  <a:cubicBezTo>
                    <a:pt x="52" y="41"/>
                    <a:pt x="53" y="39"/>
                    <a:pt x="51" y="37"/>
                  </a:cubicBezTo>
                  <a:cubicBezTo>
                    <a:pt x="46" y="32"/>
                    <a:pt x="42" y="26"/>
                    <a:pt x="39" y="19"/>
                  </a:cubicBezTo>
                  <a:cubicBezTo>
                    <a:pt x="45" y="19"/>
                    <a:pt x="51" y="18"/>
                    <a:pt x="54" y="17"/>
                  </a:cubicBezTo>
                  <a:cubicBezTo>
                    <a:pt x="54" y="12"/>
                    <a:pt x="54" y="12"/>
                    <a:pt x="54" y="12"/>
                  </a:cubicBezTo>
                  <a:cubicBezTo>
                    <a:pt x="49" y="13"/>
                    <a:pt x="43" y="14"/>
                    <a:pt x="36" y="14"/>
                  </a:cubicBezTo>
                  <a:cubicBezTo>
                    <a:pt x="35" y="10"/>
                    <a:pt x="33" y="5"/>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 name="Rectangle 15">
              <a:extLst>
                <a:ext uri="{FF2B5EF4-FFF2-40B4-BE49-F238E27FC236}">
                  <a16:creationId xmlns:a16="http://schemas.microsoft.com/office/drawing/2014/main" id="{7F87C4E6-721D-457B-8C14-47E807F9D59F}"/>
                </a:ext>
              </a:extLst>
            </p:cNvPr>
            <p:cNvSpPr>
              <a:spLocks noChangeArrowheads="1"/>
            </p:cNvSpPr>
            <p:nvPr userDrawn="1"/>
          </p:nvSpPr>
          <p:spPr bwMode="black">
            <a:xfrm>
              <a:off x="1553" y="591"/>
              <a:ext cx="41" cy="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Freeform 16">
              <a:extLst>
                <a:ext uri="{FF2B5EF4-FFF2-40B4-BE49-F238E27FC236}">
                  <a16:creationId xmlns:a16="http://schemas.microsoft.com/office/drawing/2014/main" id="{A6A84FD8-D239-461D-A3C2-A18B8901021B}"/>
                </a:ext>
              </a:extLst>
            </p:cNvPr>
            <p:cNvSpPr>
              <a:spLocks/>
            </p:cNvSpPr>
            <p:nvPr userDrawn="1"/>
          </p:nvSpPr>
          <p:spPr bwMode="black">
            <a:xfrm>
              <a:off x="1546" y="540"/>
              <a:ext cx="54" cy="42"/>
            </a:xfrm>
            <a:custGeom>
              <a:avLst/>
              <a:gdLst>
                <a:gd name="T0" fmla="*/ 10 w 31"/>
                <a:gd name="T1" fmla="*/ 14 h 24"/>
                <a:gd name="T2" fmla="*/ 31 w 31"/>
                <a:gd name="T3" fmla="*/ 14 h 24"/>
                <a:gd name="T4" fmla="*/ 31 w 31"/>
                <a:gd name="T5" fmla="*/ 10 h 24"/>
                <a:gd name="T6" fmla="*/ 13 w 31"/>
                <a:gd name="T7" fmla="*/ 10 h 24"/>
                <a:gd name="T8" fmla="*/ 16 w 31"/>
                <a:gd name="T9" fmla="*/ 0 h 24"/>
                <a:gd name="T10" fmla="*/ 6 w 31"/>
                <a:gd name="T11" fmla="*/ 0 h 24"/>
                <a:gd name="T12" fmla="*/ 0 w 31"/>
                <a:gd name="T13" fmla="*/ 19 h 24"/>
                <a:gd name="T14" fmla="*/ 0 w 31"/>
                <a:gd name="T15" fmla="*/ 24 h 24"/>
                <a:gd name="T16" fmla="*/ 10 w 31"/>
                <a:gd name="T17"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4">
                  <a:moveTo>
                    <a:pt x="10" y="14"/>
                  </a:moveTo>
                  <a:cubicBezTo>
                    <a:pt x="31" y="14"/>
                    <a:pt x="31" y="14"/>
                    <a:pt x="31" y="14"/>
                  </a:cubicBezTo>
                  <a:cubicBezTo>
                    <a:pt x="31" y="10"/>
                    <a:pt x="31" y="10"/>
                    <a:pt x="31" y="10"/>
                  </a:cubicBezTo>
                  <a:cubicBezTo>
                    <a:pt x="13" y="10"/>
                    <a:pt x="13" y="10"/>
                    <a:pt x="13" y="10"/>
                  </a:cubicBezTo>
                  <a:cubicBezTo>
                    <a:pt x="14" y="7"/>
                    <a:pt x="15" y="4"/>
                    <a:pt x="16" y="0"/>
                  </a:cubicBezTo>
                  <a:cubicBezTo>
                    <a:pt x="6" y="0"/>
                    <a:pt x="6" y="0"/>
                    <a:pt x="6" y="0"/>
                  </a:cubicBezTo>
                  <a:cubicBezTo>
                    <a:pt x="6" y="5"/>
                    <a:pt x="5" y="13"/>
                    <a:pt x="0" y="19"/>
                  </a:cubicBezTo>
                  <a:cubicBezTo>
                    <a:pt x="0" y="24"/>
                    <a:pt x="0" y="24"/>
                    <a:pt x="0" y="24"/>
                  </a:cubicBezTo>
                  <a:cubicBezTo>
                    <a:pt x="5" y="21"/>
                    <a:pt x="9" y="17"/>
                    <a:pt x="1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Freeform 17">
              <a:extLst>
                <a:ext uri="{FF2B5EF4-FFF2-40B4-BE49-F238E27FC236}">
                  <a16:creationId xmlns:a16="http://schemas.microsoft.com/office/drawing/2014/main" id="{EE8954FD-B36B-4095-B922-CD76061EFFA6}"/>
                </a:ext>
              </a:extLst>
            </p:cNvPr>
            <p:cNvSpPr>
              <a:spLocks noEditPoints="1"/>
            </p:cNvSpPr>
            <p:nvPr userDrawn="1"/>
          </p:nvSpPr>
          <p:spPr bwMode="black">
            <a:xfrm>
              <a:off x="1481" y="614"/>
              <a:ext cx="119" cy="39"/>
            </a:xfrm>
            <a:custGeom>
              <a:avLst/>
              <a:gdLst>
                <a:gd name="T0" fmla="*/ 61 w 68"/>
                <a:gd name="T1" fmla="*/ 5 h 22"/>
                <a:gd name="T2" fmla="*/ 61 w 68"/>
                <a:gd name="T3" fmla="*/ 5 h 22"/>
                <a:gd name="T4" fmla="*/ 56 w 68"/>
                <a:gd name="T5" fmla="*/ 0 h 22"/>
                <a:gd name="T6" fmla="*/ 12 w 68"/>
                <a:gd name="T7" fmla="*/ 0 h 22"/>
                <a:gd name="T8" fmla="*/ 7 w 68"/>
                <a:gd name="T9" fmla="*/ 5 h 22"/>
                <a:gd name="T10" fmla="*/ 7 w 68"/>
                <a:gd name="T11" fmla="*/ 18 h 22"/>
                <a:gd name="T12" fmla="*/ 0 w 68"/>
                <a:gd name="T13" fmla="*/ 18 h 22"/>
                <a:gd name="T14" fmla="*/ 0 w 68"/>
                <a:gd name="T15" fmla="*/ 22 h 22"/>
                <a:gd name="T16" fmla="*/ 68 w 68"/>
                <a:gd name="T17" fmla="*/ 22 h 22"/>
                <a:gd name="T18" fmla="*/ 68 w 68"/>
                <a:gd name="T19" fmla="*/ 18 h 22"/>
                <a:gd name="T20" fmla="*/ 61 w 68"/>
                <a:gd name="T21" fmla="*/ 18 h 22"/>
                <a:gd name="T22" fmla="*/ 61 w 68"/>
                <a:gd name="T23" fmla="*/ 5 h 22"/>
                <a:gd name="T24" fmla="*/ 23 w 68"/>
                <a:gd name="T25" fmla="*/ 18 h 22"/>
                <a:gd name="T26" fmla="*/ 16 w 68"/>
                <a:gd name="T27" fmla="*/ 18 h 22"/>
                <a:gd name="T28" fmla="*/ 16 w 68"/>
                <a:gd name="T29" fmla="*/ 4 h 22"/>
                <a:gd name="T30" fmla="*/ 23 w 68"/>
                <a:gd name="T31" fmla="*/ 4 h 22"/>
                <a:gd name="T32" fmla="*/ 23 w 68"/>
                <a:gd name="T33" fmla="*/ 18 h 22"/>
                <a:gd name="T34" fmla="*/ 38 w 68"/>
                <a:gd name="T35" fmla="*/ 18 h 22"/>
                <a:gd name="T36" fmla="*/ 31 w 68"/>
                <a:gd name="T37" fmla="*/ 18 h 22"/>
                <a:gd name="T38" fmla="*/ 31 w 68"/>
                <a:gd name="T39" fmla="*/ 4 h 22"/>
                <a:gd name="T40" fmla="*/ 38 w 68"/>
                <a:gd name="T41" fmla="*/ 4 h 22"/>
                <a:gd name="T42" fmla="*/ 38 w 68"/>
                <a:gd name="T43" fmla="*/ 18 h 22"/>
                <a:gd name="T44" fmla="*/ 53 w 68"/>
                <a:gd name="T45" fmla="*/ 18 h 22"/>
                <a:gd name="T46" fmla="*/ 46 w 68"/>
                <a:gd name="T47" fmla="*/ 18 h 22"/>
                <a:gd name="T48" fmla="*/ 46 w 68"/>
                <a:gd name="T49" fmla="*/ 4 h 22"/>
                <a:gd name="T50" fmla="*/ 53 w 68"/>
                <a:gd name="T51" fmla="*/ 4 h 22"/>
                <a:gd name="T52" fmla="*/ 53 w 68"/>
                <a:gd name="T5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22">
                  <a:moveTo>
                    <a:pt x="61" y="5"/>
                  </a:moveTo>
                  <a:cubicBezTo>
                    <a:pt x="61" y="5"/>
                    <a:pt x="61" y="5"/>
                    <a:pt x="61" y="5"/>
                  </a:cubicBezTo>
                  <a:cubicBezTo>
                    <a:pt x="61" y="2"/>
                    <a:pt x="60" y="0"/>
                    <a:pt x="56" y="0"/>
                  </a:cubicBezTo>
                  <a:cubicBezTo>
                    <a:pt x="12" y="0"/>
                    <a:pt x="12" y="0"/>
                    <a:pt x="12" y="0"/>
                  </a:cubicBezTo>
                  <a:cubicBezTo>
                    <a:pt x="9" y="0"/>
                    <a:pt x="7" y="2"/>
                    <a:pt x="7" y="5"/>
                  </a:cubicBezTo>
                  <a:cubicBezTo>
                    <a:pt x="7" y="18"/>
                    <a:pt x="7" y="18"/>
                    <a:pt x="7" y="18"/>
                  </a:cubicBezTo>
                  <a:cubicBezTo>
                    <a:pt x="0" y="18"/>
                    <a:pt x="0" y="18"/>
                    <a:pt x="0" y="18"/>
                  </a:cubicBezTo>
                  <a:cubicBezTo>
                    <a:pt x="0" y="22"/>
                    <a:pt x="0" y="22"/>
                    <a:pt x="0" y="22"/>
                  </a:cubicBezTo>
                  <a:cubicBezTo>
                    <a:pt x="68" y="22"/>
                    <a:pt x="68" y="22"/>
                    <a:pt x="68" y="22"/>
                  </a:cubicBezTo>
                  <a:cubicBezTo>
                    <a:pt x="68" y="18"/>
                    <a:pt x="68" y="18"/>
                    <a:pt x="68" y="18"/>
                  </a:cubicBezTo>
                  <a:cubicBezTo>
                    <a:pt x="61" y="18"/>
                    <a:pt x="61" y="18"/>
                    <a:pt x="61" y="18"/>
                  </a:cubicBezTo>
                  <a:lnTo>
                    <a:pt x="61" y="5"/>
                  </a:lnTo>
                  <a:close/>
                  <a:moveTo>
                    <a:pt x="23" y="18"/>
                  </a:moveTo>
                  <a:cubicBezTo>
                    <a:pt x="16" y="18"/>
                    <a:pt x="16" y="18"/>
                    <a:pt x="16" y="18"/>
                  </a:cubicBezTo>
                  <a:cubicBezTo>
                    <a:pt x="16" y="4"/>
                    <a:pt x="16" y="4"/>
                    <a:pt x="16" y="4"/>
                  </a:cubicBezTo>
                  <a:cubicBezTo>
                    <a:pt x="23" y="4"/>
                    <a:pt x="23" y="4"/>
                    <a:pt x="23" y="4"/>
                  </a:cubicBezTo>
                  <a:lnTo>
                    <a:pt x="23" y="18"/>
                  </a:lnTo>
                  <a:close/>
                  <a:moveTo>
                    <a:pt x="38" y="18"/>
                  </a:moveTo>
                  <a:cubicBezTo>
                    <a:pt x="31" y="18"/>
                    <a:pt x="31" y="18"/>
                    <a:pt x="31" y="18"/>
                  </a:cubicBezTo>
                  <a:cubicBezTo>
                    <a:pt x="31" y="4"/>
                    <a:pt x="31" y="4"/>
                    <a:pt x="31" y="4"/>
                  </a:cubicBezTo>
                  <a:cubicBezTo>
                    <a:pt x="38" y="4"/>
                    <a:pt x="38" y="4"/>
                    <a:pt x="38" y="4"/>
                  </a:cubicBezTo>
                  <a:lnTo>
                    <a:pt x="38" y="18"/>
                  </a:lnTo>
                  <a:close/>
                  <a:moveTo>
                    <a:pt x="53" y="18"/>
                  </a:moveTo>
                  <a:cubicBezTo>
                    <a:pt x="46" y="18"/>
                    <a:pt x="46" y="18"/>
                    <a:pt x="46" y="18"/>
                  </a:cubicBezTo>
                  <a:cubicBezTo>
                    <a:pt x="46" y="4"/>
                    <a:pt x="46" y="4"/>
                    <a:pt x="46" y="4"/>
                  </a:cubicBezTo>
                  <a:cubicBezTo>
                    <a:pt x="53" y="4"/>
                    <a:pt x="53" y="4"/>
                    <a:pt x="53" y="4"/>
                  </a:cubicBezTo>
                  <a:lnTo>
                    <a:pt x="53"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 name="Freeform 18">
              <a:extLst>
                <a:ext uri="{FF2B5EF4-FFF2-40B4-BE49-F238E27FC236}">
                  <a16:creationId xmlns:a16="http://schemas.microsoft.com/office/drawing/2014/main" id="{704877BA-16E0-4C40-9A8E-2EBDBAE25515}"/>
                </a:ext>
              </a:extLst>
            </p:cNvPr>
            <p:cNvSpPr>
              <a:spLocks noEditPoints="1"/>
            </p:cNvSpPr>
            <p:nvPr userDrawn="1"/>
          </p:nvSpPr>
          <p:spPr bwMode="black">
            <a:xfrm>
              <a:off x="1488" y="544"/>
              <a:ext cx="58" cy="61"/>
            </a:xfrm>
            <a:custGeom>
              <a:avLst/>
              <a:gdLst>
                <a:gd name="T0" fmla="*/ 6 w 33"/>
                <a:gd name="T1" fmla="*/ 35 h 35"/>
                <a:gd name="T2" fmla="*/ 33 w 33"/>
                <a:gd name="T3" fmla="*/ 35 h 35"/>
                <a:gd name="T4" fmla="*/ 33 w 33"/>
                <a:gd name="T5" fmla="*/ 31 h 35"/>
                <a:gd name="T6" fmla="*/ 22 w 33"/>
                <a:gd name="T7" fmla="*/ 31 h 35"/>
                <a:gd name="T8" fmla="*/ 22 w 33"/>
                <a:gd name="T9" fmla="*/ 26 h 35"/>
                <a:gd name="T10" fmla="*/ 27 w 33"/>
                <a:gd name="T11" fmla="*/ 26 h 35"/>
                <a:gd name="T12" fmla="*/ 27 w 33"/>
                <a:gd name="T13" fmla="*/ 26 h 35"/>
                <a:gd name="T14" fmla="*/ 31 w 33"/>
                <a:gd name="T15" fmla="*/ 22 h 35"/>
                <a:gd name="T16" fmla="*/ 31 w 33"/>
                <a:gd name="T17" fmla="*/ 13 h 35"/>
                <a:gd name="T18" fmla="*/ 31 w 33"/>
                <a:gd name="T19" fmla="*/ 13 h 35"/>
                <a:gd name="T20" fmla="*/ 27 w 33"/>
                <a:gd name="T21" fmla="*/ 10 h 35"/>
                <a:gd name="T22" fmla="*/ 22 w 33"/>
                <a:gd name="T23" fmla="*/ 10 h 35"/>
                <a:gd name="T24" fmla="*/ 22 w 33"/>
                <a:gd name="T25" fmla="*/ 5 h 35"/>
                <a:gd name="T26" fmla="*/ 33 w 33"/>
                <a:gd name="T27" fmla="*/ 5 h 35"/>
                <a:gd name="T28" fmla="*/ 33 w 33"/>
                <a:gd name="T29" fmla="*/ 0 h 35"/>
                <a:gd name="T30" fmla="*/ 6 w 33"/>
                <a:gd name="T31" fmla="*/ 0 h 35"/>
                <a:gd name="T32" fmla="*/ 0 w 33"/>
                <a:gd name="T33" fmla="*/ 6 h 35"/>
                <a:gd name="T34" fmla="*/ 0 w 33"/>
                <a:gd name="T35" fmla="*/ 30 h 35"/>
                <a:gd name="T36" fmla="*/ 6 w 33"/>
                <a:gd name="T37" fmla="*/ 35 h 35"/>
                <a:gd name="T38" fmla="*/ 9 w 33"/>
                <a:gd name="T39" fmla="*/ 5 h 35"/>
                <a:gd name="T40" fmla="*/ 14 w 33"/>
                <a:gd name="T41" fmla="*/ 5 h 35"/>
                <a:gd name="T42" fmla="*/ 14 w 33"/>
                <a:gd name="T43" fmla="*/ 10 h 35"/>
                <a:gd name="T44" fmla="*/ 9 w 33"/>
                <a:gd name="T45" fmla="*/ 10 h 35"/>
                <a:gd name="T46" fmla="*/ 9 w 33"/>
                <a:gd name="T47" fmla="*/ 5 h 35"/>
                <a:gd name="T48" fmla="*/ 9 w 33"/>
                <a:gd name="T49" fmla="*/ 14 h 35"/>
                <a:gd name="T50" fmla="*/ 22 w 33"/>
                <a:gd name="T51" fmla="*/ 14 h 35"/>
                <a:gd name="T52" fmla="*/ 22 w 33"/>
                <a:gd name="T53" fmla="*/ 21 h 35"/>
                <a:gd name="T54" fmla="*/ 9 w 33"/>
                <a:gd name="T55" fmla="*/ 21 h 35"/>
                <a:gd name="T56" fmla="*/ 9 w 33"/>
                <a:gd name="T57" fmla="*/ 14 h 35"/>
                <a:gd name="T58" fmla="*/ 9 w 33"/>
                <a:gd name="T59" fmla="*/ 26 h 35"/>
                <a:gd name="T60" fmla="*/ 14 w 33"/>
                <a:gd name="T61" fmla="*/ 26 h 35"/>
                <a:gd name="T62" fmla="*/ 14 w 33"/>
                <a:gd name="T63" fmla="*/ 31 h 35"/>
                <a:gd name="T64" fmla="*/ 9 w 33"/>
                <a:gd name="T65" fmla="*/ 31 h 35"/>
                <a:gd name="T66" fmla="*/ 9 w 33"/>
                <a:gd name="T67"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5">
                  <a:moveTo>
                    <a:pt x="6" y="35"/>
                  </a:moveTo>
                  <a:cubicBezTo>
                    <a:pt x="33" y="35"/>
                    <a:pt x="33" y="35"/>
                    <a:pt x="33" y="35"/>
                  </a:cubicBezTo>
                  <a:cubicBezTo>
                    <a:pt x="33" y="31"/>
                    <a:pt x="33" y="31"/>
                    <a:pt x="33" y="31"/>
                  </a:cubicBezTo>
                  <a:cubicBezTo>
                    <a:pt x="22" y="31"/>
                    <a:pt x="22" y="31"/>
                    <a:pt x="22" y="31"/>
                  </a:cubicBezTo>
                  <a:cubicBezTo>
                    <a:pt x="22" y="26"/>
                    <a:pt x="22" y="26"/>
                    <a:pt x="22" y="26"/>
                  </a:cubicBezTo>
                  <a:cubicBezTo>
                    <a:pt x="27" y="26"/>
                    <a:pt x="27" y="26"/>
                    <a:pt x="27" y="26"/>
                  </a:cubicBezTo>
                  <a:cubicBezTo>
                    <a:pt x="27" y="26"/>
                    <a:pt x="27" y="26"/>
                    <a:pt x="27" y="26"/>
                  </a:cubicBezTo>
                  <a:cubicBezTo>
                    <a:pt x="30" y="26"/>
                    <a:pt x="31" y="24"/>
                    <a:pt x="31" y="22"/>
                  </a:cubicBezTo>
                  <a:cubicBezTo>
                    <a:pt x="31" y="13"/>
                    <a:pt x="31" y="13"/>
                    <a:pt x="31" y="13"/>
                  </a:cubicBezTo>
                  <a:cubicBezTo>
                    <a:pt x="31" y="13"/>
                    <a:pt x="31" y="13"/>
                    <a:pt x="31" y="13"/>
                  </a:cubicBezTo>
                  <a:cubicBezTo>
                    <a:pt x="31" y="11"/>
                    <a:pt x="30" y="10"/>
                    <a:pt x="27" y="10"/>
                  </a:cubicBezTo>
                  <a:cubicBezTo>
                    <a:pt x="22" y="10"/>
                    <a:pt x="22" y="10"/>
                    <a:pt x="22" y="10"/>
                  </a:cubicBezTo>
                  <a:cubicBezTo>
                    <a:pt x="22" y="5"/>
                    <a:pt x="22" y="5"/>
                    <a:pt x="22" y="5"/>
                  </a:cubicBezTo>
                  <a:cubicBezTo>
                    <a:pt x="33" y="5"/>
                    <a:pt x="33" y="5"/>
                    <a:pt x="33" y="5"/>
                  </a:cubicBezTo>
                  <a:cubicBezTo>
                    <a:pt x="33" y="0"/>
                    <a:pt x="33" y="0"/>
                    <a:pt x="33" y="0"/>
                  </a:cubicBezTo>
                  <a:cubicBezTo>
                    <a:pt x="6" y="0"/>
                    <a:pt x="6" y="0"/>
                    <a:pt x="6" y="0"/>
                  </a:cubicBezTo>
                  <a:cubicBezTo>
                    <a:pt x="3" y="0"/>
                    <a:pt x="0" y="3"/>
                    <a:pt x="0" y="6"/>
                  </a:cubicBezTo>
                  <a:cubicBezTo>
                    <a:pt x="0" y="30"/>
                    <a:pt x="0" y="30"/>
                    <a:pt x="0" y="30"/>
                  </a:cubicBezTo>
                  <a:cubicBezTo>
                    <a:pt x="0" y="33"/>
                    <a:pt x="3" y="35"/>
                    <a:pt x="6" y="35"/>
                  </a:cubicBezTo>
                  <a:close/>
                  <a:moveTo>
                    <a:pt x="9" y="5"/>
                  </a:moveTo>
                  <a:cubicBezTo>
                    <a:pt x="14" y="5"/>
                    <a:pt x="14" y="5"/>
                    <a:pt x="14" y="5"/>
                  </a:cubicBezTo>
                  <a:cubicBezTo>
                    <a:pt x="14" y="10"/>
                    <a:pt x="14" y="10"/>
                    <a:pt x="14" y="10"/>
                  </a:cubicBezTo>
                  <a:cubicBezTo>
                    <a:pt x="9" y="10"/>
                    <a:pt x="9" y="10"/>
                    <a:pt x="9" y="10"/>
                  </a:cubicBezTo>
                  <a:lnTo>
                    <a:pt x="9" y="5"/>
                  </a:lnTo>
                  <a:close/>
                  <a:moveTo>
                    <a:pt x="9" y="14"/>
                  </a:moveTo>
                  <a:cubicBezTo>
                    <a:pt x="22" y="14"/>
                    <a:pt x="22" y="14"/>
                    <a:pt x="22" y="14"/>
                  </a:cubicBezTo>
                  <a:cubicBezTo>
                    <a:pt x="22" y="21"/>
                    <a:pt x="22" y="21"/>
                    <a:pt x="22" y="21"/>
                  </a:cubicBezTo>
                  <a:cubicBezTo>
                    <a:pt x="9" y="21"/>
                    <a:pt x="9" y="21"/>
                    <a:pt x="9" y="21"/>
                  </a:cubicBezTo>
                  <a:lnTo>
                    <a:pt x="9" y="14"/>
                  </a:lnTo>
                  <a:close/>
                  <a:moveTo>
                    <a:pt x="9" y="26"/>
                  </a:moveTo>
                  <a:cubicBezTo>
                    <a:pt x="14" y="26"/>
                    <a:pt x="14" y="26"/>
                    <a:pt x="14" y="26"/>
                  </a:cubicBezTo>
                  <a:cubicBezTo>
                    <a:pt x="14" y="31"/>
                    <a:pt x="14" y="31"/>
                    <a:pt x="14" y="31"/>
                  </a:cubicBezTo>
                  <a:cubicBezTo>
                    <a:pt x="9" y="31"/>
                    <a:pt x="9" y="31"/>
                    <a:pt x="9" y="31"/>
                  </a:cubicBezTo>
                  <a:lnTo>
                    <a:pt x="9"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Freeform 19">
              <a:extLst>
                <a:ext uri="{FF2B5EF4-FFF2-40B4-BE49-F238E27FC236}">
                  <a16:creationId xmlns:a16="http://schemas.microsoft.com/office/drawing/2014/main" id="{46EE24BF-C713-49E9-96D8-7BE0B9BDDFED}"/>
                </a:ext>
              </a:extLst>
            </p:cNvPr>
            <p:cNvSpPr>
              <a:spLocks noEditPoints="1"/>
            </p:cNvSpPr>
            <p:nvPr userDrawn="1"/>
          </p:nvSpPr>
          <p:spPr bwMode="black">
            <a:xfrm>
              <a:off x="1118" y="538"/>
              <a:ext cx="103" cy="118"/>
            </a:xfrm>
            <a:custGeom>
              <a:avLst/>
              <a:gdLst>
                <a:gd name="T0" fmla="*/ 35 w 59"/>
                <a:gd name="T1" fmla="*/ 26 h 67"/>
                <a:gd name="T2" fmla="*/ 23 w 59"/>
                <a:gd name="T3" fmla="*/ 27 h 67"/>
                <a:gd name="T4" fmla="*/ 26 w 59"/>
                <a:gd name="T5" fmla="*/ 18 h 67"/>
                <a:gd name="T6" fmla="*/ 55 w 59"/>
                <a:gd name="T7" fmla="*/ 16 h 67"/>
                <a:gd name="T8" fmla="*/ 55 w 59"/>
                <a:gd name="T9" fmla="*/ 10 h 67"/>
                <a:gd name="T10" fmla="*/ 28 w 59"/>
                <a:gd name="T11" fmla="*/ 13 h 67"/>
                <a:gd name="T12" fmla="*/ 34 w 59"/>
                <a:gd name="T13" fmla="*/ 0 h 67"/>
                <a:gd name="T14" fmla="*/ 23 w 59"/>
                <a:gd name="T15" fmla="*/ 0 h 67"/>
                <a:gd name="T16" fmla="*/ 19 w 59"/>
                <a:gd name="T17" fmla="*/ 13 h 67"/>
                <a:gd name="T18" fmla="*/ 1 w 59"/>
                <a:gd name="T19" fmla="*/ 13 h 67"/>
                <a:gd name="T20" fmla="*/ 1 w 59"/>
                <a:gd name="T21" fmla="*/ 18 h 67"/>
                <a:gd name="T22" fmla="*/ 17 w 59"/>
                <a:gd name="T23" fmla="*/ 18 h 67"/>
                <a:gd name="T24" fmla="*/ 15 w 59"/>
                <a:gd name="T25" fmla="*/ 30 h 67"/>
                <a:gd name="T26" fmla="*/ 6 w 59"/>
                <a:gd name="T27" fmla="*/ 37 h 67"/>
                <a:gd name="T28" fmla="*/ 0 w 59"/>
                <a:gd name="T29" fmla="*/ 52 h 67"/>
                <a:gd name="T30" fmla="*/ 11 w 59"/>
                <a:gd name="T31" fmla="*/ 64 h 67"/>
                <a:gd name="T32" fmla="*/ 30 w 59"/>
                <a:gd name="T33" fmla="*/ 55 h 67"/>
                <a:gd name="T34" fmla="*/ 42 w 59"/>
                <a:gd name="T35" fmla="*/ 32 h 67"/>
                <a:gd name="T36" fmla="*/ 50 w 59"/>
                <a:gd name="T37" fmla="*/ 45 h 67"/>
                <a:gd name="T38" fmla="*/ 46 w 59"/>
                <a:gd name="T39" fmla="*/ 56 h 67"/>
                <a:gd name="T40" fmla="*/ 33 w 59"/>
                <a:gd name="T41" fmla="*/ 63 h 67"/>
                <a:gd name="T42" fmla="*/ 33 w 59"/>
                <a:gd name="T43" fmla="*/ 67 h 67"/>
                <a:gd name="T44" fmla="*/ 53 w 59"/>
                <a:gd name="T45" fmla="*/ 58 h 67"/>
                <a:gd name="T46" fmla="*/ 59 w 59"/>
                <a:gd name="T47" fmla="*/ 45 h 67"/>
                <a:gd name="T48" fmla="*/ 35 w 59"/>
                <a:gd name="T49" fmla="*/ 26 h 67"/>
                <a:gd name="T50" fmla="*/ 12 w 59"/>
                <a:gd name="T51" fmla="*/ 59 h 67"/>
                <a:gd name="T52" fmla="*/ 8 w 59"/>
                <a:gd name="T53" fmla="*/ 52 h 67"/>
                <a:gd name="T54" fmla="*/ 15 w 59"/>
                <a:gd name="T55" fmla="*/ 37 h 67"/>
                <a:gd name="T56" fmla="*/ 21 w 59"/>
                <a:gd name="T57" fmla="*/ 56 h 67"/>
                <a:gd name="T58" fmla="*/ 12 w 59"/>
                <a:gd name="T59" fmla="*/ 59 h 67"/>
                <a:gd name="T60" fmla="*/ 26 w 59"/>
                <a:gd name="T61" fmla="*/ 51 h 67"/>
                <a:gd name="T62" fmla="*/ 23 w 59"/>
                <a:gd name="T63" fmla="*/ 32 h 67"/>
                <a:gd name="T64" fmla="*/ 34 w 59"/>
                <a:gd name="T65" fmla="*/ 30 h 67"/>
                <a:gd name="T66" fmla="*/ 26 w 59"/>
                <a:gd name="T67"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67">
                  <a:moveTo>
                    <a:pt x="35" y="26"/>
                  </a:moveTo>
                  <a:cubicBezTo>
                    <a:pt x="30" y="26"/>
                    <a:pt x="27" y="27"/>
                    <a:pt x="23" y="27"/>
                  </a:cubicBezTo>
                  <a:cubicBezTo>
                    <a:pt x="24" y="24"/>
                    <a:pt x="25" y="21"/>
                    <a:pt x="26" y="18"/>
                  </a:cubicBezTo>
                  <a:cubicBezTo>
                    <a:pt x="35" y="17"/>
                    <a:pt x="44" y="17"/>
                    <a:pt x="55" y="16"/>
                  </a:cubicBezTo>
                  <a:cubicBezTo>
                    <a:pt x="55" y="10"/>
                    <a:pt x="55" y="10"/>
                    <a:pt x="55" y="10"/>
                  </a:cubicBezTo>
                  <a:cubicBezTo>
                    <a:pt x="46" y="12"/>
                    <a:pt x="37" y="12"/>
                    <a:pt x="28" y="13"/>
                  </a:cubicBezTo>
                  <a:cubicBezTo>
                    <a:pt x="30" y="9"/>
                    <a:pt x="32" y="5"/>
                    <a:pt x="34" y="0"/>
                  </a:cubicBezTo>
                  <a:cubicBezTo>
                    <a:pt x="23" y="0"/>
                    <a:pt x="23" y="0"/>
                    <a:pt x="23" y="0"/>
                  </a:cubicBezTo>
                  <a:cubicBezTo>
                    <a:pt x="22" y="4"/>
                    <a:pt x="20" y="9"/>
                    <a:pt x="19" y="13"/>
                  </a:cubicBezTo>
                  <a:cubicBezTo>
                    <a:pt x="11" y="13"/>
                    <a:pt x="5" y="13"/>
                    <a:pt x="1" y="13"/>
                  </a:cubicBezTo>
                  <a:cubicBezTo>
                    <a:pt x="1" y="18"/>
                    <a:pt x="1" y="18"/>
                    <a:pt x="1" y="18"/>
                  </a:cubicBezTo>
                  <a:cubicBezTo>
                    <a:pt x="4" y="18"/>
                    <a:pt x="10" y="18"/>
                    <a:pt x="17" y="18"/>
                  </a:cubicBezTo>
                  <a:cubicBezTo>
                    <a:pt x="16" y="22"/>
                    <a:pt x="16" y="26"/>
                    <a:pt x="15" y="30"/>
                  </a:cubicBezTo>
                  <a:cubicBezTo>
                    <a:pt x="12" y="32"/>
                    <a:pt x="9" y="34"/>
                    <a:pt x="6" y="37"/>
                  </a:cubicBezTo>
                  <a:cubicBezTo>
                    <a:pt x="2" y="42"/>
                    <a:pt x="0" y="47"/>
                    <a:pt x="0" y="52"/>
                  </a:cubicBezTo>
                  <a:cubicBezTo>
                    <a:pt x="0" y="59"/>
                    <a:pt x="4" y="64"/>
                    <a:pt x="11" y="64"/>
                  </a:cubicBezTo>
                  <a:cubicBezTo>
                    <a:pt x="20" y="64"/>
                    <a:pt x="27" y="58"/>
                    <a:pt x="30" y="55"/>
                  </a:cubicBezTo>
                  <a:cubicBezTo>
                    <a:pt x="37" y="47"/>
                    <a:pt x="40" y="37"/>
                    <a:pt x="42" y="32"/>
                  </a:cubicBezTo>
                  <a:cubicBezTo>
                    <a:pt x="44" y="33"/>
                    <a:pt x="50" y="35"/>
                    <a:pt x="50" y="45"/>
                  </a:cubicBezTo>
                  <a:cubicBezTo>
                    <a:pt x="50" y="49"/>
                    <a:pt x="48" y="53"/>
                    <a:pt x="46" y="56"/>
                  </a:cubicBezTo>
                  <a:cubicBezTo>
                    <a:pt x="42" y="61"/>
                    <a:pt x="37" y="62"/>
                    <a:pt x="33" y="63"/>
                  </a:cubicBezTo>
                  <a:cubicBezTo>
                    <a:pt x="33" y="67"/>
                    <a:pt x="33" y="67"/>
                    <a:pt x="33" y="67"/>
                  </a:cubicBezTo>
                  <a:cubicBezTo>
                    <a:pt x="37" y="67"/>
                    <a:pt x="47" y="65"/>
                    <a:pt x="53" y="58"/>
                  </a:cubicBezTo>
                  <a:cubicBezTo>
                    <a:pt x="55" y="56"/>
                    <a:pt x="59" y="52"/>
                    <a:pt x="59" y="45"/>
                  </a:cubicBezTo>
                  <a:cubicBezTo>
                    <a:pt x="59" y="30"/>
                    <a:pt x="46" y="26"/>
                    <a:pt x="35" y="26"/>
                  </a:cubicBezTo>
                  <a:close/>
                  <a:moveTo>
                    <a:pt x="12" y="59"/>
                  </a:moveTo>
                  <a:cubicBezTo>
                    <a:pt x="9" y="58"/>
                    <a:pt x="8" y="54"/>
                    <a:pt x="8" y="52"/>
                  </a:cubicBezTo>
                  <a:cubicBezTo>
                    <a:pt x="8" y="46"/>
                    <a:pt x="11" y="40"/>
                    <a:pt x="15" y="37"/>
                  </a:cubicBezTo>
                  <a:cubicBezTo>
                    <a:pt x="16" y="43"/>
                    <a:pt x="17" y="50"/>
                    <a:pt x="21" y="56"/>
                  </a:cubicBezTo>
                  <a:cubicBezTo>
                    <a:pt x="19" y="58"/>
                    <a:pt x="15" y="60"/>
                    <a:pt x="12" y="59"/>
                  </a:cubicBezTo>
                  <a:close/>
                  <a:moveTo>
                    <a:pt x="26" y="51"/>
                  </a:moveTo>
                  <a:cubicBezTo>
                    <a:pt x="23" y="46"/>
                    <a:pt x="22" y="39"/>
                    <a:pt x="23" y="32"/>
                  </a:cubicBezTo>
                  <a:cubicBezTo>
                    <a:pt x="26" y="31"/>
                    <a:pt x="29" y="30"/>
                    <a:pt x="34" y="30"/>
                  </a:cubicBezTo>
                  <a:cubicBezTo>
                    <a:pt x="32" y="40"/>
                    <a:pt x="29" y="47"/>
                    <a:pt x="26"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Freeform 20">
              <a:extLst>
                <a:ext uri="{FF2B5EF4-FFF2-40B4-BE49-F238E27FC236}">
                  <a16:creationId xmlns:a16="http://schemas.microsoft.com/office/drawing/2014/main" id="{814D9625-9D72-4ECE-AA95-106549A34C6D}"/>
                </a:ext>
              </a:extLst>
            </p:cNvPr>
            <p:cNvSpPr>
              <a:spLocks/>
            </p:cNvSpPr>
            <p:nvPr userDrawn="1"/>
          </p:nvSpPr>
          <p:spPr bwMode="black">
            <a:xfrm>
              <a:off x="1891" y="540"/>
              <a:ext cx="119" cy="118"/>
            </a:xfrm>
            <a:custGeom>
              <a:avLst/>
              <a:gdLst>
                <a:gd name="T0" fmla="*/ 37 w 68"/>
                <a:gd name="T1" fmla="*/ 7 h 67"/>
                <a:gd name="T2" fmla="*/ 37 w 68"/>
                <a:gd name="T3" fmla="*/ 0 h 67"/>
                <a:gd name="T4" fmla="*/ 37 w 68"/>
                <a:gd name="T5" fmla="*/ 0 h 67"/>
                <a:gd name="T6" fmla="*/ 28 w 68"/>
                <a:gd name="T7" fmla="*/ 0 h 67"/>
                <a:gd name="T8" fmla="*/ 28 w 68"/>
                <a:gd name="T9" fmla="*/ 6 h 67"/>
                <a:gd name="T10" fmla="*/ 0 w 68"/>
                <a:gd name="T11" fmla="*/ 62 h 67"/>
                <a:gd name="T12" fmla="*/ 0 w 68"/>
                <a:gd name="T13" fmla="*/ 67 h 67"/>
                <a:gd name="T14" fmla="*/ 34 w 68"/>
                <a:gd name="T15" fmla="*/ 25 h 67"/>
                <a:gd name="T16" fmla="*/ 68 w 68"/>
                <a:gd name="T17" fmla="*/ 67 h 67"/>
                <a:gd name="T18" fmla="*/ 68 w 68"/>
                <a:gd name="T19" fmla="*/ 57 h 67"/>
                <a:gd name="T20" fmla="*/ 37 w 68"/>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7">
                  <a:moveTo>
                    <a:pt x="37" y="7"/>
                  </a:moveTo>
                  <a:cubicBezTo>
                    <a:pt x="37" y="7"/>
                    <a:pt x="37" y="0"/>
                    <a:pt x="37" y="0"/>
                  </a:cubicBezTo>
                  <a:cubicBezTo>
                    <a:pt x="37" y="0"/>
                    <a:pt x="37" y="0"/>
                    <a:pt x="37" y="0"/>
                  </a:cubicBezTo>
                  <a:cubicBezTo>
                    <a:pt x="28" y="0"/>
                    <a:pt x="28" y="0"/>
                    <a:pt x="28" y="0"/>
                  </a:cubicBezTo>
                  <a:cubicBezTo>
                    <a:pt x="28" y="6"/>
                    <a:pt x="28" y="6"/>
                    <a:pt x="28" y="6"/>
                  </a:cubicBezTo>
                  <a:cubicBezTo>
                    <a:pt x="28" y="29"/>
                    <a:pt x="20" y="51"/>
                    <a:pt x="0" y="62"/>
                  </a:cubicBezTo>
                  <a:cubicBezTo>
                    <a:pt x="0" y="67"/>
                    <a:pt x="0" y="67"/>
                    <a:pt x="0" y="67"/>
                  </a:cubicBezTo>
                  <a:cubicBezTo>
                    <a:pt x="18" y="61"/>
                    <a:pt x="30" y="44"/>
                    <a:pt x="34" y="25"/>
                  </a:cubicBezTo>
                  <a:cubicBezTo>
                    <a:pt x="38" y="44"/>
                    <a:pt x="47" y="60"/>
                    <a:pt x="68" y="67"/>
                  </a:cubicBezTo>
                  <a:cubicBezTo>
                    <a:pt x="68" y="57"/>
                    <a:pt x="68" y="57"/>
                    <a:pt x="68" y="57"/>
                  </a:cubicBezTo>
                  <a:cubicBezTo>
                    <a:pt x="50" y="49"/>
                    <a:pt x="37" y="32"/>
                    <a:pt x="3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25007149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76"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76"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Picture Placeholder 3">
            <a:extLst>
              <a:ext uri="{FF2B5EF4-FFF2-40B4-BE49-F238E27FC236}">
                <a16:creationId xmlns:a16="http://schemas.microsoft.com/office/drawing/2014/main" id="{1D0B9D96-907F-4E37-B5A7-830AD095F223}"/>
              </a:ext>
            </a:extLst>
          </p:cNvPr>
          <p:cNvSpPr>
            <a:spLocks noGrp="1" noChangeAspect="1"/>
          </p:cNvSpPr>
          <p:nvPr>
            <p:ph type="pic" sz="quarter" idx="12"/>
          </p:nvPr>
        </p:nvSpPr>
        <p:spPr>
          <a:xfrm>
            <a:off x="4915965" y="1456388"/>
            <a:ext cx="6283848" cy="4364991"/>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ja-JP" altLang="en-US"/>
              <a:t>アイコンをクリックして図を追加</a:t>
            </a:r>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998478" y="1456388"/>
            <a:ext cx="3174866" cy="3427743"/>
          </a:xfrm>
          <a:noFill/>
          <a:ln w="3175">
            <a:noFill/>
            <a:prstDash val="lgDash"/>
          </a:ln>
        </p:spPr>
        <p:txBody>
          <a:bodyPr lIns="0" tIns="0" rIns="0" bIns="0" anchor="t" anchorCtr="0">
            <a:noAutofit/>
          </a:bodyPr>
          <a:lstStyle>
            <a:lvl1pPr algn="l">
              <a:defRPr sz="400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998478" y="5007010"/>
            <a:ext cx="317486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9" name="Graphic 8">
            <a:extLst>
              <a:ext uri="{FF2B5EF4-FFF2-40B4-BE49-F238E27FC236}">
                <a16:creationId xmlns:a16="http://schemas.microsoft.com/office/drawing/2014/main" id="{323EE304-3FCA-4CF8-84B4-178F6B5C5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2200148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p:txBody>
          <a:bodyPr/>
          <a:lstStyle/>
          <a:p>
            <a:r>
              <a:rPr lang="ja-JP" altLang="en-US"/>
              <a:t>マスター タイトルの書式設定</a:t>
            </a:r>
            <a:endParaRPr lang="en-GB"/>
          </a:p>
        </p:txBody>
      </p:sp>
    </p:spTree>
    <p:extLst>
      <p:ext uri="{BB962C8B-B14F-4D97-AF65-F5344CB8AC3E}">
        <p14:creationId xmlns:p14="http://schemas.microsoft.com/office/powerpoint/2010/main" val="1015921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正方形/長方形 1">
            <a:extLst>
              <a:ext uri="{FF2B5EF4-FFF2-40B4-BE49-F238E27FC236}">
                <a16:creationId xmlns:a16="http://schemas.microsoft.com/office/drawing/2014/main" id="{C0CE74C9-BE33-C91E-A548-2DC05425E464}"/>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35015870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r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93242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C870809-D2B9-475B-8A11-1036A6EAC1DD}"/>
              </a:ext>
            </a:extLst>
          </p:cNvPr>
          <p:cNvGrpSpPr/>
          <p:nvPr userDrawn="1"/>
        </p:nvGrpSpPr>
        <p:grpSpPr>
          <a:xfrm>
            <a:off x="2747540" y="0"/>
            <a:ext cx="4132394" cy="288000"/>
            <a:chOff x="2747540" y="0"/>
            <a:chExt cx="4132394" cy="288000"/>
          </a:xfrm>
        </p:grpSpPr>
        <p:cxnSp>
          <p:nvCxnSpPr>
            <p:cNvPr id="3" name="直線コネクタ 2">
              <a:extLst>
                <a:ext uri="{FF2B5EF4-FFF2-40B4-BE49-F238E27FC236}">
                  <a16:creationId xmlns:a16="http://schemas.microsoft.com/office/drawing/2014/main" id="{967272E6-AF04-4CAF-AFE1-686665E9CDBB}"/>
                </a:ext>
              </a:extLst>
            </p:cNvPr>
            <p:cNvCxnSpPr>
              <a:cxnSpLocks/>
            </p:cNvCxnSpPr>
            <p:nvPr/>
          </p:nvCxnSpPr>
          <p:spPr>
            <a:xfrm flipH="1">
              <a:off x="2747540" y="288000"/>
              <a:ext cx="4132394"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A8C09274-4891-4FC8-B84A-53245BA36C81}"/>
                </a:ext>
              </a:extLst>
            </p:cNvPr>
            <p:cNvSpPr/>
            <p:nvPr/>
          </p:nvSpPr>
          <p:spPr>
            <a:xfrm>
              <a:off x="2747540" y="0"/>
              <a:ext cx="2640408" cy="288000"/>
            </a:xfrm>
            <a:prstGeom prst="rect">
              <a:avLst/>
            </a:prstGeom>
            <a:gradFill>
              <a:gsLst>
                <a:gs pos="0">
                  <a:srgbClr val="1E49E2"/>
                </a:gs>
                <a:gs pos="100000">
                  <a:srgbClr val="7213E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l"/>
              <a:endParaRPr kumimoji="1" lang="ja-JP" altLang="en-US" sz="1000">
                <a:solidFill>
                  <a:schemeClr val="bg1"/>
                </a:solidFill>
              </a:endParaRPr>
            </a:p>
          </p:txBody>
        </p:sp>
      </p:grpSp>
      <p:sp>
        <p:nvSpPr>
          <p:cNvPr id="5" name="正方形/長方形 4">
            <a:extLst>
              <a:ext uri="{FF2B5EF4-FFF2-40B4-BE49-F238E27FC236}">
                <a16:creationId xmlns:a16="http://schemas.microsoft.com/office/drawing/2014/main" id="{FBB3CFB2-9217-43D7-84AB-15ED27D8CFEA}"/>
              </a:ext>
            </a:extLst>
          </p:cNvPr>
          <p:cNvSpPr/>
          <p:nvPr userDrawn="1"/>
        </p:nvSpPr>
        <p:spPr>
          <a:xfrm>
            <a:off x="7227253" y="0"/>
            <a:ext cx="3978090" cy="20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l"/>
            <a:endParaRPr kumimoji="1" lang="ja-JP" altLang="en-US" sz="1000">
              <a:solidFill>
                <a:schemeClr val="bg1"/>
              </a:solidFill>
            </a:endParaRPr>
          </a:p>
        </p:txBody>
      </p:sp>
    </p:spTree>
    <p:extLst>
      <p:ext uri="{BB962C8B-B14F-4D97-AF65-F5344CB8AC3E}">
        <p14:creationId xmlns:p14="http://schemas.microsoft.com/office/powerpoint/2010/main" val="40151938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rank_logoな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4141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4CDEF05-B5E6-4B88-A981-F21D2257EF6F}"/>
              </a:ext>
            </a:extLst>
          </p:cNvPr>
          <p:cNvSpPr/>
          <p:nvPr userDrawn="1"/>
        </p:nvSpPr>
        <p:spPr>
          <a:xfrm>
            <a:off x="492125" y="442912"/>
            <a:ext cx="11207750" cy="59040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kumimoji="1" lang="ja-JP" altLang="en-US" sz="900" err="1">
              <a:solidFill>
                <a:schemeClr val="bg1"/>
              </a:solidFill>
            </a:endParaRPr>
          </a:p>
        </p:txBody>
      </p:sp>
    </p:spTree>
    <p:extLst>
      <p:ext uri="{BB962C8B-B14F-4D97-AF65-F5344CB8AC3E}">
        <p14:creationId xmlns:p14="http://schemas.microsoft.com/office/powerpoint/2010/main" val="621408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pic>
        <p:nvPicPr>
          <p:cNvPr id="3" name="Picture 20">
            <a:extLst>
              <a:ext uri="{FF2B5EF4-FFF2-40B4-BE49-F238E27FC236}">
                <a16:creationId xmlns:a16="http://schemas.microsoft.com/office/drawing/2014/main" id="{51C3225E-E562-45CA-8C7E-F60E9B2E90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67045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noChangeAspect="1"/>
          </p:cNvSpPr>
          <p:nvPr userDrawn="1"/>
        </p:nvSpPr>
        <p:spPr>
          <a:xfrm>
            <a:off x="998476" y="971550"/>
            <a:ext cx="7061787" cy="490537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4000" baseline="0">
                <a:solidFill>
                  <a:schemeClr val="bg1"/>
                </a:solidFill>
              </a:defRPr>
            </a:lvl1pPr>
          </a:lstStyle>
          <a:p>
            <a:r>
              <a:rPr lang="ja-JP" altLang="en-US"/>
              <a:t>マスター タイトルの書式設定</a:t>
            </a:r>
            <a:endParaRPr lang="en-US"/>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1289860" y="5046651"/>
            <a:ext cx="5252400" cy="507831"/>
          </a:xfrm>
        </p:spPr>
        <p:txBody>
          <a:bodyPr wrap="square" anchor="b">
            <a:sp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1289860" y="1140069"/>
            <a:ext cx="1082675" cy="812530"/>
          </a:xfrm>
        </p:spPr>
        <p:txBody>
          <a:bodyPr>
            <a:spAutoFit/>
          </a:bodyPr>
          <a:lstStyle>
            <a:lvl1pPr>
              <a:lnSpc>
                <a:spcPct val="80000"/>
              </a:lnSpc>
              <a:defRPr lang="en-US" sz="6600" kern="1200" baseline="0" dirty="0" smtClean="0">
                <a:solidFill>
                  <a:schemeClr val="bg1"/>
                </a:solidFill>
                <a:latin typeface="+mj-lt"/>
                <a:ea typeface="+mj-ea"/>
                <a:cs typeface="+mj-cs"/>
              </a:defRPr>
            </a:lvl1pPr>
          </a:lstStyle>
          <a:p>
            <a:pPr lvl="0"/>
            <a:r>
              <a:rPr lang="en-US"/>
              <a:t>00</a:t>
            </a:r>
          </a:p>
        </p:txBody>
      </p:sp>
    </p:spTree>
    <p:extLst>
      <p:ext uri="{BB962C8B-B14F-4D97-AF65-F5344CB8AC3E}">
        <p14:creationId xmlns:p14="http://schemas.microsoft.com/office/powerpoint/2010/main" val="41274585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flip="none" rotWithShape="1">
          <a:gsLst>
            <a:gs pos="0">
              <a:schemeClr val="accent5"/>
            </a:gs>
            <a:gs pos="100000">
              <a:schemeClr val="accent1"/>
            </a:gs>
          </a:gsLst>
          <a:lin ang="0" scaled="0"/>
          <a:tileRect/>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noChangeAspect="1"/>
          </p:cNvSpPr>
          <p:nvPr userDrawn="1"/>
        </p:nvSpPr>
        <p:spPr>
          <a:xfrm>
            <a:off x="998476" y="971550"/>
            <a:ext cx="7061787" cy="4905375"/>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4000" baseline="0">
                <a:solidFill>
                  <a:schemeClr val="accent2"/>
                </a:solidFill>
              </a:defRPr>
            </a:lvl1pPr>
          </a:lstStyle>
          <a:p>
            <a:r>
              <a:rPr lang="ja-JP" altLang="en-US"/>
              <a:t>マスター タイトルの書式設定</a:t>
            </a:r>
            <a:endParaRPr lang="en-US"/>
          </a:p>
        </p:txBody>
      </p:sp>
    </p:spTree>
    <p:extLst>
      <p:ext uri="{BB962C8B-B14F-4D97-AF65-F5344CB8AC3E}">
        <p14:creationId xmlns:p14="http://schemas.microsoft.com/office/powerpoint/2010/main" val="36598094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noChangeAspect="1"/>
          </p:cNvSpPr>
          <p:nvPr userDrawn="1"/>
        </p:nvSpPr>
        <p:spPr>
          <a:xfrm>
            <a:off x="998476" y="971550"/>
            <a:ext cx="7061787" cy="4905375"/>
          </a:xfrm>
          <a:prstGeom prst="rect">
            <a:avLst/>
          </a:prstGeom>
          <a:gradFill>
            <a:gsLst>
              <a:gs pos="0">
                <a:schemeClr val="accent4"/>
              </a:gs>
              <a:gs pos="100000">
                <a:srgbClr val="ACEAFF"/>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4000" baseline="0">
                <a:solidFill>
                  <a:schemeClr val="accent2"/>
                </a:solidFill>
              </a:defRPr>
            </a:lvl1pPr>
          </a:lstStyle>
          <a:p>
            <a:r>
              <a:rPr lang="ja-JP" altLang="en-US"/>
              <a:t>マスター タイトルの書式設定</a:t>
            </a:r>
            <a:endParaRPr lang="en-US"/>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Tree>
    <p:extLst>
      <p:ext uri="{BB962C8B-B14F-4D97-AF65-F5344CB8AC3E}">
        <p14:creationId xmlns:p14="http://schemas.microsoft.com/office/powerpoint/2010/main" val="27960797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6023476"/>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noProof="0">
                <a:solidFill>
                  <a:schemeClr val="bg1"/>
                </a:solidFill>
                <a:latin typeface="+mn-lt"/>
                <a:ea typeface="+mn-ea"/>
                <a:cs typeface="+mn-cs"/>
              </a:rPr>
              <a:t>Document Classification: KPMG Confidential</a:t>
            </a:r>
            <a:endParaRPr lang="en-GB" sz="800" b="1" kern="1200" noProof="0">
              <a:solidFill>
                <a:schemeClr val="bg1"/>
              </a:solidFill>
              <a:latin typeface="+mn-lt"/>
              <a:ea typeface="+mn-ea"/>
              <a:cs typeface="+mn-cs"/>
            </a:endParaRP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2" y="4514346"/>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ja-JP" altLang="en-US"/>
              <a:t>マスター テキストの書式設定</a:t>
            </a:r>
          </a:p>
        </p:txBody>
      </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476" y="371311"/>
            <a:ext cx="914400" cy="368346"/>
          </a:xfrm>
          <a:prstGeom prst="rect">
            <a:avLst/>
          </a:prstGeom>
        </p:spPr>
      </p:pic>
      <p:sp>
        <p:nvSpPr>
          <p:cNvPr id="19" name="テキスト ボックス 18">
            <a:extLst>
              <a:ext uri="{FF2B5EF4-FFF2-40B4-BE49-F238E27FC236}">
                <a16:creationId xmlns:a16="http://schemas.microsoft.com/office/drawing/2014/main" id="{FAA439E3-DC09-430C-A87E-2EF980B2C76B}"/>
              </a:ext>
            </a:extLst>
          </p:cNvPr>
          <p:cNvSpPr txBox="1"/>
          <p:nvPr userDrawn="1"/>
        </p:nvSpPr>
        <p:spPr>
          <a:xfrm flipH="1">
            <a:off x="982985" y="4856327"/>
            <a:ext cx="6659999" cy="1041087"/>
          </a:xfrm>
          <a:prstGeom prst="rect">
            <a:avLst/>
          </a:prstGeom>
          <a:noFill/>
        </p:spPr>
        <p:txBody>
          <a:bodyPr wrap="square" lIns="0" tIns="0" rIns="0" bIns="54610" rtlCol="0">
            <a:noAutofit/>
          </a:bodyPr>
          <a:lstStyle/>
          <a:p>
            <a:pPr lvl="0" algn="just">
              <a:spcAft>
                <a:spcPts val="600"/>
              </a:spcAft>
            </a:pPr>
            <a:r>
              <a:rPr lang="ja-JP" altLang="en-US" sz="800">
                <a:solidFill>
                  <a:schemeClr val="bg1"/>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a:solidFill>
                  <a:schemeClr val="bg1"/>
                </a:solidFill>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a:t>
            </a:r>
          </a:p>
          <a:p>
            <a:pPr lvl="0"/>
            <a:r>
              <a:rPr lang="en-US" altLang="ja-JP" sz="800">
                <a:solidFill>
                  <a:schemeClr val="bg1"/>
                </a:solidFill>
              </a:rPr>
              <a:t>The KPMG name and logo are trademarks used under license by the independent member firms of the KPMG global organization.</a:t>
            </a:r>
          </a:p>
          <a:p>
            <a:pPr>
              <a:spcAft>
                <a:spcPts val="600"/>
              </a:spcAft>
            </a:pPr>
            <a:endParaRPr kumimoji="1" lang="ja-JP" altLang="en-US" sz="900">
              <a:solidFill>
                <a:schemeClr val="bg1"/>
              </a:solidFill>
            </a:endParaRPr>
          </a:p>
        </p:txBody>
      </p:sp>
    </p:spTree>
    <p:extLst>
      <p:ext uri="{BB962C8B-B14F-4D97-AF65-F5344CB8AC3E}">
        <p14:creationId xmlns:p14="http://schemas.microsoft.com/office/powerpoint/2010/main" val="296199631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386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D75D3CAD-56B0-4B0D-AB4C-E01713C244AC}"/>
              </a:ext>
            </a:extLst>
          </p:cNvPr>
          <p:cNvSpPr txBox="1">
            <a:spLocks/>
          </p:cNvSpPr>
          <p:nvPr userDrawn="1"/>
        </p:nvSpPr>
        <p:spPr>
          <a:xfrm>
            <a:off x="998476" y="3568066"/>
            <a:ext cx="6659999" cy="2305535"/>
          </a:xfrm>
          <a:prstGeom prst="rect">
            <a:avLst/>
          </a:prstGeom>
        </p:spPr>
        <p:txBody>
          <a:bodyPr lIns="0" tIns="0" rIns="0" bIns="0" anchor="t"/>
          <a:lstStyle>
            <a:lvl1pPr eaLnBrk="1" hangingPunct="1">
              <a:spcAft>
                <a:spcPts val="600"/>
              </a:spcAft>
              <a:defRPr sz="1500" b="1" i="0">
                <a:solidFill>
                  <a:schemeClr val="tx2"/>
                </a:solidFill>
                <a:latin typeface="Univers for KPMG" panose="020B0603020202020204" pitchFamily="34" charset="0"/>
                <a:cs typeface="Univers for KPMG" panose="020B0603020202020204" pitchFamily="34" charset="0"/>
              </a:defRPr>
            </a:lvl1pPr>
            <a:lvl2pPr marL="0" indent="0" eaLnBrk="1" hangingPunct="1">
              <a:spcAft>
                <a:spcPts val="600"/>
              </a:spcAft>
              <a:buFontTx/>
              <a:buNone/>
              <a:defRPr sz="1500" b="0" i="0">
                <a:solidFill>
                  <a:schemeClr val="tx2"/>
                </a:solidFill>
                <a:latin typeface="Univers for KPMG Light" panose="020B0403020202020204" pitchFamily="34" charset="0"/>
                <a:cs typeface="Univers for KPMG Light" panose="020B0403020202020204" pitchFamily="34" charset="0"/>
              </a:defRPr>
            </a:lvl2pPr>
            <a:lvl3pPr marL="285750" indent="-285750" eaLnBrk="1" hangingPunct="1">
              <a:spcAft>
                <a:spcPts val="600"/>
              </a:spcAft>
              <a:buClrTx/>
              <a:buFont typeface="Univers for KPMG"/>
              <a:buChar char="—"/>
              <a:defRPr sz="1500" b="0" i="0">
                <a:solidFill>
                  <a:schemeClr val="tx2"/>
                </a:solidFill>
                <a:latin typeface="Univers for KPMG Light" panose="020B0403020202020204" pitchFamily="34" charset="0"/>
                <a:cs typeface="Univers for KPMG Light" panose="020B0403020202020204" pitchFamily="34" charset="0"/>
              </a:defRPr>
            </a:lvl3pPr>
            <a:lvl4pPr marL="571500" indent="-228600" eaLnBrk="1" hangingPunct="1">
              <a:spcAft>
                <a:spcPts val="600"/>
              </a:spcAft>
              <a:buFont typeface="Univers for KPMG"/>
              <a:buChar char="-"/>
              <a:defRPr sz="1500" b="0" i="0" baseline="0">
                <a:solidFill>
                  <a:schemeClr val="tx2"/>
                </a:solidFill>
                <a:latin typeface="Univers for KPMG Light" panose="020B0403020202020204" pitchFamily="34" charset="0"/>
                <a:cs typeface="Univers for KPMG Light" panose="020B0403020202020204" pitchFamily="34" charset="0"/>
              </a:defRPr>
            </a:lvl4pPr>
            <a:lvl5pPr eaLnBrk="1" hangingPunct="1">
              <a:spcAft>
                <a:spcPts val="600"/>
              </a:spcAft>
              <a:defRPr sz="1500" b="0" i="0">
                <a:solidFill>
                  <a:schemeClr val="accent5"/>
                </a:solidFill>
                <a:latin typeface="Univers for KPMG Light" panose="020B0403020202020204" pitchFamily="34" charset="0"/>
                <a:cs typeface="Univers for KPMG Light" panose="020B0403020202020204" pitchFamily="34" charset="0"/>
              </a:defRPr>
            </a:lvl5pPr>
          </a:lstStyle>
          <a:p>
            <a:pPr lvl="1" algn="just" defTabSz="990570"/>
            <a:r>
              <a:rPr lang="ja-JP" altLang="en-US" sz="800" b="0" i="0" kern="0" baseline="0">
                <a:solidFill>
                  <a:schemeClr val="bg1"/>
                </a:solidFill>
                <a:latin typeface="+mn-lt"/>
                <a:ea typeface="+mn-ea"/>
                <a:cs typeface="Univers for KPMG Light" panose="020B0403020202020204" pitchFamily="34" charset="0"/>
              </a:rPr>
              <a:t>有限責任 あずさ監査法人は、</a:t>
            </a:r>
            <a:r>
              <a:rPr lang="en-US" altLang="ja-JP" sz="800" b="0" i="0" kern="0" baseline="0">
                <a:solidFill>
                  <a:schemeClr val="bg1"/>
                </a:solidFill>
                <a:latin typeface="+mn-lt"/>
                <a:ea typeface="+mn-ea"/>
                <a:cs typeface="Univers for KPMG Light" panose="020B0403020202020204" pitchFamily="34" charset="0"/>
              </a:rPr>
              <a:t>KPMG International Limited </a:t>
            </a:r>
            <a:r>
              <a:rPr lang="ja-JP" altLang="en-US" sz="800" b="0" i="0" kern="0" baseline="0">
                <a:solidFill>
                  <a:schemeClr val="bg1"/>
                </a:solidFill>
                <a:latin typeface="+mn-lt"/>
                <a:ea typeface="+mn-ea"/>
                <a:cs typeface="Univers for KPMG Light" panose="020B0403020202020204" pitchFamily="34" charset="0"/>
              </a:rPr>
              <a:t>（「</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インターナショナル」）と提携する独立したファームによって構成される、</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のグローバル組織に属するメンバーファームです。</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インターナショナルは、クライアントに対していかなるサービスも提供していません。全てのメンバーファームは、</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インターナショナル、その関連事業体、他のメンバーファームに、第三者に対する義務を負わせまたは拘束する権限を有しておらず、また</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インターナショナルも全てのメンバーファームに対し、そのような権限を有していません。</a:t>
            </a:r>
          </a:p>
          <a:p>
            <a:pPr lvl="1" algn="just" defTabSz="990570"/>
            <a:r>
              <a:rPr lang="ja-JP" altLang="en-US" sz="800" b="0" i="0" kern="0" baseline="0">
                <a:solidFill>
                  <a:schemeClr val="bg1"/>
                </a:solidFill>
                <a:latin typeface="+mn-lt"/>
                <a:ea typeface="+mn-ea"/>
                <a:cs typeface="Univers for KPMG Light" panose="020B0403020202020204" pitchFamily="34" charset="0"/>
              </a:rPr>
              <a:t>本提案書は、有限責任 あずさ監査法人・</a:t>
            </a:r>
            <a:r>
              <a:rPr lang="en-US" altLang="ja-JP" sz="800" b="0" i="0" kern="0" baseline="0">
                <a:solidFill>
                  <a:schemeClr val="bg1"/>
                </a:solidFill>
                <a:latin typeface="+mn-lt"/>
                <a:ea typeface="+mn-ea"/>
                <a:cs typeface="Univers for KPMG Light" panose="020B0403020202020204" pitchFamily="34" charset="0"/>
              </a:rPr>
              <a:t>KPMG</a:t>
            </a:r>
            <a:r>
              <a:rPr lang="ja-JP" altLang="en-US" sz="800" b="0" i="0" kern="0" baseline="0">
                <a:solidFill>
                  <a:schemeClr val="bg1"/>
                </a:solidFill>
                <a:latin typeface="+mn-lt"/>
                <a:ea typeface="+mn-ea"/>
                <a:cs typeface="Univers for KPMG Light" panose="020B0403020202020204" pitchFamily="34" charset="0"/>
              </a:rPr>
              <a:t>（当法人）の著作権法上の「著作物」と不正競争防止法上の「営業秘密」を含んでおります。本提案書に記載される当法人のアイディア及びコンセプト等は、貴社へ提案中の業務を提供する当法人のスキル・能力等ご評価頂くことを目的に使用されております。よって、貴社以外の第三者への配布はご遠慮頂きますようお願い申しあげます。本提案書で提案させて頂いております業務に係る責任等につきましては、貴社と別途締結させて頂く契約書の諸条項に従います。また、実際の業務受託にあたりましては、別途、当法人内での受託承認手続（独立性に関する確認及びコンフリクトに関する確認を含む）を経る必要があり、当該手続における承認並びに貴社との交渉、合意、業務委託契約書による契約の締結（業務範囲に関する合意を含む）及び状況によっては貴社監査役会又は監査等委員会の承認が受託の前提となる点、あらかじめご了解ください。本提案書は、貴社よりご提供頂いた前提条件・情報等を基に作成されており、当法人は当該情報等の検証業務は実施しておりません。したがいまして、当法人は、当該情報に不正確な部分があったとしても、責任は負いませんので、あらかじめご了解ください。また、貴社への提供業務に関する要請事項の定義や条件等を変更される場合は、本提案書の内容（報酬の見積も含む）にも変更が生じる可能性があることも、あわせてご理解頂きますようお願い申しあげます。</a:t>
            </a:r>
            <a:endParaRPr lang="en-US" altLang="ja-JP" sz="800" b="0" i="0" kern="0" baseline="0">
              <a:solidFill>
                <a:schemeClr val="bg1"/>
              </a:solidFill>
              <a:latin typeface="+mn-lt"/>
              <a:ea typeface="+mn-ea"/>
              <a:cs typeface="Univers for KPMG Light" panose="020B0403020202020204" pitchFamily="34" charset="0"/>
            </a:endParaRPr>
          </a:p>
          <a:p>
            <a:pPr lvl="1" algn="just" defTabSz="990570"/>
            <a:r>
              <a:rPr lang="en-US" altLang="ja-JP" sz="800" b="0">
                <a:solidFill>
                  <a:schemeClr val="bg1"/>
                </a:solidFill>
                <a:latin typeface="+mn-lt"/>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a:t>
            </a:r>
          </a:p>
          <a:p>
            <a:pPr lvl="0"/>
            <a:r>
              <a:rPr lang="en-US" altLang="ja-JP" sz="800" b="0">
                <a:solidFill>
                  <a:schemeClr val="bg1"/>
                </a:solidFill>
                <a:latin typeface="+mn-lt"/>
                <a:cs typeface="Arial" panose="020B0604020202020204" pitchFamily="34" charset="0"/>
              </a:rPr>
              <a:t>The KPMG name and logo are trademarks used under license by the independent member firms of the KPMG global organization.</a:t>
            </a:r>
          </a:p>
        </p:txBody>
      </p:sp>
      <p:sp>
        <p:nvSpPr>
          <p:cNvPr id="11" name="TextBox 10"/>
          <p:cNvSpPr txBox="1"/>
          <p:nvPr userDrawn="1">
            <p:custDataLst>
              <p:tags r:id="rId1"/>
            </p:custDataLst>
          </p:nvPr>
        </p:nvSpPr>
        <p:spPr>
          <a:xfrm>
            <a:off x="989263" y="6014045"/>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noProof="0">
                <a:solidFill>
                  <a:schemeClr val="bg1"/>
                </a:solidFill>
                <a:latin typeface="+mn-lt"/>
                <a:ea typeface="+mn-ea"/>
                <a:cs typeface="+mn-cs"/>
              </a:rPr>
              <a:t>Document Classification: KPMG Confidential</a:t>
            </a:r>
            <a:endParaRPr lang="en-GB" sz="800" b="1" kern="1200" noProof="0">
              <a:solidFill>
                <a:schemeClr val="bg1"/>
              </a:solidFill>
              <a:latin typeface="+mn-lt"/>
              <a:ea typeface="+mn-ea"/>
              <a:cs typeface="+mn-cs"/>
            </a:endParaRP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2" y="3285715"/>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ja-JP" altLang="en-US"/>
              <a:t>マスター テキストの書式設定</a:t>
            </a:r>
          </a:p>
        </p:txBody>
      </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33252518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386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22293638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solidFill>
          <a:schemeClr val="bg1"/>
        </a:soli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6023477"/>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noProof="0">
                <a:solidFill>
                  <a:schemeClr val="accent2"/>
                </a:solidFill>
                <a:latin typeface="+mn-lt"/>
                <a:ea typeface="+mn-ea"/>
                <a:cs typeface="+mn-cs"/>
              </a:rPr>
              <a:t>Document Classification: KPMG Confidential</a:t>
            </a:r>
            <a:endParaRPr lang="en-GB" sz="800" b="1" kern="1200" noProof="0">
              <a:solidFill>
                <a:schemeClr val="accent2"/>
              </a:solidFill>
              <a:latin typeface="+mn-lt"/>
              <a:ea typeface="+mn-ea"/>
              <a:cs typeface="+mn-cs"/>
            </a:endParaRP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1" y="4504570"/>
            <a:ext cx="2411738"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ja-JP" altLang="en-US"/>
              <a:t>マスター テキストの書式設定</a:t>
            </a:r>
          </a:p>
        </p:txBody>
      </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476" y="371311"/>
            <a:ext cx="914400" cy="368346"/>
          </a:xfrm>
          <a:prstGeom prst="rect">
            <a:avLst/>
          </a:prstGeom>
        </p:spPr>
      </p:pic>
      <p:sp>
        <p:nvSpPr>
          <p:cNvPr id="16" name="テキスト ボックス 15">
            <a:extLst>
              <a:ext uri="{FF2B5EF4-FFF2-40B4-BE49-F238E27FC236}">
                <a16:creationId xmlns:a16="http://schemas.microsoft.com/office/drawing/2014/main" id="{4887C686-973D-4FE2-8AC2-760BC5A4EB0F}"/>
              </a:ext>
            </a:extLst>
          </p:cNvPr>
          <p:cNvSpPr txBox="1"/>
          <p:nvPr userDrawn="1"/>
        </p:nvSpPr>
        <p:spPr>
          <a:xfrm flipH="1">
            <a:off x="989011" y="4827092"/>
            <a:ext cx="6659998" cy="1151935"/>
          </a:xfrm>
          <a:prstGeom prst="rect">
            <a:avLst/>
          </a:prstGeom>
          <a:noFill/>
        </p:spPr>
        <p:txBody>
          <a:bodyPr wrap="square" lIns="0" tIns="0" rIns="0" bIns="54610" rtlCol="0">
            <a:noAutofit/>
          </a:bodyPr>
          <a:lstStyle/>
          <a:p>
            <a:pPr lvl="0" algn="just">
              <a:spcAft>
                <a:spcPts val="600"/>
              </a:spcAft>
            </a:pPr>
            <a:r>
              <a:rPr lang="ja-JP" altLang="en-US" sz="800">
                <a:solidFill>
                  <a:srgbClr val="00338D"/>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a:solidFill>
                  <a:srgbClr val="00338D"/>
                </a:solidFill>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a:t>
            </a:r>
          </a:p>
          <a:p>
            <a:pPr lvl="0"/>
            <a:r>
              <a:rPr lang="en-US" altLang="ja-JP" sz="800">
                <a:solidFill>
                  <a:srgbClr val="00338D"/>
                </a:solidFill>
              </a:rPr>
              <a:t>The KPMG name and logo are trademarks used under license by the independent member firms of the KPMG global organization.</a:t>
            </a:r>
          </a:p>
          <a:p>
            <a:pPr>
              <a:spcAft>
                <a:spcPts val="600"/>
              </a:spcAft>
            </a:pPr>
            <a:endParaRPr kumimoji="1" lang="ja-JP" altLang="en-US" sz="900">
              <a:solidFill>
                <a:srgbClr val="00338D"/>
              </a:solidFill>
            </a:endParaRPr>
          </a:p>
        </p:txBody>
      </p:sp>
    </p:spTree>
    <p:extLst>
      <p:ext uri="{BB962C8B-B14F-4D97-AF65-F5344CB8AC3E}">
        <p14:creationId xmlns:p14="http://schemas.microsoft.com/office/powerpoint/2010/main" val="3054878094"/>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386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Back Cover light gradient">
    <p:bg>
      <p:bgPr>
        <a:solidFill>
          <a:schemeClr val="bg1"/>
        </a:solidFill>
        <a:effectLst/>
      </p:bgPr>
    </p:bg>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219A3C04-568F-4C09-B8DB-8D88F0C6D39A}"/>
              </a:ext>
            </a:extLst>
          </p:cNvPr>
          <p:cNvSpPr txBox="1">
            <a:spLocks/>
          </p:cNvSpPr>
          <p:nvPr userDrawn="1"/>
        </p:nvSpPr>
        <p:spPr>
          <a:xfrm>
            <a:off x="998476" y="3553000"/>
            <a:ext cx="6650533" cy="2274216"/>
          </a:xfrm>
          <a:prstGeom prst="rect">
            <a:avLst/>
          </a:prstGeom>
        </p:spPr>
        <p:txBody>
          <a:bodyPr lIns="0" tIns="0" rIns="0" bIns="0" anchor="t"/>
          <a:lstStyle>
            <a:lvl1pPr eaLnBrk="1" hangingPunct="1">
              <a:spcAft>
                <a:spcPts val="600"/>
              </a:spcAft>
              <a:defRPr sz="1500" b="1" i="0">
                <a:solidFill>
                  <a:schemeClr val="tx2"/>
                </a:solidFill>
                <a:latin typeface="Univers for KPMG" panose="020B0603020202020204" pitchFamily="34" charset="0"/>
                <a:cs typeface="Univers for KPMG" panose="020B0603020202020204" pitchFamily="34" charset="0"/>
              </a:defRPr>
            </a:lvl1pPr>
            <a:lvl2pPr marL="0" indent="0" eaLnBrk="1" hangingPunct="1">
              <a:spcAft>
                <a:spcPts val="600"/>
              </a:spcAft>
              <a:buFontTx/>
              <a:buNone/>
              <a:defRPr sz="1500" b="0" i="0">
                <a:solidFill>
                  <a:schemeClr val="tx2"/>
                </a:solidFill>
                <a:latin typeface="Univers for KPMG Light" panose="020B0403020202020204" pitchFamily="34" charset="0"/>
                <a:cs typeface="Univers for KPMG Light" panose="020B0403020202020204" pitchFamily="34" charset="0"/>
              </a:defRPr>
            </a:lvl2pPr>
            <a:lvl3pPr marL="285750" indent="-285750" eaLnBrk="1" hangingPunct="1">
              <a:spcAft>
                <a:spcPts val="600"/>
              </a:spcAft>
              <a:buClrTx/>
              <a:buFont typeface="Univers for KPMG"/>
              <a:buChar char="—"/>
              <a:defRPr sz="1500" b="0" i="0">
                <a:solidFill>
                  <a:schemeClr val="tx2"/>
                </a:solidFill>
                <a:latin typeface="Univers for KPMG Light" panose="020B0403020202020204" pitchFamily="34" charset="0"/>
                <a:cs typeface="Univers for KPMG Light" panose="020B0403020202020204" pitchFamily="34" charset="0"/>
              </a:defRPr>
            </a:lvl3pPr>
            <a:lvl4pPr marL="571500" indent="-228600" eaLnBrk="1" hangingPunct="1">
              <a:spcAft>
                <a:spcPts val="600"/>
              </a:spcAft>
              <a:buFont typeface="Univers for KPMG"/>
              <a:buChar char="-"/>
              <a:defRPr sz="1500" b="0" i="0" baseline="0">
                <a:solidFill>
                  <a:schemeClr val="tx2"/>
                </a:solidFill>
                <a:latin typeface="Univers for KPMG Light" panose="020B0403020202020204" pitchFamily="34" charset="0"/>
                <a:cs typeface="Univers for KPMG Light" panose="020B0403020202020204" pitchFamily="34" charset="0"/>
              </a:defRPr>
            </a:lvl4pPr>
            <a:lvl5pPr eaLnBrk="1" hangingPunct="1">
              <a:spcAft>
                <a:spcPts val="600"/>
              </a:spcAft>
              <a:defRPr sz="1500" b="0" i="0">
                <a:solidFill>
                  <a:schemeClr val="accent5"/>
                </a:solidFill>
                <a:latin typeface="Univers for KPMG Light" panose="020B0403020202020204" pitchFamily="34" charset="0"/>
                <a:cs typeface="Univers for KPMG Light" panose="020B0403020202020204" pitchFamily="34" charset="0"/>
              </a:defRPr>
            </a:lvl5pPr>
          </a:lstStyle>
          <a:p>
            <a:pPr lvl="1" algn="just" defTabSz="990570"/>
            <a:r>
              <a:rPr lang="ja-JP" altLang="en-US" sz="800" b="0" i="0" kern="0" baseline="0">
                <a:solidFill>
                  <a:srgbClr val="00338D"/>
                </a:solidFill>
                <a:latin typeface="+mn-lt"/>
                <a:ea typeface="+mn-ea"/>
                <a:cs typeface="Univers for KPMG Light" panose="020B0403020202020204" pitchFamily="34" charset="0"/>
              </a:rPr>
              <a:t>有限責任 あずさ監査法人は、</a:t>
            </a:r>
            <a:r>
              <a:rPr lang="en-US" altLang="ja-JP" sz="800" b="0" i="0" kern="0" baseline="0">
                <a:solidFill>
                  <a:srgbClr val="00338D"/>
                </a:solidFill>
                <a:latin typeface="+mn-lt"/>
                <a:ea typeface="+mn-ea"/>
                <a:cs typeface="Univers for KPMG Light" panose="020B0403020202020204" pitchFamily="34" charset="0"/>
              </a:rPr>
              <a:t>KPMG International Limited </a:t>
            </a:r>
            <a:r>
              <a:rPr lang="ja-JP" altLang="en-US" sz="800" b="0" i="0" kern="0" baseline="0">
                <a:solidFill>
                  <a:srgbClr val="00338D"/>
                </a:solidFill>
                <a:latin typeface="+mn-lt"/>
                <a:ea typeface="+mn-ea"/>
                <a:cs typeface="Univers for KPMG Light" panose="020B0403020202020204" pitchFamily="34" charset="0"/>
              </a:rPr>
              <a:t>（「</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インターナショナル」）と提携する独立したファームによって構成される、</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のグローバル組織に属するメンバーファームです。</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インターナショナルは、クライアントに対していかなるサービスも提供していません。全てのメンバーファームは、</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インターナショナル、その関連事業体、他のメンバーファームに、第三者に対する義務を負わせまたは拘束する権限を有しておらず、また</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インターナショナルも全てのメンバーファームに対し、そのような権限を有していません。</a:t>
            </a:r>
          </a:p>
          <a:p>
            <a:pPr lvl="1" algn="just" defTabSz="990570"/>
            <a:r>
              <a:rPr lang="ja-JP" altLang="en-US" sz="800" b="0" i="0" kern="0" baseline="0">
                <a:solidFill>
                  <a:srgbClr val="00338D"/>
                </a:solidFill>
                <a:latin typeface="+mn-lt"/>
                <a:ea typeface="+mn-ea"/>
                <a:cs typeface="Univers for KPMG Light" panose="020B0403020202020204" pitchFamily="34" charset="0"/>
              </a:rPr>
              <a:t>本提案書は、有限責任 あずさ監査法人・</a:t>
            </a:r>
            <a:r>
              <a:rPr lang="en-US" altLang="ja-JP" sz="800" b="0" i="0" kern="0" baseline="0">
                <a:solidFill>
                  <a:srgbClr val="00338D"/>
                </a:solidFill>
                <a:latin typeface="+mn-lt"/>
                <a:ea typeface="+mn-ea"/>
                <a:cs typeface="Univers for KPMG Light" panose="020B0403020202020204" pitchFamily="34" charset="0"/>
              </a:rPr>
              <a:t>KPMG</a:t>
            </a:r>
            <a:r>
              <a:rPr lang="ja-JP" altLang="en-US" sz="800" b="0" i="0" kern="0" baseline="0">
                <a:solidFill>
                  <a:srgbClr val="00338D"/>
                </a:solidFill>
                <a:latin typeface="+mn-lt"/>
                <a:ea typeface="+mn-ea"/>
                <a:cs typeface="Univers for KPMG Light" panose="020B0403020202020204" pitchFamily="34" charset="0"/>
              </a:rPr>
              <a:t>（当法人）の著作権法上の「著作物」と不正競争防止法上の「営業秘密」を含んでおります。本提案書に記載される当法人のアイディア及びコンセプト等は、貴社へ提案中の業務を提供する当法人のスキル・能力等ご評価頂くことを目的に使用されております。よって、貴社以外の第三者への配布はご遠慮頂きますようお願い申しあげます。本提案書で提案させて頂いております業務に係る責任等につきましては、貴社と別途締結させて頂く契約書の諸条項に従います。また、実際の業務受託にあたりましては、別途、当法人内での受託承認手続（独立性に関する確認及びコンフリクトに関する確認を含む）を経る必要があり、当該手続における承認並びに貴社との交渉、合意、業務委託契約書による契約の締結（業務範囲に関する合意を含む）及び状況によっては貴社監査役会又は監査等委員会の承認が受託の前提となる点、あらかじめご了解ください。本提案書は、貴社よりご提供頂いた前提条件・情報等を基に作成されており、当法人は当該情報等の検証業務は実施しておりません。したがいまして、当法人は、当該情報に不正確な部分があったとしても、責任は負いませんので、あらかじめご了解ください。また、貴社への提供業務に関する要請事項の定義や条件等を変更される場合は、本提案書の内容（報酬の見積も含む）にも変更が生じる可能性があることも、あわせてご理解頂きますようお願い申しあげます。</a:t>
            </a:r>
          </a:p>
          <a:p>
            <a:pPr lvl="0"/>
            <a:r>
              <a:rPr lang="en-US" altLang="ja-JP" sz="800" b="0">
                <a:solidFill>
                  <a:srgbClr val="00338D"/>
                </a:solidFill>
                <a:latin typeface="+mn-lt"/>
                <a:cs typeface="Arial" panose="020B0604020202020204" pitchFamily="34" charset="0"/>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a:t>
            </a:r>
          </a:p>
          <a:p>
            <a:pPr lvl="0"/>
            <a:r>
              <a:rPr lang="en-US" altLang="ja-JP" sz="800" b="0">
                <a:solidFill>
                  <a:srgbClr val="00338D"/>
                </a:solidFill>
                <a:latin typeface="+mn-lt"/>
                <a:cs typeface="Arial" panose="020B0604020202020204" pitchFamily="34" charset="0"/>
              </a:rPr>
              <a:t>The KPMG name and logo are trademarks used under license by the independent member firms of the KPMG global organization.</a:t>
            </a:r>
          </a:p>
        </p:txBody>
      </p:sp>
      <p:sp>
        <p:nvSpPr>
          <p:cNvPr id="11" name="TextBox 10"/>
          <p:cNvSpPr txBox="1"/>
          <p:nvPr userDrawn="1">
            <p:custDataLst>
              <p:tags r:id="rId1"/>
            </p:custDataLst>
          </p:nvPr>
        </p:nvSpPr>
        <p:spPr>
          <a:xfrm>
            <a:off x="989263" y="6042326"/>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noProof="0">
                <a:solidFill>
                  <a:schemeClr val="accent2"/>
                </a:solidFill>
                <a:latin typeface="+mn-lt"/>
                <a:ea typeface="+mn-ea"/>
                <a:cs typeface="+mn-cs"/>
              </a:rPr>
              <a:t>Document Classification: KPMG Confidential</a:t>
            </a:r>
            <a:endParaRPr lang="en-GB" sz="800" b="1" kern="1200" noProof="0">
              <a:solidFill>
                <a:schemeClr val="accent2"/>
              </a:solidFill>
              <a:latin typeface="+mn-lt"/>
              <a:ea typeface="+mn-ea"/>
              <a:cs typeface="+mn-cs"/>
            </a:endParaRP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1" y="3228019"/>
            <a:ext cx="2411738"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ja-JP" altLang="en-US"/>
              <a:t>マスター テキストの書式設定</a:t>
            </a:r>
          </a:p>
        </p:txBody>
      </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80809008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386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a:solidFill>
            <a:schemeClr val="bg1"/>
          </a:solidFill>
        </p:spPr>
        <p:txBody>
          <a:bodyPr/>
          <a:lstStyle/>
          <a:p>
            <a:r>
              <a:rPr lang="ja-JP" altLang="en-US"/>
              <a:t>マスター タイトルの書式設定</a:t>
            </a:r>
            <a:endParaRPr lang="en-GB"/>
          </a:p>
        </p:txBody>
      </p:sp>
      <p:sp>
        <p:nvSpPr>
          <p:cNvPr id="81" name="吹き出し: 四角形 80">
            <a:extLst>
              <a:ext uri="{FF2B5EF4-FFF2-40B4-BE49-F238E27FC236}">
                <a16:creationId xmlns:a16="http://schemas.microsoft.com/office/drawing/2014/main" id="{3FB15D04-CBAD-4275-9F3C-D205731FC9B7}"/>
              </a:ext>
            </a:extLst>
          </p:cNvPr>
          <p:cNvSpPr/>
          <p:nvPr userDrawn="1"/>
        </p:nvSpPr>
        <p:spPr>
          <a:xfrm>
            <a:off x="877634" y="5431637"/>
            <a:ext cx="1920075" cy="727828"/>
          </a:xfrm>
          <a:prstGeom prst="wedgeRectCallout">
            <a:avLst>
              <a:gd name="adj1" fmla="val 20854"/>
              <a:gd name="adj2" fmla="val -6572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r>
              <a:rPr kumimoji="1" lang="en-US" altLang="ja-JP" sz="900" b="1">
                <a:solidFill>
                  <a:schemeClr val="bg1"/>
                </a:solidFill>
              </a:rPr>
              <a:t>Purple</a:t>
            </a:r>
            <a:r>
              <a:rPr kumimoji="1" lang="ja-JP" altLang="en-US" sz="900" b="1">
                <a:solidFill>
                  <a:schemeClr val="bg1"/>
                </a:solidFill>
              </a:rPr>
              <a:t>と</a:t>
            </a:r>
            <a:r>
              <a:rPr kumimoji="1" lang="en-US" altLang="ja-JP" sz="900" b="1">
                <a:solidFill>
                  <a:schemeClr val="bg1"/>
                </a:solidFill>
              </a:rPr>
              <a:t>Pink</a:t>
            </a:r>
            <a:r>
              <a:rPr kumimoji="1" lang="ja-JP" altLang="en-US" sz="900" b="1">
                <a:solidFill>
                  <a:schemeClr val="bg1"/>
                </a:solidFill>
              </a:rPr>
              <a:t>は、限定的に、特に注目させるポイントのみで使用してください。特に</a:t>
            </a:r>
            <a:r>
              <a:rPr kumimoji="1" lang="en-US" altLang="ja-JP" sz="900" b="1">
                <a:solidFill>
                  <a:schemeClr val="bg1"/>
                </a:solidFill>
              </a:rPr>
              <a:t>Pink</a:t>
            </a:r>
            <a:r>
              <a:rPr kumimoji="1" lang="ja-JP" altLang="en-US" sz="900" b="1">
                <a:solidFill>
                  <a:schemeClr val="bg1"/>
                </a:solidFill>
              </a:rPr>
              <a:t>を多用すると、</a:t>
            </a:r>
            <a:r>
              <a:rPr kumimoji="1" lang="en-US" altLang="ja-JP" sz="900" b="1">
                <a:solidFill>
                  <a:schemeClr val="bg1"/>
                </a:solidFill>
              </a:rPr>
              <a:t>KPMG</a:t>
            </a:r>
            <a:r>
              <a:rPr kumimoji="1" lang="ja-JP" altLang="en-US" sz="900" b="1">
                <a:solidFill>
                  <a:schemeClr val="bg1"/>
                </a:solidFill>
              </a:rPr>
              <a:t>のブルーのイメージが伝わりにくくなりますので、ご留意ください。</a:t>
            </a:r>
          </a:p>
        </p:txBody>
      </p:sp>
      <p:sp>
        <p:nvSpPr>
          <p:cNvPr id="82" name="TextBox 10">
            <a:extLst>
              <a:ext uri="{FF2B5EF4-FFF2-40B4-BE49-F238E27FC236}">
                <a16:creationId xmlns:a16="http://schemas.microsoft.com/office/drawing/2014/main" id="{163B2EF9-711E-4317-AB1F-EE16E8CDA395}"/>
              </a:ext>
            </a:extLst>
          </p:cNvPr>
          <p:cNvSpPr txBox="1"/>
          <p:nvPr userDrawn="1"/>
        </p:nvSpPr>
        <p:spPr>
          <a:xfrm>
            <a:off x="1289050" y="1390650"/>
            <a:ext cx="1364046" cy="138499"/>
          </a:xfrm>
          <a:prstGeom prst="rect">
            <a:avLst/>
          </a:prstGeom>
          <a:noFill/>
        </p:spPr>
        <p:txBody>
          <a:bodyPr wrap="square" lIns="0" tIns="0" rIns="0" bIns="0" rtlCol="0">
            <a:spAutoFit/>
          </a:bodyPr>
          <a:lstStyle/>
          <a:p>
            <a:pPr algn="l">
              <a:spcAft>
                <a:spcPts val="600"/>
              </a:spcAft>
            </a:pPr>
            <a:r>
              <a:rPr lang="ja-JP" altLang="en-US" sz="900" b="1">
                <a:solidFill>
                  <a:sysClr val="windowText" lastClr="000000"/>
                </a:solidFill>
              </a:rPr>
              <a:t>プライマリーカラー</a:t>
            </a:r>
            <a:endParaRPr lang="en-US" sz="900" b="1">
              <a:solidFill>
                <a:sysClr val="windowText" lastClr="000000"/>
              </a:solidFill>
            </a:endParaRPr>
          </a:p>
        </p:txBody>
      </p:sp>
      <p:grpSp>
        <p:nvGrpSpPr>
          <p:cNvPr id="88" name="グループ化 87">
            <a:extLst>
              <a:ext uri="{FF2B5EF4-FFF2-40B4-BE49-F238E27FC236}">
                <a16:creationId xmlns:a16="http://schemas.microsoft.com/office/drawing/2014/main" id="{73BD7D2D-AA77-48D1-AEFE-80421FDAB2E5}"/>
              </a:ext>
            </a:extLst>
          </p:cNvPr>
          <p:cNvGrpSpPr/>
          <p:nvPr userDrawn="1"/>
        </p:nvGrpSpPr>
        <p:grpSpPr>
          <a:xfrm>
            <a:off x="1303519" y="1792296"/>
            <a:ext cx="571237" cy="3488693"/>
            <a:chOff x="503419" y="1824046"/>
            <a:chExt cx="839614" cy="3488693"/>
          </a:xfrm>
        </p:grpSpPr>
        <p:sp>
          <p:nvSpPr>
            <p:cNvPr id="188" name="Rectangle 3">
              <a:extLst>
                <a:ext uri="{FF2B5EF4-FFF2-40B4-BE49-F238E27FC236}">
                  <a16:creationId xmlns:a16="http://schemas.microsoft.com/office/drawing/2014/main" id="{037D6B5C-CE4B-43DB-AC06-26A165D2B17F}"/>
                </a:ext>
              </a:extLst>
            </p:cNvPr>
            <p:cNvSpPr/>
            <p:nvPr userDrawn="1"/>
          </p:nvSpPr>
          <p:spPr>
            <a:xfrm>
              <a:off x="503419" y="2338608"/>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189" name="Rectangle 4">
              <a:extLst>
                <a:ext uri="{FF2B5EF4-FFF2-40B4-BE49-F238E27FC236}">
                  <a16:creationId xmlns:a16="http://schemas.microsoft.com/office/drawing/2014/main" id="{30A40ECC-BB95-438B-AB3F-1AC230980F82}"/>
                </a:ext>
              </a:extLst>
            </p:cNvPr>
            <p:cNvSpPr/>
            <p:nvPr userDrawn="1"/>
          </p:nvSpPr>
          <p:spPr>
            <a:xfrm>
              <a:off x="503419" y="1824046"/>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190" name="Rectangle 5">
              <a:extLst>
                <a:ext uri="{FF2B5EF4-FFF2-40B4-BE49-F238E27FC236}">
                  <a16:creationId xmlns:a16="http://schemas.microsoft.com/office/drawing/2014/main" id="{2BF17248-6B70-4BEB-9FE6-4B366044775F}"/>
                </a:ext>
              </a:extLst>
            </p:cNvPr>
            <p:cNvSpPr/>
            <p:nvPr userDrawn="1"/>
          </p:nvSpPr>
          <p:spPr>
            <a:xfrm>
              <a:off x="503419" y="2853169"/>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12</a:t>
              </a:r>
            </a:p>
            <a:p>
              <a:pPr algn="ctr"/>
              <a:r>
                <a:rPr lang="en-GB" sz="800">
                  <a:solidFill>
                    <a:schemeClr val="bg1"/>
                  </a:solidFill>
                </a:rPr>
                <a:t>35</a:t>
              </a:r>
            </a:p>
            <a:p>
              <a:pPr algn="ctr"/>
              <a:r>
                <a:rPr lang="en-GB" sz="800">
                  <a:solidFill>
                    <a:schemeClr val="bg1"/>
                  </a:solidFill>
                </a:rPr>
                <a:t>60</a:t>
              </a:r>
            </a:p>
          </p:txBody>
        </p:sp>
        <p:sp>
          <p:nvSpPr>
            <p:cNvPr id="191" name="Rectangle 6">
              <a:extLst>
                <a:ext uri="{FF2B5EF4-FFF2-40B4-BE49-F238E27FC236}">
                  <a16:creationId xmlns:a16="http://schemas.microsoft.com/office/drawing/2014/main" id="{5E850CA2-75A2-4526-9BE3-F8FC1601C6CF}"/>
                </a:ext>
              </a:extLst>
            </p:cNvPr>
            <p:cNvSpPr/>
            <p:nvPr userDrawn="1"/>
          </p:nvSpPr>
          <p:spPr>
            <a:xfrm>
              <a:off x="503419" y="3367731"/>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172</a:t>
              </a:r>
            </a:p>
            <a:p>
              <a:pPr algn="ctr"/>
              <a:r>
                <a:rPr lang="en-GB" sz="800">
                  <a:solidFill>
                    <a:sysClr val="windowText" lastClr="000000"/>
                  </a:solidFill>
                </a:rPr>
                <a:t>234</a:t>
              </a:r>
            </a:p>
            <a:p>
              <a:pPr algn="ctr"/>
              <a:r>
                <a:rPr lang="en-GB" sz="800">
                  <a:solidFill>
                    <a:sysClr val="windowText" lastClr="000000"/>
                  </a:solidFill>
                </a:rPr>
                <a:t>255</a:t>
              </a:r>
            </a:p>
          </p:txBody>
        </p:sp>
        <p:sp>
          <p:nvSpPr>
            <p:cNvPr id="192" name="Rectangle 19">
              <a:extLst>
                <a:ext uri="{FF2B5EF4-FFF2-40B4-BE49-F238E27FC236}">
                  <a16:creationId xmlns:a16="http://schemas.microsoft.com/office/drawing/2014/main" id="{17E4FFD2-F746-4AFB-8873-6FE2A6C8BF20}"/>
                </a:ext>
              </a:extLst>
            </p:cNvPr>
            <p:cNvSpPr/>
            <p:nvPr userDrawn="1"/>
          </p:nvSpPr>
          <p:spPr>
            <a:xfrm>
              <a:off x="503419" y="3878786"/>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193" name="Rectangle 20">
              <a:extLst>
                <a:ext uri="{FF2B5EF4-FFF2-40B4-BE49-F238E27FC236}">
                  <a16:creationId xmlns:a16="http://schemas.microsoft.com/office/drawing/2014/main" id="{6E49E9D4-F26E-4499-83F0-132231586640}"/>
                </a:ext>
              </a:extLst>
            </p:cNvPr>
            <p:cNvSpPr/>
            <p:nvPr userDrawn="1"/>
          </p:nvSpPr>
          <p:spPr>
            <a:xfrm>
              <a:off x="503419" y="4393346"/>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194" name="Rectangle 21">
              <a:extLst>
                <a:ext uri="{FF2B5EF4-FFF2-40B4-BE49-F238E27FC236}">
                  <a16:creationId xmlns:a16="http://schemas.microsoft.com/office/drawing/2014/main" id="{FC7177F2-153F-484B-9C6E-B8B4749508FB}"/>
                </a:ext>
              </a:extLst>
            </p:cNvPr>
            <p:cNvSpPr/>
            <p:nvPr userDrawn="1"/>
          </p:nvSpPr>
          <p:spPr>
            <a:xfrm>
              <a:off x="503419" y="4901514"/>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grpSp>
      <p:grpSp>
        <p:nvGrpSpPr>
          <p:cNvPr id="89" name="グループ化 88">
            <a:extLst>
              <a:ext uri="{FF2B5EF4-FFF2-40B4-BE49-F238E27FC236}">
                <a16:creationId xmlns:a16="http://schemas.microsoft.com/office/drawing/2014/main" id="{AB485A27-7430-49EE-8C95-B6C0360F2EE1}"/>
              </a:ext>
            </a:extLst>
          </p:cNvPr>
          <p:cNvGrpSpPr/>
          <p:nvPr userDrawn="1"/>
        </p:nvGrpSpPr>
        <p:grpSpPr>
          <a:xfrm>
            <a:off x="1953469" y="1891114"/>
            <a:ext cx="1253995" cy="3302795"/>
            <a:chOff x="1426750" y="1922864"/>
            <a:chExt cx="1253995" cy="3302795"/>
          </a:xfrm>
        </p:grpSpPr>
        <p:sp>
          <p:nvSpPr>
            <p:cNvPr id="181" name="TextBox 24">
              <a:extLst>
                <a:ext uri="{FF2B5EF4-FFF2-40B4-BE49-F238E27FC236}">
                  <a16:creationId xmlns:a16="http://schemas.microsoft.com/office/drawing/2014/main" id="{8300B388-0217-4282-818A-A4C2E70F8499}"/>
                </a:ext>
              </a:extLst>
            </p:cNvPr>
            <p:cNvSpPr txBox="1"/>
            <p:nvPr userDrawn="1"/>
          </p:nvSpPr>
          <p:spPr>
            <a:xfrm>
              <a:off x="1426750" y="2944978"/>
              <a:ext cx="1253995" cy="237066"/>
            </a:xfrm>
            <a:prstGeom prst="rect">
              <a:avLst/>
            </a:prstGeom>
            <a:noFill/>
          </p:spPr>
          <p:txBody>
            <a:bodyPr wrap="square" lIns="54610" tIns="54610" rIns="54610" bIns="54610" rtlCol="0" anchor="ctr">
              <a:noAutofit/>
            </a:bodyPr>
            <a:lstStyle/>
            <a:p>
              <a:pPr algn="l">
                <a:spcAft>
                  <a:spcPts val="600"/>
                </a:spcAft>
              </a:pPr>
              <a:r>
                <a:rPr lang="en-GB" sz="900"/>
                <a:t>Spectrum Blue</a:t>
              </a:r>
            </a:p>
          </p:txBody>
        </p:sp>
        <p:sp>
          <p:nvSpPr>
            <p:cNvPr id="182" name="TextBox 29">
              <a:extLst>
                <a:ext uri="{FF2B5EF4-FFF2-40B4-BE49-F238E27FC236}">
                  <a16:creationId xmlns:a16="http://schemas.microsoft.com/office/drawing/2014/main" id="{085D8EF6-DC28-4FE9-A795-95C88D580900}"/>
                </a:ext>
              </a:extLst>
            </p:cNvPr>
            <p:cNvSpPr txBox="1"/>
            <p:nvPr userDrawn="1"/>
          </p:nvSpPr>
          <p:spPr>
            <a:xfrm>
              <a:off x="1426750" y="1922864"/>
              <a:ext cx="1253995" cy="237066"/>
            </a:xfrm>
            <a:prstGeom prst="rect">
              <a:avLst/>
            </a:prstGeom>
            <a:noFill/>
          </p:spPr>
          <p:txBody>
            <a:bodyPr wrap="square" lIns="54610" tIns="54610" rIns="54610" bIns="54610" rtlCol="0" anchor="ctr">
              <a:noAutofit/>
            </a:bodyPr>
            <a:lstStyle/>
            <a:p>
              <a:pPr algn="l">
                <a:spcAft>
                  <a:spcPts val="600"/>
                </a:spcAft>
              </a:pPr>
              <a:r>
                <a:rPr lang="en-GB" sz="900"/>
                <a:t>KPMG blue</a:t>
              </a:r>
            </a:p>
          </p:txBody>
        </p:sp>
        <p:sp>
          <p:nvSpPr>
            <p:cNvPr id="183" name="TextBox 32">
              <a:extLst>
                <a:ext uri="{FF2B5EF4-FFF2-40B4-BE49-F238E27FC236}">
                  <a16:creationId xmlns:a16="http://schemas.microsoft.com/office/drawing/2014/main" id="{217A443E-2FF5-4821-B59B-8A94D46EA5EE}"/>
                </a:ext>
              </a:extLst>
            </p:cNvPr>
            <p:cNvSpPr txBox="1"/>
            <p:nvPr userDrawn="1"/>
          </p:nvSpPr>
          <p:spPr>
            <a:xfrm>
              <a:off x="1426750" y="3456035"/>
              <a:ext cx="1253995" cy="237066"/>
            </a:xfrm>
            <a:prstGeom prst="rect">
              <a:avLst/>
            </a:prstGeom>
            <a:noFill/>
          </p:spPr>
          <p:txBody>
            <a:bodyPr wrap="square" lIns="54610" tIns="54610" rIns="54610" bIns="54610" rtlCol="0" anchor="ctr">
              <a:noAutofit/>
            </a:bodyPr>
            <a:lstStyle/>
            <a:p>
              <a:pPr algn="l">
                <a:spcAft>
                  <a:spcPts val="600"/>
                </a:spcAft>
              </a:pPr>
              <a:r>
                <a:rPr lang="en-GB" sz="900"/>
                <a:t>Light Blue</a:t>
              </a:r>
            </a:p>
          </p:txBody>
        </p:sp>
        <p:sp>
          <p:nvSpPr>
            <p:cNvPr id="184" name="TextBox 38">
              <a:extLst>
                <a:ext uri="{FF2B5EF4-FFF2-40B4-BE49-F238E27FC236}">
                  <a16:creationId xmlns:a16="http://schemas.microsoft.com/office/drawing/2014/main" id="{8E65146D-20D5-4169-BDA9-F68553F44C87}"/>
                </a:ext>
              </a:extLst>
            </p:cNvPr>
            <p:cNvSpPr txBox="1"/>
            <p:nvPr userDrawn="1"/>
          </p:nvSpPr>
          <p:spPr>
            <a:xfrm>
              <a:off x="1426750" y="2433921"/>
              <a:ext cx="1253995" cy="237066"/>
            </a:xfrm>
            <a:prstGeom prst="rect">
              <a:avLst/>
            </a:prstGeom>
            <a:noFill/>
          </p:spPr>
          <p:txBody>
            <a:bodyPr wrap="square" lIns="54610" tIns="54610" rIns="54610" bIns="54610" rtlCol="0" anchor="ctr">
              <a:noAutofit/>
            </a:bodyPr>
            <a:lstStyle/>
            <a:p>
              <a:pPr algn="l">
                <a:spcAft>
                  <a:spcPts val="600"/>
                </a:spcAft>
              </a:pPr>
              <a:r>
                <a:rPr lang="en-GB" sz="900"/>
                <a:t>Cobalt Blue</a:t>
              </a:r>
            </a:p>
          </p:txBody>
        </p:sp>
        <p:sp>
          <p:nvSpPr>
            <p:cNvPr id="185" name="TextBox 44">
              <a:extLst>
                <a:ext uri="{FF2B5EF4-FFF2-40B4-BE49-F238E27FC236}">
                  <a16:creationId xmlns:a16="http://schemas.microsoft.com/office/drawing/2014/main" id="{7C01EEEA-6296-4733-8FB8-500DC4486787}"/>
                </a:ext>
              </a:extLst>
            </p:cNvPr>
            <p:cNvSpPr txBox="1"/>
            <p:nvPr userDrawn="1"/>
          </p:nvSpPr>
          <p:spPr>
            <a:xfrm>
              <a:off x="1426750" y="3966476"/>
              <a:ext cx="1253995" cy="237066"/>
            </a:xfrm>
            <a:prstGeom prst="rect">
              <a:avLst/>
            </a:prstGeom>
            <a:noFill/>
          </p:spPr>
          <p:txBody>
            <a:bodyPr wrap="square" lIns="54610" tIns="54610" rIns="54610" bIns="54610" rtlCol="0" anchor="ctr">
              <a:noAutofit/>
            </a:bodyPr>
            <a:lstStyle/>
            <a:p>
              <a:pPr algn="l">
                <a:spcAft>
                  <a:spcPts val="600"/>
                </a:spcAft>
              </a:pPr>
              <a:r>
                <a:rPr lang="en-GB" sz="900"/>
                <a:t>Pacific Blue</a:t>
              </a:r>
            </a:p>
          </p:txBody>
        </p:sp>
        <p:sp>
          <p:nvSpPr>
            <p:cNvPr id="186" name="TextBox 47">
              <a:extLst>
                <a:ext uri="{FF2B5EF4-FFF2-40B4-BE49-F238E27FC236}">
                  <a16:creationId xmlns:a16="http://schemas.microsoft.com/office/drawing/2014/main" id="{64FE1AAB-D91C-407E-A4DD-F87D2BC61EBA}"/>
                </a:ext>
              </a:extLst>
            </p:cNvPr>
            <p:cNvSpPr txBox="1"/>
            <p:nvPr userDrawn="1"/>
          </p:nvSpPr>
          <p:spPr>
            <a:xfrm>
              <a:off x="1426750" y="4477533"/>
              <a:ext cx="1253995" cy="237066"/>
            </a:xfrm>
            <a:prstGeom prst="rect">
              <a:avLst/>
            </a:prstGeom>
            <a:noFill/>
          </p:spPr>
          <p:txBody>
            <a:bodyPr wrap="square" lIns="54610" tIns="54610" rIns="54610" bIns="54610" rtlCol="0" anchor="ctr">
              <a:noAutofit/>
            </a:bodyPr>
            <a:lstStyle/>
            <a:p>
              <a:pPr algn="l">
                <a:spcAft>
                  <a:spcPts val="600"/>
                </a:spcAft>
              </a:pPr>
              <a:r>
                <a:rPr lang="en-GB" sz="900"/>
                <a:t>Purple</a:t>
              </a:r>
            </a:p>
          </p:txBody>
        </p:sp>
        <p:sp>
          <p:nvSpPr>
            <p:cNvPr id="187" name="TextBox 50">
              <a:extLst>
                <a:ext uri="{FF2B5EF4-FFF2-40B4-BE49-F238E27FC236}">
                  <a16:creationId xmlns:a16="http://schemas.microsoft.com/office/drawing/2014/main" id="{832A9807-C164-4051-BEB7-DD2A074AF9A5}"/>
                </a:ext>
              </a:extLst>
            </p:cNvPr>
            <p:cNvSpPr txBox="1"/>
            <p:nvPr userDrawn="1"/>
          </p:nvSpPr>
          <p:spPr>
            <a:xfrm>
              <a:off x="1426750" y="4988593"/>
              <a:ext cx="1253995" cy="237066"/>
            </a:xfrm>
            <a:prstGeom prst="rect">
              <a:avLst/>
            </a:prstGeom>
            <a:noFill/>
          </p:spPr>
          <p:txBody>
            <a:bodyPr wrap="square" lIns="54610" tIns="54610" rIns="54610" bIns="54610" rtlCol="0" anchor="ctr">
              <a:noAutofit/>
            </a:bodyPr>
            <a:lstStyle/>
            <a:p>
              <a:pPr algn="l">
                <a:spcAft>
                  <a:spcPts val="600"/>
                </a:spcAft>
              </a:pPr>
              <a:r>
                <a:rPr lang="en-GB" sz="900"/>
                <a:t>Pink</a:t>
              </a:r>
            </a:p>
          </p:txBody>
        </p:sp>
      </p:grpSp>
      <p:grpSp>
        <p:nvGrpSpPr>
          <p:cNvPr id="23" name="グループ化 22">
            <a:extLst>
              <a:ext uri="{FF2B5EF4-FFF2-40B4-BE49-F238E27FC236}">
                <a16:creationId xmlns:a16="http://schemas.microsoft.com/office/drawing/2014/main" id="{A706770C-233C-4C5D-A313-06DDF9F1EBBD}"/>
              </a:ext>
            </a:extLst>
          </p:cNvPr>
          <p:cNvGrpSpPr/>
          <p:nvPr userDrawn="1"/>
        </p:nvGrpSpPr>
        <p:grpSpPr>
          <a:xfrm>
            <a:off x="3006661" y="1390650"/>
            <a:ext cx="1903944" cy="4404901"/>
            <a:chOff x="2920936" y="1390650"/>
            <a:chExt cx="1903944" cy="4404901"/>
          </a:xfrm>
        </p:grpSpPr>
        <p:sp>
          <p:nvSpPr>
            <p:cNvPr id="90" name="TextBox 11">
              <a:extLst>
                <a:ext uri="{FF2B5EF4-FFF2-40B4-BE49-F238E27FC236}">
                  <a16:creationId xmlns:a16="http://schemas.microsoft.com/office/drawing/2014/main" id="{EE5BC7A0-6DAC-4238-919C-E1705FD9E8EE}"/>
                </a:ext>
              </a:extLst>
            </p:cNvPr>
            <p:cNvSpPr txBox="1"/>
            <p:nvPr userDrawn="1"/>
          </p:nvSpPr>
          <p:spPr>
            <a:xfrm>
              <a:off x="2920936" y="1390650"/>
              <a:ext cx="1608505" cy="276999"/>
            </a:xfrm>
            <a:prstGeom prst="rect">
              <a:avLst/>
            </a:prstGeom>
            <a:noFill/>
          </p:spPr>
          <p:txBody>
            <a:bodyPr wrap="square" lIns="0" tIns="0" rIns="0" bIns="0" rtlCol="0">
              <a:spAutoFit/>
            </a:bodyPr>
            <a:lstStyle/>
            <a:p>
              <a:pPr algn="l">
                <a:spcAft>
                  <a:spcPts val="600"/>
                </a:spcAft>
              </a:pPr>
              <a:r>
                <a:rPr lang="ja-JP" altLang="en-US" sz="900" b="1">
                  <a:solidFill>
                    <a:sysClr val="windowText" lastClr="000000"/>
                  </a:solidFill>
                </a:rPr>
                <a:t>インフォグラフィックおよびチャートにのみ使用可能なカラー</a:t>
              </a:r>
              <a:endParaRPr lang="en-US" sz="900" b="1">
                <a:solidFill>
                  <a:sysClr val="windowText" lastClr="000000"/>
                </a:solidFill>
              </a:endParaRPr>
            </a:p>
          </p:txBody>
        </p:sp>
        <p:grpSp>
          <p:nvGrpSpPr>
            <p:cNvPr id="91" name="グループ化 90">
              <a:extLst>
                <a:ext uri="{FF2B5EF4-FFF2-40B4-BE49-F238E27FC236}">
                  <a16:creationId xmlns:a16="http://schemas.microsoft.com/office/drawing/2014/main" id="{B37710EE-CE12-42C0-9A28-9353657DB7E9}"/>
                </a:ext>
              </a:extLst>
            </p:cNvPr>
            <p:cNvGrpSpPr/>
            <p:nvPr userDrawn="1"/>
          </p:nvGrpSpPr>
          <p:grpSpPr>
            <a:xfrm>
              <a:off x="2920937" y="1792803"/>
              <a:ext cx="575860" cy="4002748"/>
              <a:chOff x="2497916" y="1824553"/>
              <a:chExt cx="846409" cy="4002748"/>
            </a:xfrm>
          </p:grpSpPr>
          <p:sp>
            <p:nvSpPr>
              <p:cNvPr id="173" name="Rectangle 7">
                <a:extLst>
                  <a:ext uri="{FF2B5EF4-FFF2-40B4-BE49-F238E27FC236}">
                    <a16:creationId xmlns:a16="http://schemas.microsoft.com/office/drawing/2014/main" id="{99174665-27FB-4AF4-834E-189A9242AE1B}"/>
                  </a:ext>
                </a:extLst>
              </p:cNvPr>
              <p:cNvSpPr/>
              <p:nvPr userDrawn="1"/>
            </p:nvSpPr>
            <p:spPr>
              <a:xfrm>
                <a:off x="2497916" y="1824553"/>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174" name="Rectangle 8">
                <a:extLst>
                  <a:ext uri="{FF2B5EF4-FFF2-40B4-BE49-F238E27FC236}">
                    <a16:creationId xmlns:a16="http://schemas.microsoft.com/office/drawing/2014/main" id="{1A431198-DB91-4022-948B-70B0B621C29D}"/>
                  </a:ext>
                </a:extLst>
              </p:cNvPr>
              <p:cNvSpPr/>
              <p:nvPr userDrawn="1"/>
            </p:nvSpPr>
            <p:spPr>
              <a:xfrm>
                <a:off x="2504711" y="2335103"/>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175" name="Rectangle 9">
                <a:extLst>
                  <a:ext uri="{FF2B5EF4-FFF2-40B4-BE49-F238E27FC236}">
                    <a16:creationId xmlns:a16="http://schemas.microsoft.com/office/drawing/2014/main" id="{D2C6B97A-7398-4DE6-B3EF-93D59253E89E}"/>
                  </a:ext>
                </a:extLst>
              </p:cNvPr>
              <p:cNvSpPr/>
              <p:nvPr userDrawn="1"/>
            </p:nvSpPr>
            <p:spPr>
              <a:xfrm>
                <a:off x="2504711" y="2849665"/>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176" name="Rectangle 58">
                <a:extLst>
                  <a:ext uri="{FF2B5EF4-FFF2-40B4-BE49-F238E27FC236}">
                    <a16:creationId xmlns:a16="http://schemas.microsoft.com/office/drawing/2014/main" id="{F72FA61F-6151-43FD-AE4D-B2A280E76C55}"/>
                  </a:ext>
                </a:extLst>
              </p:cNvPr>
              <p:cNvSpPr/>
              <p:nvPr userDrawn="1"/>
            </p:nvSpPr>
            <p:spPr>
              <a:xfrm>
                <a:off x="2504711" y="3364226"/>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sp>
            <p:nvSpPr>
              <p:cNvPr id="177" name="Rectangle 59">
                <a:extLst>
                  <a:ext uri="{FF2B5EF4-FFF2-40B4-BE49-F238E27FC236}">
                    <a16:creationId xmlns:a16="http://schemas.microsoft.com/office/drawing/2014/main" id="{0AEB6B9C-08DE-4627-A6FA-3F4658ADE73F}"/>
                  </a:ext>
                </a:extLst>
              </p:cNvPr>
              <p:cNvSpPr/>
              <p:nvPr userDrawn="1"/>
            </p:nvSpPr>
            <p:spPr>
              <a:xfrm>
                <a:off x="2504711" y="3878788"/>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255</a:t>
                </a:r>
              </a:p>
              <a:p>
                <a:pPr algn="ctr"/>
                <a:r>
                  <a:rPr lang="en-GB" sz="800">
                    <a:solidFill>
                      <a:sysClr val="windowText" lastClr="000000"/>
                    </a:solidFill>
                  </a:rPr>
                  <a:t>163</a:t>
                </a:r>
              </a:p>
              <a:p>
                <a:pPr algn="ctr"/>
                <a:r>
                  <a:rPr lang="en-GB" sz="800">
                    <a:solidFill>
                      <a:sysClr val="windowText" lastClr="000000"/>
                    </a:solidFill>
                  </a:rPr>
                  <a:t>218</a:t>
                </a:r>
              </a:p>
            </p:txBody>
          </p:sp>
          <p:sp>
            <p:nvSpPr>
              <p:cNvPr id="178" name="Rectangle 60">
                <a:extLst>
                  <a:ext uri="{FF2B5EF4-FFF2-40B4-BE49-F238E27FC236}">
                    <a16:creationId xmlns:a16="http://schemas.microsoft.com/office/drawing/2014/main" id="{C17ED906-AF76-4F3F-917D-1341937406E7}"/>
                  </a:ext>
                </a:extLst>
              </p:cNvPr>
              <p:cNvSpPr/>
              <p:nvPr userDrawn="1"/>
            </p:nvSpPr>
            <p:spPr>
              <a:xfrm>
                <a:off x="2504711" y="4393348"/>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179" name="Rectangle 61">
                <a:extLst>
                  <a:ext uri="{FF2B5EF4-FFF2-40B4-BE49-F238E27FC236}">
                    <a16:creationId xmlns:a16="http://schemas.microsoft.com/office/drawing/2014/main" id="{32095B83-A817-4245-83DE-7CA7B90F6777}"/>
                  </a:ext>
                </a:extLst>
              </p:cNvPr>
              <p:cNvSpPr/>
              <p:nvPr userDrawn="1"/>
            </p:nvSpPr>
            <p:spPr>
              <a:xfrm>
                <a:off x="2504711" y="4901516"/>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180" name="Rectangle 62">
                <a:extLst>
                  <a:ext uri="{FF2B5EF4-FFF2-40B4-BE49-F238E27FC236}">
                    <a16:creationId xmlns:a16="http://schemas.microsoft.com/office/drawing/2014/main" id="{8888A9CC-A5F4-4B1A-863D-F1D2B4FD75AC}"/>
                  </a:ext>
                </a:extLst>
              </p:cNvPr>
              <p:cNvSpPr/>
              <p:nvPr userDrawn="1"/>
            </p:nvSpPr>
            <p:spPr>
              <a:xfrm>
                <a:off x="2504711" y="5416076"/>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accent3"/>
                    </a:solidFill>
                  </a:rPr>
                  <a:t>99</a:t>
                </a:r>
              </a:p>
              <a:p>
                <a:pPr algn="ctr"/>
                <a:r>
                  <a:rPr lang="en-GB" sz="800">
                    <a:solidFill>
                      <a:schemeClr val="accent3"/>
                    </a:solidFill>
                  </a:rPr>
                  <a:t>235</a:t>
                </a:r>
              </a:p>
              <a:p>
                <a:pPr algn="ctr"/>
                <a:r>
                  <a:rPr lang="en-GB" sz="800">
                    <a:solidFill>
                      <a:schemeClr val="accent3"/>
                    </a:solidFill>
                  </a:rPr>
                  <a:t>218</a:t>
                </a:r>
              </a:p>
            </p:txBody>
          </p:sp>
        </p:grpSp>
        <p:grpSp>
          <p:nvGrpSpPr>
            <p:cNvPr id="92" name="グループ化 91">
              <a:extLst>
                <a:ext uri="{FF2B5EF4-FFF2-40B4-BE49-F238E27FC236}">
                  <a16:creationId xmlns:a16="http://schemas.microsoft.com/office/drawing/2014/main" id="{D2800E27-7F27-453F-BB55-9816EDBDBBDD}"/>
                </a:ext>
              </a:extLst>
            </p:cNvPr>
            <p:cNvGrpSpPr/>
            <p:nvPr userDrawn="1"/>
          </p:nvGrpSpPr>
          <p:grpSpPr>
            <a:xfrm>
              <a:off x="3570885" y="1877604"/>
              <a:ext cx="1253995" cy="3827975"/>
              <a:chOff x="3421247" y="1909354"/>
              <a:chExt cx="1253995" cy="3827975"/>
            </a:xfrm>
          </p:grpSpPr>
          <p:sp>
            <p:nvSpPr>
              <p:cNvPr id="164" name="TextBox 35">
                <a:extLst>
                  <a:ext uri="{FF2B5EF4-FFF2-40B4-BE49-F238E27FC236}">
                    <a16:creationId xmlns:a16="http://schemas.microsoft.com/office/drawing/2014/main" id="{0EA165D3-292B-476D-B89C-C860D9A934B5}"/>
                  </a:ext>
                </a:extLst>
              </p:cNvPr>
              <p:cNvSpPr txBox="1"/>
              <p:nvPr userDrawn="1"/>
            </p:nvSpPr>
            <p:spPr>
              <a:xfrm>
                <a:off x="3421247" y="1909354"/>
                <a:ext cx="1253995" cy="237066"/>
              </a:xfrm>
              <a:prstGeom prst="rect">
                <a:avLst/>
              </a:prstGeom>
              <a:noFill/>
            </p:spPr>
            <p:txBody>
              <a:bodyPr wrap="square" lIns="54610" tIns="54610" rIns="54610" bIns="54610" rtlCol="0" anchor="ctr">
                <a:noAutofit/>
              </a:bodyPr>
              <a:lstStyle/>
              <a:p>
                <a:pPr algn="l">
                  <a:spcAft>
                    <a:spcPts val="600"/>
                  </a:spcAft>
                </a:pPr>
                <a:r>
                  <a:rPr lang="en-GB" sz="900"/>
                  <a:t>Blue</a:t>
                </a:r>
              </a:p>
            </p:txBody>
          </p:sp>
          <p:grpSp>
            <p:nvGrpSpPr>
              <p:cNvPr id="165" name="Group 64">
                <a:extLst>
                  <a:ext uri="{FF2B5EF4-FFF2-40B4-BE49-F238E27FC236}">
                    <a16:creationId xmlns:a16="http://schemas.microsoft.com/office/drawing/2014/main" id="{B667627A-783D-4886-A508-88DAE2A58F56}"/>
                  </a:ext>
                </a:extLst>
              </p:cNvPr>
              <p:cNvGrpSpPr/>
              <p:nvPr userDrawn="1"/>
            </p:nvGrpSpPr>
            <p:grpSpPr>
              <a:xfrm>
                <a:off x="3421247" y="2433921"/>
                <a:ext cx="1253995" cy="3303408"/>
                <a:chOff x="2068733" y="1756308"/>
                <a:chExt cx="2286000" cy="3303408"/>
              </a:xfrm>
            </p:grpSpPr>
            <p:sp>
              <p:nvSpPr>
                <p:cNvPr id="166" name="TextBox 65">
                  <a:extLst>
                    <a:ext uri="{FF2B5EF4-FFF2-40B4-BE49-F238E27FC236}">
                      <a16:creationId xmlns:a16="http://schemas.microsoft.com/office/drawing/2014/main" id="{E00C7670-1516-44DD-BB8F-33A09F4F134E}"/>
                    </a:ext>
                  </a:extLst>
                </p:cNvPr>
                <p:cNvSpPr txBox="1"/>
                <p:nvPr userDrawn="1"/>
              </p:nvSpPr>
              <p:spPr>
                <a:xfrm>
                  <a:off x="2068733" y="2778422"/>
                  <a:ext cx="2286000" cy="237066"/>
                </a:xfrm>
                <a:prstGeom prst="rect">
                  <a:avLst/>
                </a:prstGeom>
                <a:noFill/>
              </p:spPr>
              <p:txBody>
                <a:bodyPr wrap="square" lIns="54610" tIns="54610" rIns="54610" bIns="54610" rtlCol="0" anchor="ctr">
                  <a:noAutofit/>
                </a:bodyPr>
                <a:lstStyle/>
                <a:p>
                  <a:pPr algn="l">
                    <a:spcAft>
                      <a:spcPts val="600"/>
                    </a:spcAft>
                  </a:pPr>
                  <a:r>
                    <a:rPr lang="en-GB" sz="900"/>
                    <a:t>Dark Pink</a:t>
                  </a:r>
                </a:p>
              </p:txBody>
            </p:sp>
            <p:sp>
              <p:nvSpPr>
                <p:cNvPr id="167" name="TextBox 66">
                  <a:extLst>
                    <a:ext uri="{FF2B5EF4-FFF2-40B4-BE49-F238E27FC236}">
                      <a16:creationId xmlns:a16="http://schemas.microsoft.com/office/drawing/2014/main" id="{DA331356-4324-4C4E-A5B8-24F2634D7FCD}"/>
                    </a:ext>
                  </a:extLst>
                </p:cNvPr>
                <p:cNvSpPr txBox="1"/>
                <p:nvPr userDrawn="1"/>
              </p:nvSpPr>
              <p:spPr>
                <a:xfrm>
                  <a:off x="2068733" y="1756308"/>
                  <a:ext cx="2286000" cy="237066"/>
                </a:xfrm>
                <a:prstGeom prst="rect">
                  <a:avLst/>
                </a:prstGeom>
                <a:noFill/>
              </p:spPr>
              <p:txBody>
                <a:bodyPr wrap="square" lIns="54610" tIns="54610" rIns="54610" bIns="54610" rtlCol="0" anchor="ctr">
                  <a:noAutofit/>
                </a:bodyPr>
                <a:lstStyle/>
                <a:p>
                  <a:pPr algn="l">
                    <a:spcAft>
                      <a:spcPts val="600"/>
                    </a:spcAft>
                  </a:pPr>
                  <a:r>
                    <a:rPr lang="en-GB" sz="900"/>
                    <a:t>Dark Purple</a:t>
                  </a:r>
                </a:p>
              </p:txBody>
            </p:sp>
            <p:sp>
              <p:nvSpPr>
                <p:cNvPr id="168" name="TextBox 67">
                  <a:extLst>
                    <a:ext uri="{FF2B5EF4-FFF2-40B4-BE49-F238E27FC236}">
                      <a16:creationId xmlns:a16="http://schemas.microsoft.com/office/drawing/2014/main" id="{B4A822F1-1CCB-4D23-8BF3-F19070D03A68}"/>
                    </a:ext>
                  </a:extLst>
                </p:cNvPr>
                <p:cNvSpPr txBox="1"/>
                <p:nvPr userDrawn="1"/>
              </p:nvSpPr>
              <p:spPr>
                <a:xfrm>
                  <a:off x="2068733" y="3289479"/>
                  <a:ext cx="2286000" cy="237066"/>
                </a:xfrm>
                <a:prstGeom prst="rect">
                  <a:avLst/>
                </a:prstGeom>
                <a:noFill/>
              </p:spPr>
              <p:txBody>
                <a:bodyPr wrap="square" lIns="54610" tIns="54610" rIns="54610" bIns="54610" rtlCol="0" anchor="ctr">
                  <a:noAutofit/>
                </a:bodyPr>
                <a:lstStyle/>
                <a:p>
                  <a:pPr algn="l">
                    <a:spcAft>
                      <a:spcPts val="600"/>
                    </a:spcAft>
                  </a:pPr>
                  <a:r>
                    <a:rPr lang="en-GB" sz="900"/>
                    <a:t>Light Pink</a:t>
                  </a:r>
                </a:p>
              </p:txBody>
            </p:sp>
            <p:sp>
              <p:nvSpPr>
                <p:cNvPr id="169" name="TextBox 68">
                  <a:extLst>
                    <a:ext uri="{FF2B5EF4-FFF2-40B4-BE49-F238E27FC236}">
                      <a16:creationId xmlns:a16="http://schemas.microsoft.com/office/drawing/2014/main" id="{3DC2CEF3-0F01-4393-9BDC-9591790A5EAF}"/>
                    </a:ext>
                  </a:extLst>
                </p:cNvPr>
                <p:cNvSpPr txBox="1"/>
                <p:nvPr userDrawn="1"/>
              </p:nvSpPr>
              <p:spPr>
                <a:xfrm>
                  <a:off x="2068733" y="3800536"/>
                  <a:ext cx="2286000" cy="237066"/>
                </a:xfrm>
                <a:prstGeom prst="rect">
                  <a:avLst/>
                </a:prstGeom>
                <a:noFill/>
              </p:spPr>
              <p:txBody>
                <a:bodyPr wrap="square" lIns="54610" tIns="54610" rIns="54610" bIns="54610" rtlCol="0" anchor="ctr">
                  <a:noAutofit/>
                </a:bodyPr>
                <a:lstStyle/>
                <a:p>
                  <a:pPr algn="l">
                    <a:spcAft>
                      <a:spcPts val="600"/>
                    </a:spcAft>
                  </a:pPr>
                  <a:r>
                    <a:rPr lang="en-GB" sz="900"/>
                    <a:t>Dark Green</a:t>
                  </a:r>
                </a:p>
              </p:txBody>
            </p:sp>
            <p:sp>
              <p:nvSpPr>
                <p:cNvPr id="170" name="TextBox 69">
                  <a:extLst>
                    <a:ext uri="{FF2B5EF4-FFF2-40B4-BE49-F238E27FC236}">
                      <a16:creationId xmlns:a16="http://schemas.microsoft.com/office/drawing/2014/main" id="{A6C1570D-2EDD-45D8-B8D7-C821414BFAE6}"/>
                    </a:ext>
                  </a:extLst>
                </p:cNvPr>
                <p:cNvSpPr txBox="1"/>
                <p:nvPr userDrawn="1"/>
              </p:nvSpPr>
              <p:spPr>
                <a:xfrm>
                  <a:off x="2068733" y="2267365"/>
                  <a:ext cx="2286000" cy="237066"/>
                </a:xfrm>
                <a:prstGeom prst="rect">
                  <a:avLst/>
                </a:prstGeom>
                <a:noFill/>
              </p:spPr>
              <p:txBody>
                <a:bodyPr wrap="square" lIns="54610" tIns="54610" rIns="54610" bIns="54610" rtlCol="0" anchor="ctr">
                  <a:noAutofit/>
                </a:bodyPr>
                <a:lstStyle/>
                <a:p>
                  <a:pPr algn="l">
                    <a:spcAft>
                      <a:spcPts val="600"/>
                    </a:spcAft>
                  </a:pPr>
                  <a:r>
                    <a:rPr lang="en-GB" sz="900"/>
                    <a:t>Light Purple</a:t>
                  </a:r>
                </a:p>
              </p:txBody>
            </p:sp>
            <p:sp>
              <p:nvSpPr>
                <p:cNvPr id="171" name="TextBox 70">
                  <a:extLst>
                    <a:ext uri="{FF2B5EF4-FFF2-40B4-BE49-F238E27FC236}">
                      <a16:creationId xmlns:a16="http://schemas.microsoft.com/office/drawing/2014/main" id="{F8A8A1DA-81DC-412E-BEF7-D2A1272EF59D}"/>
                    </a:ext>
                  </a:extLst>
                </p:cNvPr>
                <p:cNvSpPr txBox="1"/>
                <p:nvPr userDrawn="1"/>
              </p:nvSpPr>
              <p:spPr>
                <a:xfrm>
                  <a:off x="2068733" y="4311593"/>
                  <a:ext cx="2286000" cy="237066"/>
                </a:xfrm>
                <a:prstGeom prst="rect">
                  <a:avLst/>
                </a:prstGeom>
                <a:noFill/>
              </p:spPr>
              <p:txBody>
                <a:bodyPr wrap="square" lIns="54610" tIns="54610" rIns="54610" bIns="54610" rtlCol="0" anchor="ctr">
                  <a:noAutofit/>
                </a:bodyPr>
                <a:lstStyle/>
                <a:p>
                  <a:pPr algn="l">
                    <a:spcAft>
                      <a:spcPts val="600"/>
                    </a:spcAft>
                  </a:pPr>
                  <a:r>
                    <a:rPr lang="en-GB" sz="900"/>
                    <a:t>Green</a:t>
                  </a:r>
                </a:p>
              </p:txBody>
            </p:sp>
            <p:sp>
              <p:nvSpPr>
                <p:cNvPr id="172" name="TextBox 71">
                  <a:extLst>
                    <a:ext uri="{FF2B5EF4-FFF2-40B4-BE49-F238E27FC236}">
                      <a16:creationId xmlns:a16="http://schemas.microsoft.com/office/drawing/2014/main" id="{75E5C78A-E415-41D4-9B59-8A34611BD5F4}"/>
                    </a:ext>
                  </a:extLst>
                </p:cNvPr>
                <p:cNvSpPr txBox="1"/>
                <p:nvPr userDrawn="1"/>
              </p:nvSpPr>
              <p:spPr>
                <a:xfrm>
                  <a:off x="2068733" y="4822650"/>
                  <a:ext cx="2286000" cy="237066"/>
                </a:xfrm>
                <a:prstGeom prst="rect">
                  <a:avLst/>
                </a:prstGeom>
                <a:noFill/>
              </p:spPr>
              <p:txBody>
                <a:bodyPr wrap="square" lIns="54610" tIns="54610" rIns="54610" bIns="54610" rtlCol="0" anchor="ctr">
                  <a:noAutofit/>
                </a:bodyPr>
                <a:lstStyle/>
                <a:p>
                  <a:pPr algn="l">
                    <a:spcAft>
                      <a:spcPts val="600"/>
                    </a:spcAft>
                  </a:pPr>
                  <a:r>
                    <a:rPr lang="en-GB" sz="900"/>
                    <a:t>Light Green</a:t>
                  </a:r>
                </a:p>
              </p:txBody>
            </p:sp>
          </p:grpSp>
        </p:grpSp>
      </p:grpSp>
      <p:grpSp>
        <p:nvGrpSpPr>
          <p:cNvPr id="19" name="グループ化 18">
            <a:extLst>
              <a:ext uri="{FF2B5EF4-FFF2-40B4-BE49-F238E27FC236}">
                <a16:creationId xmlns:a16="http://schemas.microsoft.com/office/drawing/2014/main" id="{7C06680C-82BE-4171-B3A2-F1B9D7551B5E}"/>
              </a:ext>
            </a:extLst>
          </p:cNvPr>
          <p:cNvGrpSpPr/>
          <p:nvPr userDrawn="1"/>
        </p:nvGrpSpPr>
        <p:grpSpPr>
          <a:xfrm>
            <a:off x="4749322" y="1390650"/>
            <a:ext cx="1613334" cy="3385494"/>
            <a:chOff x="4635022" y="1390650"/>
            <a:chExt cx="1613334" cy="3385494"/>
          </a:xfrm>
        </p:grpSpPr>
        <p:sp>
          <p:nvSpPr>
            <p:cNvPr id="93" name="TextBox 75">
              <a:extLst>
                <a:ext uri="{FF2B5EF4-FFF2-40B4-BE49-F238E27FC236}">
                  <a16:creationId xmlns:a16="http://schemas.microsoft.com/office/drawing/2014/main" id="{4313C2D9-8EDB-4094-915E-DAD34F0D0DDE}"/>
                </a:ext>
              </a:extLst>
            </p:cNvPr>
            <p:cNvSpPr txBox="1"/>
            <p:nvPr userDrawn="1"/>
          </p:nvSpPr>
          <p:spPr>
            <a:xfrm>
              <a:off x="4635022" y="1390650"/>
              <a:ext cx="1608505" cy="276999"/>
            </a:xfrm>
            <a:prstGeom prst="rect">
              <a:avLst/>
            </a:prstGeom>
            <a:noFill/>
          </p:spPr>
          <p:txBody>
            <a:bodyPr wrap="square" lIns="0" tIns="0" rIns="0" bIns="0" rtlCol="0">
              <a:spAutoFit/>
            </a:bodyPr>
            <a:lstStyle/>
            <a:p>
              <a:pPr algn="l">
                <a:spcAft>
                  <a:spcPts val="600"/>
                </a:spcAft>
              </a:pPr>
              <a:r>
                <a:rPr lang="ja-JP" altLang="en-US" sz="900" b="1" spc="-20" baseline="0">
                  <a:solidFill>
                    <a:sysClr val="windowText" lastClr="000000"/>
                  </a:solidFill>
                </a:rPr>
                <a:t>インフォグラフィックおよびチャートにのみ使用可能なニュートラルカラー</a:t>
              </a:r>
              <a:endParaRPr lang="en-US" altLang="ja-JP" sz="900" b="1" spc="-20" baseline="0">
                <a:solidFill>
                  <a:sysClr val="windowText" lastClr="000000"/>
                </a:solidFill>
              </a:endParaRPr>
            </a:p>
          </p:txBody>
        </p:sp>
        <p:grpSp>
          <p:nvGrpSpPr>
            <p:cNvPr id="94" name="グループ化 93">
              <a:extLst>
                <a:ext uri="{FF2B5EF4-FFF2-40B4-BE49-F238E27FC236}">
                  <a16:creationId xmlns:a16="http://schemas.microsoft.com/office/drawing/2014/main" id="{B169473D-6392-43BE-80F5-DC8BDCE51C6D}"/>
                </a:ext>
              </a:extLst>
            </p:cNvPr>
            <p:cNvGrpSpPr/>
            <p:nvPr userDrawn="1"/>
          </p:nvGrpSpPr>
          <p:grpSpPr>
            <a:xfrm>
              <a:off x="4635023" y="1792296"/>
              <a:ext cx="575860" cy="2983848"/>
              <a:chOff x="4730479" y="1824046"/>
              <a:chExt cx="846409" cy="2983848"/>
            </a:xfrm>
          </p:grpSpPr>
          <p:sp>
            <p:nvSpPr>
              <p:cNvPr id="158" name="Rectangle 73">
                <a:extLst>
                  <a:ext uri="{FF2B5EF4-FFF2-40B4-BE49-F238E27FC236}">
                    <a16:creationId xmlns:a16="http://schemas.microsoft.com/office/drawing/2014/main" id="{25CE22F2-547B-4900-A25E-9EE19E3816B0}"/>
                  </a:ext>
                </a:extLst>
              </p:cNvPr>
              <p:cNvSpPr/>
              <p:nvPr userDrawn="1"/>
            </p:nvSpPr>
            <p:spPr>
              <a:xfrm>
                <a:off x="4737274" y="1824046"/>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51</a:t>
                </a:r>
              </a:p>
              <a:p>
                <a:pPr algn="ctr"/>
                <a:r>
                  <a:rPr lang="en-GB" sz="800">
                    <a:solidFill>
                      <a:schemeClr val="bg1"/>
                    </a:solidFill>
                  </a:rPr>
                  <a:t>51</a:t>
                </a:r>
              </a:p>
              <a:p>
                <a:pPr algn="ctr"/>
                <a:r>
                  <a:rPr lang="en-GB" sz="800">
                    <a:solidFill>
                      <a:schemeClr val="bg1"/>
                    </a:solidFill>
                  </a:rPr>
                  <a:t>51</a:t>
                </a:r>
              </a:p>
            </p:txBody>
          </p:sp>
          <p:sp>
            <p:nvSpPr>
              <p:cNvPr id="159" name="Rectangle 74">
                <a:extLst>
                  <a:ext uri="{FF2B5EF4-FFF2-40B4-BE49-F238E27FC236}">
                    <a16:creationId xmlns:a16="http://schemas.microsoft.com/office/drawing/2014/main" id="{4FBDCC77-60AF-4BB1-9827-6350066ECD71}"/>
                  </a:ext>
                </a:extLst>
              </p:cNvPr>
              <p:cNvSpPr/>
              <p:nvPr userDrawn="1"/>
            </p:nvSpPr>
            <p:spPr>
              <a:xfrm>
                <a:off x="4737274" y="2338608"/>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a:solidFill>
                    <a:schemeClr val="bg1"/>
                  </a:solidFill>
                </a:endParaRPr>
              </a:p>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endParaRPr lang="en-GB" sz="800">
                  <a:solidFill>
                    <a:schemeClr val="bg1"/>
                  </a:solidFill>
                </a:endParaRPr>
              </a:p>
            </p:txBody>
          </p:sp>
          <p:sp>
            <p:nvSpPr>
              <p:cNvPr id="160" name="Rectangle 76">
                <a:extLst>
                  <a:ext uri="{FF2B5EF4-FFF2-40B4-BE49-F238E27FC236}">
                    <a16:creationId xmlns:a16="http://schemas.microsoft.com/office/drawing/2014/main" id="{1B46921F-9CC9-47BE-95FD-9EC6EEB7BA46}"/>
                  </a:ext>
                </a:extLst>
              </p:cNvPr>
              <p:cNvSpPr/>
              <p:nvPr userDrawn="1"/>
            </p:nvSpPr>
            <p:spPr>
              <a:xfrm>
                <a:off x="4737274" y="2853169"/>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152</a:t>
                </a:r>
              </a:p>
              <a:p>
                <a:pPr algn="ctr"/>
                <a:r>
                  <a:rPr lang="en-GB" sz="800">
                    <a:solidFill>
                      <a:schemeClr val="bg1"/>
                    </a:solidFill>
                  </a:rPr>
                  <a:t>152</a:t>
                </a:r>
              </a:p>
              <a:p>
                <a:pPr algn="ctr"/>
                <a:r>
                  <a:rPr lang="en-GB" sz="800">
                    <a:solidFill>
                      <a:schemeClr val="bg1"/>
                    </a:solidFill>
                  </a:rPr>
                  <a:t>152</a:t>
                </a:r>
              </a:p>
            </p:txBody>
          </p:sp>
          <p:sp>
            <p:nvSpPr>
              <p:cNvPr id="161" name="Rectangle 77">
                <a:extLst>
                  <a:ext uri="{FF2B5EF4-FFF2-40B4-BE49-F238E27FC236}">
                    <a16:creationId xmlns:a16="http://schemas.microsoft.com/office/drawing/2014/main" id="{A71AD059-E6C6-47DF-809D-18F68271EEF9}"/>
                  </a:ext>
                </a:extLst>
              </p:cNvPr>
              <p:cNvSpPr/>
              <p:nvPr userDrawn="1"/>
            </p:nvSpPr>
            <p:spPr>
              <a:xfrm>
                <a:off x="4737274" y="3367731"/>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178</a:t>
                </a:r>
              </a:p>
              <a:p>
                <a:pPr algn="ctr"/>
                <a:r>
                  <a:rPr lang="en-GB" sz="800">
                    <a:solidFill>
                      <a:sysClr val="windowText" lastClr="000000"/>
                    </a:solidFill>
                  </a:rPr>
                  <a:t>178</a:t>
                </a:r>
              </a:p>
              <a:p>
                <a:pPr algn="ctr"/>
                <a:r>
                  <a:rPr lang="en-GB" sz="800">
                    <a:solidFill>
                      <a:sysClr val="windowText" lastClr="000000"/>
                    </a:solidFill>
                  </a:rPr>
                  <a:t>178</a:t>
                </a:r>
              </a:p>
            </p:txBody>
          </p:sp>
          <p:sp>
            <p:nvSpPr>
              <p:cNvPr id="162" name="Rectangle 78">
                <a:extLst>
                  <a:ext uri="{FF2B5EF4-FFF2-40B4-BE49-F238E27FC236}">
                    <a16:creationId xmlns:a16="http://schemas.microsoft.com/office/drawing/2014/main" id="{076E5D67-479C-4B3A-8CC0-13D6E21270FD}"/>
                  </a:ext>
                </a:extLst>
              </p:cNvPr>
              <p:cNvSpPr/>
              <p:nvPr userDrawn="1"/>
            </p:nvSpPr>
            <p:spPr>
              <a:xfrm>
                <a:off x="4737274" y="3882291"/>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tx1"/>
                    </a:solidFill>
                  </a:rPr>
                  <a:t>229</a:t>
                </a:r>
              </a:p>
              <a:p>
                <a:pPr algn="ctr"/>
                <a:r>
                  <a:rPr lang="en-GB" sz="800">
                    <a:solidFill>
                      <a:schemeClr val="tx1"/>
                    </a:solidFill>
                  </a:rPr>
                  <a:t>229</a:t>
                </a:r>
              </a:p>
              <a:p>
                <a:pPr algn="ctr"/>
                <a:r>
                  <a:rPr lang="en-GB" sz="800">
                    <a:solidFill>
                      <a:schemeClr val="tx1"/>
                    </a:solidFill>
                  </a:rPr>
                  <a:t>229</a:t>
                </a:r>
              </a:p>
            </p:txBody>
          </p:sp>
          <p:sp>
            <p:nvSpPr>
              <p:cNvPr id="163" name="Rectangle 56">
                <a:extLst>
                  <a:ext uri="{FF2B5EF4-FFF2-40B4-BE49-F238E27FC236}">
                    <a16:creationId xmlns:a16="http://schemas.microsoft.com/office/drawing/2014/main" id="{E6F5C5E1-48D1-49AB-8B70-EFF1A6297822}"/>
                  </a:ext>
                </a:extLst>
              </p:cNvPr>
              <p:cNvSpPr/>
              <p:nvPr userDrawn="1"/>
            </p:nvSpPr>
            <p:spPr>
              <a:xfrm>
                <a:off x="4730479" y="4396669"/>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tx1"/>
                    </a:solidFill>
                  </a:rPr>
                  <a:t>255</a:t>
                </a:r>
              </a:p>
              <a:p>
                <a:pPr algn="ctr"/>
                <a:r>
                  <a:rPr lang="en-GB" sz="800">
                    <a:solidFill>
                      <a:schemeClr val="tx1"/>
                    </a:solidFill>
                  </a:rPr>
                  <a:t>255</a:t>
                </a:r>
              </a:p>
              <a:p>
                <a:pPr algn="ctr"/>
                <a:r>
                  <a:rPr lang="en-GB" sz="800">
                    <a:solidFill>
                      <a:schemeClr val="tx1"/>
                    </a:solidFill>
                  </a:rPr>
                  <a:t>255</a:t>
                </a:r>
              </a:p>
            </p:txBody>
          </p:sp>
        </p:grpSp>
        <p:grpSp>
          <p:nvGrpSpPr>
            <p:cNvPr id="95" name="グループ化 94">
              <a:extLst>
                <a:ext uri="{FF2B5EF4-FFF2-40B4-BE49-F238E27FC236}">
                  <a16:creationId xmlns:a16="http://schemas.microsoft.com/office/drawing/2014/main" id="{CBB0B36E-7AF9-46F3-95C7-B7A77AE2FED5}"/>
                </a:ext>
              </a:extLst>
            </p:cNvPr>
            <p:cNvGrpSpPr/>
            <p:nvPr userDrawn="1"/>
          </p:nvGrpSpPr>
          <p:grpSpPr>
            <a:xfrm>
              <a:off x="5352269" y="1891114"/>
              <a:ext cx="896087" cy="2795672"/>
              <a:chOff x="5702252" y="1922864"/>
              <a:chExt cx="1260790" cy="2795672"/>
            </a:xfrm>
          </p:grpSpPr>
          <p:sp>
            <p:nvSpPr>
              <p:cNvPr id="152" name="TextBox 82">
                <a:extLst>
                  <a:ext uri="{FF2B5EF4-FFF2-40B4-BE49-F238E27FC236}">
                    <a16:creationId xmlns:a16="http://schemas.microsoft.com/office/drawing/2014/main" id="{1FB20EFB-A37D-414A-8100-4B6853A6E637}"/>
                  </a:ext>
                </a:extLst>
              </p:cNvPr>
              <p:cNvSpPr txBox="1"/>
              <p:nvPr userDrawn="1"/>
            </p:nvSpPr>
            <p:spPr>
              <a:xfrm>
                <a:off x="5709047" y="2944978"/>
                <a:ext cx="1253995" cy="237066"/>
              </a:xfrm>
              <a:prstGeom prst="rect">
                <a:avLst/>
              </a:prstGeom>
              <a:noFill/>
            </p:spPr>
            <p:txBody>
              <a:bodyPr wrap="square" lIns="54610" tIns="54610" rIns="54610" bIns="54610" rtlCol="0" anchor="ctr">
                <a:noAutofit/>
              </a:bodyPr>
              <a:lstStyle/>
              <a:p>
                <a:pPr algn="l">
                  <a:spcAft>
                    <a:spcPts val="600"/>
                  </a:spcAft>
                </a:pPr>
                <a:r>
                  <a:rPr lang="en-GB" sz="900"/>
                  <a:t>Grey 3</a:t>
                </a:r>
              </a:p>
            </p:txBody>
          </p:sp>
          <p:sp>
            <p:nvSpPr>
              <p:cNvPr id="153" name="TextBox 83">
                <a:extLst>
                  <a:ext uri="{FF2B5EF4-FFF2-40B4-BE49-F238E27FC236}">
                    <a16:creationId xmlns:a16="http://schemas.microsoft.com/office/drawing/2014/main" id="{F05A23F0-9706-4CE2-AA1D-BEB5D63478AD}"/>
                  </a:ext>
                </a:extLst>
              </p:cNvPr>
              <p:cNvSpPr txBox="1"/>
              <p:nvPr userDrawn="1"/>
            </p:nvSpPr>
            <p:spPr>
              <a:xfrm>
                <a:off x="5709047" y="1922864"/>
                <a:ext cx="1253995" cy="237066"/>
              </a:xfrm>
              <a:prstGeom prst="rect">
                <a:avLst/>
              </a:prstGeom>
              <a:noFill/>
            </p:spPr>
            <p:txBody>
              <a:bodyPr wrap="square" lIns="54610" tIns="54610" rIns="54610" bIns="54610" rtlCol="0" anchor="ctr">
                <a:noAutofit/>
              </a:bodyPr>
              <a:lstStyle/>
              <a:p>
                <a:pPr algn="l">
                  <a:spcAft>
                    <a:spcPts val="600"/>
                  </a:spcAft>
                </a:pPr>
                <a:r>
                  <a:rPr lang="en-GB" sz="900"/>
                  <a:t>Grey 1</a:t>
                </a:r>
              </a:p>
            </p:txBody>
          </p:sp>
          <p:sp>
            <p:nvSpPr>
              <p:cNvPr id="154" name="TextBox 84">
                <a:extLst>
                  <a:ext uri="{FF2B5EF4-FFF2-40B4-BE49-F238E27FC236}">
                    <a16:creationId xmlns:a16="http://schemas.microsoft.com/office/drawing/2014/main" id="{228631AF-B595-4A45-A3CC-F6F61A108807}"/>
                  </a:ext>
                </a:extLst>
              </p:cNvPr>
              <p:cNvSpPr txBox="1"/>
              <p:nvPr userDrawn="1"/>
            </p:nvSpPr>
            <p:spPr>
              <a:xfrm>
                <a:off x="5709047" y="3456035"/>
                <a:ext cx="1253995" cy="237066"/>
              </a:xfrm>
              <a:prstGeom prst="rect">
                <a:avLst/>
              </a:prstGeom>
              <a:noFill/>
            </p:spPr>
            <p:txBody>
              <a:bodyPr wrap="square" lIns="54610" tIns="54610" rIns="54610" bIns="54610" rtlCol="0" anchor="ctr">
                <a:noAutofit/>
              </a:bodyPr>
              <a:lstStyle/>
              <a:p>
                <a:pPr algn="l">
                  <a:spcAft>
                    <a:spcPts val="600"/>
                  </a:spcAft>
                </a:pPr>
                <a:r>
                  <a:rPr lang="en-GB" sz="900"/>
                  <a:t>Grey 4</a:t>
                </a:r>
              </a:p>
            </p:txBody>
          </p:sp>
          <p:sp>
            <p:nvSpPr>
              <p:cNvPr id="155" name="TextBox 85">
                <a:extLst>
                  <a:ext uri="{FF2B5EF4-FFF2-40B4-BE49-F238E27FC236}">
                    <a16:creationId xmlns:a16="http://schemas.microsoft.com/office/drawing/2014/main" id="{7EBCBB47-83F4-485C-88B8-06AF73D32B58}"/>
                  </a:ext>
                </a:extLst>
              </p:cNvPr>
              <p:cNvSpPr txBox="1"/>
              <p:nvPr userDrawn="1"/>
            </p:nvSpPr>
            <p:spPr>
              <a:xfrm>
                <a:off x="5709047" y="3967092"/>
                <a:ext cx="1253995" cy="237066"/>
              </a:xfrm>
              <a:prstGeom prst="rect">
                <a:avLst/>
              </a:prstGeom>
              <a:noFill/>
            </p:spPr>
            <p:txBody>
              <a:bodyPr wrap="square" lIns="54610" tIns="54610" rIns="54610" bIns="54610" rtlCol="0" anchor="ctr">
                <a:noAutofit/>
              </a:bodyPr>
              <a:lstStyle/>
              <a:p>
                <a:pPr algn="l">
                  <a:spcAft>
                    <a:spcPts val="600"/>
                  </a:spcAft>
                </a:pPr>
                <a:r>
                  <a:rPr lang="en-GB" sz="900"/>
                  <a:t>Grey 5</a:t>
                </a:r>
              </a:p>
            </p:txBody>
          </p:sp>
          <p:sp>
            <p:nvSpPr>
              <p:cNvPr id="156" name="TextBox 86">
                <a:extLst>
                  <a:ext uri="{FF2B5EF4-FFF2-40B4-BE49-F238E27FC236}">
                    <a16:creationId xmlns:a16="http://schemas.microsoft.com/office/drawing/2014/main" id="{6CCF9405-C5D7-47FE-AB50-58C354197881}"/>
                  </a:ext>
                </a:extLst>
              </p:cNvPr>
              <p:cNvSpPr txBox="1"/>
              <p:nvPr userDrawn="1"/>
            </p:nvSpPr>
            <p:spPr>
              <a:xfrm>
                <a:off x="5709047" y="2433921"/>
                <a:ext cx="1253995" cy="237066"/>
              </a:xfrm>
              <a:prstGeom prst="rect">
                <a:avLst/>
              </a:prstGeom>
              <a:noFill/>
            </p:spPr>
            <p:txBody>
              <a:bodyPr wrap="square" lIns="54610" tIns="54610" rIns="54610" bIns="54610" rtlCol="0" anchor="ctr">
                <a:noAutofit/>
              </a:bodyPr>
              <a:lstStyle/>
              <a:p>
                <a:pPr algn="l">
                  <a:spcAft>
                    <a:spcPts val="600"/>
                  </a:spcAft>
                </a:pPr>
                <a:r>
                  <a:rPr lang="en-GB" sz="900"/>
                  <a:t>Grey 2</a:t>
                </a:r>
              </a:p>
            </p:txBody>
          </p:sp>
          <p:sp>
            <p:nvSpPr>
              <p:cNvPr id="157" name="TextBox 57">
                <a:extLst>
                  <a:ext uri="{FF2B5EF4-FFF2-40B4-BE49-F238E27FC236}">
                    <a16:creationId xmlns:a16="http://schemas.microsoft.com/office/drawing/2014/main" id="{C7C1D685-0A69-4BFC-AF3A-EA549076AFC8}"/>
                  </a:ext>
                </a:extLst>
              </p:cNvPr>
              <p:cNvSpPr txBox="1"/>
              <p:nvPr userDrawn="1"/>
            </p:nvSpPr>
            <p:spPr>
              <a:xfrm>
                <a:off x="5702252" y="4481470"/>
                <a:ext cx="1253995" cy="237066"/>
              </a:xfrm>
              <a:prstGeom prst="rect">
                <a:avLst/>
              </a:prstGeom>
              <a:noFill/>
            </p:spPr>
            <p:txBody>
              <a:bodyPr wrap="square" lIns="54610" tIns="54610" rIns="54610" bIns="54610" rtlCol="0" anchor="ctr">
                <a:noAutofit/>
              </a:bodyPr>
              <a:lstStyle/>
              <a:p>
                <a:pPr algn="l">
                  <a:spcAft>
                    <a:spcPts val="600"/>
                  </a:spcAft>
                </a:pPr>
                <a:r>
                  <a:rPr lang="en-GB" sz="900"/>
                  <a:t>White</a:t>
                </a:r>
              </a:p>
            </p:txBody>
          </p:sp>
        </p:grpSp>
      </p:grpSp>
      <p:grpSp>
        <p:nvGrpSpPr>
          <p:cNvPr id="96" name="グループ化 95">
            <a:extLst>
              <a:ext uri="{FF2B5EF4-FFF2-40B4-BE49-F238E27FC236}">
                <a16:creationId xmlns:a16="http://schemas.microsoft.com/office/drawing/2014/main" id="{1BD67595-B214-4609-9E18-C361CBC98294}"/>
              </a:ext>
            </a:extLst>
          </p:cNvPr>
          <p:cNvGrpSpPr/>
          <p:nvPr userDrawn="1"/>
        </p:nvGrpSpPr>
        <p:grpSpPr>
          <a:xfrm>
            <a:off x="6705357" y="2473870"/>
            <a:ext cx="2426225" cy="281070"/>
            <a:chOff x="7170486" y="2980856"/>
            <a:chExt cx="2426225" cy="359248"/>
          </a:xfrm>
        </p:grpSpPr>
        <p:sp>
          <p:nvSpPr>
            <p:cNvPr id="150" name="Rectangle 51">
              <a:extLst>
                <a:ext uri="{FF2B5EF4-FFF2-40B4-BE49-F238E27FC236}">
                  <a16:creationId xmlns:a16="http://schemas.microsoft.com/office/drawing/2014/main" id="{500E9DF8-3ECC-414C-B1A9-3F54D8DB983E}"/>
                </a:ext>
              </a:extLst>
            </p:cNvPr>
            <p:cNvSpPr/>
            <p:nvPr userDrawn="1"/>
          </p:nvSpPr>
          <p:spPr>
            <a:xfrm>
              <a:off x="7170486" y="2980856"/>
              <a:ext cx="839614" cy="359248"/>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a:solidFill>
                  <a:schemeClr val="bg1"/>
                </a:solidFill>
              </a:endParaRPr>
            </a:p>
          </p:txBody>
        </p:sp>
        <p:sp>
          <p:nvSpPr>
            <p:cNvPr id="151" name="TextBox 53">
              <a:extLst>
                <a:ext uri="{FF2B5EF4-FFF2-40B4-BE49-F238E27FC236}">
                  <a16:creationId xmlns:a16="http://schemas.microsoft.com/office/drawing/2014/main" id="{133C1A46-0AA4-474E-8AA0-D6A84EAECF67}"/>
                </a:ext>
              </a:extLst>
            </p:cNvPr>
            <p:cNvSpPr txBox="1"/>
            <p:nvPr userDrawn="1"/>
          </p:nvSpPr>
          <p:spPr>
            <a:xfrm>
              <a:off x="8028290" y="3068546"/>
              <a:ext cx="1568421" cy="237066"/>
            </a:xfrm>
            <a:prstGeom prst="rect">
              <a:avLst/>
            </a:prstGeom>
            <a:noFill/>
          </p:spPr>
          <p:txBody>
            <a:bodyPr wrap="square" lIns="54610" tIns="54610" rIns="54610" bIns="54610" rtlCol="0" anchor="ctr">
              <a:noAutofit/>
            </a:bodyPr>
            <a:lstStyle/>
            <a:p>
              <a:pPr algn="l">
                <a:spcAft>
                  <a:spcPts val="600"/>
                </a:spcAft>
              </a:pPr>
              <a:r>
                <a:rPr lang="ja-JP" altLang="en-US" sz="900"/>
                <a:t>①　</a:t>
              </a:r>
              <a:r>
                <a:rPr lang="en-GB" sz="900"/>
                <a:t>Purple/</a:t>
              </a:r>
              <a:br>
                <a:rPr lang="en-GB" sz="900"/>
              </a:br>
              <a:r>
                <a:rPr lang="en-GB" sz="900"/>
                <a:t>      Cobalt gradient</a:t>
              </a:r>
            </a:p>
          </p:txBody>
        </p:sp>
      </p:grpSp>
      <p:grpSp>
        <p:nvGrpSpPr>
          <p:cNvPr id="97" name="グループ化 96">
            <a:extLst>
              <a:ext uri="{FF2B5EF4-FFF2-40B4-BE49-F238E27FC236}">
                <a16:creationId xmlns:a16="http://schemas.microsoft.com/office/drawing/2014/main" id="{58660263-1525-4508-AE26-96C48E55476E}"/>
              </a:ext>
            </a:extLst>
          </p:cNvPr>
          <p:cNvGrpSpPr/>
          <p:nvPr userDrawn="1"/>
        </p:nvGrpSpPr>
        <p:grpSpPr>
          <a:xfrm>
            <a:off x="6707994" y="2844368"/>
            <a:ext cx="2593013" cy="262754"/>
            <a:chOff x="9170077" y="2985056"/>
            <a:chExt cx="2593013" cy="359248"/>
          </a:xfrm>
        </p:grpSpPr>
        <p:sp>
          <p:nvSpPr>
            <p:cNvPr id="148" name="Rectangle 52">
              <a:extLst>
                <a:ext uri="{FF2B5EF4-FFF2-40B4-BE49-F238E27FC236}">
                  <a16:creationId xmlns:a16="http://schemas.microsoft.com/office/drawing/2014/main" id="{3A28F2C6-483F-4633-9B2D-9F7A86593C8C}"/>
                </a:ext>
              </a:extLst>
            </p:cNvPr>
            <p:cNvSpPr/>
            <p:nvPr userDrawn="1"/>
          </p:nvSpPr>
          <p:spPr>
            <a:xfrm>
              <a:off x="9170077" y="2985056"/>
              <a:ext cx="839614" cy="359248"/>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a:solidFill>
                  <a:schemeClr val="bg1"/>
                </a:solidFill>
              </a:endParaRPr>
            </a:p>
          </p:txBody>
        </p:sp>
        <p:sp>
          <p:nvSpPr>
            <p:cNvPr id="149" name="TextBox 54">
              <a:extLst>
                <a:ext uri="{FF2B5EF4-FFF2-40B4-BE49-F238E27FC236}">
                  <a16:creationId xmlns:a16="http://schemas.microsoft.com/office/drawing/2014/main" id="{9AAE3807-141F-4026-8E68-D7D69EACFCB1}"/>
                </a:ext>
              </a:extLst>
            </p:cNvPr>
            <p:cNvSpPr txBox="1"/>
            <p:nvPr userDrawn="1"/>
          </p:nvSpPr>
          <p:spPr>
            <a:xfrm>
              <a:off x="10053992" y="3072745"/>
              <a:ext cx="1709098" cy="237066"/>
            </a:xfrm>
            <a:prstGeom prst="rect">
              <a:avLst/>
            </a:prstGeom>
            <a:noFill/>
          </p:spPr>
          <p:txBody>
            <a:bodyPr wrap="square" lIns="54610" tIns="54610" rIns="54610" bIns="54610" rtlCol="0" anchor="ctr">
              <a:noAutofit/>
            </a:bodyPr>
            <a:lstStyle/>
            <a:p>
              <a:pPr algn="l">
                <a:spcAft>
                  <a:spcPts val="600"/>
                </a:spcAft>
              </a:pPr>
              <a:r>
                <a:rPr lang="ja-JP" altLang="en-US" sz="900"/>
                <a:t>②　</a:t>
              </a:r>
              <a:r>
                <a:rPr lang="en-GB" sz="900"/>
                <a:t>Pacific/</a:t>
              </a:r>
              <a:br>
                <a:rPr lang="en-GB" sz="900"/>
              </a:br>
              <a:r>
                <a:rPr lang="en-GB" sz="900"/>
                <a:t>      Light Blue gradient</a:t>
              </a:r>
            </a:p>
          </p:txBody>
        </p:sp>
      </p:grpSp>
      <p:sp>
        <p:nvSpPr>
          <p:cNvPr id="98" name="TextBox 55">
            <a:extLst>
              <a:ext uri="{FF2B5EF4-FFF2-40B4-BE49-F238E27FC236}">
                <a16:creationId xmlns:a16="http://schemas.microsoft.com/office/drawing/2014/main" id="{E51EEA59-BE05-4E83-BCF2-FE8EB05C4064}"/>
              </a:ext>
            </a:extLst>
          </p:cNvPr>
          <p:cNvSpPr txBox="1"/>
          <p:nvPr userDrawn="1"/>
        </p:nvSpPr>
        <p:spPr>
          <a:xfrm>
            <a:off x="6718292" y="1340342"/>
            <a:ext cx="2850188" cy="907941"/>
          </a:xfrm>
          <a:prstGeom prst="rect">
            <a:avLst/>
          </a:prstGeom>
          <a:noFill/>
        </p:spPr>
        <p:txBody>
          <a:bodyPr wrap="square" lIns="0" tIns="0" rIns="0" bIns="0" rtlCol="0">
            <a:spAutoFit/>
          </a:bodyPr>
          <a:lstStyle/>
          <a:p>
            <a:pPr algn="l">
              <a:spcAft>
                <a:spcPts val="600"/>
              </a:spcAft>
            </a:pPr>
            <a:r>
              <a:rPr lang="ja-JP" altLang="en-US" sz="900" b="1">
                <a:solidFill>
                  <a:sysClr val="windowText" lastClr="000000"/>
                </a:solidFill>
              </a:rPr>
              <a:t>グラデーション</a:t>
            </a:r>
            <a:endParaRPr lang="en-US" sz="900" b="1">
              <a:solidFill>
                <a:sysClr val="windowText" lastClr="00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900" b="0">
                <a:solidFill>
                  <a:sysClr val="windowText" lastClr="000000"/>
                </a:solidFill>
              </a:rPr>
              <a:t>種類：線形</a:t>
            </a:r>
            <a:endParaRPr lang="en-US" altLang="ja-JP" sz="900" b="0">
              <a:solidFill>
                <a:sysClr val="windowText" lastClr="00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900" b="0">
                <a:solidFill>
                  <a:sysClr val="windowText" lastClr="000000"/>
                </a:solidFill>
              </a:rPr>
              <a:t>角度：</a:t>
            </a:r>
            <a:r>
              <a:rPr lang="en-US" altLang="ja-JP" sz="900" b="0">
                <a:solidFill>
                  <a:sysClr val="windowText" lastClr="000000"/>
                </a:solidFill>
              </a:rPr>
              <a:t>0°</a:t>
            </a:r>
          </a:p>
          <a:p>
            <a:pPr marL="171450" indent="-171450" algn="l">
              <a:spcBef>
                <a:spcPts val="0"/>
              </a:spcBef>
              <a:spcAft>
                <a:spcPts val="0"/>
              </a:spcAft>
              <a:buFont typeface="Arial" panose="020B0604020202020204" pitchFamily="34" charset="0"/>
              <a:buChar char="•"/>
            </a:pPr>
            <a:r>
              <a:rPr lang="ja-JP" altLang="en-US" sz="900" b="0">
                <a:solidFill>
                  <a:sysClr val="windowText" lastClr="000000"/>
                </a:solidFill>
              </a:rPr>
              <a:t>グラデーションの両端（</a:t>
            </a:r>
            <a:r>
              <a:rPr lang="en-US" altLang="ja-JP" sz="900" b="0">
                <a:solidFill>
                  <a:sysClr val="windowText" lastClr="000000"/>
                </a:solidFill>
              </a:rPr>
              <a:t>0%</a:t>
            </a:r>
            <a:r>
              <a:rPr lang="ja-JP" altLang="en-US" sz="900" b="0">
                <a:solidFill>
                  <a:sysClr val="windowText" lastClr="000000"/>
                </a:solidFill>
              </a:rPr>
              <a:t>と</a:t>
            </a:r>
            <a:r>
              <a:rPr lang="en-US" altLang="ja-JP" sz="900" b="0">
                <a:solidFill>
                  <a:sysClr val="windowText" lastClr="000000"/>
                </a:solidFill>
              </a:rPr>
              <a:t>100%</a:t>
            </a:r>
            <a:r>
              <a:rPr lang="ja-JP" altLang="en-US" sz="900" b="0">
                <a:solidFill>
                  <a:sysClr val="windowText" lastClr="000000"/>
                </a:solidFill>
              </a:rPr>
              <a:t>の位置）で色を指定</a:t>
            </a:r>
            <a:endParaRPr lang="en-US" altLang="ja-JP" sz="900" b="0">
              <a:solidFill>
                <a:sysClr val="windowText" lastClr="000000"/>
              </a:solidFill>
            </a:endParaRPr>
          </a:p>
          <a:p>
            <a:pPr marL="171450" indent="-171450" algn="l">
              <a:spcBef>
                <a:spcPts val="0"/>
              </a:spcBef>
              <a:spcAft>
                <a:spcPts val="0"/>
              </a:spcAft>
              <a:buFont typeface="Arial" panose="020B0604020202020204" pitchFamily="34" charset="0"/>
              <a:buChar char="•"/>
            </a:pPr>
            <a:r>
              <a:rPr lang="ja-JP" altLang="en-US" sz="900" b="0">
                <a:solidFill>
                  <a:sysClr val="windowText" lastClr="000000"/>
                </a:solidFill>
              </a:rPr>
              <a:t>色のパターンは以下</a:t>
            </a:r>
            <a:r>
              <a:rPr lang="en-US" altLang="ja-JP" sz="900" b="0">
                <a:solidFill>
                  <a:sysClr val="windowText" lastClr="000000"/>
                </a:solidFill>
              </a:rPr>
              <a:t>2</a:t>
            </a:r>
            <a:r>
              <a:rPr lang="ja-JP" altLang="en-US" sz="900" b="0">
                <a:solidFill>
                  <a:sysClr val="windowText" lastClr="000000"/>
                </a:solidFill>
              </a:rPr>
              <a:t>種類</a:t>
            </a:r>
            <a:endParaRPr lang="en-US" altLang="ja-JP" sz="900" b="0">
              <a:solidFill>
                <a:sysClr val="windowText" lastClr="000000"/>
              </a:solidFill>
            </a:endParaRPr>
          </a:p>
          <a:p>
            <a:pPr marL="171450" indent="-171450" algn="l">
              <a:spcBef>
                <a:spcPts val="0"/>
              </a:spcBef>
              <a:spcAft>
                <a:spcPts val="0"/>
              </a:spcAft>
              <a:buFont typeface="Arial" panose="020B0604020202020204" pitchFamily="34" charset="0"/>
              <a:buChar char="•"/>
            </a:pPr>
            <a:r>
              <a:rPr lang="ja-JP" altLang="en-US" sz="900" b="0">
                <a:solidFill>
                  <a:sysClr val="windowText" lastClr="000000"/>
                </a:solidFill>
              </a:rPr>
              <a:t>②は①と一緒に使用する（②単体は</a:t>
            </a:r>
            <a:r>
              <a:rPr lang="en-US" altLang="ja-JP" sz="900" b="0">
                <a:solidFill>
                  <a:sysClr val="windowText" lastClr="000000"/>
                </a:solidFill>
              </a:rPr>
              <a:t>NG</a:t>
            </a:r>
            <a:r>
              <a:rPr lang="ja-JP" altLang="en-US" sz="900" b="0">
                <a:solidFill>
                  <a:sysClr val="windowText" lastClr="000000"/>
                </a:solidFill>
              </a:rPr>
              <a:t>）</a:t>
            </a:r>
            <a:endParaRPr lang="en-US" altLang="ja-JP" sz="1000" b="0">
              <a:solidFill>
                <a:sysClr val="windowText" lastClr="000000"/>
              </a:solidFill>
            </a:endParaRPr>
          </a:p>
        </p:txBody>
      </p:sp>
      <p:sp>
        <p:nvSpPr>
          <p:cNvPr id="99" name="TextBox 90">
            <a:extLst>
              <a:ext uri="{FF2B5EF4-FFF2-40B4-BE49-F238E27FC236}">
                <a16:creationId xmlns:a16="http://schemas.microsoft.com/office/drawing/2014/main" id="{1B4CB288-76F3-4CB0-B4A0-34EFC0DF652A}"/>
              </a:ext>
            </a:extLst>
          </p:cNvPr>
          <p:cNvSpPr txBox="1"/>
          <p:nvPr userDrawn="1"/>
        </p:nvSpPr>
        <p:spPr>
          <a:xfrm>
            <a:off x="6742566" y="4263642"/>
            <a:ext cx="3407784" cy="530915"/>
          </a:xfrm>
          <a:prstGeom prst="rect">
            <a:avLst/>
          </a:prstGeom>
          <a:noFill/>
        </p:spPr>
        <p:txBody>
          <a:bodyPr wrap="square" lIns="0" tIns="0" rIns="0" bIns="0" rtlCol="0">
            <a:spAutoFit/>
          </a:bodyPr>
          <a:lstStyle/>
          <a:p>
            <a:pPr algn="l">
              <a:spcAft>
                <a:spcPts val="600"/>
              </a:spcAft>
            </a:pPr>
            <a:r>
              <a:rPr lang="ja-JP" altLang="en-US" sz="900" b="1">
                <a:solidFill>
                  <a:sysClr val="windowText" lastClr="000000"/>
                </a:solidFill>
              </a:rPr>
              <a:t>グラフでの色の順序</a:t>
            </a:r>
            <a:endParaRPr lang="en-US" altLang="ja-JP" sz="900" b="1">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a:solidFill>
                  <a:sysClr val="windowText" lastClr="000000"/>
                </a:solidFill>
              </a:rPr>
              <a:t>この順序でなくても構わないが青を優先的に使用する</a:t>
            </a:r>
            <a:endParaRPr lang="en-US" altLang="ja-JP" sz="900" b="0">
              <a:solidFill>
                <a:sysClr val="windowText" lastClr="000000"/>
              </a:solidFill>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ja-JP" altLang="en-US" sz="900" b="0">
                <a:solidFill>
                  <a:sysClr val="windowText" lastClr="000000"/>
                </a:solidFill>
              </a:rPr>
              <a:t>淡い色と濃い色を組み合わせて使用する</a:t>
            </a:r>
            <a:endParaRPr lang="en-US" sz="900" b="1">
              <a:solidFill>
                <a:sysClr val="windowText" lastClr="000000"/>
              </a:solidFill>
            </a:endParaRPr>
          </a:p>
        </p:txBody>
      </p:sp>
      <p:pic>
        <p:nvPicPr>
          <p:cNvPr id="100" name="図 99">
            <a:extLst>
              <a:ext uri="{FF2B5EF4-FFF2-40B4-BE49-F238E27FC236}">
                <a16:creationId xmlns:a16="http://schemas.microsoft.com/office/drawing/2014/main" id="{48E2448D-486B-4E91-9D38-58EE77CA1207}"/>
              </a:ext>
            </a:extLst>
          </p:cNvPr>
          <p:cNvPicPr>
            <a:picLocks noChangeAspect="1"/>
          </p:cNvPicPr>
          <p:nvPr userDrawn="1"/>
        </p:nvPicPr>
        <p:blipFill>
          <a:blip r:embed="rId2"/>
          <a:stretch>
            <a:fillRect/>
          </a:stretch>
        </p:blipFill>
        <p:spPr>
          <a:xfrm>
            <a:off x="9759184" y="1322638"/>
            <a:ext cx="1407878" cy="1914715"/>
          </a:xfrm>
          <a:prstGeom prst="rect">
            <a:avLst/>
          </a:prstGeom>
        </p:spPr>
      </p:pic>
      <p:sp>
        <p:nvSpPr>
          <p:cNvPr id="122" name="TextBox 63">
            <a:extLst>
              <a:ext uri="{FF2B5EF4-FFF2-40B4-BE49-F238E27FC236}">
                <a16:creationId xmlns:a16="http://schemas.microsoft.com/office/drawing/2014/main" id="{31931C90-AB8C-4A3F-90C1-D20D6552A8B9}"/>
              </a:ext>
            </a:extLst>
          </p:cNvPr>
          <p:cNvSpPr txBox="1"/>
          <p:nvPr userDrawn="1"/>
        </p:nvSpPr>
        <p:spPr>
          <a:xfrm>
            <a:off x="6705357" y="3442967"/>
            <a:ext cx="1194238" cy="153888"/>
          </a:xfrm>
          <a:prstGeom prst="rect">
            <a:avLst/>
          </a:prstGeom>
          <a:noFill/>
        </p:spPr>
        <p:txBody>
          <a:bodyPr wrap="none" lIns="0" tIns="0" rIns="0" bIns="0" rtlCol="0">
            <a:noAutofit/>
          </a:bodyPr>
          <a:lstStyle/>
          <a:p>
            <a:pPr algn="l">
              <a:spcAft>
                <a:spcPts val="600"/>
              </a:spcAft>
            </a:pPr>
            <a:r>
              <a:rPr lang="en-US" sz="900" b="1">
                <a:solidFill>
                  <a:sysClr val="windowText" lastClr="000000"/>
                </a:solidFill>
              </a:rPr>
              <a:t>Traffic Light Palette</a:t>
            </a:r>
            <a:endParaRPr lang="en-US" sz="900" b="0">
              <a:solidFill>
                <a:sysClr val="windowText" lastClr="000000"/>
              </a:solidFill>
            </a:endParaRPr>
          </a:p>
        </p:txBody>
      </p:sp>
      <p:grpSp>
        <p:nvGrpSpPr>
          <p:cNvPr id="3" name="グループ化 2">
            <a:extLst>
              <a:ext uri="{FF2B5EF4-FFF2-40B4-BE49-F238E27FC236}">
                <a16:creationId xmlns:a16="http://schemas.microsoft.com/office/drawing/2014/main" id="{6D22EF4D-5988-4B2F-B31D-7E097AFB217B}"/>
              </a:ext>
            </a:extLst>
          </p:cNvPr>
          <p:cNvGrpSpPr/>
          <p:nvPr userDrawn="1"/>
        </p:nvGrpSpPr>
        <p:grpSpPr>
          <a:xfrm>
            <a:off x="6705357" y="3608031"/>
            <a:ext cx="4183124" cy="411225"/>
            <a:chOff x="7410308" y="3589338"/>
            <a:chExt cx="3616290" cy="411225"/>
          </a:xfrm>
        </p:grpSpPr>
        <p:sp>
          <p:nvSpPr>
            <p:cNvPr id="123" name="Rectangle 72">
              <a:extLst>
                <a:ext uri="{FF2B5EF4-FFF2-40B4-BE49-F238E27FC236}">
                  <a16:creationId xmlns:a16="http://schemas.microsoft.com/office/drawing/2014/main" id="{FF7762E3-19E7-45D4-AF71-BA8B35F1E7D0}"/>
                </a:ext>
              </a:extLst>
            </p:cNvPr>
            <p:cNvSpPr>
              <a:spLocks/>
            </p:cNvSpPr>
            <p:nvPr userDrawn="1"/>
          </p:nvSpPr>
          <p:spPr>
            <a:xfrm>
              <a:off x="8580613" y="3589338"/>
              <a:ext cx="477690"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38</a:t>
              </a:r>
            </a:p>
            <a:p>
              <a:pPr algn="ctr"/>
              <a:r>
                <a:rPr lang="en-GB" sz="800">
                  <a:solidFill>
                    <a:schemeClr val="bg1"/>
                  </a:solidFill>
                </a:rPr>
                <a:t>153</a:t>
              </a:r>
            </a:p>
            <a:p>
              <a:pPr algn="ctr"/>
              <a:r>
                <a:rPr lang="en-GB" sz="800">
                  <a:solidFill>
                    <a:schemeClr val="bg1"/>
                  </a:solidFill>
                </a:rPr>
                <a:t>36</a:t>
              </a:r>
            </a:p>
          </p:txBody>
        </p:sp>
        <p:sp>
          <p:nvSpPr>
            <p:cNvPr id="124" name="Rectangle 79">
              <a:extLst>
                <a:ext uri="{FF2B5EF4-FFF2-40B4-BE49-F238E27FC236}">
                  <a16:creationId xmlns:a16="http://schemas.microsoft.com/office/drawing/2014/main" id="{7E0D2EDD-704B-4866-9C03-157AC1F24E02}"/>
                </a:ext>
              </a:extLst>
            </p:cNvPr>
            <p:cNvSpPr>
              <a:spLocks/>
            </p:cNvSpPr>
            <p:nvPr userDrawn="1"/>
          </p:nvSpPr>
          <p:spPr>
            <a:xfrm>
              <a:off x="7998413" y="3589338"/>
              <a:ext cx="477690"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241</a:t>
              </a:r>
            </a:p>
            <a:p>
              <a:pPr algn="ctr"/>
              <a:r>
                <a:rPr lang="en-GB" sz="800">
                  <a:solidFill>
                    <a:schemeClr val="bg1"/>
                  </a:solidFill>
                </a:rPr>
                <a:t>196</a:t>
              </a:r>
            </a:p>
            <a:p>
              <a:pPr algn="ctr"/>
              <a:r>
                <a:rPr lang="en-GB" sz="800">
                  <a:solidFill>
                    <a:schemeClr val="bg1"/>
                  </a:solidFill>
                </a:rPr>
                <a:t>77</a:t>
              </a:r>
            </a:p>
          </p:txBody>
        </p:sp>
        <p:sp>
          <p:nvSpPr>
            <p:cNvPr id="125" name="Rectangle 80">
              <a:extLst>
                <a:ext uri="{FF2B5EF4-FFF2-40B4-BE49-F238E27FC236}">
                  <a16:creationId xmlns:a16="http://schemas.microsoft.com/office/drawing/2014/main" id="{59F79296-A996-462A-A905-0099F94B21E3}"/>
                </a:ext>
              </a:extLst>
            </p:cNvPr>
            <p:cNvSpPr>
              <a:spLocks/>
            </p:cNvSpPr>
            <p:nvPr userDrawn="1"/>
          </p:nvSpPr>
          <p:spPr>
            <a:xfrm>
              <a:off x="7410308" y="3589338"/>
              <a:ext cx="477690"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237</a:t>
              </a:r>
            </a:p>
            <a:p>
              <a:pPr algn="ctr"/>
              <a:r>
                <a:rPr lang="en-GB" sz="800">
                  <a:solidFill>
                    <a:schemeClr val="bg1"/>
                  </a:solidFill>
                </a:rPr>
                <a:t>33</a:t>
              </a:r>
            </a:p>
            <a:p>
              <a:pPr algn="ctr"/>
              <a:r>
                <a:rPr lang="en-GB" sz="800">
                  <a:solidFill>
                    <a:schemeClr val="bg1"/>
                  </a:solidFill>
                </a:rPr>
                <a:t>36</a:t>
              </a:r>
            </a:p>
          </p:txBody>
        </p:sp>
        <p:sp>
          <p:nvSpPr>
            <p:cNvPr id="126" name="TextBox 90">
              <a:extLst>
                <a:ext uri="{FF2B5EF4-FFF2-40B4-BE49-F238E27FC236}">
                  <a16:creationId xmlns:a16="http://schemas.microsoft.com/office/drawing/2014/main" id="{159E9BB1-6F44-4F56-882E-AD6035C899EB}"/>
                </a:ext>
              </a:extLst>
            </p:cNvPr>
            <p:cNvSpPr txBox="1"/>
            <p:nvPr userDrawn="1"/>
          </p:nvSpPr>
          <p:spPr>
            <a:xfrm>
              <a:off x="9152327" y="3655098"/>
              <a:ext cx="1874271" cy="276999"/>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ja-JP" altLang="en-US" sz="900" b="0">
                  <a:solidFill>
                    <a:sysClr val="windowText" lastClr="000000"/>
                  </a:solidFill>
                </a:rPr>
                <a:t>図表において、停止、注意、実行、正負を表す場合にのみ使用が可能。</a:t>
              </a:r>
              <a:endParaRPr lang="en-US" sz="900" b="0">
                <a:solidFill>
                  <a:sysClr val="windowText" lastClr="000000"/>
                </a:solidFill>
              </a:endParaRPr>
            </a:p>
          </p:txBody>
        </p:sp>
      </p:grpSp>
      <p:cxnSp>
        <p:nvCxnSpPr>
          <p:cNvPr id="127" name="Straight Connector 13">
            <a:extLst>
              <a:ext uri="{FF2B5EF4-FFF2-40B4-BE49-F238E27FC236}">
                <a16:creationId xmlns:a16="http://schemas.microsoft.com/office/drawing/2014/main" id="{7DE1BE48-DDA9-4BA5-814A-A3B8B09F1A37}"/>
              </a:ext>
            </a:extLst>
          </p:cNvPr>
          <p:cNvCxnSpPr>
            <a:cxnSpLocks/>
          </p:cNvCxnSpPr>
          <p:nvPr userDrawn="1"/>
        </p:nvCxnSpPr>
        <p:spPr>
          <a:xfrm>
            <a:off x="6718292" y="3335837"/>
            <a:ext cx="444877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81">
            <a:extLst>
              <a:ext uri="{FF2B5EF4-FFF2-40B4-BE49-F238E27FC236}">
                <a16:creationId xmlns:a16="http://schemas.microsoft.com/office/drawing/2014/main" id="{CC073460-B04C-4002-948D-B3BCFB4E9848}"/>
              </a:ext>
            </a:extLst>
          </p:cNvPr>
          <p:cNvCxnSpPr>
            <a:cxnSpLocks/>
          </p:cNvCxnSpPr>
          <p:nvPr userDrawn="1"/>
        </p:nvCxnSpPr>
        <p:spPr>
          <a:xfrm>
            <a:off x="6705357" y="4140629"/>
            <a:ext cx="446170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9" name="グループ化 128">
            <a:extLst>
              <a:ext uri="{FF2B5EF4-FFF2-40B4-BE49-F238E27FC236}">
                <a16:creationId xmlns:a16="http://schemas.microsoft.com/office/drawing/2014/main" id="{F1FEA3E3-D8D1-49FF-9625-A5C865818F51}"/>
              </a:ext>
            </a:extLst>
          </p:cNvPr>
          <p:cNvGrpSpPr/>
          <p:nvPr userDrawn="1"/>
        </p:nvGrpSpPr>
        <p:grpSpPr>
          <a:xfrm>
            <a:off x="6705356" y="4863023"/>
            <a:ext cx="4494457" cy="1032795"/>
            <a:chOff x="5445060" y="5145338"/>
            <a:chExt cx="3318941" cy="904676"/>
          </a:xfrm>
        </p:grpSpPr>
        <p:grpSp>
          <p:nvGrpSpPr>
            <p:cNvPr id="131" name="Group 3">
              <a:extLst>
                <a:ext uri="{FF2B5EF4-FFF2-40B4-BE49-F238E27FC236}">
                  <a16:creationId xmlns:a16="http://schemas.microsoft.com/office/drawing/2014/main" id="{A4B7FB2F-0F4C-4014-9CD7-0A3B359D29B4}"/>
                </a:ext>
              </a:extLst>
            </p:cNvPr>
            <p:cNvGrpSpPr/>
            <p:nvPr userDrawn="1"/>
          </p:nvGrpSpPr>
          <p:grpSpPr>
            <a:xfrm>
              <a:off x="5445060" y="5181677"/>
              <a:ext cx="3318941" cy="868337"/>
              <a:chOff x="6088252" y="5261186"/>
              <a:chExt cx="2681306" cy="745914"/>
            </a:xfrm>
          </p:grpSpPr>
          <p:sp>
            <p:nvSpPr>
              <p:cNvPr id="134" name="Rectangle 84">
                <a:extLst>
                  <a:ext uri="{FF2B5EF4-FFF2-40B4-BE49-F238E27FC236}">
                    <a16:creationId xmlns:a16="http://schemas.microsoft.com/office/drawing/2014/main" id="{BA4C4C9F-57B5-4F8F-B9F0-FE8DDBCCF6DC}"/>
                  </a:ext>
                </a:extLst>
              </p:cNvPr>
              <p:cNvSpPr/>
              <p:nvPr userDrawn="1"/>
            </p:nvSpPr>
            <p:spPr>
              <a:xfrm>
                <a:off x="6875898" y="5261186"/>
                <a:ext cx="318368" cy="320103"/>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30</a:t>
                </a:r>
              </a:p>
              <a:p>
                <a:pPr algn="ctr">
                  <a:lnSpc>
                    <a:spcPct val="90000"/>
                  </a:lnSpc>
                </a:pPr>
                <a:r>
                  <a:rPr lang="en-GB" sz="700">
                    <a:solidFill>
                      <a:schemeClr val="bg1"/>
                    </a:solidFill>
                  </a:rPr>
                  <a:t>73</a:t>
                </a:r>
              </a:p>
              <a:p>
                <a:pPr algn="ctr">
                  <a:lnSpc>
                    <a:spcPct val="90000"/>
                  </a:lnSpc>
                </a:pPr>
                <a:r>
                  <a:rPr lang="en-GB" sz="700">
                    <a:solidFill>
                      <a:schemeClr val="bg1"/>
                    </a:solidFill>
                  </a:rPr>
                  <a:t>226</a:t>
                </a:r>
              </a:p>
            </p:txBody>
          </p:sp>
          <p:sp>
            <p:nvSpPr>
              <p:cNvPr id="135" name="Rectangle 85">
                <a:extLst>
                  <a:ext uri="{FF2B5EF4-FFF2-40B4-BE49-F238E27FC236}">
                    <a16:creationId xmlns:a16="http://schemas.microsoft.com/office/drawing/2014/main" id="{C3CD1503-1906-4E4C-B8BA-383DC1198C3C}"/>
                  </a:ext>
                </a:extLst>
              </p:cNvPr>
              <p:cNvSpPr/>
              <p:nvPr userDrawn="1"/>
            </p:nvSpPr>
            <p:spPr>
              <a:xfrm>
                <a:off x="6088252" y="5261186"/>
                <a:ext cx="318368" cy="320103"/>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51</a:t>
                </a:r>
              </a:p>
              <a:p>
                <a:pPr algn="ctr">
                  <a:lnSpc>
                    <a:spcPct val="90000"/>
                  </a:lnSpc>
                </a:pPr>
                <a:r>
                  <a:rPr lang="en-GB" sz="700">
                    <a:solidFill>
                      <a:schemeClr val="bg1"/>
                    </a:solidFill>
                  </a:rPr>
                  <a:t>141</a:t>
                </a:r>
              </a:p>
            </p:txBody>
          </p:sp>
          <p:sp>
            <p:nvSpPr>
              <p:cNvPr id="136" name="Rectangle 86">
                <a:extLst>
                  <a:ext uri="{FF2B5EF4-FFF2-40B4-BE49-F238E27FC236}">
                    <a16:creationId xmlns:a16="http://schemas.microsoft.com/office/drawing/2014/main" id="{3F130F11-9310-42B3-AC96-7C50FCD5BBB9}"/>
                  </a:ext>
                </a:extLst>
              </p:cNvPr>
              <p:cNvSpPr/>
              <p:nvPr userDrawn="1"/>
            </p:nvSpPr>
            <p:spPr>
              <a:xfrm>
                <a:off x="7269722" y="5261186"/>
                <a:ext cx="318368" cy="320103"/>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118</a:t>
                </a:r>
              </a:p>
              <a:p>
                <a:pPr algn="ctr">
                  <a:lnSpc>
                    <a:spcPct val="90000"/>
                  </a:lnSpc>
                </a:pPr>
                <a:r>
                  <a:rPr lang="en-GB" sz="700">
                    <a:solidFill>
                      <a:sysClr val="windowText" lastClr="000000"/>
                    </a:solidFill>
                  </a:rPr>
                  <a:t>210</a:t>
                </a:r>
              </a:p>
              <a:p>
                <a:pPr algn="ctr">
                  <a:lnSpc>
                    <a:spcPct val="90000"/>
                  </a:lnSpc>
                </a:pPr>
                <a:r>
                  <a:rPr lang="en-GB" sz="700">
                    <a:solidFill>
                      <a:sysClr val="windowText" lastClr="000000"/>
                    </a:solidFill>
                  </a:rPr>
                  <a:t>255</a:t>
                </a:r>
              </a:p>
            </p:txBody>
          </p:sp>
          <p:sp>
            <p:nvSpPr>
              <p:cNvPr id="137" name="Rectangle 87">
                <a:extLst>
                  <a:ext uri="{FF2B5EF4-FFF2-40B4-BE49-F238E27FC236}">
                    <a16:creationId xmlns:a16="http://schemas.microsoft.com/office/drawing/2014/main" id="{7D9CC450-453E-4239-9F5F-4BFCEA318FAC}"/>
                  </a:ext>
                </a:extLst>
              </p:cNvPr>
              <p:cNvSpPr/>
              <p:nvPr userDrawn="1"/>
            </p:nvSpPr>
            <p:spPr>
              <a:xfrm>
                <a:off x="8057367" y="5261186"/>
                <a:ext cx="318368" cy="320103"/>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180</a:t>
                </a:r>
              </a:p>
              <a:p>
                <a:pPr algn="ctr">
                  <a:lnSpc>
                    <a:spcPct val="90000"/>
                  </a:lnSpc>
                </a:pPr>
                <a:r>
                  <a:rPr lang="en-GB" sz="700">
                    <a:solidFill>
                      <a:schemeClr val="bg1"/>
                    </a:solidFill>
                  </a:rPr>
                  <a:t>151</a:t>
                </a:r>
              </a:p>
              <a:p>
                <a:pPr algn="ctr">
                  <a:lnSpc>
                    <a:spcPct val="90000"/>
                  </a:lnSpc>
                </a:pPr>
                <a:r>
                  <a:rPr lang="en-GB" sz="700">
                    <a:solidFill>
                      <a:schemeClr val="bg1"/>
                    </a:solidFill>
                  </a:rPr>
                  <a:t>255</a:t>
                </a:r>
              </a:p>
            </p:txBody>
          </p:sp>
          <p:sp>
            <p:nvSpPr>
              <p:cNvPr id="138" name="Rectangle 88">
                <a:extLst>
                  <a:ext uri="{FF2B5EF4-FFF2-40B4-BE49-F238E27FC236}">
                    <a16:creationId xmlns:a16="http://schemas.microsoft.com/office/drawing/2014/main" id="{2FD2C007-B622-4FF6-BF5C-030F9047ABC4}"/>
                  </a:ext>
                </a:extLst>
              </p:cNvPr>
              <p:cNvSpPr/>
              <p:nvPr userDrawn="1"/>
            </p:nvSpPr>
            <p:spPr>
              <a:xfrm>
                <a:off x="6875898" y="5686997"/>
                <a:ext cx="318368" cy="320103"/>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253</a:t>
                </a:r>
              </a:p>
              <a:p>
                <a:pPr algn="ctr">
                  <a:lnSpc>
                    <a:spcPct val="90000"/>
                  </a:lnSpc>
                </a:pPr>
                <a:r>
                  <a:rPr lang="en-GB" sz="700">
                    <a:solidFill>
                      <a:schemeClr val="bg1"/>
                    </a:solidFill>
                  </a:rPr>
                  <a:t>52</a:t>
                </a:r>
              </a:p>
              <a:p>
                <a:pPr algn="ctr">
                  <a:lnSpc>
                    <a:spcPct val="90000"/>
                  </a:lnSpc>
                </a:pPr>
                <a:r>
                  <a:rPr lang="en-GB" sz="700">
                    <a:solidFill>
                      <a:schemeClr val="bg1"/>
                    </a:solidFill>
                  </a:rPr>
                  <a:t>156</a:t>
                </a:r>
              </a:p>
            </p:txBody>
          </p:sp>
          <p:sp>
            <p:nvSpPr>
              <p:cNvPr id="139" name="Rectangle 89">
                <a:extLst>
                  <a:ext uri="{FF2B5EF4-FFF2-40B4-BE49-F238E27FC236}">
                    <a16:creationId xmlns:a16="http://schemas.microsoft.com/office/drawing/2014/main" id="{7141C5A4-9222-4715-921B-C3DBDD0D645C}"/>
                  </a:ext>
                </a:extLst>
              </p:cNvPr>
              <p:cNvSpPr/>
              <p:nvPr userDrawn="1"/>
            </p:nvSpPr>
            <p:spPr>
              <a:xfrm>
                <a:off x="7663544" y="5261186"/>
                <a:ext cx="318368" cy="320103"/>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114</a:t>
                </a:r>
              </a:p>
              <a:p>
                <a:pPr algn="ctr">
                  <a:lnSpc>
                    <a:spcPct val="90000"/>
                  </a:lnSpc>
                </a:pPr>
                <a:r>
                  <a:rPr lang="en-GB" sz="700">
                    <a:solidFill>
                      <a:schemeClr val="bg1"/>
                    </a:solidFill>
                  </a:rPr>
                  <a:t>19</a:t>
                </a:r>
              </a:p>
              <a:p>
                <a:pPr algn="ctr">
                  <a:lnSpc>
                    <a:spcPct val="90000"/>
                  </a:lnSpc>
                </a:pPr>
                <a:r>
                  <a:rPr lang="en-GB" sz="700">
                    <a:solidFill>
                      <a:schemeClr val="bg1"/>
                    </a:solidFill>
                  </a:rPr>
                  <a:t>234</a:t>
                </a:r>
              </a:p>
            </p:txBody>
          </p:sp>
          <p:sp>
            <p:nvSpPr>
              <p:cNvPr id="140" name="Rectangle 90">
                <a:extLst>
                  <a:ext uri="{FF2B5EF4-FFF2-40B4-BE49-F238E27FC236}">
                    <a16:creationId xmlns:a16="http://schemas.microsoft.com/office/drawing/2014/main" id="{20EB6EE6-922F-47D4-BD5E-B085A672CBA6}"/>
                  </a:ext>
                </a:extLst>
              </p:cNvPr>
              <p:cNvSpPr/>
              <p:nvPr userDrawn="1"/>
            </p:nvSpPr>
            <p:spPr>
              <a:xfrm>
                <a:off x="7269722" y="5686997"/>
                <a:ext cx="318368" cy="320103"/>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255</a:t>
                </a:r>
              </a:p>
              <a:p>
                <a:pPr algn="ctr">
                  <a:lnSpc>
                    <a:spcPct val="90000"/>
                  </a:lnSpc>
                </a:pPr>
                <a:r>
                  <a:rPr lang="en-GB" sz="700">
                    <a:solidFill>
                      <a:schemeClr val="bg1"/>
                    </a:solidFill>
                  </a:rPr>
                  <a:t>163</a:t>
                </a:r>
              </a:p>
              <a:p>
                <a:pPr algn="ctr">
                  <a:lnSpc>
                    <a:spcPct val="90000"/>
                  </a:lnSpc>
                </a:pPr>
                <a:r>
                  <a:rPr lang="en-GB" sz="700">
                    <a:solidFill>
                      <a:schemeClr val="bg1"/>
                    </a:solidFill>
                  </a:rPr>
                  <a:t>218</a:t>
                </a:r>
              </a:p>
            </p:txBody>
          </p:sp>
          <p:sp>
            <p:nvSpPr>
              <p:cNvPr id="141" name="Rectangle 91">
                <a:extLst>
                  <a:ext uri="{FF2B5EF4-FFF2-40B4-BE49-F238E27FC236}">
                    <a16:creationId xmlns:a16="http://schemas.microsoft.com/office/drawing/2014/main" id="{2D695747-E925-4E2E-9C39-0B6DC4538121}"/>
                  </a:ext>
                </a:extLst>
              </p:cNvPr>
              <p:cNvSpPr/>
              <p:nvPr userDrawn="1"/>
            </p:nvSpPr>
            <p:spPr>
              <a:xfrm>
                <a:off x="6088252" y="5686997"/>
                <a:ext cx="318368" cy="320103"/>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192</a:t>
                </a:r>
              </a:p>
              <a:p>
                <a:pPr algn="ctr">
                  <a:lnSpc>
                    <a:spcPct val="90000"/>
                  </a:lnSpc>
                </a:pPr>
                <a:r>
                  <a:rPr lang="en-GB" sz="700">
                    <a:solidFill>
                      <a:schemeClr val="bg1"/>
                    </a:solidFill>
                  </a:rPr>
                  <a:t>174</a:t>
                </a:r>
              </a:p>
            </p:txBody>
          </p:sp>
          <p:sp>
            <p:nvSpPr>
              <p:cNvPr id="142" name="Rectangle 92">
                <a:extLst>
                  <a:ext uri="{FF2B5EF4-FFF2-40B4-BE49-F238E27FC236}">
                    <a16:creationId xmlns:a16="http://schemas.microsoft.com/office/drawing/2014/main" id="{A492D79D-0E6F-4D5A-B638-AAA6E120E1F8}"/>
                  </a:ext>
                </a:extLst>
              </p:cNvPr>
              <p:cNvSpPr/>
              <p:nvPr userDrawn="1"/>
            </p:nvSpPr>
            <p:spPr>
              <a:xfrm>
                <a:off x="8451190" y="5686997"/>
                <a:ext cx="318368" cy="320103"/>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99</a:t>
                </a:r>
              </a:p>
              <a:p>
                <a:pPr algn="ctr">
                  <a:lnSpc>
                    <a:spcPct val="90000"/>
                  </a:lnSpc>
                </a:pPr>
                <a:r>
                  <a:rPr lang="en-GB" sz="700">
                    <a:solidFill>
                      <a:sysClr val="windowText" lastClr="000000"/>
                    </a:solidFill>
                  </a:rPr>
                  <a:t>235</a:t>
                </a:r>
              </a:p>
              <a:p>
                <a:pPr algn="ctr">
                  <a:lnSpc>
                    <a:spcPct val="90000"/>
                  </a:lnSpc>
                </a:pPr>
                <a:r>
                  <a:rPr lang="en-GB" sz="700">
                    <a:solidFill>
                      <a:sysClr val="windowText" lastClr="000000"/>
                    </a:solidFill>
                  </a:rPr>
                  <a:t>218</a:t>
                </a:r>
              </a:p>
            </p:txBody>
          </p:sp>
          <p:sp>
            <p:nvSpPr>
              <p:cNvPr id="143" name="Rectangle 93">
                <a:extLst>
                  <a:ext uri="{FF2B5EF4-FFF2-40B4-BE49-F238E27FC236}">
                    <a16:creationId xmlns:a16="http://schemas.microsoft.com/office/drawing/2014/main" id="{8A2E821F-CE1D-405F-B50B-1FC9A183CE23}"/>
                  </a:ext>
                </a:extLst>
              </p:cNvPr>
              <p:cNvSpPr/>
              <p:nvPr userDrawn="1"/>
            </p:nvSpPr>
            <p:spPr>
              <a:xfrm>
                <a:off x="6482075" y="5261186"/>
                <a:ext cx="318368" cy="320103"/>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184</a:t>
                </a:r>
              </a:p>
              <a:p>
                <a:pPr algn="ctr">
                  <a:lnSpc>
                    <a:spcPct val="90000"/>
                  </a:lnSpc>
                </a:pPr>
                <a:r>
                  <a:rPr lang="en-GB" sz="700">
                    <a:solidFill>
                      <a:schemeClr val="bg1"/>
                    </a:solidFill>
                  </a:rPr>
                  <a:t>245</a:t>
                </a:r>
              </a:p>
            </p:txBody>
          </p:sp>
          <p:sp>
            <p:nvSpPr>
              <p:cNvPr id="144" name="Rectangle 94">
                <a:extLst>
                  <a:ext uri="{FF2B5EF4-FFF2-40B4-BE49-F238E27FC236}">
                    <a16:creationId xmlns:a16="http://schemas.microsoft.com/office/drawing/2014/main" id="{281C61F7-FC4E-46DE-9C11-C838ECFA0D73}"/>
                  </a:ext>
                </a:extLst>
              </p:cNvPr>
              <p:cNvSpPr/>
              <p:nvPr userDrawn="1"/>
            </p:nvSpPr>
            <p:spPr>
              <a:xfrm>
                <a:off x="8057367" y="5686997"/>
                <a:ext cx="318368" cy="320103"/>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81</a:t>
                </a:r>
              </a:p>
              <a:p>
                <a:pPr algn="ctr">
                  <a:lnSpc>
                    <a:spcPct val="90000"/>
                  </a:lnSpc>
                </a:pPr>
                <a:r>
                  <a:rPr lang="en-GB" sz="700">
                    <a:solidFill>
                      <a:schemeClr val="bg1"/>
                    </a:solidFill>
                  </a:rPr>
                  <a:t>13</a:t>
                </a:r>
              </a:p>
              <a:p>
                <a:pPr algn="ctr">
                  <a:lnSpc>
                    <a:spcPct val="90000"/>
                  </a:lnSpc>
                </a:pPr>
                <a:r>
                  <a:rPr lang="en-GB" sz="700">
                    <a:solidFill>
                      <a:schemeClr val="bg1"/>
                    </a:solidFill>
                  </a:rPr>
                  <a:t>188</a:t>
                </a:r>
              </a:p>
            </p:txBody>
          </p:sp>
          <p:sp>
            <p:nvSpPr>
              <p:cNvPr id="145" name="Rectangle 95">
                <a:extLst>
                  <a:ext uri="{FF2B5EF4-FFF2-40B4-BE49-F238E27FC236}">
                    <a16:creationId xmlns:a16="http://schemas.microsoft.com/office/drawing/2014/main" id="{2BAAC1A2-2850-44A7-BA7C-6273A1A521B0}"/>
                  </a:ext>
                </a:extLst>
              </p:cNvPr>
              <p:cNvSpPr/>
              <p:nvPr userDrawn="1"/>
            </p:nvSpPr>
            <p:spPr>
              <a:xfrm>
                <a:off x="8451190" y="5261186"/>
                <a:ext cx="318368" cy="320103"/>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9</a:t>
                </a:r>
              </a:p>
              <a:p>
                <a:pPr algn="ctr">
                  <a:lnSpc>
                    <a:spcPct val="90000"/>
                  </a:lnSpc>
                </a:pPr>
                <a:r>
                  <a:rPr lang="en-GB" sz="700">
                    <a:solidFill>
                      <a:schemeClr val="bg1"/>
                    </a:solidFill>
                  </a:rPr>
                  <a:t>142</a:t>
                </a:r>
              </a:p>
              <a:p>
                <a:pPr algn="ctr">
                  <a:lnSpc>
                    <a:spcPct val="90000"/>
                  </a:lnSpc>
                </a:pPr>
                <a:r>
                  <a:rPr lang="en-GB" sz="700">
                    <a:solidFill>
                      <a:schemeClr val="bg1"/>
                    </a:solidFill>
                  </a:rPr>
                  <a:t>126</a:t>
                </a:r>
              </a:p>
            </p:txBody>
          </p:sp>
          <p:sp>
            <p:nvSpPr>
              <p:cNvPr id="146" name="Rectangle 96">
                <a:extLst>
                  <a:ext uri="{FF2B5EF4-FFF2-40B4-BE49-F238E27FC236}">
                    <a16:creationId xmlns:a16="http://schemas.microsoft.com/office/drawing/2014/main" id="{5A8C4AA5-AD8C-436D-84A6-7A4C9B7E1E2F}"/>
                  </a:ext>
                </a:extLst>
              </p:cNvPr>
              <p:cNvSpPr/>
              <p:nvPr userDrawn="1"/>
            </p:nvSpPr>
            <p:spPr>
              <a:xfrm>
                <a:off x="7663544" y="5686997"/>
                <a:ext cx="318368" cy="320103"/>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102</a:t>
                </a:r>
              </a:p>
              <a:p>
                <a:pPr algn="ctr">
                  <a:lnSpc>
                    <a:spcPct val="90000"/>
                  </a:lnSpc>
                </a:pPr>
                <a:r>
                  <a:rPr lang="en-GB" sz="700">
                    <a:solidFill>
                      <a:schemeClr val="bg1"/>
                    </a:solidFill>
                  </a:rPr>
                  <a:t>102</a:t>
                </a:r>
              </a:p>
              <a:p>
                <a:pPr algn="ctr">
                  <a:lnSpc>
                    <a:spcPct val="90000"/>
                  </a:lnSpc>
                </a:pPr>
                <a:r>
                  <a:rPr lang="en-GB" sz="700">
                    <a:solidFill>
                      <a:schemeClr val="bg1"/>
                    </a:solidFill>
                  </a:rPr>
                  <a:t>102</a:t>
                </a:r>
              </a:p>
            </p:txBody>
          </p:sp>
          <p:sp>
            <p:nvSpPr>
              <p:cNvPr id="147" name="Rectangle 97">
                <a:extLst>
                  <a:ext uri="{FF2B5EF4-FFF2-40B4-BE49-F238E27FC236}">
                    <a16:creationId xmlns:a16="http://schemas.microsoft.com/office/drawing/2014/main" id="{CC3D3BB0-8191-4A09-B1EB-DB8CF017665D}"/>
                  </a:ext>
                </a:extLst>
              </p:cNvPr>
              <p:cNvSpPr/>
              <p:nvPr userDrawn="1"/>
            </p:nvSpPr>
            <p:spPr>
              <a:xfrm>
                <a:off x="6482075" y="5686997"/>
                <a:ext cx="318368" cy="320103"/>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171</a:t>
                </a:r>
              </a:p>
              <a:p>
                <a:pPr algn="ctr">
                  <a:lnSpc>
                    <a:spcPct val="90000"/>
                  </a:lnSpc>
                </a:pPr>
                <a:r>
                  <a:rPr lang="en-GB" sz="700">
                    <a:solidFill>
                      <a:schemeClr val="bg1"/>
                    </a:solidFill>
                  </a:rPr>
                  <a:t>13</a:t>
                </a:r>
              </a:p>
              <a:p>
                <a:pPr algn="ctr">
                  <a:lnSpc>
                    <a:spcPct val="90000"/>
                  </a:lnSpc>
                </a:pPr>
                <a:r>
                  <a:rPr lang="en-GB" sz="700">
                    <a:solidFill>
                      <a:schemeClr val="bg1"/>
                    </a:solidFill>
                  </a:rPr>
                  <a:t>130</a:t>
                </a:r>
              </a:p>
            </p:txBody>
          </p:sp>
        </p:grpSp>
        <p:cxnSp>
          <p:nvCxnSpPr>
            <p:cNvPr id="132" name="直線矢印コネクタ 131">
              <a:extLst>
                <a:ext uri="{FF2B5EF4-FFF2-40B4-BE49-F238E27FC236}">
                  <a16:creationId xmlns:a16="http://schemas.microsoft.com/office/drawing/2014/main" id="{5E74AB00-1885-4927-BEE7-1ADBC27B4348}"/>
                </a:ext>
              </a:extLst>
            </p:cNvPr>
            <p:cNvCxnSpPr>
              <a:cxnSpLocks/>
            </p:cNvCxnSpPr>
            <p:nvPr userDrawn="1"/>
          </p:nvCxnSpPr>
          <p:spPr>
            <a:xfrm>
              <a:off x="5457807" y="5145338"/>
              <a:ext cx="3306194" cy="0"/>
            </a:xfrm>
            <a:prstGeom prst="straightConnector1">
              <a:avLst/>
            </a:prstGeom>
            <a:ln w="12700">
              <a:solidFill>
                <a:schemeClr val="accent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a:extLst>
                <a:ext uri="{FF2B5EF4-FFF2-40B4-BE49-F238E27FC236}">
                  <a16:creationId xmlns:a16="http://schemas.microsoft.com/office/drawing/2014/main" id="{A294E0EA-90B5-492E-814F-4014D6ADC1EA}"/>
                </a:ext>
              </a:extLst>
            </p:cNvPr>
            <p:cNvCxnSpPr>
              <a:cxnSpLocks/>
            </p:cNvCxnSpPr>
            <p:nvPr userDrawn="1"/>
          </p:nvCxnSpPr>
          <p:spPr>
            <a:xfrm>
              <a:off x="5445060" y="5606208"/>
              <a:ext cx="3306194" cy="0"/>
            </a:xfrm>
            <a:prstGeom prst="straightConnector1">
              <a:avLst/>
            </a:prstGeom>
            <a:ln w="12700">
              <a:solidFill>
                <a:schemeClr val="accent3"/>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30" name="正方形/長方形 129">
            <a:extLst>
              <a:ext uri="{FF2B5EF4-FFF2-40B4-BE49-F238E27FC236}">
                <a16:creationId xmlns:a16="http://schemas.microsoft.com/office/drawing/2014/main" id="{E396B03F-EBFA-4456-87F5-78B87590B6C2}"/>
              </a:ext>
            </a:extLst>
          </p:cNvPr>
          <p:cNvSpPr/>
          <p:nvPr userDrawn="1"/>
        </p:nvSpPr>
        <p:spPr>
          <a:xfrm>
            <a:off x="1265831" y="4326186"/>
            <a:ext cx="1531878" cy="1008000"/>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kumimoji="1" lang="ja-JP" altLang="en-US" sz="1100" err="1">
              <a:solidFill>
                <a:schemeClr val="bg1"/>
              </a:solidFill>
            </a:endParaRPr>
          </a:p>
        </p:txBody>
      </p:sp>
    </p:spTree>
    <p:extLst>
      <p:ext uri="{BB962C8B-B14F-4D97-AF65-F5344CB8AC3E}">
        <p14:creationId xmlns:p14="http://schemas.microsoft.com/office/powerpoint/2010/main" val="40838569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ディバイダー">
    <p:spTree>
      <p:nvGrpSpPr>
        <p:cNvPr id="1" name=""/>
        <p:cNvGrpSpPr/>
        <p:nvPr/>
      </p:nvGrpSpPr>
      <p:grpSpPr>
        <a:xfrm>
          <a:off x="0" y="0"/>
          <a:ext cx="0" cy="0"/>
          <a:chOff x="0" y="0"/>
          <a:chExt cx="0" cy="0"/>
        </a:xfrm>
      </p:grpSpPr>
      <p:sp>
        <p:nvSpPr>
          <p:cNvPr id="3" name="Google Shape;35;p188">
            <a:extLst>
              <a:ext uri="{FF2B5EF4-FFF2-40B4-BE49-F238E27FC236}">
                <a16:creationId xmlns:a16="http://schemas.microsoft.com/office/drawing/2014/main" id="{F68C412E-B7CD-47A4-B8CD-387006615A06}"/>
              </a:ext>
            </a:extLst>
          </p:cNvPr>
          <p:cNvSpPr/>
          <p:nvPr userDrawn="1"/>
        </p:nvSpPr>
        <p:spPr>
          <a:xfrm>
            <a:off x="1" y="2529000"/>
            <a:ext cx="12191999" cy="1800000"/>
          </a:xfrm>
          <a:prstGeom prst="rect">
            <a:avLst/>
          </a:prstGeom>
          <a:gradFill>
            <a:gsLst>
              <a:gs pos="100000">
                <a:srgbClr val="ACEAFF"/>
              </a:gs>
              <a:gs pos="0">
                <a:schemeClr val="accent4"/>
              </a:gs>
            </a:gsLst>
            <a:lin ang="0" scaled="0"/>
          </a:gradFill>
          <a:ln>
            <a:noFill/>
          </a:ln>
        </p:spPr>
        <p:txBody>
          <a:bodyPr spcFirstLastPara="1" wrap="square" lIns="112523" tIns="56246" rIns="112523" bIns="56246"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23" b="0" i="0" u="none" strike="noStrike" cap="none">
              <a:solidFill>
                <a:schemeClr val="lt1"/>
              </a:solidFill>
              <a:latin typeface="Arial"/>
              <a:ea typeface="Arial"/>
              <a:cs typeface="Arial"/>
              <a:sym typeface="Arial"/>
            </a:endParaRPr>
          </a:p>
        </p:txBody>
      </p:sp>
      <p:sp>
        <p:nvSpPr>
          <p:cNvPr id="5" name="テキスト プレースホルダー 4">
            <a:extLst>
              <a:ext uri="{FF2B5EF4-FFF2-40B4-BE49-F238E27FC236}">
                <a16:creationId xmlns:a16="http://schemas.microsoft.com/office/drawing/2014/main" id="{68638F77-4CFB-4177-83DA-255138FFBBA7}"/>
              </a:ext>
            </a:extLst>
          </p:cNvPr>
          <p:cNvSpPr>
            <a:spLocks noGrp="1"/>
          </p:cNvSpPr>
          <p:nvPr>
            <p:ph type="body" sz="quarter" idx="10"/>
          </p:nvPr>
        </p:nvSpPr>
        <p:spPr>
          <a:xfrm>
            <a:off x="1016231" y="2482620"/>
            <a:ext cx="2365375" cy="2205037"/>
          </a:xfrm>
        </p:spPr>
        <p:txBody>
          <a:bodyPr wrap="none" anchor="ctr"/>
          <a:lstStyle>
            <a:lvl1pPr algn="l">
              <a:lnSpc>
                <a:spcPct val="70000"/>
              </a:lnSpc>
              <a:spcAft>
                <a:spcPts val="0"/>
              </a:spcAft>
              <a:defRPr sz="24000" b="0">
                <a:solidFill>
                  <a:schemeClr val="bg1"/>
                </a:solidFill>
                <a:latin typeface="KPMG Bold" panose="020B0803030202040204" pitchFamily="34" charset="0"/>
              </a:defRPr>
            </a:lvl1pPr>
          </a:lstStyle>
          <a:p>
            <a:pPr lvl="0"/>
            <a:r>
              <a:rPr kumimoji="1" lang="ja-JP" altLang="en-US"/>
              <a:t>マスター テキストの書式設定</a:t>
            </a:r>
          </a:p>
        </p:txBody>
      </p:sp>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a:xfrm>
            <a:off x="3817256" y="3162300"/>
            <a:ext cx="7382557" cy="533400"/>
          </a:xfrm>
        </p:spPr>
        <p:txBody>
          <a:bodyPr anchor="ctr"/>
          <a:lstStyle>
            <a:lvl1pPr algn="l">
              <a:defRPr sz="4400">
                <a:solidFill>
                  <a:schemeClr val="tx2"/>
                </a:solidFill>
                <a:latin typeface="+mn-lt"/>
              </a:defRPr>
            </a:lvl1pPr>
          </a:lstStyle>
          <a:p>
            <a:r>
              <a:rPr lang="ja-JP" altLang="en-US"/>
              <a:t>マスター タイトルの書式設定</a:t>
            </a:r>
            <a:endParaRPr lang="en-GB"/>
          </a:p>
        </p:txBody>
      </p:sp>
      <p:sp>
        <p:nvSpPr>
          <p:cNvPr id="4" name="正方形/長方形 3">
            <a:extLst>
              <a:ext uri="{FF2B5EF4-FFF2-40B4-BE49-F238E27FC236}">
                <a16:creationId xmlns:a16="http://schemas.microsoft.com/office/drawing/2014/main" id="{1798B4FD-0388-4F6C-9DFA-9DF5DB9C0706}"/>
              </a:ext>
            </a:extLst>
          </p:cNvPr>
          <p:cNvSpPr/>
          <p:nvPr userDrawn="1"/>
        </p:nvSpPr>
        <p:spPr>
          <a:xfrm>
            <a:off x="0" y="5876925"/>
            <a:ext cx="12191999"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kumimoji="1" lang="ja-JP" altLang="en-US" sz="1500" err="1">
              <a:solidFill>
                <a:schemeClr val="bg1"/>
              </a:solidFill>
            </a:endParaRPr>
          </a:p>
        </p:txBody>
      </p:sp>
    </p:spTree>
    <p:extLst>
      <p:ext uri="{BB962C8B-B14F-4D97-AF65-F5344CB8AC3E}">
        <p14:creationId xmlns:p14="http://schemas.microsoft.com/office/powerpoint/2010/main" val="11626860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6_FINAL SLIDE">
    <p:bg>
      <p:bgPr>
        <a:gradFill>
          <a:gsLst>
            <a:gs pos="0">
              <a:srgbClr val="7213EA"/>
            </a:gs>
            <a:gs pos="100000">
              <a:srgbClr val="1F4AE3"/>
            </a:gs>
          </a:gsLst>
          <a:lin ang="0" scaled="0"/>
        </a:gradFill>
        <a:effectLst/>
      </p:bgPr>
    </p:bg>
    <p:spTree>
      <p:nvGrpSpPr>
        <p:cNvPr id="1" name=""/>
        <p:cNvGrpSpPr/>
        <p:nvPr/>
      </p:nvGrpSpPr>
      <p:grpSpPr>
        <a:xfrm>
          <a:off x="0" y="0"/>
          <a:ext cx="0" cy="0"/>
          <a:chOff x="0" y="0"/>
          <a:chExt cx="0" cy="0"/>
        </a:xfrm>
      </p:grpSpPr>
      <p:sp>
        <p:nvSpPr>
          <p:cNvPr id="2" name="Graphic 6">
            <a:extLst>
              <a:ext uri="{FF2B5EF4-FFF2-40B4-BE49-F238E27FC236}">
                <a16:creationId xmlns:a16="http://schemas.microsoft.com/office/drawing/2014/main" id="{248485D9-C9C0-4687-AA25-7A69FB015CB9}"/>
              </a:ext>
            </a:extLst>
          </p:cNvPr>
          <p:cNvSpPr/>
          <p:nvPr/>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chemeClr val="bg1"/>
          </a:solidFill>
          <a:ln w="17575" cap="flat">
            <a:noFill/>
            <a:prstDash val="solid"/>
            <a:miter/>
          </a:ln>
        </p:spPr>
        <p:txBody>
          <a:bodyPr rtlCol="0" anchor="ctr"/>
          <a:lstStyle/>
          <a:p>
            <a:endParaRPr lang="en-GB"/>
          </a:p>
        </p:txBody>
      </p:sp>
      <p:sp>
        <p:nvSpPr>
          <p:cNvPr id="8" name="Freeform 19">
            <a:extLst>
              <a:ext uri="{FF2B5EF4-FFF2-40B4-BE49-F238E27FC236}">
                <a16:creationId xmlns:a16="http://schemas.microsoft.com/office/drawing/2014/main" id="{173A96F6-37E6-4BFF-B84F-D4B64D629A0C}"/>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Shape 8">
            <a:extLst>
              <a:ext uri="{FF2B5EF4-FFF2-40B4-BE49-F238E27FC236}">
                <a16:creationId xmlns:a16="http://schemas.microsoft.com/office/drawing/2014/main" id="{AF51F255-0975-43F7-AB41-A8035761067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12" name="TextBox 24">
            <a:extLst>
              <a:ext uri="{FF2B5EF4-FFF2-40B4-BE49-F238E27FC236}">
                <a16:creationId xmlns:a16="http://schemas.microsoft.com/office/drawing/2014/main" id="{51582677-060D-4CAD-9E17-9ACEC1D0A771}"/>
              </a:ext>
              <a:ext uri="{C183D7F6-B498-43B3-948B-1728B52AA6E4}">
                <adec:decorative xmlns:adec="http://schemas.microsoft.com/office/drawing/2017/decorative" val="1"/>
              </a:ext>
            </a:extLst>
          </p:cNvPr>
          <p:cNvSpPr txBox="1"/>
          <p:nvPr userDrawn="1">
            <p:custDataLst>
              <p:tags r:id="rId1"/>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00" b="0" kern="1200" noProof="0">
                <a:solidFill>
                  <a:schemeClr val="bg1"/>
                </a:solidFill>
                <a:latin typeface="+mn-lt"/>
                <a:ea typeface="+mn-ea"/>
                <a:cs typeface="+mn-cs"/>
              </a:rPr>
              <a:t>Document Classification: KPMG Confidential</a:t>
            </a:r>
            <a:endParaRPr lang="en-GB" sz="600" b="0" kern="1200" noProof="0">
              <a:solidFill>
                <a:schemeClr val="bg1"/>
              </a:solidFill>
              <a:latin typeface="+mn-lt"/>
              <a:ea typeface="+mn-ea"/>
              <a:cs typeface="+mn-cs"/>
            </a:endParaRPr>
          </a:p>
        </p:txBody>
      </p:sp>
      <p:sp>
        <p:nvSpPr>
          <p:cNvPr id="13" name="TextBox 7">
            <a:extLst>
              <a:ext uri="{FF2B5EF4-FFF2-40B4-BE49-F238E27FC236}">
                <a16:creationId xmlns:a16="http://schemas.microsoft.com/office/drawing/2014/main" id="{15C2BDAA-9E67-4AED-922A-165AF3CD434A}"/>
              </a:ext>
              <a:ext uri="{C183D7F6-B498-43B3-948B-1728B52AA6E4}">
                <adec:decorative xmlns:adec="http://schemas.microsoft.com/office/drawing/2017/decorative" val="1"/>
              </a:ext>
            </a:extLst>
          </p:cNvPr>
          <p:cNvSpPr txBox="1"/>
          <p:nvPr userDrawn="1"/>
        </p:nvSpPr>
        <p:spPr>
          <a:xfrm>
            <a:off x="1885685" y="6266997"/>
            <a:ext cx="67068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 </a:t>
            </a:r>
          </a:p>
        </p:txBody>
      </p:sp>
      <p:cxnSp>
        <p:nvCxnSpPr>
          <p:cNvPr id="14" name="Straight Connector 16">
            <a:extLst>
              <a:ext uri="{FF2B5EF4-FFF2-40B4-BE49-F238E27FC236}">
                <a16:creationId xmlns:a16="http://schemas.microsoft.com/office/drawing/2014/main" id="{60B47C29-F456-4DC6-9478-A7ED169E6CD7}"/>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329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8_FINAL SLIDE">
    <p:bg>
      <p:bgPr>
        <a:gradFill>
          <a:gsLst>
            <a:gs pos="0">
              <a:srgbClr val="00B8F5"/>
            </a:gs>
            <a:gs pos="100000">
              <a:srgbClr val="ACEAFF"/>
            </a:gs>
          </a:gsLst>
          <a:lin ang="0" scaled="0"/>
        </a:gradFill>
        <a:effectLst/>
      </p:bgPr>
    </p:bg>
    <p:spTree>
      <p:nvGrpSpPr>
        <p:cNvPr id="1" name=""/>
        <p:cNvGrpSpPr/>
        <p:nvPr/>
      </p:nvGrpSpPr>
      <p:grpSpPr>
        <a:xfrm>
          <a:off x="0" y="0"/>
          <a:ext cx="0" cy="0"/>
          <a:chOff x="0" y="0"/>
          <a:chExt cx="0" cy="0"/>
        </a:xfrm>
      </p:grpSpPr>
      <p:sp>
        <p:nvSpPr>
          <p:cNvPr id="2" name="Graphic 6">
            <a:extLst>
              <a:ext uri="{FF2B5EF4-FFF2-40B4-BE49-F238E27FC236}">
                <a16:creationId xmlns:a16="http://schemas.microsoft.com/office/drawing/2014/main" id="{248485D9-C9C0-4687-AA25-7A69FB015CB9}"/>
              </a:ext>
            </a:extLst>
          </p:cNvPr>
          <p:cNvSpPr/>
          <p:nvPr/>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chemeClr val="accent2"/>
          </a:solidFill>
          <a:ln w="17575" cap="flat">
            <a:noFill/>
            <a:prstDash val="solid"/>
            <a:miter/>
          </a:ln>
        </p:spPr>
        <p:txBody>
          <a:bodyPr rtlCol="0" anchor="ctr"/>
          <a:lstStyle/>
          <a:p>
            <a:endParaRPr lang="en-GB"/>
          </a:p>
        </p:txBody>
      </p:sp>
      <p:sp>
        <p:nvSpPr>
          <p:cNvPr id="13" name="Freeform 19">
            <a:extLst>
              <a:ext uri="{FF2B5EF4-FFF2-40B4-BE49-F238E27FC236}">
                <a16:creationId xmlns:a16="http://schemas.microsoft.com/office/drawing/2014/main" id="{5D4B1157-B5C0-4AD9-BA1D-B6C821264097}"/>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Shape 8">
            <a:extLst>
              <a:ext uri="{FF2B5EF4-FFF2-40B4-BE49-F238E27FC236}">
                <a16:creationId xmlns:a16="http://schemas.microsoft.com/office/drawing/2014/main" id="{BE9DDC03-92A8-4F58-BB59-66BD658C5086}"/>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sp>
        <p:nvSpPr>
          <p:cNvPr id="9" name="TextBox 24">
            <a:extLst>
              <a:ext uri="{FF2B5EF4-FFF2-40B4-BE49-F238E27FC236}">
                <a16:creationId xmlns:a16="http://schemas.microsoft.com/office/drawing/2014/main" id="{6F63A3E4-6C67-405B-B000-58D6B7B8972E}"/>
              </a:ext>
              <a:ext uri="{C183D7F6-B498-43B3-948B-1728B52AA6E4}">
                <adec:decorative xmlns:adec="http://schemas.microsoft.com/office/drawing/2017/decorative" val="1"/>
              </a:ext>
            </a:extLst>
          </p:cNvPr>
          <p:cNvSpPr txBox="1"/>
          <p:nvPr userDrawn="1">
            <p:custDataLst>
              <p:tags r:id="rId1"/>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00" b="0" kern="1200" noProof="0">
                <a:solidFill>
                  <a:schemeClr val="bg1">
                    <a:lumMod val="65000"/>
                  </a:schemeClr>
                </a:solidFill>
                <a:latin typeface="+mn-lt"/>
                <a:ea typeface="+mn-ea"/>
                <a:cs typeface="+mn-cs"/>
              </a:rPr>
              <a:t>Document Classification: KPMG Confidential</a:t>
            </a:r>
            <a:endParaRPr lang="en-GB" sz="600" b="0" kern="1200" noProof="0">
              <a:solidFill>
                <a:schemeClr val="bg1">
                  <a:lumMod val="65000"/>
                </a:schemeClr>
              </a:solidFill>
              <a:latin typeface="+mn-lt"/>
              <a:ea typeface="+mn-ea"/>
              <a:cs typeface="+mn-cs"/>
            </a:endParaRPr>
          </a:p>
        </p:txBody>
      </p:sp>
      <p:sp>
        <p:nvSpPr>
          <p:cNvPr id="10" name="TextBox 7">
            <a:extLst>
              <a:ext uri="{FF2B5EF4-FFF2-40B4-BE49-F238E27FC236}">
                <a16:creationId xmlns:a16="http://schemas.microsoft.com/office/drawing/2014/main" id="{84BF42D6-F2C5-41B5-BA64-5287DFE241E0}"/>
              </a:ext>
              <a:ext uri="{C183D7F6-B498-43B3-948B-1728B52AA6E4}">
                <adec:decorative xmlns:adec="http://schemas.microsoft.com/office/drawing/2017/decorative" val="1"/>
              </a:ext>
            </a:extLst>
          </p:cNvPr>
          <p:cNvSpPr txBox="1"/>
          <p:nvPr userDrawn="1"/>
        </p:nvSpPr>
        <p:spPr>
          <a:xfrm>
            <a:off x="1885685" y="6266997"/>
            <a:ext cx="67068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a:solidFill>
                  <a:schemeClr val="bg1">
                    <a:lumMod val="65000"/>
                  </a:schemeClr>
                </a:solidFill>
                <a:latin typeface="+mn-lt"/>
                <a:ea typeface="+mn-ea"/>
                <a:cs typeface="+mn-cs"/>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 </a:t>
            </a:r>
          </a:p>
        </p:txBody>
      </p:sp>
      <p:cxnSp>
        <p:nvCxnSpPr>
          <p:cNvPr id="16" name="Straight Connector 16">
            <a:extLst>
              <a:ext uri="{FF2B5EF4-FFF2-40B4-BE49-F238E27FC236}">
                <a16:creationId xmlns:a16="http://schemas.microsoft.com/office/drawing/2014/main" id="{69BA4B27-3E10-477C-B0BA-9AFA9675A9FF}"/>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3456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9_FINAL SLIDE">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12011BBF-7919-445A-B594-82C7DB7E421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0" y="0"/>
            <a:ext cx="12192000" cy="6856293"/>
          </a:xfrm>
          <a:prstGeom prst="rect">
            <a:avLst/>
          </a:prstGeom>
        </p:spPr>
      </p:pic>
      <p:sp>
        <p:nvSpPr>
          <p:cNvPr id="12" name="Rectangle 8">
            <a:extLst>
              <a:ext uri="{FF2B5EF4-FFF2-40B4-BE49-F238E27FC236}">
                <a16:creationId xmlns:a16="http://schemas.microsoft.com/office/drawing/2014/main" id="{64CC429F-6E76-4B4C-BB3F-FE6F142DF3A4}"/>
              </a:ext>
            </a:extLst>
          </p:cNvPr>
          <p:cNvSpPr/>
          <p:nvPr userDrawn="1"/>
        </p:nvSpPr>
        <p:spPr>
          <a:xfrm>
            <a:off x="0" y="0"/>
            <a:ext cx="12192000" cy="6858000"/>
          </a:xfrm>
          <a:prstGeom prst="rect">
            <a:avLst/>
          </a:prstGeom>
          <a:gradFill>
            <a:gsLst>
              <a:gs pos="100000">
                <a:srgbClr val="7213EA">
                  <a:alpha val="61000"/>
                </a:srgbClr>
              </a:gs>
              <a:gs pos="0">
                <a:srgbClr val="B497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20" name="Picture 15">
            <a:extLst>
              <a:ext uri="{FF2B5EF4-FFF2-40B4-BE49-F238E27FC236}">
                <a16:creationId xmlns:a16="http://schemas.microsoft.com/office/drawing/2014/main" id="{D5F8F5B5-A369-4C46-B751-1F5FCA5222A6}"/>
              </a:ext>
            </a:extLst>
          </p:cNvPr>
          <p:cNvPicPr>
            <a:picLocks noChangeAspect="1"/>
          </p:cNvPicPr>
          <p:nvPr userDrawn="1"/>
        </p:nvPicPr>
        <p:blipFill rotWithShape="1">
          <a:blip r:embed="rId4"/>
          <a:srcRect l="36229" t="38609" r="9603" b="28759"/>
          <a:stretch/>
        </p:blipFill>
        <p:spPr>
          <a:xfrm>
            <a:off x="2234913" y="1882367"/>
            <a:ext cx="7718489" cy="3099991"/>
          </a:xfrm>
          <a:custGeom>
            <a:avLst/>
            <a:gdLst>
              <a:gd name="connsiteX0" fmla="*/ 6058533 w 7718489"/>
              <a:gd name="connsiteY0" fmla="*/ 2420175 h 3099991"/>
              <a:gd name="connsiteX1" fmla="*/ 6451222 w 7718489"/>
              <a:gd name="connsiteY1" fmla="*/ 2775917 h 3099991"/>
              <a:gd name="connsiteX2" fmla="*/ 6718997 w 7718489"/>
              <a:gd name="connsiteY2" fmla="*/ 2748296 h 3099991"/>
              <a:gd name="connsiteX3" fmla="*/ 6800455 w 7718489"/>
              <a:gd name="connsiteY3" fmla="*/ 2420175 h 3099991"/>
              <a:gd name="connsiteX4" fmla="*/ 5035465 w 7718489"/>
              <a:gd name="connsiteY4" fmla="*/ 1789620 h 3099991"/>
              <a:gd name="connsiteX5" fmla="*/ 4672157 w 7718489"/>
              <a:gd name="connsiteY5" fmla="*/ 2360005 h 3099991"/>
              <a:gd name="connsiteX6" fmla="*/ 4912310 w 7718489"/>
              <a:gd name="connsiteY6" fmla="*/ 2360005 h 3099991"/>
              <a:gd name="connsiteX7" fmla="*/ 3858453 w 7718489"/>
              <a:gd name="connsiteY7" fmla="*/ 1764813 h 3099991"/>
              <a:gd name="connsiteX8" fmla="*/ 3690962 w 7718489"/>
              <a:gd name="connsiteY8" fmla="*/ 2360005 h 3099991"/>
              <a:gd name="connsiteX9" fmla="*/ 3864435 w 7718489"/>
              <a:gd name="connsiteY9" fmla="*/ 2360005 h 3099991"/>
              <a:gd name="connsiteX10" fmla="*/ 2514654 w 7718489"/>
              <a:gd name="connsiteY10" fmla="*/ 1671568 h 3099991"/>
              <a:gd name="connsiteX11" fmla="*/ 2445687 w 7718489"/>
              <a:gd name="connsiteY11" fmla="*/ 1672623 h 3099991"/>
              <a:gd name="connsiteX12" fmla="*/ 2392026 w 7718489"/>
              <a:gd name="connsiteY12" fmla="*/ 1874949 h 3099991"/>
              <a:gd name="connsiteX13" fmla="*/ 2369859 w 7718489"/>
              <a:gd name="connsiteY13" fmla="*/ 1961686 h 3099991"/>
              <a:gd name="connsiteX14" fmla="*/ 2322884 w 7718489"/>
              <a:gd name="connsiteY14" fmla="*/ 2135863 h 3099991"/>
              <a:gd name="connsiteX15" fmla="*/ 2424575 w 7718489"/>
              <a:gd name="connsiteY15" fmla="*/ 2135863 h 3099991"/>
              <a:gd name="connsiteX16" fmla="*/ 2483161 w 7718489"/>
              <a:gd name="connsiteY16" fmla="*/ 2135863 h 3099991"/>
              <a:gd name="connsiteX17" fmla="*/ 2531895 w 7718489"/>
              <a:gd name="connsiteY17" fmla="*/ 2133575 h 3099991"/>
              <a:gd name="connsiteX18" fmla="*/ 2532423 w 7718489"/>
              <a:gd name="connsiteY18" fmla="*/ 2133575 h 3099991"/>
              <a:gd name="connsiteX19" fmla="*/ 2837145 w 7718489"/>
              <a:gd name="connsiteY19" fmla="*/ 1896765 h 3099991"/>
              <a:gd name="connsiteX20" fmla="*/ 2844358 w 7718489"/>
              <a:gd name="connsiteY20" fmla="*/ 1722589 h 3099991"/>
              <a:gd name="connsiteX21" fmla="*/ 2593473 w 7718489"/>
              <a:gd name="connsiteY21" fmla="*/ 1671568 h 3099991"/>
              <a:gd name="connsiteX22" fmla="*/ 4208566 w 7718489"/>
              <a:gd name="connsiteY22" fmla="*/ 61049 h 3099991"/>
              <a:gd name="connsiteX23" fmla="*/ 4208566 w 7718489"/>
              <a:gd name="connsiteY23" fmla="*/ 2360885 h 3099991"/>
              <a:gd name="connsiteX24" fmla="*/ 4252198 w 7718489"/>
              <a:gd name="connsiteY24" fmla="*/ 2360885 h 3099991"/>
              <a:gd name="connsiteX25" fmla="*/ 4854779 w 7718489"/>
              <a:gd name="connsiteY25" fmla="*/ 1410830 h 3099991"/>
              <a:gd name="connsiteX26" fmla="*/ 5528086 w 7718489"/>
              <a:gd name="connsiteY26" fmla="*/ 1410830 h 3099991"/>
              <a:gd name="connsiteX27" fmla="*/ 5329102 w 7718489"/>
              <a:gd name="connsiteY27" fmla="*/ 2360005 h 3099991"/>
              <a:gd name="connsiteX28" fmla="*/ 5563097 w 7718489"/>
              <a:gd name="connsiteY28" fmla="*/ 2360005 h 3099991"/>
              <a:gd name="connsiteX29" fmla="*/ 5588256 w 7718489"/>
              <a:gd name="connsiteY29" fmla="*/ 2220488 h 3099991"/>
              <a:gd name="connsiteX30" fmla="*/ 5800435 w 7718489"/>
              <a:gd name="connsiteY30" fmla="*/ 1764813 h 3099991"/>
              <a:gd name="connsiteX31" fmla="*/ 5801491 w 7718489"/>
              <a:gd name="connsiteY31" fmla="*/ 1435285 h 3099991"/>
              <a:gd name="connsiteX32" fmla="*/ 5800787 w 7718489"/>
              <a:gd name="connsiteY32" fmla="*/ 61049 h 3099991"/>
              <a:gd name="connsiteX33" fmla="*/ 2354376 w 7718489"/>
              <a:gd name="connsiteY33" fmla="*/ 61049 h 3099991"/>
              <a:gd name="connsiteX34" fmla="*/ 2354376 w 7718489"/>
              <a:gd name="connsiteY34" fmla="*/ 1408015 h 3099991"/>
              <a:gd name="connsiteX35" fmla="*/ 2671061 w 7718489"/>
              <a:gd name="connsiteY35" fmla="*/ 1408015 h 3099991"/>
              <a:gd name="connsiteX36" fmla="*/ 3184442 w 7718489"/>
              <a:gd name="connsiteY36" fmla="*/ 1525364 h 3099991"/>
              <a:gd name="connsiteX37" fmla="*/ 3238279 w 7718489"/>
              <a:gd name="connsiteY37" fmla="*/ 1902571 h 3099991"/>
              <a:gd name="connsiteX38" fmla="*/ 2851219 w 7718489"/>
              <a:gd name="connsiteY38" fmla="*/ 2360005 h 3099991"/>
              <a:gd name="connsiteX39" fmla="*/ 3273466 w 7718489"/>
              <a:gd name="connsiteY39" fmla="*/ 2360005 h 3099991"/>
              <a:gd name="connsiteX40" fmla="*/ 3546695 w 7718489"/>
              <a:gd name="connsiteY40" fmla="*/ 1408543 h 3099991"/>
              <a:gd name="connsiteX41" fmla="*/ 3944662 w 7718489"/>
              <a:gd name="connsiteY41" fmla="*/ 1408543 h 3099991"/>
              <a:gd name="connsiteX42" fmla="*/ 3944662 w 7718489"/>
              <a:gd name="connsiteY42" fmla="*/ 61049 h 3099991"/>
              <a:gd name="connsiteX43" fmla="*/ 498603 w 7718489"/>
              <a:gd name="connsiteY43" fmla="*/ 61049 h 3099991"/>
              <a:gd name="connsiteX44" fmla="*/ 498603 w 7718489"/>
              <a:gd name="connsiteY44" fmla="*/ 1410830 h 3099991"/>
              <a:gd name="connsiteX45" fmla="*/ 881440 w 7718489"/>
              <a:gd name="connsiteY45" fmla="*/ 1410830 h 3099991"/>
              <a:gd name="connsiteX46" fmla="*/ 676826 w 7718489"/>
              <a:gd name="connsiteY46" fmla="*/ 2091351 h 3099991"/>
              <a:gd name="connsiteX47" fmla="*/ 1308612 w 7718489"/>
              <a:gd name="connsiteY47" fmla="*/ 1412062 h 3099991"/>
              <a:gd name="connsiteX48" fmla="*/ 1827624 w 7718489"/>
              <a:gd name="connsiteY48" fmla="*/ 1412062 h 3099991"/>
              <a:gd name="connsiteX49" fmla="*/ 1019725 w 7718489"/>
              <a:gd name="connsiteY49" fmla="*/ 2237729 h 3099991"/>
              <a:gd name="connsiteX50" fmla="*/ 1078312 w 7718489"/>
              <a:gd name="connsiteY50" fmla="*/ 2360885 h 3099991"/>
              <a:gd name="connsiteX51" fmla="*/ 1827624 w 7718489"/>
              <a:gd name="connsiteY51" fmla="*/ 2360885 h 3099991"/>
              <a:gd name="connsiteX52" fmla="*/ 1836596 w 7718489"/>
              <a:gd name="connsiteY52" fmla="*/ 2333966 h 3099991"/>
              <a:gd name="connsiteX53" fmla="*/ 2064434 w 7718489"/>
              <a:gd name="connsiteY53" fmla="*/ 1575506 h 3099991"/>
              <a:gd name="connsiteX54" fmla="*/ 2089416 w 7718489"/>
              <a:gd name="connsiteY54" fmla="*/ 1492992 h 3099991"/>
              <a:gd name="connsiteX55" fmla="*/ 2089416 w 7718489"/>
              <a:gd name="connsiteY55" fmla="*/ 61049 h 3099991"/>
              <a:gd name="connsiteX56" fmla="*/ 6065395 w 7718489"/>
              <a:gd name="connsiteY56" fmla="*/ 60698 h 3099991"/>
              <a:gd name="connsiteX57" fmla="*/ 6065395 w 7718489"/>
              <a:gd name="connsiteY57" fmla="*/ 1503372 h 3099991"/>
              <a:gd name="connsiteX58" fmla="*/ 6770898 w 7718489"/>
              <a:gd name="connsiteY58" fmla="*/ 1317056 h 3099991"/>
              <a:gd name="connsiteX59" fmla="*/ 7344274 w 7718489"/>
              <a:gd name="connsiteY59" fmla="*/ 1514632 h 3099991"/>
              <a:gd name="connsiteX60" fmla="*/ 7383859 w 7718489"/>
              <a:gd name="connsiteY60" fmla="*/ 1868792 h 3099991"/>
              <a:gd name="connsiteX61" fmla="*/ 6906017 w 7718489"/>
              <a:gd name="connsiteY61" fmla="*/ 1868792 h 3099991"/>
              <a:gd name="connsiteX62" fmla="*/ 6667272 w 7718489"/>
              <a:gd name="connsiteY62" fmla="*/ 1642186 h 3099991"/>
              <a:gd name="connsiteX63" fmla="*/ 6084044 w 7718489"/>
              <a:gd name="connsiteY63" fmla="*/ 2210811 h 3099991"/>
              <a:gd name="connsiteX64" fmla="*/ 6065395 w 7718489"/>
              <a:gd name="connsiteY64" fmla="*/ 2305465 h 3099991"/>
              <a:gd name="connsiteX65" fmla="*/ 6065395 w 7718489"/>
              <a:gd name="connsiteY65" fmla="*/ 2360005 h 3099991"/>
              <a:gd name="connsiteX66" fmla="*/ 6453685 w 7718489"/>
              <a:gd name="connsiteY66" fmla="*/ 2360005 h 3099991"/>
              <a:gd name="connsiteX67" fmla="*/ 6519837 w 7718489"/>
              <a:gd name="connsiteY67" fmla="*/ 2094693 h 3099991"/>
              <a:gd name="connsiteX68" fmla="*/ 7322633 w 7718489"/>
              <a:gd name="connsiteY68" fmla="*/ 2094693 h 3099991"/>
              <a:gd name="connsiteX69" fmla="*/ 7257009 w 7718489"/>
              <a:gd name="connsiteY69" fmla="*/ 2360005 h 3099991"/>
              <a:gd name="connsiteX70" fmla="*/ 7658671 w 7718489"/>
              <a:gd name="connsiteY70" fmla="*/ 2360005 h 3099991"/>
              <a:gd name="connsiteX71" fmla="*/ 7657967 w 7718489"/>
              <a:gd name="connsiteY71" fmla="*/ 60698 h 3099991"/>
              <a:gd name="connsiteX72" fmla="*/ 437201 w 7718489"/>
              <a:gd name="connsiteY72" fmla="*/ 0 h 3099991"/>
              <a:gd name="connsiteX73" fmla="*/ 2151170 w 7718489"/>
              <a:gd name="connsiteY73" fmla="*/ 0 h 3099991"/>
              <a:gd name="connsiteX74" fmla="*/ 2151170 w 7718489"/>
              <a:gd name="connsiteY74" fmla="*/ 1410830 h 3099991"/>
              <a:gd name="connsiteX75" fmla="*/ 2292974 w 7718489"/>
              <a:gd name="connsiteY75" fmla="*/ 1410830 h 3099991"/>
              <a:gd name="connsiteX76" fmla="*/ 2292974 w 7718489"/>
              <a:gd name="connsiteY76" fmla="*/ 0 h 3099991"/>
              <a:gd name="connsiteX77" fmla="*/ 4006767 w 7718489"/>
              <a:gd name="connsiteY77" fmla="*/ 0 h 3099991"/>
              <a:gd name="connsiteX78" fmla="*/ 4006767 w 7718489"/>
              <a:gd name="connsiteY78" fmla="*/ 1408543 h 3099991"/>
              <a:gd name="connsiteX79" fmla="*/ 4148748 w 7718489"/>
              <a:gd name="connsiteY79" fmla="*/ 1408543 h 3099991"/>
              <a:gd name="connsiteX80" fmla="*/ 4148748 w 7718489"/>
              <a:gd name="connsiteY80" fmla="*/ 0 h 3099991"/>
              <a:gd name="connsiteX81" fmla="*/ 5862013 w 7718489"/>
              <a:gd name="connsiteY81" fmla="*/ 0 h 3099991"/>
              <a:gd name="connsiteX82" fmla="*/ 5862013 w 7718489"/>
              <a:gd name="connsiteY82" fmla="*/ 1684411 h 3099991"/>
              <a:gd name="connsiteX83" fmla="*/ 6005048 w 7718489"/>
              <a:gd name="connsiteY83" fmla="*/ 1546829 h 3099991"/>
              <a:gd name="connsiteX84" fmla="*/ 6005048 w 7718489"/>
              <a:gd name="connsiteY84" fmla="*/ 0 h 3099991"/>
              <a:gd name="connsiteX85" fmla="*/ 7718489 w 7718489"/>
              <a:gd name="connsiteY85" fmla="*/ 0 h 3099991"/>
              <a:gd name="connsiteX86" fmla="*/ 7718489 w 7718489"/>
              <a:gd name="connsiteY86" fmla="*/ 2420175 h 3099991"/>
              <a:gd name="connsiteX87" fmla="*/ 7242406 w 7718489"/>
              <a:gd name="connsiteY87" fmla="*/ 2420175 h 3099991"/>
              <a:gd name="connsiteX88" fmla="*/ 7097963 w 7718489"/>
              <a:gd name="connsiteY88" fmla="*/ 3004810 h 3099991"/>
              <a:gd name="connsiteX89" fmla="*/ 6322965 w 7718489"/>
              <a:gd name="connsiteY89" fmla="*/ 3099991 h 3099991"/>
              <a:gd name="connsiteX90" fmla="*/ 5729357 w 7718489"/>
              <a:gd name="connsiteY90" fmla="*/ 2923000 h 3099991"/>
              <a:gd name="connsiteX91" fmla="*/ 5555532 w 7718489"/>
              <a:gd name="connsiteY91" fmla="*/ 2420175 h 3099991"/>
              <a:gd name="connsiteX92" fmla="*/ 5314324 w 7718489"/>
              <a:gd name="connsiteY92" fmla="*/ 2420175 h 3099991"/>
              <a:gd name="connsiteX93" fmla="*/ 5178853 w 7718489"/>
              <a:gd name="connsiteY93" fmla="*/ 3064101 h 3099991"/>
              <a:gd name="connsiteX94" fmla="*/ 4761709 w 7718489"/>
              <a:gd name="connsiteY94" fmla="*/ 3064101 h 3099991"/>
              <a:gd name="connsiteX95" fmla="*/ 4899466 w 7718489"/>
              <a:gd name="connsiteY95" fmla="*/ 2420175 h 3099991"/>
              <a:gd name="connsiteX96" fmla="*/ 4632396 w 7718489"/>
              <a:gd name="connsiteY96" fmla="*/ 2420175 h 3099991"/>
              <a:gd name="connsiteX97" fmla="*/ 4224576 w 7718489"/>
              <a:gd name="connsiteY97" fmla="*/ 3064101 h 3099991"/>
              <a:gd name="connsiteX98" fmla="*/ 3869009 w 7718489"/>
              <a:gd name="connsiteY98" fmla="*/ 3064101 h 3099991"/>
              <a:gd name="connsiteX99" fmla="*/ 3863907 w 7718489"/>
              <a:gd name="connsiteY99" fmla="*/ 2420175 h 3099991"/>
              <a:gd name="connsiteX100" fmla="*/ 3673193 w 7718489"/>
              <a:gd name="connsiteY100" fmla="*/ 2420175 h 3099991"/>
              <a:gd name="connsiteX101" fmla="*/ 3493562 w 7718489"/>
              <a:gd name="connsiteY101" fmla="*/ 3064101 h 3099991"/>
              <a:gd name="connsiteX102" fmla="*/ 3069732 w 7718489"/>
              <a:gd name="connsiteY102" fmla="*/ 3064101 h 3099991"/>
              <a:gd name="connsiteX103" fmla="*/ 3255345 w 7718489"/>
              <a:gd name="connsiteY103" fmla="*/ 2420175 h 3099991"/>
              <a:gd name="connsiteX104" fmla="*/ 2319717 w 7718489"/>
              <a:gd name="connsiteY104" fmla="*/ 2420175 h 3099991"/>
              <a:gd name="connsiteX105" fmla="*/ 2319717 w 7718489"/>
              <a:gd name="connsiteY105" fmla="*/ 2421934 h 3099991"/>
              <a:gd name="connsiteX106" fmla="*/ 2227350 w 7718489"/>
              <a:gd name="connsiteY106" fmla="*/ 2421934 h 3099991"/>
              <a:gd name="connsiteX107" fmla="*/ 2035228 w 7718489"/>
              <a:gd name="connsiteY107" fmla="*/ 3065860 h 3099991"/>
              <a:gd name="connsiteX108" fmla="*/ 1614917 w 7718489"/>
              <a:gd name="connsiteY108" fmla="*/ 3065860 h 3099991"/>
              <a:gd name="connsiteX109" fmla="*/ 1809678 w 7718489"/>
              <a:gd name="connsiteY109" fmla="*/ 2420175 h 3099991"/>
              <a:gd name="connsiteX110" fmla="*/ 1107517 w 7718489"/>
              <a:gd name="connsiteY110" fmla="*/ 2420175 h 3099991"/>
              <a:gd name="connsiteX111" fmla="*/ 1417165 w 7718489"/>
              <a:gd name="connsiteY111" fmla="*/ 3065860 h 3099991"/>
              <a:gd name="connsiteX112" fmla="*/ 952694 w 7718489"/>
              <a:gd name="connsiteY112" fmla="*/ 3065860 h 3099991"/>
              <a:gd name="connsiteX113" fmla="*/ 633722 w 7718489"/>
              <a:gd name="connsiteY113" fmla="*/ 2420175 h 3099991"/>
              <a:gd name="connsiteX114" fmla="*/ 578126 w 7718489"/>
              <a:gd name="connsiteY114" fmla="*/ 2420175 h 3099991"/>
              <a:gd name="connsiteX115" fmla="*/ 384596 w 7718489"/>
              <a:gd name="connsiteY115" fmla="*/ 3065860 h 3099991"/>
              <a:gd name="connsiteX116" fmla="*/ 0 w 7718489"/>
              <a:gd name="connsiteY116" fmla="*/ 3065860 h 3099991"/>
              <a:gd name="connsiteX117" fmla="*/ 437201 w 7718489"/>
              <a:gd name="connsiteY117" fmla="*/ 1607879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18489" h="3099991">
                <a:moveTo>
                  <a:pt x="6058533" y="2420175"/>
                </a:moveTo>
                <a:cubicBezTo>
                  <a:pt x="6061876" y="2669124"/>
                  <a:pt x="6221626" y="2775917"/>
                  <a:pt x="6451222" y="2775917"/>
                </a:cubicBezTo>
                <a:cubicBezTo>
                  <a:pt x="6541125" y="2774668"/>
                  <a:pt x="6630730" y="2765432"/>
                  <a:pt x="6718997" y="2748296"/>
                </a:cubicBezTo>
                <a:lnTo>
                  <a:pt x="6800455" y="2420175"/>
                </a:lnTo>
                <a:close/>
                <a:moveTo>
                  <a:pt x="5035465" y="1789620"/>
                </a:moveTo>
                <a:lnTo>
                  <a:pt x="4672157" y="2360005"/>
                </a:lnTo>
                <a:lnTo>
                  <a:pt x="4912310" y="2360005"/>
                </a:lnTo>
                <a:close/>
                <a:moveTo>
                  <a:pt x="3858453" y="1764813"/>
                </a:moveTo>
                <a:lnTo>
                  <a:pt x="3690962" y="2360005"/>
                </a:lnTo>
                <a:lnTo>
                  <a:pt x="3864435" y="2360005"/>
                </a:lnTo>
                <a:close/>
                <a:moveTo>
                  <a:pt x="2514654" y="1671568"/>
                </a:moveTo>
                <a:cubicBezTo>
                  <a:pt x="2492486" y="1671568"/>
                  <a:pt x="2469438" y="1672623"/>
                  <a:pt x="2445687" y="1672623"/>
                </a:cubicBezTo>
                <a:lnTo>
                  <a:pt x="2392026" y="1874949"/>
                </a:lnTo>
                <a:lnTo>
                  <a:pt x="2369859" y="1961686"/>
                </a:lnTo>
                <a:lnTo>
                  <a:pt x="2322884" y="2135863"/>
                </a:lnTo>
                <a:lnTo>
                  <a:pt x="2424575" y="2135863"/>
                </a:lnTo>
                <a:cubicBezTo>
                  <a:pt x="2441816" y="2135863"/>
                  <a:pt x="2459762" y="2135863"/>
                  <a:pt x="2483161" y="2135863"/>
                </a:cubicBezTo>
                <a:cubicBezTo>
                  <a:pt x="2500931" y="2135863"/>
                  <a:pt x="2516589" y="2133575"/>
                  <a:pt x="2531895" y="2133575"/>
                </a:cubicBezTo>
                <a:lnTo>
                  <a:pt x="2532423" y="2133575"/>
                </a:lnTo>
                <a:cubicBezTo>
                  <a:pt x="2728240" y="2118621"/>
                  <a:pt x="2788938" y="2043848"/>
                  <a:pt x="2837145" y="1896765"/>
                </a:cubicBezTo>
                <a:cubicBezTo>
                  <a:pt x="2865118" y="1811437"/>
                  <a:pt x="2867933" y="1755137"/>
                  <a:pt x="2844358" y="1722589"/>
                </a:cubicBezTo>
                <a:cubicBezTo>
                  <a:pt x="2813393" y="1679308"/>
                  <a:pt x="2728240" y="1671568"/>
                  <a:pt x="2593473" y="1671568"/>
                </a:cubicBezTo>
                <a:close/>
                <a:moveTo>
                  <a:pt x="4208566" y="61049"/>
                </a:moveTo>
                <a:lnTo>
                  <a:pt x="4208566" y="2360885"/>
                </a:lnTo>
                <a:lnTo>
                  <a:pt x="4252198" y="2360885"/>
                </a:lnTo>
                <a:lnTo>
                  <a:pt x="4854779" y="1410830"/>
                </a:lnTo>
                <a:lnTo>
                  <a:pt x="5528086" y="1410830"/>
                </a:lnTo>
                <a:lnTo>
                  <a:pt x="5329102" y="2360005"/>
                </a:lnTo>
                <a:lnTo>
                  <a:pt x="5563097" y="2360005"/>
                </a:lnTo>
                <a:cubicBezTo>
                  <a:pt x="5567865" y="2312924"/>
                  <a:pt x="5576275" y="2266266"/>
                  <a:pt x="5588256" y="2220488"/>
                </a:cubicBezTo>
                <a:cubicBezTo>
                  <a:pt x="5629319" y="2056480"/>
                  <a:pt x="5701348" y="1901815"/>
                  <a:pt x="5800435" y="1764813"/>
                </a:cubicBezTo>
                <a:lnTo>
                  <a:pt x="5801491" y="1435285"/>
                </a:lnTo>
                <a:lnTo>
                  <a:pt x="5800787" y="61049"/>
                </a:lnTo>
                <a:close/>
                <a:moveTo>
                  <a:pt x="2354376" y="61049"/>
                </a:moveTo>
                <a:lnTo>
                  <a:pt x="2354376" y="1408015"/>
                </a:lnTo>
                <a:lnTo>
                  <a:pt x="2671061" y="1408015"/>
                </a:lnTo>
                <a:cubicBezTo>
                  <a:pt x="2861952" y="1408015"/>
                  <a:pt x="3077121" y="1396931"/>
                  <a:pt x="3184442" y="1525364"/>
                </a:cubicBezTo>
                <a:cubicBezTo>
                  <a:pt x="3255872" y="1611749"/>
                  <a:pt x="3271706" y="1726635"/>
                  <a:pt x="3238279" y="1902571"/>
                </a:cubicBezTo>
                <a:cubicBezTo>
                  <a:pt x="3197286" y="2128297"/>
                  <a:pt x="3066389" y="2280306"/>
                  <a:pt x="2851219" y="2360005"/>
                </a:cubicBezTo>
                <a:lnTo>
                  <a:pt x="3273466" y="2360005"/>
                </a:lnTo>
                <a:lnTo>
                  <a:pt x="3546695" y="1408543"/>
                </a:lnTo>
                <a:lnTo>
                  <a:pt x="3944662" y="1408543"/>
                </a:lnTo>
                <a:lnTo>
                  <a:pt x="3944662" y="61049"/>
                </a:lnTo>
                <a:close/>
                <a:moveTo>
                  <a:pt x="498603" y="61049"/>
                </a:moveTo>
                <a:lnTo>
                  <a:pt x="498603" y="1410830"/>
                </a:lnTo>
                <a:lnTo>
                  <a:pt x="881440" y="1410830"/>
                </a:lnTo>
                <a:lnTo>
                  <a:pt x="676826" y="2091351"/>
                </a:lnTo>
                <a:lnTo>
                  <a:pt x="1308612" y="1412062"/>
                </a:lnTo>
                <a:lnTo>
                  <a:pt x="1827624" y="1412062"/>
                </a:lnTo>
                <a:lnTo>
                  <a:pt x="1019725" y="2237729"/>
                </a:lnTo>
                <a:lnTo>
                  <a:pt x="1078312" y="2360885"/>
                </a:lnTo>
                <a:lnTo>
                  <a:pt x="1827624" y="2360885"/>
                </a:lnTo>
                <a:lnTo>
                  <a:pt x="1836596" y="2333966"/>
                </a:lnTo>
                <a:lnTo>
                  <a:pt x="2064434" y="1575506"/>
                </a:lnTo>
                <a:lnTo>
                  <a:pt x="2089416" y="1492992"/>
                </a:lnTo>
                <a:lnTo>
                  <a:pt x="2089416" y="61049"/>
                </a:lnTo>
                <a:close/>
                <a:moveTo>
                  <a:pt x="6065395" y="60698"/>
                </a:moveTo>
                <a:lnTo>
                  <a:pt x="6065395" y="1503372"/>
                </a:lnTo>
                <a:cubicBezTo>
                  <a:pt x="6304668" y="1347317"/>
                  <a:pt x="6581591" y="1317056"/>
                  <a:pt x="6770898" y="1317056"/>
                </a:cubicBezTo>
                <a:cubicBezTo>
                  <a:pt x="7037265" y="1317056"/>
                  <a:pt x="7242406" y="1373884"/>
                  <a:pt x="7344274" y="1514632"/>
                </a:cubicBezTo>
                <a:cubicBezTo>
                  <a:pt x="7434353" y="1644649"/>
                  <a:pt x="7402860" y="1785926"/>
                  <a:pt x="7383859" y="1868792"/>
                </a:cubicBezTo>
                <a:lnTo>
                  <a:pt x="6906017" y="1868792"/>
                </a:lnTo>
                <a:cubicBezTo>
                  <a:pt x="6923434" y="1691096"/>
                  <a:pt x="6795705" y="1642186"/>
                  <a:pt x="6667272" y="1642186"/>
                </a:cubicBezTo>
                <a:cubicBezTo>
                  <a:pt x="6342669" y="1642186"/>
                  <a:pt x="6154418" y="1924739"/>
                  <a:pt x="6084044" y="2210811"/>
                </a:cubicBezTo>
                <a:cubicBezTo>
                  <a:pt x="6076479" y="2244239"/>
                  <a:pt x="6071376" y="2275556"/>
                  <a:pt x="6065395" y="2305465"/>
                </a:cubicBezTo>
                <a:lnTo>
                  <a:pt x="6065395" y="2360005"/>
                </a:lnTo>
                <a:lnTo>
                  <a:pt x="6453685" y="2360005"/>
                </a:lnTo>
                <a:lnTo>
                  <a:pt x="6519837" y="2094693"/>
                </a:lnTo>
                <a:lnTo>
                  <a:pt x="7322633" y="2094693"/>
                </a:lnTo>
                <a:lnTo>
                  <a:pt x="7257009" y="2360005"/>
                </a:lnTo>
                <a:lnTo>
                  <a:pt x="7658671" y="2360005"/>
                </a:lnTo>
                <a:lnTo>
                  <a:pt x="7657967" y="60698"/>
                </a:lnTo>
                <a:close/>
                <a:moveTo>
                  <a:pt x="437201" y="0"/>
                </a:moveTo>
                <a:lnTo>
                  <a:pt x="2151170" y="0"/>
                </a:lnTo>
                <a:lnTo>
                  <a:pt x="2151170" y="1410830"/>
                </a:lnTo>
                <a:lnTo>
                  <a:pt x="2292974" y="1410830"/>
                </a:lnTo>
                <a:lnTo>
                  <a:pt x="2292974" y="0"/>
                </a:lnTo>
                <a:lnTo>
                  <a:pt x="4006767" y="0"/>
                </a:lnTo>
                <a:lnTo>
                  <a:pt x="4006767" y="1408543"/>
                </a:lnTo>
                <a:lnTo>
                  <a:pt x="4148748" y="1408543"/>
                </a:lnTo>
                <a:lnTo>
                  <a:pt x="4148748" y="0"/>
                </a:lnTo>
                <a:lnTo>
                  <a:pt x="5862013" y="0"/>
                </a:lnTo>
                <a:lnTo>
                  <a:pt x="5862013" y="1684411"/>
                </a:lnTo>
                <a:cubicBezTo>
                  <a:pt x="5905345" y="1634234"/>
                  <a:pt x="5953218" y="1588174"/>
                  <a:pt x="6005048" y="1546829"/>
                </a:cubicBezTo>
                <a:lnTo>
                  <a:pt x="6005048" y="0"/>
                </a:lnTo>
                <a:lnTo>
                  <a:pt x="7718489" y="0"/>
                </a:lnTo>
                <a:lnTo>
                  <a:pt x="7718489" y="2420175"/>
                </a:lnTo>
                <a:lnTo>
                  <a:pt x="7242406" y="2420175"/>
                </a:lnTo>
                <a:lnTo>
                  <a:pt x="7097963" y="3004810"/>
                </a:lnTo>
                <a:cubicBezTo>
                  <a:pt x="6843929" y="3064980"/>
                  <a:pt x="6584019" y="3096913"/>
                  <a:pt x="6322965" y="3099991"/>
                </a:cubicBezTo>
                <a:cubicBezTo>
                  <a:pt x="6139112" y="3099991"/>
                  <a:pt x="5891218" y="3071490"/>
                  <a:pt x="5729357" y="2923000"/>
                </a:cubicBezTo>
                <a:cubicBezTo>
                  <a:pt x="5597053" y="2801076"/>
                  <a:pt x="5546031" y="2619686"/>
                  <a:pt x="5555532" y="2420175"/>
                </a:cubicBezTo>
                <a:lnTo>
                  <a:pt x="5314324" y="2420175"/>
                </a:lnTo>
                <a:lnTo>
                  <a:pt x="5178853" y="3064101"/>
                </a:lnTo>
                <a:lnTo>
                  <a:pt x="4761709" y="3064101"/>
                </a:lnTo>
                <a:lnTo>
                  <a:pt x="4899466" y="2420175"/>
                </a:lnTo>
                <a:lnTo>
                  <a:pt x="4632396" y="2420175"/>
                </a:lnTo>
                <a:lnTo>
                  <a:pt x="4224576" y="3064101"/>
                </a:lnTo>
                <a:lnTo>
                  <a:pt x="3869009" y="3064101"/>
                </a:lnTo>
                <a:lnTo>
                  <a:pt x="3863907" y="2420175"/>
                </a:lnTo>
                <a:lnTo>
                  <a:pt x="3673193" y="2420175"/>
                </a:lnTo>
                <a:lnTo>
                  <a:pt x="3493562" y="3064101"/>
                </a:lnTo>
                <a:lnTo>
                  <a:pt x="3069732" y="3064101"/>
                </a:lnTo>
                <a:lnTo>
                  <a:pt x="3255345" y="2420175"/>
                </a:lnTo>
                <a:lnTo>
                  <a:pt x="2319717" y="2420175"/>
                </a:lnTo>
                <a:lnTo>
                  <a:pt x="2319717" y="2421934"/>
                </a:lnTo>
                <a:lnTo>
                  <a:pt x="2227350" y="2421934"/>
                </a:lnTo>
                <a:lnTo>
                  <a:pt x="2035228" y="3065860"/>
                </a:lnTo>
                <a:lnTo>
                  <a:pt x="1614917" y="3065860"/>
                </a:lnTo>
                <a:lnTo>
                  <a:pt x="1809678" y="2420175"/>
                </a:lnTo>
                <a:lnTo>
                  <a:pt x="1107517" y="2420175"/>
                </a:lnTo>
                <a:lnTo>
                  <a:pt x="1417165" y="3065860"/>
                </a:lnTo>
                <a:lnTo>
                  <a:pt x="952694" y="3065860"/>
                </a:lnTo>
                <a:lnTo>
                  <a:pt x="633722" y="2420175"/>
                </a:lnTo>
                <a:lnTo>
                  <a:pt x="578126" y="2420175"/>
                </a:lnTo>
                <a:lnTo>
                  <a:pt x="384596" y="3065860"/>
                </a:lnTo>
                <a:lnTo>
                  <a:pt x="0" y="3065860"/>
                </a:lnTo>
                <a:lnTo>
                  <a:pt x="437201" y="1607879"/>
                </a:lnTo>
                <a:close/>
              </a:path>
            </a:pathLst>
          </a:custGeom>
        </p:spPr>
      </p:pic>
      <p:sp>
        <p:nvSpPr>
          <p:cNvPr id="26" name="Freeform 19">
            <a:extLst>
              <a:ext uri="{FF2B5EF4-FFF2-40B4-BE49-F238E27FC236}">
                <a16:creationId xmlns:a16="http://schemas.microsoft.com/office/drawing/2014/main" id="{74931392-F265-430F-9BC4-22CE3183540A}"/>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Shape 8">
            <a:extLst>
              <a:ext uri="{FF2B5EF4-FFF2-40B4-BE49-F238E27FC236}">
                <a16:creationId xmlns:a16="http://schemas.microsoft.com/office/drawing/2014/main" id="{504325B2-2DA8-4A7C-B81F-F12865CBC36E}"/>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28" name="TextBox 24">
            <a:extLst>
              <a:ext uri="{FF2B5EF4-FFF2-40B4-BE49-F238E27FC236}">
                <a16:creationId xmlns:a16="http://schemas.microsoft.com/office/drawing/2014/main" id="{80DB8A08-AB52-432A-B9DB-93CCFE61544C}"/>
              </a:ext>
              <a:ext uri="{C183D7F6-B498-43B3-948B-1728B52AA6E4}">
                <adec:decorative xmlns:adec="http://schemas.microsoft.com/office/drawing/2017/decorative" val="1"/>
              </a:ext>
            </a:extLst>
          </p:cNvPr>
          <p:cNvSpPr txBox="1"/>
          <p:nvPr userDrawn="1">
            <p:custDataLst>
              <p:tags r:id="rId1"/>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00" b="0" kern="1200" noProof="0">
                <a:solidFill>
                  <a:schemeClr val="bg1"/>
                </a:solidFill>
                <a:latin typeface="+mn-lt"/>
                <a:ea typeface="+mn-ea"/>
                <a:cs typeface="+mn-cs"/>
              </a:rPr>
              <a:t>Document Classification: KPMG Confidential</a:t>
            </a:r>
            <a:endParaRPr lang="en-GB" sz="600" b="0" kern="1200" noProof="0">
              <a:solidFill>
                <a:schemeClr val="bg1"/>
              </a:solidFill>
              <a:latin typeface="+mn-lt"/>
              <a:ea typeface="+mn-ea"/>
              <a:cs typeface="+mn-cs"/>
            </a:endParaRPr>
          </a:p>
        </p:txBody>
      </p:sp>
      <p:sp>
        <p:nvSpPr>
          <p:cNvPr id="29" name="TextBox 7">
            <a:extLst>
              <a:ext uri="{FF2B5EF4-FFF2-40B4-BE49-F238E27FC236}">
                <a16:creationId xmlns:a16="http://schemas.microsoft.com/office/drawing/2014/main" id="{63461CFE-697A-4998-A94E-B005C5D82AC6}"/>
              </a:ext>
              <a:ext uri="{C183D7F6-B498-43B3-948B-1728B52AA6E4}">
                <adec:decorative xmlns:adec="http://schemas.microsoft.com/office/drawing/2017/decorative" val="1"/>
              </a:ext>
            </a:extLst>
          </p:cNvPr>
          <p:cNvSpPr txBox="1"/>
          <p:nvPr userDrawn="1"/>
        </p:nvSpPr>
        <p:spPr>
          <a:xfrm>
            <a:off x="1885685" y="6266997"/>
            <a:ext cx="67068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 </a:t>
            </a:r>
          </a:p>
        </p:txBody>
      </p:sp>
      <p:cxnSp>
        <p:nvCxnSpPr>
          <p:cNvPr id="30" name="Straight Connector 16">
            <a:extLst>
              <a:ext uri="{FF2B5EF4-FFF2-40B4-BE49-F238E27FC236}">
                <a16:creationId xmlns:a16="http://schemas.microsoft.com/office/drawing/2014/main" id="{E5580987-107E-4DAC-A8A0-3F594E1BF77A}"/>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2717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0_FINAL SLID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8D3DE7D4-B9EB-42D9-B59C-0D95D71E75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3" name="Picture 15">
            <a:extLst>
              <a:ext uri="{FF2B5EF4-FFF2-40B4-BE49-F238E27FC236}">
                <a16:creationId xmlns:a16="http://schemas.microsoft.com/office/drawing/2014/main" id="{EFABF97A-09A2-4ADE-B20F-42D7AE31C97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a:xfrm flipH="1">
            <a:off x="2238565" y="1882444"/>
            <a:ext cx="7709732" cy="3096473"/>
          </a:xfrm>
          <a:custGeom>
            <a:avLst/>
            <a:gdLst>
              <a:gd name="connsiteX0" fmla="*/ 1658073 w 7709732"/>
              <a:gd name="connsiteY0" fmla="*/ 2417428 h 3096473"/>
              <a:gd name="connsiteX1" fmla="*/ 1265829 w 7709732"/>
              <a:gd name="connsiteY1" fmla="*/ 2772767 h 3096473"/>
              <a:gd name="connsiteX2" fmla="*/ 998358 w 7709732"/>
              <a:gd name="connsiteY2" fmla="*/ 2745177 h 3096473"/>
              <a:gd name="connsiteX3" fmla="*/ 916992 w 7709732"/>
              <a:gd name="connsiteY3" fmla="*/ 2417428 h 3096473"/>
              <a:gd name="connsiteX4" fmla="*/ 2679980 w 7709732"/>
              <a:gd name="connsiteY4" fmla="*/ 1787589 h 3096473"/>
              <a:gd name="connsiteX5" fmla="*/ 3042876 w 7709732"/>
              <a:gd name="connsiteY5" fmla="*/ 2357327 h 3096473"/>
              <a:gd name="connsiteX6" fmla="*/ 2802996 w 7709732"/>
              <a:gd name="connsiteY6" fmla="*/ 2357327 h 3096473"/>
              <a:gd name="connsiteX7" fmla="*/ 3855657 w 7709732"/>
              <a:gd name="connsiteY7" fmla="*/ 1762811 h 3096473"/>
              <a:gd name="connsiteX8" fmla="*/ 4022958 w 7709732"/>
              <a:gd name="connsiteY8" fmla="*/ 2357327 h 3096473"/>
              <a:gd name="connsiteX9" fmla="*/ 3849682 w 7709732"/>
              <a:gd name="connsiteY9" fmla="*/ 2357327 h 3096473"/>
              <a:gd name="connsiteX10" fmla="*/ 5197931 w 7709732"/>
              <a:gd name="connsiteY10" fmla="*/ 1669671 h 3096473"/>
              <a:gd name="connsiteX11" fmla="*/ 5266820 w 7709732"/>
              <a:gd name="connsiteY11" fmla="*/ 1670725 h 3096473"/>
              <a:gd name="connsiteX12" fmla="*/ 5320420 w 7709732"/>
              <a:gd name="connsiteY12" fmla="*/ 1872822 h 3096473"/>
              <a:gd name="connsiteX13" fmla="*/ 5342562 w 7709732"/>
              <a:gd name="connsiteY13" fmla="*/ 1959460 h 3096473"/>
              <a:gd name="connsiteX14" fmla="*/ 5389484 w 7709732"/>
              <a:gd name="connsiteY14" fmla="*/ 2133439 h 3096473"/>
              <a:gd name="connsiteX15" fmla="*/ 5287908 w 7709732"/>
              <a:gd name="connsiteY15" fmla="*/ 2133439 h 3096473"/>
              <a:gd name="connsiteX16" fmla="*/ 5229388 w 7709732"/>
              <a:gd name="connsiteY16" fmla="*/ 2133439 h 3096473"/>
              <a:gd name="connsiteX17" fmla="*/ 5180709 w 7709732"/>
              <a:gd name="connsiteY17" fmla="*/ 2131154 h 3096473"/>
              <a:gd name="connsiteX18" fmla="*/ 5180182 w 7709732"/>
              <a:gd name="connsiteY18" fmla="*/ 2131154 h 3096473"/>
              <a:gd name="connsiteX19" fmla="*/ 4875806 w 7709732"/>
              <a:gd name="connsiteY19" fmla="*/ 1894613 h 3096473"/>
              <a:gd name="connsiteX20" fmla="*/ 4868601 w 7709732"/>
              <a:gd name="connsiteY20" fmla="*/ 1720634 h 3096473"/>
              <a:gd name="connsiteX21" fmla="*/ 5119201 w 7709732"/>
              <a:gd name="connsiteY21" fmla="*/ 1669671 h 3096473"/>
              <a:gd name="connsiteX22" fmla="*/ 3505941 w 7709732"/>
              <a:gd name="connsiteY22" fmla="*/ 60980 h 3096473"/>
              <a:gd name="connsiteX23" fmla="*/ 3505941 w 7709732"/>
              <a:gd name="connsiteY23" fmla="*/ 2358205 h 3096473"/>
              <a:gd name="connsiteX24" fmla="*/ 3462358 w 7709732"/>
              <a:gd name="connsiteY24" fmla="*/ 2358205 h 3096473"/>
              <a:gd name="connsiteX25" fmla="*/ 2860461 w 7709732"/>
              <a:gd name="connsiteY25" fmla="*/ 1409229 h 3096473"/>
              <a:gd name="connsiteX26" fmla="*/ 2187918 w 7709732"/>
              <a:gd name="connsiteY26" fmla="*/ 1409229 h 3096473"/>
              <a:gd name="connsiteX27" fmla="*/ 2386676 w 7709732"/>
              <a:gd name="connsiteY27" fmla="*/ 2357327 h 3096473"/>
              <a:gd name="connsiteX28" fmla="*/ 2152947 w 7709732"/>
              <a:gd name="connsiteY28" fmla="*/ 2357327 h 3096473"/>
              <a:gd name="connsiteX29" fmla="*/ 2127816 w 7709732"/>
              <a:gd name="connsiteY29" fmla="*/ 2217968 h 3096473"/>
              <a:gd name="connsiteX30" fmla="*/ 1915878 w 7709732"/>
              <a:gd name="connsiteY30" fmla="*/ 1762811 h 3096473"/>
              <a:gd name="connsiteX31" fmla="*/ 1914824 w 7709732"/>
              <a:gd name="connsiteY31" fmla="*/ 1433657 h 3096473"/>
              <a:gd name="connsiteX32" fmla="*/ 1915527 w 7709732"/>
              <a:gd name="connsiteY32" fmla="*/ 60980 h 3096473"/>
              <a:gd name="connsiteX33" fmla="*/ 5358027 w 7709732"/>
              <a:gd name="connsiteY33" fmla="*/ 60980 h 3096473"/>
              <a:gd name="connsiteX34" fmla="*/ 5358027 w 7709732"/>
              <a:gd name="connsiteY34" fmla="*/ 1406417 h 3096473"/>
              <a:gd name="connsiteX35" fmla="*/ 5041702 w 7709732"/>
              <a:gd name="connsiteY35" fmla="*/ 1406417 h 3096473"/>
              <a:gd name="connsiteX36" fmla="*/ 4528903 w 7709732"/>
              <a:gd name="connsiteY36" fmla="*/ 1523633 h 3096473"/>
              <a:gd name="connsiteX37" fmla="*/ 4475127 w 7709732"/>
              <a:gd name="connsiteY37" fmla="*/ 1900412 h 3096473"/>
              <a:gd name="connsiteX38" fmla="*/ 4861747 w 7709732"/>
              <a:gd name="connsiteY38" fmla="*/ 2357327 h 3096473"/>
              <a:gd name="connsiteX39" fmla="*/ 4439980 w 7709732"/>
              <a:gd name="connsiteY39" fmla="*/ 2357327 h 3096473"/>
              <a:gd name="connsiteX40" fmla="*/ 4167061 w 7709732"/>
              <a:gd name="connsiteY40" fmla="*/ 1406945 h 3096473"/>
              <a:gd name="connsiteX41" fmla="*/ 3769546 w 7709732"/>
              <a:gd name="connsiteY41" fmla="*/ 1406945 h 3096473"/>
              <a:gd name="connsiteX42" fmla="*/ 3769546 w 7709732"/>
              <a:gd name="connsiteY42" fmla="*/ 60980 h 3096473"/>
              <a:gd name="connsiteX43" fmla="*/ 7211695 w 7709732"/>
              <a:gd name="connsiteY43" fmla="*/ 60980 h 3096473"/>
              <a:gd name="connsiteX44" fmla="*/ 7211695 w 7709732"/>
              <a:gd name="connsiteY44" fmla="*/ 1409229 h 3096473"/>
              <a:gd name="connsiteX45" fmla="*/ 6829292 w 7709732"/>
              <a:gd name="connsiteY45" fmla="*/ 1409229 h 3096473"/>
              <a:gd name="connsiteX46" fmla="*/ 7033674 w 7709732"/>
              <a:gd name="connsiteY46" fmla="*/ 2088977 h 3096473"/>
              <a:gd name="connsiteX47" fmla="*/ 6402604 w 7709732"/>
              <a:gd name="connsiteY47" fmla="*/ 1410459 h 3096473"/>
              <a:gd name="connsiteX48" fmla="*/ 5884182 w 7709732"/>
              <a:gd name="connsiteY48" fmla="*/ 1410459 h 3096473"/>
              <a:gd name="connsiteX49" fmla="*/ 6691164 w 7709732"/>
              <a:gd name="connsiteY49" fmla="*/ 2235190 h 3096473"/>
              <a:gd name="connsiteX50" fmla="*/ 6632643 w 7709732"/>
              <a:gd name="connsiteY50" fmla="*/ 2358205 h 3096473"/>
              <a:gd name="connsiteX51" fmla="*/ 5884182 w 7709732"/>
              <a:gd name="connsiteY51" fmla="*/ 2358205 h 3096473"/>
              <a:gd name="connsiteX52" fmla="*/ 5875219 w 7709732"/>
              <a:gd name="connsiteY52" fmla="*/ 2331318 h 3096473"/>
              <a:gd name="connsiteX53" fmla="*/ 5647641 w 7709732"/>
              <a:gd name="connsiteY53" fmla="*/ 1573718 h 3096473"/>
              <a:gd name="connsiteX54" fmla="*/ 5622686 w 7709732"/>
              <a:gd name="connsiteY54" fmla="*/ 1491298 h 3096473"/>
              <a:gd name="connsiteX55" fmla="*/ 5622686 w 7709732"/>
              <a:gd name="connsiteY55" fmla="*/ 60980 h 3096473"/>
              <a:gd name="connsiteX56" fmla="*/ 1651219 w 7709732"/>
              <a:gd name="connsiteY56" fmla="*/ 60629 h 3096473"/>
              <a:gd name="connsiteX57" fmla="*/ 1651219 w 7709732"/>
              <a:gd name="connsiteY57" fmla="*/ 1501666 h 3096473"/>
              <a:gd name="connsiteX58" fmla="*/ 946516 w 7709732"/>
              <a:gd name="connsiteY58" fmla="*/ 1315562 h 3096473"/>
              <a:gd name="connsiteX59" fmla="*/ 373791 w 7709732"/>
              <a:gd name="connsiteY59" fmla="*/ 1512914 h 3096473"/>
              <a:gd name="connsiteX60" fmla="*/ 334250 w 7709732"/>
              <a:gd name="connsiteY60" fmla="*/ 1866671 h 3096473"/>
              <a:gd name="connsiteX61" fmla="*/ 811550 w 7709732"/>
              <a:gd name="connsiteY61" fmla="*/ 1866671 h 3096473"/>
              <a:gd name="connsiteX62" fmla="*/ 1050025 w 7709732"/>
              <a:gd name="connsiteY62" fmla="*/ 1640322 h 3096473"/>
              <a:gd name="connsiteX63" fmla="*/ 1632591 w 7709732"/>
              <a:gd name="connsiteY63" fmla="*/ 2208302 h 3096473"/>
              <a:gd name="connsiteX64" fmla="*/ 1651219 w 7709732"/>
              <a:gd name="connsiteY64" fmla="*/ 2302848 h 3096473"/>
              <a:gd name="connsiteX65" fmla="*/ 1651219 w 7709732"/>
              <a:gd name="connsiteY65" fmla="*/ 2357327 h 3096473"/>
              <a:gd name="connsiteX66" fmla="*/ 1263369 w 7709732"/>
              <a:gd name="connsiteY66" fmla="*/ 2357327 h 3096473"/>
              <a:gd name="connsiteX67" fmla="*/ 1197292 w 7709732"/>
              <a:gd name="connsiteY67" fmla="*/ 2092316 h 3096473"/>
              <a:gd name="connsiteX68" fmla="*/ 395407 w 7709732"/>
              <a:gd name="connsiteY68" fmla="*/ 2092316 h 3096473"/>
              <a:gd name="connsiteX69" fmla="*/ 460957 w 7709732"/>
              <a:gd name="connsiteY69" fmla="*/ 2357327 h 3096473"/>
              <a:gd name="connsiteX70" fmla="*/ 59750 w 7709732"/>
              <a:gd name="connsiteY70" fmla="*/ 2357327 h 3096473"/>
              <a:gd name="connsiteX71" fmla="*/ 60453 w 7709732"/>
              <a:gd name="connsiteY71" fmla="*/ 60629 h 3096473"/>
              <a:gd name="connsiteX72" fmla="*/ 7273027 w 7709732"/>
              <a:gd name="connsiteY72" fmla="*/ 0 h 3096473"/>
              <a:gd name="connsiteX73" fmla="*/ 5561003 w 7709732"/>
              <a:gd name="connsiteY73" fmla="*/ 0 h 3096473"/>
              <a:gd name="connsiteX74" fmla="*/ 5561003 w 7709732"/>
              <a:gd name="connsiteY74" fmla="*/ 1409229 h 3096473"/>
              <a:gd name="connsiteX75" fmla="*/ 5419359 w 7709732"/>
              <a:gd name="connsiteY75" fmla="*/ 1409229 h 3096473"/>
              <a:gd name="connsiteX76" fmla="*/ 5419359 w 7709732"/>
              <a:gd name="connsiteY76" fmla="*/ 0 h 3096473"/>
              <a:gd name="connsiteX77" fmla="*/ 3707511 w 7709732"/>
              <a:gd name="connsiteY77" fmla="*/ 0 h 3096473"/>
              <a:gd name="connsiteX78" fmla="*/ 3707511 w 7709732"/>
              <a:gd name="connsiteY78" fmla="*/ 1406945 h 3096473"/>
              <a:gd name="connsiteX79" fmla="*/ 3565692 w 7709732"/>
              <a:gd name="connsiteY79" fmla="*/ 1406945 h 3096473"/>
              <a:gd name="connsiteX80" fmla="*/ 3565692 w 7709732"/>
              <a:gd name="connsiteY80" fmla="*/ 0 h 3096473"/>
              <a:gd name="connsiteX81" fmla="*/ 1854370 w 7709732"/>
              <a:gd name="connsiteY81" fmla="*/ 0 h 3096473"/>
              <a:gd name="connsiteX82" fmla="*/ 1854370 w 7709732"/>
              <a:gd name="connsiteY82" fmla="*/ 1682499 h 3096473"/>
              <a:gd name="connsiteX83" fmla="*/ 1711497 w 7709732"/>
              <a:gd name="connsiteY83" fmla="*/ 1545073 h 3096473"/>
              <a:gd name="connsiteX84" fmla="*/ 1711497 w 7709732"/>
              <a:gd name="connsiteY84" fmla="*/ 0 h 3096473"/>
              <a:gd name="connsiteX85" fmla="*/ 0 w 7709732"/>
              <a:gd name="connsiteY85" fmla="*/ 0 h 3096473"/>
              <a:gd name="connsiteX86" fmla="*/ 0 w 7709732"/>
              <a:gd name="connsiteY86" fmla="*/ 2417428 h 3096473"/>
              <a:gd name="connsiteX87" fmla="*/ 475543 w 7709732"/>
              <a:gd name="connsiteY87" fmla="*/ 2417428 h 3096473"/>
              <a:gd name="connsiteX88" fmla="*/ 619822 w 7709732"/>
              <a:gd name="connsiteY88" fmla="*/ 3001400 h 3096473"/>
              <a:gd name="connsiteX89" fmla="*/ 1393941 w 7709732"/>
              <a:gd name="connsiteY89" fmla="*/ 3096473 h 3096473"/>
              <a:gd name="connsiteX90" fmla="*/ 1986876 w 7709732"/>
              <a:gd name="connsiteY90" fmla="*/ 2919683 h 3096473"/>
              <a:gd name="connsiteX91" fmla="*/ 2160503 w 7709732"/>
              <a:gd name="connsiteY91" fmla="*/ 2417428 h 3096473"/>
              <a:gd name="connsiteX92" fmla="*/ 2401438 w 7709732"/>
              <a:gd name="connsiteY92" fmla="*/ 2417428 h 3096473"/>
              <a:gd name="connsiteX93" fmla="*/ 2536755 w 7709732"/>
              <a:gd name="connsiteY93" fmla="*/ 3060623 h 3096473"/>
              <a:gd name="connsiteX94" fmla="*/ 2953426 w 7709732"/>
              <a:gd name="connsiteY94" fmla="*/ 3060623 h 3096473"/>
              <a:gd name="connsiteX95" fmla="*/ 2815824 w 7709732"/>
              <a:gd name="connsiteY95" fmla="*/ 2417428 h 3096473"/>
              <a:gd name="connsiteX96" fmla="*/ 3082592 w 7709732"/>
              <a:gd name="connsiteY96" fmla="*/ 2417428 h 3096473"/>
              <a:gd name="connsiteX97" fmla="*/ 3489949 w 7709732"/>
              <a:gd name="connsiteY97" fmla="*/ 3060623 h 3096473"/>
              <a:gd name="connsiteX98" fmla="*/ 3845113 w 7709732"/>
              <a:gd name="connsiteY98" fmla="*/ 3060623 h 3096473"/>
              <a:gd name="connsiteX99" fmla="*/ 3850209 w 7709732"/>
              <a:gd name="connsiteY99" fmla="*/ 2417428 h 3096473"/>
              <a:gd name="connsiteX100" fmla="*/ 4040707 w 7709732"/>
              <a:gd name="connsiteY100" fmla="*/ 2417428 h 3096473"/>
              <a:gd name="connsiteX101" fmla="*/ 4220134 w 7709732"/>
              <a:gd name="connsiteY101" fmla="*/ 3060623 h 3096473"/>
              <a:gd name="connsiteX102" fmla="*/ 4643483 w 7709732"/>
              <a:gd name="connsiteY102" fmla="*/ 3060623 h 3096473"/>
              <a:gd name="connsiteX103" fmla="*/ 4458081 w 7709732"/>
              <a:gd name="connsiteY103" fmla="*/ 2417428 h 3096473"/>
              <a:gd name="connsiteX104" fmla="*/ 5392647 w 7709732"/>
              <a:gd name="connsiteY104" fmla="*/ 2417428 h 3096473"/>
              <a:gd name="connsiteX105" fmla="*/ 5392647 w 7709732"/>
              <a:gd name="connsiteY105" fmla="*/ 2419186 h 3096473"/>
              <a:gd name="connsiteX106" fmla="*/ 5484909 w 7709732"/>
              <a:gd name="connsiteY106" fmla="*/ 2419186 h 3096473"/>
              <a:gd name="connsiteX107" fmla="*/ 5676813 w 7709732"/>
              <a:gd name="connsiteY107" fmla="*/ 3062381 h 3096473"/>
              <a:gd name="connsiteX108" fmla="*/ 6096647 w 7709732"/>
              <a:gd name="connsiteY108" fmla="*/ 3062381 h 3096473"/>
              <a:gd name="connsiteX109" fmla="*/ 5902107 w 7709732"/>
              <a:gd name="connsiteY109" fmla="*/ 2417428 h 3096473"/>
              <a:gd name="connsiteX110" fmla="*/ 6603471 w 7709732"/>
              <a:gd name="connsiteY110" fmla="*/ 2417428 h 3096473"/>
              <a:gd name="connsiteX111" fmla="*/ 6294175 w 7709732"/>
              <a:gd name="connsiteY111" fmla="*/ 3062381 h 3096473"/>
              <a:gd name="connsiteX112" fmla="*/ 6758119 w 7709732"/>
              <a:gd name="connsiteY112" fmla="*/ 3062381 h 3096473"/>
              <a:gd name="connsiteX113" fmla="*/ 7076729 w 7709732"/>
              <a:gd name="connsiteY113" fmla="*/ 2417428 h 3096473"/>
              <a:gd name="connsiteX114" fmla="*/ 7132262 w 7709732"/>
              <a:gd name="connsiteY114" fmla="*/ 2417428 h 3096473"/>
              <a:gd name="connsiteX115" fmla="*/ 7325572 w 7709732"/>
              <a:gd name="connsiteY115" fmla="*/ 3062381 h 3096473"/>
              <a:gd name="connsiteX116" fmla="*/ 7709732 w 7709732"/>
              <a:gd name="connsiteY116" fmla="*/ 3062381 h 3096473"/>
              <a:gd name="connsiteX117" fmla="*/ 7273027 w 7709732"/>
              <a:gd name="connsiteY117" fmla="*/ 1606054 h 309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09732" h="3096473">
                <a:moveTo>
                  <a:pt x="1658073" y="2417428"/>
                </a:moveTo>
                <a:cubicBezTo>
                  <a:pt x="1654734" y="2666095"/>
                  <a:pt x="1495165" y="2772767"/>
                  <a:pt x="1265829" y="2772767"/>
                </a:cubicBezTo>
                <a:cubicBezTo>
                  <a:pt x="1176028" y="2771519"/>
                  <a:pt x="1086525" y="2762293"/>
                  <a:pt x="998358" y="2745177"/>
                </a:cubicBezTo>
                <a:lnTo>
                  <a:pt x="916992" y="2417428"/>
                </a:lnTo>
                <a:close/>
                <a:moveTo>
                  <a:pt x="2679980" y="1787589"/>
                </a:moveTo>
                <a:lnTo>
                  <a:pt x="3042876" y="2357327"/>
                </a:lnTo>
                <a:lnTo>
                  <a:pt x="2802996" y="2357327"/>
                </a:lnTo>
                <a:close/>
                <a:moveTo>
                  <a:pt x="3855657" y="1762811"/>
                </a:moveTo>
                <a:lnTo>
                  <a:pt x="4022958" y="2357327"/>
                </a:lnTo>
                <a:lnTo>
                  <a:pt x="3849682" y="2357327"/>
                </a:lnTo>
                <a:close/>
                <a:moveTo>
                  <a:pt x="5197931" y="1669671"/>
                </a:moveTo>
                <a:cubicBezTo>
                  <a:pt x="5220074" y="1669671"/>
                  <a:pt x="5243096" y="1670725"/>
                  <a:pt x="5266820" y="1670725"/>
                </a:cubicBezTo>
                <a:lnTo>
                  <a:pt x="5320420" y="1872822"/>
                </a:lnTo>
                <a:lnTo>
                  <a:pt x="5342562" y="1959460"/>
                </a:lnTo>
                <a:lnTo>
                  <a:pt x="5389484" y="2133439"/>
                </a:lnTo>
                <a:lnTo>
                  <a:pt x="5287908" y="2133439"/>
                </a:lnTo>
                <a:cubicBezTo>
                  <a:pt x="5270686" y="2133439"/>
                  <a:pt x="5252761" y="2133439"/>
                  <a:pt x="5229388" y="2133439"/>
                </a:cubicBezTo>
                <a:cubicBezTo>
                  <a:pt x="5211639" y="2133439"/>
                  <a:pt x="5195998" y="2131154"/>
                  <a:pt x="5180709" y="2131154"/>
                </a:cubicBezTo>
                <a:lnTo>
                  <a:pt x="5180182" y="2131154"/>
                </a:lnTo>
                <a:cubicBezTo>
                  <a:pt x="4984587" y="2116216"/>
                  <a:pt x="4923958" y="2041528"/>
                  <a:pt x="4875806" y="1894613"/>
                </a:cubicBezTo>
                <a:cubicBezTo>
                  <a:pt x="4847864" y="1809381"/>
                  <a:pt x="4845053" y="1753145"/>
                  <a:pt x="4868601" y="1720634"/>
                </a:cubicBezTo>
                <a:cubicBezTo>
                  <a:pt x="4899531" y="1677403"/>
                  <a:pt x="4984587" y="1669671"/>
                  <a:pt x="5119201" y="1669671"/>
                </a:cubicBezTo>
                <a:close/>
                <a:moveTo>
                  <a:pt x="3505941" y="60980"/>
                </a:moveTo>
                <a:lnTo>
                  <a:pt x="3505941" y="2358205"/>
                </a:lnTo>
                <a:lnTo>
                  <a:pt x="3462358" y="2358205"/>
                </a:lnTo>
                <a:lnTo>
                  <a:pt x="2860461" y="1409229"/>
                </a:lnTo>
                <a:lnTo>
                  <a:pt x="2187918" y="1409229"/>
                </a:lnTo>
                <a:lnTo>
                  <a:pt x="2386676" y="2357327"/>
                </a:lnTo>
                <a:lnTo>
                  <a:pt x="2152947" y="2357327"/>
                </a:lnTo>
                <a:cubicBezTo>
                  <a:pt x="2148184" y="2310300"/>
                  <a:pt x="2139784" y="2263694"/>
                  <a:pt x="2127816" y="2217968"/>
                </a:cubicBezTo>
                <a:cubicBezTo>
                  <a:pt x="2086799" y="2054146"/>
                  <a:pt x="2014853" y="1899656"/>
                  <a:pt x="1915878" y="1762811"/>
                </a:cubicBezTo>
                <a:lnTo>
                  <a:pt x="1914824" y="1433657"/>
                </a:lnTo>
                <a:lnTo>
                  <a:pt x="1915527" y="60980"/>
                </a:lnTo>
                <a:close/>
                <a:moveTo>
                  <a:pt x="5358027" y="60980"/>
                </a:moveTo>
                <a:lnTo>
                  <a:pt x="5358027" y="1406417"/>
                </a:lnTo>
                <a:lnTo>
                  <a:pt x="5041702" y="1406417"/>
                </a:lnTo>
                <a:cubicBezTo>
                  <a:pt x="4851028" y="1406417"/>
                  <a:pt x="4636102" y="1395346"/>
                  <a:pt x="4528903" y="1523633"/>
                </a:cubicBezTo>
                <a:cubicBezTo>
                  <a:pt x="4457554" y="1609920"/>
                  <a:pt x="4441738" y="1724676"/>
                  <a:pt x="4475127" y="1900412"/>
                </a:cubicBezTo>
                <a:cubicBezTo>
                  <a:pt x="4516074" y="2125882"/>
                  <a:pt x="4646822" y="2277718"/>
                  <a:pt x="4861747" y="2357327"/>
                </a:cubicBezTo>
                <a:lnTo>
                  <a:pt x="4439980" y="2357327"/>
                </a:lnTo>
                <a:lnTo>
                  <a:pt x="4167061" y="1406945"/>
                </a:lnTo>
                <a:lnTo>
                  <a:pt x="3769546" y="1406945"/>
                </a:lnTo>
                <a:lnTo>
                  <a:pt x="3769546" y="60980"/>
                </a:lnTo>
                <a:close/>
                <a:moveTo>
                  <a:pt x="7211695" y="60980"/>
                </a:moveTo>
                <a:lnTo>
                  <a:pt x="7211695" y="1409229"/>
                </a:lnTo>
                <a:lnTo>
                  <a:pt x="6829292" y="1409229"/>
                </a:lnTo>
                <a:lnTo>
                  <a:pt x="7033674" y="2088977"/>
                </a:lnTo>
                <a:lnTo>
                  <a:pt x="6402604" y="1410459"/>
                </a:lnTo>
                <a:lnTo>
                  <a:pt x="5884182" y="1410459"/>
                </a:lnTo>
                <a:lnTo>
                  <a:pt x="6691164" y="2235190"/>
                </a:lnTo>
                <a:lnTo>
                  <a:pt x="6632643" y="2358205"/>
                </a:lnTo>
                <a:lnTo>
                  <a:pt x="5884182" y="2358205"/>
                </a:lnTo>
                <a:lnTo>
                  <a:pt x="5875219" y="2331318"/>
                </a:lnTo>
                <a:lnTo>
                  <a:pt x="5647641" y="1573718"/>
                </a:lnTo>
                <a:lnTo>
                  <a:pt x="5622686" y="1491298"/>
                </a:lnTo>
                <a:lnTo>
                  <a:pt x="5622686" y="60980"/>
                </a:lnTo>
                <a:close/>
                <a:moveTo>
                  <a:pt x="1651219" y="60629"/>
                </a:moveTo>
                <a:lnTo>
                  <a:pt x="1651219" y="1501666"/>
                </a:lnTo>
                <a:cubicBezTo>
                  <a:pt x="1412217" y="1345788"/>
                  <a:pt x="1135608" y="1315562"/>
                  <a:pt x="946516" y="1315562"/>
                </a:cubicBezTo>
                <a:cubicBezTo>
                  <a:pt x="680451" y="1315562"/>
                  <a:pt x="475543" y="1372324"/>
                  <a:pt x="373791" y="1512914"/>
                </a:cubicBezTo>
                <a:cubicBezTo>
                  <a:pt x="283814" y="1642783"/>
                  <a:pt x="315271" y="1783899"/>
                  <a:pt x="334250" y="1866671"/>
                </a:cubicBezTo>
                <a:lnTo>
                  <a:pt x="811550" y="1866671"/>
                </a:lnTo>
                <a:cubicBezTo>
                  <a:pt x="794153" y="1689177"/>
                  <a:pt x="921738" y="1640322"/>
                  <a:pt x="1050025" y="1640322"/>
                </a:cubicBezTo>
                <a:cubicBezTo>
                  <a:pt x="1374259" y="1640322"/>
                  <a:pt x="1562296" y="1922555"/>
                  <a:pt x="1632591" y="2208302"/>
                </a:cubicBezTo>
                <a:cubicBezTo>
                  <a:pt x="1640148" y="2241692"/>
                  <a:pt x="1645244" y="2272973"/>
                  <a:pt x="1651219" y="2302848"/>
                </a:cubicBezTo>
                <a:lnTo>
                  <a:pt x="1651219" y="2357327"/>
                </a:lnTo>
                <a:lnTo>
                  <a:pt x="1263369" y="2357327"/>
                </a:lnTo>
                <a:lnTo>
                  <a:pt x="1197292" y="2092316"/>
                </a:lnTo>
                <a:lnTo>
                  <a:pt x="395407" y="2092316"/>
                </a:lnTo>
                <a:lnTo>
                  <a:pt x="460957" y="2357327"/>
                </a:lnTo>
                <a:lnTo>
                  <a:pt x="59750" y="2357327"/>
                </a:lnTo>
                <a:lnTo>
                  <a:pt x="60453" y="60629"/>
                </a:lnTo>
                <a:close/>
                <a:moveTo>
                  <a:pt x="7273027" y="0"/>
                </a:moveTo>
                <a:lnTo>
                  <a:pt x="5561003" y="0"/>
                </a:lnTo>
                <a:lnTo>
                  <a:pt x="5561003" y="1409229"/>
                </a:lnTo>
                <a:lnTo>
                  <a:pt x="5419359" y="1409229"/>
                </a:lnTo>
                <a:lnTo>
                  <a:pt x="5419359" y="0"/>
                </a:lnTo>
                <a:lnTo>
                  <a:pt x="3707511" y="0"/>
                </a:lnTo>
                <a:lnTo>
                  <a:pt x="3707511" y="1406945"/>
                </a:lnTo>
                <a:lnTo>
                  <a:pt x="3565692" y="1406945"/>
                </a:lnTo>
                <a:lnTo>
                  <a:pt x="3565692" y="0"/>
                </a:lnTo>
                <a:lnTo>
                  <a:pt x="1854370" y="0"/>
                </a:lnTo>
                <a:lnTo>
                  <a:pt x="1854370" y="1682499"/>
                </a:lnTo>
                <a:cubicBezTo>
                  <a:pt x="1811087" y="1632379"/>
                  <a:pt x="1763269" y="1586371"/>
                  <a:pt x="1711497" y="1545073"/>
                </a:cubicBezTo>
                <a:lnTo>
                  <a:pt x="1711497" y="0"/>
                </a:lnTo>
                <a:lnTo>
                  <a:pt x="0" y="0"/>
                </a:lnTo>
                <a:lnTo>
                  <a:pt x="0" y="2417428"/>
                </a:lnTo>
                <a:lnTo>
                  <a:pt x="475543" y="2417428"/>
                </a:lnTo>
                <a:lnTo>
                  <a:pt x="619822" y="3001400"/>
                </a:lnTo>
                <a:cubicBezTo>
                  <a:pt x="873568" y="3061502"/>
                  <a:pt x="1133183" y="3093398"/>
                  <a:pt x="1393941" y="3096473"/>
                </a:cubicBezTo>
                <a:cubicBezTo>
                  <a:pt x="1577585" y="3096473"/>
                  <a:pt x="1825198" y="3068004"/>
                  <a:pt x="1986876" y="2919683"/>
                </a:cubicBezTo>
                <a:cubicBezTo>
                  <a:pt x="2119029" y="2797898"/>
                  <a:pt x="2169993" y="2616714"/>
                  <a:pt x="2160503" y="2417428"/>
                </a:cubicBezTo>
                <a:lnTo>
                  <a:pt x="2401438" y="2417428"/>
                </a:lnTo>
                <a:lnTo>
                  <a:pt x="2536755" y="3060623"/>
                </a:lnTo>
                <a:lnTo>
                  <a:pt x="2953426" y="3060623"/>
                </a:lnTo>
                <a:lnTo>
                  <a:pt x="2815824" y="2417428"/>
                </a:lnTo>
                <a:lnTo>
                  <a:pt x="3082592" y="2417428"/>
                </a:lnTo>
                <a:lnTo>
                  <a:pt x="3489949" y="3060623"/>
                </a:lnTo>
                <a:lnTo>
                  <a:pt x="3845113" y="3060623"/>
                </a:lnTo>
                <a:lnTo>
                  <a:pt x="3850209" y="2417428"/>
                </a:lnTo>
                <a:lnTo>
                  <a:pt x="4040707" y="2417428"/>
                </a:lnTo>
                <a:lnTo>
                  <a:pt x="4220134" y="3060623"/>
                </a:lnTo>
                <a:lnTo>
                  <a:pt x="4643483" y="3060623"/>
                </a:lnTo>
                <a:lnTo>
                  <a:pt x="4458081" y="2417428"/>
                </a:lnTo>
                <a:lnTo>
                  <a:pt x="5392647" y="2417428"/>
                </a:lnTo>
                <a:lnTo>
                  <a:pt x="5392647" y="2419186"/>
                </a:lnTo>
                <a:lnTo>
                  <a:pt x="5484909" y="2419186"/>
                </a:lnTo>
                <a:lnTo>
                  <a:pt x="5676813" y="3062381"/>
                </a:lnTo>
                <a:lnTo>
                  <a:pt x="6096647" y="3062381"/>
                </a:lnTo>
                <a:lnTo>
                  <a:pt x="5902107" y="2417428"/>
                </a:lnTo>
                <a:lnTo>
                  <a:pt x="6603471" y="2417428"/>
                </a:lnTo>
                <a:lnTo>
                  <a:pt x="6294175" y="3062381"/>
                </a:lnTo>
                <a:lnTo>
                  <a:pt x="6758119" y="3062381"/>
                </a:lnTo>
                <a:lnTo>
                  <a:pt x="7076729" y="2417428"/>
                </a:lnTo>
                <a:lnTo>
                  <a:pt x="7132262" y="2417428"/>
                </a:lnTo>
                <a:lnTo>
                  <a:pt x="7325572" y="3062381"/>
                </a:lnTo>
                <a:lnTo>
                  <a:pt x="7709732" y="3062381"/>
                </a:lnTo>
                <a:lnTo>
                  <a:pt x="7273027" y="1606054"/>
                </a:lnTo>
                <a:close/>
              </a:path>
            </a:pathLst>
          </a:custGeom>
        </p:spPr>
      </p:pic>
      <p:sp>
        <p:nvSpPr>
          <p:cNvPr id="25" name="Freeform 19">
            <a:extLst>
              <a:ext uri="{FF2B5EF4-FFF2-40B4-BE49-F238E27FC236}">
                <a16:creationId xmlns:a16="http://schemas.microsoft.com/office/drawing/2014/main" id="{9B1F65E4-8F70-4159-8633-104FA2C16E73}"/>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Shape 8">
            <a:extLst>
              <a:ext uri="{FF2B5EF4-FFF2-40B4-BE49-F238E27FC236}">
                <a16:creationId xmlns:a16="http://schemas.microsoft.com/office/drawing/2014/main" id="{DBD08187-DDF6-403E-B2D7-5080947F301C}"/>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27" name="TextBox 24">
            <a:extLst>
              <a:ext uri="{FF2B5EF4-FFF2-40B4-BE49-F238E27FC236}">
                <a16:creationId xmlns:a16="http://schemas.microsoft.com/office/drawing/2014/main" id="{04FF6EBF-E759-45BE-9F52-F08FA9D9375B}"/>
              </a:ext>
              <a:ext uri="{C183D7F6-B498-43B3-948B-1728B52AA6E4}">
                <adec:decorative xmlns:adec="http://schemas.microsoft.com/office/drawing/2017/decorative" val="1"/>
              </a:ext>
            </a:extLst>
          </p:cNvPr>
          <p:cNvSpPr txBox="1"/>
          <p:nvPr userDrawn="1">
            <p:custDataLst>
              <p:tags r:id="rId1"/>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00" b="0" kern="1200" noProof="0">
                <a:solidFill>
                  <a:schemeClr val="bg1"/>
                </a:solidFill>
                <a:latin typeface="+mn-lt"/>
                <a:ea typeface="+mn-ea"/>
                <a:cs typeface="+mn-cs"/>
              </a:rPr>
              <a:t>Document Classification: KPMG Confidential</a:t>
            </a:r>
            <a:endParaRPr lang="en-GB" sz="600" b="0" kern="1200" noProof="0">
              <a:solidFill>
                <a:schemeClr val="bg1"/>
              </a:solidFill>
              <a:latin typeface="+mn-lt"/>
              <a:ea typeface="+mn-ea"/>
              <a:cs typeface="+mn-cs"/>
            </a:endParaRPr>
          </a:p>
        </p:txBody>
      </p:sp>
      <p:sp>
        <p:nvSpPr>
          <p:cNvPr id="28" name="TextBox 7">
            <a:extLst>
              <a:ext uri="{FF2B5EF4-FFF2-40B4-BE49-F238E27FC236}">
                <a16:creationId xmlns:a16="http://schemas.microsoft.com/office/drawing/2014/main" id="{0018B121-3FA8-4CF1-A8A8-41208CC2F7A6}"/>
              </a:ext>
              <a:ext uri="{C183D7F6-B498-43B3-948B-1728B52AA6E4}">
                <adec:decorative xmlns:adec="http://schemas.microsoft.com/office/drawing/2017/decorative" val="1"/>
              </a:ext>
            </a:extLst>
          </p:cNvPr>
          <p:cNvSpPr txBox="1"/>
          <p:nvPr userDrawn="1"/>
        </p:nvSpPr>
        <p:spPr>
          <a:xfrm>
            <a:off x="1885685" y="6266997"/>
            <a:ext cx="67068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 </a:t>
            </a:r>
          </a:p>
        </p:txBody>
      </p:sp>
      <p:cxnSp>
        <p:nvCxnSpPr>
          <p:cNvPr id="29" name="Straight Connector 16">
            <a:extLst>
              <a:ext uri="{FF2B5EF4-FFF2-40B4-BE49-F238E27FC236}">
                <a16:creationId xmlns:a16="http://schemas.microsoft.com/office/drawing/2014/main" id="{3C26A3CB-69B2-4EC6-A314-49A13F09FAE2}"/>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6838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1627411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 name="正方形/長方形 1">
            <a:extLst>
              <a:ext uri="{FF2B5EF4-FFF2-40B4-BE49-F238E27FC236}">
                <a16:creationId xmlns:a16="http://schemas.microsoft.com/office/drawing/2014/main" id="{6E425CE1-E5C1-3C73-18A4-6E2FD8653B7F}"/>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1851482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3" name="SP Agenda Section" hidden="1"/>
          <p:cNvGrpSpPr/>
          <p:nvPr userDrawn="1"/>
        </p:nvGrpSpPr>
        <p:grpSpPr>
          <a:xfrm>
            <a:off x="1797664" y="2085631"/>
            <a:ext cx="8657275" cy="369332"/>
            <a:chOff x="1797664" y="2085631"/>
            <a:chExt cx="8657274" cy="369332"/>
          </a:xfrm>
        </p:grpSpPr>
        <p:sp>
          <p:nvSpPr>
            <p:cNvPr id="20" name="Textbox" hidden="1"/>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t>&lt;TEXT&gt;</a:t>
              </a:r>
            </a:p>
          </p:txBody>
        </p:sp>
        <p:sp>
          <p:nvSpPr>
            <p:cNvPr id="21" name="Textbox" hidden="1"/>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t>&lt;N&gt;</a:t>
              </a:r>
            </a:p>
          </p:txBody>
        </p:sp>
        <p:sp>
          <p:nvSpPr>
            <p:cNvPr id="22" name="Textbox" hidden="1"/>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t>&lt;P&gt;</a:t>
              </a:r>
            </a:p>
          </p:txBody>
        </p:sp>
        <p:sp>
          <p:nvSpPr>
            <p:cNvPr id="24" name="Textbox" hidden="1"/>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t>&lt;TIMESLOT&gt;</a:t>
              </a:r>
            </a:p>
          </p:txBody>
        </p:sp>
        <p:sp>
          <p:nvSpPr>
            <p:cNvPr id="28" name="Textbox" hidden="1"/>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t>&lt;RESPONSIBLE&gt;</a:t>
              </a:r>
            </a:p>
          </p:txBody>
        </p:sp>
        <p:sp>
          <p:nvSpPr>
            <p:cNvPr id="29" name="Textbox" hidden="1"/>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t>&lt;DURATION&gt;</a:t>
              </a:r>
            </a:p>
          </p:txBody>
        </p:sp>
      </p:grpSp>
      <p:grpSp>
        <p:nvGrpSpPr>
          <p:cNvPr id="4" name="SP Agenda Section Highlight" hidden="1"/>
          <p:cNvGrpSpPr>
            <a:grpSpLocks/>
          </p:cNvGrpSpPr>
          <p:nvPr userDrawn="1"/>
        </p:nvGrpSpPr>
        <p:grpSpPr>
          <a:xfrm>
            <a:off x="1797664" y="2616963"/>
            <a:ext cx="8657274" cy="369332"/>
            <a:chOff x="1797664" y="2616963"/>
            <a:chExt cx="8657274" cy="369332"/>
          </a:xfrm>
          <a:solidFill>
            <a:schemeClr val="accent1">
              <a:lumMod val="60000"/>
              <a:lumOff val="40000"/>
            </a:schemeClr>
          </a:solidFill>
        </p:grpSpPr>
        <p:sp>
          <p:nvSpPr>
            <p:cNvPr id="32" name="Textbox" hidden="1"/>
            <p:cNvSpPr txBox="1">
              <a:spLocks/>
            </p:cNvSpPr>
            <p:nvPr userDrawn="1"/>
          </p:nvSpPr>
          <p:spPr>
            <a:xfrm>
              <a:off x="2267220" y="2616963"/>
              <a:ext cx="3843347" cy="369332"/>
            </a:xfrm>
            <a:prstGeom prst="rect">
              <a:avLst/>
            </a:prstGeom>
            <a:grpFill/>
          </p:spPr>
          <p:txBody>
            <a:bodyPr wrap="square" rtlCol="0" anchor="ctr">
              <a:normAutofit/>
            </a:bodyPr>
            <a:lstStyle/>
            <a:p>
              <a:pPr defTabSz="9334267">
                <a:tabLst>
                  <a:tab pos="9512062" algn="l"/>
                </a:tabLst>
              </a:pPr>
              <a:r>
                <a:rPr lang="en-US" sz="1400" b="1"/>
                <a:t>&lt;TEXT&gt;</a:t>
              </a:r>
            </a:p>
          </p:txBody>
        </p:sp>
        <p:sp>
          <p:nvSpPr>
            <p:cNvPr id="33" name="Textbox" hidden="1"/>
            <p:cNvSpPr txBox="1">
              <a:spLocks/>
            </p:cNvSpPr>
            <p:nvPr userDrawn="1"/>
          </p:nvSpPr>
          <p:spPr>
            <a:xfrm>
              <a:off x="1797664" y="2616963"/>
              <a:ext cx="379556" cy="369332"/>
            </a:xfrm>
            <a:prstGeom prst="rect">
              <a:avLst/>
            </a:prstGeom>
            <a:grpFill/>
          </p:spPr>
          <p:txBody>
            <a:bodyPr wrap="none" rtlCol="0" anchor="ctr">
              <a:noAutofit/>
            </a:bodyPr>
            <a:lstStyle/>
            <a:p>
              <a:pPr algn="ctr"/>
              <a:r>
                <a:rPr lang="en-US" sz="1400" b="1"/>
                <a:t>&lt;N&gt;</a:t>
              </a:r>
            </a:p>
          </p:txBody>
        </p:sp>
        <p:sp>
          <p:nvSpPr>
            <p:cNvPr id="34" name="Textbox" hidden="1"/>
            <p:cNvSpPr txBox="1">
              <a:spLocks/>
            </p:cNvSpPr>
            <p:nvPr userDrawn="1"/>
          </p:nvSpPr>
          <p:spPr>
            <a:xfrm>
              <a:off x="9817944" y="2616963"/>
              <a:ext cx="636994" cy="369332"/>
            </a:xfrm>
            <a:prstGeom prst="rect">
              <a:avLst/>
            </a:prstGeom>
            <a:grpFill/>
          </p:spPr>
          <p:txBody>
            <a:bodyPr wrap="none" rtlCol="0" anchor="ctr">
              <a:noAutofit/>
            </a:bodyPr>
            <a:lstStyle/>
            <a:p>
              <a:pPr algn="r"/>
              <a:r>
                <a:rPr lang="en-US" sz="1400" b="1"/>
                <a:t>&lt;P&gt;</a:t>
              </a:r>
            </a:p>
          </p:txBody>
        </p:sp>
        <p:sp>
          <p:nvSpPr>
            <p:cNvPr id="35" name="Textbox" hidden="1"/>
            <p:cNvSpPr txBox="1">
              <a:spLocks/>
            </p:cNvSpPr>
            <p:nvPr userDrawn="1"/>
          </p:nvSpPr>
          <p:spPr>
            <a:xfrm>
              <a:off x="7696160" y="2616963"/>
              <a:ext cx="1257061" cy="369332"/>
            </a:xfrm>
            <a:prstGeom prst="rect">
              <a:avLst/>
            </a:prstGeom>
            <a:grpFill/>
          </p:spPr>
          <p:txBody>
            <a:bodyPr wrap="none" rtlCol="0" anchor="ctr">
              <a:noAutofit/>
            </a:bodyPr>
            <a:lstStyle/>
            <a:p>
              <a:pPr algn="l"/>
              <a:r>
                <a:rPr lang="en-US" sz="1400" b="1"/>
                <a:t>&lt;TIMESLOT&gt;</a:t>
              </a:r>
            </a:p>
          </p:txBody>
        </p:sp>
        <p:sp>
          <p:nvSpPr>
            <p:cNvPr id="36" name="Textbox" hidden="1"/>
            <p:cNvSpPr txBox="1">
              <a:spLocks/>
            </p:cNvSpPr>
            <p:nvPr userDrawn="1"/>
          </p:nvSpPr>
          <p:spPr>
            <a:xfrm>
              <a:off x="6209330" y="2616963"/>
              <a:ext cx="1388067" cy="369332"/>
            </a:xfrm>
            <a:prstGeom prst="rect">
              <a:avLst/>
            </a:prstGeom>
            <a:grpFill/>
          </p:spPr>
          <p:txBody>
            <a:bodyPr wrap="none" rtlCol="0" anchor="ctr">
              <a:noAutofit/>
            </a:bodyPr>
            <a:lstStyle/>
            <a:p>
              <a:pPr algn="l"/>
              <a:r>
                <a:rPr lang="en-US" sz="1400" b="1"/>
                <a:t>&lt;RESPONSIBLE&gt;</a:t>
              </a:r>
            </a:p>
          </p:txBody>
        </p:sp>
        <p:sp>
          <p:nvSpPr>
            <p:cNvPr id="37" name="Textbox" hidden="1"/>
            <p:cNvSpPr txBox="1">
              <a:spLocks/>
            </p:cNvSpPr>
            <p:nvPr userDrawn="1"/>
          </p:nvSpPr>
          <p:spPr>
            <a:xfrm>
              <a:off x="9043221" y="2616963"/>
              <a:ext cx="684723" cy="369332"/>
            </a:xfrm>
            <a:prstGeom prst="rect">
              <a:avLst/>
            </a:prstGeom>
            <a:grpFill/>
          </p:spPr>
          <p:txBody>
            <a:bodyPr wrap="none" rtlCol="0" anchor="ctr">
              <a:noAutofit/>
            </a:bodyPr>
            <a:lstStyle/>
            <a:p>
              <a:pPr algn="l"/>
              <a:r>
                <a:rPr lang="en-US" sz="1400" b="1"/>
                <a:t>&lt;DURATION&gt;</a:t>
              </a:r>
            </a:p>
          </p:txBody>
        </p:sp>
      </p:grpSp>
      <p:grpSp>
        <p:nvGrpSpPr>
          <p:cNvPr id="8" name="SP Agenda Subsection" hidden="1"/>
          <p:cNvGrpSpPr>
            <a:grpSpLocks/>
          </p:cNvGrpSpPr>
          <p:nvPr userDrawn="1"/>
        </p:nvGrpSpPr>
        <p:grpSpPr>
          <a:xfrm>
            <a:off x="2265805" y="3148295"/>
            <a:ext cx="8189135" cy="369332"/>
            <a:chOff x="2265804" y="3155687"/>
            <a:chExt cx="8189134" cy="369332"/>
          </a:xfrm>
        </p:grpSpPr>
        <p:sp>
          <p:nvSpPr>
            <p:cNvPr id="39" name="Textbox" hidden="1"/>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t>&lt;TEXT&gt;</a:t>
              </a:r>
            </a:p>
          </p:txBody>
        </p:sp>
        <p:sp>
          <p:nvSpPr>
            <p:cNvPr id="40" name="Textbox" hidden="1"/>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t>&lt;N&gt;</a:t>
              </a:r>
            </a:p>
          </p:txBody>
        </p:sp>
        <p:sp>
          <p:nvSpPr>
            <p:cNvPr id="41" name="Textbox" hidden="1"/>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t>&lt;P&gt;</a:t>
              </a:r>
            </a:p>
          </p:txBody>
        </p:sp>
        <p:sp>
          <p:nvSpPr>
            <p:cNvPr id="42" name="Textbox" hidden="1"/>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t>&lt;TIMESLOT&gt;</a:t>
              </a:r>
            </a:p>
          </p:txBody>
        </p:sp>
        <p:sp>
          <p:nvSpPr>
            <p:cNvPr id="43" name="Textbox" hidden="1"/>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t>&lt;RESPONSIBLE&gt;</a:t>
              </a:r>
            </a:p>
          </p:txBody>
        </p:sp>
        <p:sp>
          <p:nvSpPr>
            <p:cNvPr id="44" name="Textbox" hidden="1"/>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t>&lt;DURATION&gt;</a:t>
              </a:r>
            </a:p>
          </p:txBody>
        </p:sp>
      </p:grpSp>
      <p:grpSp>
        <p:nvGrpSpPr>
          <p:cNvPr id="9" name="SP Agenda Subsection Highlight" hidden="1"/>
          <p:cNvGrpSpPr>
            <a:grpSpLocks/>
          </p:cNvGrpSpPr>
          <p:nvPr userDrawn="1"/>
        </p:nvGrpSpPr>
        <p:grpSpPr>
          <a:xfrm>
            <a:off x="2265804" y="3679627"/>
            <a:ext cx="8189134" cy="369332"/>
            <a:chOff x="2265804" y="3694411"/>
            <a:chExt cx="8189134" cy="369332"/>
          </a:xfrm>
          <a:solidFill>
            <a:schemeClr val="accent1">
              <a:lumMod val="60000"/>
              <a:lumOff val="40000"/>
            </a:schemeClr>
          </a:solidFill>
        </p:grpSpPr>
        <p:sp>
          <p:nvSpPr>
            <p:cNvPr id="46" name="Textbox" hidden="1"/>
            <p:cNvSpPr txBox="1">
              <a:spLocks/>
            </p:cNvSpPr>
            <p:nvPr userDrawn="1"/>
          </p:nvSpPr>
          <p:spPr>
            <a:xfrm>
              <a:off x="2744123" y="3694411"/>
              <a:ext cx="3366444" cy="369332"/>
            </a:xfrm>
            <a:prstGeom prst="rect">
              <a:avLst/>
            </a:prstGeom>
            <a:grpFill/>
          </p:spPr>
          <p:txBody>
            <a:bodyPr wrap="square" rtlCol="0" anchor="ctr">
              <a:normAutofit/>
            </a:bodyPr>
            <a:lstStyle/>
            <a:p>
              <a:pPr defTabSz="9334267">
                <a:tabLst>
                  <a:tab pos="9512062" algn="l"/>
                </a:tabLst>
              </a:pPr>
              <a:r>
                <a:rPr lang="en-US" sz="1400" b="1"/>
                <a:t>&lt;TEXT&gt;</a:t>
              </a:r>
            </a:p>
          </p:txBody>
        </p:sp>
        <p:sp>
          <p:nvSpPr>
            <p:cNvPr id="47" name="Textbox" hidden="1"/>
            <p:cNvSpPr txBox="1">
              <a:spLocks/>
            </p:cNvSpPr>
            <p:nvPr userDrawn="1"/>
          </p:nvSpPr>
          <p:spPr>
            <a:xfrm>
              <a:off x="2265804" y="3694411"/>
              <a:ext cx="379556" cy="369332"/>
            </a:xfrm>
            <a:prstGeom prst="rect">
              <a:avLst/>
            </a:prstGeom>
            <a:grpFill/>
          </p:spPr>
          <p:txBody>
            <a:bodyPr wrap="none" rtlCol="0" anchor="ctr">
              <a:noAutofit/>
            </a:bodyPr>
            <a:lstStyle/>
            <a:p>
              <a:pPr algn="ctr"/>
              <a:r>
                <a:rPr lang="en-US" sz="1400" b="1"/>
                <a:t>&lt;N&gt;</a:t>
              </a:r>
            </a:p>
          </p:txBody>
        </p:sp>
        <p:sp>
          <p:nvSpPr>
            <p:cNvPr id="48" name="Textbox" hidden="1"/>
            <p:cNvSpPr txBox="1">
              <a:spLocks/>
            </p:cNvSpPr>
            <p:nvPr userDrawn="1"/>
          </p:nvSpPr>
          <p:spPr>
            <a:xfrm>
              <a:off x="9817944" y="3694411"/>
              <a:ext cx="636994" cy="369332"/>
            </a:xfrm>
            <a:prstGeom prst="rect">
              <a:avLst/>
            </a:prstGeom>
            <a:grpFill/>
          </p:spPr>
          <p:txBody>
            <a:bodyPr wrap="none" rtlCol="0" anchor="ctr">
              <a:noAutofit/>
            </a:bodyPr>
            <a:lstStyle/>
            <a:p>
              <a:pPr algn="r"/>
              <a:r>
                <a:rPr lang="en-US" sz="1400" b="1"/>
                <a:t>&lt;P&gt;</a:t>
              </a:r>
            </a:p>
          </p:txBody>
        </p:sp>
        <p:sp>
          <p:nvSpPr>
            <p:cNvPr id="49" name="Textbox" hidden="1"/>
            <p:cNvSpPr txBox="1">
              <a:spLocks/>
            </p:cNvSpPr>
            <p:nvPr userDrawn="1"/>
          </p:nvSpPr>
          <p:spPr>
            <a:xfrm>
              <a:off x="7696160" y="3694411"/>
              <a:ext cx="1257061" cy="369332"/>
            </a:xfrm>
            <a:prstGeom prst="rect">
              <a:avLst/>
            </a:prstGeom>
            <a:grpFill/>
          </p:spPr>
          <p:txBody>
            <a:bodyPr wrap="none" rtlCol="0" anchor="ctr">
              <a:noAutofit/>
            </a:bodyPr>
            <a:lstStyle/>
            <a:p>
              <a:pPr algn="l"/>
              <a:r>
                <a:rPr lang="en-US" sz="1400" b="1"/>
                <a:t>&lt;TIMESLOT&gt;</a:t>
              </a:r>
            </a:p>
          </p:txBody>
        </p:sp>
        <p:sp>
          <p:nvSpPr>
            <p:cNvPr id="50" name="Textbox" hidden="1"/>
            <p:cNvSpPr txBox="1">
              <a:spLocks/>
            </p:cNvSpPr>
            <p:nvPr userDrawn="1"/>
          </p:nvSpPr>
          <p:spPr>
            <a:xfrm>
              <a:off x="6209330" y="3694411"/>
              <a:ext cx="1388067" cy="369332"/>
            </a:xfrm>
            <a:prstGeom prst="rect">
              <a:avLst/>
            </a:prstGeom>
            <a:grpFill/>
          </p:spPr>
          <p:txBody>
            <a:bodyPr wrap="none" rtlCol="0" anchor="ctr">
              <a:noAutofit/>
            </a:bodyPr>
            <a:lstStyle/>
            <a:p>
              <a:pPr algn="l"/>
              <a:r>
                <a:rPr lang="en-US" sz="1400" b="1"/>
                <a:t>&lt;RESPONSIBLE&gt;</a:t>
              </a:r>
            </a:p>
          </p:txBody>
        </p:sp>
        <p:sp>
          <p:nvSpPr>
            <p:cNvPr id="51" name="Textbox" hidden="1"/>
            <p:cNvSpPr txBox="1">
              <a:spLocks/>
            </p:cNvSpPr>
            <p:nvPr userDrawn="1"/>
          </p:nvSpPr>
          <p:spPr>
            <a:xfrm>
              <a:off x="9043221" y="3694411"/>
              <a:ext cx="684723" cy="369332"/>
            </a:xfrm>
            <a:prstGeom prst="rect">
              <a:avLst/>
            </a:prstGeom>
            <a:grpFill/>
          </p:spPr>
          <p:txBody>
            <a:bodyPr wrap="none" rtlCol="0" anchor="ctr">
              <a:noAutofit/>
            </a:bodyPr>
            <a:lstStyle/>
            <a:p>
              <a:pPr algn="l"/>
              <a:r>
                <a:rPr lang="en-US" sz="1400" b="1"/>
                <a:t>&lt;DURATION&gt;</a:t>
              </a:r>
            </a:p>
          </p:txBody>
        </p:sp>
      </p:grpSp>
      <p:sp>
        <p:nvSpPr>
          <p:cNvPr id="2" name="タイトル 1">
            <a:extLst>
              <a:ext uri="{FF2B5EF4-FFF2-40B4-BE49-F238E27FC236}">
                <a16:creationId xmlns:a16="http://schemas.microsoft.com/office/drawing/2014/main" id="{DB9193A1-0888-F28C-3F77-AFC554C98724}"/>
              </a:ext>
            </a:extLst>
          </p:cNvPr>
          <p:cNvSpPr>
            <a:spLocks noGrp="1"/>
          </p:cNvSpPr>
          <p:nvPr>
            <p:ph type="title" sz="quarter" idx="14" hasCustomPrompt="1"/>
          </p:nvPr>
        </p:nvSpPr>
        <p:spPr>
          <a:xfrm>
            <a:off x="838200" y="365125"/>
            <a:ext cx="10515600" cy="1325563"/>
          </a:xfrm>
          <a:prstGeom prst="rect">
            <a:avLst/>
          </a:prstGeom>
        </p:spPr>
        <p:txBody>
          <a:bodyPr/>
          <a:lstStyle/>
          <a:p>
            <a:r>
              <a:rPr kumimoji="1" lang="en-US" altLang="ja-JP"/>
              <a:t>Agenda</a:t>
            </a:r>
            <a:endParaRPr kumimoji="1" lang="ja-JP" altLang="en-US"/>
          </a:p>
        </p:txBody>
      </p:sp>
    </p:spTree>
    <p:extLst>
      <p:ext uri="{BB962C8B-B14F-4D97-AF65-F5344CB8AC3E}">
        <p14:creationId xmlns:p14="http://schemas.microsoft.com/office/powerpoint/2010/main" val="1087409560"/>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2" name="正方形/長方形 1">
            <a:extLst>
              <a:ext uri="{FF2B5EF4-FFF2-40B4-BE49-F238E27FC236}">
                <a16:creationId xmlns:a16="http://schemas.microsoft.com/office/drawing/2014/main" id="{B28BA936-4E70-C3C6-34A4-F248AA95CF6A}"/>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3210543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5031586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22361653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ここには要点を箇条書きで入れてください。</a:t>
            </a:r>
          </a:p>
        </p:txBody>
      </p:sp>
    </p:spTree>
    <p:extLst>
      <p:ext uri="{BB962C8B-B14F-4D97-AF65-F5344CB8AC3E}">
        <p14:creationId xmlns:p14="http://schemas.microsoft.com/office/powerpoint/2010/main" val="1056211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Tree>
    <p:extLst>
      <p:ext uri="{BB962C8B-B14F-4D97-AF65-F5344CB8AC3E}">
        <p14:creationId xmlns:p14="http://schemas.microsoft.com/office/powerpoint/2010/main" val="32765725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セクション表紙">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vl1pPr>
          </a:lstStyle>
          <a:p>
            <a:r>
              <a:rPr kumimoji="1" lang="ja-JP" altLang="en-US"/>
              <a:t>セクションタイトル</a:t>
            </a:r>
            <a:br>
              <a:rPr kumimoji="1" lang="en-SG" altLang="ja-JP"/>
            </a:br>
            <a:r>
              <a:rPr kumimoji="1" lang="ja-JP" altLang="en-US"/>
              <a:t>セクションタイトル</a:t>
            </a:r>
          </a:p>
        </p:txBody>
      </p:sp>
    </p:spTree>
    <p:extLst>
      <p:ext uri="{BB962C8B-B14F-4D97-AF65-F5344CB8AC3E}">
        <p14:creationId xmlns:p14="http://schemas.microsoft.com/office/powerpoint/2010/main" val="2954529817"/>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タイトルとサマリ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4C7E0D-74A9-4B86-AB69-599D176FF025}"/>
              </a:ext>
            </a:extLst>
          </p:cNvPr>
          <p:cNvSpPr>
            <a:spLocks noGrp="1"/>
          </p:cNvSpPr>
          <p:nvPr>
            <p:ph type="title"/>
          </p:nvPr>
        </p:nvSpPr>
        <p:spPr>
          <a:xfrm>
            <a:off x="838200" y="574929"/>
            <a:ext cx="10515600" cy="480388"/>
          </a:xfrm>
        </p:spPr>
        <p:txBody>
          <a:bodyPr vert="horz" lIns="91440" tIns="45720" rIns="91440" bIns="45720" rtlCol="0" anchor="ctr">
            <a:spAutoFit/>
          </a:bodyPr>
          <a:lstStyle>
            <a:lvl1pPr>
              <a:defRPr lang="ja-JP" altLang="en-US" sz="2800"/>
            </a:lvl1pPr>
          </a:lstStyle>
          <a:p>
            <a:pPr lvl="0"/>
            <a:r>
              <a:rPr kumimoji="1" lang="ja-JP" altLang="en-US"/>
              <a:t>マスター タイトルの書式設定</a:t>
            </a:r>
          </a:p>
        </p:txBody>
      </p:sp>
      <p:sp>
        <p:nvSpPr>
          <p:cNvPr id="5" name="コンテンツ プレースホルダー 4">
            <a:extLst>
              <a:ext uri="{FF2B5EF4-FFF2-40B4-BE49-F238E27FC236}">
                <a16:creationId xmlns:a16="http://schemas.microsoft.com/office/drawing/2014/main" id="{8206B1B8-1AF3-434B-8280-C73033673391}"/>
              </a:ext>
            </a:extLst>
          </p:cNvPr>
          <p:cNvSpPr>
            <a:spLocks noGrp="1"/>
          </p:cNvSpPr>
          <p:nvPr>
            <p:ph sz="quarter" idx="11"/>
          </p:nvPr>
        </p:nvSpPr>
        <p:spPr>
          <a:xfrm>
            <a:off x="838201" y="1333178"/>
            <a:ext cx="10515600" cy="2191186"/>
          </a:xfrm>
          <a:solidFill>
            <a:schemeClr val="bg1">
              <a:lumMod val="95000"/>
            </a:schemeClr>
          </a:solidFill>
          <a:ln>
            <a:noFill/>
          </a:ln>
        </p:spPr>
        <p:txBody>
          <a:bodyPr lIns="360000" tIns="216000" rIns="360000" bIns="216000" anchor="t" anchorCtr="0">
            <a:sp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テキスト プレースホルダー 6">
            <a:extLst>
              <a:ext uri="{FF2B5EF4-FFF2-40B4-BE49-F238E27FC236}">
                <a16:creationId xmlns:a16="http://schemas.microsoft.com/office/drawing/2014/main" id="{D79A32D3-134A-4CE3-A056-4DF21D27B02B}"/>
              </a:ext>
            </a:extLst>
          </p:cNvPr>
          <p:cNvSpPr>
            <a:spLocks noGrp="1"/>
          </p:cNvSpPr>
          <p:nvPr>
            <p:ph type="body" sz="quarter" idx="12"/>
          </p:nvPr>
        </p:nvSpPr>
        <p:spPr>
          <a:xfrm>
            <a:off x="838200" y="3648074"/>
            <a:ext cx="10515600" cy="25033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四角形: 角を丸くする 5">
            <a:extLst>
              <a:ext uri="{FF2B5EF4-FFF2-40B4-BE49-F238E27FC236}">
                <a16:creationId xmlns:a16="http://schemas.microsoft.com/office/drawing/2014/main" id="{2C5074BC-E1F6-41F5-AA0E-167124EC1255}"/>
              </a:ext>
            </a:extLst>
          </p:cNvPr>
          <p:cNvSpPr/>
          <p:nvPr userDrawn="1"/>
        </p:nvSpPr>
        <p:spPr>
          <a:xfrm flipH="1" flipV="1">
            <a:off x="-88553" y="779126"/>
            <a:ext cx="432000" cy="72000"/>
          </a:xfrm>
          <a:prstGeom prst="roundRect">
            <a:avLst>
              <a:gd name="adj" fmla="val 50000"/>
            </a:avLst>
          </a:prstGeom>
          <a:solidFill>
            <a:srgbClr val="1E5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a:extLst>
              <a:ext uri="{FF2B5EF4-FFF2-40B4-BE49-F238E27FC236}">
                <a16:creationId xmlns:a16="http://schemas.microsoft.com/office/drawing/2014/main" id="{53E927DE-A765-4E88-BB59-3BA56940226C}"/>
              </a:ext>
            </a:extLst>
          </p:cNvPr>
          <p:cNvSpPr txBox="1">
            <a:spLocks/>
          </p:cNvSpPr>
          <p:nvPr userDrawn="1"/>
        </p:nvSpPr>
        <p:spPr>
          <a:xfrm>
            <a:off x="8972463" y="6321264"/>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b="0" kern="1200">
                <a:solidFill>
                  <a:schemeClr val="bg1">
                    <a:lumMod val="50000"/>
                  </a:schemeClr>
                </a:solidFill>
                <a:latin typeface="+mj-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pPr/>
              <a:t>‹#›</a:t>
            </a:fld>
            <a:endParaRPr lang="ja-JP" altLang="en-US"/>
          </a:p>
        </p:txBody>
      </p:sp>
    </p:spTree>
    <p:extLst>
      <p:ext uri="{BB962C8B-B14F-4D97-AF65-F5344CB8AC3E}">
        <p14:creationId xmlns:p14="http://schemas.microsoft.com/office/powerpoint/2010/main" val="8559110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正方形/長方形 2">
            <a:extLst>
              <a:ext uri="{FF2B5EF4-FFF2-40B4-BE49-F238E27FC236}">
                <a16:creationId xmlns:a16="http://schemas.microsoft.com/office/drawing/2014/main" id="{CD5D7E6B-EE69-441A-8CD7-4F834B4DF054}"/>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366716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1284761" y="4096092"/>
            <a:ext cx="10080000" cy="369332"/>
            <a:chOff x="1797664" y="2085631"/>
            <a:chExt cx="5940745" cy="369332"/>
          </a:xfrm>
        </p:grpSpPr>
        <p:sp>
          <p:nvSpPr>
            <p:cNvPr id="72" name="Textbox" hidden="1">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73" name="Textbox" hidden="1">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74" name="Textbox" hidden="1">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rgbClr val="000000">
                      <a:alpha val="0"/>
                    </a:srgbClr>
                  </a:solidFill>
                </a:rPr>
                <a:t>&lt;P&gt;</a:t>
              </a:r>
            </a:p>
          </p:txBody>
        </p:sp>
        <p:sp>
          <p:nvSpPr>
            <p:cNvPr id="75" name="Textbox" hidden="1">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&lt;TIMESLOT&gt;</a:t>
              </a:r>
            </a:p>
          </p:txBody>
        </p:sp>
        <p:sp>
          <p:nvSpPr>
            <p:cNvPr id="76" name="Textbox" hidden="1">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&lt;RESPONSIBLE&gt;</a:t>
              </a:r>
            </a:p>
          </p:txBody>
        </p:sp>
        <p:sp>
          <p:nvSpPr>
            <p:cNvPr id="77" name="Textbox" hidden="1">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SlideProof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SlideProof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1284761" y="4096092"/>
            <a:ext cx="10080000" cy="369332"/>
            <a:chOff x="1797664" y="2085631"/>
            <a:chExt cx="5940745" cy="369332"/>
          </a:xfrm>
        </p:grpSpPr>
        <p:sp>
          <p:nvSpPr>
            <p:cNvPr id="79" name="Textbox" hidden="1">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80" name="Textbox" hidden="1">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81" name="Textbox" hidden="1">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rgbClr val="000000">
                      <a:alpha val="0"/>
                    </a:srgbClr>
                  </a:solidFill>
                </a:rPr>
                <a:t>&lt;P&gt;</a:t>
              </a:r>
            </a:p>
          </p:txBody>
        </p:sp>
        <p:sp>
          <p:nvSpPr>
            <p:cNvPr id="82" name="Textbox" hidden="1">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&lt;TIMESLOT&gt;</a:t>
              </a:r>
            </a:p>
          </p:txBody>
        </p:sp>
        <p:sp>
          <p:nvSpPr>
            <p:cNvPr id="83" name="Textbox" hidden="1">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&lt;RESPONSIBLE&gt;</a:t>
              </a:r>
            </a:p>
          </p:txBody>
        </p:sp>
        <p:sp>
          <p:nvSpPr>
            <p:cNvPr id="84" name="Textbox" hidden="1">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&lt;DURATION&gt;</a:t>
              </a:r>
            </a:p>
          </p:txBody>
        </p:sp>
      </p:grpSp>
    </p:spTree>
    <p:extLst>
      <p:ext uri="{BB962C8B-B14F-4D97-AF65-F5344CB8AC3E}">
        <p14:creationId xmlns:p14="http://schemas.microsoft.com/office/powerpoint/2010/main" val="4020070000"/>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4" name="正方形/長方形 3">
            <a:extLst>
              <a:ext uri="{FF2B5EF4-FFF2-40B4-BE49-F238E27FC236}">
                <a16:creationId xmlns:a16="http://schemas.microsoft.com/office/drawing/2014/main" id="{4D7D25E8-D067-09E3-6F80-546B9D620043}"/>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36479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 name="正方形/長方形 1">
            <a:extLst>
              <a:ext uri="{FF2B5EF4-FFF2-40B4-BE49-F238E27FC236}">
                <a16:creationId xmlns:a16="http://schemas.microsoft.com/office/drawing/2014/main" id="{6E425CE1-E5C1-3C73-18A4-6E2FD8653B7F}"/>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129406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3.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tags" Target="../tags/tag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4.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5.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F7C7CF0B-7B24-F85C-13E0-5515B6D5BA22}"/>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機密性１情報</a:t>
            </a:r>
          </a:p>
        </p:txBody>
      </p:sp>
    </p:spTree>
    <p:extLst>
      <p:ext uri="{BB962C8B-B14F-4D97-AF65-F5344CB8AC3E}">
        <p14:creationId xmlns:p14="http://schemas.microsoft.com/office/powerpoint/2010/main" val="3342288282"/>
      </p:ext>
    </p:extLst>
  </p:cSld>
  <p:clrMap bg1="lt1" tx1="dk1" bg2="lt2" tx2="dk2" accent1="accent1" accent2="accent2" accent3="accent3" accent4="accent4" accent5="accent5" accent6="accent6" hlink="hlink" folHlink="folHlink"/>
  <p:sldLayoutIdLst>
    <p:sldLayoutId id="2147483673" r:id="rId1"/>
    <p:sldLayoutId id="2147483847" r:id="rId2"/>
    <p:sldLayoutId id="2147483697" r:id="rId3"/>
    <p:sldLayoutId id="2147483696" r:id="rId4"/>
    <p:sldLayoutId id="2147483885" r:id="rId5"/>
    <p:sldLayoutId id="2147483897" r:id="rId6"/>
    <p:sldLayoutId id="2147483898"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13BB5B4-F18E-1555-34E6-74F11C94BA95}"/>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1784310082"/>
      </p:ext>
    </p:extLst>
  </p:cSld>
  <p:clrMap bg1="lt1" tx1="dk1" bg2="lt2" tx2="dk2" accent1="accent1" accent2="accent2" accent3="accent3" accent4="accent4" accent5="accent5" accent6="accent6" hlink="hlink" folHlink="folHlink"/>
  <p:sldLayoutIdLst>
    <p:sldLayoutId id="2147483848" r:id="rId1"/>
    <p:sldLayoutId id="2147483842" r:id="rId2"/>
    <p:sldLayoutId id="2147483843" r:id="rId3"/>
    <p:sldLayoutId id="2147483835" r:id="rId4"/>
    <p:sldLayoutId id="2147483837" r:id="rId5"/>
    <p:sldLayoutId id="2147483811" r:id="rId6"/>
    <p:sldLayoutId id="2147483836" r:id="rId7"/>
    <p:sldLayoutId id="2147483855" r:id="rId8"/>
    <p:sldLayoutId id="2147483856"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783CA90-9B00-786C-89C8-F5A98355FF2F}"/>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a:solidFill>
                  <a:schemeClr val="tx1"/>
                </a:solidFill>
              </a:rPr>
              <a:t>機密性２情報</a:t>
            </a:r>
          </a:p>
        </p:txBody>
      </p:sp>
    </p:spTree>
    <p:extLst>
      <p:ext uri="{BB962C8B-B14F-4D97-AF65-F5344CB8AC3E}">
        <p14:creationId xmlns:p14="http://schemas.microsoft.com/office/powerpoint/2010/main" val="104308805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41" r:id="rId4"/>
    <p:sldLayoutId id="2147483844" r:id="rId5"/>
    <p:sldLayoutId id="2147483782" r:id="rId6"/>
    <p:sldLayoutId id="2147483840" r:id="rId7"/>
    <p:sldLayoutId id="2147483784" r:id="rId8"/>
    <p:sldLayoutId id="2147483829" r:id="rId9"/>
    <p:sldLayoutId id="2147483839" r:id="rId10"/>
    <p:sldLayoutId id="2147483813" r:id="rId11"/>
    <p:sldLayoutId id="2147483830" r:id="rId12"/>
    <p:sldLayoutId id="2147483831" r:id="rId13"/>
    <p:sldLayoutId id="2147483789"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orient="horz" pos="232" userDrawn="1">
          <p15:clr>
            <a:srgbClr val="F26B43"/>
          </p15:clr>
        </p15:guide>
        <p15:guide id="3" orient="horz" pos="3974" userDrawn="1">
          <p15:clr>
            <a:srgbClr val="F26B43"/>
          </p15:clr>
        </p15:guide>
        <p15:guide id="4" pos="746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5364" y="431800"/>
            <a:ext cx="10204450" cy="533400"/>
          </a:xfrm>
          <a:prstGeom prst="rect">
            <a:avLst/>
          </a:prstGeom>
        </p:spPr>
        <p:txBody>
          <a:bodyPr vert="horz" lIns="0" tIns="0" rIns="0" bIns="0" rtlCol="0" anchor="t" anchorCtr="0">
            <a:noAutofit/>
          </a:bodyPr>
          <a:lstStyle/>
          <a:p>
            <a:r>
              <a:rPr lang="ja-JP" altLang="en-US"/>
              <a:t>マスター タイトルの書式設定</a:t>
            </a:r>
            <a:endParaRPr lang="en-GB"/>
          </a:p>
        </p:txBody>
      </p:sp>
      <p:sp>
        <p:nvSpPr>
          <p:cNvPr id="3" name="Text Placeholder 2"/>
          <p:cNvSpPr>
            <a:spLocks noGrp="1"/>
          </p:cNvSpPr>
          <p:nvPr>
            <p:ph type="body" idx="1"/>
          </p:nvPr>
        </p:nvSpPr>
        <p:spPr>
          <a:xfrm>
            <a:off x="995362" y="1330325"/>
            <a:ext cx="10200683" cy="4546600"/>
          </a:xfrm>
          <a:prstGeom prst="rect">
            <a:avLst/>
          </a:prstGeom>
        </p:spPr>
        <p:txBody>
          <a:bodyPr vert="horz" lIns="0" tIns="0" rIns="0" bIns="0" rtlCol="0" anchor="t" anchorCtr="0">
            <a:no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29" name="Shape 8"/>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sp>
        <p:nvSpPr>
          <p:cNvPr id="25" name="TextBox 24">
            <a:extLst>
              <a:ext uri="{C183D7F6-B498-43B3-948B-1728B52AA6E4}">
                <adec:decorative xmlns:adec="http://schemas.microsoft.com/office/drawing/2017/decorative" val="1"/>
              </a:ext>
            </a:extLst>
          </p:cNvPr>
          <p:cNvSpPr txBox="1"/>
          <p:nvPr userDrawn="1">
            <p:custDataLst>
              <p:tags r:id="rId29"/>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600" b="0" kern="1200" noProof="0">
                <a:solidFill>
                  <a:schemeClr val="bg1">
                    <a:lumMod val="65000"/>
                  </a:schemeClr>
                </a:solidFill>
                <a:latin typeface="+mn-lt"/>
                <a:ea typeface="+mn-ea"/>
                <a:cs typeface="+mn-cs"/>
              </a:rPr>
              <a:t>Document Classification: KPMG Confidential</a:t>
            </a:r>
            <a:endParaRPr lang="en-GB" sz="600" b="0" kern="1200" noProof="0">
              <a:solidFill>
                <a:schemeClr val="bg1">
                  <a:lumMod val="65000"/>
                </a:schemeClr>
              </a:solidFill>
              <a:latin typeface="+mn-lt"/>
              <a:ea typeface="+mn-ea"/>
              <a:cs typeface="+mn-cs"/>
            </a:endParaRPr>
          </a:p>
        </p:txBody>
      </p:sp>
      <p:sp>
        <p:nvSpPr>
          <p:cNvPr id="8" name="TextBox 7">
            <a:extLst>
              <a:ext uri="{C183D7F6-B498-43B3-948B-1728B52AA6E4}">
                <adec:decorative xmlns:adec="http://schemas.microsoft.com/office/drawing/2017/decorative" val="1"/>
              </a:ext>
            </a:extLst>
          </p:cNvPr>
          <p:cNvSpPr txBox="1"/>
          <p:nvPr userDrawn="1"/>
        </p:nvSpPr>
        <p:spPr>
          <a:xfrm>
            <a:off x="1885685" y="6266997"/>
            <a:ext cx="67068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a:solidFill>
                  <a:schemeClr val="bg1">
                    <a:lumMod val="65000"/>
                  </a:schemeClr>
                </a:solidFill>
                <a:latin typeface="+mn-lt"/>
                <a:ea typeface="+mn-ea"/>
                <a:cs typeface="+mn-cs"/>
              </a:rPr>
              <a:t>© 2024 KPMG AZSA LLC, a limited liability audit corporation incorporated under the Japanese Certified Public Accountants Law and a member firm of the KPMG global organization of independent member firms affiliated with KPMG International Limited, a private English company limited by guarantee. All rights reserved. </a:t>
            </a: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Graphic 8">
            <a:extLst>
              <a:ext uri="{FF2B5EF4-FFF2-40B4-BE49-F238E27FC236}">
                <a16:creationId xmlns:a16="http://schemas.microsoft.com/office/drawing/2014/main" id="{9AC77B96-D96C-4FA2-858B-DEE0A3A7B7B6}"/>
              </a:ext>
            </a:extLst>
          </p:cNvPr>
          <p:cNvSpPr/>
          <p:nvPr/>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tx2"/>
          </a:solidFill>
          <a:ln w="1683" cap="flat">
            <a:noFill/>
            <a:prstDash val="solid"/>
            <a:miter/>
          </a:ln>
        </p:spPr>
        <p:txBody>
          <a:bodyPr rtlCol="0" anchor="ctr"/>
          <a:lstStyle/>
          <a:p>
            <a:endParaRPr lang="en-GB"/>
          </a:p>
        </p:txBody>
      </p:sp>
    </p:spTree>
    <p:extLst>
      <p:ext uri="{BB962C8B-B14F-4D97-AF65-F5344CB8AC3E}">
        <p14:creationId xmlns:p14="http://schemas.microsoft.com/office/powerpoint/2010/main" val="531349025"/>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Lst>
  <p:txStyles>
    <p:titleStyle>
      <a:lvl1pPr algn="l" defTabSz="914400" rtl="0" eaLnBrk="1" latinLnBrk="0" hangingPunct="1">
        <a:lnSpc>
          <a:spcPct val="100000"/>
        </a:lnSpc>
        <a:spcBef>
          <a:spcPct val="0"/>
        </a:spcBef>
        <a:buNone/>
        <a:defRPr kumimoji="1" sz="3600" b="1"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kumimoji="1" sz="1600" b="1"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16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600"/>
        </a:spcAft>
        <a:buClrTx/>
        <a:buFont typeface="Arial" panose="020B0604020202020204" pitchFamily="34" charset="0"/>
        <a:buChar char="•"/>
        <a:defRPr kumimoji="1" sz="16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600"/>
        </a:spcAft>
        <a:buClrTx/>
        <a:buFont typeface="Arial" panose="020B0604020202020204" pitchFamily="34" charset="0"/>
        <a:buChar char="-"/>
        <a:defRPr kumimoji="1" sz="16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600"/>
        </a:spcAft>
        <a:buClrTx/>
        <a:buFont typeface="Arial" panose="020B0604020202020204" pitchFamily="34" charset="0"/>
        <a:buChar char="•"/>
        <a:defRPr kumimoji="1" sz="16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kumimoji="1" sz="15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8">
          <p15:clr>
            <a:srgbClr val="F26B43"/>
          </p15:clr>
        </p15:guide>
        <p15:guide id="5" orient="horz" pos="612">
          <p15:clr>
            <a:srgbClr val="F26B43"/>
          </p15:clr>
        </p15:guide>
        <p15:guide id="6" orient="horz"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13BB5B4-F18E-1555-34E6-74F11C94BA95}"/>
              </a:ext>
            </a:extLst>
          </p:cNvPr>
          <p:cNvSpPr/>
          <p:nvPr userDrawn="1"/>
        </p:nvSpPr>
        <p:spPr>
          <a:xfrm>
            <a:off x="62837" y="59015"/>
            <a:ext cx="1188000" cy="216000"/>
          </a:xfrm>
          <a:prstGeom prst="rect">
            <a:avLst/>
          </a:prstGeom>
          <a:noFill/>
          <a:ln w="19050">
            <a:solidFill>
              <a:srgbClr val="464646"/>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kumimoji="1" lang="ja-JP" altLang="en-US" sz="1200" dirty="0">
                <a:solidFill>
                  <a:schemeClr val="tx1"/>
                </a:solidFill>
              </a:rPr>
              <a:t>機密性１情報</a:t>
            </a:r>
          </a:p>
        </p:txBody>
      </p:sp>
    </p:spTree>
    <p:extLst>
      <p:ext uri="{BB962C8B-B14F-4D97-AF65-F5344CB8AC3E}">
        <p14:creationId xmlns:p14="http://schemas.microsoft.com/office/powerpoint/2010/main" val="3114486942"/>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p15:clr>
            <a:srgbClr val="F26B43"/>
          </p15:clr>
        </p15:guide>
        <p15:guide id="4" pos="7468">
          <p15:clr>
            <a:srgbClr val="F26B43"/>
          </p15:clr>
        </p15:guide>
        <p15:guide id="5" orient="horz" pos="3974">
          <p15:clr>
            <a:srgbClr val="F26B43"/>
          </p15:clr>
        </p15:guide>
        <p15:guide id="6" orient="horz" pos="2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58.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58.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58.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58.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59.pn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5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19.svg"/></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58.xml"/><Relationship Id="rId6" Type="http://schemas.openxmlformats.org/officeDocument/2006/relationships/image" Target="../media/image64.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58.xml"/><Relationship Id="rId5" Type="http://schemas.openxmlformats.org/officeDocument/2006/relationships/image" Target="../media/image66.png"/><Relationship Id="rId4" Type="http://schemas.openxmlformats.org/officeDocument/2006/relationships/image" Target="../media/image19.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56000" y="2348879"/>
            <a:ext cx="10080000" cy="1549789"/>
          </a:xfrm>
        </p:spPr>
        <p:txBody>
          <a:bodyPr/>
          <a:lstStyle/>
          <a:p>
            <a:r>
              <a:rPr kumimoji="1" lang="ja-JP" altLang="en-US" dirty="0"/>
              <a:t>見積りの確認観点 第</a:t>
            </a:r>
            <a:r>
              <a:rPr kumimoji="1" lang="en-US" altLang="ja-JP" dirty="0"/>
              <a:t>1</a:t>
            </a:r>
            <a:r>
              <a:rPr lang="en-US" altLang="ja-JP" dirty="0"/>
              <a:t>.1</a:t>
            </a:r>
            <a:r>
              <a:rPr kumimoji="1" lang="ja-JP" altLang="en-US" dirty="0"/>
              <a:t>版</a:t>
            </a:r>
          </a:p>
        </p:txBody>
      </p:sp>
      <p:sp>
        <p:nvSpPr>
          <p:cNvPr id="4" name="テキスト ボックス 3">
            <a:extLst>
              <a:ext uri="{FF2B5EF4-FFF2-40B4-BE49-F238E27FC236}">
                <a16:creationId xmlns:a16="http://schemas.microsoft.com/office/drawing/2014/main" id="{875CA24D-E633-5E2C-C8D1-FDE1E1E5DD1F}"/>
              </a:ext>
            </a:extLst>
          </p:cNvPr>
          <p:cNvSpPr txBox="1"/>
          <p:nvPr/>
        </p:nvSpPr>
        <p:spPr>
          <a:xfrm>
            <a:off x="1056000" y="3521368"/>
            <a:ext cx="8184777" cy="1107996"/>
          </a:xfrm>
          <a:prstGeom prst="rect">
            <a:avLst/>
          </a:prstGeom>
          <a:noFill/>
        </p:spPr>
        <p:txBody>
          <a:bodyPr wrap="square">
            <a:spAutoFit/>
          </a:bodyPr>
          <a:lstStyle/>
          <a:p>
            <a:pPr algn="l"/>
            <a:endParaRPr lang="ja-JP" altLang="en-US" sz="1600" b="0" i="0" u="none" strike="noStrike" baseline="0" dirty="0">
              <a:solidFill>
                <a:srgbClr val="000000"/>
              </a:solidFill>
              <a:latin typeface="Calibri" panose="020F0502020204030204" pitchFamily="34" charset="0"/>
            </a:endParaRPr>
          </a:p>
          <a:p>
            <a:endParaRPr lang="ja-JP" altLang="en-US" sz="1600" b="0" i="0" u="none" strike="noStrike" baseline="0" dirty="0">
              <a:latin typeface="Calibri" panose="020F0502020204030204" pitchFamily="34" charset="0"/>
            </a:endParaRPr>
          </a:p>
          <a:p>
            <a:r>
              <a:rPr lang="ja-JP" altLang="en-US" sz="1600" b="0" i="0" u="none" strike="noStrike" baseline="0" dirty="0">
                <a:latin typeface="Calibri" panose="020F0502020204030204" pitchFamily="34" charset="0"/>
              </a:rPr>
              <a:t> </a:t>
            </a:r>
          </a:p>
          <a:p>
            <a:r>
              <a:rPr lang="en-US" altLang="ja-JP" sz="1800" b="0" i="0" u="none" strike="noStrike" baseline="0" dirty="0">
                <a:latin typeface="Calibri" panose="020F0502020204030204" pitchFamily="34" charset="0"/>
              </a:rPr>
              <a:t>2026/3/</a:t>
            </a:r>
            <a:r>
              <a:rPr lang="en-US" altLang="ja-JP" dirty="0">
                <a:latin typeface="Calibri" panose="020F0502020204030204" pitchFamily="34" charset="0"/>
              </a:rPr>
              <a:t>31</a:t>
            </a:r>
            <a:r>
              <a:rPr lang="ja-JP" altLang="en-US" sz="1800" b="0" i="0" u="none" strike="noStrike" baseline="0" dirty="0">
                <a:latin typeface="Calibri" panose="020F0502020204030204" pitchFamily="34" charset="0"/>
              </a:rPr>
              <a:t>　</a:t>
            </a:r>
            <a:r>
              <a:rPr lang="ja-JP" altLang="en-US" sz="1800" b="0" i="0" u="none" strike="noStrike" baseline="0" dirty="0">
                <a:latin typeface="ＭＳ ゴシック" panose="020B0609070205080204" pitchFamily="49" charset="-128"/>
                <a:ea typeface="ＭＳ ゴシック" panose="020B0609070205080204" pitchFamily="49" charset="-128"/>
              </a:rPr>
              <a:t>デジタル庁省庁業務サービスグループガバメントクラウドチーム</a:t>
            </a:r>
            <a:endParaRPr lang="ja-JP" altLang="en-US" dirty="0"/>
          </a:p>
        </p:txBody>
      </p:sp>
    </p:spTree>
    <p:extLst>
      <p:ext uri="{BB962C8B-B14F-4D97-AF65-F5344CB8AC3E}">
        <p14:creationId xmlns:p14="http://schemas.microsoft.com/office/powerpoint/2010/main" val="3106640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7918-87DE-6959-5FFB-C99B5233DE73}"/>
            </a:ext>
          </a:extLst>
        </p:cNvPr>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0FA182E6-1564-3962-91EC-7652B609A8C5}"/>
              </a:ext>
            </a:extLst>
          </p:cNvPr>
          <p:cNvSpPr>
            <a:spLocks noGrp="1"/>
          </p:cNvSpPr>
          <p:nvPr>
            <p:ph type="body" sz="quarter" idx="10"/>
          </p:nvPr>
        </p:nvSpPr>
        <p:spPr/>
        <p:txBody>
          <a:bodyPr/>
          <a:lstStyle/>
          <a:p>
            <a:endParaRPr kumimoji="1" lang="ja-JP" altLang="en-US"/>
          </a:p>
        </p:txBody>
      </p:sp>
      <p:sp>
        <p:nvSpPr>
          <p:cNvPr id="6" name="タイトル 5">
            <a:extLst>
              <a:ext uri="{FF2B5EF4-FFF2-40B4-BE49-F238E27FC236}">
                <a16:creationId xmlns:a16="http://schemas.microsoft.com/office/drawing/2014/main" id="{1B7BFD11-8971-76EF-C90F-42F687C0C596}"/>
              </a:ext>
            </a:extLst>
          </p:cNvPr>
          <p:cNvSpPr>
            <a:spLocks noGrp="1"/>
          </p:cNvSpPr>
          <p:nvPr>
            <p:ph type="title"/>
          </p:nvPr>
        </p:nvSpPr>
        <p:spPr/>
        <p:txBody>
          <a:bodyPr/>
          <a:lstStyle/>
          <a:p>
            <a:r>
              <a:rPr lang="en-US" altLang="ja-JP"/>
              <a:t>2.1. </a:t>
            </a:r>
            <a:r>
              <a:rPr lang="ja-JP" altLang="en-US"/>
              <a:t>カリキュレータの概要と使用方法（</a:t>
            </a:r>
            <a:r>
              <a:rPr lang="en-US" altLang="ja-JP"/>
              <a:t>4/4</a:t>
            </a:r>
            <a:r>
              <a:rPr lang="ja-JP" altLang="en-US"/>
              <a:t>）</a:t>
            </a:r>
            <a:endParaRPr kumimoji="1" lang="ja-JP" altLang="en-US"/>
          </a:p>
        </p:txBody>
      </p:sp>
      <p:sp>
        <p:nvSpPr>
          <p:cNvPr id="2" name="Text Placeholder 4">
            <a:extLst>
              <a:ext uri="{FF2B5EF4-FFF2-40B4-BE49-F238E27FC236}">
                <a16:creationId xmlns:a16="http://schemas.microsoft.com/office/drawing/2014/main" id="{9823C602-6A09-0FAA-F43C-0F11BC2EC68D}"/>
              </a:ext>
            </a:extLst>
          </p:cNvPr>
          <p:cNvSpPr txBox="1">
            <a:spLocks/>
          </p:cNvSpPr>
          <p:nvPr/>
        </p:nvSpPr>
        <p:spPr>
          <a:xfrm>
            <a:off x="742599" y="1022400"/>
            <a:ext cx="10706871" cy="706698"/>
          </a:xfrm>
          <a:prstGeom prst="rect">
            <a:avLst/>
          </a:prstGeom>
        </p:spPr>
        <p:txBody>
          <a:bodyPr lIns="0" tIns="0" rIns="0" bIns="0" anchor="t"/>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kumimoji="1" sz="2800" b="1" kern="1200">
                <a:solidFill>
                  <a:schemeClr val="tx1"/>
                </a:solidFill>
                <a:latin typeface="+mn-lt"/>
                <a:ea typeface="+mn-ea"/>
                <a:cs typeface="+mn-cs"/>
              </a:defRPr>
            </a:lvl1pPr>
            <a:lvl2pPr marL="6840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2pPr>
            <a:lvl3pPr marL="1008000" indent="-2520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a:t>各</a:t>
            </a:r>
            <a:r>
              <a:rPr lang="en-US" altLang="ja-JP" sz="1800"/>
              <a:t>CSP</a:t>
            </a:r>
            <a:r>
              <a:rPr lang="ja-JP" altLang="en-US" sz="1800"/>
              <a:t>が提供するカリキュレータにより事業者から提出された見積りを確認する際の手順およびカリキュレータの基礎情報を以下に記載する。</a:t>
            </a:r>
            <a:endParaRPr lang="en-US" altLang="ja-JP" sz="1800"/>
          </a:p>
        </p:txBody>
      </p:sp>
      <p:sp>
        <p:nvSpPr>
          <p:cNvPr id="5" name="正方形/長方形 4">
            <a:extLst>
              <a:ext uri="{FF2B5EF4-FFF2-40B4-BE49-F238E27FC236}">
                <a16:creationId xmlns:a16="http://schemas.microsoft.com/office/drawing/2014/main" id="{E28B90C7-AAB7-E9B5-73EC-823FEC1AF858}"/>
              </a:ext>
            </a:extLst>
          </p:cNvPr>
          <p:cNvSpPr/>
          <p:nvPr/>
        </p:nvSpPr>
        <p:spPr>
          <a:xfrm>
            <a:off x="587375" y="1773667"/>
            <a:ext cx="4853758" cy="36362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Oracle Cloud Infrastructure</a:t>
            </a:r>
            <a:r>
              <a:rPr kumimoji="1" lang="ja-JP" altLang="en-US"/>
              <a:t>編</a:t>
            </a:r>
          </a:p>
        </p:txBody>
      </p:sp>
      <p:sp>
        <p:nvSpPr>
          <p:cNvPr id="8" name="Slide Number Placeholder 1">
            <a:extLst>
              <a:ext uri="{FF2B5EF4-FFF2-40B4-BE49-F238E27FC236}">
                <a16:creationId xmlns:a16="http://schemas.microsoft.com/office/drawing/2014/main" id="{B4E6707B-EF0A-6D6F-241E-CCAE16E8CB16}"/>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pic>
        <p:nvPicPr>
          <p:cNvPr id="9" name="図 8">
            <a:extLst>
              <a:ext uri="{FF2B5EF4-FFF2-40B4-BE49-F238E27FC236}">
                <a16:creationId xmlns:a16="http://schemas.microsoft.com/office/drawing/2014/main" id="{B45D629D-6489-AFC7-5FF4-3570801C388E}"/>
              </a:ext>
            </a:extLst>
          </p:cNvPr>
          <p:cNvPicPr>
            <a:picLocks noChangeAspect="1"/>
          </p:cNvPicPr>
          <p:nvPr/>
        </p:nvPicPr>
        <p:blipFill>
          <a:blip r:embed="rId2"/>
          <a:stretch>
            <a:fillRect/>
          </a:stretch>
        </p:blipFill>
        <p:spPr>
          <a:xfrm>
            <a:off x="587375" y="2634690"/>
            <a:ext cx="4952291" cy="1778825"/>
          </a:xfrm>
          <a:prstGeom prst="rect">
            <a:avLst/>
          </a:prstGeom>
          <a:ln>
            <a:solidFill>
              <a:schemeClr val="accent1"/>
            </a:solidFill>
          </a:ln>
        </p:spPr>
      </p:pic>
      <p:sp>
        <p:nvSpPr>
          <p:cNvPr id="11" name="テキスト ボックス 10">
            <a:extLst>
              <a:ext uri="{FF2B5EF4-FFF2-40B4-BE49-F238E27FC236}">
                <a16:creationId xmlns:a16="http://schemas.microsoft.com/office/drawing/2014/main" id="{B937735F-0D6D-42D0-7D39-672AF6216276}"/>
              </a:ext>
            </a:extLst>
          </p:cNvPr>
          <p:cNvSpPr txBox="1"/>
          <p:nvPr/>
        </p:nvSpPr>
        <p:spPr>
          <a:xfrm>
            <a:off x="587373" y="2303344"/>
            <a:ext cx="4952293" cy="307777"/>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400"/>
              <a:t>カリキュレータの使用手順</a:t>
            </a:r>
          </a:p>
        </p:txBody>
      </p:sp>
      <p:pic>
        <p:nvPicPr>
          <p:cNvPr id="13" name="図 12">
            <a:extLst>
              <a:ext uri="{FF2B5EF4-FFF2-40B4-BE49-F238E27FC236}">
                <a16:creationId xmlns:a16="http://schemas.microsoft.com/office/drawing/2014/main" id="{FFE5297B-6123-255B-357E-5E252C67CFD0}"/>
              </a:ext>
            </a:extLst>
          </p:cNvPr>
          <p:cNvPicPr>
            <a:picLocks noChangeAspect="1"/>
          </p:cNvPicPr>
          <p:nvPr/>
        </p:nvPicPr>
        <p:blipFill>
          <a:blip r:embed="rId3"/>
          <a:stretch>
            <a:fillRect/>
          </a:stretch>
        </p:blipFill>
        <p:spPr>
          <a:xfrm>
            <a:off x="587375" y="4565069"/>
            <a:ext cx="4952291" cy="1346075"/>
          </a:xfrm>
          <a:prstGeom prst="rect">
            <a:avLst/>
          </a:prstGeom>
          <a:ln>
            <a:solidFill>
              <a:schemeClr val="accent1"/>
            </a:solidFill>
          </a:ln>
        </p:spPr>
      </p:pic>
      <p:grpSp>
        <p:nvGrpSpPr>
          <p:cNvPr id="14" name="グループ化 13">
            <a:extLst>
              <a:ext uri="{FF2B5EF4-FFF2-40B4-BE49-F238E27FC236}">
                <a16:creationId xmlns:a16="http://schemas.microsoft.com/office/drawing/2014/main" id="{A87D0872-65D3-2D1B-AA64-B9ACC28F379D}"/>
              </a:ext>
            </a:extLst>
          </p:cNvPr>
          <p:cNvGrpSpPr/>
          <p:nvPr/>
        </p:nvGrpSpPr>
        <p:grpSpPr>
          <a:xfrm>
            <a:off x="5761591" y="2402770"/>
            <a:ext cx="5857650" cy="461923"/>
            <a:chOff x="5761591" y="2854568"/>
            <a:chExt cx="5857650" cy="461923"/>
          </a:xfrm>
        </p:grpSpPr>
        <p:sp>
          <p:nvSpPr>
            <p:cNvPr id="15" name="四角形: 角を丸くする 14">
              <a:extLst>
                <a:ext uri="{FF2B5EF4-FFF2-40B4-BE49-F238E27FC236}">
                  <a16:creationId xmlns:a16="http://schemas.microsoft.com/office/drawing/2014/main" id="{28EDB68B-2486-9788-FEEA-CEC403694429}"/>
                </a:ext>
              </a:extLst>
            </p:cNvPr>
            <p:cNvSpPr/>
            <p:nvPr/>
          </p:nvSpPr>
          <p:spPr>
            <a:xfrm>
              <a:off x="5859241" y="2956491"/>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事業者から提出されたカリキュレータのリンクにアクセス</a:t>
              </a:r>
              <a:endParaRPr kumimoji="1" lang="en-US" altLang="ja-JP" sz="1200">
                <a:solidFill>
                  <a:schemeClr val="tx1"/>
                </a:solidFill>
                <a:latin typeface="+mn-ea"/>
              </a:endParaRPr>
            </a:p>
          </p:txBody>
        </p:sp>
        <p:sp>
          <p:nvSpPr>
            <p:cNvPr id="16" name="フローチャート: 結合子 15">
              <a:extLst>
                <a:ext uri="{FF2B5EF4-FFF2-40B4-BE49-F238E27FC236}">
                  <a16:creationId xmlns:a16="http://schemas.microsoft.com/office/drawing/2014/main" id="{FB1AAECC-266A-D6F7-B463-F065BECC3B20}"/>
                </a:ext>
              </a:extLst>
            </p:cNvPr>
            <p:cNvSpPr/>
            <p:nvPr/>
          </p:nvSpPr>
          <p:spPr>
            <a:xfrm>
              <a:off x="5761591" y="285456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17" name="グループ化 16">
            <a:extLst>
              <a:ext uri="{FF2B5EF4-FFF2-40B4-BE49-F238E27FC236}">
                <a16:creationId xmlns:a16="http://schemas.microsoft.com/office/drawing/2014/main" id="{FAB391CD-BE26-014A-6697-6AF9214F2912}"/>
              </a:ext>
            </a:extLst>
          </p:cNvPr>
          <p:cNvGrpSpPr>
            <a:grpSpLocks/>
          </p:cNvGrpSpPr>
          <p:nvPr/>
        </p:nvGrpSpPr>
        <p:grpSpPr>
          <a:xfrm>
            <a:off x="5761591" y="2908705"/>
            <a:ext cx="5857650" cy="467681"/>
            <a:chOff x="5761591" y="3450524"/>
            <a:chExt cx="5857650" cy="467681"/>
          </a:xfrm>
        </p:grpSpPr>
        <p:sp>
          <p:nvSpPr>
            <p:cNvPr id="18" name="四角形: 角を丸くする 17">
              <a:extLst>
                <a:ext uri="{FF2B5EF4-FFF2-40B4-BE49-F238E27FC236}">
                  <a16:creationId xmlns:a16="http://schemas.microsoft.com/office/drawing/2014/main" id="{14988E4F-418B-F4EA-334A-08BDBC9A7CA5}"/>
                </a:ext>
              </a:extLst>
            </p:cNvPr>
            <p:cNvSpPr/>
            <p:nvPr/>
          </p:nvSpPr>
          <p:spPr>
            <a:xfrm>
              <a:off x="5859241" y="3558205"/>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通貨設定から「</a:t>
              </a:r>
              <a:r>
                <a:rPr kumimoji="1" lang="en-US" altLang="ja-JP" sz="1200">
                  <a:solidFill>
                    <a:schemeClr val="tx1"/>
                  </a:solidFill>
                  <a:latin typeface="+mn-ea"/>
                </a:rPr>
                <a:t>JPY</a:t>
              </a:r>
              <a:r>
                <a:rPr kumimoji="1" lang="ja-JP" altLang="en-US" sz="1200">
                  <a:solidFill>
                    <a:schemeClr val="tx1"/>
                  </a:solidFill>
                  <a:latin typeface="+mn-ea"/>
                </a:rPr>
                <a:t>」を選択し、円表示に切り替え</a:t>
              </a:r>
              <a:endParaRPr kumimoji="1" lang="en-US" altLang="ja-JP" sz="1200">
                <a:solidFill>
                  <a:schemeClr val="tx1"/>
                </a:solidFill>
                <a:latin typeface="+mn-ea"/>
              </a:endParaRPr>
            </a:p>
          </p:txBody>
        </p:sp>
        <p:sp>
          <p:nvSpPr>
            <p:cNvPr id="19" name="フローチャート: 結合子 18">
              <a:extLst>
                <a:ext uri="{FF2B5EF4-FFF2-40B4-BE49-F238E27FC236}">
                  <a16:creationId xmlns:a16="http://schemas.microsoft.com/office/drawing/2014/main" id="{A5AB7E19-A181-C84B-FBBC-63E1ED370865}"/>
                </a:ext>
              </a:extLst>
            </p:cNvPr>
            <p:cNvSpPr/>
            <p:nvPr/>
          </p:nvSpPr>
          <p:spPr>
            <a:xfrm>
              <a:off x="5761591" y="345052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20" name="グループ化 19">
            <a:extLst>
              <a:ext uri="{FF2B5EF4-FFF2-40B4-BE49-F238E27FC236}">
                <a16:creationId xmlns:a16="http://schemas.microsoft.com/office/drawing/2014/main" id="{7048FC37-F287-B0B0-F8C9-3A27E104CFC4}"/>
              </a:ext>
            </a:extLst>
          </p:cNvPr>
          <p:cNvGrpSpPr>
            <a:grpSpLocks/>
          </p:cNvGrpSpPr>
          <p:nvPr/>
        </p:nvGrpSpPr>
        <p:grpSpPr>
          <a:xfrm>
            <a:off x="5761591" y="4680204"/>
            <a:ext cx="5857650" cy="653385"/>
            <a:chOff x="5761591" y="4767937"/>
            <a:chExt cx="5857650" cy="653385"/>
          </a:xfrm>
        </p:grpSpPr>
        <p:sp>
          <p:nvSpPr>
            <p:cNvPr id="21" name="四角形: 角を丸くする 20">
              <a:extLst>
                <a:ext uri="{FF2B5EF4-FFF2-40B4-BE49-F238E27FC236}">
                  <a16:creationId xmlns:a16="http://schemas.microsoft.com/office/drawing/2014/main" id="{37D43C2A-DE13-ABC9-2335-DF3FD8B101FF}"/>
                </a:ext>
              </a:extLst>
            </p:cNvPr>
            <p:cNvSpPr/>
            <p:nvPr/>
          </p:nvSpPr>
          <p:spPr>
            <a:xfrm>
              <a:off x="5859241" y="4881322"/>
              <a:ext cx="5760000" cy="54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各リソースの詳細情報を確認したい場合は、対象リソースの「右矢印マーク」を選択し、詳細情報を表示</a:t>
              </a:r>
              <a:endParaRPr lang="en-US" altLang="ja-JP" sz="1200">
                <a:solidFill>
                  <a:schemeClr val="tx1"/>
                </a:solidFill>
                <a:latin typeface="+mn-ea"/>
              </a:endParaRPr>
            </a:p>
          </p:txBody>
        </p:sp>
        <p:sp>
          <p:nvSpPr>
            <p:cNvPr id="22" name="フローチャート: 結合子 21">
              <a:extLst>
                <a:ext uri="{FF2B5EF4-FFF2-40B4-BE49-F238E27FC236}">
                  <a16:creationId xmlns:a16="http://schemas.microsoft.com/office/drawing/2014/main" id="{C0479DC9-B6BD-1F75-9AC8-C48F92A64191}"/>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26" name="グループ化 25">
            <a:extLst>
              <a:ext uri="{FF2B5EF4-FFF2-40B4-BE49-F238E27FC236}">
                <a16:creationId xmlns:a16="http://schemas.microsoft.com/office/drawing/2014/main" id="{F3AE35BF-5E81-092C-6BD8-F981B816CE4B}"/>
              </a:ext>
            </a:extLst>
          </p:cNvPr>
          <p:cNvGrpSpPr/>
          <p:nvPr/>
        </p:nvGrpSpPr>
        <p:grpSpPr>
          <a:xfrm>
            <a:off x="6896155" y="4249253"/>
            <a:ext cx="4723086" cy="361375"/>
            <a:chOff x="8001986" y="4015153"/>
            <a:chExt cx="4723086" cy="361375"/>
          </a:xfrm>
        </p:grpSpPr>
        <p:sp>
          <p:nvSpPr>
            <p:cNvPr id="27" name="吹き出し: 角を丸めた四角形 26">
              <a:extLst>
                <a:ext uri="{FF2B5EF4-FFF2-40B4-BE49-F238E27FC236}">
                  <a16:creationId xmlns:a16="http://schemas.microsoft.com/office/drawing/2014/main" id="{BFBCD0A1-730F-510E-D59A-85B752B963AF}"/>
                </a:ext>
              </a:extLst>
            </p:cNvPr>
            <p:cNvSpPr/>
            <p:nvPr/>
          </p:nvSpPr>
          <p:spPr>
            <a:xfrm>
              <a:off x="8153072" y="4124528"/>
              <a:ext cx="4572000" cy="252000"/>
            </a:xfrm>
            <a:prstGeom prst="wedgeRoundRectCallout">
              <a:avLst>
                <a:gd name="adj1" fmla="val 16097"/>
                <a:gd name="adj2" fmla="val -1131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クラウド利用経費の高いものから順に費用情報を確認することを推奨</a:t>
              </a:r>
            </a:p>
          </p:txBody>
        </p:sp>
        <p:pic>
          <p:nvPicPr>
            <p:cNvPr id="28" name="グラフィックス 27" descr="ダブルタップ ジェスチャ 単色塗りつぶし">
              <a:extLst>
                <a:ext uri="{FF2B5EF4-FFF2-40B4-BE49-F238E27FC236}">
                  <a16:creationId xmlns:a16="http://schemas.microsoft.com/office/drawing/2014/main" id="{D22D8974-358C-C44F-B880-05929AD7BA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01986" y="4015153"/>
              <a:ext cx="302699" cy="302699"/>
            </a:xfrm>
            <a:prstGeom prst="rect">
              <a:avLst/>
            </a:prstGeom>
          </p:spPr>
        </p:pic>
      </p:grpSp>
      <p:grpSp>
        <p:nvGrpSpPr>
          <p:cNvPr id="29" name="グループ化 28">
            <a:extLst>
              <a:ext uri="{FF2B5EF4-FFF2-40B4-BE49-F238E27FC236}">
                <a16:creationId xmlns:a16="http://schemas.microsoft.com/office/drawing/2014/main" id="{E60D1B7E-4EB0-DFC5-29AE-1C455A101526}"/>
              </a:ext>
            </a:extLst>
          </p:cNvPr>
          <p:cNvGrpSpPr>
            <a:grpSpLocks/>
          </p:cNvGrpSpPr>
          <p:nvPr/>
        </p:nvGrpSpPr>
        <p:grpSpPr>
          <a:xfrm>
            <a:off x="5761591" y="3455800"/>
            <a:ext cx="5857650" cy="653385"/>
            <a:chOff x="5761591" y="4767937"/>
            <a:chExt cx="5857650" cy="653385"/>
          </a:xfrm>
        </p:grpSpPr>
        <p:sp>
          <p:nvSpPr>
            <p:cNvPr id="30" name="四角形: 角を丸くする 29">
              <a:extLst>
                <a:ext uri="{FF2B5EF4-FFF2-40B4-BE49-F238E27FC236}">
                  <a16:creationId xmlns:a16="http://schemas.microsoft.com/office/drawing/2014/main" id="{E3D40028-B69A-829E-9D5F-9C7CD7387E17}"/>
                </a:ext>
              </a:extLst>
            </p:cNvPr>
            <p:cNvSpPr/>
            <p:nvPr/>
          </p:nvSpPr>
          <p:spPr>
            <a:xfrm>
              <a:off x="5859241" y="4881322"/>
              <a:ext cx="5760000" cy="54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リソースの並び替えをしたい場合は対象のリソースをドラッグ＆ドロップし、リソースの表示順を変更</a:t>
              </a:r>
            </a:p>
          </p:txBody>
        </p:sp>
        <p:sp>
          <p:nvSpPr>
            <p:cNvPr id="31" name="フローチャート: 結合子 30">
              <a:extLst>
                <a:ext uri="{FF2B5EF4-FFF2-40B4-BE49-F238E27FC236}">
                  <a16:creationId xmlns:a16="http://schemas.microsoft.com/office/drawing/2014/main" id="{CA7A9D3B-656B-7D6A-46AB-FE8EF9F82FF0}"/>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grpSp>
        <p:nvGrpSpPr>
          <p:cNvPr id="32" name="グループ化 31">
            <a:extLst>
              <a:ext uri="{FF2B5EF4-FFF2-40B4-BE49-F238E27FC236}">
                <a16:creationId xmlns:a16="http://schemas.microsoft.com/office/drawing/2014/main" id="{A0896993-B091-9F85-9FE0-9E64F4B92290}"/>
              </a:ext>
            </a:extLst>
          </p:cNvPr>
          <p:cNvGrpSpPr/>
          <p:nvPr/>
        </p:nvGrpSpPr>
        <p:grpSpPr>
          <a:xfrm>
            <a:off x="3413743" y="2908960"/>
            <a:ext cx="992002" cy="252000"/>
            <a:chOff x="1638027" y="5751555"/>
            <a:chExt cx="992002" cy="252000"/>
          </a:xfrm>
        </p:grpSpPr>
        <p:sp>
          <p:nvSpPr>
            <p:cNvPr id="33" name="フローチャート: 処理 32">
              <a:extLst>
                <a:ext uri="{FF2B5EF4-FFF2-40B4-BE49-F238E27FC236}">
                  <a16:creationId xmlns:a16="http://schemas.microsoft.com/office/drawing/2014/main" id="{995EBCBE-363A-FE05-D1B3-4CD54D7AAAC8}"/>
                </a:ext>
              </a:extLst>
            </p:cNvPr>
            <p:cNvSpPr/>
            <p:nvPr/>
          </p:nvSpPr>
          <p:spPr>
            <a:xfrm>
              <a:off x="1853196" y="5795398"/>
              <a:ext cx="776833" cy="17863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ローチャート: 結合子 33">
              <a:extLst>
                <a:ext uri="{FF2B5EF4-FFF2-40B4-BE49-F238E27FC236}">
                  <a16:creationId xmlns:a16="http://schemas.microsoft.com/office/drawing/2014/main" id="{A6ABC6A7-BA8A-FDCB-200D-4320276E5C6C}"/>
                </a:ext>
              </a:extLst>
            </p:cNvPr>
            <p:cNvSpPr/>
            <p:nvPr/>
          </p:nvSpPr>
          <p:spPr>
            <a:xfrm>
              <a:off x="1638027" y="575155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35" name="グループ化 34">
            <a:extLst>
              <a:ext uri="{FF2B5EF4-FFF2-40B4-BE49-F238E27FC236}">
                <a16:creationId xmlns:a16="http://schemas.microsoft.com/office/drawing/2014/main" id="{4C584E1B-7041-60E5-EEE0-ABEE8CB0E5F8}"/>
              </a:ext>
            </a:extLst>
          </p:cNvPr>
          <p:cNvGrpSpPr/>
          <p:nvPr/>
        </p:nvGrpSpPr>
        <p:grpSpPr>
          <a:xfrm>
            <a:off x="408075" y="3415241"/>
            <a:ext cx="5112192" cy="973971"/>
            <a:chOff x="1595692" y="5773476"/>
            <a:chExt cx="5112192" cy="973971"/>
          </a:xfrm>
        </p:grpSpPr>
        <p:sp>
          <p:nvSpPr>
            <p:cNvPr id="36" name="フローチャート: 処理 35">
              <a:extLst>
                <a:ext uri="{FF2B5EF4-FFF2-40B4-BE49-F238E27FC236}">
                  <a16:creationId xmlns:a16="http://schemas.microsoft.com/office/drawing/2014/main" id="{7FAD6B3A-37E8-9547-73D8-EDEE615062D5}"/>
                </a:ext>
              </a:extLst>
            </p:cNvPr>
            <p:cNvSpPr/>
            <p:nvPr/>
          </p:nvSpPr>
          <p:spPr>
            <a:xfrm>
              <a:off x="1797217" y="5773476"/>
              <a:ext cx="4910667" cy="973971"/>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フローチャート: 結合子 36">
              <a:extLst>
                <a:ext uri="{FF2B5EF4-FFF2-40B4-BE49-F238E27FC236}">
                  <a16:creationId xmlns:a16="http://schemas.microsoft.com/office/drawing/2014/main" id="{7C133770-661F-5C40-6731-2E56E2123DA3}"/>
                </a:ext>
              </a:extLst>
            </p:cNvPr>
            <p:cNvSpPr/>
            <p:nvPr/>
          </p:nvSpPr>
          <p:spPr>
            <a:xfrm>
              <a:off x="1595692" y="613446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grpSp>
        <p:nvGrpSpPr>
          <p:cNvPr id="38" name="グループ化 37">
            <a:extLst>
              <a:ext uri="{FF2B5EF4-FFF2-40B4-BE49-F238E27FC236}">
                <a16:creationId xmlns:a16="http://schemas.microsoft.com/office/drawing/2014/main" id="{F01D30EC-87EB-8689-9CF2-841914180067}"/>
              </a:ext>
            </a:extLst>
          </p:cNvPr>
          <p:cNvGrpSpPr/>
          <p:nvPr/>
        </p:nvGrpSpPr>
        <p:grpSpPr>
          <a:xfrm>
            <a:off x="5106838" y="3429000"/>
            <a:ext cx="383122" cy="252000"/>
            <a:chOff x="1580398" y="5740797"/>
            <a:chExt cx="383122" cy="252000"/>
          </a:xfrm>
        </p:grpSpPr>
        <p:sp>
          <p:nvSpPr>
            <p:cNvPr id="39" name="フローチャート: 処理 38">
              <a:extLst>
                <a:ext uri="{FF2B5EF4-FFF2-40B4-BE49-F238E27FC236}">
                  <a16:creationId xmlns:a16="http://schemas.microsoft.com/office/drawing/2014/main" id="{E98D2C4E-76F1-E97B-1773-5C7EF209F50A}"/>
                </a:ext>
              </a:extLst>
            </p:cNvPr>
            <p:cNvSpPr/>
            <p:nvPr/>
          </p:nvSpPr>
          <p:spPr>
            <a:xfrm>
              <a:off x="1819520" y="5795398"/>
              <a:ext cx="144000"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フローチャート: 結合子 39">
              <a:extLst>
                <a:ext uri="{FF2B5EF4-FFF2-40B4-BE49-F238E27FC236}">
                  <a16:creationId xmlns:a16="http://schemas.microsoft.com/office/drawing/2014/main" id="{8878CCA5-FB93-5B4B-3171-3831401DB7FD}"/>
                </a:ext>
              </a:extLst>
            </p:cNvPr>
            <p:cNvSpPr/>
            <p:nvPr/>
          </p:nvSpPr>
          <p:spPr>
            <a:xfrm>
              <a:off x="1580398" y="57407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cxnSp>
        <p:nvCxnSpPr>
          <p:cNvPr id="42" name="コネクタ: カギ線 41">
            <a:extLst>
              <a:ext uri="{FF2B5EF4-FFF2-40B4-BE49-F238E27FC236}">
                <a16:creationId xmlns:a16="http://schemas.microsoft.com/office/drawing/2014/main" id="{3176C38E-159D-6C7D-84DE-E90260B66DB8}"/>
              </a:ext>
            </a:extLst>
          </p:cNvPr>
          <p:cNvCxnSpPr>
            <a:stCxn id="39" idx="3"/>
            <a:endCxn id="13" idx="3"/>
          </p:cNvCxnSpPr>
          <p:nvPr/>
        </p:nvCxnSpPr>
        <p:spPr>
          <a:xfrm>
            <a:off x="5489960" y="3555601"/>
            <a:ext cx="49706" cy="1682506"/>
          </a:xfrm>
          <a:prstGeom prst="bentConnector3">
            <a:avLst>
              <a:gd name="adj1" fmla="val 372537"/>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235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9D8ECE-4897-3B7C-486A-2D781544197D}"/>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3503D4B9-E8F7-4691-104B-4506D8C92225}"/>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各サービスにおける見積りの確認観点</a:t>
            </a:r>
          </a:p>
        </p:txBody>
      </p:sp>
      <p:sp>
        <p:nvSpPr>
          <p:cNvPr id="3" name="Slide Number Placeholder 1">
            <a:extLst>
              <a:ext uri="{FF2B5EF4-FFF2-40B4-BE49-F238E27FC236}">
                <a16:creationId xmlns:a16="http://schemas.microsoft.com/office/drawing/2014/main" id="{23EDE281-96D4-B6F6-44E8-0EBE1EEBCEAB}"/>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242261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EBB41D8-70EB-3526-6B00-0D6A93A6F5F2}"/>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29D153A2-0477-F80E-2F79-837EEC62B4E0}"/>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3.1.</a:t>
            </a:r>
            <a:r>
              <a:rPr lang="ja-JP" altLang="en-US">
                <a:solidFill>
                  <a:srgbClr val="000000"/>
                </a:solidFill>
                <a:latin typeface="Noto Sans JP"/>
                <a:ea typeface="+mn-ea"/>
              </a:rPr>
              <a:t>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各収集情報に対応するコスト最適化のアプローチ</a:t>
            </a:r>
          </a:p>
        </p:txBody>
      </p:sp>
      <p:sp>
        <p:nvSpPr>
          <p:cNvPr id="3" name="Slide Number Placeholder 1">
            <a:extLst>
              <a:ext uri="{FF2B5EF4-FFF2-40B4-BE49-F238E27FC236}">
                <a16:creationId xmlns:a16="http://schemas.microsoft.com/office/drawing/2014/main" id="{39E22A4D-C08E-6FF2-1E99-FD92E5455D4D}"/>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203957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2136-A4A1-85D1-A19E-3A0555293B7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EA725-61D5-914C-627E-128DF1E63994}"/>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B2204EC2-A2A5-B354-9E7A-0AD8449E58A9}"/>
              </a:ext>
            </a:extLst>
          </p:cNvPr>
          <p:cNvSpPr>
            <a:spLocks noGrp="1"/>
          </p:cNvSpPr>
          <p:nvPr>
            <p:ph type="body" sz="quarter" idx="12"/>
          </p:nvPr>
        </p:nvSpPr>
        <p:spPr>
          <a:xfrm>
            <a:off x="742599" y="1022400"/>
            <a:ext cx="10706871" cy="368578"/>
          </a:xfrm>
        </p:spPr>
        <p:txBody>
          <a:bodyPr lIns="0" tIns="0" rIns="0" bIns="0" anchor="t"/>
          <a:lstStyle/>
          <a:p>
            <a:r>
              <a:rPr lang="ja-JP" altLang="en-US" sz="1800"/>
              <a:t>各収集情報に関連するコスト最適化のアプローチは以下の通り。</a:t>
            </a:r>
            <a:endParaRPr lang="en-US" sz="1800"/>
          </a:p>
        </p:txBody>
      </p:sp>
      <p:sp>
        <p:nvSpPr>
          <p:cNvPr id="6" name="Title 5">
            <a:extLst>
              <a:ext uri="{FF2B5EF4-FFF2-40B4-BE49-F238E27FC236}">
                <a16:creationId xmlns:a16="http://schemas.microsoft.com/office/drawing/2014/main" id="{6598EDD6-24C4-EEAD-192A-9263C81B0C03}"/>
              </a:ext>
            </a:extLst>
          </p:cNvPr>
          <p:cNvSpPr>
            <a:spLocks noGrp="1"/>
          </p:cNvSpPr>
          <p:nvPr>
            <p:ph type="title"/>
          </p:nvPr>
        </p:nvSpPr>
        <p:spPr/>
        <p:txBody>
          <a:bodyPr/>
          <a:lstStyle/>
          <a:p>
            <a:r>
              <a:rPr lang="en-US" altLang="ja-JP"/>
              <a:t>3.1. </a:t>
            </a:r>
            <a:r>
              <a:rPr lang="ja-JP" altLang="en-US"/>
              <a:t>各収集情報に対応するコスト最適化のアプローチ</a:t>
            </a:r>
          </a:p>
        </p:txBody>
      </p:sp>
      <p:graphicFrame>
        <p:nvGraphicFramePr>
          <p:cNvPr id="8" name="表 7">
            <a:extLst>
              <a:ext uri="{FF2B5EF4-FFF2-40B4-BE49-F238E27FC236}">
                <a16:creationId xmlns:a16="http://schemas.microsoft.com/office/drawing/2014/main" id="{2178A043-D285-BE1F-F0D4-54CC343CA737}"/>
              </a:ext>
            </a:extLst>
          </p:cNvPr>
          <p:cNvGraphicFramePr>
            <a:graphicFrameLocks noGrp="1"/>
          </p:cNvGraphicFramePr>
          <p:nvPr>
            <p:extLst>
              <p:ext uri="{D42A27DB-BD31-4B8C-83A1-F6EECF244321}">
                <p14:modId xmlns:p14="http://schemas.microsoft.com/office/powerpoint/2010/main" val="1509056442"/>
              </p:ext>
            </p:extLst>
          </p:nvPr>
        </p:nvGraphicFramePr>
        <p:xfrm>
          <a:off x="336550" y="1498557"/>
          <a:ext cx="11553219" cy="4998720"/>
        </p:xfrm>
        <a:graphic>
          <a:graphicData uri="http://schemas.openxmlformats.org/drawingml/2006/table">
            <a:tbl>
              <a:tblPr firstRow="1" bandRow="1">
                <a:tableStyleId>{6E25E649-3F16-4E02-A733-19D2CDBF48F0}</a:tableStyleId>
              </a:tblPr>
              <a:tblGrid>
                <a:gridCol w="888506">
                  <a:extLst>
                    <a:ext uri="{9D8B030D-6E8A-4147-A177-3AD203B41FA5}">
                      <a16:colId xmlns:a16="http://schemas.microsoft.com/office/drawing/2014/main" val="3877717191"/>
                    </a:ext>
                  </a:extLst>
                </a:gridCol>
                <a:gridCol w="2240713">
                  <a:extLst>
                    <a:ext uri="{9D8B030D-6E8A-4147-A177-3AD203B41FA5}">
                      <a16:colId xmlns:a16="http://schemas.microsoft.com/office/drawing/2014/main" val="3002689282"/>
                    </a:ext>
                  </a:extLst>
                </a:gridCol>
                <a:gridCol w="936000">
                  <a:extLst>
                    <a:ext uri="{9D8B030D-6E8A-4147-A177-3AD203B41FA5}">
                      <a16:colId xmlns:a16="http://schemas.microsoft.com/office/drawing/2014/main" val="2763587200"/>
                    </a:ext>
                  </a:extLst>
                </a:gridCol>
                <a:gridCol w="936000">
                  <a:extLst>
                    <a:ext uri="{9D8B030D-6E8A-4147-A177-3AD203B41FA5}">
                      <a16:colId xmlns:a16="http://schemas.microsoft.com/office/drawing/2014/main" val="4127630682"/>
                    </a:ext>
                  </a:extLst>
                </a:gridCol>
                <a:gridCol w="936000">
                  <a:extLst>
                    <a:ext uri="{9D8B030D-6E8A-4147-A177-3AD203B41FA5}">
                      <a16:colId xmlns:a16="http://schemas.microsoft.com/office/drawing/2014/main" val="2536433851"/>
                    </a:ext>
                  </a:extLst>
                </a:gridCol>
                <a:gridCol w="936000">
                  <a:extLst>
                    <a:ext uri="{9D8B030D-6E8A-4147-A177-3AD203B41FA5}">
                      <a16:colId xmlns:a16="http://schemas.microsoft.com/office/drawing/2014/main" val="2288953975"/>
                    </a:ext>
                  </a:extLst>
                </a:gridCol>
                <a:gridCol w="936000">
                  <a:extLst>
                    <a:ext uri="{9D8B030D-6E8A-4147-A177-3AD203B41FA5}">
                      <a16:colId xmlns:a16="http://schemas.microsoft.com/office/drawing/2014/main" val="1791876132"/>
                    </a:ext>
                  </a:extLst>
                </a:gridCol>
                <a:gridCol w="936000">
                  <a:extLst>
                    <a:ext uri="{9D8B030D-6E8A-4147-A177-3AD203B41FA5}">
                      <a16:colId xmlns:a16="http://schemas.microsoft.com/office/drawing/2014/main" val="2441973519"/>
                    </a:ext>
                  </a:extLst>
                </a:gridCol>
                <a:gridCol w="936000">
                  <a:extLst>
                    <a:ext uri="{9D8B030D-6E8A-4147-A177-3AD203B41FA5}">
                      <a16:colId xmlns:a16="http://schemas.microsoft.com/office/drawing/2014/main" val="1854405935"/>
                    </a:ext>
                  </a:extLst>
                </a:gridCol>
                <a:gridCol w="936000">
                  <a:extLst>
                    <a:ext uri="{9D8B030D-6E8A-4147-A177-3AD203B41FA5}">
                      <a16:colId xmlns:a16="http://schemas.microsoft.com/office/drawing/2014/main" val="1787048907"/>
                    </a:ext>
                  </a:extLst>
                </a:gridCol>
                <a:gridCol w="936000">
                  <a:extLst>
                    <a:ext uri="{9D8B030D-6E8A-4147-A177-3AD203B41FA5}">
                      <a16:colId xmlns:a16="http://schemas.microsoft.com/office/drawing/2014/main" val="483601578"/>
                    </a:ext>
                  </a:extLst>
                </a:gridCol>
              </a:tblGrid>
              <a:tr h="502057">
                <a:tc>
                  <a:txBody>
                    <a:bodyPr/>
                    <a:lstStyle/>
                    <a:p>
                      <a:pPr algn="ctr"/>
                      <a:r>
                        <a:rPr kumimoji="1" lang="ja-JP" altLang="en-US" sz="900"/>
                        <a:t>カテゴリ</a:t>
                      </a:r>
                    </a:p>
                  </a:txBody>
                  <a:tcPr marL="45720" marR="45720" marT="0" marB="0" anchor="ctr">
                    <a:lnL>
                      <a:noFill/>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900"/>
                        <a:t>見積りからの収集情報</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900">
                          <a:latin typeface="+mn-ea"/>
                          <a:ea typeface="+mn-ea"/>
                        </a:rPr>
                        <a:t>インスタンス</a:t>
                      </a:r>
                      <a:br>
                        <a:rPr kumimoji="1" lang="en-US" altLang="ja-JP" sz="900">
                          <a:latin typeface="+mn-ea"/>
                          <a:ea typeface="+mn-ea"/>
                        </a:rPr>
                      </a:br>
                      <a:r>
                        <a:rPr kumimoji="1" lang="ja-JP" altLang="en-US" sz="900">
                          <a:latin typeface="+mn-ea"/>
                          <a:ea typeface="+mn-ea"/>
                        </a:rPr>
                        <a:t>サイズの選定</a:t>
                      </a:r>
                      <a:endParaRPr kumimoji="1" lang="ja-JP" altLang="en-US" sz="900"/>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900">
                          <a:latin typeface="+mn-ea"/>
                          <a:ea typeface="+mn-ea"/>
                        </a:rPr>
                        <a:t>インスタンス</a:t>
                      </a:r>
                      <a:br>
                        <a:rPr kumimoji="1" lang="en-US" altLang="ja-JP" sz="900">
                          <a:latin typeface="+mn-ea"/>
                          <a:ea typeface="+mn-ea"/>
                        </a:rPr>
                      </a:br>
                      <a:r>
                        <a:rPr kumimoji="1" lang="ja-JP" altLang="en-US" sz="900">
                          <a:latin typeface="+mn-ea"/>
                          <a:ea typeface="+mn-ea"/>
                        </a:rPr>
                        <a:t>タイプの選定</a:t>
                      </a:r>
                      <a:endParaRPr kumimoji="1" lang="ja-JP" altLang="en-US" sz="900"/>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900">
                          <a:latin typeface="+mn-ea"/>
                          <a:ea typeface="+mn-ea"/>
                        </a:rPr>
                        <a:t>稼働時間の調整</a:t>
                      </a:r>
                      <a:endParaRPr kumimoji="1" lang="ja-JP" altLang="en-US" sz="900"/>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kern="1200" noProof="0">
                          <a:solidFill>
                            <a:schemeClr val="lt1"/>
                          </a:solidFill>
                          <a:latin typeface="+mn-ea"/>
                          <a:ea typeface="+mn-ea"/>
                          <a:cs typeface="+mn-cs"/>
                        </a:rPr>
                        <a:t>ストレージ</a:t>
                      </a:r>
                      <a:br>
                        <a:rPr kumimoji="1" lang="en-US" altLang="ja-JP" sz="900" b="1" kern="1200" noProof="0" dirty="0">
                          <a:solidFill>
                            <a:schemeClr val="lt1"/>
                          </a:solidFill>
                          <a:latin typeface="+mn-ea"/>
                          <a:ea typeface="+mn-ea"/>
                          <a:cs typeface="+mn-cs"/>
                        </a:rPr>
                      </a:br>
                      <a:r>
                        <a:rPr kumimoji="1" lang="ja-JP" altLang="en-US" sz="900" b="1" kern="1200" noProof="0">
                          <a:solidFill>
                            <a:schemeClr val="lt1"/>
                          </a:solidFill>
                          <a:latin typeface="+mn-ea"/>
                          <a:ea typeface="+mn-ea"/>
                          <a:cs typeface="+mn-cs"/>
                        </a:rPr>
                        <a:t>選定​・</a:t>
                      </a:r>
                      <a:br>
                        <a:rPr kumimoji="1" lang="en-US" altLang="ja-JP" sz="900" b="1" kern="1200" noProof="0" dirty="0">
                          <a:solidFill>
                            <a:schemeClr val="lt1"/>
                          </a:solidFill>
                          <a:latin typeface="+mn-ea"/>
                          <a:ea typeface="+mn-ea"/>
                          <a:cs typeface="+mn-cs"/>
                        </a:rPr>
                      </a:br>
                      <a:r>
                        <a:rPr kumimoji="1" lang="ja-JP" altLang="en-US" sz="900" b="1" kern="1200" noProof="0">
                          <a:solidFill>
                            <a:schemeClr val="lt1"/>
                          </a:solidFill>
                          <a:latin typeface="+mn-ea"/>
                          <a:ea typeface="+mn-ea"/>
                          <a:cs typeface="+mn-cs"/>
                        </a:rPr>
                        <a:t>容量の変更​</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kern="1200" dirty="0">
                          <a:solidFill>
                            <a:schemeClr val="lt1"/>
                          </a:solidFill>
                          <a:latin typeface="+mn-ea"/>
                          <a:ea typeface="+mn-ea"/>
                          <a:cs typeface="+mn-cs"/>
                        </a:rPr>
                        <a:t>運用の</a:t>
                      </a:r>
                      <a:br>
                        <a:rPr kumimoji="1" lang="en-US" altLang="ja-JP" sz="900" b="1" kern="1200" dirty="0">
                          <a:solidFill>
                            <a:schemeClr val="lt1"/>
                          </a:solidFill>
                          <a:latin typeface="+mn-ea"/>
                          <a:ea typeface="+mn-ea"/>
                          <a:cs typeface="+mn-cs"/>
                        </a:rPr>
                      </a:br>
                      <a:r>
                        <a:rPr kumimoji="1" lang="ja-JP" altLang="en-US" sz="900" b="1" kern="1200" dirty="0">
                          <a:solidFill>
                            <a:schemeClr val="lt1"/>
                          </a:solidFill>
                          <a:latin typeface="+mn-ea"/>
                          <a:ea typeface="+mn-ea"/>
                          <a:cs typeface="+mn-cs"/>
                        </a:rPr>
                        <a:t>マネージド</a:t>
                      </a:r>
                      <a:br>
                        <a:rPr kumimoji="1" lang="en-US" altLang="ja-JP" sz="900" b="1" kern="1200" dirty="0">
                          <a:solidFill>
                            <a:schemeClr val="lt1"/>
                          </a:solidFill>
                          <a:latin typeface="+mn-ea"/>
                          <a:ea typeface="+mn-ea"/>
                          <a:cs typeface="+mn-cs"/>
                        </a:rPr>
                      </a:br>
                      <a:r>
                        <a:rPr kumimoji="1" lang="ja-JP" altLang="en-US" sz="900" b="1" kern="1200" dirty="0">
                          <a:solidFill>
                            <a:schemeClr val="lt1"/>
                          </a:solidFill>
                          <a:latin typeface="+mn-ea"/>
                          <a:ea typeface="+mn-ea"/>
                          <a:cs typeface="+mn-cs"/>
                        </a:rPr>
                        <a:t>サービス</a:t>
                      </a:r>
                      <a:r>
                        <a:rPr kumimoji="1" lang="ja-JP" altLang="en-US" sz="900" b="1" kern="1200" noProof="0" dirty="0">
                          <a:solidFill>
                            <a:schemeClr val="lt1"/>
                          </a:solidFill>
                          <a:latin typeface="+mn-ea"/>
                          <a:ea typeface="+mn-ea"/>
                          <a:cs typeface="+mn-cs"/>
                        </a:rPr>
                        <a:t>化​</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kern="1200" noProof="0">
                          <a:solidFill>
                            <a:schemeClr val="lt1"/>
                          </a:solidFill>
                          <a:latin typeface="+mn-ea"/>
                          <a:ea typeface="+mn-ea"/>
                          <a:cs typeface="+mn-cs"/>
                        </a:rPr>
                        <a:t>DR</a:t>
                      </a:r>
                      <a:r>
                        <a:rPr kumimoji="1" lang="ja-JP" altLang="en-US" sz="900" b="1" kern="1200" noProof="0">
                          <a:solidFill>
                            <a:schemeClr val="lt1"/>
                          </a:solidFill>
                          <a:latin typeface="+mn-ea"/>
                          <a:ea typeface="+mn-ea"/>
                          <a:cs typeface="+mn-cs"/>
                        </a:rPr>
                        <a:t>構成の選定</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kern="1200" noProof="0">
                          <a:solidFill>
                            <a:schemeClr val="lt1"/>
                          </a:solidFill>
                          <a:latin typeface="+mn-ea"/>
                          <a:ea typeface="+mn-ea"/>
                          <a:cs typeface="+mn-cs"/>
                        </a:rPr>
                        <a:t>ストレージ</a:t>
                      </a:r>
                      <a:br>
                        <a:rPr kumimoji="1" lang="en-US" altLang="ja-JP" sz="900" b="1" kern="1200" noProof="0">
                          <a:solidFill>
                            <a:schemeClr val="lt1"/>
                          </a:solidFill>
                          <a:latin typeface="+mn-ea"/>
                          <a:ea typeface="+mn-ea"/>
                          <a:cs typeface="+mn-cs"/>
                        </a:rPr>
                      </a:br>
                      <a:r>
                        <a:rPr kumimoji="1" lang="ja-JP" altLang="en-US" sz="900" b="1" kern="1200" noProof="0">
                          <a:solidFill>
                            <a:schemeClr val="lt1"/>
                          </a:solidFill>
                          <a:latin typeface="+mn-ea"/>
                          <a:ea typeface="+mn-ea"/>
                          <a:cs typeface="+mn-cs"/>
                        </a:rPr>
                        <a:t>クラス選定と</a:t>
                      </a:r>
                      <a:br>
                        <a:rPr kumimoji="1" lang="en-US" altLang="ja-JP" sz="900" b="1" kern="1200" noProof="0">
                          <a:solidFill>
                            <a:schemeClr val="lt1"/>
                          </a:solidFill>
                          <a:latin typeface="+mn-ea"/>
                          <a:ea typeface="+mn-ea"/>
                          <a:cs typeface="+mn-cs"/>
                        </a:rPr>
                      </a:br>
                      <a:r>
                        <a:rPr kumimoji="1" lang="ja-JP" altLang="en-US" sz="900" b="1" kern="1200" noProof="0">
                          <a:solidFill>
                            <a:schemeClr val="lt1"/>
                          </a:solidFill>
                          <a:latin typeface="+mn-ea"/>
                          <a:ea typeface="+mn-ea"/>
                          <a:cs typeface="+mn-cs"/>
                        </a:rPr>
                        <a:t>​ライフサイクル管理​</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900">
                          <a:latin typeface="+mn-ea"/>
                          <a:ea typeface="+mn-ea"/>
                        </a:rPr>
                        <a:t>柔軟なリソース確保</a:t>
                      </a:r>
                      <a:endParaRPr kumimoji="1" lang="ja-JP" altLang="en-US" sz="900"/>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kern="1200" noProof="0">
                          <a:solidFill>
                            <a:schemeClr val="lt1"/>
                          </a:solidFill>
                          <a:latin typeface="+mn-ea"/>
                          <a:ea typeface="+mn-ea"/>
                          <a:cs typeface="+mn-cs"/>
                        </a:rPr>
                        <a:t>不要なログの</a:t>
                      </a:r>
                      <a:endParaRPr kumimoji="1" lang="en-US" altLang="ja-JP" sz="900" b="1" kern="1200" noProof="0">
                        <a:solidFill>
                          <a:schemeClr val="lt1"/>
                        </a:solidFill>
                        <a:latin typeface="+mn-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kern="1200" noProof="0">
                          <a:solidFill>
                            <a:schemeClr val="lt1"/>
                          </a:solidFill>
                          <a:latin typeface="+mn-ea"/>
                          <a:ea typeface="+mn-ea"/>
                          <a:cs typeface="+mn-cs"/>
                        </a:rPr>
                        <a:t>削減​</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8927654"/>
                  </a:ext>
                </a:extLst>
              </a:tr>
              <a:tr h="0">
                <a:tc rowSpan="11">
                  <a:txBody>
                    <a:bodyPr/>
                    <a:lstStyle/>
                    <a:p>
                      <a:pPr algn="ctr"/>
                      <a:r>
                        <a:rPr kumimoji="1" lang="ja-JP" altLang="en-US" sz="900">
                          <a:latin typeface="+mn-ea"/>
                          <a:ea typeface="+mn-ea"/>
                        </a:rPr>
                        <a:t>インスタンス</a:t>
                      </a:r>
                    </a:p>
                  </a:txBody>
                  <a:tcPr marL="45720" marR="45720" marT="0" marB="0"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5D7FB"/>
                    </a:solidFill>
                  </a:tcPr>
                </a:tc>
                <a:tc>
                  <a:txBody>
                    <a:bodyPr/>
                    <a:lstStyle/>
                    <a:p>
                      <a:pPr algn="l" fontAlgn="ctr"/>
                      <a:r>
                        <a:rPr lang="ja-JP" altLang="en-US" sz="900" b="0" i="0" u="none" strike="noStrike">
                          <a:solidFill>
                            <a:schemeClr val="tx1"/>
                          </a:solidFill>
                          <a:effectLst/>
                          <a:latin typeface="+mn-ea"/>
                          <a:ea typeface="+mn-ea"/>
                        </a:rPr>
                        <a:t>アプローチを適用する対象サーバ台数</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97910130"/>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各サーバの名称</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100">
                        <a:latin typeface="+mn-ea"/>
                        <a:ea typeface="+mn-ea"/>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67735325"/>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Noto Sans JP"/>
                          <a:ea typeface="+mn-ea"/>
                          <a:cs typeface="+mn-cs"/>
                        </a:rPr>
                        <a:t>各サーバの主な役割</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Noto Sans JP"/>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50617925"/>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各サーバのインスタンスタイプ</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52176961"/>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n-ea"/>
                          <a:ea typeface="+mn-ea"/>
                        </a:rPr>
                        <a:t>各サーバのピーク期間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29452745"/>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a:t>
                      </a:r>
                      <a:r>
                        <a:rPr lang="en-US" altLang="ja-JP" sz="900" b="0" i="0" u="none" strike="noStrike">
                          <a:solidFill>
                            <a:schemeClr val="tx1"/>
                          </a:solidFill>
                          <a:effectLst/>
                          <a:latin typeface="+mn-ea"/>
                          <a:ea typeface="+mn-ea"/>
                        </a:rPr>
                        <a:t>CPU</a:t>
                      </a:r>
                      <a:r>
                        <a:rPr lang="ja-JP" altLang="en-US" sz="900" b="0" i="0" u="none" strike="noStrike">
                          <a:solidFill>
                            <a:schemeClr val="tx1"/>
                          </a:solidFill>
                          <a:effectLst/>
                          <a:latin typeface="+mn-ea"/>
                          <a:ea typeface="+mn-ea"/>
                        </a:rPr>
                        <a:t>コア数（割当）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90385628"/>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各サーバのメモリ容量（割当）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28740372"/>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各サーバの起動時間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2946960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システム運用作業を含めた起動時間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7789959"/>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各サーバのオートスケーリング導入有無</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31781683"/>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最新世代の採用有無</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528794"/>
                  </a:ext>
                </a:extLst>
              </a:tr>
              <a:tr h="0">
                <a:tc rowSpan="7">
                  <a:txBody>
                    <a:bodyPr/>
                    <a:lstStyle/>
                    <a:p>
                      <a:pPr algn="ctr"/>
                      <a:r>
                        <a:rPr kumimoji="1" lang="ja-JP" altLang="en-US" sz="900">
                          <a:latin typeface="+mn-ea"/>
                          <a:ea typeface="+mn-ea"/>
                        </a:rPr>
                        <a:t>ストレージ</a:t>
                      </a:r>
                    </a:p>
                  </a:txBody>
                  <a:tcPr marL="45720" marR="45720" marT="0" marB="0"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5D7FB"/>
                    </a:solidFill>
                  </a:tcPr>
                </a:tc>
                <a:tc>
                  <a:txBody>
                    <a:bodyPr/>
                    <a:lstStyle/>
                    <a:p>
                      <a:pPr algn="l" fontAlgn="ctr"/>
                      <a:r>
                        <a:rPr lang="ja-JP" altLang="en-US" sz="900" b="0" i="0" u="none" strike="noStrike">
                          <a:solidFill>
                            <a:schemeClr val="tx1"/>
                          </a:solidFill>
                          <a:effectLst/>
                          <a:latin typeface="+mn-ea"/>
                          <a:ea typeface="+mn-ea"/>
                        </a:rPr>
                        <a:t>利用するストレージサービスのタイプ</a:t>
                      </a:r>
                      <a:endParaRPr lang="en-US" altLang="ja-JP" sz="900" b="0" i="0" u="none" strike="noStrike">
                        <a:solidFill>
                          <a:schemeClr val="tx1"/>
                        </a:solidFill>
                        <a:effectLst/>
                        <a:latin typeface="+mn-ea"/>
                        <a:ea typeface="+mn-ea"/>
                      </a:endParaRPr>
                    </a:p>
                    <a:p>
                      <a:pPr algn="l" fontAlgn="ctr"/>
                      <a:r>
                        <a:rPr lang="ja-JP" altLang="en-US" sz="900" b="0" i="0" u="none" strike="noStrike">
                          <a:solidFill>
                            <a:schemeClr val="tx1"/>
                          </a:solidFill>
                          <a:effectLst/>
                          <a:latin typeface="+mn-ea"/>
                          <a:ea typeface="+mn-ea"/>
                        </a:rPr>
                        <a:t>（ブロックストレージ）</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78977715"/>
                  </a:ext>
                </a:extLst>
              </a:tr>
              <a:tr h="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n-ea"/>
                          <a:ea typeface="+mn-ea"/>
                        </a:rPr>
                        <a:t>利用するストレージサービスのタイプ</a:t>
                      </a:r>
                      <a:endParaRPr lang="en-US" altLang="ja-JP" sz="900" b="0" i="0" u="none" strike="noStrike">
                        <a:solidFill>
                          <a:schemeClr val="tx1"/>
                        </a:solidFill>
                        <a:effectLst/>
                        <a:latin typeface="+mn-ea"/>
                        <a:ea typeface="+mn-ea"/>
                      </a:endParaRPr>
                    </a:p>
                    <a:p>
                      <a:pPr algn="l" fontAlgn="ctr"/>
                      <a:r>
                        <a:rPr lang="ja-JP" altLang="en-US" sz="900" b="0" i="0" u="none" strike="noStrike">
                          <a:solidFill>
                            <a:schemeClr val="tx1"/>
                          </a:solidFill>
                          <a:effectLst/>
                          <a:latin typeface="+mn-ea"/>
                          <a:ea typeface="+mn-ea"/>
                        </a:rPr>
                        <a:t>（オブジェクトストレージ）</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lt"/>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83070677"/>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ストレージ容量（割当）</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78885990"/>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altLang="ja-JP" sz="900" b="0" i="0" u="none" strike="noStrike">
                          <a:solidFill>
                            <a:schemeClr val="tx1"/>
                          </a:solidFill>
                          <a:effectLst/>
                          <a:latin typeface="+mn-ea"/>
                          <a:ea typeface="+mn-ea"/>
                        </a:rPr>
                        <a:t>IOPS</a:t>
                      </a:r>
                      <a:r>
                        <a:rPr lang="ja-JP" altLang="en-US" sz="900" b="0" i="0" u="none" strike="noStrike">
                          <a:solidFill>
                            <a:schemeClr val="tx1"/>
                          </a:solidFill>
                          <a:effectLst/>
                          <a:latin typeface="+mn-ea"/>
                          <a:ea typeface="+mn-ea"/>
                        </a:rPr>
                        <a:t>に関する要件</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47455397"/>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スループットに関する要件</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52836418"/>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ja-JP" altLang="en-US" sz="900" b="0" i="0" u="none" strike="noStrike">
                          <a:solidFill>
                            <a:schemeClr val="tx1"/>
                          </a:solidFill>
                          <a:effectLst/>
                          <a:latin typeface="+mn-ea"/>
                          <a:ea typeface="+mn-ea"/>
                        </a:rPr>
                        <a:t>レイテンシーに関する要件</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01057210"/>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n-ea"/>
                          <a:ea typeface="+mn-ea"/>
                        </a:rPr>
                        <a:t>データの取り出し速度に関する要件</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333070"/>
                  </a:ext>
                </a:extLst>
              </a:tr>
              <a:tr h="0">
                <a:tc rowSpan="6">
                  <a:txBody>
                    <a:bodyPr/>
                    <a:lstStyle/>
                    <a:p>
                      <a:pPr algn="ctr"/>
                      <a:r>
                        <a:rPr kumimoji="1" lang="ja-JP" altLang="en-US" sz="900">
                          <a:latin typeface="+mn-ea"/>
                          <a:ea typeface="+mn-ea"/>
                        </a:rPr>
                        <a:t>その他</a:t>
                      </a:r>
                    </a:p>
                  </a:txBody>
                  <a:tcPr marL="45720" marR="45720" marT="0" marB="0"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rgbClr val="C5D7FB"/>
                    </a:solidFill>
                  </a:tcPr>
                </a:tc>
                <a:tc>
                  <a:txBody>
                    <a:bodyPr/>
                    <a:lstStyle/>
                    <a:p>
                      <a:pPr algn="l" fontAlgn="ctr"/>
                      <a:r>
                        <a:rPr kumimoji="1" lang="en-US" sz="900" b="0" i="0" u="none" strike="noStrike" kern="1200">
                          <a:solidFill>
                            <a:schemeClr val="tx1"/>
                          </a:solidFill>
                          <a:effectLst/>
                          <a:latin typeface="+mn-ea"/>
                          <a:ea typeface="+mn-ea"/>
                          <a:cs typeface="+mn-cs"/>
                        </a:rPr>
                        <a:t>DR</a:t>
                      </a:r>
                      <a:r>
                        <a:rPr kumimoji="1" lang="ja-JP" altLang="en-US" sz="900" b="0" i="0" u="none" strike="noStrike" kern="1200">
                          <a:solidFill>
                            <a:schemeClr val="tx1"/>
                          </a:solidFill>
                          <a:effectLst/>
                          <a:latin typeface="+mn-ea"/>
                          <a:ea typeface="+mn-ea"/>
                          <a:cs typeface="+mn-cs"/>
                        </a:rPr>
                        <a:t>構成</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11451300"/>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kumimoji="1" lang="ja-JP" altLang="en-US" sz="900" b="0" i="0" u="none" strike="noStrike" kern="1200">
                          <a:solidFill>
                            <a:schemeClr val="tx1"/>
                          </a:solidFill>
                          <a:effectLst/>
                          <a:latin typeface="+mn-ea"/>
                          <a:ea typeface="+mn-ea"/>
                          <a:cs typeface="+mn-cs"/>
                        </a:rPr>
                        <a:t>災害対策リージョンの利用有無・</a:t>
                      </a:r>
                      <a:endParaRPr kumimoji="1" lang="en-US" altLang="ja-JP" sz="900" b="0" i="0" u="none" strike="noStrike" kern="1200">
                        <a:solidFill>
                          <a:schemeClr val="tx1"/>
                        </a:solidFill>
                        <a:effectLst/>
                        <a:latin typeface="+mn-ea"/>
                        <a:ea typeface="+mn-ea"/>
                        <a:cs typeface="+mn-cs"/>
                      </a:endParaRPr>
                    </a:p>
                    <a:p>
                      <a:pPr algn="l" fontAlgn="ctr"/>
                      <a:r>
                        <a:rPr kumimoji="1" lang="ja-JP" altLang="en-US" sz="900" b="0" i="0" u="none" strike="noStrike" kern="1200">
                          <a:solidFill>
                            <a:schemeClr val="tx1"/>
                          </a:solidFill>
                          <a:effectLst/>
                          <a:latin typeface="+mn-ea"/>
                          <a:ea typeface="+mn-ea"/>
                          <a:cs typeface="+mn-cs"/>
                        </a:rPr>
                        <a:t>利用リージョン名</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latin typeface="+mn-ea"/>
                          <a:ea typeface="+mn-ea"/>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1163284"/>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kumimoji="1" lang="en-US" altLang="ja-JP" sz="900" b="0" i="0" u="none" strike="noStrike" kern="1200" err="1">
                          <a:solidFill>
                            <a:schemeClr val="tx1"/>
                          </a:solidFill>
                          <a:effectLst/>
                          <a:latin typeface="+mn-ea"/>
                          <a:ea typeface="+mn-ea"/>
                          <a:cs typeface="+mn-cs"/>
                        </a:rPr>
                        <a:t>IaC</a:t>
                      </a:r>
                      <a:r>
                        <a:rPr kumimoji="1" lang="ja-JP" altLang="en-US" sz="900" b="0" i="0" u="none" strike="noStrike" kern="1200">
                          <a:solidFill>
                            <a:schemeClr val="tx1"/>
                          </a:solidFill>
                          <a:effectLst/>
                          <a:latin typeface="+mn-ea"/>
                          <a:ea typeface="+mn-ea"/>
                          <a:cs typeface="+mn-cs"/>
                        </a:rPr>
                        <a:t>採用有無・対象範囲</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ea typeface="+mn-ea"/>
                          <a:cs typeface="+mn-cs"/>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40028805"/>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kumimoji="1" lang="ja-JP" altLang="en-US" sz="900" b="0" i="0" u="none" strike="noStrike" kern="1200">
                          <a:solidFill>
                            <a:schemeClr val="tx1"/>
                          </a:solidFill>
                          <a:effectLst/>
                          <a:latin typeface="+mn-ea"/>
                          <a:ea typeface="+mn-ea"/>
                          <a:cs typeface="+mn-cs"/>
                        </a:rPr>
                        <a:t>デプロイ自動化有無・自動化範囲</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ea typeface="+mn-ea"/>
                          <a:cs typeface="+mn-cs"/>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51708320"/>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kumimoji="1" lang="ja-JP" altLang="en-US" sz="900" b="0" i="0" u="none" strike="noStrike" kern="1200">
                          <a:solidFill>
                            <a:schemeClr val="tx1"/>
                          </a:solidFill>
                          <a:effectLst/>
                          <a:latin typeface="+mn-ea"/>
                          <a:ea typeface="+mn-ea"/>
                          <a:cs typeface="+mn-cs"/>
                        </a:rPr>
                        <a:t>利用する</a:t>
                      </a:r>
                      <a:r>
                        <a:rPr kumimoji="1" lang="en-US" altLang="ja-JP" sz="900" b="0" i="0" u="none" strike="noStrike" kern="1200" err="1">
                          <a:solidFill>
                            <a:schemeClr val="tx1"/>
                          </a:solidFill>
                          <a:effectLst/>
                          <a:latin typeface="+mn-ea"/>
                          <a:ea typeface="+mn-ea"/>
                          <a:cs typeface="+mn-cs"/>
                        </a:rPr>
                        <a:t>IaC</a:t>
                      </a:r>
                      <a:r>
                        <a:rPr kumimoji="1" lang="ja-JP" altLang="en-US" sz="900" b="0" i="0" u="none" strike="noStrike" kern="1200">
                          <a:solidFill>
                            <a:schemeClr val="tx1"/>
                          </a:solidFill>
                          <a:effectLst/>
                          <a:latin typeface="+mn-ea"/>
                          <a:ea typeface="+mn-ea"/>
                          <a:cs typeface="+mn-cs"/>
                        </a:rPr>
                        <a:t>関連サービス</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ea typeface="+mn-ea"/>
                          <a:cs typeface="+mn-cs"/>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78402577"/>
                  </a:ext>
                </a:extLst>
              </a:tr>
              <a:tr h="0">
                <a:tc vMerge="1">
                  <a:txBody>
                    <a:bodyPr/>
                    <a:lstStyle/>
                    <a:p>
                      <a:endParaRPr kumimoji="1" lang="ja-JP" altLang="en-US" sz="900">
                        <a:latin typeface="+mn-ea"/>
                        <a:ea typeface="+mn-ea"/>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kumimoji="1" lang="ja-JP" altLang="en-US" sz="900" b="0" i="0" u="none" strike="noStrike" kern="1200">
                          <a:solidFill>
                            <a:schemeClr val="tx1"/>
                          </a:solidFill>
                          <a:effectLst/>
                          <a:latin typeface="+mn-ea"/>
                          <a:ea typeface="+mn-ea"/>
                          <a:cs typeface="+mn-cs"/>
                        </a:rPr>
                        <a:t>利用するパイプライン</a:t>
                      </a:r>
                      <a:endParaRPr kumimoji="1" lang="en-US" altLang="ja-JP" sz="900" b="0" i="0" u="none" strike="noStrike" kern="1200">
                        <a:solidFill>
                          <a:schemeClr val="tx1"/>
                        </a:solidFill>
                        <a:effectLst/>
                        <a:latin typeface="+mn-ea"/>
                        <a:ea typeface="+mn-ea"/>
                        <a:cs typeface="+mn-cs"/>
                      </a:endParaRPr>
                    </a:p>
                    <a:p>
                      <a:pPr algn="l" fontAlgn="ctr"/>
                      <a:r>
                        <a:rPr kumimoji="1" lang="ja-JP" altLang="en-US" sz="900" b="0" i="0" u="none" strike="noStrike" kern="1200">
                          <a:solidFill>
                            <a:schemeClr val="tx1"/>
                          </a:solidFill>
                          <a:effectLst/>
                          <a:latin typeface="+mn-ea"/>
                          <a:ea typeface="+mn-ea"/>
                          <a:cs typeface="+mn-cs"/>
                        </a:rPr>
                        <a:t>（デプロイの自動化）関連サービス</a:t>
                      </a: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ea typeface="+mn-ea"/>
                          <a:cs typeface="+mn-cs"/>
                        </a:rPr>
                        <a:t>●</a:t>
                      </a: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srgbClr val="000000"/>
                        </a:solidFill>
                        <a:effectLst/>
                        <a:uLnTx/>
                        <a:uFillTx/>
                        <a:latin typeface="+mn-ea"/>
                        <a:ea typeface="+mn-ea"/>
                        <a:cs typeface="+mn-cs"/>
                      </a:endParaRPr>
                    </a:p>
                  </a:txBody>
                  <a:tcPr marL="45720" marR="457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5203794"/>
                  </a:ext>
                </a:extLst>
              </a:tr>
            </a:tbl>
          </a:graphicData>
        </a:graphic>
      </p:graphicFrame>
      <p:sp>
        <p:nvSpPr>
          <p:cNvPr id="21" name="Slide Number Placeholder 1">
            <a:extLst>
              <a:ext uri="{FF2B5EF4-FFF2-40B4-BE49-F238E27FC236}">
                <a16:creationId xmlns:a16="http://schemas.microsoft.com/office/drawing/2014/main" id="{E415DE64-76FC-3129-F1C1-B26AEDAF5AE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3060430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B60E66D-5917-2E1B-B334-F365F4852537}"/>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6CADA39B-8FB2-186B-D334-8324E2664861}"/>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a:t>
            </a:r>
            <a:r>
              <a:rPr lang="en-US" altLang="ja-JP">
                <a:solidFill>
                  <a:srgbClr val="000000"/>
                </a:solidFill>
                <a:latin typeface="Noto Sans JP"/>
                <a:ea typeface="+mn-ea"/>
              </a:rPr>
              <a:t>2</a:t>
            </a: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インスタンス</a:t>
            </a:r>
            <a:r>
              <a:rPr lang="ja-JP" altLang="en-US">
                <a:solidFill>
                  <a:srgbClr val="000000"/>
                </a:solidFill>
                <a:latin typeface="Noto Sans JP"/>
                <a:ea typeface="+mn-ea"/>
              </a:rPr>
              <a:t>（コンピューティング）</a:t>
            </a:r>
            <a:endParaRPr kumimoji="1" lang="ja-JP" altLang="en-US" sz="3200" b="1" i="0" u="none" strike="noStrike" kern="1200" cap="none" spc="0" normalizeH="0" baseline="0" noProof="0">
              <a:ln>
                <a:noFill/>
              </a:ln>
              <a:solidFill>
                <a:srgbClr val="000000"/>
              </a:solidFill>
              <a:effectLst/>
              <a:uLnTx/>
              <a:uFillTx/>
              <a:latin typeface="Noto Sans JP"/>
              <a:ea typeface="+mn-ea"/>
              <a:cs typeface="+mj-cs"/>
            </a:endParaRPr>
          </a:p>
        </p:txBody>
      </p:sp>
      <p:sp>
        <p:nvSpPr>
          <p:cNvPr id="3" name="Slide Number Placeholder 1">
            <a:extLst>
              <a:ext uri="{FF2B5EF4-FFF2-40B4-BE49-F238E27FC236}">
                <a16:creationId xmlns:a16="http://schemas.microsoft.com/office/drawing/2014/main" id="{574FB1AA-DAA1-A934-CFDE-3241E698FD33}"/>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1870449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F262A-54F2-9934-0FB8-5D0E023E6385}"/>
            </a:ext>
          </a:extLst>
        </p:cNvPr>
        <p:cNvGrpSpPr/>
        <p:nvPr/>
      </p:nvGrpSpPr>
      <p:grpSpPr>
        <a:xfrm>
          <a:off x="0" y="0"/>
          <a:ext cx="0" cy="0"/>
          <a:chOff x="0" y="0"/>
          <a:chExt cx="0" cy="0"/>
        </a:xfrm>
      </p:grpSpPr>
      <p:pic>
        <p:nvPicPr>
          <p:cNvPr id="13" name="図 12"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0B3F18DD-A6F8-52B9-5930-FF4E756E56EE}"/>
              </a:ext>
            </a:extLst>
          </p:cNvPr>
          <p:cNvPicPr>
            <a:picLocks noChangeAspect="1"/>
          </p:cNvPicPr>
          <p:nvPr/>
        </p:nvPicPr>
        <p:blipFill>
          <a:blip r:embed="rId3"/>
          <a:stretch>
            <a:fillRect/>
          </a:stretch>
        </p:blipFill>
        <p:spPr>
          <a:xfrm>
            <a:off x="585193" y="5513063"/>
            <a:ext cx="5510807" cy="1272400"/>
          </a:xfrm>
          <a:prstGeom prst="rect">
            <a:avLst/>
          </a:prstGeom>
          <a:ln>
            <a:solidFill>
              <a:schemeClr val="accent1"/>
            </a:solidFill>
          </a:ln>
        </p:spPr>
      </p:pic>
      <p:sp>
        <p:nvSpPr>
          <p:cNvPr id="6" name="Title 5">
            <a:extLst>
              <a:ext uri="{FF2B5EF4-FFF2-40B4-BE49-F238E27FC236}">
                <a16:creationId xmlns:a16="http://schemas.microsoft.com/office/drawing/2014/main" id="{8F715BE8-91FE-EC73-5253-BD14245C51E5}"/>
              </a:ext>
            </a:extLst>
          </p:cNvPr>
          <p:cNvSpPr>
            <a:spLocks noGrp="1"/>
          </p:cNvSpPr>
          <p:nvPr>
            <p:ph type="title"/>
          </p:nvPr>
        </p:nvSpPr>
        <p:spPr/>
        <p:txBody>
          <a:bodyPr/>
          <a:lstStyle/>
          <a:p>
            <a:r>
              <a:rPr lang="en-US" altLang="ja-JP"/>
              <a:t>3.2. </a:t>
            </a:r>
            <a:r>
              <a:rPr lang="ja-JP" altLang="en-US"/>
              <a:t>インスタンス（コンピューティング） （</a:t>
            </a:r>
            <a:r>
              <a:rPr lang="en-US" altLang="ja-JP"/>
              <a:t>1/4</a:t>
            </a:r>
            <a:r>
              <a:rPr lang="ja-JP" altLang="en-US"/>
              <a:t>）</a:t>
            </a:r>
          </a:p>
        </p:txBody>
      </p:sp>
      <p:sp>
        <p:nvSpPr>
          <p:cNvPr id="60" name="テキスト ボックス 59">
            <a:extLst>
              <a:ext uri="{FF2B5EF4-FFF2-40B4-BE49-F238E27FC236}">
                <a16:creationId xmlns:a16="http://schemas.microsoft.com/office/drawing/2014/main" id="{97DD325B-2D16-DF44-3E5F-1E4E1ECFD408}"/>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pic>
        <p:nvPicPr>
          <p:cNvPr id="10" name="図 9">
            <a:extLst>
              <a:ext uri="{FF2B5EF4-FFF2-40B4-BE49-F238E27FC236}">
                <a16:creationId xmlns:a16="http://schemas.microsoft.com/office/drawing/2014/main" id="{72E61680-E954-D11A-9150-0F0A557CA815}"/>
              </a:ext>
            </a:extLst>
          </p:cNvPr>
          <p:cNvPicPr>
            <a:picLocks noChangeAspect="1"/>
          </p:cNvPicPr>
          <p:nvPr/>
        </p:nvPicPr>
        <p:blipFill>
          <a:blip r:embed="rId4"/>
          <a:stretch>
            <a:fillRect/>
          </a:stretch>
        </p:blipFill>
        <p:spPr>
          <a:xfrm>
            <a:off x="585193" y="4278056"/>
            <a:ext cx="6483658" cy="1204551"/>
          </a:xfrm>
          <a:prstGeom prst="rect">
            <a:avLst/>
          </a:prstGeom>
          <a:ln>
            <a:solidFill>
              <a:schemeClr val="tx2"/>
            </a:solidFill>
          </a:ln>
        </p:spPr>
      </p:pic>
      <p:pic>
        <p:nvPicPr>
          <p:cNvPr id="12" name="図 11">
            <a:extLst>
              <a:ext uri="{FF2B5EF4-FFF2-40B4-BE49-F238E27FC236}">
                <a16:creationId xmlns:a16="http://schemas.microsoft.com/office/drawing/2014/main" id="{929FEE3D-197D-8EA8-FBFC-A67C5EB66604}"/>
              </a:ext>
            </a:extLst>
          </p:cNvPr>
          <p:cNvPicPr>
            <a:picLocks noChangeAspect="1"/>
          </p:cNvPicPr>
          <p:nvPr/>
        </p:nvPicPr>
        <p:blipFill>
          <a:blip r:embed="rId5"/>
          <a:srcRect t="33478"/>
          <a:stretch/>
        </p:blipFill>
        <p:spPr>
          <a:xfrm>
            <a:off x="585193" y="1534728"/>
            <a:ext cx="6483658" cy="378252"/>
          </a:xfrm>
          <a:prstGeom prst="rect">
            <a:avLst/>
          </a:prstGeom>
          <a:ln>
            <a:solidFill>
              <a:schemeClr val="tx2"/>
            </a:solidFill>
          </a:ln>
        </p:spPr>
      </p:pic>
      <p:grpSp>
        <p:nvGrpSpPr>
          <p:cNvPr id="54" name="グループ化 53">
            <a:extLst>
              <a:ext uri="{FF2B5EF4-FFF2-40B4-BE49-F238E27FC236}">
                <a16:creationId xmlns:a16="http://schemas.microsoft.com/office/drawing/2014/main" id="{5BE9A6B8-20C1-ADBA-C5E0-FA70A9760A5B}"/>
              </a:ext>
            </a:extLst>
          </p:cNvPr>
          <p:cNvGrpSpPr/>
          <p:nvPr/>
        </p:nvGrpSpPr>
        <p:grpSpPr>
          <a:xfrm>
            <a:off x="409682" y="1666234"/>
            <a:ext cx="3558636" cy="252000"/>
            <a:chOff x="409682" y="2258523"/>
            <a:chExt cx="3558636" cy="252000"/>
          </a:xfrm>
        </p:grpSpPr>
        <p:sp>
          <p:nvSpPr>
            <p:cNvPr id="40" name="フローチャート: 処理 39">
              <a:extLst>
                <a:ext uri="{FF2B5EF4-FFF2-40B4-BE49-F238E27FC236}">
                  <a16:creationId xmlns:a16="http://schemas.microsoft.com/office/drawing/2014/main" id="{1CF5D7F1-936A-34AC-CD15-9348B225FEB9}"/>
                </a:ext>
              </a:extLst>
            </p:cNvPr>
            <p:cNvSpPr/>
            <p:nvPr/>
          </p:nvSpPr>
          <p:spPr>
            <a:xfrm>
              <a:off x="630314" y="2294063"/>
              <a:ext cx="3338004" cy="21645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フローチャート: 結合子 44">
              <a:extLst>
                <a:ext uri="{FF2B5EF4-FFF2-40B4-BE49-F238E27FC236}">
                  <a16:creationId xmlns:a16="http://schemas.microsoft.com/office/drawing/2014/main" id="{4DA770D4-F8E8-D4FF-F8A7-E650F3B75B01}"/>
                </a:ext>
              </a:extLst>
            </p:cNvPr>
            <p:cNvSpPr/>
            <p:nvPr/>
          </p:nvSpPr>
          <p:spPr>
            <a:xfrm>
              <a:off x="409682" y="225852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sp>
        <p:nvSpPr>
          <p:cNvPr id="24" name="フローチャート: 結合子 23">
            <a:extLst>
              <a:ext uri="{FF2B5EF4-FFF2-40B4-BE49-F238E27FC236}">
                <a16:creationId xmlns:a16="http://schemas.microsoft.com/office/drawing/2014/main" id="{267C932B-7EFB-C5C4-45A0-E671C070E55F}"/>
              </a:ext>
            </a:extLst>
          </p:cNvPr>
          <p:cNvSpPr/>
          <p:nvPr/>
        </p:nvSpPr>
        <p:spPr>
          <a:xfrm>
            <a:off x="409682" y="453731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sp>
        <p:nvSpPr>
          <p:cNvPr id="25" name="フローチャート: 処理 24">
            <a:extLst>
              <a:ext uri="{FF2B5EF4-FFF2-40B4-BE49-F238E27FC236}">
                <a16:creationId xmlns:a16="http://schemas.microsoft.com/office/drawing/2014/main" id="{9A565ADC-B33A-597D-FE86-30F53203AF02}"/>
              </a:ext>
            </a:extLst>
          </p:cNvPr>
          <p:cNvSpPr/>
          <p:nvPr/>
        </p:nvSpPr>
        <p:spPr>
          <a:xfrm>
            <a:off x="630314" y="4564800"/>
            <a:ext cx="6409678" cy="207582"/>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フローチャート: 処理 31">
            <a:extLst>
              <a:ext uri="{FF2B5EF4-FFF2-40B4-BE49-F238E27FC236}">
                <a16:creationId xmlns:a16="http://schemas.microsoft.com/office/drawing/2014/main" id="{64899FA2-33CD-15D0-3B90-DDBDC108D37F}"/>
              </a:ext>
            </a:extLst>
          </p:cNvPr>
          <p:cNvSpPr/>
          <p:nvPr/>
        </p:nvSpPr>
        <p:spPr>
          <a:xfrm>
            <a:off x="2807067" y="5315560"/>
            <a:ext cx="1161251" cy="16704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処理 32">
            <a:extLst>
              <a:ext uri="{FF2B5EF4-FFF2-40B4-BE49-F238E27FC236}">
                <a16:creationId xmlns:a16="http://schemas.microsoft.com/office/drawing/2014/main" id="{570A047E-7AA9-C8F2-C494-D89A31527A9C}"/>
              </a:ext>
            </a:extLst>
          </p:cNvPr>
          <p:cNvSpPr/>
          <p:nvPr/>
        </p:nvSpPr>
        <p:spPr>
          <a:xfrm>
            <a:off x="1663548" y="5315560"/>
            <a:ext cx="490250" cy="16704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ローチャート: 結合子 33">
            <a:extLst>
              <a:ext uri="{FF2B5EF4-FFF2-40B4-BE49-F238E27FC236}">
                <a16:creationId xmlns:a16="http://schemas.microsoft.com/office/drawing/2014/main" id="{6E50951B-1E2B-31B5-5630-DBFB88C29216}"/>
              </a:ext>
            </a:extLst>
          </p:cNvPr>
          <p:cNvSpPr/>
          <p:nvPr/>
        </p:nvSpPr>
        <p:spPr>
          <a:xfrm>
            <a:off x="1438674" y="526065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sp>
        <p:nvSpPr>
          <p:cNvPr id="31" name="フローチャート: 結合子 30">
            <a:extLst>
              <a:ext uri="{FF2B5EF4-FFF2-40B4-BE49-F238E27FC236}">
                <a16:creationId xmlns:a16="http://schemas.microsoft.com/office/drawing/2014/main" id="{58E6F217-EA64-6EC8-3D65-50F06F962048}"/>
              </a:ext>
            </a:extLst>
          </p:cNvPr>
          <p:cNvSpPr/>
          <p:nvPr/>
        </p:nvSpPr>
        <p:spPr>
          <a:xfrm>
            <a:off x="2579377" y="526065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pic>
        <p:nvPicPr>
          <p:cNvPr id="42" name="図 41">
            <a:extLst>
              <a:ext uri="{FF2B5EF4-FFF2-40B4-BE49-F238E27FC236}">
                <a16:creationId xmlns:a16="http://schemas.microsoft.com/office/drawing/2014/main" id="{78768BDD-7FFF-C9A9-257F-E58D9DA08C5B}"/>
              </a:ext>
            </a:extLst>
          </p:cNvPr>
          <p:cNvPicPr>
            <a:picLocks noChangeAspect="1"/>
          </p:cNvPicPr>
          <p:nvPr/>
        </p:nvPicPr>
        <p:blipFill>
          <a:blip r:embed="rId6"/>
          <a:stretch>
            <a:fillRect/>
          </a:stretch>
        </p:blipFill>
        <p:spPr>
          <a:xfrm>
            <a:off x="587375" y="1966857"/>
            <a:ext cx="6478734" cy="2260291"/>
          </a:xfrm>
          <a:prstGeom prst="rect">
            <a:avLst/>
          </a:prstGeom>
          <a:ln>
            <a:solidFill>
              <a:schemeClr val="tx2"/>
            </a:solidFill>
          </a:ln>
        </p:spPr>
      </p:pic>
      <p:sp>
        <p:nvSpPr>
          <p:cNvPr id="44" name="フローチャート: 処理 43">
            <a:extLst>
              <a:ext uri="{FF2B5EF4-FFF2-40B4-BE49-F238E27FC236}">
                <a16:creationId xmlns:a16="http://schemas.microsoft.com/office/drawing/2014/main" id="{5D349F7C-CEA8-3C4A-5D97-2B5A37BB58D4}"/>
              </a:ext>
            </a:extLst>
          </p:cNvPr>
          <p:cNvSpPr/>
          <p:nvPr/>
        </p:nvSpPr>
        <p:spPr>
          <a:xfrm>
            <a:off x="630314" y="2244953"/>
            <a:ext cx="6409678" cy="1953082"/>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16D7161D-EC73-7388-9723-CA50DC55039E}"/>
              </a:ext>
            </a:extLst>
          </p:cNvPr>
          <p:cNvSpPr/>
          <p:nvPr/>
        </p:nvSpPr>
        <p:spPr>
          <a:xfrm>
            <a:off x="587375" y="809492"/>
            <a:ext cx="4853758" cy="3636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Amazon Web </a:t>
            </a:r>
            <a:r>
              <a:rPr lang="en-US" altLang="ja-JP"/>
              <a:t>S</a:t>
            </a:r>
            <a:r>
              <a:rPr kumimoji="1" lang="en-US" altLang="ja-JP"/>
              <a:t>ervices</a:t>
            </a:r>
            <a:r>
              <a:rPr kumimoji="1" lang="ja-JP" altLang="en-US"/>
              <a:t>編</a:t>
            </a:r>
          </a:p>
        </p:txBody>
      </p:sp>
      <p:sp>
        <p:nvSpPr>
          <p:cNvPr id="72" name="Slide Number Placeholder 1">
            <a:extLst>
              <a:ext uri="{FF2B5EF4-FFF2-40B4-BE49-F238E27FC236}">
                <a16:creationId xmlns:a16="http://schemas.microsoft.com/office/drawing/2014/main" id="{D2ED90D7-27F1-1693-F789-DB14F6FA35E5}"/>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
        <p:nvSpPr>
          <p:cNvPr id="43" name="フローチャート: 結合子 42">
            <a:extLst>
              <a:ext uri="{FF2B5EF4-FFF2-40B4-BE49-F238E27FC236}">
                <a16:creationId xmlns:a16="http://schemas.microsoft.com/office/drawing/2014/main" id="{DAE57CAA-D75A-A676-E824-19BB4A246FAF}"/>
              </a:ext>
            </a:extLst>
          </p:cNvPr>
          <p:cNvSpPr/>
          <p:nvPr/>
        </p:nvSpPr>
        <p:spPr>
          <a:xfrm>
            <a:off x="409682" y="309549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nvGrpSpPr>
          <p:cNvPr id="67" name="グループ化 66">
            <a:extLst>
              <a:ext uri="{FF2B5EF4-FFF2-40B4-BE49-F238E27FC236}">
                <a16:creationId xmlns:a16="http://schemas.microsoft.com/office/drawing/2014/main" id="{0BC18D4F-9B50-8571-2468-43DE76D31A84}"/>
              </a:ext>
            </a:extLst>
          </p:cNvPr>
          <p:cNvGrpSpPr/>
          <p:nvPr/>
        </p:nvGrpSpPr>
        <p:grpSpPr>
          <a:xfrm>
            <a:off x="7118362" y="5227327"/>
            <a:ext cx="4734000" cy="917999"/>
            <a:chOff x="7118362" y="4869937"/>
            <a:chExt cx="4734000" cy="917999"/>
          </a:xfrm>
        </p:grpSpPr>
        <p:sp>
          <p:nvSpPr>
            <p:cNvPr id="49" name="四角形: 角を丸くする 48">
              <a:extLst>
                <a:ext uri="{FF2B5EF4-FFF2-40B4-BE49-F238E27FC236}">
                  <a16:creationId xmlns:a16="http://schemas.microsoft.com/office/drawing/2014/main" id="{2E22A9CF-8909-893C-5AF2-CA595D857496}"/>
                </a:ext>
              </a:extLst>
            </p:cNvPr>
            <p:cNvSpPr/>
            <p:nvPr/>
          </p:nvSpPr>
          <p:spPr>
            <a:xfrm>
              <a:off x="7244362" y="4995936"/>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各サーバの起動時間・システム運用作業を含めた起動時間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各サーバの起動時間および運用作業を含めた起動時間を確認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常時稼働するサーバについては長期継続割引の適用有無についても確認し、未適用の場合は適用を検討</a:t>
              </a:r>
              <a:r>
                <a:rPr lang="en-US" altLang="ja-JP" sz="1100" baseline="30000">
                  <a:solidFill>
                    <a:schemeClr val="tx1"/>
                  </a:solidFill>
                  <a:latin typeface="+mn-ea"/>
                </a:rPr>
                <a:t>※1</a:t>
              </a:r>
            </a:p>
          </p:txBody>
        </p:sp>
        <p:sp>
          <p:nvSpPr>
            <p:cNvPr id="55" name="フローチャート: 結合子 54">
              <a:extLst>
                <a:ext uri="{FF2B5EF4-FFF2-40B4-BE49-F238E27FC236}">
                  <a16:creationId xmlns:a16="http://schemas.microsoft.com/office/drawing/2014/main" id="{6DE1CA6E-E396-F90E-6E7A-3931DBCE418F}"/>
                </a:ext>
              </a:extLst>
            </p:cNvPr>
            <p:cNvSpPr/>
            <p:nvPr/>
          </p:nvSpPr>
          <p:spPr>
            <a:xfrm>
              <a:off x="7118362" y="4869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1"/>
                  </a:solidFill>
                </a:rPr>
                <a:t>6</a:t>
              </a:r>
              <a:endParaRPr lang="ja-JP" altLang="en-US" sz="1200">
                <a:solidFill>
                  <a:schemeClr val="tx1"/>
                </a:solidFill>
              </a:endParaRPr>
            </a:p>
          </p:txBody>
        </p:sp>
      </p:grpSp>
      <p:grpSp>
        <p:nvGrpSpPr>
          <p:cNvPr id="69" name="グループ化 68">
            <a:extLst>
              <a:ext uri="{FF2B5EF4-FFF2-40B4-BE49-F238E27FC236}">
                <a16:creationId xmlns:a16="http://schemas.microsoft.com/office/drawing/2014/main" id="{866523D6-6F90-2EAF-0689-122825B28409}"/>
              </a:ext>
            </a:extLst>
          </p:cNvPr>
          <p:cNvGrpSpPr/>
          <p:nvPr/>
        </p:nvGrpSpPr>
        <p:grpSpPr>
          <a:xfrm>
            <a:off x="7118362" y="742828"/>
            <a:ext cx="4734000" cy="774000"/>
            <a:chOff x="7118362" y="1851293"/>
            <a:chExt cx="4734000" cy="774000"/>
          </a:xfrm>
        </p:grpSpPr>
        <p:sp>
          <p:nvSpPr>
            <p:cNvPr id="70" name="四角形: 角を丸くする 69">
              <a:extLst>
                <a:ext uri="{FF2B5EF4-FFF2-40B4-BE49-F238E27FC236}">
                  <a16:creationId xmlns:a16="http://schemas.microsoft.com/office/drawing/2014/main" id="{DD02FB2C-1E56-BBE8-1C33-847324A9D879}"/>
                </a:ext>
              </a:extLst>
            </p:cNvPr>
            <p:cNvSpPr/>
            <p:nvPr/>
          </p:nvSpPr>
          <p:spPr>
            <a:xfrm>
              <a:off x="7244362" y="1977293"/>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説明欄を確認し、アプローチを適用するサーバの名称や主な役割について確認</a:t>
              </a:r>
              <a:endParaRPr lang="en-US" altLang="ja-JP" sz="1100">
                <a:solidFill>
                  <a:schemeClr val="tx1"/>
                </a:solidFill>
                <a:latin typeface="+mn-ea"/>
              </a:endParaRPr>
            </a:p>
          </p:txBody>
        </p:sp>
        <p:sp>
          <p:nvSpPr>
            <p:cNvPr id="73" name="フローチャート: 結合子 72">
              <a:extLst>
                <a:ext uri="{FF2B5EF4-FFF2-40B4-BE49-F238E27FC236}">
                  <a16:creationId xmlns:a16="http://schemas.microsoft.com/office/drawing/2014/main" id="{C65D8450-C3B9-8594-C4A2-6B0CE36B8438}"/>
                </a:ext>
              </a:extLst>
            </p:cNvPr>
            <p:cNvSpPr/>
            <p:nvPr/>
          </p:nvSpPr>
          <p:spPr>
            <a:xfrm>
              <a:off x="7118362" y="18512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74" name="グループ化 73">
            <a:extLst>
              <a:ext uri="{FF2B5EF4-FFF2-40B4-BE49-F238E27FC236}">
                <a16:creationId xmlns:a16="http://schemas.microsoft.com/office/drawing/2014/main" id="{6AEDE7B5-F538-5A65-4849-9439F1DC6390}"/>
              </a:ext>
            </a:extLst>
          </p:cNvPr>
          <p:cNvGrpSpPr>
            <a:grpSpLocks/>
          </p:cNvGrpSpPr>
          <p:nvPr/>
        </p:nvGrpSpPr>
        <p:grpSpPr>
          <a:xfrm>
            <a:off x="7118362" y="2673428"/>
            <a:ext cx="4734000" cy="774000"/>
            <a:chOff x="7118362" y="3487735"/>
            <a:chExt cx="4734000" cy="774000"/>
          </a:xfrm>
        </p:grpSpPr>
        <p:sp>
          <p:nvSpPr>
            <p:cNvPr id="75" name="四角形: 角を丸くする 74">
              <a:extLst>
                <a:ext uri="{FF2B5EF4-FFF2-40B4-BE49-F238E27FC236}">
                  <a16:creationId xmlns:a16="http://schemas.microsoft.com/office/drawing/2014/main" id="{171F8043-C7E7-2234-D086-06E2A81264C6}"/>
                </a:ext>
              </a:extLst>
            </p:cNvPr>
            <p:cNvSpPr/>
            <p:nvPr/>
          </p:nvSpPr>
          <p:spPr>
            <a:xfrm>
              <a:off x="7244362" y="3613735"/>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76" name="フローチャート: 結合子 75">
              <a:extLst>
                <a:ext uri="{FF2B5EF4-FFF2-40B4-BE49-F238E27FC236}">
                  <a16:creationId xmlns:a16="http://schemas.microsoft.com/office/drawing/2014/main" id="{9216DF19-80EB-1275-3CB7-C4A18958F1E5}"/>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77" name="グループ化 76">
            <a:extLst>
              <a:ext uri="{FF2B5EF4-FFF2-40B4-BE49-F238E27FC236}">
                <a16:creationId xmlns:a16="http://schemas.microsoft.com/office/drawing/2014/main" id="{D474EC6C-649B-2034-6CD1-CB7763415B51}"/>
              </a:ext>
            </a:extLst>
          </p:cNvPr>
          <p:cNvGrpSpPr>
            <a:grpSpLocks/>
          </p:cNvGrpSpPr>
          <p:nvPr/>
        </p:nvGrpSpPr>
        <p:grpSpPr>
          <a:xfrm>
            <a:off x="7118362" y="4280028"/>
            <a:ext cx="4734000" cy="954000"/>
            <a:chOff x="7118362" y="5273285"/>
            <a:chExt cx="4734000" cy="954000"/>
          </a:xfrm>
        </p:grpSpPr>
        <p:sp>
          <p:nvSpPr>
            <p:cNvPr id="78" name="四角形: 角を丸くする 77">
              <a:extLst>
                <a:ext uri="{FF2B5EF4-FFF2-40B4-BE49-F238E27FC236}">
                  <a16:creationId xmlns:a16="http://schemas.microsoft.com/office/drawing/2014/main" id="{FECEE108-9AC2-4272-BD48-13CE0AB42764}"/>
                </a:ext>
              </a:extLst>
            </p:cNvPr>
            <p:cNvSpPr/>
            <p:nvPr/>
          </p:nvSpPr>
          <p:spPr>
            <a:xfrm>
              <a:off x="7244362" y="5399285"/>
              <a:ext cx="4608000" cy="82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コア数、メモリ容量、システム特性を踏まえ、適切なインスタンスタイプが選定されているかを確認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79" name="フローチャート: 結合子 78">
              <a:extLst>
                <a:ext uri="{FF2B5EF4-FFF2-40B4-BE49-F238E27FC236}">
                  <a16:creationId xmlns:a16="http://schemas.microsoft.com/office/drawing/2014/main" id="{2BD5FEE2-25BC-F6F3-573B-34BD10181A0D}"/>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80" name="グループ化 79">
            <a:extLst>
              <a:ext uri="{FF2B5EF4-FFF2-40B4-BE49-F238E27FC236}">
                <a16:creationId xmlns:a16="http://schemas.microsoft.com/office/drawing/2014/main" id="{C813F1EF-E1CE-B8C4-97FE-491621673788}"/>
              </a:ext>
            </a:extLst>
          </p:cNvPr>
          <p:cNvGrpSpPr>
            <a:grpSpLocks/>
          </p:cNvGrpSpPr>
          <p:nvPr/>
        </p:nvGrpSpPr>
        <p:grpSpPr>
          <a:xfrm>
            <a:off x="7118362" y="3440728"/>
            <a:ext cx="4734000" cy="846000"/>
            <a:chOff x="7118362" y="4364918"/>
            <a:chExt cx="4734000" cy="846000"/>
          </a:xfrm>
        </p:grpSpPr>
        <p:sp>
          <p:nvSpPr>
            <p:cNvPr id="81" name="四角形: 角を丸くする 80">
              <a:extLst>
                <a:ext uri="{FF2B5EF4-FFF2-40B4-BE49-F238E27FC236}">
                  <a16:creationId xmlns:a16="http://schemas.microsoft.com/office/drawing/2014/main" id="{AB830886-B13D-6A6F-1F8B-3F98A0ED7393}"/>
                </a:ext>
              </a:extLst>
            </p:cNvPr>
            <p:cNvSpPr/>
            <p:nvPr/>
          </p:nvSpPr>
          <p:spPr>
            <a:xfrm>
              <a:off x="7244362" y="4490918"/>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a:t>
              </a:r>
              <a:r>
                <a:rPr lang="ja-JP" altLang="en-US" sz="1200">
                  <a:solidFill>
                    <a:schemeClr val="tx1"/>
                  </a:solidFill>
                  <a:latin typeface="+mn-ea"/>
                </a:rPr>
                <a:t>（割当）・</a:t>
              </a:r>
              <a:r>
                <a:rPr kumimoji="1" lang="ja-JP" altLang="en-US" sz="1200">
                  <a:solidFill>
                    <a:schemeClr val="tx1"/>
                  </a:solidFill>
                  <a:latin typeface="+mn-ea"/>
                </a:rPr>
                <a:t>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82" name="フローチャート: 結合子 81">
              <a:extLst>
                <a:ext uri="{FF2B5EF4-FFF2-40B4-BE49-F238E27FC236}">
                  <a16:creationId xmlns:a16="http://schemas.microsoft.com/office/drawing/2014/main" id="{3B3103BA-9467-E09A-3472-9D8F0AEDE9AE}"/>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83" name="グループ化 82">
            <a:extLst>
              <a:ext uri="{FF2B5EF4-FFF2-40B4-BE49-F238E27FC236}">
                <a16:creationId xmlns:a16="http://schemas.microsoft.com/office/drawing/2014/main" id="{304389C7-2D2E-61B1-060A-6D785E8A03A1}"/>
              </a:ext>
            </a:extLst>
          </p:cNvPr>
          <p:cNvGrpSpPr>
            <a:grpSpLocks/>
          </p:cNvGrpSpPr>
          <p:nvPr/>
        </p:nvGrpSpPr>
        <p:grpSpPr>
          <a:xfrm>
            <a:off x="7118362" y="1510128"/>
            <a:ext cx="4734000" cy="1170000"/>
            <a:chOff x="7118362" y="2609123"/>
            <a:chExt cx="4734000" cy="1170000"/>
          </a:xfrm>
        </p:grpSpPr>
        <p:sp>
          <p:nvSpPr>
            <p:cNvPr id="84" name="四角形: 角を丸くする 83">
              <a:extLst>
                <a:ext uri="{FF2B5EF4-FFF2-40B4-BE49-F238E27FC236}">
                  <a16:creationId xmlns:a16="http://schemas.microsoft.com/office/drawing/2014/main" id="{11393483-00C6-C71C-0A67-129819B8C298}"/>
                </a:ext>
              </a:extLst>
            </p:cNvPr>
            <p:cNvSpPr/>
            <p:nvPr/>
          </p:nvSpPr>
          <p:spPr>
            <a:xfrm>
              <a:off x="7244362" y="2735123"/>
              <a:ext cx="4608000" cy="104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サーバの使用量がピークとなる期間の設定有無を確認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ピークとなる期間が設定されている場合、オートスケーリングの導入有</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左図「一定の使用量」が選択されている場合は設定無</a:t>
              </a:r>
              <a:endParaRPr lang="en-US" altLang="ja-JP" sz="1100">
                <a:solidFill>
                  <a:schemeClr val="tx1"/>
                </a:solidFill>
                <a:latin typeface="+mn-ea"/>
              </a:endParaRPr>
            </a:p>
          </p:txBody>
        </p:sp>
        <p:sp>
          <p:nvSpPr>
            <p:cNvPr id="85" name="フローチャート: 結合子 84">
              <a:extLst>
                <a:ext uri="{FF2B5EF4-FFF2-40B4-BE49-F238E27FC236}">
                  <a16:creationId xmlns:a16="http://schemas.microsoft.com/office/drawing/2014/main" id="{DC4E94BA-C33F-E859-942E-68CBD45C4635}"/>
                </a:ext>
              </a:extLst>
            </p:cNvPr>
            <p:cNvSpPr/>
            <p:nvPr/>
          </p:nvSpPr>
          <p:spPr>
            <a:xfrm>
              <a:off x="7118362" y="260912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sp>
        <p:nvSpPr>
          <p:cNvPr id="86" name="フローチャート: 処理 85">
            <a:extLst>
              <a:ext uri="{FF2B5EF4-FFF2-40B4-BE49-F238E27FC236}">
                <a16:creationId xmlns:a16="http://schemas.microsoft.com/office/drawing/2014/main" id="{CEEE0CA1-0121-5AF6-A7C4-A74BD72519CA}"/>
              </a:ext>
            </a:extLst>
          </p:cNvPr>
          <p:cNvSpPr/>
          <p:nvPr/>
        </p:nvSpPr>
        <p:spPr>
          <a:xfrm>
            <a:off x="2807067" y="5315560"/>
            <a:ext cx="1161251" cy="16704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フローチャート: 処理 86">
            <a:extLst>
              <a:ext uri="{FF2B5EF4-FFF2-40B4-BE49-F238E27FC236}">
                <a16:creationId xmlns:a16="http://schemas.microsoft.com/office/drawing/2014/main" id="{63508E79-4181-BBCE-4D80-CE20AFCA6A46}"/>
              </a:ext>
            </a:extLst>
          </p:cNvPr>
          <p:cNvSpPr/>
          <p:nvPr/>
        </p:nvSpPr>
        <p:spPr>
          <a:xfrm>
            <a:off x="1663548" y="5315560"/>
            <a:ext cx="490250" cy="16704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フローチャート: 結合子 87">
            <a:extLst>
              <a:ext uri="{FF2B5EF4-FFF2-40B4-BE49-F238E27FC236}">
                <a16:creationId xmlns:a16="http://schemas.microsoft.com/office/drawing/2014/main" id="{A9791334-F95D-DC0D-141E-A1BA3C55C031}"/>
              </a:ext>
            </a:extLst>
          </p:cNvPr>
          <p:cNvSpPr/>
          <p:nvPr/>
        </p:nvSpPr>
        <p:spPr>
          <a:xfrm>
            <a:off x="1438674" y="526065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sp>
        <p:nvSpPr>
          <p:cNvPr id="89" name="フローチャート: 結合子 88">
            <a:extLst>
              <a:ext uri="{FF2B5EF4-FFF2-40B4-BE49-F238E27FC236}">
                <a16:creationId xmlns:a16="http://schemas.microsoft.com/office/drawing/2014/main" id="{414C82AB-2F9A-B405-CF4B-CAA6E6B0B5BD}"/>
              </a:ext>
            </a:extLst>
          </p:cNvPr>
          <p:cNvSpPr/>
          <p:nvPr/>
        </p:nvSpPr>
        <p:spPr>
          <a:xfrm>
            <a:off x="2579377" y="526065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sp>
        <p:nvSpPr>
          <p:cNvPr id="4" name="フローチャート: 処理 3">
            <a:extLst>
              <a:ext uri="{FF2B5EF4-FFF2-40B4-BE49-F238E27FC236}">
                <a16:creationId xmlns:a16="http://schemas.microsoft.com/office/drawing/2014/main" id="{9ABEBD71-C595-AAB1-8227-271F8D790D43}"/>
              </a:ext>
            </a:extLst>
          </p:cNvPr>
          <p:cNvSpPr/>
          <p:nvPr/>
        </p:nvSpPr>
        <p:spPr>
          <a:xfrm>
            <a:off x="607867" y="5533515"/>
            <a:ext cx="1293703" cy="122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ローチャート: 結合子 6">
            <a:extLst>
              <a:ext uri="{FF2B5EF4-FFF2-40B4-BE49-F238E27FC236}">
                <a16:creationId xmlns:a16="http://schemas.microsoft.com/office/drawing/2014/main" id="{AAC26F87-1ABF-E9EA-88BE-AFB5B6FEA86E}"/>
              </a:ext>
            </a:extLst>
          </p:cNvPr>
          <p:cNvSpPr/>
          <p:nvPr/>
        </p:nvSpPr>
        <p:spPr>
          <a:xfrm>
            <a:off x="501208" y="556756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6</a:t>
            </a:r>
            <a:endParaRPr kumimoji="1" lang="ja-JP" altLang="en-US" sz="1200"/>
          </a:p>
        </p:txBody>
      </p:sp>
      <p:sp>
        <p:nvSpPr>
          <p:cNvPr id="8" name="フローチャート: 処理 7">
            <a:extLst>
              <a:ext uri="{FF2B5EF4-FFF2-40B4-BE49-F238E27FC236}">
                <a16:creationId xmlns:a16="http://schemas.microsoft.com/office/drawing/2014/main" id="{DB553E28-993E-347B-BC7A-4CC7CCA9E754}"/>
              </a:ext>
            </a:extLst>
          </p:cNvPr>
          <p:cNvSpPr/>
          <p:nvPr/>
        </p:nvSpPr>
        <p:spPr>
          <a:xfrm>
            <a:off x="3445344" y="6154851"/>
            <a:ext cx="1182796" cy="612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結合子 8">
            <a:extLst>
              <a:ext uri="{FF2B5EF4-FFF2-40B4-BE49-F238E27FC236}">
                <a16:creationId xmlns:a16="http://schemas.microsoft.com/office/drawing/2014/main" id="{D35D9CD4-065E-CCF9-F185-2330C8D50EC3}"/>
              </a:ext>
            </a:extLst>
          </p:cNvPr>
          <p:cNvSpPr/>
          <p:nvPr/>
        </p:nvSpPr>
        <p:spPr>
          <a:xfrm>
            <a:off x="3261692" y="606912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grpSp>
        <p:nvGrpSpPr>
          <p:cNvPr id="15" name="グループ化 14">
            <a:extLst>
              <a:ext uri="{FF2B5EF4-FFF2-40B4-BE49-F238E27FC236}">
                <a16:creationId xmlns:a16="http://schemas.microsoft.com/office/drawing/2014/main" id="{387C4271-54F2-BD3F-3529-40BB6B211257}"/>
              </a:ext>
            </a:extLst>
          </p:cNvPr>
          <p:cNvGrpSpPr/>
          <p:nvPr/>
        </p:nvGrpSpPr>
        <p:grpSpPr>
          <a:xfrm>
            <a:off x="1901570" y="5645507"/>
            <a:ext cx="1264689" cy="500008"/>
            <a:chOff x="1901570" y="5645507"/>
            <a:chExt cx="1264689" cy="500008"/>
          </a:xfrm>
        </p:grpSpPr>
        <p:sp>
          <p:nvSpPr>
            <p:cNvPr id="26" name="正方形/長方形 25">
              <a:extLst>
                <a:ext uri="{FF2B5EF4-FFF2-40B4-BE49-F238E27FC236}">
                  <a16:creationId xmlns:a16="http://schemas.microsoft.com/office/drawing/2014/main" id="{8F3B6C72-B089-CCE2-3B6E-2BC505302594}"/>
                </a:ext>
              </a:extLst>
            </p:cNvPr>
            <p:cNvSpPr/>
            <p:nvPr/>
          </p:nvSpPr>
          <p:spPr>
            <a:xfrm>
              <a:off x="2122259" y="5645507"/>
              <a:ext cx="1044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27" name="直線矢印コネクタ 26">
              <a:extLst>
                <a:ext uri="{FF2B5EF4-FFF2-40B4-BE49-F238E27FC236}">
                  <a16:creationId xmlns:a16="http://schemas.microsoft.com/office/drawing/2014/main" id="{671EA5A8-247C-ECC4-5BAF-0DC993700851}"/>
                </a:ext>
              </a:extLst>
            </p:cNvPr>
            <p:cNvCxnSpPr>
              <a:cxnSpLocks/>
              <a:stCxn id="26" idx="2"/>
              <a:endCxn id="4" idx="3"/>
            </p:cNvCxnSpPr>
            <p:nvPr/>
          </p:nvCxnSpPr>
          <p:spPr>
            <a:xfrm flipH="1">
              <a:off x="1901570" y="6037553"/>
              <a:ext cx="742689" cy="107962"/>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1E7A5974-28D6-EC94-854C-98BAF48321EB}"/>
              </a:ext>
            </a:extLst>
          </p:cNvPr>
          <p:cNvSpPr txBox="1">
            <a:spLocks/>
          </p:cNvSpPr>
          <p:nvPr/>
        </p:nvSpPr>
        <p:spPr>
          <a:xfrm>
            <a:off x="7122866" y="6235583"/>
            <a:ext cx="4608000" cy="564441"/>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989898"/>
                </a:solidFill>
                <a:latin typeface="+mn-ea"/>
              </a:rPr>
              <a:t>※1:</a:t>
            </a:r>
            <a:r>
              <a:rPr lang="zh-TW" altLang="en-US">
                <a:solidFill>
                  <a:srgbClr val="989898"/>
                </a:solidFill>
                <a:latin typeface="+mn-ea"/>
              </a:rPr>
              <a:t>長期継続割引</a:t>
            </a:r>
            <a:r>
              <a:rPr lang="ja-JP" altLang="en-US">
                <a:solidFill>
                  <a:srgbClr val="989898"/>
                </a:solidFill>
                <a:latin typeface="+mn-ea"/>
              </a:rPr>
              <a:t>を利用する際は、</a:t>
            </a:r>
            <a:r>
              <a:rPr lang="en-US" altLang="ja-JP" dirty="0">
                <a:solidFill>
                  <a:srgbClr val="989898"/>
                </a:solidFill>
                <a:latin typeface="+mn-ea"/>
              </a:rPr>
              <a:t>GCAS</a:t>
            </a:r>
            <a:r>
              <a:rPr lang="ja-JP" altLang="en-US">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endParaRPr lang="en-US" dirty="0">
              <a:solidFill>
                <a:srgbClr val="989898"/>
              </a:solidFill>
            </a:endParaRPr>
          </a:p>
        </p:txBody>
      </p:sp>
      <p:sp>
        <p:nvSpPr>
          <p:cNvPr id="21" name="正方形/長方形 20">
            <a:extLst>
              <a:ext uri="{FF2B5EF4-FFF2-40B4-BE49-F238E27FC236}">
                <a16:creationId xmlns:a16="http://schemas.microsoft.com/office/drawing/2014/main" id="{ABBCCD81-8799-3CB5-D978-3979CA14813B}"/>
              </a:ext>
            </a:extLst>
          </p:cNvPr>
          <p:cNvSpPr/>
          <p:nvPr/>
        </p:nvSpPr>
        <p:spPr>
          <a:xfrm>
            <a:off x="4895997" y="5686426"/>
            <a:ext cx="75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22" name="直線矢印コネクタ 21">
            <a:extLst>
              <a:ext uri="{FF2B5EF4-FFF2-40B4-BE49-F238E27FC236}">
                <a16:creationId xmlns:a16="http://schemas.microsoft.com/office/drawing/2014/main" id="{0812E4DF-1D02-301E-73DA-4E15FD4543C1}"/>
              </a:ext>
            </a:extLst>
          </p:cNvPr>
          <p:cNvCxnSpPr>
            <a:cxnSpLocks/>
            <a:stCxn id="21" idx="2"/>
            <a:endCxn id="8" idx="3"/>
          </p:cNvCxnSpPr>
          <p:nvPr/>
        </p:nvCxnSpPr>
        <p:spPr>
          <a:xfrm flipH="1">
            <a:off x="4628140" y="6078472"/>
            <a:ext cx="645857" cy="382379"/>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31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180D-3F5D-5AC2-E06B-C3EA6D0D7C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18F1549-D32F-266A-EEF1-265EB69845C6}"/>
              </a:ext>
            </a:extLst>
          </p:cNvPr>
          <p:cNvSpPr>
            <a:spLocks noGrp="1"/>
          </p:cNvSpPr>
          <p:nvPr>
            <p:ph type="title"/>
          </p:nvPr>
        </p:nvSpPr>
        <p:spPr/>
        <p:txBody>
          <a:bodyPr/>
          <a:lstStyle/>
          <a:p>
            <a:r>
              <a:rPr lang="en-US" altLang="ja-JP"/>
              <a:t>3.2. </a:t>
            </a:r>
            <a:r>
              <a:rPr lang="ja-JP" altLang="en-US"/>
              <a:t>インスタンス（コンピューティング） （</a:t>
            </a:r>
            <a:r>
              <a:rPr lang="en-US" altLang="ja-JP"/>
              <a:t>2/4</a:t>
            </a:r>
            <a:r>
              <a:rPr lang="ja-JP" altLang="en-US"/>
              <a:t>）</a:t>
            </a:r>
          </a:p>
        </p:txBody>
      </p:sp>
      <p:sp>
        <p:nvSpPr>
          <p:cNvPr id="9" name="Slide Number Placeholder 1">
            <a:extLst>
              <a:ext uri="{FF2B5EF4-FFF2-40B4-BE49-F238E27FC236}">
                <a16:creationId xmlns:a16="http://schemas.microsoft.com/office/drawing/2014/main" id="{A6114423-C581-7DA7-30D6-86BA05D284EA}"/>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pic>
        <p:nvPicPr>
          <p:cNvPr id="3" name="図 2">
            <a:extLst>
              <a:ext uri="{FF2B5EF4-FFF2-40B4-BE49-F238E27FC236}">
                <a16:creationId xmlns:a16="http://schemas.microsoft.com/office/drawing/2014/main" id="{132B9587-6497-054C-8173-08EBA054AFF0}"/>
              </a:ext>
            </a:extLst>
          </p:cNvPr>
          <p:cNvPicPr>
            <a:picLocks noChangeAspect="1"/>
          </p:cNvPicPr>
          <p:nvPr/>
        </p:nvPicPr>
        <p:blipFill>
          <a:blip r:embed="rId3"/>
          <a:srcRect t="32351"/>
          <a:stretch/>
        </p:blipFill>
        <p:spPr>
          <a:xfrm>
            <a:off x="587374" y="1617558"/>
            <a:ext cx="6478731" cy="1215215"/>
          </a:xfrm>
          <a:prstGeom prst="rect">
            <a:avLst/>
          </a:prstGeom>
          <a:ln>
            <a:solidFill>
              <a:schemeClr val="accent1"/>
            </a:solidFill>
          </a:ln>
        </p:spPr>
      </p:pic>
      <p:pic>
        <p:nvPicPr>
          <p:cNvPr id="12" name="図 11">
            <a:extLst>
              <a:ext uri="{FF2B5EF4-FFF2-40B4-BE49-F238E27FC236}">
                <a16:creationId xmlns:a16="http://schemas.microsoft.com/office/drawing/2014/main" id="{7D997E30-47B0-6D8C-4703-3220832F2D17}"/>
              </a:ext>
            </a:extLst>
          </p:cNvPr>
          <p:cNvPicPr>
            <a:picLocks noChangeAspect="1"/>
          </p:cNvPicPr>
          <p:nvPr/>
        </p:nvPicPr>
        <p:blipFill>
          <a:blip r:embed="rId4"/>
          <a:stretch>
            <a:fillRect/>
          </a:stretch>
        </p:blipFill>
        <p:spPr>
          <a:xfrm>
            <a:off x="587374" y="2894283"/>
            <a:ext cx="6478731" cy="828232"/>
          </a:xfrm>
          <a:prstGeom prst="rect">
            <a:avLst/>
          </a:prstGeom>
          <a:ln>
            <a:solidFill>
              <a:schemeClr val="accent1"/>
            </a:solidFill>
          </a:ln>
        </p:spPr>
      </p:pic>
      <p:pic>
        <p:nvPicPr>
          <p:cNvPr id="14" name="図 13">
            <a:extLst>
              <a:ext uri="{FF2B5EF4-FFF2-40B4-BE49-F238E27FC236}">
                <a16:creationId xmlns:a16="http://schemas.microsoft.com/office/drawing/2014/main" id="{1F211C03-F9CD-B809-CC59-1F239E9EAB69}"/>
              </a:ext>
            </a:extLst>
          </p:cNvPr>
          <p:cNvPicPr>
            <a:picLocks noChangeAspect="1"/>
          </p:cNvPicPr>
          <p:nvPr/>
        </p:nvPicPr>
        <p:blipFill>
          <a:blip r:embed="rId5"/>
          <a:stretch>
            <a:fillRect/>
          </a:stretch>
        </p:blipFill>
        <p:spPr>
          <a:xfrm>
            <a:off x="587369" y="3784025"/>
            <a:ext cx="6478736" cy="2307876"/>
          </a:xfrm>
          <a:prstGeom prst="rect">
            <a:avLst/>
          </a:prstGeom>
          <a:ln>
            <a:solidFill>
              <a:schemeClr val="accent1"/>
            </a:solidFill>
          </a:ln>
        </p:spPr>
      </p:pic>
      <p:grpSp>
        <p:nvGrpSpPr>
          <p:cNvPr id="22" name="グループ化 21">
            <a:extLst>
              <a:ext uri="{FF2B5EF4-FFF2-40B4-BE49-F238E27FC236}">
                <a16:creationId xmlns:a16="http://schemas.microsoft.com/office/drawing/2014/main" id="{EC7D8AB0-CEAB-1DCA-E72B-8C2E1D77CA89}"/>
              </a:ext>
            </a:extLst>
          </p:cNvPr>
          <p:cNvGrpSpPr/>
          <p:nvPr/>
        </p:nvGrpSpPr>
        <p:grpSpPr>
          <a:xfrm>
            <a:off x="7118362" y="742828"/>
            <a:ext cx="4734000" cy="846000"/>
            <a:chOff x="7118362" y="1851293"/>
            <a:chExt cx="4734000" cy="846000"/>
          </a:xfrm>
        </p:grpSpPr>
        <p:sp>
          <p:nvSpPr>
            <p:cNvPr id="23" name="四角形: 角を丸くする 22">
              <a:extLst>
                <a:ext uri="{FF2B5EF4-FFF2-40B4-BE49-F238E27FC236}">
                  <a16:creationId xmlns:a16="http://schemas.microsoft.com/office/drawing/2014/main" id="{079C7E62-40D4-654E-FBCB-5C569A06FD53}"/>
                </a:ext>
              </a:extLst>
            </p:cNvPr>
            <p:cNvSpPr/>
            <p:nvPr/>
          </p:nvSpPr>
          <p:spPr>
            <a:xfrm>
              <a:off x="7244362" y="197729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Google Cloud</a:t>
              </a:r>
              <a:r>
                <a:rPr lang="ja-JP" altLang="en-US" sz="1100">
                  <a:solidFill>
                    <a:schemeClr val="tx1"/>
                  </a:solidFill>
                  <a:latin typeface="+mn-ea"/>
                </a:rPr>
                <a:t>のカリキュレータではサーバの名称・主な役割を確認できる設定項目が存在しない</a:t>
              </a:r>
              <a:endParaRPr lang="en-US" altLang="ja-JP" sz="1100">
                <a:solidFill>
                  <a:schemeClr val="tx1"/>
                </a:solidFill>
                <a:latin typeface="+mn-ea"/>
              </a:endParaRPr>
            </a:p>
          </p:txBody>
        </p:sp>
        <p:sp>
          <p:nvSpPr>
            <p:cNvPr id="24" name="フローチャート: 結合子 23">
              <a:extLst>
                <a:ext uri="{FF2B5EF4-FFF2-40B4-BE49-F238E27FC236}">
                  <a16:creationId xmlns:a16="http://schemas.microsoft.com/office/drawing/2014/main" id="{D9821CAF-326D-DC2B-33AE-CCD8C8CC1F03}"/>
                </a:ext>
              </a:extLst>
            </p:cNvPr>
            <p:cNvSpPr/>
            <p:nvPr/>
          </p:nvSpPr>
          <p:spPr>
            <a:xfrm>
              <a:off x="7118362" y="185129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25" name="グループ化 24">
            <a:extLst>
              <a:ext uri="{FF2B5EF4-FFF2-40B4-BE49-F238E27FC236}">
                <a16:creationId xmlns:a16="http://schemas.microsoft.com/office/drawing/2014/main" id="{6C5117BF-3F93-D4FC-5F72-B79D6C2E551F}"/>
              </a:ext>
            </a:extLst>
          </p:cNvPr>
          <p:cNvGrpSpPr>
            <a:grpSpLocks/>
          </p:cNvGrpSpPr>
          <p:nvPr/>
        </p:nvGrpSpPr>
        <p:grpSpPr>
          <a:xfrm>
            <a:off x="7118362" y="2464628"/>
            <a:ext cx="4734000" cy="846000"/>
            <a:chOff x="7118362" y="3487735"/>
            <a:chExt cx="4734000" cy="846000"/>
          </a:xfrm>
        </p:grpSpPr>
        <p:sp>
          <p:nvSpPr>
            <p:cNvPr id="26" name="四角形: 角を丸くする 25">
              <a:extLst>
                <a:ext uri="{FF2B5EF4-FFF2-40B4-BE49-F238E27FC236}">
                  <a16:creationId xmlns:a16="http://schemas.microsoft.com/office/drawing/2014/main" id="{D320B952-D430-784A-61F0-0243D724B4BA}"/>
                </a:ext>
              </a:extLst>
            </p:cNvPr>
            <p:cNvSpPr/>
            <p:nvPr/>
          </p:nvSpPr>
          <p:spPr>
            <a:xfrm>
              <a:off x="7244362" y="361373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27" name="フローチャート: 結合子 26">
              <a:extLst>
                <a:ext uri="{FF2B5EF4-FFF2-40B4-BE49-F238E27FC236}">
                  <a16:creationId xmlns:a16="http://schemas.microsoft.com/office/drawing/2014/main" id="{C4732A6C-99FC-283C-4ED0-2287A4F51DD8}"/>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28" name="グループ化 27">
            <a:extLst>
              <a:ext uri="{FF2B5EF4-FFF2-40B4-BE49-F238E27FC236}">
                <a16:creationId xmlns:a16="http://schemas.microsoft.com/office/drawing/2014/main" id="{FFF75FD8-B5D1-C069-79E8-A93E075E9C69}"/>
              </a:ext>
            </a:extLst>
          </p:cNvPr>
          <p:cNvGrpSpPr>
            <a:grpSpLocks/>
          </p:cNvGrpSpPr>
          <p:nvPr/>
        </p:nvGrpSpPr>
        <p:grpSpPr>
          <a:xfrm>
            <a:off x="7118362" y="4186428"/>
            <a:ext cx="4734000" cy="1026000"/>
            <a:chOff x="7118362" y="5273285"/>
            <a:chExt cx="4734000" cy="1026000"/>
          </a:xfrm>
        </p:grpSpPr>
        <p:sp>
          <p:nvSpPr>
            <p:cNvPr id="29" name="四角形: 角を丸くする 28">
              <a:extLst>
                <a:ext uri="{FF2B5EF4-FFF2-40B4-BE49-F238E27FC236}">
                  <a16:creationId xmlns:a16="http://schemas.microsoft.com/office/drawing/2014/main" id="{66A13847-6751-C32C-561C-378186EE92B5}"/>
                </a:ext>
              </a:extLst>
            </p:cNvPr>
            <p:cNvSpPr/>
            <p:nvPr/>
          </p:nvSpPr>
          <p:spPr>
            <a:xfrm>
              <a:off x="7244362" y="5399285"/>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コア数、メモリ容量、システム特性を踏まえ、適切なマシンタイプが選定されているかを確認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30" name="フローチャート: 結合子 29">
              <a:extLst>
                <a:ext uri="{FF2B5EF4-FFF2-40B4-BE49-F238E27FC236}">
                  <a16:creationId xmlns:a16="http://schemas.microsoft.com/office/drawing/2014/main" id="{C16677A0-0B2E-D65C-63CF-9663FFD8CB09}"/>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31" name="グループ化 30">
            <a:extLst>
              <a:ext uri="{FF2B5EF4-FFF2-40B4-BE49-F238E27FC236}">
                <a16:creationId xmlns:a16="http://schemas.microsoft.com/office/drawing/2014/main" id="{6C17995A-017A-96FB-46F9-99E970AAEAAD}"/>
              </a:ext>
            </a:extLst>
          </p:cNvPr>
          <p:cNvGrpSpPr>
            <a:grpSpLocks/>
          </p:cNvGrpSpPr>
          <p:nvPr/>
        </p:nvGrpSpPr>
        <p:grpSpPr>
          <a:xfrm>
            <a:off x="7118362" y="3325528"/>
            <a:ext cx="4734000" cy="846000"/>
            <a:chOff x="7118362" y="4364918"/>
            <a:chExt cx="4734000" cy="846000"/>
          </a:xfrm>
        </p:grpSpPr>
        <p:sp>
          <p:nvSpPr>
            <p:cNvPr id="32" name="四角形: 角を丸くする 31">
              <a:extLst>
                <a:ext uri="{FF2B5EF4-FFF2-40B4-BE49-F238E27FC236}">
                  <a16:creationId xmlns:a16="http://schemas.microsoft.com/office/drawing/2014/main" id="{5126DB34-CE29-75B2-756A-E1368C5EAA8D}"/>
                </a:ext>
              </a:extLst>
            </p:cNvPr>
            <p:cNvSpPr/>
            <p:nvPr/>
          </p:nvSpPr>
          <p:spPr>
            <a:xfrm>
              <a:off x="7244362" y="4490918"/>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a:t>
              </a:r>
              <a:r>
                <a:rPr lang="ja-JP" altLang="en-US" sz="1200">
                  <a:solidFill>
                    <a:schemeClr val="tx1"/>
                  </a:solidFill>
                  <a:latin typeface="+mn-ea"/>
                </a:rPr>
                <a:t>（割当）・</a:t>
              </a:r>
              <a:r>
                <a:rPr kumimoji="1" lang="ja-JP" altLang="en-US" sz="1200">
                  <a:solidFill>
                    <a:schemeClr val="tx1"/>
                  </a:solidFill>
                  <a:latin typeface="+mn-ea"/>
                </a:rPr>
                <a:t>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33" name="フローチャート: 結合子 32">
              <a:extLst>
                <a:ext uri="{FF2B5EF4-FFF2-40B4-BE49-F238E27FC236}">
                  <a16:creationId xmlns:a16="http://schemas.microsoft.com/office/drawing/2014/main" id="{3A95FBE0-E211-8605-9608-F4A1569E6068}"/>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34" name="グループ化 33">
            <a:extLst>
              <a:ext uri="{FF2B5EF4-FFF2-40B4-BE49-F238E27FC236}">
                <a16:creationId xmlns:a16="http://schemas.microsoft.com/office/drawing/2014/main" id="{7390CC96-9D4F-7914-9E57-2357BB12CA65}"/>
              </a:ext>
            </a:extLst>
          </p:cNvPr>
          <p:cNvGrpSpPr>
            <a:grpSpLocks/>
          </p:cNvGrpSpPr>
          <p:nvPr/>
        </p:nvGrpSpPr>
        <p:grpSpPr>
          <a:xfrm>
            <a:off x="7118362" y="1603728"/>
            <a:ext cx="4734000" cy="846000"/>
            <a:chOff x="7118362" y="2609123"/>
            <a:chExt cx="4734000" cy="846000"/>
          </a:xfrm>
        </p:grpSpPr>
        <p:sp>
          <p:nvSpPr>
            <p:cNvPr id="35" name="四角形: 角を丸くする 34">
              <a:extLst>
                <a:ext uri="{FF2B5EF4-FFF2-40B4-BE49-F238E27FC236}">
                  <a16:creationId xmlns:a16="http://schemas.microsoft.com/office/drawing/2014/main" id="{B4E24A33-0224-9425-F972-CB08F6DCF988}"/>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Google Cloud</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36" name="フローチャート: 結合子 35">
              <a:extLst>
                <a:ext uri="{FF2B5EF4-FFF2-40B4-BE49-F238E27FC236}">
                  <a16:creationId xmlns:a16="http://schemas.microsoft.com/office/drawing/2014/main" id="{88B6AC1B-8799-D55D-5D7D-0A868BA38591}"/>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40" name="グループ化 39">
            <a:extLst>
              <a:ext uri="{FF2B5EF4-FFF2-40B4-BE49-F238E27FC236}">
                <a16:creationId xmlns:a16="http://schemas.microsoft.com/office/drawing/2014/main" id="{EB67442A-C307-94F6-B5A8-7796E99573FF}"/>
              </a:ext>
            </a:extLst>
          </p:cNvPr>
          <p:cNvGrpSpPr/>
          <p:nvPr/>
        </p:nvGrpSpPr>
        <p:grpSpPr>
          <a:xfrm>
            <a:off x="996604" y="2032669"/>
            <a:ext cx="1248574" cy="529419"/>
            <a:chOff x="5291019" y="1819810"/>
            <a:chExt cx="1248574" cy="529419"/>
          </a:xfrm>
        </p:grpSpPr>
        <p:sp>
          <p:nvSpPr>
            <p:cNvPr id="41" name="フローチャート: 処理 40">
              <a:extLst>
                <a:ext uri="{FF2B5EF4-FFF2-40B4-BE49-F238E27FC236}">
                  <a16:creationId xmlns:a16="http://schemas.microsoft.com/office/drawing/2014/main" id="{ADDF929A-FF62-12FC-1EF5-F174714E64A3}"/>
                </a:ext>
              </a:extLst>
            </p:cNvPr>
            <p:cNvSpPr/>
            <p:nvPr/>
          </p:nvSpPr>
          <p:spPr>
            <a:xfrm>
              <a:off x="5417660" y="1996536"/>
              <a:ext cx="1121933" cy="35269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ローチャート: 結合子 41">
              <a:extLst>
                <a:ext uri="{FF2B5EF4-FFF2-40B4-BE49-F238E27FC236}">
                  <a16:creationId xmlns:a16="http://schemas.microsoft.com/office/drawing/2014/main" id="{CDAC2DFB-6280-C2E3-598D-0C0C4F65D245}"/>
                </a:ext>
              </a:extLst>
            </p:cNvPr>
            <p:cNvSpPr/>
            <p:nvPr/>
          </p:nvSpPr>
          <p:spPr>
            <a:xfrm>
              <a:off x="5291019"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43" name="グループ化 42">
            <a:extLst>
              <a:ext uri="{FF2B5EF4-FFF2-40B4-BE49-F238E27FC236}">
                <a16:creationId xmlns:a16="http://schemas.microsoft.com/office/drawing/2014/main" id="{40B8956E-B494-B974-C14E-8EBC6601E7FB}"/>
              </a:ext>
            </a:extLst>
          </p:cNvPr>
          <p:cNvGrpSpPr/>
          <p:nvPr/>
        </p:nvGrpSpPr>
        <p:grpSpPr>
          <a:xfrm>
            <a:off x="4686861" y="5006143"/>
            <a:ext cx="1409139" cy="252000"/>
            <a:chOff x="5282311" y="1954794"/>
            <a:chExt cx="1409139" cy="252000"/>
          </a:xfrm>
        </p:grpSpPr>
        <p:sp>
          <p:nvSpPr>
            <p:cNvPr id="44" name="フローチャート: 処理 43">
              <a:extLst>
                <a:ext uri="{FF2B5EF4-FFF2-40B4-BE49-F238E27FC236}">
                  <a16:creationId xmlns:a16="http://schemas.microsoft.com/office/drawing/2014/main" id="{EAF0A484-79BC-37E3-E9DD-42DB0B9208CF}"/>
                </a:ext>
              </a:extLst>
            </p:cNvPr>
            <p:cNvSpPr/>
            <p:nvPr/>
          </p:nvSpPr>
          <p:spPr>
            <a:xfrm>
              <a:off x="5502730" y="1996537"/>
              <a:ext cx="1188720" cy="18592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フローチャート: 結合子 44">
              <a:extLst>
                <a:ext uri="{FF2B5EF4-FFF2-40B4-BE49-F238E27FC236}">
                  <a16:creationId xmlns:a16="http://schemas.microsoft.com/office/drawing/2014/main" id="{64AF0CED-6C01-10EB-1434-3DB8F7186E07}"/>
                </a:ext>
              </a:extLst>
            </p:cNvPr>
            <p:cNvSpPr/>
            <p:nvPr/>
          </p:nvSpPr>
          <p:spPr>
            <a:xfrm>
              <a:off x="5282311" y="195479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50" name="グループ化 49">
            <a:extLst>
              <a:ext uri="{FF2B5EF4-FFF2-40B4-BE49-F238E27FC236}">
                <a16:creationId xmlns:a16="http://schemas.microsoft.com/office/drawing/2014/main" id="{CD7D60A0-6024-20F6-FA80-21D86C864808}"/>
              </a:ext>
            </a:extLst>
          </p:cNvPr>
          <p:cNvGrpSpPr/>
          <p:nvPr/>
        </p:nvGrpSpPr>
        <p:grpSpPr>
          <a:xfrm>
            <a:off x="587375" y="5400578"/>
            <a:ext cx="4012334" cy="627003"/>
            <a:chOff x="5291019" y="1819810"/>
            <a:chExt cx="4012334" cy="627003"/>
          </a:xfrm>
        </p:grpSpPr>
        <p:sp>
          <p:nvSpPr>
            <p:cNvPr id="51" name="フローチャート: 処理 50">
              <a:extLst>
                <a:ext uri="{FF2B5EF4-FFF2-40B4-BE49-F238E27FC236}">
                  <a16:creationId xmlns:a16="http://schemas.microsoft.com/office/drawing/2014/main" id="{D92F8517-7794-7B2A-D290-B6C734D89FCE}"/>
                </a:ext>
              </a:extLst>
            </p:cNvPr>
            <p:cNvSpPr/>
            <p:nvPr/>
          </p:nvSpPr>
          <p:spPr>
            <a:xfrm>
              <a:off x="5417660" y="1996536"/>
              <a:ext cx="3885693" cy="45027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フローチャート: 結合子 51">
              <a:extLst>
                <a:ext uri="{FF2B5EF4-FFF2-40B4-BE49-F238E27FC236}">
                  <a16:creationId xmlns:a16="http://schemas.microsoft.com/office/drawing/2014/main" id="{657872E0-36C7-BD0D-E3F0-5AE542D897A9}"/>
                </a:ext>
              </a:extLst>
            </p:cNvPr>
            <p:cNvSpPr/>
            <p:nvPr/>
          </p:nvSpPr>
          <p:spPr>
            <a:xfrm>
              <a:off x="5291019"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53" name="グループ化 52">
            <a:extLst>
              <a:ext uri="{FF2B5EF4-FFF2-40B4-BE49-F238E27FC236}">
                <a16:creationId xmlns:a16="http://schemas.microsoft.com/office/drawing/2014/main" id="{5A648C73-B27C-EAD9-FC88-EA12BB458291}"/>
              </a:ext>
            </a:extLst>
          </p:cNvPr>
          <p:cNvGrpSpPr/>
          <p:nvPr/>
        </p:nvGrpSpPr>
        <p:grpSpPr>
          <a:xfrm>
            <a:off x="3111730" y="2032669"/>
            <a:ext cx="1248574" cy="529419"/>
            <a:chOff x="5291019" y="1819810"/>
            <a:chExt cx="1248574" cy="529419"/>
          </a:xfrm>
        </p:grpSpPr>
        <p:sp>
          <p:nvSpPr>
            <p:cNvPr id="54" name="フローチャート: 処理 53">
              <a:extLst>
                <a:ext uri="{FF2B5EF4-FFF2-40B4-BE49-F238E27FC236}">
                  <a16:creationId xmlns:a16="http://schemas.microsoft.com/office/drawing/2014/main" id="{D9DB3DE9-C1AF-2495-CE62-3E18130A036B}"/>
                </a:ext>
              </a:extLst>
            </p:cNvPr>
            <p:cNvSpPr/>
            <p:nvPr/>
          </p:nvSpPr>
          <p:spPr>
            <a:xfrm>
              <a:off x="5417660" y="1996536"/>
              <a:ext cx="1121933" cy="35269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フローチャート: 結合子 54">
              <a:extLst>
                <a:ext uri="{FF2B5EF4-FFF2-40B4-BE49-F238E27FC236}">
                  <a16:creationId xmlns:a16="http://schemas.microsoft.com/office/drawing/2014/main" id="{43899082-A01B-08AC-60E6-01901F1A8C55}"/>
                </a:ext>
              </a:extLst>
            </p:cNvPr>
            <p:cNvSpPr/>
            <p:nvPr/>
          </p:nvSpPr>
          <p:spPr>
            <a:xfrm>
              <a:off x="5291019"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grpSp>
      <p:grpSp>
        <p:nvGrpSpPr>
          <p:cNvPr id="57" name="グループ化 56">
            <a:extLst>
              <a:ext uri="{FF2B5EF4-FFF2-40B4-BE49-F238E27FC236}">
                <a16:creationId xmlns:a16="http://schemas.microsoft.com/office/drawing/2014/main" id="{4FB30CEE-B97A-1B3E-CFA1-BBCBFE70FC37}"/>
              </a:ext>
            </a:extLst>
          </p:cNvPr>
          <p:cNvGrpSpPr/>
          <p:nvPr/>
        </p:nvGrpSpPr>
        <p:grpSpPr>
          <a:xfrm>
            <a:off x="7118362" y="5227327"/>
            <a:ext cx="4734000" cy="917999"/>
            <a:chOff x="7118362" y="4869937"/>
            <a:chExt cx="4734000" cy="917999"/>
          </a:xfrm>
        </p:grpSpPr>
        <p:sp>
          <p:nvSpPr>
            <p:cNvPr id="58" name="四角形: 角を丸くする 57">
              <a:extLst>
                <a:ext uri="{FF2B5EF4-FFF2-40B4-BE49-F238E27FC236}">
                  <a16:creationId xmlns:a16="http://schemas.microsoft.com/office/drawing/2014/main" id="{7D7D5A87-51C6-9C4C-64A9-648E17368B0A}"/>
                </a:ext>
              </a:extLst>
            </p:cNvPr>
            <p:cNvSpPr/>
            <p:nvPr/>
          </p:nvSpPr>
          <p:spPr>
            <a:xfrm>
              <a:off x="7244362" y="4995936"/>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dirty="0">
                  <a:solidFill>
                    <a:schemeClr val="tx1"/>
                  </a:solidFill>
                  <a:latin typeface="+mn-ea"/>
                </a:rPr>
                <a:t>各サーバの起動時間・システム運用作業を含めた起動時間</a:t>
              </a:r>
              <a:endParaRPr lang="en-US" altLang="ja-JP" sz="12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各サーバの起動時間および運用作業を含めた起動時間を確認</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常時稼働するサーバについては長期継続割引の適用有無についても確認し、未適用の場合は適用を検討</a:t>
              </a:r>
              <a:r>
                <a:rPr lang="en-US" altLang="ja-JP" sz="1100" baseline="30000" dirty="0">
                  <a:solidFill>
                    <a:schemeClr val="tx1"/>
                  </a:solidFill>
                  <a:latin typeface="+mn-ea"/>
                </a:rPr>
                <a:t>※1</a:t>
              </a:r>
              <a:endParaRPr lang="en-US" altLang="ja-JP" sz="1100" dirty="0">
                <a:solidFill>
                  <a:schemeClr val="tx1"/>
                </a:solidFill>
                <a:latin typeface="+mn-ea"/>
              </a:endParaRPr>
            </a:p>
          </p:txBody>
        </p:sp>
        <p:sp>
          <p:nvSpPr>
            <p:cNvPr id="59" name="フローチャート: 結合子 58">
              <a:extLst>
                <a:ext uri="{FF2B5EF4-FFF2-40B4-BE49-F238E27FC236}">
                  <a16:creationId xmlns:a16="http://schemas.microsoft.com/office/drawing/2014/main" id="{1AF5EE04-F0AE-315A-34F2-0C19EE5E0930}"/>
                </a:ext>
              </a:extLst>
            </p:cNvPr>
            <p:cNvSpPr/>
            <p:nvPr/>
          </p:nvSpPr>
          <p:spPr>
            <a:xfrm>
              <a:off x="7118362" y="4869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6</a:t>
              </a:r>
              <a:endParaRPr lang="ja-JP" altLang="en-US" sz="1200"/>
            </a:p>
          </p:txBody>
        </p:sp>
      </p:grpSp>
      <p:sp>
        <p:nvSpPr>
          <p:cNvPr id="4" name="正方形/長方形 3">
            <a:extLst>
              <a:ext uri="{FF2B5EF4-FFF2-40B4-BE49-F238E27FC236}">
                <a16:creationId xmlns:a16="http://schemas.microsoft.com/office/drawing/2014/main" id="{ECF00BDE-B9B8-A2B2-866C-FF9AEF523608}"/>
              </a:ext>
            </a:extLst>
          </p:cNvPr>
          <p:cNvSpPr/>
          <p:nvPr/>
        </p:nvSpPr>
        <p:spPr>
          <a:xfrm>
            <a:off x="587375" y="809492"/>
            <a:ext cx="4853758" cy="363626"/>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Google Cloud</a:t>
            </a:r>
            <a:r>
              <a:rPr lang="ja-JP" altLang="en-US"/>
              <a:t>編</a:t>
            </a:r>
          </a:p>
        </p:txBody>
      </p:sp>
      <p:pic>
        <p:nvPicPr>
          <p:cNvPr id="38" name="図 37">
            <a:extLst>
              <a:ext uri="{FF2B5EF4-FFF2-40B4-BE49-F238E27FC236}">
                <a16:creationId xmlns:a16="http://schemas.microsoft.com/office/drawing/2014/main" id="{14AE6CE3-43E4-D1A6-D6E4-946CE600275E}"/>
              </a:ext>
            </a:extLst>
          </p:cNvPr>
          <p:cNvPicPr>
            <a:picLocks noChangeAspect="1"/>
          </p:cNvPicPr>
          <p:nvPr/>
        </p:nvPicPr>
        <p:blipFill>
          <a:blip r:embed="rId6"/>
          <a:stretch>
            <a:fillRect/>
          </a:stretch>
        </p:blipFill>
        <p:spPr>
          <a:xfrm>
            <a:off x="587370" y="6153411"/>
            <a:ext cx="6478736" cy="565604"/>
          </a:xfrm>
          <a:prstGeom prst="rect">
            <a:avLst/>
          </a:prstGeom>
          <a:ln>
            <a:solidFill>
              <a:schemeClr val="accent1"/>
            </a:solidFill>
          </a:ln>
        </p:spPr>
      </p:pic>
      <p:sp>
        <p:nvSpPr>
          <p:cNvPr id="39" name="テキスト ボックス 38">
            <a:extLst>
              <a:ext uri="{FF2B5EF4-FFF2-40B4-BE49-F238E27FC236}">
                <a16:creationId xmlns:a16="http://schemas.microsoft.com/office/drawing/2014/main" id="{B5625EB6-BD28-83AB-F105-EDF1040032EE}"/>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grpSp>
        <p:nvGrpSpPr>
          <p:cNvPr id="49" name="グループ化 48">
            <a:extLst>
              <a:ext uri="{FF2B5EF4-FFF2-40B4-BE49-F238E27FC236}">
                <a16:creationId xmlns:a16="http://schemas.microsoft.com/office/drawing/2014/main" id="{A98ADC1B-42DE-708F-3348-80AA2C0B9F9F}"/>
              </a:ext>
            </a:extLst>
          </p:cNvPr>
          <p:cNvGrpSpPr/>
          <p:nvPr/>
        </p:nvGrpSpPr>
        <p:grpSpPr>
          <a:xfrm>
            <a:off x="465638" y="5995497"/>
            <a:ext cx="6565100" cy="690644"/>
            <a:chOff x="465638" y="5995497"/>
            <a:chExt cx="6565100" cy="690644"/>
          </a:xfrm>
        </p:grpSpPr>
        <p:sp>
          <p:nvSpPr>
            <p:cNvPr id="47" name="フローチャート: 処理 46">
              <a:extLst>
                <a:ext uri="{FF2B5EF4-FFF2-40B4-BE49-F238E27FC236}">
                  <a16:creationId xmlns:a16="http://schemas.microsoft.com/office/drawing/2014/main" id="{0E1972AA-AD96-8E74-A960-DDB18F4D7A14}"/>
                </a:ext>
              </a:extLst>
            </p:cNvPr>
            <p:cNvSpPr/>
            <p:nvPr/>
          </p:nvSpPr>
          <p:spPr>
            <a:xfrm>
              <a:off x="622738" y="6182141"/>
              <a:ext cx="6408000" cy="50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フローチャート: 結合子 47">
              <a:extLst>
                <a:ext uri="{FF2B5EF4-FFF2-40B4-BE49-F238E27FC236}">
                  <a16:creationId xmlns:a16="http://schemas.microsoft.com/office/drawing/2014/main" id="{274F4DEB-378F-2DE0-854A-D45A201556A6}"/>
                </a:ext>
              </a:extLst>
            </p:cNvPr>
            <p:cNvSpPr/>
            <p:nvPr/>
          </p:nvSpPr>
          <p:spPr>
            <a:xfrm>
              <a:off x="465638" y="59954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grpSp>
      <p:grpSp>
        <p:nvGrpSpPr>
          <p:cNvPr id="10" name="グループ化 9">
            <a:extLst>
              <a:ext uri="{FF2B5EF4-FFF2-40B4-BE49-F238E27FC236}">
                <a16:creationId xmlns:a16="http://schemas.microsoft.com/office/drawing/2014/main" id="{A540DD83-FD4D-CE6A-798C-3CD5C5F39232}"/>
              </a:ext>
            </a:extLst>
          </p:cNvPr>
          <p:cNvGrpSpPr/>
          <p:nvPr/>
        </p:nvGrpSpPr>
        <p:grpSpPr>
          <a:xfrm>
            <a:off x="3799338" y="1668479"/>
            <a:ext cx="1313585" cy="540916"/>
            <a:chOff x="3799338" y="1668479"/>
            <a:chExt cx="1313585" cy="540916"/>
          </a:xfrm>
        </p:grpSpPr>
        <p:sp>
          <p:nvSpPr>
            <p:cNvPr id="64" name="正方形/長方形 63">
              <a:extLst>
                <a:ext uri="{FF2B5EF4-FFF2-40B4-BE49-F238E27FC236}">
                  <a16:creationId xmlns:a16="http://schemas.microsoft.com/office/drawing/2014/main" id="{BEF022E5-4073-40CB-B68B-74EE4D530BA1}"/>
                </a:ext>
              </a:extLst>
            </p:cNvPr>
            <p:cNvSpPr/>
            <p:nvPr/>
          </p:nvSpPr>
          <p:spPr>
            <a:xfrm>
              <a:off x="4356923" y="1668479"/>
              <a:ext cx="75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65" name="直線矢印コネクタ 64">
              <a:extLst>
                <a:ext uri="{FF2B5EF4-FFF2-40B4-BE49-F238E27FC236}">
                  <a16:creationId xmlns:a16="http://schemas.microsoft.com/office/drawing/2014/main" id="{0EDC7DE2-B296-BC9D-4FD6-4B0B9A5770D2}"/>
                </a:ext>
              </a:extLst>
            </p:cNvPr>
            <p:cNvCxnSpPr>
              <a:cxnSpLocks/>
              <a:stCxn id="64" idx="2"/>
              <a:endCxn id="54" idx="0"/>
            </p:cNvCxnSpPr>
            <p:nvPr/>
          </p:nvCxnSpPr>
          <p:spPr>
            <a:xfrm flipH="1">
              <a:off x="3799338" y="2060525"/>
              <a:ext cx="935585" cy="148870"/>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AC7BECD0-E851-5308-F295-5B434302B5F5}"/>
              </a:ext>
            </a:extLst>
          </p:cNvPr>
          <p:cNvGrpSpPr/>
          <p:nvPr/>
        </p:nvGrpSpPr>
        <p:grpSpPr>
          <a:xfrm>
            <a:off x="5561172" y="5550985"/>
            <a:ext cx="1044000" cy="625067"/>
            <a:chOff x="5561172" y="5550985"/>
            <a:chExt cx="1044000" cy="625067"/>
          </a:xfrm>
        </p:grpSpPr>
        <p:sp>
          <p:nvSpPr>
            <p:cNvPr id="75" name="正方形/長方形 74">
              <a:extLst>
                <a:ext uri="{FF2B5EF4-FFF2-40B4-BE49-F238E27FC236}">
                  <a16:creationId xmlns:a16="http://schemas.microsoft.com/office/drawing/2014/main" id="{F5BCAC77-4484-0CFE-409A-278739721EB8}"/>
                </a:ext>
              </a:extLst>
            </p:cNvPr>
            <p:cNvSpPr/>
            <p:nvPr/>
          </p:nvSpPr>
          <p:spPr>
            <a:xfrm>
              <a:off x="5561172" y="5550985"/>
              <a:ext cx="1044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76" name="直線矢印コネクタ 75">
              <a:extLst>
                <a:ext uri="{FF2B5EF4-FFF2-40B4-BE49-F238E27FC236}">
                  <a16:creationId xmlns:a16="http://schemas.microsoft.com/office/drawing/2014/main" id="{158CE36F-D83E-1887-A969-6AC95DC27A7B}"/>
                </a:ext>
              </a:extLst>
            </p:cNvPr>
            <p:cNvCxnSpPr>
              <a:cxnSpLocks/>
              <a:stCxn id="75" idx="2"/>
            </p:cNvCxnSpPr>
            <p:nvPr/>
          </p:nvCxnSpPr>
          <p:spPr>
            <a:xfrm flipH="1">
              <a:off x="5838092" y="5943031"/>
              <a:ext cx="245080" cy="233021"/>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sp>
        <p:nvSpPr>
          <p:cNvPr id="7" name="Text Placeholder 3">
            <a:extLst>
              <a:ext uri="{FF2B5EF4-FFF2-40B4-BE49-F238E27FC236}">
                <a16:creationId xmlns:a16="http://schemas.microsoft.com/office/drawing/2014/main" id="{93A29394-3FDB-8AFA-B4FE-E797DF0FCAE5}"/>
              </a:ext>
            </a:extLst>
          </p:cNvPr>
          <p:cNvSpPr txBox="1">
            <a:spLocks/>
          </p:cNvSpPr>
          <p:nvPr/>
        </p:nvSpPr>
        <p:spPr>
          <a:xfrm>
            <a:off x="7122866" y="6235583"/>
            <a:ext cx="4608000" cy="564441"/>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989898"/>
                </a:solidFill>
                <a:latin typeface="+mn-ea"/>
              </a:rPr>
              <a:t>※1:</a:t>
            </a:r>
            <a:r>
              <a:rPr lang="zh-TW" altLang="en-US" dirty="0">
                <a:solidFill>
                  <a:srgbClr val="989898"/>
                </a:solidFill>
                <a:latin typeface="+mn-ea"/>
              </a:rPr>
              <a:t>長期継続割引</a:t>
            </a:r>
            <a:r>
              <a:rPr lang="ja-JP" altLang="en-US" dirty="0">
                <a:solidFill>
                  <a:srgbClr val="989898"/>
                </a:solidFill>
                <a:latin typeface="+mn-ea"/>
              </a:rPr>
              <a:t>を利用する際は、</a:t>
            </a:r>
            <a:r>
              <a:rPr lang="en-US" altLang="ja-JP" dirty="0">
                <a:solidFill>
                  <a:srgbClr val="989898"/>
                </a:solidFill>
                <a:latin typeface="+mn-ea"/>
              </a:rPr>
              <a:t>GCAS</a:t>
            </a:r>
            <a:r>
              <a:rPr lang="ja-JP" altLang="en-US" dirty="0">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endParaRPr lang="en-US" altLang="ja-JP" dirty="0">
              <a:solidFill>
                <a:srgbClr val="989898"/>
              </a:solidFill>
            </a:endParaRPr>
          </a:p>
        </p:txBody>
      </p:sp>
    </p:spTree>
    <p:extLst>
      <p:ext uri="{BB962C8B-B14F-4D97-AF65-F5344CB8AC3E}">
        <p14:creationId xmlns:p14="http://schemas.microsoft.com/office/powerpoint/2010/main" val="314109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AA32-8E6B-A197-EDAD-BF0FC2EBB1B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D6F7DFC-E29E-069C-714D-9822FD53490F}"/>
              </a:ext>
            </a:extLst>
          </p:cNvPr>
          <p:cNvSpPr>
            <a:spLocks noGrp="1"/>
          </p:cNvSpPr>
          <p:nvPr>
            <p:ph type="title"/>
          </p:nvPr>
        </p:nvSpPr>
        <p:spPr/>
        <p:txBody>
          <a:bodyPr/>
          <a:lstStyle/>
          <a:p>
            <a:r>
              <a:rPr lang="en-US" altLang="ja-JP"/>
              <a:t>3.2. </a:t>
            </a:r>
            <a:r>
              <a:rPr lang="ja-JP" altLang="en-US"/>
              <a:t>インスタンス（コンピューティング） （</a:t>
            </a:r>
            <a:r>
              <a:rPr lang="en-US" altLang="ja-JP"/>
              <a:t>3/4</a:t>
            </a:r>
            <a:r>
              <a:rPr lang="ja-JP" altLang="en-US"/>
              <a:t>）</a:t>
            </a:r>
          </a:p>
        </p:txBody>
      </p:sp>
      <p:pic>
        <p:nvPicPr>
          <p:cNvPr id="8" name="図 7">
            <a:extLst>
              <a:ext uri="{FF2B5EF4-FFF2-40B4-BE49-F238E27FC236}">
                <a16:creationId xmlns:a16="http://schemas.microsoft.com/office/drawing/2014/main" id="{D722A1DE-2C98-D541-C697-D31B0D78C0AA}"/>
              </a:ext>
            </a:extLst>
          </p:cNvPr>
          <p:cNvPicPr>
            <a:picLocks noChangeAspect="1"/>
          </p:cNvPicPr>
          <p:nvPr/>
        </p:nvPicPr>
        <p:blipFill>
          <a:blip r:embed="rId3"/>
          <a:stretch>
            <a:fillRect/>
          </a:stretch>
        </p:blipFill>
        <p:spPr>
          <a:xfrm>
            <a:off x="587375" y="1545831"/>
            <a:ext cx="6478733" cy="2378939"/>
          </a:xfrm>
          <a:prstGeom prst="rect">
            <a:avLst/>
          </a:prstGeom>
          <a:ln>
            <a:solidFill>
              <a:schemeClr val="accent1"/>
            </a:solidFill>
          </a:ln>
        </p:spPr>
      </p:pic>
      <p:sp>
        <p:nvSpPr>
          <p:cNvPr id="11" name="フローチャート: 処理 10">
            <a:extLst>
              <a:ext uri="{FF2B5EF4-FFF2-40B4-BE49-F238E27FC236}">
                <a16:creationId xmlns:a16="http://schemas.microsoft.com/office/drawing/2014/main" id="{92A4F976-2D39-15BB-2BD4-8AC55308E077}"/>
              </a:ext>
            </a:extLst>
          </p:cNvPr>
          <p:cNvSpPr/>
          <p:nvPr/>
        </p:nvSpPr>
        <p:spPr>
          <a:xfrm>
            <a:off x="630313" y="1605220"/>
            <a:ext cx="4252971" cy="252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ローチャート: 結合子 12">
            <a:extLst>
              <a:ext uri="{FF2B5EF4-FFF2-40B4-BE49-F238E27FC236}">
                <a16:creationId xmlns:a16="http://schemas.microsoft.com/office/drawing/2014/main" id="{162D5B7A-138C-33FD-695F-D80A2F45F143}"/>
              </a:ext>
            </a:extLst>
          </p:cNvPr>
          <p:cNvSpPr/>
          <p:nvPr/>
        </p:nvSpPr>
        <p:spPr>
          <a:xfrm>
            <a:off x="409682" y="160522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18" name="フローチャート: 処理 17">
            <a:extLst>
              <a:ext uri="{FF2B5EF4-FFF2-40B4-BE49-F238E27FC236}">
                <a16:creationId xmlns:a16="http://schemas.microsoft.com/office/drawing/2014/main" id="{440A2397-7AC4-7D79-C5AA-4EAADE16B9AD}"/>
              </a:ext>
            </a:extLst>
          </p:cNvPr>
          <p:cNvSpPr/>
          <p:nvPr/>
        </p:nvSpPr>
        <p:spPr>
          <a:xfrm>
            <a:off x="2228378" y="3277587"/>
            <a:ext cx="1565956" cy="22987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ローチャート: 結合子 18">
            <a:extLst>
              <a:ext uri="{FF2B5EF4-FFF2-40B4-BE49-F238E27FC236}">
                <a16:creationId xmlns:a16="http://schemas.microsoft.com/office/drawing/2014/main" id="{5FD9D687-49BC-E6AD-58BF-91E58ADBB7C5}"/>
              </a:ext>
            </a:extLst>
          </p:cNvPr>
          <p:cNvSpPr/>
          <p:nvPr/>
        </p:nvSpPr>
        <p:spPr>
          <a:xfrm>
            <a:off x="2007746" y="32046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sp>
        <p:nvSpPr>
          <p:cNvPr id="20" name="フローチャート: 処理 19">
            <a:extLst>
              <a:ext uri="{FF2B5EF4-FFF2-40B4-BE49-F238E27FC236}">
                <a16:creationId xmlns:a16="http://schemas.microsoft.com/office/drawing/2014/main" id="{B115DD38-A775-947D-D191-7813F54CCA49}"/>
              </a:ext>
            </a:extLst>
          </p:cNvPr>
          <p:cNvSpPr/>
          <p:nvPr/>
        </p:nvSpPr>
        <p:spPr>
          <a:xfrm>
            <a:off x="3869381" y="3264651"/>
            <a:ext cx="3146716" cy="22465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フローチャート: 処理 28">
            <a:extLst>
              <a:ext uri="{FF2B5EF4-FFF2-40B4-BE49-F238E27FC236}">
                <a16:creationId xmlns:a16="http://schemas.microsoft.com/office/drawing/2014/main" id="{B855D5F3-F35D-5F32-985D-B0088673DEE6}"/>
              </a:ext>
            </a:extLst>
          </p:cNvPr>
          <p:cNvSpPr/>
          <p:nvPr/>
        </p:nvSpPr>
        <p:spPr>
          <a:xfrm>
            <a:off x="627638" y="3600348"/>
            <a:ext cx="1491719" cy="257928"/>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フローチャート: 結合子 38">
            <a:extLst>
              <a:ext uri="{FF2B5EF4-FFF2-40B4-BE49-F238E27FC236}">
                <a16:creationId xmlns:a16="http://schemas.microsoft.com/office/drawing/2014/main" id="{AC61C3FE-420F-D453-EBC7-FAA2B1550C63}"/>
              </a:ext>
            </a:extLst>
          </p:cNvPr>
          <p:cNvSpPr/>
          <p:nvPr/>
        </p:nvSpPr>
        <p:spPr>
          <a:xfrm>
            <a:off x="3676880" y="32046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sp>
        <p:nvSpPr>
          <p:cNvPr id="41" name="フローチャート: 結合子 40">
            <a:extLst>
              <a:ext uri="{FF2B5EF4-FFF2-40B4-BE49-F238E27FC236}">
                <a16:creationId xmlns:a16="http://schemas.microsoft.com/office/drawing/2014/main" id="{82051A16-1266-5678-6092-B1668809F4FF}"/>
              </a:ext>
            </a:extLst>
          </p:cNvPr>
          <p:cNvSpPr/>
          <p:nvPr/>
        </p:nvSpPr>
        <p:spPr>
          <a:xfrm>
            <a:off x="409682" y="3603312"/>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nvGrpSpPr>
          <p:cNvPr id="75" name="グループ化 74">
            <a:extLst>
              <a:ext uri="{FF2B5EF4-FFF2-40B4-BE49-F238E27FC236}">
                <a16:creationId xmlns:a16="http://schemas.microsoft.com/office/drawing/2014/main" id="{FCF2CB5E-4A5F-2675-409D-AA46ABFA6405}"/>
              </a:ext>
            </a:extLst>
          </p:cNvPr>
          <p:cNvGrpSpPr/>
          <p:nvPr/>
        </p:nvGrpSpPr>
        <p:grpSpPr>
          <a:xfrm>
            <a:off x="7118362" y="742828"/>
            <a:ext cx="4734000" cy="846000"/>
            <a:chOff x="7118362" y="1851293"/>
            <a:chExt cx="4734000" cy="846000"/>
          </a:xfrm>
        </p:grpSpPr>
        <p:sp>
          <p:nvSpPr>
            <p:cNvPr id="76" name="四角形: 角を丸くする 75">
              <a:extLst>
                <a:ext uri="{FF2B5EF4-FFF2-40B4-BE49-F238E27FC236}">
                  <a16:creationId xmlns:a16="http://schemas.microsoft.com/office/drawing/2014/main" id="{421440EC-6A66-824A-A112-073EBCC97A78}"/>
                </a:ext>
              </a:extLst>
            </p:cNvPr>
            <p:cNvSpPr/>
            <p:nvPr/>
          </p:nvSpPr>
          <p:spPr>
            <a:xfrm>
              <a:off x="7244362" y="1977293"/>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説明欄を確認し、アプローチを適用するサーバの名称や主な役割について確認</a:t>
              </a:r>
              <a:endParaRPr lang="en-US" altLang="ja-JP" sz="1100">
                <a:solidFill>
                  <a:schemeClr val="tx1"/>
                </a:solidFill>
                <a:latin typeface="+mn-ea"/>
              </a:endParaRPr>
            </a:p>
          </p:txBody>
        </p:sp>
        <p:sp>
          <p:nvSpPr>
            <p:cNvPr id="77" name="フローチャート: 結合子 76">
              <a:extLst>
                <a:ext uri="{FF2B5EF4-FFF2-40B4-BE49-F238E27FC236}">
                  <a16:creationId xmlns:a16="http://schemas.microsoft.com/office/drawing/2014/main" id="{FB07243E-EF0D-27C2-AB97-4E8C8CBA33A1}"/>
                </a:ext>
              </a:extLst>
            </p:cNvPr>
            <p:cNvSpPr/>
            <p:nvPr/>
          </p:nvSpPr>
          <p:spPr>
            <a:xfrm>
              <a:off x="7118362" y="18512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78" name="グループ化 77">
            <a:extLst>
              <a:ext uri="{FF2B5EF4-FFF2-40B4-BE49-F238E27FC236}">
                <a16:creationId xmlns:a16="http://schemas.microsoft.com/office/drawing/2014/main" id="{A5E97B0E-2979-4EF9-D0FE-D97A7B067E76}"/>
              </a:ext>
            </a:extLst>
          </p:cNvPr>
          <p:cNvGrpSpPr>
            <a:grpSpLocks/>
          </p:cNvGrpSpPr>
          <p:nvPr/>
        </p:nvGrpSpPr>
        <p:grpSpPr>
          <a:xfrm>
            <a:off x="7118362" y="2464628"/>
            <a:ext cx="4734000" cy="846000"/>
            <a:chOff x="7118362" y="3487735"/>
            <a:chExt cx="4734000" cy="846000"/>
          </a:xfrm>
        </p:grpSpPr>
        <p:sp>
          <p:nvSpPr>
            <p:cNvPr id="79" name="四角形: 角を丸くする 78">
              <a:extLst>
                <a:ext uri="{FF2B5EF4-FFF2-40B4-BE49-F238E27FC236}">
                  <a16:creationId xmlns:a16="http://schemas.microsoft.com/office/drawing/2014/main" id="{A628B034-D9F9-6322-19A5-74A68CA469B3}"/>
                </a:ext>
              </a:extLst>
            </p:cNvPr>
            <p:cNvSpPr/>
            <p:nvPr/>
          </p:nvSpPr>
          <p:spPr>
            <a:xfrm>
              <a:off x="7244362" y="361373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80" name="フローチャート: 結合子 79">
              <a:extLst>
                <a:ext uri="{FF2B5EF4-FFF2-40B4-BE49-F238E27FC236}">
                  <a16:creationId xmlns:a16="http://schemas.microsoft.com/office/drawing/2014/main" id="{A17C8EC3-C843-EB5E-B800-9DEB9D55A829}"/>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81" name="グループ化 80">
            <a:extLst>
              <a:ext uri="{FF2B5EF4-FFF2-40B4-BE49-F238E27FC236}">
                <a16:creationId xmlns:a16="http://schemas.microsoft.com/office/drawing/2014/main" id="{11050F2E-3FFB-0A3C-3693-4E497C31F61E}"/>
              </a:ext>
            </a:extLst>
          </p:cNvPr>
          <p:cNvGrpSpPr>
            <a:grpSpLocks/>
          </p:cNvGrpSpPr>
          <p:nvPr/>
        </p:nvGrpSpPr>
        <p:grpSpPr>
          <a:xfrm>
            <a:off x="7118362" y="4186428"/>
            <a:ext cx="4734000" cy="1026000"/>
            <a:chOff x="7118362" y="5273285"/>
            <a:chExt cx="4734000" cy="1026000"/>
          </a:xfrm>
        </p:grpSpPr>
        <p:sp>
          <p:nvSpPr>
            <p:cNvPr id="82" name="四角形: 角を丸くする 81">
              <a:extLst>
                <a:ext uri="{FF2B5EF4-FFF2-40B4-BE49-F238E27FC236}">
                  <a16:creationId xmlns:a16="http://schemas.microsoft.com/office/drawing/2014/main" id="{5509C55A-3950-8BBF-BB63-555BDC03136C}"/>
                </a:ext>
              </a:extLst>
            </p:cNvPr>
            <p:cNvSpPr/>
            <p:nvPr/>
          </p:nvSpPr>
          <p:spPr>
            <a:xfrm>
              <a:off x="7244362" y="5399285"/>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a:t>
              </a:r>
              <a:r>
                <a:rPr lang="ja-JP" altLang="en-US" sz="1100">
                  <a:solidFill>
                    <a:srgbClr val="FF0000"/>
                  </a:solidFill>
                  <a:latin typeface="+mn-ea"/>
                </a:rPr>
                <a:t>、</a:t>
              </a:r>
              <a:r>
                <a:rPr lang="ja-JP" altLang="en-US" sz="1100">
                  <a:solidFill>
                    <a:schemeClr val="tx1"/>
                  </a:solidFill>
                  <a:latin typeface="+mn-ea"/>
                </a:rPr>
                <a:t>システム特性を踏まえ、適切なインスタンスシリーズが選定されているかを確認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83" name="フローチャート: 結合子 82">
              <a:extLst>
                <a:ext uri="{FF2B5EF4-FFF2-40B4-BE49-F238E27FC236}">
                  <a16:creationId xmlns:a16="http://schemas.microsoft.com/office/drawing/2014/main" id="{2482CB52-3B68-AB30-5234-79A855A616F8}"/>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84" name="グループ化 83">
            <a:extLst>
              <a:ext uri="{FF2B5EF4-FFF2-40B4-BE49-F238E27FC236}">
                <a16:creationId xmlns:a16="http://schemas.microsoft.com/office/drawing/2014/main" id="{78ABD6CB-2949-179D-5AD9-8B9CE68BFE91}"/>
              </a:ext>
            </a:extLst>
          </p:cNvPr>
          <p:cNvGrpSpPr>
            <a:grpSpLocks/>
          </p:cNvGrpSpPr>
          <p:nvPr/>
        </p:nvGrpSpPr>
        <p:grpSpPr>
          <a:xfrm>
            <a:off x="7118362" y="3325528"/>
            <a:ext cx="4734000" cy="846000"/>
            <a:chOff x="7118362" y="4364918"/>
            <a:chExt cx="4734000" cy="846000"/>
          </a:xfrm>
        </p:grpSpPr>
        <p:sp>
          <p:nvSpPr>
            <p:cNvPr id="85" name="四角形: 角を丸くする 84">
              <a:extLst>
                <a:ext uri="{FF2B5EF4-FFF2-40B4-BE49-F238E27FC236}">
                  <a16:creationId xmlns:a16="http://schemas.microsoft.com/office/drawing/2014/main" id="{55358043-CAF1-0981-216C-40D891629DE7}"/>
                </a:ext>
              </a:extLst>
            </p:cNvPr>
            <p:cNvSpPr/>
            <p:nvPr/>
          </p:nvSpPr>
          <p:spPr>
            <a:xfrm>
              <a:off x="7244362" y="4490918"/>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コア数（割当）・メモリ容量（割当）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86" name="フローチャート: 結合子 85">
              <a:extLst>
                <a:ext uri="{FF2B5EF4-FFF2-40B4-BE49-F238E27FC236}">
                  <a16:creationId xmlns:a16="http://schemas.microsoft.com/office/drawing/2014/main" id="{365BCA8C-9D1C-7241-9921-286614A0F9FE}"/>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87" name="グループ化 86">
            <a:extLst>
              <a:ext uri="{FF2B5EF4-FFF2-40B4-BE49-F238E27FC236}">
                <a16:creationId xmlns:a16="http://schemas.microsoft.com/office/drawing/2014/main" id="{BCB9359B-203D-F864-D6BD-22AFA09383B6}"/>
              </a:ext>
            </a:extLst>
          </p:cNvPr>
          <p:cNvGrpSpPr>
            <a:grpSpLocks/>
          </p:cNvGrpSpPr>
          <p:nvPr/>
        </p:nvGrpSpPr>
        <p:grpSpPr>
          <a:xfrm>
            <a:off x="7118362" y="1603728"/>
            <a:ext cx="4734000" cy="846000"/>
            <a:chOff x="7118362" y="2609123"/>
            <a:chExt cx="4734000" cy="846000"/>
          </a:xfrm>
        </p:grpSpPr>
        <p:sp>
          <p:nvSpPr>
            <p:cNvPr id="88" name="四角形: 角を丸くする 87">
              <a:extLst>
                <a:ext uri="{FF2B5EF4-FFF2-40B4-BE49-F238E27FC236}">
                  <a16:creationId xmlns:a16="http://schemas.microsoft.com/office/drawing/2014/main" id="{F5ACE1A3-3276-436C-533F-EF7D8A57D2F3}"/>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Microsoft Azure</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89" name="フローチャート: 結合子 88">
              <a:extLst>
                <a:ext uri="{FF2B5EF4-FFF2-40B4-BE49-F238E27FC236}">
                  <a16:creationId xmlns:a16="http://schemas.microsoft.com/office/drawing/2014/main" id="{613AEB8D-6A3C-21AA-1DBC-21D87C3AB6AD}"/>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sp>
        <p:nvSpPr>
          <p:cNvPr id="94" name="Slide Number Placeholder 1">
            <a:extLst>
              <a:ext uri="{FF2B5EF4-FFF2-40B4-BE49-F238E27FC236}">
                <a16:creationId xmlns:a16="http://schemas.microsoft.com/office/drawing/2014/main" id="{3462CB4D-74A3-0AF3-3BA1-08EEAE8A2A80}"/>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25" name="グループ化 24">
            <a:extLst>
              <a:ext uri="{FF2B5EF4-FFF2-40B4-BE49-F238E27FC236}">
                <a16:creationId xmlns:a16="http://schemas.microsoft.com/office/drawing/2014/main" id="{CED84914-7898-4CE4-80A9-C06B8E3AAEFF}"/>
              </a:ext>
            </a:extLst>
          </p:cNvPr>
          <p:cNvGrpSpPr/>
          <p:nvPr/>
        </p:nvGrpSpPr>
        <p:grpSpPr>
          <a:xfrm>
            <a:off x="7118362" y="5227327"/>
            <a:ext cx="4734000" cy="917999"/>
            <a:chOff x="7118362" y="4869937"/>
            <a:chExt cx="4734000" cy="917999"/>
          </a:xfrm>
        </p:grpSpPr>
        <p:sp>
          <p:nvSpPr>
            <p:cNvPr id="26" name="四角形: 角を丸くする 25">
              <a:extLst>
                <a:ext uri="{FF2B5EF4-FFF2-40B4-BE49-F238E27FC236}">
                  <a16:creationId xmlns:a16="http://schemas.microsoft.com/office/drawing/2014/main" id="{257D5FD8-2D68-2947-3445-9A7FC63490EB}"/>
                </a:ext>
              </a:extLst>
            </p:cNvPr>
            <p:cNvSpPr/>
            <p:nvPr/>
          </p:nvSpPr>
          <p:spPr>
            <a:xfrm>
              <a:off x="7244362" y="4995936"/>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各サーバの起動時間・システム運用作業を含めた起動時間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各サーバの起動時間および運用作業を含めた起動時間を確認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常時稼働するサーバについては長期継続割引の適用有無についても確認し、未適用の場合は適用を検討</a:t>
              </a:r>
              <a:r>
                <a:rPr lang="en-US" altLang="ja-JP" sz="1100" baseline="30000">
                  <a:solidFill>
                    <a:schemeClr val="tx1"/>
                  </a:solidFill>
                  <a:latin typeface="+mn-ea"/>
                </a:rPr>
                <a:t>※1</a:t>
              </a:r>
            </a:p>
          </p:txBody>
        </p:sp>
        <p:sp>
          <p:nvSpPr>
            <p:cNvPr id="27" name="フローチャート: 結合子 26">
              <a:extLst>
                <a:ext uri="{FF2B5EF4-FFF2-40B4-BE49-F238E27FC236}">
                  <a16:creationId xmlns:a16="http://schemas.microsoft.com/office/drawing/2014/main" id="{57014EA0-13BD-D886-EE22-8E0A06F35D56}"/>
                </a:ext>
              </a:extLst>
            </p:cNvPr>
            <p:cNvSpPr/>
            <p:nvPr/>
          </p:nvSpPr>
          <p:spPr>
            <a:xfrm>
              <a:off x="7118362" y="4869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1"/>
                  </a:solidFill>
                </a:rPr>
                <a:t>6</a:t>
              </a:r>
              <a:endParaRPr lang="ja-JP" altLang="en-US" sz="1200">
                <a:solidFill>
                  <a:schemeClr val="tx1"/>
                </a:solidFill>
              </a:endParaRPr>
            </a:p>
          </p:txBody>
        </p:sp>
      </p:grpSp>
      <p:pic>
        <p:nvPicPr>
          <p:cNvPr id="5" name="図 4" descr="テキスト, 手紙&#10;&#10;AI 生成コンテンツは誤りを含む可能性があります。">
            <a:extLst>
              <a:ext uri="{FF2B5EF4-FFF2-40B4-BE49-F238E27FC236}">
                <a16:creationId xmlns:a16="http://schemas.microsoft.com/office/drawing/2014/main" id="{E00381F0-2D78-F312-2365-66BE61066153}"/>
              </a:ext>
            </a:extLst>
          </p:cNvPr>
          <p:cNvPicPr>
            <a:picLocks noChangeAspect="1"/>
          </p:cNvPicPr>
          <p:nvPr/>
        </p:nvPicPr>
        <p:blipFill>
          <a:blip r:embed="rId4"/>
          <a:stretch>
            <a:fillRect/>
          </a:stretch>
        </p:blipFill>
        <p:spPr>
          <a:xfrm>
            <a:off x="587373" y="4148412"/>
            <a:ext cx="2886478" cy="1495634"/>
          </a:xfrm>
          <a:prstGeom prst="rect">
            <a:avLst/>
          </a:prstGeom>
          <a:ln>
            <a:solidFill>
              <a:schemeClr val="accent1"/>
            </a:solidFill>
          </a:ln>
        </p:spPr>
      </p:pic>
      <p:sp>
        <p:nvSpPr>
          <p:cNvPr id="16" name="正方形/長方形 15">
            <a:extLst>
              <a:ext uri="{FF2B5EF4-FFF2-40B4-BE49-F238E27FC236}">
                <a16:creationId xmlns:a16="http://schemas.microsoft.com/office/drawing/2014/main" id="{F2D30F9C-5126-1BC5-0613-5F67BD579116}"/>
              </a:ext>
            </a:extLst>
          </p:cNvPr>
          <p:cNvSpPr/>
          <p:nvPr/>
        </p:nvSpPr>
        <p:spPr>
          <a:xfrm>
            <a:off x="587375" y="809492"/>
            <a:ext cx="4853758" cy="363626"/>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Microsoft Azure</a:t>
            </a:r>
            <a:r>
              <a:rPr lang="ja-JP" altLang="en-US"/>
              <a:t>編</a:t>
            </a:r>
            <a:endParaRPr lang="en-US" altLang="ja-JP"/>
          </a:p>
        </p:txBody>
      </p:sp>
      <p:sp>
        <p:nvSpPr>
          <p:cNvPr id="17" name="テキスト ボックス 16">
            <a:extLst>
              <a:ext uri="{FF2B5EF4-FFF2-40B4-BE49-F238E27FC236}">
                <a16:creationId xmlns:a16="http://schemas.microsoft.com/office/drawing/2014/main" id="{2D307D39-92AC-64BA-4154-7E871DA979AF}"/>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35" name="フローチャート: 処理 34">
            <a:extLst>
              <a:ext uri="{FF2B5EF4-FFF2-40B4-BE49-F238E27FC236}">
                <a16:creationId xmlns:a16="http://schemas.microsoft.com/office/drawing/2014/main" id="{F6BFA49B-45BA-A901-7787-4F44F62BBA76}"/>
              </a:ext>
            </a:extLst>
          </p:cNvPr>
          <p:cNvSpPr/>
          <p:nvPr/>
        </p:nvSpPr>
        <p:spPr>
          <a:xfrm>
            <a:off x="661912" y="4438081"/>
            <a:ext cx="2214638" cy="288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フローチャート: 結合子 48">
            <a:extLst>
              <a:ext uri="{FF2B5EF4-FFF2-40B4-BE49-F238E27FC236}">
                <a16:creationId xmlns:a16="http://schemas.microsoft.com/office/drawing/2014/main" id="{CD4B4739-493A-7929-5DA3-B217B332AE16}"/>
              </a:ext>
            </a:extLst>
          </p:cNvPr>
          <p:cNvSpPr/>
          <p:nvPr/>
        </p:nvSpPr>
        <p:spPr>
          <a:xfrm>
            <a:off x="409682" y="435645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32" name="フローチャート: 処理 31">
            <a:extLst>
              <a:ext uri="{FF2B5EF4-FFF2-40B4-BE49-F238E27FC236}">
                <a16:creationId xmlns:a16="http://schemas.microsoft.com/office/drawing/2014/main" id="{79B1B437-BBFF-C343-40DF-27B223F84EF0}"/>
              </a:ext>
            </a:extLst>
          </p:cNvPr>
          <p:cNvSpPr/>
          <p:nvPr/>
        </p:nvSpPr>
        <p:spPr>
          <a:xfrm>
            <a:off x="2314142" y="3597384"/>
            <a:ext cx="1491719" cy="257928"/>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結合子 32">
            <a:extLst>
              <a:ext uri="{FF2B5EF4-FFF2-40B4-BE49-F238E27FC236}">
                <a16:creationId xmlns:a16="http://schemas.microsoft.com/office/drawing/2014/main" id="{A0B9DC67-D8D6-8CC1-60BB-00610D252105}"/>
              </a:ext>
            </a:extLst>
          </p:cNvPr>
          <p:cNvSpPr/>
          <p:nvPr/>
        </p:nvSpPr>
        <p:spPr>
          <a:xfrm>
            <a:off x="2105347" y="360034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grpSp>
        <p:nvGrpSpPr>
          <p:cNvPr id="43" name="グループ化 42">
            <a:extLst>
              <a:ext uri="{FF2B5EF4-FFF2-40B4-BE49-F238E27FC236}">
                <a16:creationId xmlns:a16="http://schemas.microsoft.com/office/drawing/2014/main" id="{D110B614-D1D4-E040-D9FD-E8D3F702264B}"/>
              </a:ext>
            </a:extLst>
          </p:cNvPr>
          <p:cNvGrpSpPr/>
          <p:nvPr/>
        </p:nvGrpSpPr>
        <p:grpSpPr>
          <a:xfrm>
            <a:off x="3805861" y="3726348"/>
            <a:ext cx="933693" cy="641203"/>
            <a:chOff x="3805861" y="3726348"/>
            <a:chExt cx="933693" cy="641203"/>
          </a:xfrm>
        </p:grpSpPr>
        <p:sp>
          <p:nvSpPr>
            <p:cNvPr id="36" name="正方形/長方形 35">
              <a:extLst>
                <a:ext uri="{FF2B5EF4-FFF2-40B4-BE49-F238E27FC236}">
                  <a16:creationId xmlns:a16="http://schemas.microsoft.com/office/drawing/2014/main" id="{8252FBC4-8275-CE27-E1C0-9623AB27A3DC}"/>
                </a:ext>
              </a:extLst>
            </p:cNvPr>
            <p:cNvSpPr/>
            <p:nvPr/>
          </p:nvSpPr>
          <p:spPr>
            <a:xfrm>
              <a:off x="3983554" y="3975505"/>
              <a:ext cx="75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37" name="直線矢印コネクタ 36">
              <a:extLst>
                <a:ext uri="{FF2B5EF4-FFF2-40B4-BE49-F238E27FC236}">
                  <a16:creationId xmlns:a16="http://schemas.microsoft.com/office/drawing/2014/main" id="{3852E347-EC7E-AFFC-6491-3095C614BC69}"/>
                </a:ext>
              </a:extLst>
            </p:cNvPr>
            <p:cNvCxnSpPr>
              <a:cxnSpLocks/>
              <a:stCxn id="36" idx="1"/>
              <a:endCxn id="32" idx="3"/>
            </p:cNvCxnSpPr>
            <p:nvPr/>
          </p:nvCxnSpPr>
          <p:spPr>
            <a:xfrm flipH="1" flipV="1">
              <a:off x="3805861" y="3726348"/>
              <a:ext cx="177693" cy="445180"/>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sp>
        <p:nvSpPr>
          <p:cNvPr id="7" name="Text Placeholder 3">
            <a:extLst>
              <a:ext uri="{FF2B5EF4-FFF2-40B4-BE49-F238E27FC236}">
                <a16:creationId xmlns:a16="http://schemas.microsoft.com/office/drawing/2014/main" id="{3B0D968E-C402-76B0-1529-5A5A11E0C1B4}"/>
              </a:ext>
            </a:extLst>
          </p:cNvPr>
          <p:cNvSpPr txBox="1">
            <a:spLocks/>
          </p:cNvSpPr>
          <p:nvPr/>
        </p:nvSpPr>
        <p:spPr>
          <a:xfrm>
            <a:off x="7122866" y="6235583"/>
            <a:ext cx="4608000" cy="564441"/>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989898"/>
                </a:solidFill>
                <a:latin typeface="+mn-ea"/>
              </a:rPr>
              <a:t>※1:</a:t>
            </a:r>
            <a:r>
              <a:rPr lang="zh-TW" altLang="en-US">
                <a:solidFill>
                  <a:srgbClr val="989898"/>
                </a:solidFill>
                <a:latin typeface="+mn-ea"/>
              </a:rPr>
              <a:t>長期継続割引</a:t>
            </a:r>
            <a:r>
              <a:rPr lang="ja-JP" altLang="en-US">
                <a:solidFill>
                  <a:srgbClr val="989898"/>
                </a:solidFill>
                <a:latin typeface="+mn-ea"/>
              </a:rPr>
              <a:t>を利用する際は、</a:t>
            </a:r>
            <a:r>
              <a:rPr lang="en-US" altLang="ja-JP" dirty="0">
                <a:solidFill>
                  <a:srgbClr val="989898"/>
                </a:solidFill>
                <a:latin typeface="+mn-ea"/>
              </a:rPr>
              <a:t>GCAS</a:t>
            </a:r>
            <a:r>
              <a:rPr lang="ja-JP" altLang="en-US">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endParaRPr lang="en-US" altLang="ja-JP">
              <a:solidFill>
                <a:srgbClr val="989898"/>
              </a:solidFill>
            </a:endParaRPr>
          </a:p>
        </p:txBody>
      </p:sp>
      <p:grpSp>
        <p:nvGrpSpPr>
          <p:cNvPr id="44" name="グループ化 43">
            <a:extLst>
              <a:ext uri="{FF2B5EF4-FFF2-40B4-BE49-F238E27FC236}">
                <a16:creationId xmlns:a16="http://schemas.microsoft.com/office/drawing/2014/main" id="{CE62E205-F2B8-6BC2-DA0C-B1FBDBC870F1}"/>
              </a:ext>
            </a:extLst>
          </p:cNvPr>
          <p:cNvGrpSpPr/>
          <p:nvPr/>
        </p:nvGrpSpPr>
        <p:grpSpPr>
          <a:xfrm>
            <a:off x="2876550" y="4577099"/>
            <a:ext cx="1751785" cy="392046"/>
            <a:chOff x="2876550" y="4577099"/>
            <a:chExt cx="1751785" cy="392046"/>
          </a:xfrm>
        </p:grpSpPr>
        <p:sp>
          <p:nvSpPr>
            <p:cNvPr id="15" name="正方形/長方形 14">
              <a:extLst>
                <a:ext uri="{FF2B5EF4-FFF2-40B4-BE49-F238E27FC236}">
                  <a16:creationId xmlns:a16="http://schemas.microsoft.com/office/drawing/2014/main" id="{03AF03D0-5436-0105-1845-1F095776237E}"/>
                </a:ext>
              </a:extLst>
            </p:cNvPr>
            <p:cNvSpPr/>
            <p:nvPr/>
          </p:nvSpPr>
          <p:spPr>
            <a:xfrm>
              <a:off x="3548390" y="4577099"/>
              <a:ext cx="1079945"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21" name="直線矢印コネクタ 20">
              <a:extLst>
                <a:ext uri="{FF2B5EF4-FFF2-40B4-BE49-F238E27FC236}">
                  <a16:creationId xmlns:a16="http://schemas.microsoft.com/office/drawing/2014/main" id="{A2A6E19B-F424-4468-EA3B-1B791E5BA621}"/>
                </a:ext>
              </a:extLst>
            </p:cNvPr>
            <p:cNvCxnSpPr>
              <a:cxnSpLocks/>
              <a:stCxn id="15" idx="1"/>
              <a:endCxn id="35" idx="3"/>
            </p:cNvCxnSpPr>
            <p:nvPr/>
          </p:nvCxnSpPr>
          <p:spPr>
            <a:xfrm flipH="1" flipV="1">
              <a:off x="2876550" y="4582081"/>
              <a:ext cx="671840" cy="191041"/>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41224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5CDFD-1ADD-07D3-BB99-BBDB6F742501}"/>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7AFA6F6C-0175-79CE-A717-B1B7CFED34B0}"/>
              </a:ext>
            </a:extLst>
          </p:cNvPr>
          <p:cNvGrpSpPr>
            <a:grpSpLocks/>
          </p:cNvGrpSpPr>
          <p:nvPr/>
        </p:nvGrpSpPr>
        <p:grpSpPr>
          <a:xfrm>
            <a:off x="7118362" y="3388828"/>
            <a:ext cx="4734000" cy="1026000"/>
            <a:chOff x="7118362" y="5273285"/>
            <a:chExt cx="4734000" cy="1026000"/>
          </a:xfrm>
        </p:grpSpPr>
        <p:sp>
          <p:nvSpPr>
            <p:cNvPr id="12" name="四角形: 角を丸くする 11">
              <a:extLst>
                <a:ext uri="{FF2B5EF4-FFF2-40B4-BE49-F238E27FC236}">
                  <a16:creationId xmlns:a16="http://schemas.microsoft.com/office/drawing/2014/main" id="{D8209E29-2A0D-030E-760A-BD333F66E7CE}"/>
                </a:ext>
              </a:extLst>
            </p:cNvPr>
            <p:cNvSpPr/>
            <p:nvPr/>
          </p:nvSpPr>
          <p:spPr>
            <a:xfrm>
              <a:off x="7244362" y="5399285"/>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コア数、メモリ容量、システム特性を踏まえ、適切なシェイプが選定されているかを確認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16" name="フローチャート: 結合子 15">
              <a:extLst>
                <a:ext uri="{FF2B5EF4-FFF2-40B4-BE49-F238E27FC236}">
                  <a16:creationId xmlns:a16="http://schemas.microsoft.com/office/drawing/2014/main" id="{64040E95-4206-2FB4-A41D-599FEA8E3799}"/>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bg1"/>
                  </a:solidFill>
                </a:rPr>
                <a:t>4</a:t>
              </a:r>
              <a:endParaRPr kumimoji="1" lang="ja-JP" altLang="en-US" sz="1200">
                <a:solidFill>
                  <a:schemeClr val="bg1"/>
                </a:solidFill>
              </a:endParaRPr>
            </a:p>
          </p:txBody>
        </p:sp>
      </p:grpSp>
      <p:sp>
        <p:nvSpPr>
          <p:cNvPr id="4" name="Text Placeholder 3">
            <a:extLst>
              <a:ext uri="{FF2B5EF4-FFF2-40B4-BE49-F238E27FC236}">
                <a16:creationId xmlns:a16="http://schemas.microsoft.com/office/drawing/2014/main" id="{B1B807C8-DE7E-8E85-7D21-28D0ED27CD37}"/>
              </a:ext>
            </a:extLst>
          </p:cNvPr>
          <p:cNvSpPr>
            <a:spLocks noGrp="1"/>
          </p:cNvSpPr>
          <p:nvPr>
            <p:ph type="body" sz="quarter" idx="10"/>
          </p:nvPr>
        </p:nvSpPr>
        <p:spPr/>
        <p:txBody>
          <a:bodyPr/>
          <a:lstStyle/>
          <a:p>
            <a:endParaRPr lang="en-US"/>
          </a:p>
        </p:txBody>
      </p:sp>
      <p:sp>
        <p:nvSpPr>
          <p:cNvPr id="6" name="Title 5">
            <a:extLst>
              <a:ext uri="{FF2B5EF4-FFF2-40B4-BE49-F238E27FC236}">
                <a16:creationId xmlns:a16="http://schemas.microsoft.com/office/drawing/2014/main" id="{22646EE7-A748-D0CE-13A0-E7849AAF6CF0}"/>
              </a:ext>
            </a:extLst>
          </p:cNvPr>
          <p:cNvSpPr>
            <a:spLocks noGrp="1"/>
          </p:cNvSpPr>
          <p:nvPr>
            <p:ph type="title"/>
          </p:nvPr>
        </p:nvSpPr>
        <p:spPr/>
        <p:txBody>
          <a:bodyPr/>
          <a:lstStyle/>
          <a:p>
            <a:r>
              <a:rPr lang="en-US" altLang="ja-JP"/>
              <a:t>3.2. </a:t>
            </a:r>
            <a:r>
              <a:rPr lang="ja-JP" altLang="en-US"/>
              <a:t>インスタンス（コンピューティング） （</a:t>
            </a:r>
            <a:r>
              <a:rPr lang="en-US" altLang="ja-JP"/>
              <a:t>4/4</a:t>
            </a:r>
            <a:r>
              <a:rPr lang="ja-JP" altLang="en-US"/>
              <a:t>）</a:t>
            </a:r>
          </a:p>
        </p:txBody>
      </p:sp>
      <p:sp>
        <p:nvSpPr>
          <p:cNvPr id="8" name="Slide Number Placeholder 1">
            <a:extLst>
              <a:ext uri="{FF2B5EF4-FFF2-40B4-BE49-F238E27FC236}">
                <a16:creationId xmlns:a16="http://schemas.microsoft.com/office/drawing/2014/main" id="{B84F6A8B-5A8C-0949-11E5-285D0776D1D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9" name="グループ化 8">
            <a:extLst>
              <a:ext uri="{FF2B5EF4-FFF2-40B4-BE49-F238E27FC236}">
                <a16:creationId xmlns:a16="http://schemas.microsoft.com/office/drawing/2014/main" id="{B1A54363-983C-582C-93C8-62D4D312DF9A}"/>
              </a:ext>
            </a:extLst>
          </p:cNvPr>
          <p:cNvGrpSpPr/>
          <p:nvPr/>
        </p:nvGrpSpPr>
        <p:grpSpPr>
          <a:xfrm>
            <a:off x="7118362" y="742828"/>
            <a:ext cx="4734000" cy="846000"/>
            <a:chOff x="7118362" y="1851293"/>
            <a:chExt cx="4734000" cy="846000"/>
          </a:xfrm>
        </p:grpSpPr>
        <p:sp>
          <p:nvSpPr>
            <p:cNvPr id="11" name="四角形: 角を丸くする 10">
              <a:extLst>
                <a:ext uri="{FF2B5EF4-FFF2-40B4-BE49-F238E27FC236}">
                  <a16:creationId xmlns:a16="http://schemas.microsoft.com/office/drawing/2014/main" id="{1BE547A5-C9FB-E584-DC9B-A39B6929A6DD}"/>
                </a:ext>
              </a:extLst>
            </p:cNvPr>
            <p:cNvSpPr/>
            <p:nvPr/>
          </p:nvSpPr>
          <p:spPr>
            <a:xfrm>
              <a:off x="7244362" y="197729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のカリキュレータではサーバの名称・主な役割を確認できる設定項目が存在しない</a:t>
              </a:r>
              <a:endParaRPr lang="en-US" altLang="ja-JP" sz="1100">
                <a:solidFill>
                  <a:schemeClr val="tx1"/>
                </a:solidFill>
                <a:latin typeface="+mn-ea"/>
              </a:endParaRPr>
            </a:p>
          </p:txBody>
        </p:sp>
        <p:sp>
          <p:nvSpPr>
            <p:cNvPr id="13" name="フローチャート: 結合子 12">
              <a:extLst>
                <a:ext uri="{FF2B5EF4-FFF2-40B4-BE49-F238E27FC236}">
                  <a16:creationId xmlns:a16="http://schemas.microsoft.com/office/drawing/2014/main" id="{1E64E790-308D-B395-1870-BE17CE3C019B}"/>
                </a:ext>
              </a:extLst>
            </p:cNvPr>
            <p:cNvSpPr/>
            <p:nvPr/>
          </p:nvSpPr>
          <p:spPr>
            <a:xfrm>
              <a:off x="7118362" y="185129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1</a:t>
              </a:r>
              <a:endParaRPr lang="ja-JP" altLang="en-US" sz="1200"/>
            </a:p>
          </p:txBody>
        </p:sp>
      </p:grpSp>
      <p:grpSp>
        <p:nvGrpSpPr>
          <p:cNvPr id="14" name="グループ化 13">
            <a:extLst>
              <a:ext uri="{FF2B5EF4-FFF2-40B4-BE49-F238E27FC236}">
                <a16:creationId xmlns:a16="http://schemas.microsoft.com/office/drawing/2014/main" id="{D0A256BA-42E1-4498-0262-BCD2EEAA6D09}"/>
              </a:ext>
            </a:extLst>
          </p:cNvPr>
          <p:cNvGrpSpPr>
            <a:grpSpLocks/>
          </p:cNvGrpSpPr>
          <p:nvPr/>
        </p:nvGrpSpPr>
        <p:grpSpPr>
          <a:xfrm>
            <a:off x="7118362" y="2506828"/>
            <a:ext cx="4734000" cy="846000"/>
            <a:chOff x="7118362" y="3487735"/>
            <a:chExt cx="4734000" cy="846000"/>
          </a:xfrm>
        </p:grpSpPr>
        <p:sp>
          <p:nvSpPr>
            <p:cNvPr id="15" name="四角形: 角を丸くする 14">
              <a:extLst>
                <a:ext uri="{FF2B5EF4-FFF2-40B4-BE49-F238E27FC236}">
                  <a16:creationId xmlns:a16="http://schemas.microsoft.com/office/drawing/2014/main" id="{A1F228F2-3BF1-8BA2-AF99-12DF946EB0A1}"/>
                </a:ext>
              </a:extLst>
            </p:cNvPr>
            <p:cNvSpPr/>
            <p:nvPr/>
          </p:nvSpPr>
          <p:spPr>
            <a:xfrm>
              <a:off x="7244362" y="361373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17" name="フローチャート: 結合子 16">
              <a:extLst>
                <a:ext uri="{FF2B5EF4-FFF2-40B4-BE49-F238E27FC236}">
                  <a16:creationId xmlns:a16="http://schemas.microsoft.com/office/drawing/2014/main" id="{77A3D5EB-F5F0-35B3-7B32-48D108B2653D}"/>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37" name="グループ化 36">
            <a:extLst>
              <a:ext uri="{FF2B5EF4-FFF2-40B4-BE49-F238E27FC236}">
                <a16:creationId xmlns:a16="http://schemas.microsoft.com/office/drawing/2014/main" id="{09FB9927-B98F-86C2-E8FB-413A78563B19}"/>
              </a:ext>
            </a:extLst>
          </p:cNvPr>
          <p:cNvGrpSpPr>
            <a:grpSpLocks/>
          </p:cNvGrpSpPr>
          <p:nvPr/>
        </p:nvGrpSpPr>
        <p:grpSpPr>
          <a:xfrm>
            <a:off x="7118362" y="1624828"/>
            <a:ext cx="4734000" cy="846000"/>
            <a:chOff x="7118362" y="2609123"/>
            <a:chExt cx="4734000" cy="846000"/>
          </a:xfrm>
        </p:grpSpPr>
        <p:sp>
          <p:nvSpPr>
            <p:cNvPr id="38" name="四角形: 角を丸くする 37">
              <a:extLst>
                <a:ext uri="{FF2B5EF4-FFF2-40B4-BE49-F238E27FC236}">
                  <a16:creationId xmlns:a16="http://schemas.microsoft.com/office/drawing/2014/main" id="{F8802866-F9E0-587C-FD89-244BEBC8EB79}"/>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39" name="フローチャート: 結合子 38">
              <a:extLst>
                <a:ext uri="{FF2B5EF4-FFF2-40B4-BE49-F238E27FC236}">
                  <a16:creationId xmlns:a16="http://schemas.microsoft.com/office/drawing/2014/main" id="{A4C34B9C-D016-DA87-7CD3-630B08DE7141}"/>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lang="ja-JP" altLang="en-US" sz="1200"/>
            </a:p>
          </p:txBody>
        </p:sp>
      </p:grpSp>
      <p:grpSp>
        <p:nvGrpSpPr>
          <p:cNvPr id="41" name="グループ化 40">
            <a:extLst>
              <a:ext uri="{FF2B5EF4-FFF2-40B4-BE49-F238E27FC236}">
                <a16:creationId xmlns:a16="http://schemas.microsoft.com/office/drawing/2014/main" id="{CE51E58C-53AA-B4A2-4C32-2E6C55F3ADC4}"/>
              </a:ext>
            </a:extLst>
          </p:cNvPr>
          <p:cNvGrpSpPr>
            <a:grpSpLocks/>
          </p:cNvGrpSpPr>
          <p:nvPr/>
        </p:nvGrpSpPr>
        <p:grpSpPr>
          <a:xfrm>
            <a:off x="7118362" y="5309240"/>
            <a:ext cx="4734000" cy="846000"/>
            <a:chOff x="7118362" y="5273285"/>
            <a:chExt cx="4734000" cy="846000"/>
          </a:xfrm>
        </p:grpSpPr>
        <p:sp>
          <p:nvSpPr>
            <p:cNvPr id="49" name="四角形: 角を丸くする 48">
              <a:extLst>
                <a:ext uri="{FF2B5EF4-FFF2-40B4-BE49-F238E27FC236}">
                  <a16:creationId xmlns:a16="http://schemas.microsoft.com/office/drawing/2014/main" id="{10CAF660-F6B9-113E-1348-02D8C208AC87}"/>
                </a:ext>
              </a:extLst>
            </p:cNvPr>
            <p:cNvSpPr/>
            <p:nvPr/>
          </p:nvSpPr>
          <p:spPr>
            <a:xfrm>
              <a:off x="7244362" y="539928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各サーバの起動時間・システム運用作業を含めた起動時間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各サーバの起動時間および運用作業を含めた起動時間を確認</a:t>
              </a:r>
              <a:endParaRPr lang="en-US" altLang="ja-JP" sz="1100">
                <a:solidFill>
                  <a:schemeClr val="tx1"/>
                </a:solidFill>
                <a:latin typeface="+mn-ea"/>
              </a:endParaRPr>
            </a:p>
          </p:txBody>
        </p:sp>
        <p:sp>
          <p:nvSpPr>
            <p:cNvPr id="55" name="フローチャート: 結合子 54">
              <a:extLst>
                <a:ext uri="{FF2B5EF4-FFF2-40B4-BE49-F238E27FC236}">
                  <a16:creationId xmlns:a16="http://schemas.microsoft.com/office/drawing/2014/main" id="{ECF550FF-73F5-77CB-6CB5-85EEC9A5B22B}"/>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6</a:t>
              </a:r>
              <a:endParaRPr lang="ja-JP" altLang="en-US" sz="1200"/>
            </a:p>
          </p:txBody>
        </p:sp>
      </p:grpSp>
      <p:pic>
        <p:nvPicPr>
          <p:cNvPr id="57" name="図 56">
            <a:extLst>
              <a:ext uri="{FF2B5EF4-FFF2-40B4-BE49-F238E27FC236}">
                <a16:creationId xmlns:a16="http://schemas.microsoft.com/office/drawing/2014/main" id="{F1011003-FF77-D8EF-6842-9A83B6B185B5}"/>
              </a:ext>
            </a:extLst>
          </p:cNvPr>
          <p:cNvPicPr>
            <a:picLocks noChangeAspect="1"/>
          </p:cNvPicPr>
          <p:nvPr/>
        </p:nvPicPr>
        <p:blipFill>
          <a:blip r:embed="rId3"/>
          <a:stretch>
            <a:fillRect/>
          </a:stretch>
        </p:blipFill>
        <p:spPr>
          <a:xfrm>
            <a:off x="587375" y="1871816"/>
            <a:ext cx="6478732" cy="2185786"/>
          </a:xfrm>
          <a:prstGeom prst="rect">
            <a:avLst/>
          </a:prstGeom>
          <a:ln>
            <a:solidFill>
              <a:schemeClr val="tx2"/>
            </a:solidFill>
          </a:ln>
        </p:spPr>
      </p:pic>
      <p:sp>
        <p:nvSpPr>
          <p:cNvPr id="65" name="フローチャート: 処理 64">
            <a:extLst>
              <a:ext uri="{FF2B5EF4-FFF2-40B4-BE49-F238E27FC236}">
                <a16:creationId xmlns:a16="http://schemas.microsoft.com/office/drawing/2014/main" id="{C7BBF9BB-5F01-E3A7-E84C-9DF83FEE4BD4}"/>
              </a:ext>
            </a:extLst>
          </p:cNvPr>
          <p:cNvSpPr/>
          <p:nvPr/>
        </p:nvSpPr>
        <p:spPr>
          <a:xfrm>
            <a:off x="6304935" y="1996536"/>
            <a:ext cx="698614" cy="2082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処理 66">
            <a:extLst>
              <a:ext uri="{FF2B5EF4-FFF2-40B4-BE49-F238E27FC236}">
                <a16:creationId xmlns:a16="http://schemas.microsoft.com/office/drawing/2014/main" id="{3D46618F-6491-3F2A-FA6A-07DDDCAEC6C0}"/>
              </a:ext>
            </a:extLst>
          </p:cNvPr>
          <p:cNvSpPr/>
          <p:nvPr/>
        </p:nvSpPr>
        <p:spPr>
          <a:xfrm>
            <a:off x="3781900" y="2506828"/>
            <a:ext cx="3061351" cy="30716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フローチャート: 処理 68">
            <a:extLst>
              <a:ext uri="{FF2B5EF4-FFF2-40B4-BE49-F238E27FC236}">
                <a16:creationId xmlns:a16="http://schemas.microsoft.com/office/drawing/2014/main" id="{D00562E5-F669-F67D-EB09-E8EADE278D31}"/>
              </a:ext>
            </a:extLst>
          </p:cNvPr>
          <p:cNvSpPr/>
          <p:nvPr/>
        </p:nvSpPr>
        <p:spPr>
          <a:xfrm>
            <a:off x="2199436" y="2506828"/>
            <a:ext cx="1530210" cy="30716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80F2A5E4-66E3-5BAC-0827-B48BA25B1BED}"/>
              </a:ext>
            </a:extLst>
          </p:cNvPr>
          <p:cNvGrpSpPr/>
          <p:nvPr/>
        </p:nvGrpSpPr>
        <p:grpSpPr>
          <a:xfrm>
            <a:off x="5291019" y="1819810"/>
            <a:ext cx="919586" cy="384991"/>
            <a:chOff x="5291019" y="1819810"/>
            <a:chExt cx="919586" cy="384991"/>
          </a:xfrm>
        </p:grpSpPr>
        <p:sp>
          <p:nvSpPr>
            <p:cNvPr id="63" name="フローチャート: 処理 62">
              <a:extLst>
                <a:ext uri="{FF2B5EF4-FFF2-40B4-BE49-F238E27FC236}">
                  <a16:creationId xmlns:a16="http://schemas.microsoft.com/office/drawing/2014/main" id="{CE6236DE-AEA7-B19C-006C-19C0C5E1C240}"/>
                </a:ext>
              </a:extLst>
            </p:cNvPr>
            <p:cNvSpPr/>
            <p:nvPr/>
          </p:nvSpPr>
          <p:spPr>
            <a:xfrm>
              <a:off x="5417661" y="1996536"/>
              <a:ext cx="792944" cy="2082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フローチャート: 結合子 63">
              <a:extLst>
                <a:ext uri="{FF2B5EF4-FFF2-40B4-BE49-F238E27FC236}">
                  <a16:creationId xmlns:a16="http://schemas.microsoft.com/office/drawing/2014/main" id="{B27ECD34-7360-A6E5-CD06-385AFD92BF1A}"/>
                </a:ext>
              </a:extLst>
            </p:cNvPr>
            <p:cNvSpPr/>
            <p:nvPr/>
          </p:nvSpPr>
          <p:spPr>
            <a:xfrm>
              <a:off x="5291019"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sp>
        <p:nvSpPr>
          <p:cNvPr id="66" name="フローチャート: 結合子 65">
            <a:extLst>
              <a:ext uri="{FF2B5EF4-FFF2-40B4-BE49-F238E27FC236}">
                <a16:creationId xmlns:a16="http://schemas.microsoft.com/office/drawing/2014/main" id="{2DF78BBD-4986-EC3A-2504-B0B193CB97B9}"/>
              </a:ext>
            </a:extLst>
          </p:cNvPr>
          <p:cNvSpPr/>
          <p:nvPr/>
        </p:nvSpPr>
        <p:spPr>
          <a:xfrm>
            <a:off x="6165078"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68" name="フローチャート: 結合子 67">
            <a:extLst>
              <a:ext uri="{FF2B5EF4-FFF2-40B4-BE49-F238E27FC236}">
                <a16:creationId xmlns:a16="http://schemas.microsoft.com/office/drawing/2014/main" id="{03C4A9E5-32A9-3CE4-51C3-882F58897892}"/>
              </a:ext>
            </a:extLst>
          </p:cNvPr>
          <p:cNvSpPr/>
          <p:nvPr/>
        </p:nvSpPr>
        <p:spPr>
          <a:xfrm>
            <a:off x="3572131" y="25344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5</a:t>
            </a:r>
            <a:endParaRPr lang="ja-JP" altLang="en-US" sz="1200">
              <a:solidFill>
                <a:schemeClr val="bg1"/>
              </a:solidFill>
            </a:endParaRPr>
          </a:p>
        </p:txBody>
      </p:sp>
      <p:sp>
        <p:nvSpPr>
          <p:cNvPr id="70" name="フローチャート: 結合子 69">
            <a:extLst>
              <a:ext uri="{FF2B5EF4-FFF2-40B4-BE49-F238E27FC236}">
                <a16:creationId xmlns:a16="http://schemas.microsoft.com/office/drawing/2014/main" id="{F23AAA97-6224-2FED-D1B1-35CDE37BAD90}"/>
              </a:ext>
            </a:extLst>
          </p:cNvPr>
          <p:cNvSpPr/>
          <p:nvPr/>
        </p:nvSpPr>
        <p:spPr>
          <a:xfrm>
            <a:off x="2017374" y="25344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4</a:t>
            </a:r>
            <a:endParaRPr lang="ja-JP" altLang="en-US" sz="1200">
              <a:solidFill>
                <a:schemeClr val="bg1"/>
              </a:solidFill>
            </a:endParaRPr>
          </a:p>
        </p:txBody>
      </p:sp>
      <p:grpSp>
        <p:nvGrpSpPr>
          <p:cNvPr id="21" name="グループ化 20">
            <a:extLst>
              <a:ext uri="{FF2B5EF4-FFF2-40B4-BE49-F238E27FC236}">
                <a16:creationId xmlns:a16="http://schemas.microsoft.com/office/drawing/2014/main" id="{DEE3F688-BDAE-4B33-5D9F-6A05FDA13E50}"/>
              </a:ext>
            </a:extLst>
          </p:cNvPr>
          <p:cNvGrpSpPr>
            <a:grpSpLocks/>
          </p:cNvGrpSpPr>
          <p:nvPr/>
        </p:nvGrpSpPr>
        <p:grpSpPr>
          <a:xfrm>
            <a:off x="7118362" y="4437065"/>
            <a:ext cx="4734000" cy="846000"/>
            <a:chOff x="7118362" y="4364918"/>
            <a:chExt cx="4734000" cy="846000"/>
          </a:xfrm>
        </p:grpSpPr>
        <p:sp>
          <p:nvSpPr>
            <p:cNvPr id="22" name="四角形: 角を丸くする 21">
              <a:extLst>
                <a:ext uri="{FF2B5EF4-FFF2-40B4-BE49-F238E27FC236}">
                  <a16:creationId xmlns:a16="http://schemas.microsoft.com/office/drawing/2014/main" id="{6A8B7045-1B8F-53BA-A0D1-DA47FF824F7A}"/>
                </a:ext>
              </a:extLst>
            </p:cNvPr>
            <p:cNvSpPr/>
            <p:nvPr/>
          </p:nvSpPr>
          <p:spPr>
            <a:xfrm>
              <a:off x="7244362" y="4490918"/>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a:t>
              </a:r>
              <a:r>
                <a:rPr lang="ja-JP" altLang="en-US" sz="1200">
                  <a:solidFill>
                    <a:schemeClr val="tx1"/>
                  </a:solidFill>
                  <a:latin typeface="+mn-ea"/>
                </a:rPr>
                <a:t>（割当）・</a:t>
              </a:r>
              <a:r>
                <a:rPr kumimoji="1" lang="ja-JP" altLang="en-US" sz="1200">
                  <a:solidFill>
                    <a:schemeClr val="tx1"/>
                  </a:solidFill>
                  <a:latin typeface="+mn-ea"/>
                </a:rPr>
                <a:t>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23" name="フローチャート: 結合子 22">
              <a:extLst>
                <a:ext uri="{FF2B5EF4-FFF2-40B4-BE49-F238E27FC236}">
                  <a16:creationId xmlns:a16="http://schemas.microsoft.com/office/drawing/2014/main" id="{276BC077-5319-5DA3-0039-548D0577BE46}"/>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5</a:t>
              </a:r>
              <a:endParaRPr lang="ja-JP" altLang="en-US" sz="1200">
                <a:solidFill>
                  <a:schemeClr val="bg1"/>
                </a:solidFill>
              </a:endParaRPr>
            </a:p>
          </p:txBody>
        </p:sp>
      </p:grpSp>
      <p:sp>
        <p:nvSpPr>
          <p:cNvPr id="5" name="正方形/長方形 4">
            <a:extLst>
              <a:ext uri="{FF2B5EF4-FFF2-40B4-BE49-F238E27FC236}">
                <a16:creationId xmlns:a16="http://schemas.microsoft.com/office/drawing/2014/main" id="{4328B61F-C402-C268-DAFB-F14B0F12E292}"/>
              </a:ext>
            </a:extLst>
          </p:cNvPr>
          <p:cNvSpPr/>
          <p:nvPr/>
        </p:nvSpPr>
        <p:spPr>
          <a:xfrm>
            <a:off x="587375" y="809492"/>
            <a:ext cx="4853758" cy="36362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Oracle Cloud Infrastructure</a:t>
            </a:r>
            <a:r>
              <a:rPr lang="ja-JP" altLang="en-US"/>
              <a:t>編</a:t>
            </a:r>
          </a:p>
        </p:txBody>
      </p:sp>
      <p:sp>
        <p:nvSpPr>
          <p:cNvPr id="18" name="テキスト ボックス 17">
            <a:extLst>
              <a:ext uri="{FF2B5EF4-FFF2-40B4-BE49-F238E27FC236}">
                <a16:creationId xmlns:a16="http://schemas.microsoft.com/office/drawing/2014/main" id="{49D1BFC4-AAA3-BF44-3567-ACFDC127EF8D}"/>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Tree>
    <p:extLst>
      <p:ext uri="{BB962C8B-B14F-4D97-AF65-F5344CB8AC3E}">
        <p14:creationId xmlns:p14="http://schemas.microsoft.com/office/powerpoint/2010/main" val="318307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297045-3885-274F-C856-EDF1D834A2B4}"/>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4A311F36-C1B9-6538-A910-F4A9D24EEBD3}"/>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3.3.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インスタンス</a:t>
            </a:r>
            <a:r>
              <a:rPr lang="ja-JP" altLang="en-US">
                <a:solidFill>
                  <a:srgbClr val="000000"/>
                </a:solidFill>
                <a:latin typeface="Noto Sans JP"/>
                <a:ea typeface="+mn-ea"/>
              </a:rPr>
              <a:t>（データベース）</a:t>
            </a:r>
            <a:endParaRPr kumimoji="1" lang="en-US" altLang="ja-JP" sz="3200" b="1" i="0" u="none" strike="noStrike" kern="1200" cap="none" spc="0" normalizeH="0" baseline="0" noProof="0">
              <a:ln>
                <a:noFill/>
              </a:ln>
              <a:solidFill>
                <a:srgbClr val="000000"/>
              </a:solidFill>
              <a:effectLst/>
              <a:uLnTx/>
              <a:uFillTx/>
              <a:latin typeface="Noto Sans JP"/>
              <a:ea typeface="+mn-ea"/>
              <a:cs typeface="+mj-cs"/>
            </a:endParaRPr>
          </a:p>
        </p:txBody>
      </p:sp>
      <p:sp>
        <p:nvSpPr>
          <p:cNvPr id="3" name="Slide Number Placeholder 1">
            <a:extLst>
              <a:ext uri="{FF2B5EF4-FFF2-40B4-BE49-F238E27FC236}">
                <a16:creationId xmlns:a16="http://schemas.microsoft.com/office/drawing/2014/main" id="{E0E09841-1DB0-AAF5-353F-B8C162850A7E}"/>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716397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6" name="表 6">
            <a:extLst>
              <a:ext uri="{FF2B5EF4-FFF2-40B4-BE49-F238E27FC236}">
                <a16:creationId xmlns:a16="http://schemas.microsoft.com/office/drawing/2014/main" id="{1929F460-49C6-D37C-E52D-89CDC6BD1A10}"/>
              </a:ext>
            </a:extLst>
          </p:cNvPr>
          <p:cNvGraphicFramePr>
            <a:graphicFrameLocks noGrp="1"/>
          </p:cNvGraphicFramePr>
          <p:nvPr>
            <p:extLst>
              <p:ext uri="{D42A27DB-BD31-4B8C-83A1-F6EECF244321}">
                <p14:modId xmlns:p14="http://schemas.microsoft.com/office/powerpoint/2010/main" val="1967476561"/>
              </p:ext>
            </p:extLst>
          </p:nvPr>
        </p:nvGraphicFramePr>
        <p:xfrm>
          <a:off x="1284817" y="404813"/>
          <a:ext cx="9420089" cy="2849681"/>
        </p:xfrm>
        <a:graphic>
          <a:graphicData uri="http://schemas.openxmlformats.org/drawingml/2006/table">
            <a:tbl>
              <a:tblPr firstRow="1" bandRow="1">
                <a:tableStyleId>{6E25E649-3F16-4E02-A733-19D2CDBF48F0}</a:tableStyleId>
              </a:tblPr>
              <a:tblGrid>
                <a:gridCol w="904467">
                  <a:extLst>
                    <a:ext uri="{9D8B030D-6E8A-4147-A177-3AD203B41FA5}">
                      <a16:colId xmlns:a16="http://schemas.microsoft.com/office/drawing/2014/main" val="2654028177"/>
                    </a:ext>
                  </a:extLst>
                </a:gridCol>
                <a:gridCol w="8515622">
                  <a:extLst>
                    <a:ext uri="{9D8B030D-6E8A-4147-A177-3AD203B41FA5}">
                      <a16:colId xmlns:a16="http://schemas.microsoft.com/office/drawing/2014/main" val="3910607860"/>
                    </a:ext>
                  </a:extLst>
                </a:gridCol>
              </a:tblGrid>
              <a:tr h="25935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strike="noStrike" kern="1200" cap="none" normalizeH="0" baseline="0">
                          <a:ln>
                            <a:noFill/>
                          </a:ln>
                          <a:solidFill>
                            <a:schemeClr val="tx1"/>
                          </a:solidFill>
                          <a:effectLst/>
                          <a:latin typeface="+mn-ea"/>
                          <a:ea typeface="+mn-ea"/>
                          <a:cs typeface="Arial"/>
                        </a:rPr>
                        <a:t> 1. </a:t>
                      </a:r>
                      <a:r>
                        <a:rPr kumimoji="0" lang="ja-JP" altLang="en-US" sz="1400" b="1" i="0" strike="noStrike" kern="1200" cap="none" normalizeH="0" baseline="0">
                          <a:ln>
                            <a:noFill/>
                          </a:ln>
                          <a:solidFill>
                            <a:schemeClr val="tx1"/>
                          </a:solidFill>
                          <a:effectLst/>
                          <a:latin typeface="+mn-ea"/>
                          <a:ea typeface="+mn-ea"/>
                          <a:cs typeface="Arial"/>
                        </a:rPr>
                        <a:t>はじめに</a:t>
                      </a:r>
                    </a:p>
                  </a:txBody>
                  <a:tcPr marL="0" marR="0" marT="0" marB="0" anchor="ctr">
                    <a:lnL w="3175" cap="flat" cmpd="sng" algn="ctr">
                      <a:no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kumimoji="1" lang="ja-JP" altLang="en-US"/>
                    </a:p>
                  </a:txBody>
                  <a:tcPr/>
                </a:tc>
                <a:extLst>
                  <a:ext uri="{0D108BD9-81ED-4DB2-BD59-A6C34878D82A}">
                    <a16:rowId xmlns:a16="http://schemas.microsoft.com/office/drawing/2014/main" val="3811346749"/>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a:solidFill>
                            <a:schemeClr val="tx1"/>
                          </a:solidFill>
                          <a:latin typeface="+mn-lt"/>
                          <a:ea typeface="+mn-ea"/>
                          <a:cs typeface="+mn-cs"/>
                        </a:rPr>
                        <a:t>1.1.</a:t>
                      </a:r>
                      <a:r>
                        <a:rPr kumimoji="1" lang="ja-JP" altLang="en-US" sz="1400" kern="1200">
                          <a:solidFill>
                            <a:schemeClr val="tx1"/>
                          </a:solidFill>
                          <a:latin typeface="+mn-lt"/>
                          <a:ea typeface="+mn-ea"/>
                          <a:cs typeface="+mn-cs"/>
                        </a:rPr>
                        <a:t> 本書の位置づけと利用方法</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90769"/>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a:solidFill>
                            <a:schemeClr val="tx1"/>
                          </a:solidFill>
                          <a:latin typeface="+mn-lt"/>
                          <a:ea typeface="+mn-ea"/>
                          <a:cs typeface="+mn-cs"/>
                        </a:rPr>
                        <a:t>1.2. </a:t>
                      </a:r>
                      <a:r>
                        <a:rPr kumimoji="1" lang="ja-JP" altLang="en-US" sz="1400" kern="1200">
                          <a:solidFill>
                            <a:schemeClr val="tx1"/>
                          </a:solidFill>
                          <a:latin typeface="+mn-lt"/>
                          <a:ea typeface="+mn-ea"/>
                          <a:cs typeface="+mn-cs"/>
                        </a:rPr>
                        <a:t>本書を活用したクラウド利用経費最適化のステップ</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939685"/>
                  </a:ext>
                </a:extLst>
              </a:tr>
              <a:tr h="25935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strike="noStrike" kern="1200" cap="none" normalizeH="0" baseline="0" dirty="0">
                          <a:ln>
                            <a:noFill/>
                          </a:ln>
                          <a:solidFill>
                            <a:schemeClr val="tx1"/>
                          </a:solidFill>
                          <a:effectLst/>
                          <a:latin typeface="+mn-ea"/>
                          <a:ea typeface="+mn-ea"/>
                          <a:cs typeface="Arial"/>
                        </a:rPr>
                        <a:t>2.</a:t>
                      </a:r>
                      <a:r>
                        <a:rPr kumimoji="0" lang="ja-JP" altLang="en-US" sz="1400" b="1" i="0" strike="noStrike" kern="1200" cap="none" normalizeH="0" baseline="0" dirty="0">
                          <a:ln>
                            <a:noFill/>
                          </a:ln>
                          <a:solidFill>
                            <a:schemeClr val="tx1"/>
                          </a:solidFill>
                          <a:effectLst/>
                          <a:latin typeface="+mn-ea"/>
                          <a:ea typeface="+mn-ea"/>
                          <a:cs typeface="Arial"/>
                        </a:rPr>
                        <a:t>カリキュレータの基礎情報</a:t>
                      </a:r>
                    </a:p>
                  </a:txBody>
                  <a:tcPr marL="0" marR="0" marT="0" marB="0" anchor="ctr">
                    <a:lnL w="317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kumimoji="1" lang="ja-JP" altLang="en-US"/>
                    </a:p>
                  </a:txBody>
                  <a:tcPr/>
                </a:tc>
                <a:extLst>
                  <a:ext uri="{0D108BD9-81ED-4DB2-BD59-A6C34878D82A}">
                    <a16:rowId xmlns:a16="http://schemas.microsoft.com/office/drawing/2014/main" val="3527860044"/>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kern="1200">
                          <a:solidFill>
                            <a:schemeClr val="tx1"/>
                          </a:solidFill>
                          <a:latin typeface="+mn-lt"/>
                          <a:ea typeface="+mn-ea"/>
                          <a:cs typeface="+mn-cs"/>
                        </a:rPr>
                        <a:t>2.1. </a:t>
                      </a:r>
                      <a:r>
                        <a:rPr kumimoji="1" lang="ja-JP" altLang="en-US" sz="1400" kern="1200">
                          <a:solidFill>
                            <a:schemeClr val="tx1"/>
                          </a:solidFill>
                          <a:latin typeface="+mn-lt"/>
                          <a:ea typeface="+mn-ea"/>
                          <a:cs typeface="+mn-cs"/>
                        </a:rPr>
                        <a:t>カリキュレータの概要と使用方法</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265584"/>
                  </a:ext>
                </a:extLst>
              </a:tr>
              <a:tr h="25618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a:ln>
                            <a:noFill/>
                          </a:ln>
                          <a:solidFill>
                            <a:schemeClr val="tx1"/>
                          </a:solidFill>
                          <a:effectLst/>
                          <a:uLnTx/>
                          <a:uFillTx/>
                          <a:latin typeface="Noto Sans JP"/>
                          <a:ea typeface="+mn-ea"/>
                          <a:cs typeface="Arial"/>
                        </a:rPr>
                        <a:t>3. </a:t>
                      </a:r>
                      <a:r>
                        <a:rPr kumimoji="0" lang="ja-JP" altLang="en-US" sz="1400" b="1" i="0" u="none" strike="noStrike" kern="1200" cap="none" spc="0" normalizeH="0" baseline="0" noProof="0">
                          <a:ln>
                            <a:noFill/>
                          </a:ln>
                          <a:solidFill>
                            <a:schemeClr val="tx1"/>
                          </a:solidFill>
                          <a:effectLst/>
                          <a:uLnTx/>
                          <a:uFillTx/>
                          <a:latin typeface="Noto Sans JP"/>
                          <a:ea typeface="+mn-ea"/>
                          <a:cs typeface="Arial"/>
                        </a:rPr>
                        <a:t>各サービスにおける見積りの確認観点</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1200" cap="none" spc="0" normalizeH="0" baseline="0" noProof="0">
                        <a:ln>
                          <a:noFill/>
                        </a:ln>
                        <a:solidFill>
                          <a:srgbClr val="000000"/>
                        </a:solidFill>
                        <a:effectLst/>
                        <a:uLnTx/>
                        <a:uFillTx/>
                        <a:latin typeface="Noto Sans JP"/>
                        <a:ea typeface="+mn-ea"/>
                        <a:cs typeface="Arial"/>
                      </a:endParaRP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071292"/>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kern="1200">
                          <a:solidFill>
                            <a:schemeClr val="tx1"/>
                          </a:solidFill>
                          <a:latin typeface="+mn-lt"/>
                          <a:ea typeface="+mn-ea"/>
                          <a:cs typeface="+mn-cs"/>
                        </a:rPr>
                        <a:t>3.1.</a:t>
                      </a:r>
                      <a:r>
                        <a:rPr kumimoji="1" lang="ja-JP" altLang="en-US" sz="1400" kern="1200">
                          <a:solidFill>
                            <a:schemeClr val="tx1"/>
                          </a:solidFill>
                          <a:latin typeface="+mn-lt"/>
                          <a:ea typeface="+mn-ea"/>
                          <a:cs typeface="+mn-cs"/>
                        </a:rPr>
                        <a:t> 各収集情報に対応するコスト最適化のアプローチ</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1423849"/>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a:solidFill>
                            <a:schemeClr val="tx1"/>
                          </a:solidFill>
                          <a:latin typeface="+mn-lt"/>
                          <a:ea typeface="+mn-ea"/>
                          <a:cs typeface="+mn-cs"/>
                        </a:rPr>
                        <a:t>3.2. </a:t>
                      </a:r>
                      <a:r>
                        <a:rPr kumimoji="1" lang="ja-JP" altLang="en-US" sz="1400" kern="1200">
                          <a:solidFill>
                            <a:schemeClr val="tx1"/>
                          </a:solidFill>
                          <a:latin typeface="+mn-lt"/>
                          <a:ea typeface="+mn-ea"/>
                          <a:cs typeface="+mn-cs"/>
                        </a:rPr>
                        <a:t>インスタンス（コンピューティング）</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3777638"/>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a:solidFill>
                            <a:schemeClr val="tx1"/>
                          </a:solidFill>
                          <a:latin typeface="+mn-lt"/>
                          <a:ea typeface="+mn-ea"/>
                          <a:cs typeface="+mn-cs"/>
                        </a:rPr>
                        <a:t>3.3. </a:t>
                      </a:r>
                      <a:r>
                        <a:rPr kumimoji="1" lang="ja-JP" altLang="en-US" sz="1400" kern="1200">
                          <a:solidFill>
                            <a:schemeClr val="tx1"/>
                          </a:solidFill>
                          <a:latin typeface="+mn-lt"/>
                          <a:ea typeface="+mn-ea"/>
                          <a:cs typeface="+mn-cs"/>
                        </a:rPr>
                        <a:t>インスタンス（データベース）</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3391007"/>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a:solidFill>
                            <a:schemeClr val="tx1"/>
                          </a:solidFill>
                          <a:latin typeface="+mn-lt"/>
                          <a:ea typeface="+mn-ea"/>
                          <a:cs typeface="+mn-cs"/>
                        </a:rPr>
                        <a:t>3.4. </a:t>
                      </a:r>
                      <a:r>
                        <a:rPr kumimoji="1" lang="ja-JP" altLang="en-US" sz="1400" kern="1200">
                          <a:solidFill>
                            <a:schemeClr val="tx1"/>
                          </a:solidFill>
                          <a:latin typeface="+mn-lt"/>
                          <a:ea typeface="+mn-ea"/>
                          <a:cs typeface="+mn-cs"/>
                        </a:rPr>
                        <a:t>ストレージ</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862811"/>
                  </a:ext>
                </a:extLst>
              </a:tr>
              <a:tr h="259350">
                <a:tc>
                  <a:txBody>
                    <a:bodyPr/>
                    <a:lstStyle/>
                    <a:p>
                      <a:pPr marL="0" algn="l" defTabSz="914400" rtl="0" eaLnBrk="1" latinLnBrk="0" hangingPunct="1"/>
                      <a:endParaRPr kumimoji="1" lang="ja-JP" altLang="en-US" sz="1200" kern="120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kumimoji="1" lang="en-US" altLang="ja-JP" sz="1400" kern="1200" dirty="0">
                          <a:solidFill>
                            <a:schemeClr val="tx1"/>
                          </a:solidFill>
                          <a:latin typeface="+mn-lt"/>
                          <a:ea typeface="+mn-ea"/>
                          <a:cs typeface="+mn-cs"/>
                        </a:rPr>
                        <a:t>3.5. </a:t>
                      </a:r>
                      <a:r>
                        <a:rPr kumimoji="1" lang="ja-JP" altLang="en-US" sz="1400" kern="1200" dirty="0">
                          <a:solidFill>
                            <a:schemeClr val="tx1"/>
                          </a:solidFill>
                          <a:latin typeface="+mn-lt"/>
                          <a:ea typeface="+mn-ea"/>
                          <a:cs typeface="+mn-cs"/>
                        </a:rPr>
                        <a:t>その他</a:t>
                      </a:r>
                    </a:p>
                  </a:txBody>
                  <a:tcPr marL="0" marR="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1229627"/>
                  </a:ext>
                </a:extLst>
              </a:tr>
            </a:tbl>
          </a:graphicData>
        </a:graphic>
      </p:graphicFrame>
      <p:sp>
        <p:nvSpPr>
          <p:cNvPr id="2" name="Slide Number Placeholder 1">
            <a:extLst>
              <a:ext uri="{FF2B5EF4-FFF2-40B4-BE49-F238E27FC236}">
                <a16:creationId xmlns:a16="http://schemas.microsoft.com/office/drawing/2014/main" id="{A6D946DA-95EB-5681-5AF6-424A620C0E7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336550" y="368300"/>
            <a:ext cx="9720000" cy="512034"/>
          </a:xfrm>
        </p:spPr>
        <p:txBody>
          <a:bodyPr/>
          <a:lstStyle/>
          <a:p>
            <a:r>
              <a:rPr lang="ja-JP" altLang="en-US" sz="2800"/>
              <a:t>目次</a:t>
            </a:r>
            <a:endParaRPr lang="en-US" sz="2800"/>
          </a:p>
        </p:txBody>
      </p:sp>
    </p:spTree>
    <p:extLst>
      <p:ext uri="{BB962C8B-B14F-4D97-AF65-F5344CB8AC3E}">
        <p14:creationId xmlns:p14="http://schemas.microsoft.com/office/powerpoint/2010/main" val="1018619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DC117-6964-19E6-2572-0C8D15542E9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07A1176-5F30-EB14-0818-0B40D9861102}"/>
              </a:ext>
            </a:extLst>
          </p:cNvPr>
          <p:cNvSpPr>
            <a:spLocks noGrp="1"/>
          </p:cNvSpPr>
          <p:nvPr>
            <p:ph type="title"/>
          </p:nvPr>
        </p:nvSpPr>
        <p:spPr/>
        <p:txBody>
          <a:bodyPr/>
          <a:lstStyle/>
          <a:p>
            <a:r>
              <a:rPr lang="en-US" altLang="ja-JP"/>
              <a:t>3.3. </a:t>
            </a:r>
            <a:r>
              <a:rPr lang="ja-JP" altLang="en-US"/>
              <a:t>インスタンス（データベース） （</a:t>
            </a:r>
            <a:r>
              <a:rPr lang="en-US" altLang="ja-JP"/>
              <a:t>1/4</a:t>
            </a:r>
            <a:r>
              <a:rPr lang="ja-JP" altLang="en-US"/>
              <a:t>）</a:t>
            </a:r>
          </a:p>
        </p:txBody>
      </p:sp>
      <p:grpSp>
        <p:nvGrpSpPr>
          <p:cNvPr id="23" name="グループ化 22">
            <a:extLst>
              <a:ext uri="{FF2B5EF4-FFF2-40B4-BE49-F238E27FC236}">
                <a16:creationId xmlns:a16="http://schemas.microsoft.com/office/drawing/2014/main" id="{58387D33-31DB-9546-47F3-860585F15B98}"/>
              </a:ext>
            </a:extLst>
          </p:cNvPr>
          <p:cNvGrpSpPr/>
          <p:nvPr/>
        </p:nvGrpSpPr>
        <p:grpSpPr>
          <a:xfrm>
            <a:off x="390133" y="1498780"/>
            <a:ext cx="6683859" cy="461005"/>
            <a:chOff x="390133" y="1498780"/>
            <a:chExt cx="6683859" cy="461005"/>
          </a:xfrm>
        </p:grpSpPr>
        <p:pic>
          <p:nvPicPr>
            <p:cNvPr id="8" name="図 7">
              <a:extLst>
                <a:ext uri="{FF2B5EF4-FFF2-40B4-BE49-F238E27FC236}">
                  <a16:creationId xmlns:a16="http://schemas.microsoft.com/office/drawing/2014/main" id="{DA5B9FE5-E58A-CEB2-452E-67B609680B7E}"/>
                </a:ext>
              </a:extLst>
            </p:cNvPr>
            <p:cNvPicPr>
              <a:picLocks noChangeAspect="1"/>
            </p:cNvPicPr>
            <p:nvPr/>
          </p:nvPicPr>
          <p:blipFill>
            <a:blip r:embed="rId3"/>
            <a:stretch>
              <a:fillRect/>
            </a:stretch>
          </p:blipFill>
          <p:spPr>
            <a:xfrm>
              <a:off x="593076" y="1498780"/>
              <a:ext cx="6480916" cy="461005"/>
            </a:xfrm>
            <a:prstGeom prst="rect">
              <a:avLst/>
            </a:prstGeom>
            <a:ln>
              <a:solidFill>
                <a:schemeClr val="tx2"/>
              </a:solidFill>
            </a:ln>
          </p:spPr>
        </p:pic>
        <p:sp>
          <p:nvSpPr>
            <p:cNvPr id="40" name="フローチャート: 処理 39">
              <a:extLst>
                <a:ext uri="{FF2B5EF4-FFF2-40B4-BE49-F238E27FC236}">
                  <a16:creationId xmlns:a16="http://schemas.microsoft.com/office/drawing/2014/main" id="{42F9B78F-81BF-F545-B96D-5DF0CBAB9087}"/>
                </a:ext>
              </a:extLst>
            </p:cNvPr>
            <p:cNvSpPr/>
            <p:nvPr/>
          </p:nvSpPr>
          <p:spPr>
            <a:xfrm>
              <a:off x="610765" y="1641324"/>
              <a:ext cx="3201022" cy="288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フローチャート: 結合子 44">
              <a:extLst>
                <a:ext uri="{FF2B5EF4-FFF2-40B4-BE49-F238E27FC236}">
                  <a16:creationId xmlns:a16="http://schemas.microsoft.com/office/drawing/2014/main" id="{EE84EF13-F768-D476-609D-54854BD0E25B}"/>
                </a:ext>
              </a:extLst>
            </p:cNvPr>
            <p:cNvSpPr/>
            <p:nvPr/>
          </p:nvSpPr>
          <p:spPr>
            <a:xfrm>
              <a:off x="390133" y="163081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12" name="グループ化 11">
            <a:extLst>
              <a:ext uri="{FF2B5EF4-FFF2-40B4-BE49-F238E27FC236}">
                <a16:creationId xmlns:a16="http://schemas.microsoft.com/office/drawing/2014/main" id="{5CB9A8B3-5CDE-CC33-AC35-AFC2549D63D4}"/>
              </a:ext>
            </a:extLst>
          </p:cNvPr>
          <p:cNvGrpSpPr/>
          <p:nvPr/>
        </p:nvGrpSpPr>
        <p:grpSpPr>
          <a:xfrm>
            <a:off x="417565" y="2805615"/>
            <a:ext cx="6656427" cy="833505"/>
            <a:chOff x="417565" y="2666880"/>
            <a:chExt cx="6656427" cy="833505"/>
          </a:xfrm>
        </p:grpSpPr>
        <p:pic>
          <p:nvPicPr>
            <p:cNvPr id="14" name="図 13">
              <a:extLst>
                <a:ext uri="{FF2B5EF4-FFF2-40B4-BE49-F238E27FC236}">
                  <a16:creationId xmlns:a16="http://schemas.microsoft.com/office/drawing/2014/main" id="{DE37CC03-3D3D-98CA-C451-2830E50BDBF6}"/>
                </a:ext>
              </a:extLst>
            </p:cNvPr>
            <p:cNvPicPr>
              <a:picLocks noChangeAspect="1"/>
            </p:cNvPicPr>
            <p:nvPr/>
          </p:nvPicPr>
          <p:blipFill>
            <a:blip r:embed="rId4"/>
            <a:srcRect t="18842" b="16275"/>
            <a:stretch>
              <a:fillRect/>
            </a:stretch>
          </p:blipFill>
          <p:spPr>
            <a:xfrm>
              <a:off x="593076" y="2666880"/>
              <a:ext cx="6480916" cy="833505"/>
            </a:xfrm>
            <a:prstGeom prst="rect">
              <a:avLst/>
            </a:prstGeom>
            <a:ln>
              <a:solidFill>
                <a:schemeClr val="tx2"/>
              </a:solidFill>
            </a:ln>
          </p:spPr>
        </p:pic>
        <p:sp>
          <p:nvSpPr>
            <p:cNvPr id="44" name="フローチャート: 処理 43">
              <a:extLst>
                <a:ext uri="{FF2B5EF4-FFF2-40B4-BE49-F238E27FC236}">
                  <a16:creationId xmlns:a16="http://schemas.microsoft.com/office/drawing/2014/main" id="{34D54226-760D-0E68-9E28-A123D93F6F5E}"/>
                </a:ext>
              </a:extLst>
            </p:cNvPr>
            <p:cNvSpPr/>
            <p:nvPr/>
          </p:nvSpPr>
          <p:spPr>
            <a:xfrm>
              <a:off x="610483" y="3081190"/>
              <a:ext cx="1289926" cy="396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ローチャート: 結合子 42">
              <a:extLst>
                <a:ext uri="{FF2B5EF4-FFF2-40B4-BE49-F238E27FC236}">
                  <a16:creationId xmlns:a16="http://schemas.microsoft.com/office/drawing/2014/main" id="{70FDCAB4-5592-2390-9D26-ACB0201FAF5E}"/>
                </a:ext>
              </a:extLst>
            </p:cNvPr>
            <p:cNvSpPr/>
            <p:nvPr/>
          </p:nvSpPr>
          <p:spPr>
            <a:xfrm>
              <a:off x="417565" y="315319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sp>
          <p:nvSpPr>
            <p:cNvPr id="15" name="フローチャート: 処理 14">
              <a:extLst>
                <a:ext uri="{FF2B5EF4-FFF2-40B4-BE49-F238E27FC236}">
                  <a16:creationId xmlns:a16="http://schemas.microsoft.com/office/drawing/2014/main" id="{B94202F9-1CC6-92B5-E1E4-CEA7B164E509}"/>
                </a:ext>
              </a:extLst>
            </p:cNvPr>
            <p:cNvSpPr/>
            <p:nvPr/>
          </p:nvSpPr>
          <p:spPr>
            <a:xfrm>
              <a:off x="610483" y="2830886"/>
              <a:ext cx="1289926" cy="19862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フローチャート: 結合子 23">
              <a:extLst>
                <a:ext uri="{FF2B5EF4-FFF2-40B4-BE49-F238E27FC236}">
                  <a16:creationId xmlns:a16="http://schemas.microsoft.com/office/drawing/2014/main" id="{5889AE65-36AB-1AC8-4444-09392C012FFC}"/>
                </a:ext>
              </a:extLst>
            </p:cNvPr>
            <p:cNvSpPr/>
            <p:nvPr/>
          </p:nvSpPr>
          <p:spPr>
            <a:xfrm>
              <a:off x="417565" y="2786592"/>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sp>
        <p:nvSpPr>
          <p:cNvPr id="64" name="Slide Number Placeholder 1">
            <a:extLst>
              <a:ext uri="{FF2B5EF4-FFF2-40B4-BE49-F238E27FC236}">
                <a16:creationId xmlns:a16="http://schemas.microsoft.com/office/drawing/2014/main" id="{EFCC8103-3A7D-A174-348F-10507905159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65" name="グループ化 64">
            <a:extLst>
              <a:ext uri="{FF2B5EF4-FFF2-40B4-BE49-F238E27FC236}">
                <a16:creationId xmlns:a16="http://schemas.microsoft.com/office/drawing/2014/main" id="{B41D4B8E-E495-179F-AD1D-73C698BDCCD4}"/>
              </a:ext>
            </a:extLst>
          </p:cNvPr>
          <p:cNvGrpSpPr/>
          <p:nvPr/>
        </p:nvGrpSpPr>
        <p:grpSpPr>
          <a:xfrm>
            <a:off x="7118362" y="742828"/>
            <a:ext cx="4734000" cy="846000"/>
            <a:chOff x="7118362" y="1851293"/>
            <a:chExt cx="4734000" cy="846000"/>
          </a:xfrm>
        </p:grpSpPr>
        <p:sp>
          <p:nvSpPr>
            <p:cNvPr id="66" name="四角形: 角を丸くする 65">
              <a:extLst>
                <a:ext uri="{FF2B5EF4-FFF2-40B4-BE49-F238E27FC236}">
                  <a16:creationId xmlns:a16="http://schemas.microsoft.com/office/drawing/2014/main" id="{8C726158-52A5-A1ED-D69A-6449E07BDC73}"/>
                </a:ext>
              </a:extLst>
            </p:cNvPr>
            <p:cNvSpPr/>
            <p:nvPr/>
          </p:nvSpPr>
          <p:spPr>
            <a:xfrm>
              <a:off x="7244362" y="1977293"/>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説明欄を確認し、アプローチを適用するサーバの名称や主な役割について確認</a:t>
              </a:r>
              <a:endParaRPr lang="en-US" altLang="ja-JP" sz="1100">
                <a:solidFill>
                  <a:schemeClr val="tx1"/>
                </a:solidFill>
                <a:latin typeface="+mn-ea"/>
              </a:endParaRPr>
            </a:p>
          </p:txBody>
        </p:sp>
        <p:sp>
          <p:nvSpPr>
            <p:cNvPr id="67" name="フローチャート: 結合子 66">
              <a:extLst>
                <a:ext uri="{FF2B5EF4-FFF2-40B4-BE49-F238E27FC236}">
                  <a16:creationId xmlns:a16="http://schemas.microsoft.com/office/drawing/2014/main" id="{974C9A51-9251-65BB-0C3E-AD1BD4E28B1C}"/>
                </a:ext>
              </a:extLst>
            </p:cNvPr>
            <p:cNvSpPr/>
            <p:nvPr/>
          </p:nvSpPr>
          <p:spPr>
            <a:xfrm>
              <a:off x="7118362" y="18512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68" name="グループ化 67">
            <a:extLst>
              <a:ext uri="{FF2B5EF4-FFF2-40B4-BE49-F238E27FC236}">
                <a16:creationId xmlns:a16="http://schemas.microsoft.com/office/drawing/2014/main" id="{DD372430-F6C5-70D5-1585-4C83193A73C8}"/>
              </a:ext>
            </a:extLst>
          </p:cNvPr>
          <p:cNvGrpSpPr>
            <a:grpSpLocks/>
          </p:cNvGrpSpPr>
          <p:nvPr/>
        </p:nvGrpSpPr>
        <p:grpSpPr>
          <a:xfrm>
            <a:off x="7118362" y="2412666"/>
            <a:ext cx="4734000" cy="810000"/>
            <a:chOff x="7118362" y="3487735"/>
            <a:chExt cx="4734000" cy="810000"/>
          </a:xfrm>
        </p:grpSpPr>
        <p:sp>
          <p:nvSpPr>
            <p:cNvPr id="69" name="四角形: 角を丸くする 68">
              <a:extLst>
                <a:ext uri="{FF2B5EF4-FFF2-40B4-BE49-F238E27FC236}">
                  <a16:creationId xmlns:a16="http://schemas.microsoft.com/office/drawing/2014/main" id="{24271709-85E1-03F3-DB5B-6F81D7334CBC}"/>
                </a:ext>
              </a:extLst>
            </p:cNvPr>
            <p:cNvSpPr/>
            <p:nvPr/>
          </p:nvSpPr>
          <p:spPr>
            <a:xfrm>
              <a:off x="7244362" y="3613735"/>
              <a:ext cx="4608000" cy="68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70" name="フローチャート: 結合子 69">
              <a:extLst>
                <a:ext uri="{FF2B5EF4-FFF2-40B4-BE49-F238E27FC236}">
                  <a16:creationId xmlns:a16="http://schemas.microsoft.com/office/drawing/2014/main" id="{A04444EC-6D2C-1DA3-9C38-FBB6E09132E2}"/>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71" name="グループ化 70">
            <a:extLst>
              <a:ext uri="{FF2B5EF4-FFF2-40B4-BE49-F238E27FC236}">
                <a16:creationId xmlns:a16="http://schemas.microsoft.com/office/drawing/2014/main" id="{31BE6A66-EAAC-B386-B173-F05825B3711F}"/>
              </a:ext>
            </a:extLst>
          </p:cNvPr>
          <p:cNvGrpSpPr>
            <a:grpSpLocks/>
          </p:cNvGrpSpPr>
          <p:nvPr/>
        </p:nvGrpSpPr>
        <p:grpSpPr>
          <a:xfrm>
            <a:off x="7118362" y="4010504"/>
            <a:ext cx="4734000" cy="918000"/>
            <a:chOff x="7118362" y="5273285"/>
            <a:chExt cx="4734000" cy="918000"/>
          </a:xfrm>
        </p:grpSpPr>
        <p:sp>
          <p:nvSpPr>
            <p:cNvPr id="72" name="四角形: 角を丸くする 71">
              <a:extLst>
                <a:ext uri="{FF2B5EF4-FFF2-40B4-BE49-F238E27FC236}">
                  <a16:creationId xmlns:a16="http://schemas.microsoft.com/office/drawing/2014/main" id="{45C8491D-9C08-DCC4-63D3-93BCB3300542}"/>
                </a:ext>
              </a:extLst>
            </p:cNvPr>
            <p:cNvSpPr/>
            <p:nvPr/>
          </p:nvSpPr>
          <p:spPr>
            <a:xfrm>
              <a:off x="7244362" y="5399285"/>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コア数、メモリ容量、システム特性を踏まえ、適切なインスタンスタイプが選定されているかを確認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73" name="フローチャート: 結合子 72">
              <a:extLst>
                <a:ext uri="{FF2B5EF4-FFF2-40B4-BE49-F238E27FC236}">
                  <a16:creationId xmlns:a16="http://schemas.microsoft.com/office/drawing/2014/main" id="{557A6ED9-6032-808E-A050-F55D3DF25DF6}"/>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74" name="グループ化 73">
            <a:extLst>
              <a:ext uri="{FF2B5EF4-FFF2-40B4-BE49-F238E27FC236}">
                <a16:creationId xmlns:a16="http://schemas.microsoft.com/office/drawing/2014/main" id="{772CD42B-4C5D-C613-0F36-EBAA2D86A8CC}"/>
              </a:ext>
            </a:extLst>
          </p:cNvPr>
          <p:cNvGrpSpPr>
            <a:grpSpLocks/>
          </p:cNvGrpSpPr>
          <p:nvPr/>
        </p:nvGrpSpPr>
        <p:grpSpPr>
          <a:xfrm>
            <a:off x="7118362" y="3211585"/>
            <a:ext cx="4734000" cy="810000"/>
            <a:chOff x="7118362" y="4364918"/>
            <a:chExt cx="4734000" cy="810000"/>
          </a:xfrm>
        </p:grpSpPr>
        <p:sp>
          <p:nvSpPr>
            <p:cNvPr id="75" name="四角形: 角を丸くする 74">
              <a:extLst>
                <a:ext uri="{FF2B5EF4-FFF2-40B4-BE49-F238E27FC236}">
                  <a16:creationId xmlns:a16="http://schemas.microsoft.com/office/drawing/2014/main" id="{507FBE8D-B449-C171-0D4B-E55DF15D8F63}"/>
                </a:ext>
              </a:extLst>
            </p:cNvPr>
            <p:cNvSpPr/>
            <p:nvPr/>
          </p:nvSpPr>
          <p:spPr>
            <a:xfrm>
              <a:off x="7244362" y="4490918"/>
              <a:ext cx="4608000" cy="68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a:t>
              </a:r>
              <a:r>
                <a:rPr lang="ja-JP" altLang="en-US" sz="1200">
                  <a:solidFill>
                    <a:schemeClr val="tx1"/>
                  </a:solidFill>
                  <a:latin typeface="+mn-ea"/>
                </a:rPr>
                <a:t>（割当）・</a:t>
              </a:r>
              <a:r>
                <a:rPr kumimoji="1" lang="ja-JP" altLang="en-US" sz="1200">
                  <a:solidFill>
                    <a:schemeClr val="tx1"/>
                  </a:solidFill>
                  <a:latin typeface="+mn-ea"/>
                </a:rPr>
                <a:t>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76" name="フローチャート: 結合子 75">
              <a:extLst>
                <a:ext uri="{FF2B5EF4-FFF2-40B4-BE49-F238E27FC236}">
                  <a16:creationId xmlns:a16="http://schemas.microsoft.com/office/drawing/2014/main" id="{1D2D836D-E3BE-C49A-1C25-4B7ACA2C7261}"/>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77" name="グループ化 76">
            <a:extLst>
              <a:ext uri="{FF2B5EF4-FFF2-40B4-BE49-F238E27FC236}">
                <a16:creationId xmlns:a16="http://schemas.microsoft.com/office/drawing/2014/main" id="{99838F7C-A838-AF21-AA58-0F99392F182A}"/>
              </a:ext>
            </a:extLst>
          </p:cNvPr>
          <p:cNvGrpSpPr>
            <a:grpSpLocks/>
          </p:cNvGrpSpPr>
          <p:nvPr/>
        </p:nvGrpSpPr>
        <p:grpSpPr>
          <a:xfrm>
            <a:off x="7118362" y="1577747"/>
            <a:ext cx="4734000" cy="846000"/>
            <a:chOff x="7118362" y="2609123"/>
            <a:chExt cx="4734000" cy="846000"/>
          </a:xfrm>
        </p:grpSpPr>
        <p:sp>
          <p:nvSpPr>
            <p:cNvPr id="78" name="四角形: 角を丸くする 77">
              <a:extLst>
                <a:ext uri="{FF2B5EF4-FFF2-40B4-BE49-F238E27FC236}">
                  <a16:creationId xmlns:a16="http://schemas.microsoft.com/office/drawing/2014/main" id="{78AEA572-4E2C-BD37-F740-E71CB9C0943F}"/>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Amazon Web Services</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79" name="フローチャート: 結合子 78">
              <a:extLst>
                <a:ext uri="{FF2B5EF4-FFF2-40B4-BE49-F238E27FC236}">
                  <a16:creationId xmlns:a16="http://schemas.microsoft.com/office/drawing/2014/main" id="{F3E90F19-093E-372B-6052-53C6BD0F514E}"/>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lang="ja-JP" altLang="en-US" sz="1200"/>
            </a:p>
          </p:txBody>
        </p:sp>
      </p:grpSp>
      <p:grpSp>
        <p:nvGrpSpPr>
          <p:cNvPr id="80" name="グループ化 79">
            <a:extLst>
              <a:ext uri="{FF2B5EF4-FFF2-40B4-BE49-F238E27FC236}">
                <a16:creationId xmlns:a16="http://schemas.microsoft.com/office/drawing/2014/main" id="{1C9498D6-798C-EBA7-6493-683C8E51BD62}"/>
              </a:ext>
            </a:extLst>
          </p:cNvPr>
          <p:cNvGrpSpPr>
            <a:grpSpLocks/>
          </p:cNvGrpSpPr>
          <p:nvPr/>
        </p:nvGrpSpPr>
        <p:grpSpPr>
          <a:xfrm>
            <a:off x="7118362" y="4917423"/>
            <a:ext cx="4734000" cy="1205999"/>
            <a:chOff x="7118362" y="5273285"/>
            <a:chExt cx="4734000" cy="1205999"/>
          </a:xfrm>
        </p:grpSpPr>
        <p:sp>
          <p:nvSpPr>
            <p:cNvPr id="81" name="四角形: 角を丸くする 80">
              <a:extLst>
                <a:ext uri="{FF2B5EF4-FFF2-40B4-BE49-F238E27FC236}">
                  <a16:creationId xmlns:a16="http://schemas.microsoft.com/office/drawing/2014/main" id="{B1F1D0F6-929B-9389-4BFC-AEB8F29CB83F}"/>
                </a:ext>
              </a:extLst>
            </p:cNvPr>
            <p:cNvSpPr/>
            <p:nvPr/>
          </p:nvSpPr>
          <p:spPr>
            <a:xfrm>
              <a:off x="7244362" y="5399284"/>
              <a:ext cx="4608000" cy="108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dirty="0">
                  <a:solidFill>
                    <a:schemeClr val="tx1"/>
                  </a:solidFill>
                  <a:latin typeface="+mn-ea"/>
                </a:rPr>
                <a:t>各サーバの起動時間・システム運用作業を含めた起動時間</a:t>
              </a:r>
              <a:endParaRPr lang="en-US" altLang="ja-JP" sz="12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各サーバの起動時間および運用作業を含めた起動時間を確認</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常時稼働するサーバについては長期継続割引の適用有無についても確認し、未適用の場合は適用を検討</a:t>
              </a:r>
              <a:r>
                <a:rPr lang="en-US" altLang="ja-JP" sz="1100" baseline="30000" dirty="0">
                  <a:solidFill>
                    <a:schemeClr val="tx1"/>
                  </a:solidFill>
                  <a:latin typeface="+mn-ea"/>
                </a:rPr>
                <a:t>※1</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マルチ</a:t>
              </a:r>
              <a:r>
                <a:rPr lang="en-US" altLang="ja-JP" sz="1100" dirty="0">
                  <a:solidFill>
                    <a:schemeClr val="tx1"/>
                  </a:solidFill>
                  <a:latin typeface="+mn-ea"/>
                </a:rPr>
                <a:t>AZ</a:t>
              </a:r>
              <a:r>
                <a:rPr lang="ja-JP" altLang="en-US" sz="1100" dirty="0">
                  <a:solidFill>
                    <a:schemeClr val="tx1"/>
                  </a:solidFill>
                  <a:latin typeface="+mn-ea"/>
                </a:rPr>
                <a:t>構成の場合は、可用性要件（</a:t>
              </a:r>
              <a:r>
                <a:rPr lang="en-US" altLang="ja-JP" sz="1100" dirty="0">
                  <a:solidFill>
                    <a:schemeClr val="tx1"/>
                  </a:solidFill>
                  <a:latin typeface="+mn-ea"/>
                </a:rPr>
                <a:t>RPO/RTO</a:t>
              </a:r>
              <a:r>
                <a:rPr lang="ja-JP" altLang="en-US" sz="1100" dirty="0">
                  <a:solidFill>
                    <a:schemeClr val="tx1"/>
                  </a:solidFill>
                  <a:latin typeface="+mn-ea"/>
                </a:rPr>
                <a:t>）等を踏まえ過剰な構成でないかを確認</a:t>
              </a:r>
              <a:r>
                <a:rPr lang="en-US" altLang="ja-JP" sz="1100" baseline="30000" dirty="0">
                  <a:solidFill>
                    <a:schemeClr val="tx1"/>
                  </a:solidFill>
                  <a:latin typeface="+mn-ea"/>
                </a:rPr>
                <a:t>※2</a:t>
              </a:r>
            </a:p>
          </p:txBody>
        </p:sp>
        <p:sp>
          <p:nvSpPr>
            <p:cNvPr id="82" name="フローチャート: 結合子 81">
              <a:extLst>
                <a:ext uri="{FF2B5EF4-FFF2-40B4-BE49-F238E27FC236}">
                  <a16:creationId xmlns:a16="http://schemas.microsoft.com/office/drawing/2014/main" id="{C856BBF0-FAB7-F971-028E-444B4BA8D54E}"/>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1"/>
                  </a:solidFill>
                </a:rPr>
                <a:t>6</a:t>
              </a:r>
              <a:endParaRPr lang="ja-JP" altLang="en-US" sz="1200">
                <a:solidFill>
                  <a:schemeClr val="tx1"/>
                </a:solidFill>
              </a:endParaRPr>
            </a:p>
          </p:txBody>
        </p:sp>
      </p:grpSp>
      <p:grpSp>
        <p:nvGrpSpPr>
          <p:cNvPr id="17" name="グループ化 16">
            <a:extLst>
              <a:ext uri="{FF2B5EF4-FFF2-40B4-BE49-F238E27FC236}">
                <a16:creationId xmlns:a16="http://schemas.microsoft.com/office/drawing/2014/main" id="{45AF8968-A5B5-70EE-1A70-912F31EA2A68}"/>
              </a:ext>
            </a:extLst>
          </p:cNvPr>
          <p:cNvGrpSpPr/>
          <p:nvPr/>
        </p:nvGrpSpPr>
        <p:grpSpPr>
          <a:xfrm>
            <a:off x="417565" y="2071390"/>
            <a:ext cx="6656425" cy="622620"/>
            <a:chOff x="417565" y="2005289"/>
            <a:chExt cx="6656425" cy="622620"/>
          </a:xfrm>
        </p:grpSpPr>
        <p:pic>
          <p:nvPicPr>
            <p:cNvPr id="18" name="図 17">
              <a:extLst>
                <a:ext uri="{FF2B5EF4-FFF2-40B4-BE49-F238E27FC236}">
                  <a16:creationId xmlns:a16="http://schemas.microsoft.com/office/drawing/2014/main" id="{E220D008-28FA-28CB-6389-58322DB5F1F4}"/>
                </a:ext>
              </a:extLst>
            </p:cNvPr>
            <p:cNvPicPr>
              <a:picLocks noChangeAspect="1"/>
            </p:cNvPicPr>
            <p:nvPr/>
          </p:nvPicPr>
          <p:blipFill>
            <a:blip r:embed="rId5"/>
            <a:stretch>
              <a:fillRect/>
            </a:stretch>
          </p:blipFill>
          <p:spPr>
            <a:xfrm>
              <a:off x="593075" y="2005289"/>
              <a:ext cx="6480915" cy="622620"/>
            </a:xfrm>
            <a:prstGeom prst="rect">
              <a:avLst/>
            </a:prstGeom>
            <a:ln>
              <a:solidFill>
                <a:schemeClr val="tx2"/>
              </a:solidFill>
            </a:ln>
          </p:spPr>
        </p:pic>
        <p:sp>
          <p:nvSpPr>
            <p:cNvPr id="20" name="フローチャート: 処理 19">
              <a:extLst>
                <a:ext uri="{FF2B5EF4-FFF2-40B4-BE49-F238E27FC236}">
                  <a16:creationId xmlns:a16="http://schemas.microsoft.com/office/drawing/2014/main" id="{3EAD6E84-33E2-8BF7-18A0-D199C027C90F}"/>
                </a:ext>
              </a:extLst>
            </p:cNvPr>
            <p:cNvSpPr/>
            <p:nvPr/>
          </p:nvSpPr>
          <p:spPr>
            <a:xfrm>
              <a:off x="610765" y="2317532"/>
              <a:ext cx="6410566" cy="288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ローチャート: 結合子 18">
              <a:extLst>
                <a:ext uri="{FF2B5EF4-FFF2-40B4-BE49-F238E27FC236}">
                  <a16:creationId xmlns:a16="http://schemas.microsoft.com/office/drawing/2014/main" id="{C89CF472-DEE5-75CA-16C8-3BD80AC54CB6}"/>
                </a:ext>
              </a:extLst>
            </p:cNvPr>
            <p:cNvSpPr/>
            <p:nvPr/>
          </p:nvSpPr>
          <p:spPr>
            <a:xfrm>
              <a:off x="417565" y="231456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sp>
        <p:nvSpPr>
          <p:cNvPr id="11" name="Text Placeholder 3">
            <a:extLst>
              <a:ext uri="{FF2B5EF4-FFF2-40B4-BE49-F238E27FC236}">
                <a16:creationId xmlns:a16="http://schemas.microsoft.com/office/drawing/2014/main" id="{C19D2292-C463-B60E-476B-6AFF52BED41F}"/>
              </a:ext>
            </a:extLst>
          </p:cNvPr>
          <p:cNvSpPr txBox="1">
            <a:spLocks/>
          </p:cNvSpPr>
          <p:nvPr/>
        </p:nvSpPr>
        <p:spPr>
          <a:xfrm>
            <a:off x="587372" y="6235583"/>
            <a:ext cx="6486617" cy="540000"/>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989898"/>
                </a:solidFill>
                <a:latin typeface="+mn-ea"/>
              </a:rPr>
              <a:t>※1:</a:t>
            </a:r>
            <a:r>
              <a:rPr lang="ja-JP" altLang="en-US" dirty="0">
                <a:solidFill>
                  <a:srgbClr val="989898"/>
                </a:solidFill>
                <a:latin typeface="+mn-ea"/>
              </a:rPr>
              <a:t>長期継続割引を利用する際は、</a:t>
            </a:r>
            <a:r>
              <a:rPr lang="en-US" altLang="ja-JP" dirty="0">
                <a:solidFill>
                  <a:srgbClr val="989898"/>
                </a:solidFill>
                <a:latin typeface="+mn-ea"/>
              </a:rPr>
              <a:t>GCAS</a:t>
            </a:r>
            <a:r>
              <a:rPr lang="ja-JP" altLang="en-US" dirty="0">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endParaRPr lang="en-US" dirty="0">
              <a:solidFill>
                <a:srgbClr val="989898"/>
              </a:solidFill>
            </a:endParaRPr>
          </a:p>
        </p:txBody>
      </p:sp>
      <p:grpSp>
        <p:nvGrpSpPr>
          <p:cNvPr id="27" name="グループ化 26">
            <a:extLst>
              <a:ext uri="{FF2B5EF4-FFF2-40B4-BE49-F238E27FC236}">
                <a16:creationId xmlns:a16="http://schemas.microsoft.com/office/drawing/2014/main" id="{9847DF57-B818-BC71-3F71-DAB2E4322A4A}"/>
              </a:ext>
            </a:extLst>
          </p:cNvPr>
          <p:cNvGrpSpPr/>
          <p:nvPr/>
        </p:nvGrpSpPr>
        <p:grpSpPr>
          <a:xfrm>
            <a:off x="411536" y="3750726"/>
            <a:ext cx="6662454" cy="2372696"/>
            <a:chOff x="411536" y="3750726"/>
            <a:chExt cx="6662454" cy="2372696"/>
          </a:xfrm>
        </p:grpSpPr>
        <p:pic>
          <p:nvPicPr>
            <p:cNvPr id="26" name="図 2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3BC9FE5-7014-C0EC-B101-2055C45D2E69}"/>
                </a:ext>
              </a:extLst>
            </p:cNvPr>
            <p:cNvPicPr>
              <a:picLocks noChangeAspect="1"/>
            </p:cNvPicPr>
            <p:nvPr/>
          </p:nvPicPr>
          <p:blipFill>
            <a:blip r:embed="rId6"/>
            <a:stretch>
              <a:fillRect/>
            </a:stretch>
          </p:blipFill>
          <p:spPr>
            <a:xfrm>
              <a:off x="593076" y="4016872"/>
              <a:ext cx="6480914" cy="2106550"/>
            </a:xfrm>
            <a:prstGeom prst="rect">
              <a:avLst/>
            </a:prstGeom>
            <a:ln>
              <a:solidFill>
                <a:schemeClr val="tx2"/>
              </a:solidFill>
            </a:ln>
          </p:spPr>
        </p:pic>
        <p:sp>
          <p:nvSpPr>
            <p:cNvPr id="37" name="フローチャート: 処理 36">
              <a:extLst>
                <a:ext uri="{FF2B5EF4-FFF2-40B4-BE49-F238E27FC236}">
                  <a16:creationId xmlns:a16="http://schemas.microsoft.com/office/drawing/2014/main" id="{E449CCD0-0896-45E0-5A19-D1521D269B9A}"/>
                </a:ext>
              </a:extLst>
            </p:cNvPr>
            <p:cNvSpPr/>
            <p:nvPr/>
          </p:nvSpPr>
          <p:spPr>
            <a:xfrm>
              <a:off x="610483" y="4238175"/>
              <a:ext cx="6408000" cy="324000"/>
            </a:xfrm>
            <a:prstGeom prst="flowChartProcess">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ローチャート: 結合子 2">
              <a:extLst>
                <a:ext uri="{FF2B5EF4-FFF2-40B4-BE49-F238E27FC236}">
                  <a16:creationId xmlns:a16="http://schemas.microsoft.com/office/drawing/2014/main" id="{73CFD00C-7548-CE44-334B-4AC0D021DBB6}"/>
                </a:ext>
              </a:extLst>
            </p:cNvPr>
            <p:cNvSpPr/>
            <p:nvPr/>
          </p:nvSpPr>
          <p:spPr>
            <a:xfrm>
              <a:off x="411536" y="402769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9" name="フローチャート: 処理 8">
              <a:extLst>
                <a:ext uri="{FF2B5EF4-FFF2-40B4-BE49-F238E27FC236}">
                  <a16:creationId xmlns:a16="http://schemas.microsoft.com/office/drawing/2014/main" id="{014FEB70-700B-F804-B760-E56D88B632AC}"/>
                </a:ext>
              </a:extLst>
            </p:cNvPr>
            <p:cNvSpPr/>
            <p:nvPr/>
          </p:nvSpPr>
          <p:spPr>
            <a:xfrm>
              <a:off x="610483" y="4637104"/>
              <a:ext cx="685778" cy="301899"/>
            </a:xfrm>
            <a:prstGeom prst="flowChartProcess">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37B87CC9-617D-2F49-B976-44AF63284AEB}"/>
                </a:ext>
              </a:extLst>
            </p:cNvPr>
            <p:cNvSpPr/>
            <p:nvPr/>
          </p:nvSpPr>
          <p:spPr>
            <a:xfrm>
              <a:off x="4758975" y="3750726"/>
              <a:ext cx="75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16" name="直線矢印コネクタ 15">
              <a:extLst>
                <a:ext uri="{FF2B5EF4-FFF2-40B4-BE49-F238E27FC236}">
                  <a16:creationId xmlns:a16="http://schemas.microsoft.com/office/drawing/2014/main" id="{2AD4D79E-6CED-937C-BBF9-12AC6BCF8938}"/>
                </a:ext>
              </a:extLst>
            </p:cNvPr>
            <p:cNvCxnSpPr>
              <a:cxnSpLocks/>
              <a:stCxn id="13" idx="1"/>
              <a:endCxn id="37" idx="0"/>
            </p:cNvCxnSpPr>
            <p:nvPr/>
          </p:nvCxnSpPr>
          <p:spPr>
            <a:xfrm flipH="1">
              <a:off x="3814483" y="3946749"/>
              <a:ext cx="944492" cy="291426"/>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21" name="正方形/長方形 20">
              <a:extLst>
                <a:ext uri="{FF2B5EF4-FFF2-40B4-BE49-F238E27FC236}">
                  <a16:creationId xmlns:a16="http://schemas.microsoft.com/office/drawing/2014/main" id="{DD92FFF3-748A-AE5F-94A8-4D6009C8A578}"/>
                </a:ext>
              </a:extLst>
            </p:cNvPr>
            <p:cNvSpPr/>
            <p:nvPr/>
          </p:nvSpPr>
          <p:spPr>
            <a:xfrm>
              <a:off x="1819434" y="4594463"/>
              <a:ext cx="111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マルチ／シングル</a:t>
              </a:r>
              <a:r>
                <a:rPr lang="en-US" altLang="ja-JP" sz="1100">
                  <a:solidFill>
                    <a:schemeClr val="tx1"/>
                  </a:solidFill>
                  <a:latin typeface="Meiryo UI" panose="020B0604030504040204" pitchFamily="50" charset="-128"/>
                  <a:ea typeface="Meiryo UI" panose="020B0604030504040204" pitchFamily="50" charset="-128"/>
                </a:rPr>
                <a:t>AZ</a:t>
              </a:r>
              <a:r>
                <a:rPr lang="ja-JP" altLang="en-US" sz="1100">
                  <a:solidFill>
                    <a:schemeClr val="tx1"/>
                  </a:solidFill>
                  <a:latin typeface="Meiryo UI" panose="020B0604030504040204" pitchFamily="50" charset="-128"/>
                  <a:ea typeface="Meiryo UI" panose="020B0604030504040204" pitchFamily="50" charset="-128"/>
                </a:rPr>
                <a:t>構成</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22" name="直線矢印コネクタ 21">
              <a:extLst>
                <a:ext uri="{FF2B5EF4-FFF2-40B4-BE49-F238E27FC236}">
                  <a16:creationId xmlns:a16="http://schemas.microsoft.com/office/drawing/2014/main" id="{C7CE7605-7708-1E67-720B-E46DA449CE25}"/>
                </a:ext>
              </a:extLst>
            </p:cNvPr>
            <p:cNvCxnSpPr>
              <a:cxnSpLocks/>
              <a:endCxn id="9" idx="3"/>
            </p:cNvCxnSpPr>
            <p:nvPr/>
          </p:nvCxnSpPr>
          <p:spPr>
            <a:xfrm flipH="1">
              <a:off x="1296261" y="4662154"/>
              <a:ext cx="523173" cy="125900"/>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1" name="フローチャート: 処理 30">
              <a:extLst>
                <a:ext uri="{FF2B5EF4-FFF2-40B4-BE49-F238E27FC236}">
                  <a16:creationId xmlns:a16="http://schemas.microsoft.com/office/drawing/2014/main" id="{A3213AE0-93DF-6E8E-9E55-6D247C4544CD}"/>
                </a:ext>
              </a:extLst>
            </p:cNvPr>
            <p:cNvSpPr/>
            <p:nvPr/>
          </p:nvSpPr>
          <p:spPr>
            <a:xfrm>
              <a:off x="610483" y="5018798"/>
              <a:ext cx="6408000" cy="1104624"/>
            </a:xfrm>
            <a:prstGeom prst="flowChartProcess">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E900D1AB-CA42-51D2-5E12-9C76AB3DE0D0}"/>
                </a:ext>
              </a:extLst>
            </p:cNvPr>
            <p:cNvSpPr/>
            <p:nvPr/>
          </p:nvSpPr>
          <p:spPr>
            <a:xfrm>
              <a:off x="4772721" y="4594463"/>
              <a:ext cx="111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46" name="直線矢印コネクタ 45">
              <a:extLst>
                <a:ext uri="{FF2B5EF4-FFF2-40B4-BE49-F238E27FC236}">
                  <a16:creationId xmlns:a16="http://schemas.microsoft.com/office/drawing/2014/main" id="{C9902E97-D64E-D71A-FB3F-55D4155405A5}"/>
                </a:ext>
              </a:extLst>
            </p:cNvPr>
            <p:cNvCxnSpPr>
              <a:cxnSpLocks/>
              <a:stCxn id="42" idx="1"/>
              <a:endCxn id="31" idx="0"/>
            </p:cNvCxnSpPr>
            <p:nvPr/>
          </p:nvCxnSpPr>
          <p:spPr>
            <a:xfrm flipH="1">
              <a:off x="3814483" y="4790486"/>
              <a:ext cx="958238" cy="228312"/>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sp>
        <p:nvSpPr>
          <p:cNvPr id="5" name="テキスト ボックス 4">
            <a:extLst>
              <a:ext uri="{FF2B5EF4-FFF2-40B4-BE49-F238E27FC236}">
                <a16:creationId xmlns:a16="http://schemas.microsoft.com/office/drawing/2014/main" id="{A040457E-9250-54C3-ECFC-FD218ACA2DA8}"/>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7" name="正方形/長方形 6">
            <a:extLst>
              <a:ext uri="{FF2B5EF4-FFF2-40B4-BE49-F238E27FC236}">
                <a16:creationId xmlns:a16="http://schemas.microsoft.com/office/drawing/2014/main" id="{41EDC222-9E5A-72CB-1634-FA51F37AF7CA}"/>
              </a:ext>
            </a:extLst>
          </p:cNvPr>
          <p:cNvSpPr/>
          <p:nvPr/>
        </p:nvSpPr>
        <p:spPr>
          <a:xfrm>
            <a:off x="587375" y="809492"/>
            <a:ext cx="4853758" cy="3636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Amazon Web </a:t>
            </a:r>
            <a:r>
              <a:rPr lang="en-US" altLang="ja-JP"/>
              <a:t>S</a:t>
            </a:r>
            <a:r>
              <a:rPr kumimoji="1" lang="en-US" altLang="ja-JP"/>
              <a:t>ervices</a:t>
            </a:r>
            <a:r>
              <a:rPr kumimoji="1" lang="ja-JP" altLang="en-US"/>
              <a:t>編</a:t>
            </a:r>
          </a:p>
        </p:txBody>
      </p:sp>
      <p:sp>
        <p:nvSpPr>
          <p:cNvPr id="10" name="Text Placeholder 3">
            <a:extLst>
              <a:ext uri="{FF2B5EF4-FFF2-40B4-BE49-F238E27FC236}">
                <a16:creationId xmlns:a16="http://schemas.microsoft.com/office/drawing/2014/main" id="{A67EB8F0-BF0C-BBEE-AEDF-E7BC0936D0D7}"/>
              </a:ext>
            </a:extLst>
          </p:cNvPr>
          <p:cNvSpPr txBox="1">
            <a:spLocks/>
          </p:cNvSpPr>
          <p:nvPr/>
        </p:nvSpPr>
        <p:spPr>
          <a:xfrm>
            <a:off x="7244362" y="6235583"/>
            <a:ext cx="4486504" cy="540000"/>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a:solidFill>
                  <a:schemeClr val="tx1"/>
                </a:solidFill>
                <a:latin typeface="+mn-ea"/>
              </a:rPr>
              <a:t>※2:RDS</a:t>
            </a:r>
            <a:r>
              <a:rPr lang="ja-JP" altLang="en-US">
                <a:solidFill>
                  <a:schemeClr val="tx1"/>
                </a:solidFill>
                <a:latin typeface="+mn-ea"/>
              </a:rPr>
              <a:t>がマルチ</a:t>
            </a:r>
            <a:r>
              <a:rPr lang="en-US" altLang="ja-JP">
                <a:solidFill>
                  <a:schemeClr val="tx1"/>
                </a:solidFill>
                <a:latin typeface="+mn-ea"/>
              </a:rPr>
              <a:t>AZ</a:t>
            </a:r>
            <a:r>
              <a:rPr lang="ja-JP" altLang="en-US">
                <a:solidFill>
                  <a:schemeClr val="tx1"/>
                </a:solidFill>
                <a:latin typeface="+mn-ea"/>
              </a:rPr>
              <a:t>構成の場合は、可用性要件や</a:t>
            </a:r>
            <a:r>
              <a:rPr lang="en-US" altLang="ja-JP">
                <a:solidFill>
                  <a:schemeClr val="tx1"/>
                </a:solidFill>
                <a:latin typeface="+mn-ea"/>
              </a:rPr>
              <a:t>RTO</a:t>
            </a:r>
            <a:r>
              <a:rPr lang="ja-JP" altLang="en-US">
                <a:solidFill>
                  <a:schemeClr val="tx1"/>
                </a:solidFill>
                <a:latin typeface="+mn-ea"/>
              </a:rPr>
              <a:t>（目標復旧時間）・</a:t>
            </a:r>
            <a:r>
              <a:rPr lang="en-US" altLang="ja-JP">
                <a:solidFill>
                  <a:schemeClr val="tx1"/>
                </a:solidFill>
                <a:latin typeface="+mn-ea"/>
              </a:rPr>
              <a:t>RPO</a:t>
            </a:r>
            <a:r>
              <a:rPr lang="ja-JP" altLang="en-US">
                <a:solidFill>
                  <a:schemeClr val="tx1"/>
                </a:solidFill>
                <a:latin typeface="+mn-ea"/>
              </a:rPr>
              <a:t>（目標復旧時点）を確認し、マルチ</a:t>
            </a:r>
            <a:r>
              <a:rPr lang="en-US" altLang="ja-JP">
                <a:solidFill>
                  <a:schemeClr val="tx1"/>
                </a:solidFill>
                <a:latin typeface="+mn-ea"/>
              </a:rPr>
              <a:t>AZ</a:t>
            </a:r>
            <a:r>
              <a:rPr lang="ja-JP" altLang="en-US">
                <a:solidFill>
                  <a:schemeClr val="tx1"/>
                </a:solidFill>
                <a:latin typeface="+mn-ea"/>
              </a:rPr>
              <a:t>構成であることの必要性や妥当性について運用・保守事業者と協議の上、許容できるようであればシングル</a:t>
            </a:r>
            <a:r>
              <a:rPr lang="en-US" altLang="ja-JP">
                <a:solidFill>
                  <a:schemeClr val="tx1"/>
                </a:solidFill>
                <a:latin typeface="+mn-ea"/>
              </a:rPr>
              <a:t>AZ</a:t>
            </a:r>
            <a:r>
              <a:rPr lang="ja-JP" altLang="en-US">
                <a:solidFill>
                  <a:schemeClr val="tx1"/>
                </a:solidFill>
                <a:latin typeface="+mn-ea"/>
              </a:rPr>
              <a:t>構成を検討いただきたい。</a:t>
            </a:r>
            <a:endParaRPr lang="en-US" altLang="ja-JP">
              <a:solidFill>
                <a:schemeClr val="tx1"/>
              </a:solidFill>
              <a:latin typeface="+mn-ea"/>
            </a:endParaRPr>
          </a:p>
        </p:txBody>
      </p:sp>
    </p:spTree>
    <p:extLst>
      <p:ext uri="{BB962C8B-B14F-4D97-AF65-F5344CB8AC3E}">
        <p14:creationId xmlns:p14="http://schemas.microsoft.com/office/powerpoint/2010/main" val="2910590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428F-C7E1-338C-E8CD-EF2A3251E0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0CE6396-D3AC-B4C4-DA0A-4AE89D13792A}"/>
              </a:ext>
            </a:extLst>
          </p:cNvPr>
          <p:cNvSpPr>
            <a:spLocks noGrp="1"/>
          </p:cNvSpPr>
          <p:nvPr>
            <p:ph type="title"/>
          </p:nvPr>
        </p:nvSpPr>
        <p:spPr/>
        <p:txBody>
          <a:bodyPr/>
          <a:lstStyle/>
          <a:p>
            <a:r>
              <a:rPr lang="en-US" altLang="ja-JP"/>
              <a:t>3.3. </a:t>
            </a:r>
            <a:r>
              <a:rPr lang="ja-JP" altLang="en-US"/>
              <a:t>インスタンス（データベース） （</a:t>
            </a:r>
            <a:r>
              <a:rPr lang="en-US" altLang="ja-JP"/>
              <a:t>2/4</a:t>
            </a:r>
            <a:r>
              <a:rPr lang="ja-JP" altLang="en-US"/>
              <a:t>）</a:t>
            </a:r>
          </a:p>
        </p:txBody>
      </p:sp>
      <p:sp>
        <p:nvSpPr>
          <p:cNvPr id="9" name="Slide Number Placeholder 1">
            <a:extLst>
              <a:ext uri="{FF2B5EF4-FFF2-40B4-BE49-F238E27FC236}">
                <a16:creationId xmlns:a16="http://schemas.microsoft.com/office/drawing/2014/main" id="{752E6CCB-C2FE-86E0-7508-66AE8B1E310D}"/>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56" name="グループ化 55">
            <a:extLst>
              <a:ext uri="{FF2B5EF4-FFF2-40B4-BE49-F238E27FC236}">
                <a16:creationId xmlns:a16="http://schemas.microsoft.com/office/drawing/2014/main" id="{133204F4-F307-F239-3EA1-C6063D08CD73}"/>
              </a:ext>
            </a:extLst>
          </p:cNvPr>
          <p:cNvGrpSpPr/>
          <p:nvPr/>
        </p:nvGrpSpPr>
        <p:grpSpPr>
          <a:xfrm>
            <a:off x="7118362" y="742828"/>
            <a:ext cx="4734000" cy="774000"/>
            <a:chOff x="7118362" y="742828"/>
            <a:chExt cx="4734000" cy="774000"/>
          </a:xfrm>
        </p:grpSpPr>
        <p:sp>
          <p:nvSpPr>
            <p:cNvPr id="13" name="四角形: 角を丸くする 12">
              <a:extLst>
                <a:ext uri="{FF2B5EF4-FFF2-40B4-BE49-F238E27FC236}">
                  <a16:creationId xmlns:a16="http://schemas.microsoft.com/office/drawing/2014/main" id="{568E7732-8F9A-1D2B-3271-AFB3B01AF077}"/>
                </a:ext>
              </a:extLst>
            </p:cNvPr>
            <p:cNvSpPr/>
            <p:nvPr/>
          </p:nvSpPr>
          <p:spPr>
            <a:xfrm>
              <a:off x="7244362" y="868828"/>
              <a:ext cx="4608000" cy="648000"/>
            </a:xfrm>
            <a:prstGeom prst="roundRect">
              <a:avLst/>
            </a:prstGeom>
            <a:solidFill>
              <a:schemeClr val="bg1">
                <a:lumMod val="75000"/>
              </a:schemeClr>
            </a:solidFill>
            <a:ln w="19050">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Google Cloud</a:t>
              </a:r>
              <a:r>
                <a:rPr lang="ja-JP" altLang="en-US" sz="1100">
                  <a:solidFill>
                    <a:schemeClr val="tx1"/>
                  </a:solidFill>
                  <a:latin typeface="+mn-ea"/>
                </a:rPr>
                <a:t>のカリキュレータではサーバの名称・主な役割を確認できる設定項目が存在しない</a:t>
              </a:r>
              <a:endParaRPr lang="en-US" altLang="ja-JP" sz="1100">
                <a:solidFill>
                  <a:schemeClr val="tx1"/>
                </a:solidFill>
                <a:latin typeface="+mn-ea"/>
              </a:endParaRPr>
            </a:p>
          </p:txBody>
        </p:sp>
        <p:sp>
          <p:nvSpPr>
            <p:cNvPr id="14" name="フローチャート: 結合子 13">
              <a:extLst>
                <a:ext uri="{FF2B5EF4-FFF2-40B4-BE49-F238E27FC236}">
                  <a16:creationId xmlns:a16="http://schemas.microsoft.com/office/drawing/2014/main" id="{FF731D3F-16BE-5A6C-1038-1196438E04E0}"/>
                </a:ext>
              </a:extLst>
            </p:cNvPr>
            <p:cNvSpPr/>
            <p:nvPr/>
          </p:nvSpPr>
          <p:spPr>
            <a:xfrm>
              <a:off x="7118362" y="742828"/>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58" name="グループ化 57">
            <a:extLst>
              <a:ext uri="{FF2B5EF4-FFF2-40B4-BE49-F238E27FC236}">
                <a16:creationId xmlns:a16="http://schemas.microsoft.com/office/drawing/2014/main" id="{FB9ECB0D-B95D-86B3-F9B0-9C417E299AB5}"/>
              </a:ext>
            </a:extLst>
          </p:cNvPr>
          <p:cNvGrpSpPr/>
          <p:nvPr/>
        </p:nvGrpSpPr>
        <p:grpSpPr>
          <a:xfrm>
            <a:off x="7118362" y="2311610"/>
            <a:ext cx="4734000" cy="774000"/>
            <a:chOff x="7118362" y="2340666"/>
            <a:chExt cx="4734000" cy="774000"/>
          </a:xfrm>
        </p:grpSpPr>
        <p:sp>
          <p:nvSpPr>
            <p:cNvPr id="16" name="四角形: 角を丸くする 15">
              <a:extLst>
                <a:ext uri="{FF2B5EF4-FFF2-40B4-BE49-F238E27FC236}">
                  <a16:creationId xmlns:a16="http://schemas.microsoft.com/office/drawing/2014/main" id="{55A248D1-E70E-BE1D-DB5B-B8F80D97C29B}"/>
                </a:ext>
              </a:extLst>
            </p:cNvPr>
            <p:cNvSpPr/>
            <p:nvPr/>
          </p:nvSpPr>
          <p:spPr>
            <a:xfrm>
              <a:off x="7244362" y="2466666"/>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17" name="フローチャート: 結合子 16">
              <a:extLst>
                <a:ext uri="{FF2B5EF4-FFF2-40B4-BE49-F238E27FC236}">
                  <a16:creationId xmlns:a16="http://schemas.microsoft.com/office/drawing/2014/main" id="{CD278787-7BF9-CD8F-DCBB-DF081CC5B590}"/>
                </a:ext>
              </a:extLst>
            </p:cNvPr>
            <p:cNvSpPr/>
            <p:nvPr/>
          </p:nvSpPr>
          <p:spPr>
            <a:xfrm>
              <a:off x="7118362" y="234066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60" name="グループ化 59">
            <a:extLst>
              <a:ext uri="{FF2B5EF4-FFF2-40B4-BE49-F238E27FC236}">
                <a16:creationId xmlns:a16="http://schemas.microsoft.com/office/drawing/2014/main" id="{AB9277E1-C099-AC15-657C-E4938D680A45}"/>
              </a:ext>
            </a:extLst>
          </p:cNvPr>
          <p:cNvGrpSpPr/>
          <p:nvPr/>
        </p:nvGrpSpPr>
        <p:grpSpPr>
          <a:xfrm>
            <a:off x="7118362" y="3880392"/>
            <a:ext cx="4734000" cy="918000"/>
            <a:chOff x="7118362" y="3880904"/>
            <a:chExt cx="4734000" cy="918000"/>
          </a:xfrm>
        </p:grpSpPr>
        <p:sp>
          <p:nvSpPr>
            <p:cNvPr id="19" name="四角形: 角を丸くする 18">
              <a:extLst>
                <a:ext uri="{FF2B5EF4-FFF2-40B4-BE49-F238E27FC236}">
                  <a16:creationId xmlns:a16="http://schemas.microsoft.com/office/drawing/2014/main" id="{4DBB10CB-67FA-CEED-812B-757635DECCDB}"/>
                </a:ext>
              </a:extLst>
            </p:cNvPr>
            <p:cNvSpPr/>
            <p:nvPr/>
          </p:nvSpPr>
          <p:spPr>
            <a:xfrm>
              <a:off x="7244362" y="4006904"/>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コア数、メモリ容量、システム特性を踏まえ、適切なインスタンスタイプが選定されているかを確認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20" name="フローチャート: 結合子 19">
              <a:extLst>
                <a:ext uri="{FF2B5EF4-FFF2-40B4-BE49-F238E27FC236}">
                  <a16:creationId xmlns:a16="http://schemas.microsoft.com/office/drawing/2014/main" id="{8CDFB7E7-1A71-0682-EA93-3B20A5BB78E3}"/>
                </a:ext>
              </a:extLst>
            </p:cNvPr>
            <p:cNvSpPr/>
            <p:nvPr/>
          </p:nvSpPr>
          <p:spPr>
            <a:xfrm>
              <a:off x="7118362" y="388090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59" name="グループ化 58">
            <a:extLst>
              <a:ext uri="{FF2B5EF4-FFF2-40B4-BE49-F238E27FC236}">
                <a16:creationId xmlns:a16="http://schemas.microsoft.com/office/drawing/2014/main" id="{B5E488A2-4BCC-7C4A-ED51-CD843DC951A5}"/>
              </a:ext>
            </a:extLst>
          </p:cNvPr>
          <p:cNvGrpSpPr/>
          <p:nvPr/>
        </p:nvGrpSpPr>
        <p:grpSpPr>
          <a:xfrm>
            <a:off x="7118362" y="3096001"/>
            <a:ext cx="4734000" cy="774000"/>
            <a:chOff x="7118362" y="3139585"/>
            <a:chExt cx="4734000" cy="774000"/>
          </a:xfrm>
        </p:grpSpPr>
        <p:sp>
          <p:nvSpPr>
            <p:cNvPr id="22" name="四角形: 角を丸くする 21">
              <a:extLst>
                <a:ext uri="{FF2B5EF4-FFF2-40B4-BE49-F238E27FC236}">
                  <a16:creationId xmlns:a16="http://schemas.microsoft.com/office/drawing/2014/main" id="{ED63ACD5-F1F3-9CBB-3860-E1E8E47AB39D}"/>
                </a:ext>
              </a:extLst>
            </p:cNvPr>
            <p:cNvSpPr/>
            <p:nvPr/>
          </p:nvSpPr>
          <p:spPr>
            <a:xfrm>
              <a:off x="7244362" y="3265585"/>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a:t>
              </a:r>
              <a:r>
                <a:rPr lang="ja-JP" altLang="en-US" sz="1200">
                  <a:solidFill>
                    <a:schemeClr val="tx1"/>
                  </a:solidFill>
                  <a:latin typeface="+mn-ea"/>
                </a:rPr>
                <a:t>（割当）・</a:t>
              </a:r>
              <a:r>
                <a:rPr kumimoji="1" lang="ja-JP" altLang="en-US" sz="1200">
                  <a:solidFill>
                    <a:schemeClr val="tx1"/>
                  </a:solidFill>
                  <a:latin typeface="+mn-ea"/>
                </a:rPr>
                <a:t>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23" name="フローチャート: 結合子 22">
              <a:extLst>
                <a:ext uri="{FF2B5EF4-FFF2-40B4-BE49-F238E27FC236}">
                  <a16:creationId xmlns:a16="http://schemas.microsoft.com/office/drawing/2014/main" id="{39E265D7-9583-16B9-8FF3-B2F453AEAFD8}"/>
                </a:ext>
              </a:extLst>
            </p:cNvPr>
            <p:cNvSpPr/>
            <p:nvPr/>
          </p:nvSpPr>
          <p:spPr>
            <a:xfrm>
              <a:off x="7118362" y="31395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57" name="グループ化 56">
            <a:extLst>
              <a:ext uri="{FF2B5EF4-FFF2-40B4-BE49-F238E27FC236}">
                <a16:creationId xmlns:a16="http://schemas.microsoft.com/office/drawing/2014/main" id="{E2DCF15D-AD9E-3DCC-D2AA-D76B3C3D980A}"/>
              </a:ext>
            </a:extLst>
          </p:cNvPr>
          <p:cNvGrpSpPr/>
          <p:nvPr/>
        </p:nvGrpSpPr>
        <p:grpSpPr>
          <a:xfrm>
            <a:off x="7118362" y="1527219"/>
            <a:ext cx="4734000" cy="774000"/>
            <a:chOff x="7118362" y="1541747"/>
            <a:chExt cx="4734000" cy="774000"/>
          </a:xfrm>
        </p:grpSpPr>
        <p:sp>
          <p:nvSpPr>
            <p:cNvPr id="25" name="四角形: 角を丸くする 24">
              <a:extLst>
                <a:ext uri="{FF2B5EF4-FFF2-40B4-BE49-F238E27FC236}">
                  <a16:creationId xmlns:a16="http://schemas.microsoft.com/office/drawing/2014/main" id="{3C28AC62-885B-289F-85D2-6F8515E7E1D8}"/>
                </a:ext>
              </a:extLst>
            </p:cNvPr>
            <p:cNvSpPr/>
            <p:nvPr/>
          </p:nvSpPr>
          <p:spPr>
            <a:xfrm>
              <a:off x="7244362" y="1667747"/>
              <a:ext cx="4608000" cy="648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Google Cloud</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26" name="フローチャート: 結合子 25">
              <a:extLst>
                <a:ext uri="{FF2B5EF4-FFF2-40B4-BE49-F238E27FC236}">
                  <a16:creationId xmlns:a16="http://schemas.microsoft.com/office/drawing/2014/main" id="{1DF9CEFD-62DD-5CD3-1490-F6D90171851D}"/>
                </a:ext>
              </a:extLst>
            </p:cNvPr>
            <p:cNvSpPr/>
            <p:nvPr/>
          </p:nvSpPr>
          <p:spPr>
            <a:xfrm>
              <a:off x="7118362" y="1541747"/>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lang="ja-JP" altLang="en-US" sz="1200"/>
            </a:p>
          </p:txBody>
        </p:sp>
      </p:grpSp>
      <p:pic>
        <p:nvPicPr>
          <p:cNvPr id="11" name="図 10">
            <a:extLst>
              <a:ext uri="{FF2B5EF4-FFF2-40B4-BE49-F238E27FC236}">
                <a16:creationId xmlns:a16="http://schemas.microsoft.com/office/drawing/2014/main" id="{27F7973B-8028-ADA3-0A7F-CA645C1E391C}"/>
              </a:ext>
            </a:extLst>
          </p:cNvPr>
          <p:cNvPicPr>
            <a:picLocks noChangeAspect="1"/>
          </p:cNvPicPr>
          <p:nvPr/>
        </p:nvPicPr>
        <p:blipFill>
          <a:blip r:embed="rId3"/>
          <a:stretch>
            <a:fillRect/>
          </a:stretch>
        </p:blipFill>
        <p:spPr>
          <a:xfrm>
            <a:off x="587375" y="2944212"/>
            <a:ext cx="6478732" cy="1548207"/>
          </a:xfrm>
          <a:prstGeom prst="rect">
            <a:avLst/>
          </a:prstGeom>
          <a:ln>
            <a:solidFill>
              <a:schemeClr val="accent1"/>
            </a:solidFill>
          </a:ln>
        </p:spPr>
      </p:pic>
      <p:grpSp>
        <p:nvGrpSpPr>
          <p:cNvPr id="34" name="グループ化 33">
            <a:extLst>
              <a:ext uri="{FF2B5EF4-FFF2-40B4-BE49-F238E27FC236}">
                <a16:creationId xmlns:a16="http://schemas.microsoft.com/office/drawing/2014/main" id="{8EEE7743-A338-91A4-1590-572D6217EB41}"/>
              </a:ext>
            </a:extLst>
          </p:cNvPr>
          <p:cNvGrpSpPr/>
          <p:nvPr/>
        </p:nvGrpSpPr>
        <p:grpSpPr>
          <a:xfrm>
            <a:off x="4622209" y="4117820"/>
            <a:ext cx="1409139" cy="252000"/>
            <a:chOff x="5282311" y="1954794"/>
            <a:chExt cx="1409139" cy="252000"/>
          </a:xfrm>
        </p:grpSpPr>
        <p:sp>
          <p:nvSpPr>
            <p:cNvPr id="35" name="フローチャート: 処理 34">
              <a:extLst>
                <a:ext uri="{FF2B5EF4-FFF2-40B4-BE49-F238E27FC236}">
                  <a16:creationId xmlns:a16="http://schemas.microsoft.com/office/drawing/2014/main" id="{A600C10C-FD2D-C9BB-C439-C3EE2DC3FB61}"/>
                </a:ext>
              </a:extLst>
            </p:cNvPr>
            <p:cNvSpPr/>
            <p:nvPr/>
          </p:nvSpPr>
          <p:spPr>
            <a:xfrm>
              <a:off x="5502730" y="1996537"/>
              <a:ext cx="1188720" cy="18592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ローチャート: 結合子 35">
              <a:extLst>
                <a:ext uri="{FF2B5EF4-FFF2-40B4-BE49-F238E27FC236}">
                  <a16:creationId xmlns:a16="http://schemas.microsoft.com/office/drawing/2014/main" id="{74435B5B-79E5-90BF-CA37-2A8BFBEDAD18}"/>
                </a:ext>
              </a:extLst>
            </p:cNvPr>
            <p:cNvSpPr/>
            <p:nvPr/>
          </p:nvSpPr>
          <p:spPr>
            <a:xfrm>
              <a:off x="5282311" y="195479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sp>
        <p:nvSpPr>
          <p:cNvPr id="38" name="フローチャート: 処理 37">
            <a:extLst>
              <a:ext uri="{FF2B5EF4-FFF2-40B4-BE49-F238E27FC236}">
                <a16:creationId xmlns:a16="http://schemas.microsoft.com/office/drawing/2014/main" id="{C868B891-DF27-B513-22B4-3F2A08E96FF8}"/>
              </a:ext>
            </a:extLst>
          </p:cNvPr>
          <p:cNvSpPr/>
          <p:nvPr/>
        </p:nvSpPr>
        <p:spPr>
          <a:xfrm>
            <a:off x="756836" y="3358181"/>
            <a:ext cx="3778219" cy="450277"/>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フローチャート: 結合子 38">
            <a:extLst>
              <a:ext uri="{FF2B5EF4-FFF2-40B4-BE49-F238E27FC236}">
                <a16:creationId xmlns:a16="http://schemas.microsoft.com/office/drawing/2014/main" id="{7C7714A7-E984-CBF5-F934-AF948CD6685B}"/>
              </a:ext>
            </a:extLst>
          </p:cNvPr>
          <p:cNvSpPr/>
          <p:nvPr/>
        </p:nvSpPr>
        <p:spPr>
          <a:xfrm>
            <a:off x="630195" y="318145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nvGrpSpPr>
          <p:cNvPr id="1035" name="グループ化 1034">
            <a:extLst>
              <a:ext uri="{FF2B5EF4-FFF2-40B4-BE49-F238E27FC236}">
                <a16:creationId xmlns:a16="http://schemas.microsoft.com/office/drawing/2014/main" id="{78D72EF3-AB0F-F993-5BF1-B6DC68D03F0C}"/>
              </a:ext>
            </a:extLst>
          </p:cNvPr>
          <p:cNvGrpSpPr/>
          <p:nvPr/>
        </p:nvGrpSpPr>
        <p:grpSpPr>
          <a:xfrm>
            <a:off x="587374" y="1458979"/>
            <a:ext cx="6478733" cy="1417051"/>
            <a:chOff x="587374" y="1458979"/>
            <a:chExt cx="6478733" cy="1417051"/>
          </a:xfrm>
        </p:grpSpPr>
        <p:pic>
          <p:nvPicPr>
            <p:cNvPr id="8" name="図 7">
              <a:extLst>
                <a:ext uri="{FF2B5EF4-FFF2-40B4-BE49-F238E27FC236}">
                  <a16:creationId xmlns:a16="http://schemas.microsoft.com/office/drawing/2014/main" id="{28039992-9E5B-C337-3CD0-0DDBA4F40011}"/>
                </a:ext>
              </a:extLst>
            </p:cNvPr>
            <p:cNvPicPr>
              <a:picLocks noChangeAspect="1"/>
            </p:cNvPicPr>
            <p:nvPr/>
          </p:nvPicPr>
          <p:blipFill>
            <a:blip r:embed="rId4"/>
            <a:stretch>
              <a:fillRect/>
            </a:stretch>
          </p:blipFill>
          <p:spPr>
            <a:xfrm>
              <a:off x="587374" y="1458979"/>
              <a:ext cx="6478733" cy="1417051"/>
            </a:xfrm>
            <a:prstGeom prst="rect">
              <a:avLst/>
            </a:prstGeom>
            <a:ln>
              <a:solidFill>
                <a:schemeClr val="accent1"/>
              </a:solidFill>
            </a:ln>
          </p:spPr>
        </p:pic>
        <p:sp>
          <p:nvSpPr>
            <p:cNvPr id="32" name="フローチャート: 処理 31">
              <a:extLst>
                <a:ext uri="{FF2B5EF4-FFF2-40B4-BE49-F238E27FC236}">
                  <a16:creationId xmlns:a16="http://schemas.microsoft.com/office/drawing/2014/main" id="{D2AD4A9F-47ED-B3C1-A3F2-1795BB309D49}"/>
                </a:ext>
              </a:extLst>
            </p:cNvPr>
            <p:cNvSpPr/>
            <p:nvPr/>
          </p:nvSpPr>
          <p:spPr>
            <a:xfrm>
              <a:off x="1095536" y="2225844"/>
              <a:ext cx="1121933" cy="35269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結合子 32">
              <a:extLst>
                <a:ext uri="{FF2B5EF4-FFF2-40B4-BE49-F238E27FC236}">
                  <a16:creationId xmlns:a16="http://schemas.microsoft.com/office/drawing/2014/main" id="{2EBE32E0-79D6-02EC-2447-6116D1C774EB}"/>
                </a:ext>
              </a:extLst>
            </p:cNvPr>
            <p:cNvSpPr/>
            <p:nvPr/>
          </p:nvSpPr>
          <p:spPr>
            <a:xfrm>
              <a:off x="968895" y="20491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nvGrpSpPr>
            <p:cNvPr id="40" name="グループ化 39">
              <a:extLst>
                <a:ext uri="{FF2B5EF4-FFF2-40B4-BE49-F238E27FC236}">
                  <a16:creationId xmlns:a16="http://schemas.microsoft.com/office/drawing/2014/main" id="{8F85B021-00E2-BF9A-0062-1AA56FF21E4F}"/>
                </a:ext>
              </a:extLst>
            </p:cNvPr>
            <p:cNvGrpSpPr/>
            <p:nvPr/>
          </p:nvGrpSpPr>
          <p:grpSpPr>
            <a:xfrm>
              <a:off x="3130202" y="2045720"/>
              <a:ext cx="1248574" cy="529419"/>
              <a:chOff x="5291019" y="1819810"/>
              <a:chExt cx="1248574" cy="529419"/>
            </a:xfrm>
          </p:grpSpPr>
          <p:sp>
            <p:nvSpPr>
              <p:cNvPr id="41" name="フローチャート: 処理 40">
                <a:extLst>
                  <a:ext uri="{FF2B5EF4-FFF2-40B4-BE49-F238E27FC236}">
                    <a16:creationId xmlns:a16="http://schemas.microsoft.com/office/drawing/2014/main" id="{9A867496-C7AC-4D08-4367-0B02E210F9E9}"/>
                  </a:ext>
                </a:extLst>
              </p:cNvPr>
              <p:cNvSpPr/>
              <p:nvPr/>
            </p:nvSpPr>
            <p:spPr>
              <a:xfrm>
                <a:off x="5417660" y="1996536"/>
                <a:ext cx="1121933" cy="35269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ローチャート: 結合子 41">
                <a:extLst>
                  <a:ext uri="{FF2B5EF4-FFF2-40B4-BE49-F238E27FC236}">
                    <a16:creationId xmlns:a16="http://schemas.microsoft.com/office/drawing/2014/main" id="{AF0658DA-238E-18A0-2D54-65E8FAAAD06F}"/>
                  </a:ext>
                </a:extLst>
              </p:cNvPr>
              <p:cNvSpPr/>
              <p:nvPr/>
            </p:nvSpPr>
            <p:spPr>
              <a:xfrm>
                <a:off x="5291019" y="181981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grpSp>
        <p:grpSp>
          <p:nvGrpSpPr>
            <p:cNvPr id="4" name="グループ化 3">
              <a:extLst>
                <a:ext uri="{FF2B5EF4-FFF2-40B4-BE49-F238E27FC236}">
                  <a16:creationId xmlns:a16="http://schemas.microsoft.com/office/drawing/2014/main" id="{F7A9A794-4E14-8CBE-03B8-26F347984104}"/>
                </a:ext>
              </a:extLst>
            </p:cNvPr>
            <p:cNvGrpSpPr/>
            <p:nvPr/>
          </p:nvGrpSpPr>
          <p:grpSpPr>
            <a:xfrm>
              <a:off x="3910569" y="1690666"/>
              <a:ext cx="1313585" cy="540916"/>
              <a:chOff x="3799338" y="1668479"/>
              <a:chExt cx="1313585" cy="540916"/>
            </a:xfrm>
            <a:solidFill>
              <a:schemeClr val="accent2"/>
            </a:solidFill>
          </p:grpSpPr>
          <p:sp>
            <p:nvSpPr>
              <p:cNvPr id="10" name="正方形/長方形 9">
                <a:extLst>
                  <a:ext uri="{FF2B5EF4-FFF2-40B4-BE49-F238E27FC236}">
                    <a16:creationId xmlns:a16="http://schemas.microsoft.com/office/drawing/2014/main" id="{A6C86CED-BF7F-096E-F70B-54E53B8603DD}"/>
                  </a:ext>
                </a:extLst>
              </p:cNvPr>
              <p:cNvSpPr/>
              <p:nvPr/>
            </p:nvSpPr>
            <p:spPr>
              <a:xfrm>
                <a:off x="4356923" y="1668479"/>
                <a:ext cx="756000" cy="396000"/>
              </a:xfrm>
              <a:prstGeom prst="rect">
                <a:avLst/>
              </a:prstGeom>
              <a:grp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45" name="直線矢印コネクタ 44">
                <a:extLst>
                  <a:ext uri="{FF2B5EF4-FFF2-40B4-BE49-F238E27FC236}">
                    <a16:creationId xmlns:a16="http://schemas.microsoft.com/office/drawing/2014/main" id="{55528161-64CC-E830-82E4-7DE28940B794}"/>
                  </a:ext>
                </a:extLst>
              </p:cNvPr>
              <p:cNvCxnSpPr>
                <a:cxnSpLocks/>
                <a:stCxn id="10" idx="2"/>
              </p:cNvCxnSpPr>
              <p:nvPr/>
            </p:nvCxnSpPr>
            <p:spPr>
              <a:xfrm flipH="1">
                <a:off x="3799338" y="2064479"/>
                <a:ext cx="935585" cy="144916"/>
              </a:xfrm>
              <a:prstGeom prst="straightConnector1">
                <a:avLst/>
              </a:prstGeom>
              <a:grp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grpSp>
      <p:pic>
        <p:nvPicPr>
          <p:cNvPr id="27" name="図 26" descr="テキスト&#10;&#10;AI 生成コンテンツは誤りを含む可能性があります。">
            <a:extLst>
              <a:ext uri="{FF2B5EF4-FFF2-40B4-BE49-F238E27FC236}">
                <a16:creationId xmlns:a16="http://schemas.microsoft.com/office/drawing/2014/main" id="{5E48675C-4D36-1AA1-0ABB-E3F71F5734CF}"/>
              </a:ext>
            </a:extLst>
          </p:cNvPr>
          <p:cNvPicPr>
            <a:picLocks noChangeAspect="1"/>
          </p:cNvPicPr>
          <p:nvPr/>
        </p:nvPicPr>
        <p:blipFill>
          <a:blip r:embed="rId5"/>
          <a:srcRect t="38574" b="14526"/>
          <a:stretch>
            <a:fillRect/>
          </a:stretch>
        </p:blipFill>
        <p:spPr>
          <a:xfrm>
            <a:off x="587375" y="4560601"/>
            <a:ext cx="4124856" cy="432000"/>
          </a:xfrm>
          <a:prstGeom prst="rect">
            <a:avLst/>
          </a:prstGeom>
          <a:ln>
            <a:solidFill>
              <a:schemeClr val="accent1"/>
            </a:solidFill>
          </a:ln>
        </p:spPr>
      </p:pic>
      <p:sp>
        <p:nvSpPr>
          <p:cNvPr id="29" name="フローチャート: 処理 28">
            <a:extLst>
              <a:ext uri="{FF2B5EF4-FFF2-40B4-BE49-F238E27FC236}">
                <a16:creationId xmlns:a16="http://schemas.microsoft.com/office/drawing/2014/main" id="{FB12D4F4-C603-8EE1-E8CD-3C0122940D21}"/>
              </a:ext>
            </a:extLst>
          </p:cNvPr>
          <p:cNvSpPr/>
          <p:nvPr/>
        </p:nvSpPr>
        <p:spPr>
          <a:xfrm>
            <a:off x="756836" y="4602345"/>
            <a:ext cx="3564000" cy="369311"/>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結合子 29">
            <a:extLst>
              <a:ext uri="{FF2B5EF4-FFF2-40B4-BE49-F238E27FC236}">
                <a16:creationId xmlns:a16="http://schemas.microsoft.com/office/drawing/2014/main" id="{23944B22-58AE-52CB-EF38-86F39D0AF579}"/>
              </a:ext>
            </a:extLst>
          </p:cNvPr>
          <p:cNvSpPr/>
          <p:nvPr/>
        </p:nvSpPr>
        <p:spPr>
          <a:xfrm>
            <a:off x="630195" y="456060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6</a:t>
            </a:r>
            <a:endParaRPr kumimoji="1" lang="ja-JP" altLang="en-US" sz="1200"/>
          </a:p>
        </p:txBody>
      </p:sp>
      <p:sp>
        <p:nvSpPr>
          <p:cNvPr id="47" name="正方形/長方形 46">
            <a:extLst>
              <a:ext uri="{FF2B5EF4-FFF2-40B4-BE49-F238E27FC236}">
                <a16:creationId xmlns:a16="http://schemas.microsoft.com/office/drawing/2014/main" id="{9FE4602D-87B7-B8F7-EC5A-A0B6A2B1FA24}"/>
              </a:ext>
            </a:extLst>
          </p:cNvPr>
          <p:cNvSpPr/>
          <p:nvPr/>
        </p:nvSpPr>
        <p:spPr>
          <a:xfrm>
            <a:off x="5202888" y="4560601"/>
            <a:ext cx="1116000" cy="432000"/>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マルチ／シングルゾーン構成</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50" name="直線矢印コネクタ 49">
            <a:extLst>
              <a:ext uri="{FF2B5EF4-FFF2-40B4-BE49-F238E27FC236}">
                <a16:creationId xmlns:a16="http://schemas.microsoft.com/office/drawing/2014/main" id="{F454972E-34B8-B5FB-94D1-BC713588F228}"/>
              </a:ext>
            </a:extLst>
          </p:cNvPr>
          <p:cNvCxnSpPr>
            <a:cxnSpLocks/>
            <a:stCxn id="47" idx="1"/>
            <a:endCxn id="29" idx="3"/>
          </p:cNvCxnSpPr>
          <p:nvPr/>
        </p:nvCxnSpPr>
        <p:spPr>
          <a:xfrm flipH="1">
            <a:off x="4320836" y="4776601"/>
            <a:ext cx="882052" cy="10400"/>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53" name="正方形/長方形 52">
            <a:extLst>
              <a:ext uri="{FF2B5EF4-FFF2-40B4-BE49-F238E27FC236}">
                <a16:creationId xmlns:a16="http://schemas.microsoft.com/office/drawing/2014/main" id="{F736B934-A8B3-BA5B-084D-804F7DAB21C9}"/>
              </a:ext>
            </a:extLst>
          </p:cNvPr>
          <p:cNvSpPr/>
          <p:nvPr/>
        </p:nvSpPr>
        <p:spPr>
          <a:xfrm>
            <a:off x="587375" y="809492"/>
            <a:ext cx="4853758" cy="363626"/>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Google Cloud</a:t>
            </a:r>
            <a:r>
              <a:rPr lang="ja-JP" altLang="en-US"/>
              <a:t>編</a:t>
            </a:r>
          </a:p>
        </p:txBody>
      </p:sp>
      <p:sp>
        <p:nvSpPr>
          <p:cNvPr id="54" name="テキスト ボックス 53">
            <a:extLst>
              <a:ext uri="{FF2B5EF4-FFF2-40B4-BE49-F238E27FC236}">
                <a16:creationId xmlns:a16="http://schemas.microsoft.com/office/drawing/2014/main" id="{7108891E-FFF6-5B1E-B03E-DAFB2D2EDE3E}"/>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grpSp>
        <p:nvGrpSpPr>
          <p:cNvPr id="3" name="グループ化 2">
            <a:extLst>
              <a:ext uri="{FF2B5EF4-FFF2-40B4-BE49-F238E27FC236}">
                <a16:creationId xmlns:a16="http://schemas.microsoft.com/office/drawing/2014/main" id="{B1763687-FCA3-70D9-376F-D188DC07AB8C}"/>
              </a:ext>
            </a:extLst>
          </p:cNvPr>
          <p:cNvGrpSpPr>
            <a:grpSpLocks/>
          </p:cNvGrpSpPr>
          <p:nvPr/>
        </p:nvGrpSpPr>
        <p:grpSpPr>
          <a:xfrm>
            <a:off x="7118362" y="4808782"/>
            <a:ext cx="4734000" cy="1205999"/>
            <a:chOff x="7118362" y="5273285"/>
            <a:chExt cx="4734000" cy="1205999"/>
          </a:xfrm>
        </p:grpSpPr>
        <p:sp>
          <p:nvSpPr>
            <p:cNvPr id="7" name="四角形: 角を丸くする 6">
              <a:extLst>
                <a:ext uri="{FF2B5EF4-FFF2-40B4-BE49-F238E27FC236}">
                  <a16:creationId xmlns:a16="http://schemas.microsoft.com/office/drawing/2014/main" id="{18B5F0CC-40DB-C074-D34A-F0C0048D4950}"/>
                </a:ext>
              </a:extLst>
            </p:cNvPr>
            <p:cNvSpPr/>
            <p:nvPr/>
          </p:nvSpPr>
          <p:spPr>
            <a:xfrm>
              <a:off x="7244362" y="5399284"/>
              <a:ext cx="4608000" cy="108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各サーバの起動時間・システム運用作業を含めた起動時間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各サーバの起動時間および運用作業を含めた起動時間を確認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常時稼働するサーバについては長期継続割引の適用有無についても確認し、未適用の場合は適用を検討</a:t>
              </a:r>
              <a:r>
                <a:rPr lang="en-US" altLang="ja-JP" sz="1100" baseline="30000">
                  <a:solidFill>
                    <a:schemeClr val="tx1"/>
                  </a:solidFill>
                  <a:latin typeface="+mn-ea"/>
                </a:rPr>
                <a:t>※1</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マルチ</a:t>
              </a:r>
              <a:r>
                <a:rPr lang="en-US" altLang="ja-JP" sz="1100">
                  <a:solidFill>
                    <a:schemeClr val="tx1"/>
                  </a:solidFill>
                  <a:latin typeface="+mn-ea"/>
                </a:rPr>
                <a:t>AZ</a:t>
              </a:r>
              <a:r>
                <a:rPr lang="ja-JP" altLang="en-US" sz="1100">
                  <a:solidFill>
                    <a:schemeClr val="tx1"/>
                  </a:solidFill>
                  <a:latin typeface="+mn-ea"/>
                </a:rPr>
                <a:t>構成の場合は、可用性要件（</a:t>
              </a:r>
              <a:r>
                <a:rPr lang="en-US" altLang="ja-JP" sz="1100">
                  <a:solidFill>
                    <a:schemeClr val="tx1"/>
                  </a:solidFill>
                  <a:latin typeface="+mn-ea"/>
                </a:rPr>
                <a:t>RPO/RTO</a:t>
              </a:r>
              <a:r>
                <a:rPr lang="ja-JP" altLang="en-US" sz="1100">
                  <a:solidFill>
                    <a:schemeClr val="tx1"/>
                  </a:solidFill>
                  <a:latin typeface="+mn-ea"/>
                </a:rPr>
                <a:t>）等を踏まえ過剰な構成でないかを確認</a:t>
              </a:r>
              <a:r>
                <a:rPr lang="en-US" altLang="ja-JP" sz="1100" baseline="30000">
                  <a:solidFill>
                    <a:schemeClr val="tx1"/>
                  </a:solidFill>
                  <a:latin typeface="+mn-ea"/>
                </a:rPr>
                <a:t>※2</a:t>
              </a:r>
            </a:p>
          </p:txBody>
        </p:sp>
        <p:sp>
          <p:nvSpPr>
            <p:cNvPr id="43" name="フローチャート: 結合子 42">
              <a:extLst>
                <a:ext uri="{FF2B5EF4-FFF2-40B4-BE49-F238E27FC236}">
                  <a16:creationId xmlns:a16="http://schemas.microsoft.com/office/drawing/2014/main" id="{1C5D9CA0-4021-73A4-7C22-D24B19ADA987}"/>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1"/>
                  </a:solidFill>
                </a:rPr>
                <a:t>6</a:t>
              </a:r>
              <a:endParaRPr lang="ja-JP" altLang="en-US" sz="1200">
                <a:solidFill>
                  <a:schemeClr val="tx1"/>
                </a:solidFill>
              </a:endParaRPr>
            </a:p>
          </p:txBody>
        </p:sp>
      </p:grpSp>
      <p:sp>
        <p:nvSpPr>
          <p:cNvPr id="55" name="Text Placeholder 3">
            <a:extLst>
              <a:ext uri="{FF2B5EF4-FFF2-40B4-BE49-F238E27FC236}">
                <a16:creationId xmlns:a16="http://schemas.microsoft.com/office/drawing/2014/main" id="{3323626D-F380-5079-8C93-981A782E51CE}"/>
              </a:ext>
            </a:extLst>
          </p:cNvPr>
          <p:cNvSpPr txBox="1">
            <a:spLocks/>
          </p:cNvSpPr>
          <p:nvPr/>
        </p:nvSpPr>
        <p:spPr>
          <a:xfrm>
            <a:off x="7244362" y="6235583"/>
            <a:ext cx="4428000" cy="564441"/>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chemeClr val="tx1"/>
                </a:solidFill>
                <a:latin typeface="+mn-ea"/>
              </a:rPr>
              <a:t>※</a:t>
            </a:r>
            <a:r>
              <a:rPr lang="en-US" altLang="ja-JP">
                <a:solidFill>
                  <a:schemeClr val="tx1"/>
                </a:solidFill>
                <a:latin typeface="+mn-ea"/>
              </a:rPr>
              <a:t>2</a:t>
            </a:r>
            <a:r>
              <a:rPr lang="en-US" altLang="ja-JP" dirty="0">
                <a:solidFill>
                  <a:schemeClr val="tx1"/>
                </a:solidFill>
                <a:latin typeface="+mn-ea"/>
              </a:rPr>
              <a:t>:</a:t>
            </a:r>
            <a:r>
              <a:rPr lang="en-US" altLang="ja-JP">
                <a:solidFill>
                  <a:schemeClr val="tx1"/>
                </a:solidFill>
                <a:latin typeface="+mn-ea"/>
              </a:rPr>
              <a:t>Cloud SQL </a:t>
            </a:r>
            <a:r>
              <a:rPr lang="ja-JP" altLang="en-US">
                <a:solidFill>
                  <a:schemeClr val="tx1"/>
                </a:solidFill>
                <a:latin typeface="+mn-ea"/>
              </a:rPr>
              <a:t>が </a:t>
            </a:r>
            <a:r>
              <a:rPr lang="en-US" altLang="ja-JP">
                <a:solidFill>
                  <a:schemeClr val="tx1"/>
                </a:solidFill>
                <a:latin typeface="+mn-ea"/>
              </a:rPr>
              <a:t>Regional</a:t>
            </a:r>
            <a:r>
              <a:rPr lang="ja-JP" altLang="en-US">
                <a:solidFill>
                  <a:schemeClr val="tx1"/>
                </a:solidFill>
                <a:latin typeface="+mn-ea"/>
              </a:rPr>
              <a:t>（マルチゾーン）構成の場合は、可用性要件や </a:t>
            </a:r>
            <a:r>
              <a:rPr lang="en-US" altLang="ja-JP">
                <a:solidFill>
                  <a:schemeClr val="tx1"/>
                </a:solidFill>
                <a:latin typeface="+mn-ea"/>
              </a:rPr>
              <a:t>RTO</a:t>
            </a:r>
            <a:r>
              <a:rPr lang="ja-JP" altLang="en-US">
                <a:solidFill>
                  <a:schemeClr val="tx1"/>
                </a:solidFill>
                <a:latin typeface="+mn-ea"/>
              </a:rPr>
              <a:t>（目標復旧時間）・</a:t>
            </a:r>
            <a:r>
              <a:rPr lang="en-US" altLang="ja-JP">
                <a:solidFill>
                  <a:schemeClr val="tx1"/>
                </a:solidFill>
                <a:latin typeface="+mn-ea"/>
              </a:rPr>
              <a:t>RPO</a:t>
            </a:r>
            <a:r>
              <a:rPr lang="ja-JP" altLang="en-US">
                <a:solidFill>
                  <a:schemeClr val="tx1"/>
                </a:solidFill>
                <a:latin typeface="+mn-ea"/>
              </a:rPr>
              <a:t>（目標復旧時点）を確認し、</a:t>
            </a:r>
            <a:r>
              <a:rPr lang="en-US" altLang="ja-JP">
                <a:solidFill>
                  <a:schemeClr val="tx1"/>
                </a:solidFill>
                <a:latin typeface="+mn-ea"/>
              </a:rPr>
              <a:t>Regional</a:t>
            </a:r>
            <a:r>
              <a:rPr lang="ja-JP" altLang="en-US">
                <a:solidFill>
                  <a:schemeClr val="tx1"/>
                </a:solidFill>
                <a:latin typeface="+mn-ea"/>
              </a:rPr>
              <a:t>構成であることの必要性や妥当性について運用・保守事業者と協議の上、許容できるようであればシングルゾーン構成を検討いただきたい。</a:t>
            </a:r>
            <a:endParaRPr lang="en-US" altLang="ja-JP">
              <a:solidFill>
                <a:schemeClr val="tx1"/>
              </a:solidFill>
              <a:latin typeface="+mn-ea"/>
            </a:endParaRPr>
          </a:p>
        </p:txBody>
      </p:sp>
      <p:pic>
        <p:nvPicPr>
          <p:cNvPr id="1026" name="Picture 2">
            <a:extLst>
              <a:ext uri="{FF2B5EF4-FFF2-40B4-BE49-F238E27FC236}">
                <a16:creationId xmlns:a16="http://schemas.microsoft.com/office/drawing/2014/main" id="{CADBA955-8077-FD0E-F697-A32FFDA2D02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a:fillRect/>
          </a:stretch>
        </p:blipFill>
        <p:spPr bwMode="auto">
          <a:xfrm>
            <a:off x="587376" y="5059175"/>
            <a:ext cx="6478732" cy="111928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024" name="正方形/長方形 1023">
            <a:extLst>
              <a:ext uri="{FF2B5EF4-FFF2-40B4-BE49-F238E27FC236}">
                <a16:creationId xmlns:a16="http://schemas.microsoft.com/office/drawing/2014/main" id="{7F28EE19-14E4-7D79-21B5-8AF765DC5784}"/>
              </a:ext>
            </a:extLst>
          </p:cNvPr>
          <p:cNvSpPr/>
          <p:nvPr/>
        </p:nvSpPr>
        <p:spPr>
          <a:xfrm>
            <a:off x="3130202" y="5247906"/>
            <a:ext cx="1116000"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1025" name="直線矢印コネクタ 1024">
            <a:extLst>
              <a:ext uri="{FF2B5EF4-FFF2-40B4-BE49-F238E27FC236}">
                <a16:creationId xmlns:a16="http://schemas.microsoft.com/office/drawing/2014/main" id="{847E164E-954F-C82E-3A69-7782023895D8}"/>
              </a:ext>
            </a:extLst>
          </p:cNvPr>
          <p:cNvCxnSpPr>
            <a:cxnSpLocks/>
            <a:stCxn id="1024" idx="1"/>
          </p:cNvCxnSpPr>
          <p:nvPr/>
        </p:nvCxnSpPr>
        <p:spPr>
          <a:xfrm flipH="1">
            <a:off x="2256553" y="5443929"/>
            <a:ext cx="873649" cy="228312"/>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1034" name="フローチャート: 処理 1033">
            <a:extLst>
              <a:ext uri="{FF2B5EF4-FFF2-40B4-BE49-F238E27FC236}">
                <a16:creationId xmlns:a16="http://schemas.microsoft.com/office/drawing/2014/main" id="{DB414061-CE06-E138-BA9E-221FD11C591A}"/>
              </a:ext>
            </a:extLst>
          </p:cNvPr>
          <p:cNvSpPr/>
          <p:nvPr/>
        </p:nvSpPr>
        <p:spPr>
          <a:xfrm>
            <a:off x="659928" y="5681337"/>
            <a:ext cx="6020005" cy="468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6" name="フローチャート: 結合子 1035">
            <a:extLst>
              <a:ext uri="{FF2B5EF4-FFF2-40B4-BE49-F238E27FC236}">
                <a16:creationId xmlns:a16="http://schemas.microsoft.com/office/drawing/2014/main" id="{4BC355FF-0589-BD26-726A-0D634DC24289}"/>
              </a:ext>
            </a:extLst>
          </p:cNvPr>
          <p:cNvSpPr/>
          <p:nvPr/>
        </p:nvSpPr>
        <p:spPr>
          <a:xfrm>
            <a:off x="630195" y="547113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2" name="Text Placeholder 3">
            <a:extLst>
              <a:ext uri="{FF2B5EF4-FFF2-40B4-BE49-F238E27FC236}">
                <a16:creationId xmlns:a16="http://schemas.microsoft.com/office/drawing/2014/main" id="{910EC1C1-57CB-716B-A199-6207A0E42C44}"/>
              </a:ext>
            </a:extLst>
          </p:cNvPr>
          <p:cNvSpPr txBox="1">
            <a:spLocks/>
          </p:cNvSpPr>
          <p:nvPr/>
        </p:nvSpPr>
        <p:spPr>
          <a:xfrm>
            <a:off x="587372" y="6235583"/>
            <a:ext cx="6486617" cy="540000"/>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989898"/>
                </a:solidFill>
                <a:latin typeface="+mn-ea"/>
              </a:rPr>
              <a:t>※1:</a:t>
            </a:r>
            <a:r>
              <a:rPr lang="ja-JP" altLang="en-US" dirty="0">
                <a:solidFill>
                  <a:srgbClr val="989898"/>
                </a:solidFill>
                <a:latin typeface="+mn-ea"/>
              </a:rPr>
              <a:t>長期継続割引を利用する際は、</a:t>
            </a:r>
            <a:r>
              <a:rPr lang="en-US" altLang="ja-JP" dirty="0">
                <a:solidFill>
                  <a:srgbClr val="989898"/>
                </a:solidFill>
                <a:latin typeface="+mn-ea"/>
              </a:rPr>
              <a:t>GCAS</a:t>
            </a:r>
            <a:r>
              <a:rPr lang="ja-JP" altLang="en-US" dirty="0">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br>
              <a:rPr lang="en-US" altLang="ja-JP" dirty="0">
                <a:solidFill>
                  <a:srgbClr val="989898"/>
                </a:solidFill>
                <a:latin typeface="+mn-ea"/>
              </a:rPr>
            </a:br>
            <a:r>
              <a:rPr lang="ja-JP" altLang="en-US" dirty="0">
                <a:solidFill>
                  <a:srgbClr val="989898"/>
                </a:solidFill>
                <a:latin typeface="+mn-ea"/>
              </a:rPr>
              <a:t>なお、インスタンス（データベース）のサービスについては、適用対象となるサービスが存在する一方で、サービスごとに適用可否が異なる点に留意されたい。</a:t>
            </a:r>
            <a:endParaRPr lang="en-US" altLang="ja-JP" dirty="0">
              <a:solidFill>
                <a:srgbClr val="989898"/>
              </a:solidFill>
            </a:endParaRPr>
          </a:p>
        </p:txBody>
      </p:sp>
    </p:spTree>
    <p:extLst>
      <p:ext uri="{BB962C8B-B14F-4D97-AF65-F5344CB8AC3E}">
        <p14:creationId xmlns:p14="http://schemas.microsoft.com/office/powerpoint/2010/main" val="1706005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40DB8-C1EE-688A-A9C7-E5B338AD12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B080250-7327-C963-B3DE-B4062EFE7310}"/>
              </a:ext>
            </a:extLst>
          </p:cNvPr>
          <p:cNvSpPr>
            <a:spLocks noGrp="1"/>
          </p:cNvSpPr>
          <p:nvPr>
            <p:ph type="title"/>
          </p:nvPr>
        </p:nvSpPr>
        <p:spPr/>
        <p:txBody>
          <a:bodyPr/>
          <a:lstStyle/>
          <a:p>
            <a:r>
              <a:rPr lang="en-US" altLang="ja-JP"/>
              <a:t>3.3. </a:t>
            </a:r>
            <a:r>
              <a:rPr lang="ja-JP" altLang="en-US"/>
              <a:t>インスタンス（データベース） （</a:t>
            </a:r>
            <a:r>
              <a:rPr lang="en-US" altLang="ja-JP"/>
              <a:t>3/4</a:t>
            </a:r>
            <a:r>
              <a:rPr lang="ja-JP" altLang="en-US"/>
              <a:t>）</a:t>
            </a:r>
          </a:p>
        </p:txBody>
      </p:sp>
      <p:pic>
        <p:nvPicPr>
          <p:cNvPr id="9" name="図 8">
            <a:extLst>
              <a:ext uri="{FF2B5EF4-FFF2-40B4-BE49-F238E27FC236}">
                <a16:creationId xmlns:a16="http://schemas.microsoft.com/office/drawing/2014/main" id="{D5A0D09A-C8D3-4E99-55B7-1A9611107C12}"/>
              </a:ext>
            </a:extLst>
          </p:cNvPr>
          <p:cNvPicPr>
            <a:picLocks noChangeAspect="1"/>
          </p:cNvPicPr>
          <p:nvPr/>
        </p:nvPicPr>
        <p:blipFill>
          <a:blip r:embed="rId3"/>
          <a:stretch>
            <a:fillRect/>
          </a:stretch>
        </p:blipFill>
        <p:spPr>
          <a:xfrm>
            <a:off x="587374" y="1588828"/>
            <a:ext cx="6486618" cy="2251238"/>
          </a:xfrm>
          <a:prstGeom prst="rect">
            <a:avLst/>
          </a:prstGeom>
          <a:ln>
            <a:solidFill>
              <a:schemeClr val="accent1"/>
            </a:solidFill>
          </a:ln>
        </p:spPr>
      </p:pic>
      <p:sp>
        <p:nvSpPr>
          <p:cNvPr id="11" name="フローチャート: 処理 10">
            <a:extLst>
              <a:ext uri="{FF2B5EF4-FFF2-40B4-BE49-F238E27FC236}">
                <a16:creationId xmlns:a16="http://schemas.microsoft.com/office/drawing/2014/main" id="{A2A77903-72AF-93CA-E19E-8712DA1EE73B}"/>
              </a:ext>
            </a:extLst>
          </p:cNvPr>
          <p:cNvSpPr/>
          <p:nvPr/>
        </p:nvSpPr>
        <p:spPr>
          <a:xfrm>
            <a:off x="610764" y="1629507"/>
            <a:ext cx="4285975" cy="288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フローチャート: 結合子 11">
            <a:extLst>
              <a:ext uri="{FF2B5EF4-FFF2-40B4-BE49-F238E27FC236}">
                <a16:creationId xmlns:a16="http://schemas.microsoft.com/office/drawing/2014/main" id="{55268ADB-D5DE-9935-FB01-57D445FEBFFA}"/>
              </a:ext>
            </a:extLst>
          </p:cNvPr>
          <p:cNvSpPr/>
          <p:nvPr/>
        </p:nvSpPr>
        <p:spPr>
          <a:xfrm>
            <a:off x="390133" y="161899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13" name="フローチャート: 処理 12">
            <a:extLst>
              <a:ext uri="{FF2B5EF4-FFF2-40B4-BE49-F238E27FC236}">
                <a16:creationId xmlns:a16="http://schemas.microsoft.com/office/drawing/2014/main" id="{9B551B7B-2A3D-BB18-1D2E-D606B62B11FD}"/>
              </a:ext>
            </a:extLst>
          </p:cNvPr>
          <p:cNvSpPr/>
          <p:nvPr/>
        </p:nvSpPr>
        <p:spPr>
          <a:xfrm>
            <a:off x="610765" y="3529546"/>
            <a:ext cx="908436" cy="23801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ローチャート: 結合子 16">
            <a:extLst>
              <a:ext uri="{FF2B5EF4-FFF2-40B4-BE49-F238E27FC236}">
                <a16:creationId xmlns:a16="http://schemas.microsoft.com/office/drawing/2014/main" id="{4D59B217-1C9F-DCD3-065C-16A8E1FF7F71}"/>
              </a:ext>
            </a:extLst>
          </p:cNvPr>
          <p:cNvSpPr/>
          <p:nvPr/>
        </p:nvSpPr>
        <p:spPr>
          <a:xfrm>
            <a:off x="390133" y="352255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sp>
        <p:nvSpPr>
          <p:cNvPr id="25" name="フローチャート: 処理 24">
            <a:extLst>
              <a:ext uri="{FF2B5EF4-FFF2-40B4-BE49-F238E27FC236}">
                <a16:creationId xmlns:a16="http://schemas.microsoft.com/office/drawing/2014/main" id="{1F15B63F-1303-2D9E-114C-0C733DF26C2C}"/>
              </a:ext>
            </a:extLst>
          </p:cNvPr>
          <p:cNvSpPr/>
          <p:nvPr/>
        </p:nvSpPr>
        <p:spPr>
          <a:xfrm>
            <a:off x="1865833" y="3529546"/>
            <a:ext cx="826967" cy="23801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フローチャート: 結合子 28">
            <a:extLst>
              <a:ext uri="{FF2B5EF4-FFF2-40B4-BE49-F238E27FC236}">
                <a16:creationId xmlns:a16="http://schemas.microsoft.com/office/drawing/2014/main" id="{2575D722-B16C-667B-2189-057F62573F33}"/>
              </a:ext>
            </a:extLst>
          </p:cNvPr>
          <p:cNvSpPr/>
          <p:nvPr/>
        </p:nvSpPr>
        <p:spPr>
          <a:xfrm>
            <a:off x="1645201" y="352255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33" name="フローチャート: 処理 32">
            <a:extLst>
              <a:ext uri="{FF2B5EF4-FFF2-40B4-BE49-F238E27FC236}">
                <a16:creationId xmlns:a16="http://schemas.microsoft.com/office/drawing/2014/main" id="{1D245ACE-62CB-18E6-F6A0-EEB240D91FAD}"/>
              </a:ext>
            </a:extLst>
          </p:cNvPr>
          <p:cNvSpPr/>
          <p:nvPr/>
        </p:nvSpPr>
        <p:spPr>
          <a:xfrm>
            <a:off x="5513832" y="2744898"/>
            <a:ext cx="1535029" cy="23801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ローチャート: 結合子 33">
            <a:extLst>
              <a:ext uri="{FF2B5EF4-FFF2-40B4-BE49-F238E27FC236}">
                <a16:creationId xmlns:a16="http://schemas.microsoft.com/office/drawing/2014/main" id="{1D662713-9504-001C-5617-87CE71063B47}"/>
              </a:ext>
            </a:extLst>
          </p:cNvPr>
          <p:cNvSpPr/>
          <p:nvPr/>
        </p:nvSpPr>
        <p:spPr>
          <a:xfrm>
            <a:off x="5308397" y="273790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sp>
        <p:nvSpPr>
          <p:cNvPr id="86" name="フローチャート: 結合子 85">
            <a:extLst>
              <a:ext uri="{FF2B5EF4-FFF2-40B4-BE49-F238E27FC236}">
                <a16:creationId xmlns:a16="http://schemas.microsoft.com/office/drawing/2014/main" id="{48B47992-404A-9186-FB08-C8E40F845A45}"/>
              </a:ext>
            </a:extLst>
          </p:cNvPr>
          <p:cNvSpPr/>
          <p:nvPr/>
        </p:nvSpPr>
        <p:spPr>
          <a:xfrm>
            <a:off x="5100264" y="273790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sp>
        <p:nvSpPr>
          <p:cNvPr id="88" name="Slide Number Placeholder 1">
            <a:extLst>
              <a:ext uri="{FF2B5EF4-FFF2-40B4-BE49-F238E27FC236}">
                <a16:creationId xmlns:a16="http://schemas.microsoft.com/office/drawing/2014/main" id="{99BD1BC8-69EE-F39A-8A1B-5A6A37E48507}"/>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89" name="グループ化 88">
            <a:extLst>
              <a:ext uri="{FF2B5EF4-FFF2-40B4-BE49-F238E27FC236}">
                <a16:creationId xmlns:a16="http://schemas.microsoft.com/office/drawing/2014/main" id="{EB3E16D8-5324-D562-3282-44AB6C58B87A}"/>
              </a:ext>
            </a:extLst>
          </p:cNvPr>
          <p:cNvGrpSpPr/>
          <p:nvPr/>
        </p:nvGrpSpPr>
        <p:grpSpPr>
          <a:xfrm>
            <a:off x="7118362" y="742828"/>
            <a:ext cx="4734000" cy="846000"/>
            <a:chOff x="7118362" y="1851293"/>
            <a:chExt cx="4734000" cy="846000"/>
          </a:xfrm>
        </p:grpSpPr>
        <p:sp>
          <p:nvSpPr>
            <p:cNvPr id="90" name="四角形: 角を丸くする 89">
              <a:extLst>
                <a:ext uri="{FF2B5EF4-FFF2-40B4-BE49-F238E27FC236}">
                  <a16:creationId xmlns:a16="http://schemas.microsoft.com/office/drawing/2014/main" id="{33C39BFE-C369-1BAF-F623-D9632ECF7987}"/>
                </a:ext>
              </a:extLst>
            </p:cNvPr>
            <p:cNvSpPr/>
            <p:nvPr/>
          </p:nvSpPr>
          <p:spPr>
            <a:xfrm>
              <a:off x="7244362" y="1977293"/>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a:t>
              </a:r>
              <a:r>
                <a:rPr lang="ja-JP" altLang="en-US" sz="1200">
                  <a:solidFill>
                    <a:schemeClr val="tx1"/>
                  </a:solidFill>
                  <a:latin typeface="+mn-ea"/>
                </a:rPr>
                <a:t>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説明欄を確認し、アプローチを適用するサーバの名称や主な役割について確認</a:t>
              </a:r>
              <a:endParaRPr lang="en-US" altLang="ja-JP" sz="1100">
                <a:solidFill>
                  <a:schemeClr val="tx1"/>
                </a:solidFill>
                <a:latin typeface="+mn-ea"/>
              </a:endParaRPr>
            </a:p>
          </p:txBody>
        </p:sp>
        <p:sp>
          <p:nvSpPr>
            <p:cNvPr id="91" name="フローチャート: 結合子 90">
              <a:extLst>
                <a:ext uri="{FF2B5EF4-FFF2-40B4-BE49-F238E27FC236}">
                  <a16:creationId xmlns:a16="http://schemas.microsoft.com/office/drawing/2014/main" id="{8D7CB1EF-8A6C-3FA3-7E65-9F8EC1D4CF98}"/>
                </a:ext>
              </a:extLst>
            </p:cNvPr>
            <p:cNvSpPr/>
            <p:nvPr/>
          </p:nvSpPr>
          <p:spPr>
            <a:xfrm>
              <a:off x="7118362" y="185129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40" name="グループ化 39">
            <a:extLst>
              <a:ext uri="{FF2B5EF4-FFF2-40B4-BE49-F238E27FC236}">
                <a16:creationId xmlns:a16="http://schemas.microsoft.com/office/drawing/2014/main" id="{C5F3B4F3-A39B-64BB-C84F-7D4EA9969563}"/>
              </a:ext>
            </a:extLst>
          </p:cNvPr>
          <p:cNvGrpSpPr/>
          <p:nvPr/>
        </p:nvGrpSpPr>
        <p:grpSpPr>
          <a:xfrm>
            <a:off x="2696648" y="3088366"/>
            <a:ext cx="1313585" cy="540916"/>
            <a:chOff x="3799338" y="1668479"/>
            <a:chExt cx="1313585" cy="540916"/>
          </a:xfrm>
          <a:solidFill>
            <a:schemeClr val="accent2"/>
          </a:solidFill>
        </p:grpSpPr>
        <p:sp>
          <p:nvSpPr>
            <p:cNvPr id="41" name="正方形/長方形 40">
              <a:extLst>
                <a:ext uri="{FF2B5EF4-FFF2-40B4-BE49-F238E27FC236}">
                  <a16:creationId xmlns:a16="http://schemas.microsoft.com/office/drawing/2014/main" id="{ECF9661D-F05C-A74A-CDFE-E82B242EFF87}"/>
                </a:ext>
              </a:extLst>
            </p:cNvPr>
            <p:cNvSpPr/>
            <p:nvPr/>
          </p:nvSpPr>
          <p:spPr>
            <a:xfrm>
              <a:off x="4356923" y="1668479"/>
              <a:ext cx="756000" cy="396000"/>
            </a:xfrm>
            <a:prstGeom prst="rect">
              <a:avLst/>
            </a:prstGeom>
            <a:grp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起動時間</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42" name="直線矢印コネクタ 41">
              <a:extLst>
                <a:ext uri="{FF2B5EF4-FFF2-40B4-BE49-F238E27FC236}">
                  <a16:creationId xmlns:a16="http://schemas.microsoft.com/office/drawing/2014/main" id="{B8487EA2-30FE-31C8-53B7-FBCC666C402F}"/>
                </a:ext>
              </a:extLst>
            </p:cNvPr>
            <p:cNvCxnSpPr>
              <a:cxnSpLocks/>
              <a:stCxn id="41" idx="2"/>
            </p:cNvCxnSpPr>
            <p:nvPr/>
          </p:nvCxnSpPr>
          <p:spPr>
            <a:xfrm flipH="1">
              <a:off x="3799338" y="2064479"/>
              <a:ext cx="935585" cy="144916"/>
            </a:xfrm>
            <a:prstGeom prst="straightConnector1">
              <a:avLst/>
            </a:prstGeom>
            <a:grp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grpSp>
        <p:nvGrpSpPr>
          <p:cNvPr id="7" name="グループ化 6">
            <a:extLst>
              <a:ext uri="{FF2B5EF4-FFF2-40B4-BE49-F238E27FC236}">
                <a16:creationId xmlns:a16="http://schemas.microsoft.com/office/drawing/2014/main" id="{4BA1F08F-EDF6-5E58-B18A-E184BE613957}"/>
              </a:ext>
            </a:extLst>
          </p:cNvPr>
          <p:cNvGrpSpPr>
            <a:grpSpLocks/>
          </p:cNvGrpSpPr>
          <p:nvPr/>
        </p:nvGrpSpPr>
        <p:grpSpPr>
          <a:xfrm>
            <a:off x="7118362" y="2412666"/>
            <a:ext cx="4734000" cy="810000"/>
            <a:chOff x="7118362" y="3487735"/>
            <a:chExt cx="4734000" cy="810000"/>
          </a:xfrm>
        </p:grpSpPr>
        <p:sp>
          <p:nvSpPr>
            <p:cNvPr id="10" name="四角形: 角を丸くする 9">
              <a:extLst>
                <a:ext uri="{FF2B5EF4-FFF2-40B4-BE49-F238E27FC236}">
                  <a16:creationId xmlns:a16="http://schemas.microsoft.com/office/drawing/2014/main" id="{51F1378F-F9A5-D0C4-7D52-32E10DCC424C}"/>
                </a:ext>
              </a:extLst>
            </p:cNvPr>
            <p:cNvSpPr/>
            <p:nvPr/>
          </p:nvSpPr>
          <p:spPr>
            <a:xfrm>
              <a:off x="7244362" y="3613735"/>
              <a:ext cx="4608000" cy="68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14" name="フローチャート: 結合子 13">
              <a:extLst>
                <a:ext uri="{FF2B5EF4-FFF2-40B4-BE49-F238E27FC236}">
                  <a16:creationId xmlns:a16="http://schemas.microsoft.com/office/drawing/2014/main" id="{7110C0C4-EDBB-35B0-019A-E042D00D676B}"/>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15" name="グループ化 14">
            <a:extLst>
              <a:ext uri="{FF2B5EF4-FFF2-40B4-BE49-F238E27FC236}">
                <a16:creationId xmlns:a16="http://schemas.microsoft.com/office/drawing/2014/main" id="{5CB405C0-9D30-5174-FA69-5CBE17A68984}"/>
              </a:ext>
            </a:extLst>
          </p:cNvPr>
          <p:cNvGrpSpPr>
            <a:grpSpLocks/>
          </p:cNvGrpSpPr>
          <p:nvPr/>
        </p:nvGrpSpPr>
        <p:grpSpPr>
          <a:xfrm>
            <a:off x="7118362" y="4010504"/>
            <a:ext cx="4734000" cy="918000"/>
            <a:chOff x="7118362" y="5273285"/>
            <a:chExt cx="4734000" cy="918000"/>
          </a:xfrm>
        </p:grpSpPr>
        <p:sp>
          <p:nvSpPr>
            <p:cNvPr id="20" name="四角形: 角を丸くする 19">
              <a:extLst>
                <a:ext uri="{FF2B5EF4-FFF2-40B4-BE49-F238E27FC236}">
                  <a16:creationId xmlns:a16="http://schemas.microsoft.com/office/drawing/2014/main" id="{0C623A01-2F3E-6E5D-311F-1EC09AF9070A}"/>
                </a:ext>
              </a:extLst>
            </p:cNvPr>
            <p:cNvSpPr/>
            <p:nvPr/>
          </p:nvSpPr>
          <p:spPr>
            <a:xfrm>
              <a:off x="7244362" y="5399285"/>
              <a:ext cx="4608000" cy="79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コア数、メモリ容量、システム特性を踏まえ、適切なインスタンスタイプが選定されているかを確認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21" name="フローチャート: 結合子 20">
              <a:extLst>
                <a:ext uri="{FF2B5EF4-FFF2-40B4-BE49-F238E27FC236}">
                  <a16:creationId xmlns:a16="http://schemas.microsoft.com/office/drawing/2014/main" id="{C80EC894-7846-1BE6-1A41-AA32A999FF3D}"/>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grpSp>
      <p:grpSp>
        <p:nvGrpSpPr>
          <p:cNvPr id="22" name="グループ化 21">
            <a:extLst>
              <a:ext uri="{FF2B5EF4-FFF2-40B4-BE49-F238E27FC236}">
                <a16:creationId xmlns:a16="http://schemas.microsoft.com/office/drawing/2014/main" id="{DB007504-813C-E431-CFD8-4D8587B0CD11}"/>
              </a:ext>
            </a:extLst>
          </p:cNvPr>
          <p:cNvGrpSpPr>
            <a:grpSpLocks/>
          </p:cNvGrpSpPr>
          <p:nvPr/>
        </p:nvGrpSpPr>
        <p:grpSpPr>
          <a:xfrm>
            <a:off x="7118362" y="3211585"/>
            <a:ext cx="4734000" cy="810000"/>
            <a:chOff x="7118362" y="4364918"/>
            <a:chExt cx="4734000" cy="810000"/>
          </a:xfrm>
        </p:grpSpPr>
        <p:sp>
          <p:nvSpPr>
            <p:cNvPr id="28" name="四角形: 角を丸くする 27">
              <a:extLst>
                <a:ext uri="{FF2B5EF4-FFF2-40B4-BE49-F238E27FC236}">
                  <a16:creationId xmlns:a16="http://schemas.microsoft.com/office/drawing/2014/main" id="{FC5F7C43-BBFD-C156-7B46-AA3FD1C2AD6A}"/>
                </a:ext>
              </a:extLst>
            </p:cNvPr>
            <p:cNvSpPr/>
            <p:nvPr/>
          </p:nvSpPr>
          <p:spPr>
            <a:xfrm>
              <a:off x="7244362" y="4490918"/>
              <a:ext cx="4608000" cy="68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a:t>
              </a:r>
              <a:r>
                <a:rPr lang="en-US" altLang="ja-JP" sz="1200">
                  <a:solidFill>
                    <a:schemeClr val="tx1"/>
                  </a:solidFill>
                  <a:latin typeface="+mn-ea"/>
                </a:rPr>
                <a:t>CPU</a:t>
              </a:r>
              <a:r>
                <a:rPr lang="ja-JP" altLang="en-US" sz="1200">
                  <a:solidFill>
                    <a:schemeClr val="tx1"/>
                  </a:solidFill>
                  <a:latin typeface="+mn-ea"/>
                </a:rPr>
                <a:t>コア数（割当）・メモリ容量（割当）</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a:t>
              </a:r>
              <a:r>
                <a:rPr lang="en-US" altLang="ja-JP" sz="1100" baseline="30000">
                  <a:solidFill>
                    <a:schemeClr val="tx1"/>
                  </a:solidFill>
                  <a:latin typeface="+mn-ea"/>
                </a:rPr>
                <a:t>※1</a:t>
              </a:r>
              <a:r>
                <a:rPr lang="ja-JP" altLang="en-US" sz="1100">
                  <a:solidFill>
                    <a:schemeClr val="tx1"/>
                  </a:solidFill>
                  <a:latin typeface="+mn-ea"/>
                </a:rPr>
                <a:t>について、サーバの台数や役割を踏まえて過剰なリソースでないかを確認</a:t>
              </a:r>
              <a:endParaRPr lang="en-US" altLang="ja-JP" sz="1100">
                <a:solidFill>
                  <a:schemeClr val="tx1"/>
                </a:solidFill>
                <a:latin typeface="+mn-ea"/>
              </a:endParaRPr>
            </a:p>
          </p:txBody>
        </p:sp>
        <p:sp>
          <p:nvSpPr>
            <p:cNvPr id="30" name="フローチャート: 結合子 29">
              <a:extLst>
                <a:ext uri="{FF2B5EF4-FFF2-40B4-BE49-F238E27FC236}">
                  <a16:creationId xmlns:a16="http://schemas.microsoft.com/office/drawing/2014/main" id="{486E7FC2-534F-6F68-FA34-395B4A43EB2A}"/>
                </a:ext>
              </a:extLst>
            </p:cNvPr>
            <p:cNvSpPr/>
            <p:nvPr/>
          </p:nvSpPr>
          <p:spPr>
            <a:xfrm>
              <a:off x="7118362" y="43649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43" name="グループ化 42">
            <a:extLst>
              <a:ext uri="{FF2B5EF4-FFF2-40B4-BE49-F238E27FC236}">
                <a16:creationId xmlns:a16="http://schemas.microsoft.com/office/drawing/2014/main" id="{73165B72-7951-9D2C-1DA9-C06E78C98376}"/>
              </a:ext>
            </a:extLst>
          </p:cNvPr>
          <p:cNvGrpSpPr>
            <a:grpSpLocks/>
          </p:cNvGrpSpPr>
          <p:nvPr/>
        </p:nvGrpSpPr>
        <p:grpSpPr>
          <a:xfrm>
            <a:off x="7118362" y="1577747"/>
            <a:ext cx="4734000" cy="846000"/>
            <a:chOff x="7118362" y="2609123"/>
            <a:chExt cx="4734000" cy="846000"/>
          </a:xfrm>
        </p:grpSpPr>
        <p:sp>
          <p:nvSpPr>
            <p:cNvPr id="44" name="四角形: 角を丸くする 43">
              <a:extLst>
                <a:ext uri="{FF2B5EF4-FFF2-40B4-BE49-F238E27FC236}">
                  <a16:creationId xmlns:a16="http://schemas.microsoft.com/office/drawing/2014/main" id="{F13CE669-A3FF-E498-A206-0FCFAFCDE580}"/>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Microsoft Azure</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45" name="フローチャート: 結合子 44">
              <a:extLst>
                <a:ext uri="{FF2B5EF4-FFF2-40B4-BE49-F238E27FC236}">
                  <a16:creationId xmlns:a16="http://schemas.microsoft.com/office/drawing/2014/main" id="{B2A3BDA5-FED5-F7CF-5A2C-37A3D172CE98}"/>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lang="ja-JP" altLang="en-US" sz="1200"/>
            </a:p>
          </p:txBody>
        </p:sp>
      </p:grpSp>
      <p:grpSp>
        <p:nvGrpSpPr>
          <p:cNvPr id="46" name="グループ化 45">
            <a:extLst>
              <a:ext uri="{FF2B5EF4-FFF2-40B4-BE49-F238E27FC236}">
                <a16:creationId xmlns:a16="http://schemas.microsoft.com/office/drawing/2014/main" id="{B0432B27-4D06-0835-3691-10D2E45B51B3}"/>
              </a:ext>
            </a:extLst>
          </p:cNvPr>
          <p:cNvGrpSpPr>
            <a:grpSpLocks/>
          </p:cNvGrpSpPr>
          <p:nvPr/>
        </p:nvGrpSpPr>
        <p:grpSpPr>
          <a:xfrm>
            <a:off x="7118362" y="4917423"/>
            <a:ext cx="4734000" cy="1205999"/>
            <a:chOff x="7118362" y="5273285"/>
            <a:chExt cx="4734000" cy="1205999"/>
          </a:xfrm>
        </p:grpSpPr>
        <p:sp>
          <p:nvSpPr>
            <p:cNvPr id="47" name="四角形: 角を丸くする 46">
              <a:extLst>
                <a:ext uri="{FF2B5EF4-FFF2-40B4-BE49-F238E27FC236}">
                  <a16:creationId xmlns:a16="http://schemas.microsoft.com/office/drawing/2014/main" id="{0721B1CE-ACE0-235B-D4B3-C8712084DC77}"/>
                </a:ext>
              </a:extLst>
            </p:cNvPr>
            <p:cNvSpPr/>
            <p:nvPr/>
          </p:nvSpPr>
          <p:spPr>
            <a:xfrm>
              <a:off x="7244362" y="5399284"/>
              <a:ext cx="4608000" cy="108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dirty="0">
                  <a:solidFill>
                    <a:schemeClr val="tx1"/>
                  </a:solidFill>
                  <a:latin typeface="+mn-ea"/>
                </a:rPr>
                <a:t>各サーバの起動時間・システム運用作業を含めた起動時間</a:t>
              </a:r>
              <a:endParaRPr lang="en-US" altLang="ja-JP" sz="12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各サーバの起動時間および運用作業を含めた起動時間を確認</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常時稼働するサーバについては長期継続割引の適用有無についても確認し、未適用の場合は適用を検討</a:t>
              </a:r>
              <a:r>
                <a:rPr lang="en-US" altLang="ja-JP" sz="1100" baseline="30000" dirty="0">
                  <a:solidFill>
                    <a:schemeClr val="tx1"/>
                  </a:solidFill>
                  <a:latin typeface="+mn-ea"/>
                </a:rPr>
                <a:t>※2</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可用性ゾーン構成の場合は、可用性要件（</a:t>
              </a:r>
              <a:r>
                <a:rPr lang="en-US" altLang="ja-JP" sz="1100" dirty="0">
                  <a:solidFill>
                    <a:schemeClr val="tx1"/>
                  </a:solidFill>
                  <a:latin typeface="+mn-ea"/>
                </a:rPr>
                <a:t>RPO/RTO</a:t>
              </a:r>
              <a:r>
                <a:rPr lang="ja-JP" altLang="en-US" sz="1100" dirty="0">
                  <a:solidFill>
                    <a:schemeClr val="tx1"/>
                  </a:solidFill>
                  <a:latin typeface="+mn-ea"/>
                </a:rPr>
                <a:t>）等を踏まえ過剰な構成でないかを確認</a:t>
              </a:r>
              <a:r>
                <a:rPr lang="en-US" altLang="ja-JP" sz="1100" baseline="30000" dirty="0">
                  <a:solidFill>
                    <a:schemeClr val="tx1"/>
                  </a:solidFill>
                  <a:latin typeface="+mn-ea"/>
                </a:rPr>
                <a:t>※3</a:t>
              </a:r>
            </a:p>
          </p:txBody>
        </p:sp>
        <p:sp>
          <p:nvSpPr>
            <p:cNvPr id="48" name="フローチャート: 結合子 47">
              <a:extLst>
                <a:ext uri="{FF2B5EF4-FFF2-40B4-BE49-F238E27FC236}">
                  <a16:creationId xmlns:a16="http://schemas.microsoft.com/office/drawing/2014/main" id="{4A1438A4-9DFA-DB34-5E7E-0F8996E1E7C6}"/>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tx1"/>
                  </a:solidFill>
                </a:rPr>
                <a:t>6</a:t>
              </a:r>
              <a:endParaRPr lang="ja-JP" altLang="en-US" sz="1200">
                <a:solidFill>
                  <a:schemeClr val="tx1"/>
                </a:solidFill>
              </a:endParaRPr>
            </a:p>
          </p:txBody>
        </p:sp>
      </p:grpSp>
      <p:grpSp>
        <p:nvGrpSpPr>
          <p:cNvPr id="35" name="グループ化 34">
            <a:extLst>
              <a:ext uri="{FF2B5EF4-FFF2-40B4-BE49-F238E27FC236}">
                <a16:creationId xmlns:a16="http://schemas.microsoft.com/office/drawing/2014/main" id="{61C75768-697D-757D-F4EC-C3C2248FB59F}"/>
              </a:ext>
            </a:extLst>
          </p:cNvPr>
          <p:cNvGrpSpPr/>
          <p:nvPr/>
        </p:nvGrpSpPr>
        <p:grpSpPr>
          <a:xfrm>
            <a:off x="390133" y="4008717"/>
            <a:ext cx="6502452" cy="1574705"/>
            <a:chOff x="390133" y="3877697"/>
            <a:chExt cx="6502452" cy="1574705"/>
          </a:xfrm>
        </p:grpSpPr>
        <p:pic>
          <p:nvPicPr>
            <p:cNvPr id="16" name="図 15" descr="テキスト, 手紙&#10;&#10;AI 生成コンテンツは誤りを含む可能性があります。">
              <a:extLst>
                <a:ext uri="{FF2B5EF4-FFF2-40B4-BE49-F238E27FC236}">
                  <a16:creationId xmlns:a16="http://schemas.microsoft.com/office/drawing/2014/main" id="{8F7F1C0D-8F75-7D0E-0ABB-EB8B6E49463A}"/>
                </a:ext>
              </a:extLst>
            </p:cNvPr>
            <p:cNvPicPr>
              <a:picLocks noChangeAspect="1"/>
            </p:cNvPicPr>
            <p:nvPr/>
          </p:nvPicPr>
          <p:blipFill>
            <a:blip r:embed="rId4"/>
            <a:stretch>
              <a:fillRect/>
            </a:stretch>
          </p:blipFill>
          <p:spPr>
            <a:xfrm>
              <a:off x="587373" y="3877697"/>
              <a:ext cx="2829320" cy="1495634"/>
            </a:xfrm>
            <a:prstGeom prst="rect">
              <a:avLst/>
            </a:prstGeom>
            <a:ln>
              <a:solidFill>
                <a:schemeClr val="accent1"/>
              </a:solidFill>
            </a:ln>
          </p:spPr>
        </p:pic>
        <p:sp>
          <p:nvSpPr>
            <p:cNvPr id="8" name="フローチャート: 結合子 7">
              <a:extLst>
                <a:ext uri="{FF2B5EF4-FFF2-40B4-BE49-F238E27FC236}">
                  <a16:creationId xmlns:a16="http://schemas.microsoft.com/office/drawing/2014/main" id="{51A94496-FA7F-9CF2-6EC7-A9BB021E85D3}"/>
                </a:ext>
              </a:extLst>
            </p:cNvPr>
            <p:cNvSpPr/>
            <p:nvPr/>
          </p:nvSpPr>
          <p:spPr>
            <a:xfrm>
              <a:off x="390133" y="408828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23" name="フローチャート: 処理 22">
              <a:extLst>
                <a:ext uri="{FF2B5EF4-FFF2-40B4-BE49-F238E27FC236}">
                  <a16:creationId xmlns:a16="http://schemas.microsoft.com/office/drawing/2014/main" id="{5A73DF2F-D502-1D89-C23D-022991555CB6}"/>
                </a:ext>
              </a:extLst>
            </p:cNvPr>
            <p:cNvSpPr/>
            <p:nvPr/>
          </p:nvSpPr>
          <p:spPr>
            <a:xfrm>
              <a:off x="610765" y="4176310"/>
              <a:ext cx="908436" cy="23801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descr="図形, 四角形&#10;&#10;AI 生成コンテンツは誤りを含む可能性があります。">
              <a:extLst>
                <a:ext uri="{FF2B5EF4-FFF2-40B4-BE49-F238E27FC236}">
                  <a16:creationId xmlns:a16="http://schemas.microsoft.com/office/drawing/2014/main" id="{6BF5FDAE-B1CF-06C6-1B6A-D61BDEC366CB}"/>
                </a:ext>
              </a:extLst>
            </p:cNvPr>
            <p:cNvPicPr>
              <a:picLocks noChangeAspect="1"/>
            </p:cNvPicPr>
            <p:nvPr/>
          </p:nvPicPr>
          <p:blipFill>
            <a:blip r:embed="rId5"/>
            <a:stretch>
              <a:fillRect/>
            </a:stretch>
          </p:blipFill>
          <p:spPr>
            <a:xfrm>
              <a:off x="3678859" y="3877697"/>
              <a:ext cx="2781688" cy="685896"/>
            </a:xfrm>
            <a:prstGeom prst="rect">
              <a:avLst/>
            </a:prstGeom>
            <a:ln>
              <a:solidFill>
                <a:schemeClr val="accent1"/>
              </a:solidFill>
            </a:ln>
          </p:spPr>
        </p:pic>
        <p:sp>
          <p:nvSpPr>
            <p:cNvPr id="26" name="フローチャート: 結合子 25">
              <a:extLst>
                <a:ext uri="{FF2B5EF4-FFF2-40B4-BE49-F238E27FC236}">
                  <a16:creationId xmlns:a16="http://schemas.microsoft.com/office/drawing/2014/main" id="{463E148D-62D1-FCBC-FDAE-E37526813115}"/>
                </a:ext>
              </a:extLst>
            </p:cNvPr>
            <p:cNvSpPr/>
            <p:nvPr/>
          </p:nvSpPr>
          <p:spPr>
            <a:xfrm>
              <a:off x="3461063" y="402861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27" name="フローチャート: 処理 26">
              <a:extLst>
                <a:ext uri="{FF2B5EF4-FFF2-40B4-BE49-F238E27FC236}">
                  <a16:creationId xmlns:a16="http://schemas.microsoft.com/office/drawing/2014/main" id="{5C27AA45-DAE8-E8DA-F974-8B169EF6FF93}"/>
                </a:ext>
              </a:extLst>
            </p:cNvPr>
            <p:cNvSpPr/>
            <p:nvPr/>
          </p:nvSpPr>
          <p:spPr>
            <a:xfrm>
              <a:off x="3681694" y="4116642"/>
              <a:ext cx="2719585" cy="38889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3" name="グループ化 62">
              <a:extLst>
                <a:ext uri="{FF2B5EF4-FFF2-40B4-BE49-F238E27FC236}">
                  <a16:creationId xmlns:a16="http://schemas.microsoft.com/office/drawing/2014/main" id="{52E2AE47-4F19-FB9C-CA70-13ADAAB5BC72}"/>
                </a:ext>
              </a:extLst>
            </p:cNvPr>
            <p:cNvGrpSpPr/>
            <p:nvPr/>
          </p:nvGrpSpPr>
          <p:grpSpPr>
            <a:xfrm>
              <a:off x="5041487" y="4505541"/>
              <a:ext cx="1851098" cy="946861"/>
              <a:chOff x="5041487" y="4505541"/>
              <a:chExt cx="1851098" cy="946861"/>
            </a:xfrm>
          </p:grpSpPr>
          <p:sp>
            <p:nvSpPr>
              <p:cNvPr id="24" name="正方形/長方形 23">
                <a:extLst>
                  <a:ext uri="{FF2B5EF4-FFF2-40B4-BE49-F238E27FC236}">
                    <a16:creationId xmlns:a16="http://schemas.microsoft.com/office/drawing/2014/main" id="{69B89241-0A89-3B2B-A8E9-2D505797EDBF}"/>
                  </a:ext>
                </a:extLst>
              </p:cNvPr>
              <p:cNvSpPr/>
              <p:nvPr/>
            </p:nvSpPr>
            <p:spPr>
              <a:xfrm>
                <a:off x="5560585" y="5056402"/>
                <a:ext cx="1332000" cy="396000"/>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可用性／非可用性</a:t>
                </a:r>
                <a:br>
                  <a:rPr lang="en-US" altLang="ja-JP" sz="1100">
                    <a:solidFill>
                      <a:schemeClr val="tx1"/>
                    </a:solidFill>
                    <a:latin typeface="Meiryo UI" panose="020B0604030504040204" pitchFamily="50" charset="-128"/>
                    <a:ea typeface="Meiryo UI" panose="020B0604030504040204" pitchFamily="50" charset="-128"/>
                  </a:rPr>
                </a:br>
                <a:r>
                  <a:rPr lang="ja-JP" altLang="en-US" sz="1100">
                    <a:solidFill>
                      <a:schemeClr val="tx1"/>
                    </a:solidFill>
                    <a:latin typeface="Meiryo UI" panose="020B0604030504040204" pitchFamily="50" charset="-128"/>
                    <a:ea typeface="Meiryo UI" panose="020B0604030504040204" pitchFamily="50" charset="-128"/>
                  </a:rPr>
                  <a:t>ゾーン構成</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50" name="直線矢印コネクタ 49">
                <a:extLst>
                  <a:ext uri="{FF2B5EF4-FFF2-40B4-BE49-F238E27FC236}">
                    <a16:creationId xmlns:a16="http://schemas.microsoft.com/office/drawing/2014/main" id="{22AEC12F-C851-7764-531D-AB5873ED81EE}"/>
                  </a:ext>
                </a:extLst>
              </p:cNvPr>
              <p:cNvCxnSpPr>
                <a:cxnSpLocks/>
                <a:stCxn id="24" idx="0"/>
                <a:endCxn id="27" idx="2"/>
              </p:cNvCxnSpPr>
              <p:nvPr/>
            </p:nvCxnSpPr>
            <p:spPr>
              <a:xfrm flipH="1" flipV="1">
                <a:off x="5041487" y="4505541"/>
                <a:ext cx="1185098" cy="550861"/>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grpSp>
          <p:nvGrpSpPr>
            <p:cNvPr id="61" name="グループ化 60">
              <a:extLst>
                <a:ext uri="{FF2B5EF4-FFF2-40B4-BE49-F238E27FC236}">
                  <a16:creationId xmlns:a16="http://schemas.microsoft.com/office/drawing/2014/main" id="{74528EBD-DD97-7856-3CE1-1C22F5184755}"/>
                </a:ext>
              </a:extLst>
            </p:cNvPr>
            <p:cNvGrpSpPr/>
            <p:nvPr/>
          </p:nvGrpSpPr>
          <p:grpSpPr>
            <a:xfrm>
              <a:off x="1519201" y="4202410"/>
              <a:ext cx="1571517" cy="622105"/>
              <a:chOff x="1519201" y="4295318"/>
              <a:chExt cx="1571517" cy="622105"/>
            </a:xfrm>
          </p:grpSpPr>
          <p:sp>
            <p:nvSpPr>
              <p:cNvPr id="58" name="正方形/長方形 57">
                <a:extLst>
                  <a:ext uri="{FF2B5EF4-FFF2-40B4-BE49-F238E27FC236}">
                    <a16:creationId xmlns:a16="http://schemas.microsoft.com/office/drawing/2014/main" id="{B569677D-D7D8-3BCA-86AD-76ED6C395F30}"/>
                  </a:ext>
                </a:extLst>
              </p:cNvPr>
              <p:cNvSpPr/>
              <p:nvPr/>
            </p:nvSpPr>
            <p:spPr>
              <a:xfrm>
                <a:off x="2010773" y="4525377"/>
                <a:ext cx="1079945" cy="392046"/>
              </a:xfrm>
              <a:prstGeom prst="rect">
                <a:avLst/>
              </a:prstGeom>
              <a:solidFill>
                <a:schemeClr val="accent2"/>
              </a:solidFill>
              <a:ln w="19050">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fontAlgn="ctr">
                  <a:spcBef>
                    <a:spcPts val="300"/>
                  </a:spcBef>
                </a:pPr>
                <a:r>
                  <a:rPr lang="ja-JP" altLang="en-US" sz="1100">
                    <a:solidFill>
                      <a:schemeClr val="tx1"/>
                    </a:solidFill>
                    <a:latin typeface="Meiryo UI" panose="020B0604030504040204" pitchFamily="50" charset="-128"/>
                    <a:ea typeface="Meiryo UI" panose="020B0604030504040204" pitchFamily="50" charset="-128"/>
                  </a:rPr>
                  <a:t>長期継続割引</a:t>
                </a:r>
                <a:endParaRPr lang="en-US" altLang="ja-JP" sz="1100">
                  <a:solidFill>
                    <a:schemeClr val="tx1"/>
                  </a:solidFill>
                  <a:latin typeface="Meiryo UI" panose="020B0604030504040204" pitchFamily="50" charset="-128"/>
                  <a:ea typeface="Meiryo UI" panose="020B0604030504040204" pitchFamily="50" charset="-128"/>
                </a:endParaRPr>
              </a:p>
            </p:txBody>
          </p:sp>
          <p:cxnSp>
            <p:nvCxnSpPr>
              <p:cNvPr id="59" name="直線矢印コネクタ 58">
                <a:extLst>
                  <a:ext uri="{FF2B5EF4-FFF2-40B4-BE49-F238E27FC236}">
                    <a16:creationId xmlns:a16="http://schemas.microsoft.com/office/drawing/2014/main" id="{993BFBC1-8F78-07AE-2E5B-AE41C2B76BA2}"/>
                  </a:ext>
                </a:extLst>
              </p:cNvPr>
              <p:cNvCxnSpPr>
                <a:cxnSpLocks/>
                <a:stCxn id="58" idx="1"/>
                <a:endCxn id="23" idx="3"/>
              </p:cNvCxnSpPr>
              <p:nvPr/>
            </p:nvCxnSpPr>
            <p:spPr>
              <a:xfrm flipH="1" flipV="1">
                <a:off x="1519201" y="4295318"/>
                <a:ext cx="491572" cy="426082"/>
              </a:xfrm>
              <a:prstGeom prst="straightConnector1">
                <a:avLst/>
              </a:prstGeom>
              <a:solidFill>
                <a:schemeClr val="accent2"/>
              </a:solidFill>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grpSp>
      <p:sp>
        <p:nvSpPr>
          <p:cNvPr id="4" name="正方形/長方形 3">
            <a:extLst>
              <a:ext uri="{FF2B5EF4-FFF2-40B4-BE49-F238E27FC236}">
                <a16:creationId xmlns:a16="http://schemas.microsoft.com/office/drawing/2014/main" id="{4A047050-35C1-196F-5886-B7D598BEC4B4}"/>
              </a:ext>
            </a:extLst>
          </p:cNvPr>
          <p:cNvSpPr/>
          <p:nvPr/>
        </p:nvSpPr>
        <p:spPr>
          <a:xfrm>
            <a:off x="587375" y="809492"/>
            <a:ext cx="4853758" cy="363626"/>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Microsoft Azure</a:t>
            </a:r>
            <a:r>
              <a:rPr lang="ja-JP" altLang="en-US"/>
              <a:t>編</a:t>
            </a:r>
            <a:endParaRPr lang="en-US" altLang="ja-JP"/>
          </a:p>
        </p:txBody>
      </p:sp>
      <p:sp>
        <p:nvSpPr>
          <p:cNvPr id="5" name="テキスト ボックス 4">
            <a:extLst>
              <a:ext uri="{FF2B5EF4-FFF2-40B4-BE49-F238E27FC236}">
                <a16:creationId xmlns:a16="http://schemas.microsoft.com/office/drawing/2014/main" id="{EFD2A4F0-2AE7-7B24-9406-7E5454FB9E02}"/>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2" name="Text Placeholder 3">
            <a:extLst>
              <a:ext uri="{FF2B5EF4-FFF2-40B4-BE49-F238E27FC236}">
                <a16:creationId xmlns:a16="http://schemas.microsoft.com/office/drawing/2014/main" id="{25C0D350-C8AD-FA30-6DC8-A88A0FD14F42}"/>
              </a:ext>
            </a:extLst>
          </p:cNvPr>
          <p:cNvSpPr txBox="1">
            <a:spLocks/>
          </p:cNvSpPr>
          <p:nvPr/>
        </p:nvSpPr>
        <p:spPr>
          <a:xfrm>
            <a:off x="587372" y="6235583"/>
            <a:ext cx="6486617" cy="540000"/>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latin typeface="+mn-ea"/>
              </a:rPr>
              <a:t>※1:</a:t>
            </a:r>
            <a:r>
              <a:rPr lang="ja-JP" altLang="en-US" dirty="0">
                <a:latin typeface="+mn-ea"/>
              </a:rPr>
              <a:t>各インスタンスタイプに</a:t>
            </a:r>
            <a:r>
              <a:rPr lang="ja-JP" altLang="en-US" dirty="0">
                <a:solidFill>
                  <a:srgbClr val="989898"/>
                </a:solidFill>
                <a:latin typeface="+mn-ea"/>
              </a:rPr>
              <a:t>おけるメモリ</a:t>
            </a:r>
            <a:r>
              <a:rPr lang="ja-JP" altLang="en-US" dirty="0">
                <a:latin typeface="+mn-ea"/>
              </a:rPr>
              <a:t>容量について</a:t>
            </a:r>
            <a:r>
              <a:rPr lang="ja-JP" altLang="en-US" dirty="0">
                <a:solidFill>
                  <a:srgbClr val="989898"/>
                </a:solidFill>
                <a:latin typeface="+mn-ea"/>
              </a:rPr>
              <a:t>は、</a:t>
            </a:r>
            <a:r>
              <a:rPr lang="en-US" altLang="ja-JP" dirty="0">
                <a:solidFill>
                  <a:srgbClr val="989898"/>
                </a:solidFill>
                <a:latin typeface="+mn-ea"/>
              </a:rPr>
              <a:t>Microsoft Azure</a:t>
            </a:r>
            <a:r>
              <a:rPr lang="ja-JP" altLang="en-US" dirty="0">
                <a:solidFill>
                  <a:srgbClr val="989898"/>
                </a:solidFill>
                <a:latin typeface="+mn-ea"/>
              </a:rPr>
              <a:t>公式サイトから確認いただきたい。</a:t>
            </a:r>
            <a:br>
              <a:rPr lang="en-US" altLang="ja-JP" dirty="0">
                <a:solidFill>
                  <a:srgbClr val="989898"/>
                </a:solidFill>
                <a:latin typeface="+mn-ea"/>
              </a:rPr>
            </a:br>
            <a:r>
              <a:rPr lang="en-US" altLang="ja-JP" dirty="0">
                <a:solidFill>
                  <a:srgbClr val="989898"/>
                </a:solidFill>
                <a:latin typeface="+mn-ea"/>
              </a:rPr>
              <a:t>※2:</a:t>
            </a:r>
            <a:r>
              <a:rPr lang="ja-JP" altLang="en-US" dirty="0">
                <a:solidFill>
                  <a:srgbClr val="989898"/>
                </a:solidFill>
                <a:latin typeface="+mn-ea"/>
              </a:rPr>
              <a:t>長期継続割引を利用する際は、</a:t>
            </a:r>
            <a:r>
              <a:rPr lang="en-US" altLang="ja-JP" dirty="0">
                <a:solidFill>
                  <a:srgbClr val="989898"/>
                </a:solidFill>
                <a:latin typeface="+mn-ea"/>
              </a:rPr>
              <a:t>GCAS</a:t>
            </a:r>
            <a:r>
              <a:rPr lang="ja-JP" altLang="en-US" dirty="0">
                <a:solidFill>
                  <a:srgbClr val="989898"/>
                </a:solidFill>
                <a:latin typeface="+mn-ea"/>
              </a:rPr>
              <a:t>ガイドメンバー専用ページにある「地方公共団体向けガイドライン」における「地方公共団体におけるガバメントクラウドでの長期継続割引の利用について」を参考に詳細に評価、検討いただきたい。</a:t>
            </a:r>
            <a:endParaRPr lang="en-US" altLang="ja-JP" dirty="0">
              <a:solidFill>
                <a:srgbClr val="989898"/>
              </a:solidFill>
            </a:endParaRPr>
          </a:p>
        </p:txBody>
      </p:sp>
      <p:sp>
        <p:nvSpPr>
          <p:cNvPr id="19" name="Text Placeholder 3">
            <a:extLst>
              <a:ext uri="{FF2B5EF4-FFF2-40B4-BE49-F238E27FC236}">
                <a16:creationId xmlns:a16="http://schemas.microsoft.com/office/drawing/2014/main" id="{F7CA60FC-C950-60AE-1AC5-1EB9EBBAB6F0}"/>
              </a:ext>
            </a:extLst>
          </p:cNvPr>
          <p:cNvSpPr txBox="1">
            <a:spLocks/>
          </p:cNvSpPr>
          <p:nvPr/>
        </p:nvSpPr>
        <p:spPr>
          <a:xfrm>
            <a:off x="7244362" y="6235583"/>
            <a:ext cx="4428000" cy="564441"/>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a:solidFill>
                  <a:schemeClr val="tx1"/>
                </a:solidFill>
                <a:latin typeface="+mn-ea"/>
              </a:rPr>
              <a:t>※3: Azure SQL Database</a:t>
            </a:r>
            <a:r>
              <a:rPr lang="ja-JP" altLang="en-US">
                <a:solidFill>
                  <a:schemeClr val="tx1"/>
                </a:solidFill>
                <a:latin typeface="+mn-ea"/>
              </a:rPr>
              <a:t>（または </a:t>
            </a:r>
            <a:r>
              <a:rPr lang="en-US" altLang="ja-JP">
                <a:solidFill>
                  <a:schemeClr val="tx1"/>
                </a:solidFill>
                <a:latin typeface="+mn-ea"/>
              </a:rPr>
              <a:t>SQL Managed Instance</a:t>
            </a:r>
            <a:r>
              <a:rPr lang="ja-JP" altLang="en-US">
                <a:solidFill>
                  <a:schemeClr val="tx1"/>
                </a:solidFill>
                <a:latin typeface="+mn-ea"/>
              </a:rPr>
              <a:t>）が可用性ゾーン構成の場合は、可用性要件や </a:t>
            </a:r>
            <a:r>
              <a:rPr lang="en-US" altLang="ja-JP">
                <a:solidFill>
                  <a:schemeClr val="tx1"/>
                </a:solidFill>
                <a:latin typeface="+mn-ea"/>
              </a:rPr>
              <a:t>RTO</a:t>
            </a:r>
            <a:r>
              <a:rPr lang="ja-JP" altLang="en-US">
                <a:solidFill>
                  <a:schemeClr val="tx1"/>
                </a:solidFill>
                <a:latin typeface="+mn-ea"/>
              </a:rPr>
              <a:t>（目標復旧時間）・</a:t>
            </a:r>
            <a:r>
              <a:rPr lang="en-US" altLang="ja-JP">
                <a:solidFill>
                  <a:schemeClr val="tx1"/>
                </a:solidFill>
                <a:latin typeface="+mn-ea"/>
              </a:rPr>
              <a:t>RPO</a:t>
            </a:r>
            <a:r>
              <a:rPr lang="ja-JP" altLang="en-US">
                <a:solidFill>
                  <a:schemeClr val="tx1"/>
                </a:solidFill>
                <a:latin typeface="+mn-ea"/>
              </a:rPr>
              <a:t>（目標復旧時点）を確認し、可用性ゾーン構成であることの必要性や妥当性について運用・保守事業者と協議の上、許容できるようであれば非可用性ゾーン構成を検討いただきたい。</a:t>
            </a:r>
            <a:endParaRPr lang="en-US" altLang="ja-JP">
              <a:solidFill>
                <a:schemeClr val="tx1"/>
              </a:solidFill>
              <a:latin typeface="+mn-ea"/>
            </a:endParaRPr>
          </a:p>
        </p:txBody>
      </p:sp>
    </p:spTree>
    <p:extLst>
      <p:ext uri="{BB962C8B-B14F-4D97-AF65-F5344CB8AC3E}">
        <p14:creationId xmlns:p14="http://schemas.microsoft.com/office/powerpoint/2010/main" val="1547318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9364-59E7-62D6-F81B-1C4C742072B4}"/>
            </a:ext>
          </a:extLst>
        </p:cNvPr>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F7CB0B7D-BCB0-86F2-016E-7A3758E053EC}"/>
              </a:ext>
            </a:extLst>
          </p:cNvPr>
          <p:cNvGrpSpPr/>
          <p:nvPr/>
        </p:nvGrpSpPr>
        <p:grpSpPr>
          <a:xfrm>
            <a:off x="7118362" y="4306408"/>
            <a:ext cx="4734000" cy="846000"/>
            <a:chOff x="7118362" y="4437065"/>
            <a:chExt cx="4734000" cy="846000"/>
          </a:xfrm>
        </p:grpSpPr>
        <p:sp>
          <p:nvSpPr>
            <p:cNvPr id="11" name="四角形: 角を丸くする 10">
              <a:extLst>
                <a:ext uri="{FF2B5EF4-FFF2-40B4-BE49-F238E27FC236}">
                  <a16:creationId xmlns:a16="http://schemas.microsoft.com/office/drawing/2014/main" id="{294575D3-EB40-B9A7-6504-F505B7B90F16}"/>
                </a:ext>
              </a:extLst>
            </p:cNvPr>
            <p:cNvSpPr/>
            <p:nvPr/>
          </p:nvSpPr>
          <p:spPr>
            <a:xfrm>
              <a:off x="7244362" y="456306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各サーバの</a:t>
              </a:r>
              <a:r>
                <a:rPr kumimoji="1" lang="en-US" altLang="ja-JP" sz="1200">
                  <a:solidFill>
                    <a:schemeClr val="tx1"/>
                  </a:solidFill>
                  <a:latin typeface="+mn-ea"/>
                </a:rPr>
                <a:t>CPU</a:t>
              </a:r>
              <a:r>
                <a:rPr kumimoji="1" lang="ja-JP" altLang="en-US" sz="1200">
                  <a:solidFill>
                    <a:schemeClr val="tx1"/>
                  </a:solidFill>
                  <a:latin typeface="+mn-ea"/>
                </a:rPr>
                <a:t>コア数（割当）・メモリ容量（割当）</a:t>
              </a:r>
              <a:endParaRPr kumimoji="1"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CPU</a:t>
              </a:r>
              <a:r>
                <a:rPr lang="ja-JP" altLang="en-US" sz="1100">
                  <a:solidFill>
                    <a:schemeClr val="tx1"/>
                  </a:solidFill>
                  <a:latin typeface="+mn-ea"/>
                </a:rPr>
                <a:t>コア数やメモリ容量について、サーバの台数や役割を踏まえて過剰なリソースでないかを確認</a:t>
              </a:r>
              <a:endParaRPr lang="en-US" altLang="ja-JP" sz="1100">
                <a:solidFill>
                  <a:schemeClr val="tx1"/>
                </a:solidFill>
                <a:latin typeface="+mn-ea"/>
              </a:endParaRPr>
            </a:p>
          </p:txBody>
        </p:sp>
        <p:sp>
          <p:nvSpPr>
            <p:cNvPr id="12" name="フローチャート: 結合子 11">
              <a:extLst>
                <a:ext uri="{FF2B5EF4-FFF2-40B4-BE49-F238E27FC236}">
                  <a16:creationId xmlns:a16="http://schemas.microsoft.com/office/drawing/2014/main" id="{AE38F998-B6F5-36F8-C8AE-DE6A5270F3E3}"/>
                </a:ext>
              </a:extLst>
            </p:cNvPr>
            <p:cNvSpPr/>
            <p:nvPr/>
          </p:nvSpPr>
          <p:spPr>
            <a:xfrm>
              <a:off x="7118362" y="443706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5</a:t>
              </a:r>
              <a:endParaRPr lang="ja-JP" altLang="en-US" sz="1200">
                <a:solidFill>
                  <a:schemeClr val="bg1"/>
                </a:solidFill>
              </a:endParaRPr>
            </a:p>
          </p:txBody>
        </p:sp>
      </p:grpSp>
      <p:sp>
        <p:nvSpPr>
          <p:cNvPr id="6" name="Title 5">
            <a:extLst>
              <a:ext uri="{FF2B5EF4-FFF2-40B4-BE49-F238E27FC236}">
                <a16:creationId xmlns:a16="http://schemas.microsoft.com/office/drawing/2014/main" id="{BBAA7E31-9240-4C68-5576-469BD47E3EE4}"/>
              </a:ext>
            </a:extLst>
          </p:cNvPr>
          <p:cNvSpPr>
            <a:spLocks noGrp="1"/>
          </p:cNvSpPr>
          <p:nvPr>
            <p:ph type="title"/>
          </p:nvPr>
        </p:nvSpPr>
        <p:spPr/>
        <p:txBody>
          <a:bodyPr/>
          <a:lstStyle/>
          <a:p>
            <a:r>
              <a:rPr lang="en-US" altLang="ja-JP"/>
              <a:t>3.3. </a:t>
            </a:r>
            <a:r>
              <a:rPr lang="ja-JP" altLang="en-US"/>
              <a:t>インスタンス（データベース） （</a:t>
            </a:r>
            <a:r>
              <a:rPr lang="en-US" altLang="ja-JP"/>
              <a:t>4/4</a:t>
            </a:r>
            <a:r>
              <a:rPr lang="ja-JP" altLang="en-US"/>
              <a:t>）</a:t>
            </a:r>
          </a:p>
        </p:txBody>
      </p:sp>
      <p:sp>
        <p:nvSpPr>
          <p:cNvPr id="9" name="Slide Number Placeholder 1">
            <a:extLst>
              <a:ext uri="{FF2B5EF4-FFF2-40B4-BE49-F238E27FC236}">
                <a16:creationId xmlns:a16="http://schemas.microsoft.com/office/drawing/2014/main" id="{A02DD3C0-27BB-ED0A-B655-6172A7ECD88E}"/>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13" name="グループ化 12">
            <a:extLst>
              <a:ext uri="{FF2B5EF4-FFF2-40B4-BE49-F238E27FC236}">
                <a16:creationId xmlns:a16="http://schemas.microsoft.com/office/drawing/2014/main" id="{E1206A93-1277-8D6E-5439-5C8AF30323FC}"/>
              </a:ext>
            </a:extLst>
          </p:cNvPr>
          <p:cNvGrpSpPr/>
          <p:nvPr/>
        </p:nvGrpSpPr>
        <p:grpSpPr>
          <a:xfrm>
            <a:off x="7118362" y="742828"/>
            <a:ext cx="4734000" cy="846000"/>
            <a:chOff x="7118362" y="1851293"/>
            <a:chExt cx="4734000" cy="846000"/>
          </a:xfrm>
        </p:grpSpPr>
        <p:sp>
          <p:nvSpPr>
            <p:cNvPr id="17" name="四角形: 角を丸くする 16">
              <a:extLst>
                <a:ext uri="{FF2B5EF4-FFF2-40B4-BE49-F238E27FC236}">
                  <a16:creationId xmlns:a16="http://schemas.microsoft.com/office/drawing/2014/main" id="{255144B7-0417-0A23-2B38-6D8E3A37B782}"/>
                </a:ext>
              </a:extLst>
            </p:cNvPr>
            <p:cNvSpPr/>
            <p:nvPr/>
          </p:nvSpPr>
          <p:spPr>
            <a:xfrm>
              <a:off x="7244362" y="197729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各サーバの名称・主な役割</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のカリキュレータではサーバの名称・主な役割を確認できる設定項目が存在しない</a:t>
              </a:r>
              <a:endParaRPr lang="en-US" altLang="ja-JP" sz="1100">
                <a:solidFill>
                  <a:schemeClr val="tx1"/>
                </a:solidFill>
                <a:latin typeface="+mn-ea"/>
              </a:endParaRPr>
            </a:p>
          </p:txBody>
        </p:sp>
        <p:sp>
          <p:nvSpPr>
            <p:cNvPr id="25" name="フローチャート: 結合子 24">
              <a:extLst>
                <a:ext uri="{FF2B5EF4-FFF2-40B4-BE49-F238E27FC236}">
                  <a16:creationId xmlns:a16="http://schemas.microsoft.com/office/drawing/2014/main" id="{E1EAB608-FD4D-D212-E147-EBA9E7DF9FAE}"/>
                </a:ext>
              </a:extLst>
            </p:cNvPr>
            <p:cNvSpPr/>
            <p:nvPr/>
          </p:nvSpPr>
          <p:spPr>
            <a:xfrm>
              <a:off x="7118362" y="185129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1</a:t>
              </a:r>
              <a:endParaRPr lang="ja-JP" altLang="en-US" sz="1200"/>
            </a:p>
          </p:txBody>
        </p:sp>
      </p:grpSp>
      <p:grpSp>
        <p:nvGrpSpPr>
          <p:cNvPr id="29" name="グループ化 28">
            <a:extLst>
              <a:ext uri="{FF2B5EF4-FFF2-40B4-BE49-F238E27FC236}">
                <a16:creationId xmlns:a16="http://schemas.microsoft.com/office/drawing/2014/main" id="{3F9DF873-4BAA-3411-0766-12EDA5618B89}"/>
              </a:ext>
            </a:extLst>
          </p:cNvPr>
          <p:cNvGrpSpPr>
            <a:grpSpLocks/>
          </p:cNvGrpSpPr>
          <p:nvPr/>
        </p:nvGrpSpPr>
        <p:grpSpPr>
          <a:xfrm>
            <a:off x="7118362" y="2434618"/>
            <a:ext cx="4734000" cy="846000"/>
            <a:chOff x="7118362" y="3487735"/>
            <a:chExt cx="4734000" cy="846000"/>
          </a:xfrm>
        </p:grpSpPr>
        <p:sp>
          <p:nvSpPr>
            <p:cNvPr id="31" name="四角形: 角を丸くする 30">
              <a:extLst>
                <a:ext uri="{FF2B5EF4-FFF2-40B4-BE49-F238E27FC236}">
                  <a16:creationId xmlns:a16="http://schemas.microsoft.com/office/drawing/2014/main" id="{2315AB79-DF42-14EB-45BE-EB8192E6EAA1}"/>
                </a:ext>
              </a:extLst>
            </p:cNvPr>
            <p:cNvSpPr/>
            <p:nvPr/>
          </p:nvSpPr>
          <p:spPr>
            <a:xfrm>
              <a:off x="7244362" y="3613735"/>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アプローチを適用する対象サーバ台数</a:t>
              </a:r>
            </a:p>
            <a:p>
              <a:pPr marL="444500" lvl="1" indent="-260350">
                <a:buFont typeface="Wingdings" panose="05000000000000000000" pitchFamily="2" charset="2"/>
                <a:buChar char="ü"/>
              </a:pPr>
              <a:r>
                <a:rPr lang="ja-JP" altLang="en-US" sz="1100">
                  <a:solidFill>
                    <a:schemeClr val="tx1"/>
                  </a:solidFill>
                  <a:latin typeface="+mn-ea"/>
                </a:rPr>
                <a:t>インスタンス数から、アプローチを適用するサーバの台数について確認</a:t>
              </a:r>
              <a:endParaRPr lang="en-US" altLang="ja-JP" sz="1100">
                <a:solidFill>
                  <a:schemeClr val="tx1"/>
                </a:solidFill>
                <a:latin typeface="+mn-ea"/>
              </a:endParaRPr>
            </a:p>
          </p:txBody>
        </p:sp>
        <p:sp>
          <p:nvSpPr>
            <p:cNvPr id="32" name="フローチャート: 結合子 31">
              <a:extLst>
                <a:ext uri="{FF2B5EF4-FFF2-40B4-BE49-F238E27FC236}">
                  <a16:creationId xmlns:a16="http://schemas.microsoft.com/office/drawing/2014/main" id="{7F65D514-AF65-6FDD-425B-0679FD4202C4}"/>
                </a:ext>
              </a:extLst>
            </p:cNvPr>
            <p:cNvSpPr/>
            <p:nvPr/>
          </p:nvSpPr>
          <p:spPr>
            <a:xfrm>
              <a:off x="7118362" y="348773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46" name="グループ化 45">
            <a:extLst>
              <a:ext uri="{FF2B5EF4-FFF2-40B4-BE49-F238E27FC236}">
                <a16:creationId xmlns:a16="http://schemas.microsoft.com/office/drawing/2014/main" id="{B2D0CADC-B2E5-13E4-330D-8B45EE410642}"/>
              </a:ext>
            </a:extLst>
          </p:cNvPr>
          <p:cNvGrpSpPr>
            <a:grpSpLocks/>
          </p:cNvGrpSpPr>
          <p:nvPr/>
        </p:nvGrpSpPr>
        <p:grpSpPr>
          <a:xfrm>
            <a:off x="7118362" y="1588723"/>
            <a:ext cx="4734000" cy="846000"/>
            <a:chOff x="7118362" y="2609123"/>
            <a:chExt cx="4734000" cy="846000"/>
          </a:xfrm>
        </p:grpSpPr>
        <p:sp>
          <p:nvSpPr>
            <p:cNvPr id="47" name="四角形: 角を丸くする 46">
              <a:extLst>
                <a:ext uri="{FF2B5EF4-FFF2-40B4-BE49-F238E27FC236}">
                  <a16:creationId xmlns:a16="http://schemas.microsoft.com/office/drawing/2014/main" id="{AEC39A4E-5869-2F8D-3A9F-1169D38FAB9A}"/>
                </a:ext>
              </a:extLst>
            </p:cNvPr>
            <p:cNvSpPr/>
            <p:nvPr/>
          </p:nvSpPr>
          <p:spPr>
            <a:xfrm>
              <a:off x="7244362" y="2735123"/>
              <a:ext cx="4608000" cy="72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各サーバのピーク期間・オートスケーリング導入有無</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のカリキュレータではピーク期間・オートスケーリング導入有無の設定項目が存在しない</a:t>
              </a:r>
              <a:endParaRPr lang="en-US" altLang="ja-JP" sz="1100">
                <a:solidFill>
                  <a:schemeClr val="tx1"/>
                </a:solidFill>
                <a:latin typeface="+mn-ea"/>
              </a:endParaRPr>
            </a:p>
          </p:txBody>
        </p:sp>
        <p:sp>
          <p:nvSpPr>
            <p:cNvPr id="49" name="フローチャート: 結合子 48">
              <a:extLst>
                <a:ext uri="{FF2B5EF4-FFF2-40B4-BE49-F238E27FC236}">
                  <a16:creationId xmlns:a16="http://schemas.microsoft.com/office/drawing/2014/main" id="{D609D4BD-987D-3168-2BC1-2ECA5A157F8A}"/>
                </a:ext>
              </a:extLst>
            </p:cNvPr>
            <p:cNvSpPr/>
            <p:nvPr/>
          </p:nvSpPr>
          <p:spPr>
            <a:xfrm>
              <a:off x="7118362" y="2609123"/>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lang="ja-JP" altLang="en-US" sz="1200"/>
            </a:p>
          </p:txBody>
        </p:sp>
      </p:grpSp>
      <p:pic>
        <p:nvPicPr>
          <p:cNvPr id="58" name="図 57">
            <a:extLst>
              <a:ext uri="{FF2B5EF4-FFF2-40B4-BE49-F238E27FC236}">
                <a16:creationId xmlns:a16="http://schemas.microsoft.com/office/drawing/2014/main" id="{3D1DABD7-0FEB-21AD-09F6-B3849153C469}"/>
              </a:ext>
            </a:extLst>
          </p:cNvPr>
          <p:cNvPicPr>
            <a:picLocks noChangeAspect="1"/>
          </p:cNvPicPr>
          <p:nvPr/>
        </p:nvPicPr>
        <p:blipFill>
          <a:blip r:embed="rId3"/>
          <a:stretch>
            <a:fillRect/>
          </a:stretch>
        </p:blipFill>
        <p:spPr>
          <a:xfrm>
            <a:off x="587375" y="1911795"/>
            <a:ext cx="6486617" cy="2196951"/>
          </a:xfrm>
          <a:prstGeom prst="rect">
            <a:avLst/>
          </a:prstGeom>
          <a:ln>
            <a:solidFill>
              <a:schemeClr val="tx2"/>
            </a:solidFill>
          </a:ln>
        </p:spPr>
      </p:pic>
      <p:sp>
        <p:nvSpPr>
          <p:cNvPr id="64" name="フローチャート: 処理 63">
            <a:extLst>
              <a:ext uri="{FF2B5EF4-FFF2-40B4-BE49-F238E27FC236}">
                <a16:creationId xmlns:a16="http://schemas.microsoft.com/office/drawing/2014/main" id="{1BF18212-C524-4B14-E32B-68E290001011}"/>
              </a:ext>
            </a:extLst>
          </p:cNvPr>
          <p:cNvSpPr/>
          <p:nvPr/>
        </p:nvSpPr>
        <p:spPr>
          <a:xfrm>
            <a:off x="5446236" y="2122625"/>
            <a:ext cx="792944" cy="2082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フローチャート: 結合子 64">
            <a:extLst>
              <a:ext uri="{FF2B5EF4-FFF2-40B4-BE49-F238E27FC236}">
                <a16:creationId xmlns:a16="http://schemas.microsoft.com/office/drawing/2014/main" id="{EFD96E14-3FEB-5F97-2594-BC6CCF974471}"/>
              </a:ext>
            </a:extLst>
          </p:cNvPr>
          <p:cNvSpPr/>
          <p:nvPr/>
        </p:nvSpPr>
        <p:spPr>
          <a:xfrm>
            <a:off x="5319594" y="194589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sp>
        <p:nvSpPr>
          <p:cNvPr id="66" name="フローチャート: 処理 65">
            <a:extLst>
              <a:ext uri="{FF2B5EF4-FFF2-40B4-BE49-F238E27FC236}">
                <a16:creationId xmlns:a16="http://schemas.microsoft.com/office/drawing/2014/main" id="{F467F2A8-EBF4-C41B-A919-96ABA11E2876}"/>
              </a:ext>
            </a:extLst>
          </p:cNvPr>
          <p:cNvSpPr/>
          <p:nvPr/>
        </p:nvSpPr>
        <p:spPr>
          <a:xfrm>
            <a:off x="6323985" y="2122625"/>
            <a:ext cx="698614" cy="2082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結合子 66">
            <a:extLst>
              <a:ext uri="{FF2B5EF4-FFF2-40B4-BE49-F238E27FC236}">
                <a16:creationId xmlns:a16="http://schemas.microsoft.com/office/drawing/2014/main" id="{43BDA832-352E-F67F-32E6-A5E7AC0921DE}"/>
              </a:ext>
            </a:extLst>
          </p:cNvPr>
          <p:cNvSpPr/>
          <p:nvPr/>
        </p:nvSpPr>
        <p:spPr>
          <a:xfrm>
            <a:off x="6184128" y="194589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6</a:t>
            </a:r>
            <a:endParaRPr kumimoji="1" lang="ja-JP" altLang="en-US" sz="1200"/>
          </a:p>
        </p:txBody>
      </p:sp>
      <p:sp>
        <p:nvSpPr>
          <p:cNvPr id="68" name="フローチャート: 処理 67">
            <a:extLst>
              <a:ext uri="{FF2B5EF4-FFF2-40B4-BE49-F238E27FC236}">
                <a16:creationId xmlns:a16="http://schemas.microsoft.com/office/drawing/2014/main" id="{6D09AAD4-3500-3264-4854-5071D3FE5316}"/>
              </a:ext>
            </a:extLst>
          </p:cNvPr>
          <p:cNvSpPr/>
          <p:nvPr/>
        </p:nvSpPr>
        <p:spPr>
          <a:xfrm>
            <a:off x="6000750" y="2507815"/>
            <a:ext cx="1038225" cy="30716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フローチャート: 処理 68">
            <a:extLst>
              <a:ext uri="{FF2B5EF4-FFF2-40B4-BE49-F238E27FC236}">
                <a16:creationId xmlns:a16="http://schemas.microsoft.com/office/drawing/2014/main" id="{92C79113-FBB4-0769-C50E-DC29AA63D064}"/>
              </a:ext>
            </a:extLst>
          </p:cNvPr>
          <p:cNvSpPr/>
          <p:nvPr/>
        </p:nvSpPr>
        <p:spPr>
          <a:xfrm>
            <a:off x="4400549" y="2507815"/>
            <a:ext cx="1552079" cy="30716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フローチャート: 結合子 69">
            <a:extLst>
              <a:ext uri="{FF2B5EF4-FFF2-40B4-BE49-F238E27FC236}">
                <a16:creationId xmlns:a16="http://schemas.microsoft.com/office/drawing/2014/main" id="{8175DA35-47D1-B226-AEDA-CA7BF1C752FA}"/>
              </a:ext>
            </a:extLst>
          </p:cNvPr>
          <p:cNvSpPr/>
          <p:nvPr/>
        </p:nvSpPr>
        <p:spPr>
          <a:xfrm>
            <a:off x="5799794" y="25353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5</a:t>
            </a:r>
            <a:endParaRPr lang="ja-JP" altLang="en-US" sz="1200">
              <a:solidFill>
                <a:schemeClr val="bg1"/>
              </a:solidFill>
            </a:endParaRPr>
          </a:p>
        </p:txBody>
      </p:sp>
      <p:sp>
        <p:nvSpPr>
          <p:cNvPr id="73" name="フローチャート: 処理 72">
            <a:extLst>
              <a:ext uri="{FF2B5EF4-FFF2-40B4-BE49-F238E27FC236}">
                <a16:creationId xmlns:a16="http://schemas.microsoft.com/office/drawing/2014/main" id="{C5362B38-266A-1742-BDF9-922D007767FF}"/>
              </a:ext>
            </a:extLst>
          </p:cNvPr>
          <p:cNvSpPr/>
          <p:nvPr/>
        </p:nvSpPr>
        <p:spPr>
          <a:xfrm>
            <a:off x="619125" y="3103835"/>
            <a:ext cx="1362075" cy="30716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フローチャート: 結合子 73">
            <a:extLst>
              <a:ext uri="{FF2B5EF4-FFF2-40B4-BE49-F238E27FC236}">
                <a16:creationId xmlns:a16="http://schemas.microsoft.com/office/drawing/2014/main" id="{A0A038A8-A8DB-6092-B3CC-3DB4FD6C3DFC}"/>
              </a:ext>
            </a:extLst>
          </p:cNvPr>
          <p:cNvSpPr/>
          <p:nvPr/>
        </p:nvSpPr>
        <p:spPr>
          <a:xfrm>
            <a:off x="390133" y="313141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5</a:t>
            </a:r>
            <a:endParaRPr lang="ja-JP" altLang="en-US" sz="1200">
              <a:solidFill>
                <a:schemeClr val="bg1"/>
              </a:solidFill>
            </a:endParaRPr>
          </a:p>
        </p:txBody>
      </p:sp>
      <p:sp>
        <p:nvSpPr>
          <p:cNvPr id="71" name="フローチャート: 結合子 70">
            <a:extLst>
              <a:ext uri="{FF2B5EF4-FFF2-40B4-BE49-F238E27FC236}">
                <a16:creationId xmlns:a16="http://schemas.microsoft.com/office/drawing/2014/main" id="{4CF691EB-FC34-FDBF-FFE5-DC76333633AF}"/>
              </a:ext>
            </a:extLst>
          </p:cNvPr>
          <p:cNvSpPr/>
          <p:nvPr/>
        </p:nvSpPr>
        <p:spPr>
          <a:xfrm>
            <a:off x="4204743" y="25353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4</a:t>
            </a:r>
            <a:endParaRPr lang="ja-JP" altLang="en-US" sz="1200">
              <a:solidFill>
                <a:schemeClr val="bg1"/>
              </a:solidFill>
            </a:endParaRPr>
          </a:p>
        </p:txBody>
      </p:sp>
      <p:grpSp>
        <p:nvGrpSpPr>
          <p:cNvPr id="5" name="グループ化 4">
            <a:extLst>
              <a:ext uri="{FF2B5EF4-FFF2-40B4-BE49-F238E27FC236}">
                <a16:creationId xmlns:a16="http://schemas.microsoft.com/office/drawing/2014/main" id="{98D97E62-8A1B-FD96-49D2-321CCA25160C}"/>
              </a:ext>
            </a:extLst>
          </p:cNvPr>
          <p:cNvGrpSpPr>
            <a:grpSpLocks/>
          </p:cNvGrpSpPr>
          <p:nvPr/>
        </p:nvGrpSpPr>
        <p:grpSpPr>
          <a:xfrm>
            <a:off x="7118362" y="3280513"/>
            <a:ext cx="4734000" cy="1026000"/>
            <a:chOff x="7118362" y="5273285"/>
            <a:chExt cx="4734000" cy="1026000"/>
          </a:xfrm>
        </p:grpSpPr>
        <p:sp>
          <p:nvSpPr>
            <p:cNvPr id="8" name="四角形: 角を丸くする 7">
              <a:extLst>
                <a:ext uri="{FF2B5EF4-FFF2-40B4-BE49-F238E27FC236}">
                  <a16:creationId xmlns:a16="http://schemas.microsoft.com/office/drawing/2014/main" id="{97663552-6260-EE16-3AD0-AD6B5D60A965}"/>
                </a:ext>
              </a:extLst>
            </p:cNvPr>
            <p:cNvSpPr/>
            <p:nvPr/>
          </p:nvSpPr>
          <p:spPr>
            <a:xfrm>
              <a:off x="7244362" y="5399285"/>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各サーバのインスタンスタイプ・最新世代の有無</a:t>
              </a:r>
              <a:endParaRPr kumimoji="1"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必要な</a:t>
              </a:r>
              <a:r>
                <a:rPr lang="en-US" altLang="ja-JP" sz="1100">
                  <a:solidFill>
                    <a:schemeClr val="tx1"/>
                  </a:solidFill>
                  <a:latin typeface="+mn-ea"/>
                </a:rPr>
                <a:t>CPU</a:t>
              </a:r>
              <a:r>
                <a:rPr lang="ja-JP" altLang="en-US" sz="1100">
                  <a:solidFill>
                    <a:schemeClr val="tx1"/>
                  </a:solidFill>
                  <a:latin typeface="+mn-ea"/>
                </a:rPr>
                <a:t>コア数、メモリ容量、システム特性を踏まえ、適切なシェイプが選定されているかを確認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最新世代が採用されているかを確認</a:t>
              </a:r>
              <a:endParaRPr lang="en-US" altLang="ja-JP" sz="1100">
                <a:solidFill>
                  <a:schemeClr val="tx1"/>
                </a:solidFill>
                <a:latin typeface="+mn-ea"/>
              </a:endParaRPr>
            </a:p>
          </p:txBody>
        </p:sp>
        <p:sp>
          <p:nvSpPr>
            <p:cNvPr id="14" name="フローチャート: 結合子 13">
              <a:extLst>
                <a:ext uri="{FF2B5EF4-FFF2-40B4-BE49-F238E27FC236}">
                  <a16:creationId xmlns:a16="http://schemas.microsoft.com/office/drawing/2014/main" id="{6E6E0E21-C80A-8ABC-7D3D-B42248143591}"/>
                </a:ext>
              </a:extLst>
            </p:cNvPr>
            <p:cNvSpPr/>
            <p:nvPr/>
          </p:nvSpPr>
          <p:spPr>
            <a:xfrm>
              <a:off x="7118362" y="527328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solidFill>
                    <a:schemeClr val="bg1"/>
                  </a:solidFill>
                </a:rPr>
                <a:t>4</a:t>
              </a:r>
              <a:endParaRPr lang="ja-JP" altLang="en-US" sz="1200">
                <a:solidFill>
                  <a:schemeClr val="bg1"/>
                </a:solidFill>
              </a:endParaRPr>
            </a:p>
          </p:txBody>
        </p:sp>
      </p:grpSp>
      <p:sp>
        <p:nvSpPr>
          <p:cNvPr id="10" name="正方形/長方形 9">
            <a:extLst>
              <a:ext uri="{FF2B5EF4-FFF2-40B4-BE49-F238E27FC236}">
                <a16:creationId xmlns:a16="http://schemas.microsoft.com/office/drawing/2014/main" id="{A61458A0-A69C-2D3A-C4FE-EF394B2CBBC1}"/>
              </a:ext>
            </a:extLst>
          </p:cNvPr>
          <p:cNvSpPr/>
          <p:nvPr/>
        </p:nvSpPr>
        <p:spPr>
          <a:xfrm>
            <a:off x="587375" y="809492"/>
            <a:ext cx="4853758" cy="36362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Oracle Cloud Infrastructure</a:t>
            </a:r>
            <a:r>
              <a:rPr lang="ja-JP" altLang="en-US"/>
              <a:t>編</a:t>
            </a:r>
          </a:p>
        </p:txBody>
      </p:sp>
      <p:sp>
        <p:nvSpPr>
          <p:cNvPr id="15" name="テキスト ボックス 14">
            <a:extLst>
              <a:ext uri="{FF2B5EF4-FFF2-40B4-BE49-F238E27FC236}">
                <a16:creationId xmlns:a16="http://schemas.microsoft.com/office/drawing/2014/main" id="{EDE0B99F-708A-0713-B1DC-39A6C82E426D}"/>
              </a:ext>
            </a:extLst>
          </p:cNvPr>
          <p:cNvSpPr txBox="1"/>
          <p:nvPr/>
        </p:nvSpPr>
        <p:spPr>
          <a:xfrm>
            <a:off x="587373" y="1171574"/>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grpSp>
        <p:nvGrpSpPr>
          <p:cNvPr id="20" name="グループ化 19">
            <a:extLst>
              <a:ext uri="{FF2B5EF4-FFF2-40B4-BE49-F238E27FC236}">
                <a16:creationId xmlns:a16="http://schemas.microsoft.com/office/drawing/2014/main" id="{E705547E-5B91-F989-76CB-C87847E8B81D}"/>
              </a:ext>
            </a:extLst>
          </p:cNvPr>
          <p:cNvGrpSpPr/>
          <p:nvPr/>
        </p:nvGrpSpPr>
        <p:grpSpPr>
          <a:xfrm>
            <a:off x="7118362" y="5152301"/>
            <a:ext cx="4734000" cy="846000"/>
            <a:chOff x="7118362" y="5309240"/>
            <a:chExt cx="4734000" cy="846000"/>
          </a:xfrm>
        </p:grpSpPr>
        <p:sp>
          <p:nvSpPr>
            <p:cNvPr id="54" name="四角形: 角を丸くする 53">
              <a:extLst>
                <a:ext uri="{FF2B5EF4-FFF2-40B4-BE49-F238E27FC236}">
                  <a16:creationId xmlns:a16="http://schemas.microsoft.com/office/drawing/2014/main" id="{8B6CE657-70C4-E481-8178-C408DA9D401D}"/>
                </a:ext>
              </a:extLst>
            </p:cNvPr>
            <p:cNvSpPr/>
            <p:nvPr/>
          </p:nvSpPr>
          <p:spPr>
            <a:xfrm>
              <a:off x="7244362" y="5435240"/>
              <a:ext cx="4608000" cy="72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pPr marL="171450" indent="-171450">
                <a:buFont typeface="Arial" panose="020B0604020202020204" pitchFamily="34" charset="0"/>
                <a:buChar char="•"/>
              </a:pPr>
              <a:r>
                <a:rPr lang="ja-JP" altLang="en-US" sz="1200">
                  <a:solidFill>
                    <a:schemeClr val="tx1"/>
                  </a:solidFill>
                  <a:latin typeface="+mn-ea"/>
                </a:rPr>
                <a:t>各サーバの起動時間・システム運用作業を含めた起動時間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各サーバの起動時間および運用作業を含めた起動時間を確認</a:t>
              </a:r>
              <a:r>
                <a:rPr lang="en-US" altLang="ja-JP" sz="1100" baseline="30000">
                  <a:solidFill>
                    <a:srgbClr val="FD349C"/>
                  </a:solidFill>
                  <a:latin typeface="+mn-ea"/>
                </a:rPr>
                <a:t>※1</a:t>
              </a:r>
              <a:endParaRPr lang="en-US" altLang="ja-JP" sz="1100" baseline="30000">
                <a:solidFill>
                  <a:schemeClr val="tx1"/>
                </a:solidFill>
                <a:latin typeface="+mn-ea"/>
              </a:endParaRPr>
            </a:p>
          </p:txBody>
        </p:sp>
        <p:sp>
          <p:nvSpPr>
            <p:cNvPr id="55" name="フローチャート: 結合子 54">
              <a:extLst>
                <a:ext uri="{FF2B5EF4-FFF2-40B4-BE49-F238E27FC236}">
                  <a16:creationId xmlns:a16="http://schemas.microsoft.com/office/drawing/2014/main" id="{699A76D6-1077-836B-3553-E410175EC5CB}"/>
                </a:ext>
              </a:extLst>
            </p:cNvPr>
            <p:cNvSpPr/>
            <p:nvPr/>
          </p:nvSpPr>
          <p:spPr>
            <a:xfrm>
              <a:off x="7118362" y="530924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6</a:t>
              </a:r>
              <a:endParaRPr lang="ja-JP" altLang="en-US" sz="1200"/>
            </a:p>
          </p:txBody>
        </p:sp>
      </p:grpSp>
      <p:sp>
        <p:nvSpPr>
          <p:cNvPr id="3" name="Text Placeholder 3">
            <a:extLst>
              <a:ext uri="{FF2B5EF4-FFF2-40B4-BE49-F238E27FC236}">
                <a16:creationId xmlns:a16="http://schemas.microsoft.com/office/drawing/2014/main" id="{A7B5D56B-E887-18F6-7FD6-9F2E8EE70AB8}"/>
              </a:ext>
            </a:extLst>
          </p:cNvPr>
          <p:cNvSpPr txBox="1">
            <a:spLocks/>
          </p:cNvSpPr>
          <p:nvPr/>
        </p:nvSpPr>
        <p:spPr>
          <a:xfrm>
            <a:off x="587373" y="6115301"/>
            <a:ext cx="6431110" cy="252000"/>
          </a:xfrm>
          <a:prstGeom prst="rect">
            <a:avLst/>
          </a:prstGeom>
        </p:spPr>
        <p:txBody>
          <a:bodyPr lIns="0" tIns="0" rIns="0" bIns="0" anchor="t"/>
          <a:lstStyle>
            <a:lvl1pPr marL="0" indent="0" algn="r" defTabSz="914400" rtl="0" eaLnBrk="1" latinLnBrk="0" hangingPunct="1">
              <a:lnSpc>
                <a:spcPct val="90000"/>
              </a:lnSpc>
              <a:spcBef>
                <a:spcPts val="1000"/>
              </a:spcBef>
              <a:buFont typeface="Arial" panose="020B0604020202020204" pitchFamily="34" charset="0"/>
              <a:buNone/>
              <a:defRPr kumimoji="1" sz="9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a:solidFill>
                  <a:srgbClr val="989898"/>
                </a:solidFill>
                <a:latin typeface="+mn-ea"/>
              </a:rPr>
              <a:t>※1:OCI</a:t>
            </a:r>
            <a:r>
              <a:rPr lang="ja-JP" altLang="en-US">
                <a:solidFill>
                  <a:srgbClr val="989898"/>
                </a:solidFill>
                <a:latin typeface="+mn-ea"/>
              </a:rPr>
              <a:t>の場合はマルチ</a:t>
            </a:r>
            <a:r>
              <a:rPr lang="en-US" altLang="ja-JP">
                <a:solidFill>
                  <a:srgbClr val="989898"/>
                </a:solidFill>
                <a:latin typeface="+mn-ea"/>
              </a:rPr>
              <a:t>AD</a:t>
            </a:r>
            <a:r>
              <a:rPr lang="ja-JP" altLang="en-US">
                <a:solidFill>
                  <a:srgbClr val="989898"/>
                </a:solidFill>
                <a:latin typeface="+mn-ea"/>
              </a:rPr>
              <a:t>構成かどうかをカリキュレーターから判断できないため、システム構成図等から判断の上、可用性要件（</a:t>
            </a:r>
            <a:r>
              <a:rPr lang="en-US" altLang="ja-JP">
                <a:solidFill>
                  <a:srgbClr val="989898"/>
                </a:solidFill>
                <a:latin typeface="+mn-ea"/>
              </a:rPr>
              <a:t>RPO/RTO</a:t>
            </a:r>
            <a:r>
              <a:rPr lang="ja-JP" altLang="en-US">
                <a:solidFill>
                  <a:srgbClr val="989898"/>
                </a:solidFill>
                <a:latin typeface="+mn-ea"/>
              </a:rPr>
              <a:t>）等を踏まえ過剰な構成でないかを確認いただきたい。</a:t>
            </a:r>
            <a:br>
              <a:rPr lang="en-US" altLang="ja-JP">
                <a:solidFill>
                  <a:srgbClr val="989898"/>
                </a:solidFill>
                <a:latin typeface="+mn-ea"/>
              </a:rPr>
            </a:br>
            <a:r>
              <a:rPr lang="en-US" altLang="ja-JP">
                <a:solidFill>
                  <a:srgbClr val="989898"/>
                </a:solidFill>
                <a:latin typeface="+mn-ea"/>
              </a:rPr>
              <a:t>Autonomous Database </a:t>
            </a:r>
            <a:r>
              <a:rPr lang="ja-JP" altLang="en-US">
                <a:solidFill>
                  <a:srgbClr val="989898"/>
                </a:solidFill>
                <a:latin typeface="+mn-ea"/>
              </a:rPr>
              <a:t>または </a:t>
            </a:r>
            <a:r>
              <a:rPr lang="en-US" altLang="ja-JP">
                <a:solidFill>
                  <a:srgbClr val="989898"/>
                </a:solidFill>
                <a:latin typeface="+mn-ea"/>
              </a:rPr>
              <a:t>DB System </a:t>
            </a:r>
            <a:r>
              <a:rPr lang="ja-JP" altLang="en-US">
                <a:solidFill>
                  <a:srgbClr val="989898"/>
                </a:solidFill>
                <a:latin typeface="+mn-ea"/>
              </a:rPr>
              <a:t>がマルチ</a:t>
            </a:r>
            <a:r>
              <a:rPr lang="en-US" altLang="ja-JP">
                <a:solidFill>
                  <a:srgbClr val="989898"/>
                </a:solidFill>
                <a:latin typeface="+mn-ea"/>
              </a:rPr>
              <a:t>AD</a:t>
            </a:r>
            <a:r>
              <a:rPr lang="ja-JP" altLang="en-US">
                <a:solidFill>
                  <a:srgbClr val="989898"/>
                </a:solidFill>
                <a:latin typeface="+mn-ea"/>
              </a:rPr>
              <a:t>構成の場合は、可用性要件や </a:t>
            </a:r>
            <a:r>
              <a:rPr lang="en-US" altLang="ja-JP">
                <a:solidFill>
                  <a:srgbClr val="989898"/>
                </a:solidFill>
                <a:latin typeface="+mn-ea"/>
              </a:rPr>
              <a:t>RTO</a:t>
            </a:r>
            <a:r>
              <a:rPr lang="ja-JP" altLang="en-US">
                <a:solidFill>
                  <a:srgbClr val="989898"/>
                </a:solidFill>
                <a:latin typeface="+mn-ea"/>
              </a:rPr>
              <a:t>（目標復旧時間）・</a:t>
            </a:r>
            <a:r>
              <a:rPr lang="en-US" altLang="ja-JP">
                <a:solidFill>
                  <a:srgbClr val="989898"/>
                </a:solidFill>
                <a:latin typeface="+mn-ea"/>
              </a:rPr>
              <a:t>RPO</a:t>
            </a:r>
            <a:r>
              <a:rPr lang="ja-JP" altLang="en-US">
                <a:solidFill>
                  <a:srgbClr val="989898"/>
                </a:solidFill>
                <a:latin typeface="+mn-ea"/>
              </a:rPr>
              <a:t>（目標復旧時点）を確認し、マルチ</a:t>
            </a:r>
            <a:r>
              <a:rPr lang="en-US" altLang="ja-JP">
                <a:solidFill>
                  <a:srgbClr val="989898"/>
                </a:solidFill>
                <a:latin typeface="+mn-ea"/>
              </a:rPr>
              <a:t>AD</a:t>
            </a:r>
            <a:r>
              <a:rPr lang="ja-JP" altLang="en-US">
                <a:solidFill>
                  <a:srgbClr val="989898"/>
                </a:solidFill>
                <a:latin typeface="+mn-ea"/>
              </a:rPr>
              <a:t>構成であることの必要性や妥当性について運用・保守事業者と協議の上、許容できるようであればシングル</a:t>
            </a:r>
            <a:r>
              <a:rPr lang="en-US" altLang="ja-JP">
                <a:solidFill>
                  <a:srgbClr val="989898"/>
                </a:solidFill>
                <a:latin typeface="+mn-ea"/>
              </a:rPr>
              <a:t>AD</a:t>
            </a:r>
            <a:r>
              <a:rPr lang="ja-JP" altLang="en-US">
                <a:solidFill>
                  <a:srgbClr val="989898"/>
                </a:solidFill>
                <a:latin typeface="+mn-ea"/>
              </a:rPr>
              <a:t>構成を検討いただきたい。</a:t>
            </a:r>
            <a:endParaRPr lang="en-US" altLang="ja-JP">
              <a:solidFill>
                <a:srgbClr val="989898"/>
              </a:solidFill>
              <a:latin typeface="+mn-ea"/>
            </a:endParaRPr>
          </a:p>
        </p:txBody>
      </p:sp>
    </p:spTree>
    <p:extLst>
      <p:ext uri="{BB962C8B-B14F-4D97-AF65-F5344CB8AC3E}">
        <p14:creationId xmlns:p14="http://schemas.microsoft.com/office/powerpoint/2010/main" val="1784047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C2B2003-2AC3-2079-6421-AB5AFBED24ED}"/>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C4080295-CEBA-913B-94F1-DACFC94A2ED9}"/>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3.4. </a:t>
            </a:r>
            <a:r>
              <a:rPr lang="ja-JP" altLang="en-US">
                <a:solidFill>
                  <a:srgbClr val="000000"/>
                </a:solidFill>
                <a:latin typeface="Noto Sans JP"/>
                <a:ea typeface="+mn-ea"/>
              </a:rPr>
              <a:t>ストレージ</a:t>
            </a:r>
            <a:endParaRPr kumimoji="1" lang="ja-JP" altLang="en-US" sz="3200" b="1" i="0" u="none" strike="noStrike" kern="1200" cap="none" spc="0" normalizeH="0" baseline="0" noProof="0">
              <a:ln>
                <a:noFill/>
              </a:ln>
              <a:solidFill>
                <a:srgbClr val="000000"/>
              </a:solidFill>
              <a:effectLst/>
              <a:uLnTx/>
              <a:uFillTx/>
              <a:latin typeface="Noto Sans JP"/>
              <a:ea typeface="+mn-ea"/>
              <a:cs typeface="+mj-cs"/>
            </a:endParaRPr>
          </a:p>
        </p:txBody>
      </p:sp>
      <p:sp>
        <p:nvSpPr>
          <p:cNvPr id="3" name="Slide Number Placeholder 1">
            <a:extLst>
              <a:ext uri="{FF2B5EF4-FFF2-40B4-BE49-F238E27FC236}">
                <a16:creationId xmlns:a16="http://schemas.microsoft.com/office/drawing/2014/main" id="{942972E1-1362-5C9D-8BBF-15FFAD16D70F}"/>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354213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EA4C5-33BA-090D-D0C8-CEF84728B98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AFC44B3-6713-32EB-899A-80A36BF39C99}"/>
              </a:ext>
            </a:extLst>
          </p:cNvPr>
          <p:cNvSpPr>
            <a:spLocks noGrp="1"/>
          </p:cNvSpPr>
          <p:nvPr>
            <p:ph type="body" sz="quarter" idx="10"/>
          </p:nvPr>
        </p:nvSpPr>
        <p:spPr/>
        <p:txBody>
          <a:bodyPr/>
          <a:lstStyle/>
          <a:p>
            <a:r>
              <a:rPr lang="en-US" altLang="ja-JP"/>
              <a:t>※1:</a:t>
            </a:r>
            <a:r>
              <a:rPr lang="ja-JP" altLang="en-US"/>
              <a:t>ブロックストレージのストレージタイプを意味する</a:t>
            </a:r>
            <a:endParaRPr lang="en-US" altLang="ja-JP"/>
          </a:p>
          <a:p>
            <a:pPr>
              <a:spcBef>
                <a:spcPts val="0"/>
              </a:spcBef>
            </a:pPr>
            <a:r>
              <a:rPr lang="en-US" altLang="ja-JP"/>
              <a:t>※2:</a:t>
            </a:r>
            <a:r>
              <a:rPr lang="ja-JP" altLang="en-US"/>
              <a:t>各ストレージタイプのレイテンシー情報については、</a:t>
            </a:r>
            <a:r>
              <a:rPr lang="en-US" altLang="ja-JP"/>
              <a:t>Amazon Web Services</a:t>
            </a:r>
            <a:r>
              <a:rPr lang="ja-JP" altLang="en-US"/>
              <a:t>公式ページを参照すること</a:t>
            </a:r>
            <a:endParaRPr lang="en-US" altLang="ja-JP"/>
          </a:p>
          <a:p>
            <a:pPr>
              <a:spcBef>
                <a:spcPts val="0"/>
              </a:spcBef>
            </a:pPr>
            <a:r>
              <a:rPr lang="en-US" altLang="ja-JP"/>
              <a:t>※3:</a:t>
            </a:r>
            <a:r>
              <a:rPr lang="ja-JP" altLang="en-US"/>
              <a:t>オブジェクトストレージのストレージタイプを意味する</a:t>
            </a:r>
            <a:endParaRPr lang="en-US" altLang="ja-JP"/>
          </a:p>
          <a:p>
            <a:pPr>
              <a:spcBef>
                <a:spcPts val="0"/>
              </a:spcBef>
            </a:pPr>
            <a:r>
              <a:rPr lang="en-US" altLang="ja-JP"/>
              <a:t>※4:</a:t>
            </a:r>
            <a:r>
              <a:rPr lang="ja-JP" altLang="en-US"/>
              <a:t>各ストレージクラスのデータ取り出し速度については、</a:t>
            </a:r>
            <a:r>
              <a:rPr lang="en-US" altLang="ja-JP"/>
              <a:t> Amazon Web Services</a:t>
            </a:r>
            <a:r>
              <a:rPr lang="ja-JP" altLang="en-US"/>
              <a:t>公式ページを参照すること</a:t>
            </a:r>
            <a:endParaRPr lang="en-US" altLang="ja-JP"/>
          </a:p>
        </p:txBody>
      </p:sp>
      <p:sp>
        <p:nvSpPr>
          <p:cNvPr id="6" name="Title 5">
            <a:extLst>
              <a:ext uri="{FF2B5EF4-FFF2-40B4-BE49-F238E27FC236}">
                <a16:creationId xmlns:a16="http://schemas.microsoft.com/office/drawing/2014/main" id="{71E91D02-A3CF-61AC-6067-F4F91D5CB610}"/>
              </a:ext>
            </a:extLst>
          </p:cNvPr>
          <p:cNvSpPr>
            <a:spLocks noGrp="1"/>
          </p:cNvSpPr>
          <p:nvPr>
            <p:ph type="title"/>
          </p:nvPr>
        </p:nvSpPr>
        <p:spPr/>
        <p:txBody>
          <a:bodyPr/>
          <a:lstStyle/>
          <a:p>
            <a:r>
              <a:rPr lang="en-US" altLang="ja-JP"/>
              <a:t>3.4. </a:t>
            </a:r>
            <a:r>
              <a:rPr lang="ja-JP" altLang="en-US"/>
              <a:t>ストレージ（</a:t>
            </a:r>
            <a:r>
              <a:rPr lang="en-US" altLang="ja-JP"/>
              <a:t>1/4</a:t>
            </a:r>
            <a:r>
              <a:rPr lang="ja-JP" altLang="en-US"/>
              <a:t>）</a:t>
            </a:r>
          </a:p>
        </p:txBody>
      </p:sp>
      <p:pic>
        <p:nvPicPr>
          <p:cNvPr id="17" name="図 16">
            <a:extLst>
              <a:ext uri="{FF2B5EF4-FFF2-40B4-BE49-F238E27FC236}">
                <a16:creationId xmlns:a16="http://schemas.microsoft.com/office/drawing/2014/main" id="{4AF921BC-9904-91E0-2B66-126EC9373FD7}"/>
              </a:ext>
            </a:extLst>
          </p:cNvPr>
          <p:cNvPicPr>
            <a:picLocks noChangeAspect="1"/>
          </p:cNvPicPr>
          <p:nvPr/>
        </p:nvPicPr>
        <p:blipFill>
          <a:blip r:embed="rId3"/>
          <a:stretch>
            <a:fillRect/>
          </a:stretch>
        </p:blipFill>
        <p:spPr>
          <a:xfrm>
            <a:off x="587373" y="2141012"/>
            <a:ext cx="6481477" cy="2352025"/>
          </a:xfrm>
          <a:prstGeom prst="rect">
            <a:avLst/>
          </a:prstGeom>
          <a:ln>
            <a:solidFill>
              <a:schemeClr val="tx2"/>
            </a:solidFill>
          </a:ln>
        </p:spPr>
      </p:pic>
      <p:grpSp>
        <p:nvGrpSpPr>
          <p:cNvPr id="10" name="グループ化 9">
            <a:extLst>
              <a:ext uri="{FF2B5EF4-FFF2-40B4-BE49-F238E27FC236}">
                <a16:creationId xmlns:a16="http://schemas.microsoft.com/office/drawing/2014/main" id="{980B625D-54CC-3244-6F05-B2F2CB162EBB}"/>
              </a:ext>
            </a:extLst>
          </p:cNvPr>
          <p:cNvGrpSpPr/>
          <p:nvPr/>
        </p:nvGrpSpPr>
        <p:grpSpPr>
          <a:xfrm>
            <a:off x="7118362" y="1131396"/>
            <a:ext cx="4734000" cy="1421999"/>
            <a:chOff x="7118362" y="1131396"/>
            <a:chExt cx="4734000" cy="1421999"/>
          </a:xfrm>
        </p:grpSpPr>
        <p:sp>
          <p:nvSpPr>
            <p:cNvPr id="16" name="四角形: 角を丸くする 15">
              <a:extLst>
                <a:ext uri="{FF2B5EF4-FFF2-40B4-BE49-F238E27FC236}">
                  <a16:creationId xmlns:a16="http://schemas.microsoft.com/office/drawing/2014/main" id="{99464E73-955B-11CE-9BD2-72029369F17D}"/>
                </a:ext>
              </a:extLst>
            </p:cNvPr>
            <p:cNvSpPr/>
            <p:nvPr/>
          </p:nvSpPr>
          <p:spPr>
            <a:xfrm>
              <a:off x="7244362" y="1257395"/>
              <a:ext cx="4608000" cy="1296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dirty="0">
                  <a:solidFill>
                    <a:schemeClr val="tx1"/>
                  </a:solidFill>
                  <a:latin typeface="+mn-ea"/>
                </a:rPr>
                <a:t>利用するストレージサービスのタイプ</a:t>
              </a:r>
              <a:r>
                <a:rPr lang="en-US" altLang="ja-JP" sz="1200" baseline="30000" dirty="0">
                  <a:solidFill>
                    <a:schemeClr val="tx1"/>
                  </a:solidFill>
                  <a:latin typeface="+mn-ea"/>
                </a:rPr>
                <a:t>※1</a:t>
              </a:r>
              <a:r>
                <a:rPr lang="ja-JP" altLang="en-US" sz="1200" dirty="0">
                  <a:solidFill>
                    <a:schemeClr val="tx1"/>
                  </a:solidFill>
                  <a:latin typeface="+mn-ea"/>
                </a:rPr>
                <a:t>・レイテンシーに関する要件</a:t>
              </a:r>
              <a:endParaRPr lang="en-US" altLang="ja-JP" sz="1200" dirty="0">
                <a:solidFill>
                  <a:schemeClr val="tx1"/>
                </a:solidFill>
                <a:latin typeface="+mn-ea"/>
              </a:endParaRPr>
            </a:p>
            <a:p>
              <a:pPr marL="444500" lvl="1" indent="-260350">
                <a:buFont typeface="Wingdings" panose="05000000000000000000" pitchFamily="2" charset="2"/>
                <a:buChar char="ü"/>
              </a:pPr>
              <a:r>
                <a:rPr kumimoji="1" lang="ja-JP" altLang="en-US" sz="1100" dirty="0">
                  <a:solidFill>
                    <a:schemeClr val="tx1"/>
                  </a:solidFill>
                  <a:latin typeface="+mn-ea"/>
                </a:rPr>
                <a:t>必要な容量や</a:t>
              </a:r>
              <a:r>
                <a:rPr kumimoji="1" lang="en-US" altLang="ja-JP" sz="1100" dirty="0">
                  <a:solidFill>
                    <a:schemeClr val="tx1"/>
                  </a:solidFill>
                  <a:latin typeface="+mn-ea"/>
                </a:rPr>
                <a:t>IOPS</a:t>
              </a:r>
              <a:r>
                <a:rPr kumimoji="1" lang="ja-JP" altLang="en-US" sz="1100" dirty="0">
                  <a:solidFill>
                    <a:schemeClr val="tx1"/>
                  </a:solidFill>
                  <a:latin typeface="+mn-ea"/>
                </a:rPr>
                <a:t>、スループットを踏まえ適切なストレージサービスのタイプ</a:t>
              </a:r>
              <a:r>
                <a:rPr lang="ja-JP" altLang="en-US" sz="1100" dirty="0">
                  <a:solidFill>
                    <a:schemeClr val="tx1"/>
                  </a:solidFill>
                  <a:latin typeface="+mn-ea"/>
                </a:rPr>
                <a:t>が選定されているかを確認</a:t>
              </a:r>
              <a:endParaRPr lang="en-US" altLang="ja-JP" sz="1100" dirty="0">
                <a:solidFill>
                  <a:schemeClr val="tx1"/>
                </a:solidFill>
                <a:latin typeface="+mn-ea"/>
              </a:endParaRPr>
            </a:p>
            <a:p>
              <a:pPr marL="444500" lvl="1" indent="-260350">
                <a:buFont typeface="Wingdings" panose="05000000000000000000" pitchFamily="2" charset="2"/>
                <a:buChar char="ü"/>
              </a:pPr>
              <a:r>
                <a:rPr lang="ja-JP" altLang="en-US" sz="1100" dirty="0">
                  <a:solidFill>
                    <a:schemeClr val="tx1"/>
                  </a:solidFill>
                  <a:latin typeface="+mn-ea"/>
                </a:rPr>
                <a:t>対象ストレージタイプにおけるレイテンシーを確認</a:t>
              </a:r>
              <a:r>
                <a:rPr kumimoji="1" lang="en-US" altLang="ja-JP" sz="1100" baseline="30000" dirty="0">
                  <a:solidFill>
                    <a:schemeClr val="tx1"/>
                  </a:solidFill>
                  <a:latin typeface="+mn-ea"/>
                </a:rPr>
                <a:t>※2</a:t>
              </a:r>
            </a:p>
            <a:p>
              <a:pPr marL="444500" lvl="1" indent="-260350">
                <a:buFont typeface="Wingdings" panose="05000000000000000000" pitchFamily="2" charset="2"/>
                <a:buChar char="ü"/>
              </a:pPr>
              <a:r>
                <a:rPr lang="ja-JP" altLang="en-US" sz="1100" dirty="0">
                  <a:solidFill>
                    <a:schemeClr val="tx1"/>
                  </a:solidFill>
                  <a:latin typeface="+mn-ea"/>
                </a:rPr>
                <a:t>ストレージタイプの世代を確認し、コスト効率の高い最新世代（基本的には最新世代）が選択されているかを確認</a:t>
              </a:r>
              <a:endParaRPr lang="en-US" altLang="ja-JP" sz="1100" dirty="0">
                <a:solidFill>
                  <a:schemeClr val="tx1"/>
                </a:solidFill>
                <a:latin typeface="+mn-ea"/>
              </a:endParaRPr>
            </a:p>
          </p:txBody>
        </p:sp>
        <p:sp>
          <p:nvSpPr>
            <p:cNvPr id="22" name="フローチャート: 結合子 21">
              <a:extLst>
                <a:ext uri="{FF2B5EF4-FFF2-40B4-BE49-F238E27FC236}">
                  <a16:creationId xmlns:a16="http://schemas.microsoft.com/office/drawing/2014/main" id="{4CB37D5C-DB9C-1B37-F679-C9DCEF9205D3}"/>
                </a:ext>
              </a:extLst>
            </p:cNvPr>
            <p:cNvSpPr/>
            <p:nvPr/>
          </p:nvSpPr>
          <p:spPr>
            <a:xfrm>
              <a:off x="7118362" y="113139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rPr>
                <a:t>1</a:t>
              </a:r>
              <a:endParaRPr kumimoji="1" lang="ja-JP" altLang="en-US" sz="1200">
                <a:solidFill>
                  <a:schemeClr val="tx1"/>
                </a:solidFill>
              </a:endParaRPr>
            </a:p>
          </p:txBody>
        </p:sp>
      </p:grpSp>
      <p:grpSp>
        <p:nvGrpSpPr>
          <p:cNvPr id="51" name="グループ化 50">
            <a:extLst>
              <a:ext uri="{FF2B5EF4-FFF2-40B4-BE49-F238E27FC236}">
                <a16:creationId xmlns:a16="http://schemas.microsoft.com/office/drawing/2014/main" id="{C929F9FE-3362-FB92-27FB-06641373B11E}"/>
              </a:ext>
            </a:extLst>
          </p:cNvPr>
          <p:cNvGrpSpPr>
            <a:grpSpLocks/>
          </p:cNvGrpSpPr>
          <p:nvPr/>
        </p:nvGrpSpPr>
        <p:grpSpPr>
          <a:xfrm>
            <a:off x="7118362" y="2584054"/>
            <a:ext cx="4734000" cy="774000"/>
            <a:chOff x="7118362" y="3223473"/>
            <a:chExt cx="4734000" cy="774000"/>
          </a:xfrm>
        </p:grpSpPr>
        <p:sp>
          <p:nvSpPr>
            <p:cNvPr id="21" name="四角形: 角を丸くする 20">
              <a:extLst>
                <a:ext uri="{FF2B5EF4-FFF2-40B4-BE49-F238E27FC236}">
                  <a16:creationId xmlns:a16="http://schemas.microsoft.com/office/drawing/2014/main" id="{CE4C7FB2-1868-8307-2017-52715E2D77AC}"/>
                </a:ext>
              </a:extLst>
            </p:cNvPr>
            <p:cNvSpPr/>
            <p:nvPr/>
          </p:nvSpPr>
          <p:spPr>
            <a:xfrm>
              <a:off x="7244362" y="3349473"/>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a:solidFill>
                    <a:schemeClr val="tx1"/>
                  </a:solidFill>
                  <a:latin typeface="+mn-ea"/>
                </a:rPr>
                <a:t>IOPS</a:t>
              </a:r>
              <a:r>
                <a:rPr lang="ja-JP" altLang="en-US" sz="1200">
                  <a:solidFill>
                    <a:schemeClr val="tx1"/>
                  </a:solidFill>
                  <a:latin typeface="+mn-ea"/>
                </a:rPr>
                <a:t>に関する要件</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IOPS</a:t>
              </a:r>
              <a:r>
                <a:rPr lang="ja-JP" altLang="en-US" sz="1100">
                  <a:solidFill>
                    <a:schemeClr val="tx1"/>
                  </a:solidFill>
                  <a:latin typeface="+mn-ea"/>
                </a:rPr>
                <a:t>について、格納するデータの種類や特性を踏まえて過剰なリソースでないかを確認</a:t>
              </a:r>
              <a:endParaRPr lang="en-US" altLang="ja-JP" sz="1100">
                <a:solidFill>
                  <a:schemeClr val="tx1"/>
                </a:solidFill>
                <a:latin typeface="+mn-ea"/>
              </a:endParaRPr>
            </a:p>
          </p:txBody>
        </p:sp>
        <p:sp>
          <p:nvSpPr>
            <p:cNvPr id="23" name="フローチャート: 結合子 22">
              <a:extLst>
                <a:ext uri="{FF2B5EF4-FFF2-40B4-BE49-F238E27FC236}">
                  <a16:creationId xmlns:a16="http://schemas.microsoft.com/office/drawing/2014/main" id="{4F24651B-E4B7-534C-E1A3-3ACB4247C198}"/>
                </a:ext>
              </a:extLst>
            </p:cNvPr>
            <p:cNvSpPr/>
            <p:nvPr/>
          </p:nvSpPr>
          <p:spPr>
            <a:xfrm>
              <a:off x="7118362" y="322347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53" name="グループ化 52">
            <a:extLst>
              <a:ext uri="{FF2B5EF4-FFF2-40B4-BE49-F238E27FC236}">
                <a16:creationId xmlns:a16="http://schemas.microsoft.com/office/drawing/2014/main" id="{F7D7A70A-2944-4BE3-522F-DC8DAB81E939}"/>
              </a:ext>
            </a:extLst>
          </p:cNvPr>
          <p:cNvGrpSpPr>
            <a:grpSpLocks/>
          </p:cNvGrpSpPr>
          <p:nvPr/>
        </p:nvGrpSpPr>
        <p:grpSpPr>
          <a:xfrm>
            <a:off x="7118362" y="4193372"/>
            <a:ext cx="4734000" cy="774000"/>
            <a:chOff x="7118362" y="5152220"/>
            <a:chExt cx="4734000" cy="774000"/>
          </a:xfrm>
        </p:grpSpPr>
        <p:sp>
          <p:nvSpPr>
            <p:cNvPr id="26" name="四角形: 角を丸くする 25">
              <a:extLst>
                <a:ext uri="{FF2B5EF4-FFF2-40B4-BE49-F238E27FC236}">
                  <a16:creationId xmlns:a16="http://schemas.microsoft.com/office/drawing/2014/main" id="{519F87DA-809C-DBBE-A6FB-6205EA516E32}"/>
                </a:ext>
              </a:extLst>
            </p:cNvPr>
            <p:cNvSpPr/>
            <p:nvPr/>
          </p:nvSpPr>
          <p:spPr>
            <a:xfrm>
              <a:off x="7244362" y="5278220"/>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ストレージ容量（割当）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ストレージ容量について、格納するデータの種類や特性を踏まえて過剰なリソースでないかを確認</a:t>
              </a:r>
              <a:endParaRPr lang="en-US" altLang="ja-JP" sz="1100">
                <a:solidFill>
                  <a:schemeClr val="tx1"/>
                </a:solidFill>
                <a:latin typeface="+mn-ea"/>
              </a:endParaRPr>
            </a:p>
          </p:txBody>
        </p:sp>
        <p:sp>
          <p:nvSpPr>
            <p:cNvPr id="27" name="フローチャート: 結合子 26">
              <a:extLst>
                <a:ext uri="{FF2B5EF4-FFF2-40B4-BE49-F238E27FC236}">
                  <a16:creationId xmlns:a16="http://schemas.microsoft.com/office/drawing/2014/main" id="{6E09DBB3-CF0C-50E3-84A8-9A3447E4F3DE}"/>
                </a:ext>
              </a:extLst>
            </p:cNvPr>
            <p:cNvSpPr/>
            <p:nvPr/>
          </p:nvSpPr>
          <p:spPr>
            <a:xfrm>
              <a:off x="7118362" y="515222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grpSp>
        <p:nvGrpSpPr>
          <p:cNvPr id="52" name="グループ化 51">
            <a:extLst>
              <a:ext uri="{FF2B5EF4-FFF2-40B4-BE49-F238E27FC236}">
                <a16:creationId xmlns:a16="http://schemas.microsoft.com/office/drawing/2014/main" id="{87D155CA-A217-B491-DAE5-2F83C0273424}"/>
              </a:ext>
            </a:extLst>
          </p:cNvPr>
          <p:cNvGrpSpPr>
            <a:grpSpLocks/>
          </p:cNvGrpSpPr>
          <p:nvPr/>
        </p:nvGrpSpPr>
        <p:grpSpPr>
          <a:xfrm>
            <a:off x="7118362" y="3388713"/>
            <a:ext cx="4734000" cy="774000"/>
            <a:chOff x="7118362" y="4157118"/>
            <a:chExt cx="4734000" cy="774000"/>
          </a:xfrm>
        </p:grpSpPr>
        <p:sp>
          <p:nvSpPr>
            <p:cNvPr id="28" name="四角形: 角を丸くする 27">
              <a:extLst>
                <a:ext uri="{FF2B5EF4-FFF2-40B4-BE49-F238E27FC236}">
                  <a16:creationId xmlns:a16="http://schemas.microsoft.com/office/drawing/2014/main" id="{FC01AC32-4718-3A80-E556-96FA3CF3A6C2}"/>
                </a:ext>
              </a:extLst>
            </p:cNvPr>
            <p:cNvSpPr/>
            <p:nvPr/>
          </p:nvSpPr>
          <p:spPr>
            <a:xfrm>
              <a:off x="7244362" y="4283118"/>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スループット</a:t>
              </a:r>
              <a:r>
                <a:rPr lang="ja-JP" altLang="en-US" sz="1100">
                  <a:solidFill>
                    <a:schemeClr val="tx1"/>
                  </a:solidFill>
                  <a:latin typeface="+mn-ea"/>
                </a:rPr>
                <a:t>に関する要件</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スループットについて、格納するデータの種類や特性を踏まえて過剰なリソースでないかを確認</a:t>
              </a:r>
              <a:endParaRPr lang="en-US" altLang="ja-JP" sz="1100">
                <a:solidFill>
                  <a:schemeClr val="tx1"/>
                </a:solidFill>
                <a:latin typeface="+mn-ea"/>
              </a:endParaRPr>
            </a:p>
          </p:txBody>
        </p:sp>
        <p:sp>
          <p:nvSpPr>
            <p:cNvPr id="30" name="フローチャート: 結合子 29">
              <a:extLst>
                <a:ext uri="{FF2B5EF4-FFF2-40B4-BE49-F238E27FC236}">
                  <a16:creationId xmlns:a16="http://schemas.microsoft.com/office/drawing/2014/main" id="{376B218A-1D4B-1210-F9A5-E1F72AB7E549}"/>
                </a:ext>
              </a:extLst>
            </p:cNvPr>
            <p:cNvSpPr/>
            <p:nvPr/>
          </p:nvSpPr>
          <p:spPr>
            <a:xfrm>
              <a:off x="7118362" y="41571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sp>
        <p:nvSpPr>
          <p:cNvPr id="9" name="フローチャート: 処理 8">
            <a:extLst>
              <a:ext uri="{FF2B5EF4-FFF2-40B4-BE49-F238E27FC236}">
                <a16:creationId xmlns:a16="http://schemas.microsoft.com/office/drawing/2014/main" id="{4E6BA94F-1441-BBD9-0ECE-35B55B46561F}"/>
              </a:ext>
            </a:extLst>
          </p:cNvPr>
          <p:cNvSpPr/>
          <p:nvPr/>
        </p:nvSpPr>
        <p:spPr>
          <a:xfrm>
            <a:off x="630314" y="2206887"/>
            <a:ext cx="6408000" cy="46634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結合子 10">
            <a:extLst>
              <a:ext uri="{FF2B5EF4-FFF2-40B4-BE49-F238E27FC236}">
                <a16:creationId xmlns:a16="http://schemas.microsoft.com/office/drawing/2014/main" id="{A29C1B28-0AE4-505B-41EB-697B2B8C9CD2}"/>
              </a:ext>
            </a:extLst>
          </p:cNvPr>
          <p:cNvSpPr/>
          <p:nvPr/>
        </p:nvSpPr>
        <p:spPr>
          <a:xfrm>
            <a:off x="409682" y="231405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20" name="フローチャート: 処理 19">
            <a:extLst>
              <a:ext uri="{FF2B5EF4-FFF2-40B4-BE49-F238E27FC236}">
                <a16:creationId xmlns:a16="http://schemas.microsoft.com/office/drawing/2014/main" id="{A8E203D0-A781-7381-1282-4C32B163AE0D}"/>
              </a:ext>
            </a:extLst>
          </p:cNvPr>
          <p:cNvSpPr/>
          <p:nvPr/>
        </p:nvSpPr>
        <p:spPr>
          <a:xfrm>
            <a:off x="630314" y="2734519"/>
            <a:ext cx="6408000" cy="49649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フローチャート: 結合子 28">
            <a:extLst>
              <a:ext uri="{FF2B5EF4-FFF2-40B4-BE49-F238E27FC236}">
                <a16:creationId xmlns:a16="http://schemas.microsoft.com/office/drawing/2014/main" id="{C09DE19E-0EAB-7C09-23E0-7C62A550DF88}"/>
              </a:ext>
            </a:extLst>
          </p:cNvPr>
          <p:cNvSpPr/>
          <p:nvPr/>
        </p:nvSpPr>
        <p:spPr>
          <a:xfrm>
            <a:off x="409682" y="284825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sp>
        <p:nvSpPr>
          <p:cNvPr id="35" name="フローチャート: 処理 34">
            <a:extLst>
              <a:ext uri="{FF2B5EF4-FFF2-40B4-BE49-F238E27FC236}">
                <a16:creationId xmlns:a16="http://schemas.microsoft.com/office/drawing/2014/main" id="{E2856BF9-EE94-F973-4DBC-00B4E7A1EED2}"/>
              </a:ext>
            </a:extLst>
          </p:cNvPr>
          <p:cNvSpPr/>
          <p:nvPr/>
        </p:nvSpPr>
        <p:spPr>
          <a:xfrm>
            <a:off x="630314" y="3309825"/>
            <a:ext cx="6408000" cy="65491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ローチャート: 結合子 35">
            <a:extLst>
              <a:ext uri="{FF2B5EF4-FFF2-40B4-BE49-F238E27FC236}">
                <a16:creationId xmlns:a16="http://schemas.microsoft.com/office/drawing/2014/main" id="{E965BB6A-2162-170A-7FF3-23BAB2CE5520}"/>
              </a:ext>
            </a:extLst>
          </p:cNvPr>
          <p:cNvSpPr/>
          <p:nvPr/>
        </p:nvSpPr>
        <p:spPr>
          <a:xfrm>
            <a:off x="409682" y="353340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sp>
        <p:nvSpPr>
          <p:cNvPr id="44" name="フローチャート: 処理 43">
            <a:extLst>
              <a:ext uri="{FF2B5EF4-FFF2-40B4-BE49-F238E27FC236}">
                <a16:creationId xmlns:a16="http://schemas.microsoft.com/office/drawing/2014/main" id="{83DF7B5F-B2CA-0A7D-1816-8E052A9FB515}"/>
              </a:ext>
            </a:extLst>
          </p:cNvPr>
          <p:cNvSpPr/>
          <p:nvPr/>
        </p:nvSpPr>
        <p:spPr>
          <a:xfrm>
            <a:off x="630314" y="4040863"/>
            <a:ext cx="6408000" cy="426502"/>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フローチャート: 結合子 45">
            <a:extLst>
              <a:ext uri="{FF2B5EF4-FFF2-40B4-BE49-F238E27FC236}">
                <a16:creationId xmlns:a16="http://schemas.microsoft.com/office/drawing/2014/main" id="{5995ED56-0A34-1B5C-567E-31A55EA485F8}"/>
              </a:ext>
            </a:extLst>
          </p:cNvPr>
          <p:cNvSpPr/>
          <p:nvPr/>
        </p:nvSpPr>
        <p:spPr>
          <a:xfrm>
            <a:off x="409682" y="412787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nvGrpSpPr>
          <p:cNvPr id="59" name="グループ化 58">
            <a:extLst>
              <a:ext uri="{FF2B5EF4-FFF2-40B4-BE49-F238E27FC236}">
                <a16:creationId xmlns:a16="http://schemas.microsoft.com/office/drawing/2014/main" id="{9AC7ED3D-3ECA-E9F1-538D-5AFA15541D95}"/>
              </a:ext>
            </a:extLst>
          </p:cNvPr>
          <p:cNvGrpSpPr/>
          <p:nvPr/>
        </p:nvGrpSpPr>
        <p:grpSpPr>
          <a:xfrm>
            <a:off x="7118362" y="4998030"/>
            <a:ext cx="4734000" cy="1169999"/>
            <a:chOff x="7118362" y="5376367"/>
            <a:chExt cx="4734000" cy="1169999"/>
          </a:xfrm>
        </p:grpSpPr>
        <p:sp>
          <p:nvSpPr>
            <p:cNvPr id="54" name="四角形: 角を丸くする 53">
              <a:extLst>
                <a:ext uri="{FF2B5EF4-FFF2-40B4-BE49-F238E27FC236}">
                  <a16:creationId xmlns:a16="http://schemas.microsoft.com/office/drawing/2014/main" id="{3593F82D-E152-2CC2-3E13-4E3B2670C3EB}"/>
                </a:ext>
              </a:extLst>
            </p:cNvPr>
            <p:cNvSpPr/>
            <p:nvPr/>
          </p:nvSpPr>
          <p:spPr>
            <a:xfrm>
              <a:off x="7244362" y="5502366"/>
              <a:ext cx="4608000" cy="1044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※3</a:t>
              </a:r>
              <a:r>
                <a:rPr lang="ja-JP" altLang="en-US" sz="1200">
                  <a:solidFill>
                    <a:schemeClr val="tx1"/>
                  </a:solidFill>
                  <a:latin typeface="+mn-ea"/>
                </a:rPr>
                <a:t>・データの取り出し速度に関する要件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データのアクセス頻度や保管期間を踏まえ適切なストレージサービスのクラス</a:t>
              </a:r>
              <a:r>
                <a:rPr lang="ja-JP" altLang="en-US" sz="1100">
                  <a:solidFill>
                    <a:schemeClr val="tx1"/>
                  </a:solidFill>
                  <a:latin typeface="+mn-ea"/>
                </a:rPr>
                <a:t>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対象ストレージクラスのデータの取り出し速度を確認</a:t>
              </a:r>
              <a:r>
                <a:rPr lang="en-US" altLang="ja-JP" sz="1100" baseline="30000">
                  <a:solidFill>
                    <a:schemeClr val="tx1"/>
                  </a:solidFill>
                  <a:latin typeface="+mn-ea"/>
                </a:rPr>
                <a:t>※4</a:t>
              </a:r>
            </a:p>
          </p:txBody>
        </p:sp>
        <p:sp>
          <p:nvSpPr>
            <p:cNvPr id="55" name="フローチャート: 結合子 54">
              <a:extLst>
                <a:ext uri="{FF2B5EF4-FFF2-40B4-BE49-F238E27FC236}">
                  <a16:creationId xmlns:a16="http://schemas.microsoft.com/office/drawing/2014/main" id="{15E90EC6-6AFE-5C55-6B2E-39E8FC564C5D}"/>
                </a:ext>
              </a:extLst>
            </p:cNvPr>
            <p:cNvSpPr/>
            <p:nvPr/>
          </p:nvSpPr>
          <p:spPr>
            <a:xfrm>
              <a:off x="7118362" y="537636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grpSp>
      <p:pic>
        <p:nvPicPr>
          <p:cNvPr id="56" name="図 55">
            <a:extLst>
              <a:ext uri="{FF2B5EF4-FFF2-40B4-BE49-F238E27FC236}">
                <a16:creationId xmlns:a16="http://schemas.microsoft.com/office/drawing/2014/main" id="{BCBF8DB0-FC99-1F83-7700-59C235E8C9A4}"/>
              </a:ext>
            </a:extLst>
          </p:cNvPr>
          <p:cNvPicPr>
            <a:picLocks noChangeAspect="1"/>
          </p:cNvPicPr>
          <p:nvPr/>
        </p:nvPicPr>
        <p:blipFill>
          <a:blip r:embed="rId4"/>
          <a:srcRect t="30906"/>
          <a:stretch/>
        </p:blipFill>
        <p:spPr>
          <a:xfrm>
            <a:off x="587374" y="4908844"/>
            <a:ext cx="6481476" cy="976525"/>
          </a:xfrm>
          <a:prstGeom prst="rect">
            <a:avLst/>
          </a:prstGeom>
          <a:ln>
            <a:solidFill>
              <a:schemeClr val="tx2"/>
            </a:solidFill>
          </a:ln>
        </p:spPr>
      </p:pic>
      <p:sp>
        <p:nvSpPr>
          <p:cNvPr id="57" name="テキスト ボックス 56">
            <a:extLst>
              <a:ext uri="{FF2B5EF4-FFF2-40B4-BE49-F238E27FC236}">
                <a16:creationId xmlns:a16="http://schemas.microsoft.com/office/drawing/2014/main" id="{5B82070B-4FF1-02F9-8460-89EEB8E68336}"/>
              </a:ext>
            </a:extLst>
          </p:cNvPr>
          <p:cNvSpPr txBox="1"/>
          <p:nvPr/>
        </p:nvSpPr>
        <p:spPr>
          <a:xfrm>
            <a:off x="587373" y="1846053"/>
            <a:ext cx="2639403" cy="307777"/>
          </a:xfrm>
          <a:prstGeom prst="rect">
            <a:avLst/>
          </a:prstGeom>
          <a:noFill/>
        </p:spPr>
        <p:txBody>
          <a:bodyPr wrap="square" rtlCol="0">
            <a:spAutoFit/>
          </a:bodyPr>
          <a:lstStyle/>
          <a:p>
            <a:r>
              <a:rPr lang="ja-JP" altLang="en-US" sz="1400"/>
              <a:t>＜ブロックストレージ＞</a:t>
            </a:r>
          </a:p>
        </p:txBody>
      </p:sp>
      <p:sp>
        <p:nvSpPr>
          <p:cNvPr id="58" name="テキスト ボックス 57">
            <a:extLst>
              <a:ext uri="{FF2B5EF4-FFF2-40B4-BE49-F238E27FC236}">
                <a16:creationId xmlns:a16="http://schemas.microsoft.com/office/drawing/2014/main" id="{4BD78A77-34BF-C3E1-F249-B82118B414A8}"/>
              </a:ext>
            </a:extLst>
          </p:cNvPr>
          <p:cNvSpPr txBox="1"/>
          <p:nvPr/>
        </p:nvSpPr>
        <p:spPr>
          <a:xfrm>
            <a:off x="587373" y="4614140"/>
            <a:ext cx="2639403" cy="307777"/>
          </a:xfrm>
          <a:prstGeom prst="rect">
            <a:avLst/>
          </a:prstGeom>
          <a:noFill/>
        </p:spPr>
        <p:txBody>
          <a:bodyPr wrap="square" rtlCol="0">
            <a:spAutoFit/>
          </a:bodyPr>
          <a:lstStyle/>
          <a:p>
            <a:r>
              <a:rPr lang="ja-JP" altLang="en-US" sz="1400"/>
              <a:t>＜オブジェクトストレージ＞</a:t>
            </a:r>
          </a:p>
        </p:txBody>
      </p:sp>
      <p:sp>
        <p:nvSpPr>
          <p:cNvPr id="62" name="フローチャート: 処理 61">
            <a:extLst>
              <a:ext uri="{FF2B5EF4-FFF2-40B4-BE49-F238E27FC236}">
                <a16:creationId xmlns:a16="http://schemas.microsoft.com/office/drawing/2014/main" id="{6B1CD54E-6F1F-1634-6D90-540A2F7801A1}"/>
              </a:ext>
            </a:extLst>
          </p:cNvPr>
          <p:cNvSpPr/>
          <p:nvPr/>
        </p:nvSpPr>
        <p:spPr>
          <a:xfrm>
            <a:off x="630314" y="4943617"/>
            <a:ext cx="6408000" cy="895698"/>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フローチャート: 結合子 60">
            <a:extLst>
              <a:ext uri="{FF2B5EF4-FFF2-40B4-BE49-F238E27FC236}">
                <a16:creationId xmlns:a16="http://schemas.microsoft.com/office/drawing/2014/main" id="{0204EDA4-0550-9680-3E3E-0459318F5D00}"/>
              </a:ext>
            </a:extLst>
          </p:cNvPr>
          <p:cNvSpPr/>
          <p:nvPr/>
        </p:nvSpPr>
        <p:spPr>
          <a:xfrm>
            <a:off x="409682" y="5270032"/>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sp>
        <p:nvSpPr>
          <p:cNvPr id="67" name="正方形/長方形 66">
            <a:extLst>
              <a:ext uri="{FF2B5EF4-FFF2-40B4-BE49-F238E27FC236}">
                <a16:creationId xmlns:a16="http://schemas.microsoft.com/office/drawing/2014/main" id="{FB0FBB07-CF1C-DDE7-832E-3C4A9B7094C4}"/>
              </a:ext>
            </a:extLst>
          </p:cNvPr>
          <p:cNvSpPr/>
          <p:nvPr/>
        </p:nvSpPr>
        <p:spPr>
          <a:xfrm>
            <a:off x="587375" y="921614"/>
            <a:ext cx="4853758" cy="3636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Amazon Web </a:t>
            </a:r>
            <a:r>
              <a:rPr lang="en-US" altLang="ja-JP"/>
              <a:t>S</a:t>
            </a:r>
            <a:r>
              <a:rPr kumimoji="1" lang="en-US" altLang="ja-JP"/>
              <a:t>ervices</a:t>
            </a:r>
            <a:r>
              <a:rPr kumimoji="1" lang="ja-JP" altLang="en-US"/>
              <a:t>編</a:t>
            </a:r>
          </a:p>
        </p:txBody>
      </p:sp>
      <p:sp>
        <p:nvSpPr>
          <p:cNvPr id="68" name="テキスト ボックス 67">
            <a:extLst>
              <a:ext uri="{FF2B5EF4-FFF2-40B4-BE49-F238E27FC236}">
                <a16:creationId xmlns:a16="http://schemas.microsoft.com/office/drawing/2014/main" id="{98D93CD5-3CEB-763E-EC68-567FE496ED63}"/>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69" name="Slide Number Placeholder 1">
            <a:extLst>
              <a:ext uri="{FF2B5EF4-FFF2-40B4-BE49-F238E27FC236}">
                <a16:creationId xmlns:a16="http://schemas.microsoft.com/office/drawing/2014/main" id="{CAC3B386-A035-09A2-04F1-DC543433CDF3}"/>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751664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903B9-0EF6-612D-759B-AB1302E6DC4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EFA2697-76E6-ECD5-A94D-AC9B7A7C689E}"/>
              </a:ext>
            </a:extLst>
          </p:cNvPr>
          <p:cNvSpPr>
            <a:spLocks noGrp="1"/>
          </p:cNvSpPr>
          <p:nvPr>
            <p:ph type="body" sz="quarter" idx="10"/>
          </p:nvPr>
        </p:nvSpPr>
        <p:spPr/>
        <p:txBody>
          <a:bodyPr/>
          <a:lstStyle/>
          <a:p>
            <a:r>
              <a:rPr lang="en-US" altLang="ja-JP"/>
              <a:t>※1:</a:t>
            </a:r>
            <a:r>
              <a:rPr lang="ja-JP" altLang="en-US"/>
              <a:t>ブロックストレージのストレージタイプを意味する</a:t>
            </a:r>
            <a:endParaRPr lang="en-US" altLang="ja-JP"/>
          </a:p>
          <a:p>
            <a:pPr>
              <a:spcBef>
                <a:spcPts val="0"/>
              </a:spcBef>
            </a:pPr>
            <a:r>
              <a:rPr lang="en-US" altLang="ja-JP"/>
              <a:t>※2:</a:t>
            </a:r>
            <a:r>
              <a:rPr lang="ja-JP" altLang="en-US"/>
              <a:t>各ストレージタイプのレイテンシー、</a:t>
            </a:r>
            <a:r>
              <a:rPr lang="en-US" altLang="ja-JP"/>
              <a:t>IOPS</a:t>
            </a:r>
            <a:r>
              <a:rPr lang="ja-JP" altLang="en-US"/>
              <a:t>、スループットの情報については、</a:t>
            </a:r>
            <a:r>
              <a:rPr kumimoji="1" lang="en-US" altLang="ja-JP"/>
              <a:t> Google Cloud</a:t>
            </a:r>
            <a:r>
              <a:rPr lang="ja-JP" altLang="en-US"/>
              <a:t>公式ページを参照すること</a:t>
            </a:r>
            <a:endParaRPr lang="en-US" altLang="ja-JP"/>
          </a:p>
          <a:p>
            <a:pPr>
              <a:spcBef>
                <a:spcPts val="0"/>
              </a:spcBef>
            </a:pPr>
            <a:r>
              <a:rPr lang="en-US" altLang="ja-JP"/>
              <a:t>※3:</a:t>
            </a:r>
            <a:r>
              <a:rPr lang="ja-JP" altLang="en-US"/>
              <a:t>オブジェクトストレージのストレージタイプを意味する</a:t>
            </a:r>
          </a:p>
          <a:p>
            <a:pPr>
              <a:spcBef>
                <a:spcPts val="0"/>
              </a:spcBef>
            </a:pPr>
            <a:r>
              <a:rPr lang="en-US" altLang="ja-JP"/>
              <a:t>※4:</a:t>
            </a:r>
            <a:r>
              <a:rPr lang="ja-JP" altLang="en-US"/>
              <a:t>各ストレージクラスのデータ取り出し速度については、</a:t>
            </a:r>
            <a:r>
              <a:rPr kumimoji="1" lang="en-US" altLang="ja-JP"/>
              <a:t> Google Cloud</a:t>
            </a:r>
            <a:r>
              <a:rPr lang="ja-JP" altLang="en-US"/>
              <a:t>公式ページを参照すること</a:t>
            </a:r>
            <a:endParaRPr lang="en-US" altLang="ja-JP"/>
          </a:p>
        </p:txBody>
      </p:sp>
      <p:sp>
        <p:nvSpPr>
          <p:cNvPr id="6" name="Title 5">
            <a:extLst>
              <a:ext uri="{FF2B5EF4-FFF2-40B4-BE49-F238E27FC236}">
                <a16:creationId xmlns:a16="http://schemas.microsoft.com/office/drawing/2014/main" id="{6EE35613-41CB-7097-CEC0-77DC5602A62F}"/>
              </a:ext>
            </a:extLst>
          </p:cNvPr>
          <p:cNvSpPr>
            <a:spLocks noGrp="1"/>
          </p:cNvSpPr>
          <p:nvPr>
            <p:ph type="title"/>
          </p:nvPr>
        </p:nvSpPr>
        <p:spPr/>
        <p:txBody>
          <a:bodyPr/>
          <a:lstStyle/>
          <a:p>
            <a:r>
              <a:rPr lang="en-US" altLang="ja-JP"/>
              <a:t>3.4. </a:t>
            </a:r>
            <a:r>
              <a:rPr lang="ja-JP" altLang="en-US"/>
              <a:t>ストレージ（</a:t>
            </a:r>
            <a:r>
              <a:rPr lang="en-US" altLang="ja-JP"/>
              <a:t>2/4</a:t>
            </a:r>
            <a:r>
              <a:rPr lang="ja-JP" altLang="en-US"/>
              <a:t>）</a:t>
            </a:r>
          </a:p>
        </p:txBody>
      </p:sp>
      <p:sp>
        <p:nvSpPr>
          <p:cNvPr id="2" name="正方形/長方形 1">
            <a:extLst>
              <a:ext uri="{FF2B5EF4-FFF2-40B4-BE49-F238E27FC236}">
                <a16:creationId xmlns:a16="http://schemas.microsoft.com/office/drawing/2014/main" id="{6A971D92-0D9B-4CD0-1157-D5602EFF1038}"/>
              </a:ext>
            </a:extLst>
          </p:cNvPr>
          <p:cNvSpPr/>
          <p:nvPr/>
        </p:nvSpPr>
        <p:spPr>
          <a:xfrm>
            <a:off x="587375" y="921614"/>
            <a:ext cx="4853758" cy="363626"/>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Google Cloud</a:t>
            </a:r>
            <a:r>
              <a:rPr kumimoji="1" lang="ja-JP" altLang="en-US"/>
              <a:t>編</a:t>
            </a:r>
          </a:p>
        </p:txBody>
      </p:sp>
      <p:sp>
        <p:nvSpPr>
          <p:cNvPr id="7" name="テキスト ボックス 6">
            <a:extLst>
              <a:ext uri="{FF2B5EF4-FFF2-40B4-BE49-F238E27FC236}">
                <a16:creationId xmlns:a16="http://schemas.microsoft.com/office/drawing/2014/main" id="{4BF154F4-1094-FDF5-8879-06B1F04DCF0F}"/>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8" name="Slide Number Placeholder 1">
            <a:extLst>
              <a:ext uri="{FF2B5EF4-FFF2-40B4-BE49-F238E27FC236}">
                <a16:creationId xmlns:a16="http://schemas.microsoft.com/office/drawing/2014/main" id="{9C6FCC37-97E2-97DE-B759-4C2EAA36768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11" name="グループ化 10">
            <a:extLst>
              <a:ext uri="{FF2B5EF4-FFF2-40B4-BE49-F238E27FC236}">
                <a16:creationId xmlns:a16="http://schemas.microsoft.com/office/drawing/2014/main" id="{CE13F50C-8590-FFD0-0B27-26AE02ADEF50}"/>
              </a:ext>
            </a:extLst>
          </p:cNvPr>
          <p:cNvGrpSpPr>
            <a:grpSpLocks/>
          </p:cNvGrpSpPr>
          <p:nvPr/>
        </p:nvGrpSpPr>
        <p:grpSpPr>
          <a:xfrm>
            <a:off x="7118362" y="2584054"/>
            <a:ext cx="4734000" cy="774000"/>
            <a:chOff x="7118362" y="3223473"/>
            <a:chExt cx="4734000" cy="774000"/>
          </a:xfrm>
        </p:grpSpPr>
        <p:sp>
          <p:nvSpPr>
            <p:cNvPr id="12" name="四角形: 角を丸くする 11">
              <a:extLst>
                <a:ext uri="{FF2B5EF4-FFF2-40B4-BE49-F238E27FC236}">
                  <a16:creationId xmlns:a16="http://schemas.microsoft.com/office/drawing/2014/main" id="{FA457C1B-2688-7A66-6EA4-69B67B4176FB}"/>
                </a:ext>
              </a:extLst>
            </p:cNvPr>
            <p:cNvSpPr/>
            <p:nvPr/>
          </p:nvSpPr>
          <p:spPr>
            <a:xfrm>
              <a:off x="7244362" y="3349473"/>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a:solidFill>
                    <a:schemeClr val="tx1"/>
                  </a:solidFill>
                  <a:latin typeface="+mn-ea"/>
                </a:rPr>
                <a:t>IOPS</a:t>
              </a:r>
              <a:r>
                <a:rPr lang="ja-JP" altLang="en-US" sz="1200">
                  <a:solidFill>
                    <a:schemeClr val="tx1"/>
                  </a:solidFill>
                  <a:latin typeface="+mn-ea"/>
                </a:rPr>
                <a:t>に関する要件</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IOPS</a:t>
              </a:r>
              <a:r>
                <a:rPr lang="ja-JP" altLang="en-US" sz="1100">
                  <a:solidFill>
                    <a:schemeClr val="tx1"/>
                  </a:solidFill>
                  <a:latin typeface="+mn-ea"/>
                </a:rPr>
                <a:t>について、格納するデータの種類や特性を踏まえて過剰なリソースでないかを確認</a:t>
              </a:r>
              <a:r>
                <a:rPr kumimoji="1" lang="en-US" altLang="ja-JP" sz="1100" baseline="30000">
                  <a:solidFill>
                    <a:schemeClr val="tx1"/>
                  </a:solidFill>
                  <a:latin typeface="+mn-ea"/>
                </a:rPr>
                <a:t>※2</a:t>
              </a:r>
              <a:endParaRPr lang="en-US" altLang="ja-JP" sz="1100">
                <a:solidFill>
                  <a:schemeClr val="tx1"/>
                </a:solidFill>
                <a:latin typeface="+mn-ea"/>
              </a:endParaRPr>
            </a:p>
          </p:txBody>
        </p:sp>
        <p:sp>
          <p:nvSpPr>
            <p:cNvPr id="13" name="フローチャート: 結合子 12">
              <a:extLst>
                <a:ext uri="{FF2B5EF4-FFF2-40B4-BE49-F238E27FC236}">
                  <a16:creationId xmlns:a16="http://schemas.microsoft.com/office/drawing/2014/main" id="{800A34B9-28DB-36BF-1652-FB6239F75823}"/>
                </a:ext>
              </a:extLst>
            </p:cNvPr>
            <p:cNvSpPr/>
            <p:nvPr/>
          </p:nvSpPr>
          <p:spPr>
            <a:xfrm>
              <a:off x="7118362" y="322347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14" name="グループ化 13">
            <a:extLst>
              <a:ext uri="{FF2B5EF4-FFF2-40B4-BE49-F238E27FC236}">
                <a16:creationId xmlns:a16="http://schemas.microsoft.com/office/drawing/2014/main" id="{1563F3E3-E1D3-26A3-50CD-4722C01A6896}"/>
              </a:ext>
            </a:extLst>
          </p:cNvPr>
          <p:cNvGrpSpPr>
            <a:grpSpLocks/>
          </p:cNvGrpSpPr>
          <p:nvPr/>
        </p:nvGrpSpPr>
        <p:grpSpPr>
          <a:xfrm>
            <a:off x="7118362" y="4193372"/>
            <a:ext cx="4734000" cy="774000"/>
            <a:chOff x="7118362" y="5152220"/>
            <a:chExt cx="4734000" cy="774000"/>
          </a:xfrm>
        </p:grpSpPr>
        <p:sp>
          <p:nvSpPr>
            <p:cNvPr id="15" name="四角形: 角を丸くする 14">
              <a:extLst>
                <a:ext uri="{FF2B5EF4-FFF2-40B4-BE49-F238E27FC236}">
                  <a16:creationId xmlns:a16="http://schemas.microsoft.com/office/drawing/2014/main" id="{8B3B5F24-1858-430B-8190-880DDD2A1071}"/>
                </a:ext>
              </a:extLst>
            </p:cNvPr>
            <p:cNvSpPr/>
            <p:nvPr/>
          </p:nvSpPr>
          <p:spPr>
            <a:xfrm>
              <a:off x="7244362" y="5278220"/>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ストレージ容量（割当）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ストレージ容量について、格納するデータの種類や特性を踏まえて過剰なリソースでないかを確認</a:t>
              </a:r>
              <a:endParaRPr lang="en-US" altLang="ja-JP" sz="1100">
                <a:solidFill>
                  <a:schemeClr val="tx1"/>
                </a:solidFill>
                <a:latin typeface="+mn-ea"/>
              </a:endParaRPr>
            </a:p>
          </p:txBody>
        </p:sp>
        <p:sp>
          <p:nvSpPr>
            <p:cNvPr id="16" name="フローチャート: 結合子 15">
              <a:extLst>
                <a:ext uri="{FF2B5EF4-FFF2-40B4-BE49-F238E27FC236}">
                  <a16:creationId xmlns:a16="http://schemas.microsoft.com/office/drawing/2014/main" id="{C173DC48-6EBF-474C-7CA2-3C617DB954D8}"/>
                </a:ext>
              </a:extLst>
            </p:cNvPr>
            <p:cNvSpPr/>
            <p:nvPr/>
          </p:nvSpPr>
          <p:spPr>
            <a:xfrm>
              <a:off x="7118362" y="515222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grpSp>
        <p:nvGrpSpPr>
          <p:cNvPr id="17" name="グループ化 16">
            <a:extLst>
              <a:ext uri="{FF2B5EF4-FFF2-40B4-BE49-F238E27FC236}">
                <a16:creationId xmlns:a16="http://schemas.microsoft.com/office/drawing/2014/main" id="{35A5CD87-EFC0-26A2-77BE-D03F501D4275}"/>
              </a:ext>
            </a:extLst>
          </p:cNvPr>
          <p:cNvGrpSpPr>
            <a:grpSpLocks/>
          </p:cNvGrpSpPr>
          <p:nvPr/>
        </p:nvGrpSpPr>
        <p:grpSpPr>
          <a:xfrm>
            <a:off x="7118362" y="3388713"/>
            <a:ext cx="4734000" cy="774000"/>
            <a:chOff x="7118362" y="4157118"/>
            <a:chExt cx="4734000" cy="774000"/>
          </a:xfrm>
        </p:grpSpPr>
        <p:sp>
          <p:nvSpPr>
            <p:cNvPr id="18" name="四角形: 角を丸くする 17">
              <a:extLst>
                <a:ext uri="{FF2B5EF4-FFF2-40B4-BE49-F238E27FC236}">
                  <a16:creationId xmlns:a16="http://schemas.microsoft.com/office/drawing/2014/main" id="{2FF2EFF7-E30E-6043-8102-3999F7A7F278}"/>
                </a:ext>
              </a:extLst>
            </p:cNvPr>
            <p:cNvSpPr/>
            <p:nvPr/>
          </p:nvSpPr>
          <p:spPr>
            <a:xfrm>
              <a:off x="7244362" y="4283118"/>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スループット</a:t>
              </a:r>
              <a:r>
                <a:rPr lang="ja-JP" altLang="en-US" sz="1100">
                  <a:solidFill>
                    <a:schemeClr val="tx1"/>
                  </a:solidFill>
                  <a:latin typeface="+mn-ea"/>
                </a:rPr>
                <a:t>に関する要件</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スループットについて、格納するデータの種類や特性を踏まえて過剰なリソースでないかを確認</a:t>
              </a:r>
              <a:r>
                <a:rPr kumimoji="1" lang="en-US" altLang="ja-JP" sz="1100" baseline="30000">
                  <a:solidFill>
                    <a:schemeClr val="tx1"/>
                  </a:solidFill>
                  <a:latin typeface="+mn-ea"/>
                </a:rPr>
                <a:t>※2</a:t>
              </a:r>
              <a:endParaRPr lang="en-US" altLang="ja-JP" sz="1100">
                <a:solidFill>
                  <a:schemeClr val="tx1"/>
                </a:solidFill>
                <a:latin typeface="+mn-ea"/>
              </a:endParaRPr>
            </a:p>
          </p:txBody>
        </p:sp>
        <p:sp>
          <p:nvSpPr>
            <p:cNvPr id="19" name="フローチャート: 結合子 18">
              <a:extLst>
                <a:ext uri="{FF2B5EF4-FFF2-40B4-BE49-F238E27FC236}">
                  <a16:creationId xmlns:a16="http://schemas.microsoft.com/office/drawing/2014/main" id="{65840918-8A60-BBFD-02B2-AF2642CC1007}"/>
                </a:ext>
              </a:extLst>
            </p:cNvPr>
            <p:cNvSpPr/>
            <p:nvPr/>
          </p:nvSpPr>
          <p:spPr>
            <a:xfrm>
              <a:off x="7118362" y="41571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20" name="グループ化 19">
            <a:extLst>
              <a:ext uri="{FF2B5EF4-FFF2-40B4-BE49-F238E27FC236}">
                <a16:creationId xmlns:a16="http://schemas.microsoft.com/office/drawing/2014/main" id="{AB3FB0E1-2C15-F744-FE4A-F46624C5981E}"/>
              </a:ext>
            </a:extLst>
          </p:cNvPr>
          <p:cNvGrpSpPr/>
          <p:nvPr/>
        </p:nvGrpSpPr>
        <p:grpSpPr>
          <a:xfrm>
            <a:off x="7118362" y="4998030"/>
            <a:ext cx="4734000" cy="1025999"/>
            <a:chOff x="7118362" y="5376367"/>
            <a:chExt cx="4734000" cy="1025999"/>
          </a:xfrm>
        </p:grpSpPr>
        <p:sp>
          <p:nvSpPr>
            <p:cNvPr id="21" name="四角形: 角を丸くする 20">
              <a:extLst>
                <a:ext uri="{FF2B5EF4-FFF2-40B4-BE49-F238E27FC236}">
                  <a16:creationId xmlns:a16="http://schemas.microsoft.com/office/drawing/2014/main" id="{98BDB5F5-5513-6363-BB9F-E9FEE87BB5BE}"/>
                </a:ext>
              </a:extLst>
            </p:cNvPr>
            <p:cNvSpPr/>
            <p:nvPr/>
          </p:nvSpPr>
          <p:spPr>
            <a:xfrm>
              <a:off x="7244362" y="5502366"/>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※3</a:t>
              </a:r>
              <a:r>
                <a:rPr lang="ja-JP" altLang="en-US" sz="1200">
                  <a:solidFill>
                    <a:schemeClr val="tx1"/>
                  </a:solidFill>
                  <a:latin typeface="+mn-ea"/>
                </a:rPr>
                <a:t> ・データの取り出し速度に関する要件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データのアクセス頻度や保管期間を踏まえ適切なストレージサービスのクラス</a:t>
              </a:r>
              <a:r>
                <a:rPr lang="ja-JP" altLang="en-US" sz="1100">
                  <a:solidFill>
                    <a:schemeClr val="tx1"/>
                  </a:solidFill>
                  <a:latin typeface="+mn-ea"/>
                </a:rPr>
                <a:t>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対象ストレージクラスのデータの取り出し速度を確認</a:t>
              </a:r>
              <a:r>
                <a:rPr lang="en-US" altLang="ja-JP" sz="1100" baseline="30000">
                  <a:solidFill>
                    <a:schemeClr val="tx1"/>
                  </a:solidFill>
                  <a:latin typeface="+mn-ea"/>
                </a:rPr>
                <a:t>※4</a:t>
              </a:r>
            </a:p>
          </p:txBody>
        </p:sp>
        <p:sp>
          <p:nvSpPr>
            <p:cNvPr id="22" name="フローチャート: 結合子 21">
              <a:extLst>
                <a:ext uri="{FF2B5EF4-FFF2-40B4-BE49-F238E27FC236}">
                  <a16:creationId xmlns:a16="http://schemas.microsoft.com/office/drawing/2014/main" id="{84053C9F-B976-DE49-0FDA-C9527F1DEC89}"/>
                </a:ext>
              </a:extLst>
            </p:cNvPr>
            <p:cNvSpPr/>
            <p:nvPr/>
          </p:nvSpPr>
          <p:spPr>
            <a:xfrm>
              <a:off x="7118362" y="537636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grpSp>
      <p:sp>
        <p:nvSpPr>
          <p:cNvPr id="23" name="テキスト ボックス 22">
            <a:extLst>
              <a:ext uri="{FF2B5EF4-FFF2-40B4-BE49-F238E27FC236}">
                <a16:creationId xmlns:a16="http://schemas.microsoft.com/office/drawing/2014/main" id="{15050BE4-0F90-7EED-E77F-DBDAE03DE862}"/>
              </a:ext>
            </a:extLst>
          </p:cNvPr>
          <p:cNvSpPr txBox="1"/>
          <p:nvPr/>
        </p:nvSpPr>
        <p:spPr>
          <a:xfrm>
            <a:off x="587373" y="1846053"/>
            <a:ext cx="2639403" cy="307777"/>
          </a:xfrm>
          <a:prstGeom prst="rect">
            <a:avLst/>
          </a:prstGeom>
          <a:noFill/>
        </p:spPr>
        <p:txBody>
          <a:bodyPr wrap="square" rtlCol="0">
            <a:spAutoFit/>
          </a:bodyPr>
          <a:lstStyle/>
          <a:p>
            <a:r>
              <a:rPr lang="ja-JP" altLang="en-US" sz="1400"/>
              <a:t>＜ブロックストレージ＞</a:t>
            </a:r>
          </a:p>
        </p:txBody>
      </p:sp>
      <p:sp>
        <p:nvSpPr>
          <p:cNvPr id="24" name="テキスト ボックス 23">
            <a:extLst>
              <a:ext uri="{FF2B5EF4-FFF2-40B4-BE49-F238E27FC236}">
                <a16:creationId xmlns:a16="http://schemas.microsoft.com/office/drawing/2014/main" id="{C84832A0-49FF-C02D-7DD8-EB2BC305ECE9}"/>
              </a:ext>
            </a:extLst>
          </p:cNvPr>
          <p:cNvSpPr txBox="1"/>
          <p:nvPr/>
        </p:nvSpPr>
        <p:spPr>
          <a:xfrm>
            <a:off x="587373" y="4614140"/>
            <a:ext cx="2639403" cy="307777"/>
          </a:xfrm>
          <a:prstGeom prst="rect">
            <a:avLst/>
          </a:prstGeom>
          <a:noFill/>
        </p:spPr>
        <p:txBody>
          <a:bodyPr wrap="square" rtlCol="0">
            <a:spAutoFit/>
          </a:bodyPr>
          <a:lstStyle/>
          <a:p>
            <a:r>
              <a:rPr lang="ja-JP" altLang="en-US" sz="1400"/>
              <a:t>＜オブジェクトストレージ＞</a:t>
            </a:r>
          </a:p>
        </p:txBody>
      </p:sp>
      <p:pic>
        <p:nvPicPr>
          <p:cNvPr id="28" name="図 27">
            <a:extLst>
              <a:ext uri="{FF2B5EF4-FFF2-40B4-BE49-F238E27FC236}">
                <a16:creationId xmlns:a16="http://schemas.microsoft.com/office/drawing/2014/main" id="{C19FDE8B-CB75-6CA8-BA69-0BE916F3973F}"/>
              </a:ext>
            </a:extLst>
          </p:cNvPr>
          <p:cNvPicPr>
            <a:picLocks noChangeAspect="1"/>
          </p:cNvPicPr>
          <p:nvPr/>
        </p:nvPicPr>
        <p:blipFill>
          <a:blip r:embed="rId3"/>
          <a:stretch>
            <a:fillRect/>
          </a:stretch>
        </p:blipFill>
        <p:spPr>
          <a:xfrm>
            <a:off x="486694" y="4992386"/>
            <a:ext cx="6265088" cy="854616"/>
          </a:xfrm>
          <a:prstGeom prst="rect">
            <a:avLst/>
          </a:prstGeom>
          <a:ln>
            <a:solidFill>
              <a:schemeClr val="accent1"/>
            </a:solidFill>
          </a:ln>
        </p:spPr>
      </p:pic>
      <p:pic>
        <p:nvPicPr>
          <p:cNvPr id="30" name="図 29">
            <a:extLst>
              <a:ext uri="{FF2B5EF4-FFF2-40B4-BE49-F238E27FC236}">
                <a16:creationId xmlns:a16="http://schemas.microsoft.com/office/drawing/2014/main" id="{1F0D0D35-2D01-12EA-1A98-EC34466107CA}"/>
              </a:ext>
            </a:extLst>
          </p:cNvPr>
          <p:cNvPicPr>
            <a:picLocks noChangeAspect="1"/>
          </p:cNvPicPr>
          <p:nvPr/>
        </p:nvPicPr>
        <p:blipFill>
          <a:blip r:embed="rId4"/>
          <a:stretch>
            <a:fillRect/>
          </a:stretch>
        </p:blipFill>
        <p:spPr>
          <a:xfrm>
            <a:off x="587375" y="2150064"/>
            <a:ext cx="6478733" cy="2004679"/>
          </a:xfrm>
          <a:prstGeom prst="rect">
            <a:avLst/>
          </a:prstGeom>
          <a:ln>
            <a:solidFill>
              <a:schemeClr val="accent1"/>
            </a:solidFill>
          </a:ln>
        </p:spPr>
      </p:pic>
      <p:sp>
        <p:nvSpPr>
          <p:cNvPr id="33" name="フローチャート: 処理 32">
            <a:extLst>
              <a:ext uri="{FF2B5EF4-FFF2-40B4-BE49-F238E27FC236}">
                <a16:creationId xmlns:a16="http://schemas.microsoft.com/office/drawing/2014/main" id="{9FFC1ED3-1D8C-6CEC-8553-C4706837AF19}"/>
              </a:ext>
            </a:extLst>
          </p:cNvPr>
          <p:cNvSpPr/>
          <p:nvPr/>
        </p:nvSpPr>
        <p:spPr>
          <a:xfrm>
            <a:off x="693461" y="2650394"/>
            <a:ext cx="6243048" cy="536151"/>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36">
            <a:extLst>
              <a:ext uri="{FF2B5EF4-FFF2-40B4-BE49-F238E27FC236}">
                <a16:creationId xmlns:a16="http://schemas.microsoft.com/office/drawing/2014/main" id="{9DA92D7D-BA21-192A-3D47-F5E57E3742AF}"/>
              </a:ext>
            </a:extLst>
          </p:cNvPr>
          <p:cNvGrpSpPr/>
          <p:nvPr/>
        </p:nvGrpSpPr>
        <p:grpSpPr>
          <a:xfrm>
            <a:off x="587375" y="2450260"/>
            <a:ext cx="668988" cy="252318"/>
            <a:chOff x="4513722" y="2792469"/>
            <a:chExt cx="668988" cy="252318"/>
          </a:xfrm>
        </p:grpSpPr>
        <p:sp>
          <p:nvSpPr>
            <p:cNvPr id="35" name="フローチャート: 結合子 34">
              <a:extLst>
                <a:ext uri="{FF2B5EF4-FFF2-40B4-BE49-F238E27FC236}">
                  <a16:creationId xmlns:a16="http://schemas.microsoft.com/office/drawing/2014/main" id="{03BBC9CA-B788-6A36-B190-4C14D095E317}"/>
                </a:ext>
              </a:extLst>
            </p:cNvPr>
            <p:cNvSpPr/>
            <p:nvPr/>
          </p:nvSpPr>
          <p:spPr>
            <a:xfrm>
              <a:off x="4930710"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sp>
          <p:nvSpPr>
            <p:cNvPr id="36" name="フローチャート: 結合子 35">
              <a:extLst>
                <a:ext uri="{FF2B5EF4-FFF2-40B4-BE49-F238E27FC236}">
                  <a16:creationId xmlns:a16="http://schemas.microsoft.com/office/drawing/2014/main" id="{0FFA2E29-5B62-C974-EF60-CFA0F8B77672}"/>
                </a:ext>
              </a:extLst>
            </p:cNvPr>
            <p:cNvSpPr/>
            <p:nvPr/>
          </p:nvSpPr>
          <p:spPr>
            <a:xfrm>
              <a:off x="4722216"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sp>
          <p:nvSpPr>
            <p:cNvPr id="34" name="フローチャート: 結合子 33">
              <a:extLst>
                <a:ext uri="{FF2B5EF4-FFF2-40B4-BE49-F238E27FC236}">
                  <a16:creationId xmlns:a16="http://schemas.microsoft.com/office/drawing/2014/main" id="{7DF16D22-0A6D-C3B9-915B-6BE8C6378700}"/>
                </a:ext>
              </a:extLst>
            </p:cNvPr>
            <p:cNvSpPr/>
            <p:nvPr/>
          </p:nvSpPr>
          <p:spPr>
            <a:xfrm>
              <a:off x="4513722" y="279246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1</a:t>
              </a:r>
              <a:endParaRPr kumimoji="1" lang="ja-JP" altLang="en-US" sz="1200"/>
            </a:p>
          </p:txBody>
        </p:sp>
      </p:grpSp>
      <p:sp>
        <p:nvSpPr>
          <p:cNvPr id="38" name="フローチャート: 処理 37">
            <a:extLst>
              <a:ext uri="{FF2B5EF4-FFF2-40B4-BE49-F238E27FC236}">
                <a16:creationId xmlns:a16="http://schemas.microsoft.com/office/drawing/2014/main" id="{759ACF6C-CB78-1C98-074B-FC2CEF576096}"/>
              </a:ext>
            </a:extLst>
          </p:cNvPr>
          <p:cNvSpPr/>
          <p:nvPr/>
        </p:nvSpPr>
        <p:spPr>
          <a:xfrm>
            <a:off x="5384801" y="3702291"/>
            <a:ext cx="1158816" cy="39180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フローチャート: 結合子 38">
            <a:extLst>
              <a:ext uri="{FF2B5EF4-FFF2-40B4-BE49-F238E27FC236}">
                <a16:creationId xmlns:a16="http://schemas.microsoft.com/office/drawing/2014/main" id="{11D3E0B1-1A74-CF77-E93B-431C8D629861}"/>
              </a:ext>
            </a:extLst>
          </p:cNvPr>
          <p:cNvSpPr/>
          <p:nvPr/>
        </p:nvSpPr>
        <p:spPr>
          <a:xfrm>
            <a:off x="5169603" y="378512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nvGrpSpPr>
          <p:cNvPr id="40" name="グループ化 39">
            <a:extLst>
              <a:ext uri="{FF2B5EF4-FFF2-40B4-BE49-F238E27FC236}">
                <a16:creationId xmlns:a16="http://schemas.microsoft.com/office/drawing/2014/main" id="{2EE7B9FA-B8A4-2B7F-A646-8108EDE4C727}"/>
              </a:ext>
            </a:extLst>
          </p:cNvPr>
          <p:cNvGrpSpPr/>
          <p:nvPr/>
        </p:nvGrpSpPr>
        <p:grpSpPr>
          <a:xfrm>
            <a:off x="403648" y="5225817"/>
            <a:ext cx="5553806" cy="544294"/>
            <a:chOff x="1953049" y="2629166"/>
            <a:chExt cx="5553806" cy="544294"/>
          </a:xfrm>
        </p:grpSpPr>
        <p:sp>
          <p:nvSpPr>
            <p:cNvPr id="41" name="フローチャート: 処理 40">
              <a:extLst>
                <a:ext uri="{FF2B5EF4-FFF2-40B4-BE49-F238E27FC236}">
                  <a16:creationId xmlns:a16="http://schemas.microsoft.com/office/drawing/2014/main" id="{899B5F5C-7599-E91F-8A18-F666E54F0723}"/>
                </a:ext>
              </a:extLst>
            </p:cNvPr>
            <p:cNvSpPr/>
            <p:nvPr/>
          </p:nvSpPr>
          <p:spPr>
            <a:xfrm>
              <a:off x="2166804" y="2629166"/>
              <a:ext cx="5340051" cy="54429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ローチャート: 結合子 41">
              <a:extLst>
                <a:ext uri="{FF2B5EF4-FFF2-40B4-BE49-F238E27FC236}">
                  <a16:creationId xmlns:a16="http://schemas.microsoft.com/office/drawing/2014/main" id="{9F270BB8-40A9-DAFF-58FC-36C1923FB414}"/>
                </a:ext>
              </a:extLst>
            </p:cNvPr>
            <p:cNvSpPr/>
            <p:nvPr/>
          </p:nvSpPr>
          <p:spPr>
            <a:xfrm>
              <a:off x="1953049" y="277531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1</a:t>
              </a:r>
              <a:endParaRPr kumimoji="1" lang="ja-JP" altLang="en-US" sz="1200"/>
            </a:p>
          </p:txBody>
        </p:sp>
      </p:grpSp>
      <p:grpSp>
        <p:nvGrpSpPr>
          <p:cNvPr id="29" name="グループ化 28">
            <a:extLst>
              <a:ext uri="{FF2B5EF4-FFF2-40B4-BE49-F238E27FC236}">
                <a16:creationId xmlns:a16="http://schemas.microsoft.com/office/drawing/2014/main" id="{D52DE51B-E0EF-C7F1-77A7-0F2053FAEDE2}"/>
              </a:ext>
            </a:extLst>
          </p:cNvPr>
          <p:cNvGrpSpPr/>
          <p:nvPr/>
        </p:nvGrpSpPr>
        <p:grpSpPr>
          <a:xfrm>
            <a:off x="7118362" y="1131396"/>
            <a:ext cx="4734000" cy="1421999"/>
            <a:chOff x="7118362" y="1131396"/>
            <a:chExt cx="4734000" cy="1421999"/>
          </a:xfrm>
        </p:grpSpPr>
        <p:sp>
          <p:nvSpPr>
            <p:cNvPr id="31" name="四角形: 角を丸くする 30">
              <a:extLst>
                <a:ext uri="{FF2B5EF4-FFF2-40B4-BE49-F238E27FC236}">
                  <a16:creationId xmlns:a16="http://schemas.microsoft.com/office/drawing/2014/main" id="{616E683A-047C-B5E0-FF25-CD8458F7329A}"/>
                </a:ext>
              </a:extLst>
            </p:cNvPr>
            <p:cNvSpPr/>
            <p:nvPr/>
          </p:nvSpPr>
          <p:spPr>
            <a:xfrm>
              <a:off x="7244362" y="1257395"/>
              <a:ext cx="4608000" cy="1296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※1</a:t>
              </a:r>
              <a:r>
                <a:rPr lang="ja-JP" altLang="en-US" sz="1200">
                  <a:solidFill>
                    <a:schemeClr val="tx1"/>
                  </a:solidFill>
                  <a:latin typeface="+mn-ea"/>
                </a:rPr>
                <a:t>・レイテンシーに関する要件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必要な容量や</a:t>
              </a:r>
              <a:r>
                <a:rPr kumimoji="1" lang="en-US" altLang="ja-JP" sz="1100">
                  <a:solidFill>
                    <a:schemeClr val="tx1"/>
                  </a:solidFill>
                  <a:latin typeface="+mn-ea"/>
                </a:rPr>
                <a:t>IOPS</a:t>
              </a:r>
              <a:r>
                <a:rPr kumimoji="1" lang="ja-JP" altLang="en-US" sz="1100">
                  <a:solidFill>
                    <a:schemeClr val="tx1"/>
                  </a:solidFill>
                  <a:latin typeface="+mn-ea"/>
                </a:rPr>
                <a:t>、スループットを踏まえ適切なストレージサービスのタイプ</a:t>
              </a:r>
              <a:r>
                <a:rPr lang="ja-JP" altLang="en-US" sz="1100">
                  <a:solidFill>
                    <a:schemeClr val="tx1"/>
                  </a:solidFill>
                  <a:latin typeface="+mn-ea"/>
                </a:rPr>
                <a:t>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対象ストレージタイプにおけるレイテンシーを確認</a:t>
              </a:r>
              <a:r>
                <a:rPr kumimoji="1" lang="en-US" altLang="ja-JP" sz="1100" baseline="30000">
                  <a:solidFill>
                    <a:schemeClr val="tx1"/>
                  </a:solidFill>
                  <a:latin typeface="+mn-ea"/>
                </a:rPr>
                <a:t>※2</a:t>
              </a:r>
            </a:p>
            <a:p>
              <a:pPr marL="444500" lvl="1" indent="-260350">
                <a:buFont typeface="Wingdings" panose="05000000000000000000" pitchFamily="2" charset="2"/>
                <a:buChar char="ü"/>
              </a:pPr>
              <a:r>
                <a:rPr lang="ja-JP" altLang="en-US" sz="1100">
                  <a:solidFill>
                    <a:schemeClr val="tx1"/>
                  </a:solidFill>
                  <a:latin typeface="+mn-ea"/>
                </a:rPr>
                <a:t>ストレージタイプの世代を確認し、コスト効率の高い最新世代（基本的には最新世代）が選択されているかを確認</a:t>
              </a:r>
              <a:endParaRPr lang="en-US" altLang="ja-JP" sz="1100">
                <a:solidFill>
                  <a:schemeClr val="tx1"/>
                </a:solidFill>
                <a:latin typeface="+mn-ea"/>
              </a:endParaRPr>
            </a:p>
          </p:txBody>
        </p:sp>
        <p:sp>
          <p:nvSpPr>
            <p:cNvPr id="32" name="フローチャート: 結合子 31">
              <a:extLst>
                <a:ext uri="{FF2B5EF4-FFF2-40B4-BE49-F238E27FC236}">
                  <a16:creationId xmlns:a16="http://schemas.microsoft.com/office/drawing/2014/main" id="{F44756B2-A2E6-BB87-4668-F66576A806B6}"/>
                </a:ext>
              </a:extLst>
            </p:cNvPr>
            <p:cNvSpPr/>
            <p:nvPr/>
          </p:nvSpPr>
          <p:spPr>
            <a:xfrm>
              <a:off x="7118362" y="113139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rPr>
                <a:t>1</a:t>
              </a:r>
              <a:endParaRPr kumimoji="1" lang="ja-JP" altLang="en-US" sz="1200">
                <a:solidFill>
                  <a:schemeClr val="tx1"/>
                </a:solidFill>
              </a:endParaRPr>
            </a:p>
          </p:txBody>
        </p:sp>
      </p:grpSp>
    </p:spTree>
    <p:extLst>
      <p:ext uri="{BB962C8B-B14F-4D97-AF65-F5344CB8AC3E}">
        <p14:creationId xmlns:p14="http://schemas.microsoft.com/office/powerpoint/2010/main" val="3682909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DBB21-80FD-8B6A-46FE-59914F2E43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97F468-0106-6490-F924-9C5C24032E07}"/>
              </a:ext>
            </a:extLst>
          </p:cNvPr>
          <p:cNvSpPr>
            <a:spLocks noGrp="1"/>
          </p:cNvSpPr>
          <p:nvPr>
            <p:ph type="body" sz="quarter" idx="10"/>
          </p:nvPr>
        </p:nvSpPr>
        <p:spPr/>
        <p:txBody>
          <a:bodyPr/>
          <a:lstStyle/>
          <a:p>
            <a:r>
              <a:rPr lang="en-US" altLang="ja-JP"/>
              <a:t>※1:</a:t>
            </a:r>
            <a:r>
              <a:rPr lang="ja-JP" altLang="en-US"/>
              <a:t>ブロックストレージのストレージタイプを意味する</a:t>
            </a:r>
            <a:endParaRPr lang="en-US" altLang="ja-JP"/>
          </a:p>
          <a:p>
            <a:pPr>
              <a:spcBef>
                <a:spcPts val="0"/>
              </a:spcBef>
            </a:pPr>
            <a:r>
              <a:rPr lang="en-US" altLang="ja-JP"/>
              <a:t>※2:</a:t>
            </a:r>
            <a:r>
              <a:rPr lang="ja-JP" altLang="en-US"/>
              <a:t>各ストレージタイプのレイテンシー情報については、</a:t>
            </a:r>
            <a:r>
              <a:rPr lang="en-US" altLang="ja-JP"/>
              <a:t>Microsoft Azure</a:t>
            </a:r>
            <a:r>
              <a:rPr lang="ja-JP" altLang="en-US"/>
              <a:t>公式ページを参照すること</a:t>
            </a:r>
            <a:endParaRPr lang="en-US" altLang="ja-JP"/>
          </a:p>
          <a:p>
            <a:pPr>
              <a:spcBef>
                <a:spcPts val="0"/>
              </a:spcBef>
            </a:pPr>
            <a:r>
              <a:rPr lang="en-US" altLang="ja-JP"/>
              <a:t>※3:</a:t>
            </a:r>
            <a:r>
              <a:rPr lang="ja-JP" altLang="en-US"/>
              <a:t>オブジェクトストレージのストレージタイプを意味する</a:t>
            </a:r>
            <a:endParaRPr lang="en-US" altLang="ja-JP"/>
          </a:p>
          <a:p>
            <a:pPr>
              <a:spcBef>
                <a:spcPts val="0"/>
              </a:spcBef>
            </a:pPr>
            <a:r>
              <a:rPr lang="en-US" altLang="ja-JP"/>
              <a:t>※4::</a:t>
            </a:r>
            <a:r>
              <a:rPr lang="ja-JP" altLang="en-US"/>
              <a:t>各ストレージクラスのデータ取り出し速度については、</a:t>
            </a:r>
            <a:r>
              <a:rPr lang="en-US" altLang="ja-JP"/>
              <a:t> Microsoft Azure</a:t>
            </a:r>
            <a:r>
              <a:rPr lang="ja-JP" altLang="en-US"/>
              <a:t>公式ページを参照すること</a:t>
            </a:r>
            <a:endParaRPr lang="en-US" altLang="ja-JP"/>
          </a:p>
        </p:txBody>
      </p:sp>
      <p:sp>
        <p:nvSpPr>
          <p:cNvPr id="6" name="Title 5">
            <a:extLst>
              <a:ext uri="{FF2B5EF4-FFF2-40B4-BE49-F238E27FC236}">
                <a16:creationId xmlns:a16="http://schemas.microsoft.com/office/drawing/2014/main" id="{F5E53EC1-A20A-C797-DBEE-03C6C66FBE7B}"/>
              </a:ext>
            </a:extLst>
          </p:cNvPr>
          <p:cNvSpPr>
            <a:spLocks noGrp="1"/>
          </p:cNvSpPr>
          <p:nvPr>
            <p:ph type="title"/>
          </p:nvPr>
        </p:nvSpPr>
        <p:spPr/>
        <p:txBody>
          <a:bodyPr/>
          <a:lstStyle/>
          <a:p>
            <a:r>
              <a:rPr lang="en-US" altLang="ja-JP"/>
              <a:t>3.4. </a:t>
            </a:r>
            <a:r>
              <a:rPr lang="ja-JP" altLang="en-US"/>
              <a:t>ストレージ（</a:t>
            </a:r>
            <a:r>
              <a:rPr lang="en-US" altLang="ja-JP"/>
              <a:t>3/4</a:t>
            </a:r>
            <a:r>
              <a:rPr lang="ja-JP" altLang="en-US"/>
              <a:t>）</a:t>
            </a:r>
          </a:p>
        </p:txBody>
      </p:sp>
      <p:sp>
        <p:nvSpPr>
          <p:cNvPr id="57" name="テキスト ボックス 56">
            <a:extLst>
              <a:ext uri="{FF2B5EF4-FFF2-40B4-BE49-F238E27FC236}">
                <a16:creationId xmlns:a16="http://schemas.microsoft.com/office/drawing/2014/main" id="{BF667751-870E-75E0-C0A7-CF247DDB3B3B}"/>
              </a:ext>
            </a:extLst>
          </p:cNvPr>
          <p:cNvSpPr txBox="1"/>
          <p:nvPr/>
        </p:nvSpPr>
        <p:spPr>
          <a:xfrm>
            <a:off x="587373" y="1855104"/>
            <a:ext cx="2639403" cy="307777"/>
          </a:xfrm>
          <a:prstGeom prst="rect">
            <a:avLst/>
          </a:prstGeom>
          <a:noFill/>
        </p:spPr>
        <p:txBody>
          <a:bodyPr wrap="square" rtlCol="0">
            <a:spAutoFit/>
          </a:bodyPr>
          <a:lstStyle/>
          <a:p>
            <a:r>
              <a:rPr lang="ja-JP" altLang="en-US" sz="1400"/>
              <a:t>＜ブロックストレージ＞</a:t>
            </a:r>
          </a:p>
        </p:txBody>
      </p:sp>
      <p:sp>
        <p:nvSpPr>
          <p:cNvPr id="58" name="テキスト ボックス 57">
            <a:extLst>
              <a:ext uri="{FF2B5EF4-FFF2-40B4-BE49-F238E27FC236}">
                <a16:creationId xmlns:a16="http://schemas.microsoft.com/office/drawing/2014/main" id="{2AD378CD-6AD8-053D-2D35-1C0864DE078E}"/>
              </a:ext>
            </a:extLst>
          </p:cNvPr>
          <p:cNvSpPr txBox="1"/>
          <p:nvPr/>
        </p:nvSpPr>
        <p:spPr>
          <a:xfrm>
            <a:off x="587373" y="3754230"/>
            <a:ext cx="2639403" cy="307777"/>
          </a:xfrm>
          <a:prstGeom prst="rect">
            <a:avLst/>
          </a:prstGeom>
          <a:noFill/>
        </p:spPr>
        <p:txBody>
          <a:bodyPr wrap="square" rtlCol="0">
            <a:spAutoFit/>
          </a:bodyPr>
          <a:lstStyle/>
          <a:p>
            <a:r>
              <a:rPr lang="ja-JP" altLang="en-US" sz="1400"/>
              <a:t>＜オブジェクトストレージ＞</a:t>
            </a:r>
          </a:p>
        </p:txBody>
      </p:sp>
      <p:pic>
        <p:nvPicPr>
          <p:cNvPr id="10" name="図 9">
            <a:extLst>
              <a:ext uri="{FF2B5EF4-FFF2-40B4-BE49-F238E27FC236}">
                <a16:creationId xmlns:a16="http://schemas.microsoft.com/office/drawing/2014/main" id="{8F506E2C-0388-8A8E-15E8-2A0E2C0AC0E2}"/>
              </a:ext>
            </a:extLst>
          </p:cNvPr>
          <p:cNvPicPr>
            <a:picLocks noChangeAspect="1"/>
          </p:cNvPicPr>
          <p:nvPr/>
        </p:nvPicPr>
        <p:blipFill>
          <a:blip r:embed="rId3"/>
          <a:stretch>
            <a:fillRect/>
          </a:stretch>
        </p:blipFill>
        <p:spPr>
          <a:xfrm>
            <a:off x="587375" y="2150064"/>
            <a:ext cx="6481475" cy="1442442"/>
          </a:xfrm>
          <a:prstGeom prst="rect">
            <a:avLst/>
          </a:prstGeom>
          <a:ln>
            <a:solidFill>
              <a:schemeClr val="accent1"/>
            </a:solidFill>
          </a:ln>
        </p:spPr>
      </p:pic>
      <p:pic>
        <p:nvPicPr>
          <p:cNvPr id="15" name="図 14">
            <a:extLst>
              <a:ext uri="{FF2B5EF4-FFF2-40B4-BE49-F238E27FC236}">
                <a16:creationId xmlns:a16="http://schemas.microsoft.com/office/drawing/2014/main" id="{18A8F010-C6A4-5D36-16CA-4DD48F9F3327}"/>
              </a:ext>
            </a:extLst>
          </p:cNvPr>
          <p:cNvPicPr>
            <a:picLocks noChangeAspect="1"/>
          </p:cNvPicPr>
          <p:nvPr/>
        </p:nvPicPr>
        <p:blipFill>
          <a:blip r:embed="rId4"/>
          <a:stretch>
            <a:fillRect/>
          </a:stretch>
        </p:blipFill>
        <p:spPr>
          <a:xfrm>
            <a:off x="587375" y="4070693"/>
            <a:ext cx="6481475" cy="1497497"/>
          </a:xfrm>
          <a:prstGeom prst="rect">
            <a:avLst/>
          </a:prstGeom>
          <a:ln>
            <a:solidFill>
              <a:schemeClr val="accent1"/>
            </a:solidFill>
          </a:ln>
        </p:spPr>
      </p:pic>
      <p:sp>
        <p:nvSpPr>
          <p:cNvPr id="24" name="フローチャート: 処理 23">
            <a:extLst>
              <a:ext uri="{FF2B5EF4-FFF2-40B4-BE49-F238E27FC236}">
                <a16:creationId xmlns:a16="http://schemas.microsoft.com/office/drawing/2014/main" id="{D6CA6A94-2252-BBA5-5F07-B972DA77A7BD}"/>
              </a:ext>
            </a:extLst>
          </p:cNvPr>
          <p:cNvSpPr/>
          <p:nvPr/>
        </p:nvSpPr>
        <p:spPr>
          <a:xfrm>
            <a:off x="632495" y="2552048"/>
            <a:ext cx="2208359" cy="63297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フローチャート: 処理 30">
            <a:extLst>
              <a:ext uri="{FF2B5EF4-FFF2-40B4-BE49-F238E27FC236}">
                <a16:creationId xmlns:a16="http://schemas.microsoft.com/office/drawing/2014/main" id="{2CDDBAA9-6AE7-1414-EC46-35440C70265B}"/>
              </a:ext>
            </a:extLst>
          </p:cNvPr>
          <p:cNvSpPr/>
          <p:nvPr/>
        </p:nvSpPr>
        <p:spPr>
          <a:xfrm>
            <a:off x="3887640" y="4274116"/>
            <a:ext cx="3178467" cy="24857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フローチャート: 処理 31">
            <a:extLst>
              <a:ext uri="{FF2B5EF4-FFF2-40B4-BE49-F238E27FC236}">
                <a16:creationId xmlns:a16="http://schemas.microsoft.com/office/drawing/2014/main" id="{BBE0E385-1170-ECFC-E487-73C2B9BE64F7}"/>
              </a:ext>
            </a:extLst>
          </p:cNvPr>
          <p:cNvSpPr/>
          <p:nvPr/>
        </p:nvSpPr>
        <p:spPr>
          <a:xfrm>
            <a:off x="2256375" y="4652543"/>
            <a:ext cx="1525512" cy="251888"/>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A9872D52-E3EA-A4AA-FEA8-E40A968D5A7D}"/>
              </a:ext>
            </a:extLst>
          </p:cNvPr>
          <p:cNvSpPr/>
          <p:nvPr/>
        </p:nvSpPr>
        <p:spPr>
          <a:xfrm>
            <a:off x="587375" y="921614"/>
            <a:ext cx="4853758" cy="363626"/>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Microsoft Azure</a:t>
            </a:r>
            <a:r>
              <a:rPr kumimoji="1" lang="ja-JP" altLang="en-US"/>
              <a:t>編</a:t>
            </a:r>
            <a:endParaRPr kumimoji="1" lang="en-US" altLang="ja-JP"/>
          </a:p>
        </p:txBody>
      </p:sp>
      <p:grpSp>
        <p:nvGrpSpPr>
          <p:cNvPr id="43" name="グループ化 42">
            <a:extLst>
              <a:ext uri="{FF2B5EF4-FFF2-40B4-BE49-F238E27FC236}">
                <a16:creationId xmlns:a16="http://schemas.microsoft.com/office/drawing/2014/main" id="{EBFFBC15-1C27-D1F8-6151-F35E5FB3FA9A}"/>
              </a:ext>
            </a:extLst>
          </p:cNvPr>
          <p:cNvGrpSpPr>
            <a:grpSpLocks/>
          </p:cNvGrpSpPr>
          <p:nvPr/>
        </p:nvGrpSpPr>
        <p:grpSpPr>
          <a:xfrm>
            <a:off x="7118362" y="2584195"/>
            <a:ext cx="4734000" cy="774000"/>
            <a:chOff x="7118362" y="3223473"/>
            <a:chExt cx="4734000" cy="774000"/>
          </a:xfrm>
        </p:grpSpPr>
        <p:sp>
          <p:nvSpPr>
            <p:cNvPr id="45" name="四角形: 角を丸くする 44">
              <a:extLst>
                <a:ext uri="{FF2B5EF4-FFF2-40B4-BE49-F238E27FC236}">
                  <a16:creationId xmlns:a16="http://schemas.microsoft.com/office/drawing/2014/main" id="{3CAC1C9F-8C60-396D-7B9C-F97CCAD6B56B}"/>
                </a:ext>
              </a:extLst>
            </p:cNvPr>
            <p:cNvSpPr/>
            <p:nvPr/>
          </p:nvSpPr>
          <p:spPr>
            <a:xfrm>
              <a:off x="7244362" y="3349473"/>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a:solidFill>
                    <a:schemeClr val="tx1"/>
                  </a:solidFill>
                  <a:latin typeface="+mn-ea"/>
                </a:rPr>
                <a:t>IOPS</a:t>
              </a:r>
              <a:r>
                <a:rPr lang="ja-JP" altLang="en-US" sz="1200">
                  <a:solidFill>
                    <a:schemeClr val="tx1"/>
                  </a:solidFill>
                  <a:latin typeface="+mn-ea"/>
                </a:rPr>
                <a:t>に関する要件</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IOPS</a:t>
              </a:r>
              <a:r>
                <a:rPr lang="ja-JP" altLang="en-US" sz="1100">
                  <a:solidFill>
                    <a:schemeClr val="tx1"/>
                  </a:solidFill>
                  <a:latin typeface="+mn-ea"/>
                </a:rPr>
                <a:t>について、格納するデータの種類や特性を踏まえて過剰なリソースでないかを確認</a:t>
              </a:r>
              <a:endParaRPr lang="en-US" altLang="ja-JP" sz="1100">
                <a:solidFill>
                  <a:schemeClr val="tx1"/>
                </a:solidFill>
                <a:latin typeface="+mn-ea"/>
              </a:endParaRPr>
            </a:p>
          </p:txBody>
        </p:sp>
        <p:sp>
          <p:nvSpPr>
            <p:cNvPr id="47" name="フローチャート: 結合子 46">
              <a:extLst>
                <a:ext uri="{FF2B5EF4-FFF2-40B4-BE49-F238E27FC236}">
                  <a16:creationId xmlns:a16="http://schemas.microsoft.com/office/drawing/2014/main" id="{7CECCEF3-3380-0BCC-2BA8-D1FAC1C933B0}"/>
                </a:ext>
              </a:extLst>
            </p:cNvPr>
            <p:cNvSpPr/>
            <p:nvPr/>
          </p:nvSpPr>
          <p:spPr>
            <a:xfrm>
              <a:off x="7118362" y="322347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48" name="グループ化 47">
            <a:extLst>
              <a:ext uri="{FF2B5EF4-FFF2-40B4-BE49-F238E27FC236}">
                <a16:creationId xmlns:a16="http://schemas.microsoft.com/office/drawing/2014/main" id="{7A0FD007-350F-9CE7-FBD2-F502F744BB8A}"/>
              </a:ext>
            </a:extLst>
          </p:cNvPr>
          <p:cNvGrpSpPr>
            <a:grpSpLocks/>
          </p:cNvGrpSpPr>
          <p:nvPr/>
        </p:nvGrpSpPr>
        <p:grpSpPr>
          <a:xfrm>
            <a:off x="7118362" y="4193795"/>
            <a:ext cx="4734000" cy="774000"/>
            <a:chOff x="7118362" y="5152220"/>
            <a:chExt cx="4734000" cy="774000"/>
          </a:xfrm>
        </p:grpSpPr>
        <p:sp>
          <p:nvSpPr>
            <p:cNvPr id="49" name="四角形: 角を丸くする 48">
              <a:extLst>
                <a:ext uri="{FF2B5EF4-FFF2-40B4-BE49-F238E27FC236}">
                  <a16:creationId xmlns:a16="http://schemas.microsoft.com/office/drawing/2014/main" id="{1FC55A6F-57FC-F32E-8CC8-781272C35C27}"/>
                </a:ext>
              </a:extLst>
            </p:cNvPr>
            <p:cNvSpPr/>
            <p:nvPr/>
          </p:nvSpPr>
          <p:spPr>
            <a:xfrm>
              <a:off x="7244362" y="5278220"/>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ストレージ容量（割当）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ストレージ容量について、格納するデータの種類や特性を踏まえて過剰なリソースでないかを確認</a:t>
              </a:r>
              <a:endParaRPr lang="en-US" altLang="ja-JP" sz="1100">
                <a:solidFill>
                  <a:schemeClr val="tx1"/>
                </a:solidFill>
                <a:latin typeface="+mn-ea"/>
              </a:endParaRPr>
            </a:p>
          </p:txBody>
        </p:sp>
        <p:sp>
          <p:nvSpPr>
            <p:cNvPr id="63" name="フローチャート: 結合子 62">
              <a:extLst>
                <a:ext uri="{FF2B5EF4-FFF2-40B4-BE49-F238E27FC236}">
                  <a16:creationId xmlns:a16="http://schemas.microsoft.com/office/drawing/2014/main" id="{F7BCEE62-55F1-A5C3-E04E-21CE5C4D5BFD}"/>
                </a:ext>
              </a:extLst>
            </p:cNvPr>
            <p:cNvSpPr/>
            <p:nvPr/>
          </p:nvSpPr>
          <p:spPr>
            <a:xfrm>
              <a:off x="7118362" y="515222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grpSp>
        <p:nvGrpSpPr>
          <p:cNvPr id="64" name="グループ化 63">
            <a:extLst>
              <a:ext uri="{FF2B5EF4-FFF2-40B4-BE49-F238E27FC236}">
                <a16:creationId xmlns:a16="http://schemas.microsoft.com/office/drawing/2014/main" id="{4FA0EC8B-B65D-027F-2962-8E739C07B94A}"/>
              </a:ext>
            </a:extLst>
          </p:cNvPr>
          <p:cNvGrpSpPr>
            <a:grpSpLocks/>
          </p:cNvGrpSpPr>
          <p:nvPr/>
        </p:nvGrpSpPr>
        <p:grpSpPr>
          <a:xfrm>
            <a:off x="7118362" y="3388995"/>
            <a:ext cx="4734000" cy="774000"/>
            <a:chOff x="7118362" y="4157118"/>
            <a:chExt cx="4734000" cy="774000"/>
          </a:xfrm>
        </p:grpSpPr>
        <p:sp>
          <p:nvSpPr>
            <p:cNvPr id="65" name="四角形: 角を丸くする 64">
              <a:extLst>
                <a:ext uri="{FF2B5EF4-FFF2-40B4-BE49-F238E27FC236}">
                  <a16:creationId xmlns:a16="http://schemas.microsoft.com/office/drawing/2014/main" id="{120B360C-1B7B-6CB6-6AA1-2D9E146F1C17}"/>
                </a:ext>
              </a:extLst>
            </p:cNvPr>
            <p:cNvSpPr/>
            <p:nvPr/>
          </p:nvSpPr>
          <p:spPr>
            <a:xfrm>
              <a:off x="7244362" y="4283118"/>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スループット</a:t>
              </a:r>
              <a:r>
                <a:rPr lang="ja-JP" altLang="en-US" sz="1100">
                  <a:solidFill>
                    <a:schemeClr val="tx1"/>
                  </a:solidFill>
                  <a:latin typeface="+mn-ea"/>
                </a:rPr>
                <a:t>に関する要件</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スループットについて、格納するデータの種類や特性を踏まえて過剰なリソースでないかを確認</a:t>
              </a:r>
              <a:endParaRPr lang="en-US" altLang="ja-JP" sz="1100">
                <a:solidFill>
                  <a:schemeClr val="tx1"/>
                </a:solidFill>
                <a:latin typeface="+mn-ea"/>
              </a:endParaRPr>
            </a:p>
          </p:txBody>
        </p:sp>
        <p:sp>
          <p:nvSpPr>
            <p:cNvPr id="66" name="フローチャート: 結合子 65">
              <a:extLst>
                <a:ext uri="{FF2B5EF4-FFF2-40B4-BE49-F238E27FC236}">
                  <a16:creationId xmlns:a16="http://schemas.microsoft.com/office/drawing/2014/main" id="{FE39E438-376A-6D0B-DE47-BF1F0081B2D9}"/>
                </a:ext>
              </a:extLst>
            </p:cNvPr>
            <p:cNvSpPr/>
            <p:nvPr/>
          </p:nvSpPr>
          <p:spPr>
            <a:xfrm>
              <a:off x="7118362" y="41571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67" name="グループ化 66">
            <a:extLst>
              <a:ext uri="{FF2B5EF4-FFF2-40B4-BE49-F238E27FC236}">
                <a16:creationId xmlns:a16="http://schemas.microsoft.com/office/drawing/2014/main" id="{F6C8ADA6-1870-103B-FD88-7FFCFFEEAC7D}"/>
              </a:ext>
            </a:extLst>
          </p:cNvPr>
          <p:cNvGrpSpPr/>
          <p:nvPr/>
        </p:nvGrpSpPr>
        <p:grpSpPr>
          <a:xfrm>
            <a:off x="7118362" y="4998596"/>
            <a:ext cx="4734000" cy="1205999"/>
            <a:chOff x="7118362" y="5376367"/>
            <a:chExt cx="4734000" cy="1205999"/>
          </a:xfrm>
        </p:grpSpPr>
        <p:sp>
          <p:nvSpPr>
            <p:cNvPr id="68" name="四角形: 角を丸くする 67">
              <a:extLst>
                <a:ext uri="{FF2B5EF4-FFF2-40B4-BE49-F238E27FC236}">
                  <a16:creationId xmlns:a16="http://schemas.microsoft.com/office/drawing/2014/main" id="{194EC036-4504-351E-CBE1-B5FBC39A5E98}"/>
                </a:ext>
              </a:extLst>
            </p:cNvPr>
            <p:cNvSpPr/>
            <p:nvPr/>
          </p:nvSpPr>
          <p:spPr>
            <a:xfrm>
              <a:off x="7244362" y="5502366"/>
              <a:ext cx="4608000" cy="108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※3</a:t>
              </a:r>
              <a:r>
                <a:rPr lang="ja-JP" altLang="en-US" sz="1200">
                  <a:solidFill>
                    <a:schemeClr val="tx1"/>
                  </a:solidFill>
                  <a:latin typeface="+mn-ea"/>
                </a:rPr>
                <a:t>・データの取り出し速度に関する要件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データのアクセス頻度や保管期間を踏まえ適切な</a:t>
              </a:r>
              <a:r>
                <a:rPr lang="ja-JP" altLang="en-US" sz="1100">
                  <a:solidFill>
                    <a:schemeClr val="tx1"/>
                  </a:solidFill>
                  <a:latin typeface="+mn-ea"/>
                </a:rPr>
                <a:t>パフォーマンス・ストレージアカウント・アクセス層が選定されているかを確認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対象ストレージクラスのデータの取り出し速度を確認</a:t>
              </a:r>
              <a:r>
                <a:rPr lang="en-US" altLang="ja-JP" sz="1100" baseline="30000">
                  <a:solidFill>
                    <a:schemeClr val="tx1"/>
                  </a:solidFill>
                  <a:latin typeface="+mn-ea"/>
                </a:rPr>
                <a:t>※4</a:t>
              </a:r>
            </a:p>
          </p:txBody>
        </p:sp>
        <p:sp>
          <p:nvSpPr>
            <p:cNvPr id="69" name="フローチャート: 結合子 68">
              <a:extLst>
                <a:ext uri="{FF2B5EF4-FFF2-40B4-BE49-F238E27FC236}">
                  <a16:creationId xmlns:a16="http://schemas.microsoft.com/office/drawing/2014/main" id="{A2DFD1AB-3630-F2B5-7202-A2649609465F}"/>
                </a:ext>
              </a:extLst>
            </p:cNvPr>
            <p:cNvSpPr/>
            <p:nvPr/>
          </p:nvSpPr>
          <p:spPr>
            <a:xfrm>
              <a:off x="7118362" y="537636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grpSp>
      <p:sp>
        <p:nvSpPr>
          <p:cNvPr id="70" name="フローチャート: 結合子 69">
            <a:extLst>
              <a:ext uri="{FF2B5EF4-FFF2-40B4-BE49-F238E27FC236}">
                <a16:creationId xmlns:a16="http://schemas.microsoft.com/office/drawing/2014/main" id="{E80AD167-4243-8104-F2C3-C3AEA1AE12EE}"/>
              </a:ext>
            </a:extLst>
          </p:cNvPr>
          <p:cNvSpPr/>
          <p:nvPr/>
        </p:nvSpPr>
        <p:spPr>
          <a:xfrm>
            <a:off x="1085491" y="23183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sp>
        <p:nvSpPr>
          <p:cNvPr id="71" name="フローチャート: 結合子 70">
            <a:extLst>
              <a:ext uri="{FF2B5EF4-FFF2-40B4-BE49-F238E27FC236}">
                <a16:creationId xmlns:a16="http://schemas.microsoft.com/office/drawing/2014/main" id="{555CDFAC-EDF1-67E7-FEDF-7CE1CC2D0CD8}"/>
              </a:ext>
            </a:extLst>
          </p:cNvPr>
          <p:cNvSpPr/>
          <p:nvPr/>
        </p:nvSpPr>
        <p:spPr>
          <a:xfrm>
            <a:off x="860949" y="23183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sp>
        <p:nvSpPr>
          <p:cNvPr id="25" name="フローチャート: 結合子 24">
            <a:extLst>
              <a:ext uri="{FF2B5EF4-FFF2-40B4-BE49-F238E27FC236}">
                <a16:creationId xmlns:a16="http://schemas.microsoft.com/office/drawing/2014/main" id="{D0F380B4-E01B-8531-7267-D47BCC082D8C}"/>
              </a:ext>
            </a:extLst>
          </p:cNvPr>
          <p:cNvSpPr/>
          <p:nvPr/>
        </p:nvSpPr>
        <p:spPr>
          <a:xfrm>
            <a:off x="636406" y="23183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sp>
        <p:nvSpPr>
          <p:cNvPr id="19" name="フローチャート: 結合子 18">
            <a:extLst>
              <a:ext uri="{FF2B5EF4-FFF2-40B4-BE49-F238E27FC236}">
                <a16:creationId xmlns:a16="http://schemas.microsoft.com/office/drawing/2014/main" id="{AF6381BE-8C17-7FAF-B04B-7185941F4DFC}"/>
              </a:ext>
            </a:extLst>
          </p:cNvPr>
          <p:cNvSpPr/>
          <p:nvPr/>
        </p:nvSpPr>
        <p:spPr>
          <a:xfrm>
            <a:off x="411863" y="23183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72" name="フローチャート: 結合子 71">
            <a:extLst>
              <a:ext uri="{FF2B5EF4-FFF2-40B4-BE49-F238E27FC236}">
                <a16:creationId xmlns:a16="http://schemas.microsoft.com/office/drawing/2014/main" id="{EE6E16FD-EAEB-7EB5-B2F1-899567CAA485}"/>
              </a:ext>
            </a:extLst>
          </p:cNvPr>
          <p:cNvSpPr/>
          <p:nvPr/>
        </p:nvSpPr>
        <p:spPr>
          <a:xfrm>
            <a:off x="3673885" y="426577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sp>
        <p:nvSpPr>
          <p:cNvPr id="73" name="フローチャート: 結合子 72">
            <a:extLst>
              <a:ext uri="{FF2B5EF4-FFF2-40B4-BE49-F238E27FC236}">
                <a16:creationId xmlns:a16="http://schemas.microsoft.com/office/drawing/2014/main" id="{95070980-0BBF-A604-EBBF-3196FA446ABC}"/>
              </a:ext>
            </a:extLst>
          </p:cNvPr>
          <p:cNvSpPr/>
          <p:nvPr/>
        </p:nvSpPr>
        <p:spPr>
          <a:xfrm>
            <a:off x="2039180" y="465039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5</a:t>
            </a:r>
            <a:endParaRPr kumimoji="1" lang="ja-JP" altLang="en-US" sz="1200"/>
          </a:p>
        </p:txBody>
      </p:sp>
      <p:sp>
        <p:nvSpPr>
          <p:cNvPr id="74" name="テキスト ボックス 73">
            <a:extLst>
              <a:ext uri="{FF2B5EF4-FFF2-40B4-BE49-F238E27FC236}">
                <a16:creationId xmlns:a16="http://schemas.microsoft.com/office/drawing/2014/main" id="{7E63CB68-C180-AA2E-12B7-28C7750F9ACA}"/>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75" name="Slide Number Placeholder 1">
            <a:extLst>
              <a:ext uri="{FF2B5EF4-FFF2-40B4-BE49-F238E27FC236}">
                <a16:creationId xmlns:a16="http://schemas.microsoft.com/office/drawing/2014/main" id="{71BC464A-D382-B776-39C6-36F4D9F88E82}"/>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8" name="グループ化 7">
            <a:extLst>
              <a:ext uri="{FF2B5EF4-FFF2-40B4-BE49-F238E27FC236}">
                <a16:creationId xmlns:a16="http://schemas.microsoft.com/office/drawing/2014/main" id="{C853548D-AD18-5625-306B-289476758388}"/>
              </a:ext>
            </a:extLst>
          </p:cNvPr>
          <p:cNvGrpSpPr/>
          <p:nvPr/>
        </p:nvGrpSpPr>
        <p:grpSpPr>
          <a:xfrm>
            <a:off x="7118362" y="1131396"/>
            <a:ext cx="4734000" cy="1421999"/>
            <a:chOff x="7118362" y="1131396"/>
            <a:chExt cx="4734000" cy="1421999"/>
          </a:xfrm>
        </p:grpSpPr>
        <p:sp>
          <p:nvSpPr>
            <p:cNvPr id="9" name="四角形: 角を丸くする 8">
              <a:extLst>
                <a:ext uri="{FF2B5EF4-FFF2-40B4-BE49-F238E27FC236}">
                  <a16:creationId xmlns:a16="http://schemas.microsoft.com/office/drawing/2014/main" id="{4EDF2254-3A84-39CF-CE79-952638202BEF}"/>
                </a:ext>
              </a:extLst>
            </p:cNvPr>
            <p:cNvSpPr/>
            <p:nvPr/>
          </p:nvSpPr>
          <p:spPr>
            <a:xfrm>
              <a:off x="7244362" y="1257395"/>
              <a:ext cx="4608000" cy="1296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※1</a:t>
              </a:r>
              <a:r>
                <a:rPr lang="ja-JP" altLang="en-US" sz="1200">
                  <a:solidFill>
                    <a:schemeClr val="tx1"/>
                  </a:solidFill>
                  <a:latin typeface="+mn-ea"/>
                </a:rPr>
                <a:t>・レイテンシーに関する要件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必要な容量や</a:t>
              </a:r>
              <a:r>
                <a:rPr kumimoji="1" lang="en-US" altLang="ja-JP" sz="1100">
                  <a:solidFill>
                    <a:schemeClr val="tx1"/>
                  </a:solidFill>
                  <a:latin typeface="+mn-ea"/>
                </a:rPr>
                <a:t>IOPS</a:t>
              </a:r>
              <a:r>
                <a:rPr kumimoji="1" lang="ja-JP" altLang="en-US" sz="1100">
                  <a:solidFill>
                    <a:schemeClr val="tx1"/>
                  </a:solidFill>
                  <a:latin typeface="+mn-ea"/>
                </a:rPr>
                <a:t>、スループットを踏まえ適切なストレージサービスのタイプ</a:t>
              </a:r>
              <a:r>
                <a:rPr lang="ja-JP" altLang="en-US" sz="1100">
                  <a:solidFill>
                    <a:schemeClr val="tx1"/>
                  </a:solidFill>
                  <a:latin typeface="+mn-ea"/>
                </a:rPr>
                <a:t>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対象ストレージタイプにおけるレイテンシーを確認</a:t>
              </a:r>
              <a:r>
                <a:rPr kumimoji="1" lang="en-US" altLang="ja-JP" sz="1100" baseline="30000">
                  <a:solidFill>
                    <a:schemeClr val="tx1"/>
                  </a:solidFill>
                  <a:latin typeface="+mn-ea"/>
                </a:rPr>
                <a:t>※2</a:t>
              </a:r>
            </a:p>
            <a:p>
              <a:pPr marL="444500" lvl="1" indent="-260350">
                <a:buFont typeface="Wingdings" panose="05000000000000000000" pitchFamily="2" charset="2"/>
                <a:buChar char="ü"/>
              </a:pPr>
              <a:r>
                <a:rPr lang="ja-JP" altLang="en-US" sz="1100">
                  <a:solidFill>
                    <a:schemeClr val="tx1"/>
                  </a:solidFill>
                  <a:latin typeface="+mn-ea"/>
                </a:rPr>
                <a:t>ストレージタイプの世代を確認し、コスト効率の高い最新世代（基本的には最新世代）が選択されているかを確認</a:t>
              </a:r>
              <a:endParaRPr lang="en-US" altLang="ja-JP" sz="1100">
                <a:solidFill>
                  <a:schemeClr val="tx1"/>
                </a:solidFill>
                <a:latin typeface="+mn-ea"/>
              </a:endParaRPr>
            </a:p>
          </p:txBody>
        </p:sp>
        <p:sp>
          <p:nvSpPr>
            <p:cNvPr id="11" name="フローチャート: 結合子 10">
              <a:extLst>
                <a:ext uri="{FF2B5EF4-FFF2-40B4-BE49-F238E27FC236}">
                  <a16:creationId xmlns:a16="http://schemas.microsoft.com/office/drawing/2014/main" id="{B0A227E9-93C6-9350-148A-C94ABAB1962D}"/>
                </a:ext>
              </a:extLst>
            </p:cNvPr>
            <p:cNvSpPr/>
            <p:nvPr/>
          </p:nvSpPr>
          <p:spPr>
            <a:xfrm>
              <a:off x="7118362" y="113139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rPr>
                <a:t>1</a:t>
              </a:r>
              <a:endParaRPr kumimoji="1" lang="ja-JP" altLang="en-US" sz="1200">
                <a:solidFill>
                  <a:schemeClr val="tx1"/>
                </a:solidFill>
              </a:endParaRPr>
            </a:p>
          </p:txBody>
        </p:sp>
      </p:grpSp>
    </p:spTree>
    <p:extLst>
      <p:ext uri="{BB962C8B-B14F-4D97-AF65-F5344CB8AC3E}">
        <p14:creationId xmlns:p14="http://schemas.microsoft.com/office/powerpoint/2010/main" val="216705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6BD8C-1B0F-2DEA-D100-C15A0E97BE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B113D2-6F23-E133-06A0-DA4D514438AA}"/>
              </a:ext>
            </a:extLst>
          </p:cNvPr>
          <p:cNvSpPr>
            <a:spLocks noGrp="1"/>
          </p:cNvSpPr>
          <p:nvPr>
            <p:ph type="body" sz="quarter" idx="10"/>
          </p:nvPr>
        </p:nvSpPr>
        <p:spPr>
          <a:xfrm>
            <a:off x="742588" y="6433452"/>
            <a:ext cx="10618413" cy="365125"/>
          </a:xfrm>
        </p:spPr>
        <p:txBody>
          <a:bodyPr/>
          <a:lstStyle/>
          <a:p>
            <a:r>
              <a:rPr lang="en-US" altLang="ja-JP"/>
              <a:t>※1:</a:t>
            </a:r>
            <a:r>
              <a:rPr lang="ja-JP" altLang="en-US"/>
              <a:t>ブロックストレージのストレージタイプを意味する</a:t>
            </a:r>
            <a:endParaRPr lang="en-US" altLang="ja-JP"/>
          </a:p>
          <a:p>
            <a:pPr>
              <a:spcBef>
                <a:spcPts val="0"/>
              </a:spcBef>
            </a:pPr>
            <a:r>
              <a:rPr lang="en-US" altLang="ja-JP"/>
              <a:t>※2:</a:t>
            </a:r>
            <a:r>
              <a:rPr lang="ja-JP" altLang="en-US"/>
              <a:t>各ストレージタイプのレイテンシー情報については、</a:t>
            </a:r>
            <a:r>
              <a:rPr kumimoji="1" lang="en-US" altLang="ja-JP"/>
              <a:t> Oracle Cloud Infrastructure</a:t>
            </a:r>
            <a:r>
              <a:rPr lang="ja-JP" altLang="en-US"/>
              <a:t>公式ページを参照すること</a:t>
            </a:r>
            <a:endParaRPr lang="en-US" altLang="ja-JP"/>
          </a:p>
          <a:p>
            <a:pPr>
              <a:spcBef>
                <a:spcPts val="0"/>
              </a:spcBef>
            </a:pPr>
            <a:r>
              <a:rPr lang="en-US" altLang="ja-JP"/>
              <a:t>※3:</a:t>
            </a:r>
            <a:r>
              <a:rPr lang="ja-JP" altLang="en-US"/>
              <a:t>オブジェクトストレージのストレージタイプを意味する</a:t>
            </a:r>
            <a:endParaRPr lang="en-US" altLang="ja-JP"/>
          </a:p>
          <a:p>
            <a:pPr>
              <a:spcBef>
                <a:spcPts val="0"/>
              </a:spcBef>
            </a:pPr>
            <a:r>
              <a:rPr lang="en-US" altLang="ja-JP"/>
              <a:t>※4:</a:t>
            </a:r>
            <a:r>
              <a:rPr lang="ja-JP" altLang="en-US"/>
              <a:t>各ストレージタイプのデータ取り出し速度については、</a:t>
            </a:r>
            <a:r>
              <a:rPr kumimoji="1" lang="en-US" altLang="ja-JP"/>
              <a:t> Oracle Cloud Infrastructure</a:t>
            </a:r>
            <a:r>
              <a:rPr lang="ja-JP" altLang="en-US"/>
              <a:t>公式ページを参照すること</a:t>
            </a:r>
            <a:endParaRPr lang="en-US" altLang="ja-JP"/>
          </a:p>
          <a:p>
            <a:pPr>
              <a:spcBef>
                <a:spcPts val="0"/>
              </a:spcBef>
            </a:pPr>
            <a:endParaRPr lang="en-US" altLang="ja-JP"/>
          </a:p>
        </p:txBody>
      </p:sp>
      <p:sp>
        <p:nvSpPr>
          <p:cNvPr id="6" name="Title 5">
            <a:extLst>
              <a:ext uri="{FF2B5EF4-FFF2-40B4-BE49-F238E27FC236}">
                <a16:creationId xmlns:a16="http://schemas.microsoft.com/office/drawing/2014/main" id="{4EA97B47-035E-AF24-F1A3-5916B4A6EDFF}"/>
              </a:ext>
            </a:extLst>
          </p:cNvPr>
          <p:cNvSpPr>
            <a:spLocks noGrp="1"/>
          </p:cNvSpPr>
          <p:nvPr>
            <p:ph type="title"/>
          </p:nvPr>
        </p:nvSpPr>
        <p:spPr/>
        <p:txBody>
          <a:bodyPr/>
          <a:lstStyle/>
          <a:p>
            <a:r>
              <a:rPr lang="en-US" altLang="ja-JP"/>
              <a:t>3.4. </a:t>
            </a:r>
            <a:r>
              <a:rPr lang="ja-JP" altLang="en-US"/>
              <a:t>ストレージ（</a:t>
            </a:r>
            <a:r>
              <a:rPr lang="en-US" altLang="ja-JP"/>
              <a:t>4/4</a:t>
            </a:r>
            <a:r>
              <a:rPr lang="ja-JP" altLang="en-US"/>
              <a:t>）</a:t>
            </a:r>
          </a:p>
        </p:txBody>
      </p:sp>
      <p:sp>
        <p:nvSpPr>
          <p:cNvPr id="2" name="正方形/長方形 1">
            <a:extLst>
              <a:ext uri="{FF2B5EF4-FFF2-40B4-BE49-F238E27FC236}">
                <a16:creationId xmlns:a16="http://schemas.microsoft.com/office/drawing/2014/main" id="{D92A4998-FBD7-81B4-C90D-728D1B2B2E0B}"/>
              </a:ext>
            </a:extLst>
          </p:cNvPr>
          <p:cNvSpPr/>
          <p:nvPr/>
        </p:nvSpPr>
        <p:spPr>
          <a:xfrm>
            <a:off x="587375" y="921614"/>
            <a:ext cx="4853758" cy="36362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Oracle Cloud Infrastructure</a:t>
            </a:r>
            <a:r>
              <a:rPr kumimoji="1" lang="ja-JP" altLang="en-US"/>
              <a:t>編</a:t>
            </a:r>
          </a:p>
        </p:txBody>
      </p:sp>
      <p:sp>
        <p:nvSpPr>
          <p:cNvPr id="7" name="テキスト ボックス 6">
            <a:extLst>
              <a:ext uri="{FF2B5EF4-FFF2-40B4-BE49-F238E27FC236}">
                <a16:creationId xmlns:a16="http://schemas.microsoft.com/office/drawing/2014/main" id="{7D92016B-7E15-F54E-5D31-4B6777FE95C4}"/>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8" name="Slide Number Placeholder 1">
            <a:extLst>
              <a:ext uri="{FF2B5EF4-FFF2-40B4-BE49-F238E27FC236}">
                <a16:creationId xmlns:a16="http://schemas.microsoft.com/office/drawing/2014/main" id="{BCEF2F53-0C2C-6D1E-CEBE-487F263ACD19}"/>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pic>
        <p:nvPicPr>
          <p:cNvPr id="12" name="図 11">
            <a:extLst>
              <a:ext uri="{FF2B5EF4-FFF2-40B4-BE49-F238E27FC236}">
                <a16:creationId xmlns:a16="http://schemas.microsoft.com/office/drawing/2014/main" id="{7034782E-2809-9820-F2D6-E69CD1F18AE0}"/>
              </a:ext>
            </a:extLst>
          </p:cNvPr>
          <p:cNvPicPr>
            <a:picLocks noChangeAspect="1"/>
          </p:cNvPicPr>
          <p:nvPr/>
        </p:nvPicPr>
        <p:blipFill>
          <a:blip r:embed="rId3"/>
          <a:stretch>
            <a:fillRect/>
          </a:stretch>
        </p:blipFill>
        <p:spPr>
          <a:xfrm>
            <a:off x="587375" y="2150064"/>
            <a:ext cx="6478733" cy="945942"/>
          </a:xfrm>
          <a:prstGeom prst="rect">
            <a:avLst/>
          </a:prstGeom>
          <a:ln>
            <a:solidFill>
              <a:schemeClr val="tx2"/>
            </a:solidFill>
          </a:ln>
        </p:spPr>
      </p:pic>
      <p:sp>
        <p:nvSpPr>
          <p:cNvPr id="13" name="テキスト ボックス 12">
            <a:extLst>
              <a:ext uri="{FF2B5EF4-FFF2-40B4-BE49-F238E27FC236}">
                <a16:creationId xmlns:a16="http://schemas.microsoft.com/office/drawing/2014/main" id="{7E1599A5-E377-2083-C8B1-3B22A725BCDE}"/>
              </a:ext>
            </a:extLst>
          </p:cNvPr>
          <p:cNvSpPr txBox="1"/>
          <p:nvPr/>
        </p:nvSpPr>
        <p:spPr>
          <a:xfrm>
            <a:off x="587373" y="1855104"/>
            <a:ext cx="2639403" cy="307777"/>
          </a:xfrm>
          <a:prstGeom prst="rect">
            <a:avLst/>
          </a:prstGeom>
          <a:noFill/>
        </p:spPr>
        <p:txBody>
          <a:bodyPr wrap="square" rtlCol="0">
            <a:spAutoFit/>
          </a:bodyPr>
          <a:lstStyle/>
          <a:p>
            <a:r>
              <a:rPr lang="ja-JP" altLang="en-US" sz="1400"/>
              <a:t>＜ブロックストレージ＞</a:t>
            </a:r>
          </a:p>
        </p:txBody>
      </p:sp>
      <p:sp>
        <p:nvSpPr>
          <p:cNvPr id="14" name="テキスト ボックス 13">
            <a:extLst>
              <a:ext uri="{FF2B5EF4-FFF2-40B4-BE49-F238E27FC236}">
                <a16:creationId xmlns:a16="http://schemas.microsoft.com/office/drawing/2014/main" id="{87B5934F-4319-5CC3-181F-16D1D09B6484}"/>
              </a:ext>
            </a:extLst>
          </p:cNvPr>
          <p:cNvSpPr txBox="1"/>
          <p:nvPr/>
        </p:nvSpPr>
        <p:spPr>
          <a:xfrm>
            <a:off x="587373" y="3252978"/>
            <a:ext cx="2639403" cy="307777"/>
          </a:xfrm>
          <a:prstGeom prst="rect">
            <a:avLst/>
          </a:prstGeom>
          <a:noFill/>
        </p:spPr>
        <p:txBody>
          <a:bodyPr wrap="square" rtlCol="0">
            <a:spAutoFit/>
          </a:bodyPr>
          <a:lstStyle/>
          <a:p>
            <a:r>
              <a:rPr lang="ja-JP" altLang="en-US" sz="1400"/>
              <a:t>＜オブジェクトストレージ＞</a:t>
            </a:r>
          </a:p>
        </p:txBody>
      </p:sp>
      <p:grpSp>
        <p:nvGrpSpPr>
          <p:cNvPr id="24" name="グループ化 23">
            <a:extLst>
              <a:ext uri="{FF2B5EF4-FFF2-40B4-BE49-F238E27FC236}">
                <a16:creationId xmlns:a16="http://schemas.microsoft.com/office/drawing/2014/main" id="{BD6372DE-2B1B-36D6-2FD1-7A9D20E60628}"/>
              </a:ext>
            </a:extLst>
          </p:cNvPr>
          <p:cNvGrpSpPr>
            <a:grpSpLocks/>
          </p:cNvGrpSpPr>
          <p:nvPr/>
        </p:nvGrpSpPr>
        <p:grpSpPr>
          <a:xfrm>
            <a:off x="7118362" y="2555302"/>
            <a:ext cx="4734000" cy="774000"/>
            <a:chOff x="7118362" y="3223473"/>
            <a:chExt cx="4734000" cy="774000"/>
          </a:xfrm>
        </p:grpSpPr>
        <p:sp>
          <p:nvSpPr>
            <p:cNvPr id="25" name="四角形: 角を丸くする 24">
              <a:extLst>
                <a:ext uri="{FF2B5EF4-FFF2-40B4-BE49-F238E27FC236}">
                  <a16:creationId xmlns:a16="http://schemas.microsoft.com/office/drawing/2014/main" id="{626FB9B4-CB89-1991-6C33-4D847636EF0B}"/>
                </a:ext>
              </a:extLst>
            </p:cNvPr>
            <p:cNvSpPr/>
            <p:nvPr/>
          </p:nvSpPr>
          <p:spPr>
            <a:xfrm>
              <a:off x="7244362" y="3349473"/>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a:solidFill>
                    <a:schemeClr val="tx1"/>
                  </a:solidFill>
                  <a:latin typeface="+mn-ea"/>
                </a:rPr>
                <a:t>IOPS</a:t>
              </a:r>
              <a:r>
                <a:rPr lang="ja-JP" altLang="en-US" sz="1200">
                  <a:solidFill>
                    <a:schemeClr val="tx1"/>
                  </a:solidFill>
                  <a:latin typeface="+mn-ea"/>
                </a:rPr>
                <a:t>に関する要件</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IOPS</a:t>
              </a:r>
              <a:r>
                <a:rPr lang="ja-JP" altLang="en-US" sz="1100">
                  <a:solidFill>
                    <a:schemeClr val="tx1"/>
                  </a:solidFill>
                  <a:latin typeface="+mn-ea"/>
                </a:rPr>
                <a:t>について、格納するデータの種類や特性を踏まえて過剰なリソースでないかを確認</a:t>
              </a:r>
              <a:endParaRPr lang="en-US" altLang="ja-JP" sz="1100">
                <a:solidFill>
                  <a:schemeClr val="tx1"/>
                </a:solidFill>
                <a:latin typeface="+mn-ea"/>
              </a:endParaRPr>
            </a:p>
          </p:txBody>
        </p:sp>
        <p:sp>
          <p:nvSpPr>
            <p:cNvPr id="31" name="フローチャート: 結合子 30">
              <a:extLst>
                <a:ext uri="{FF2B5EF4-FFF2-40B4-BE49-F238E27FC236}">
                  <a16:creationId xmlns:a16="http://schemas.microsoft.com/office/drawing/2014/main" id="{3E88914A-82F3-7D89-8F7F-D48B132E525A}"/>
                </a:ext>
              </a:extLst>
            </p:cNvPr>
            <p:cNvSpPr/>
            <p:nvPr/>
          </p:nvSpPr>
          <p:spPr>
            <a:xfrm>
              <a:off x="7118362" y="322347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32" name="グループ化 31">
            <a:extLst>
              <a:ext uri="{FF2B5EF4-FFF2-40B4-BE49-F238E27FC236}">
                <a16:creationId xmlns:a16="http://schemas.microsoft.com/office/drawing/2014/main" id="{49B826EF-9C49-89A7-1DBC-6592C6B021D7}"/>
              </a:ext>
            </a:extLst>
          </p:cNvPr>
          <p:cNvGrpSpPr>
            <a:grpSpLocks/>
          </p:cNvGrpSpPr>
          <p:nvPr/>
        </p:nvGrpSpPr>
        <p:grpSpPr>
          <a:xfrm>
            <a:off x="7118362" y="4175302"/>
            <a:ext cx="4734000" cy="774000"/>
            <a:chOff x="7118362" y="5152220"/>
            <a:chExt cx="4734000" cy="774000"/>
          </a:xfrm>
        </p:grpSpPr>
        <p:sp>
          <p:nvSpPr>
            <p:cNvPr id="33" name="四角形: 角を丸くする 32">
              <a:extLst>
                <a:ext uri="{FF2B5EF4-FFF2-40B4-BE49-F238E27FC236}">
                  <a16:creationId xmlns:a16="http://schemas.microsoft.com/office/drawing/2014/main" id="{95AAAF7F-1C47-A880-D96A-A6EA8F454C64}"/>
                </a:ext>
              </a:extLst>
            </p:cNvPr>
            <p:cNvSpPr/>
            <p:nvPr/>
          </p:nvSpPr>
          <p:spPr>
            <a:xfrm>
              <a:off x="7244362" y="5278220"/>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ストレージ容量（割当）</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ストレージ容量について、格納するデータの種類や特性を踏まえて過剰なリソースでないかを確認</a:t>
              </a:r>
              <a:endParaRPr lang="en-US" altLang="ja-JP" sz="1100">
                <a:solidFill>
                  <a:schemeClr val="tx1"/>
                </a:solidFill>
                <a:latin typeface="+mn-ea"/>
              </a:endParaRPr>
            </a:p>
          </p:txBody>
        </p:sp>
        <p:sp>
          <p:nvSpPr>
            <p:cNvPr id="34" name="フローチャート: 結合子 33">
              <a:extLst>
                <a:ext uri="{FF2B5EF4-FFF2-40B4-BE49-F238E27FC236}">
                  <a16:creationId xmlns:a16="http://schemas.microsoft.com/office/drawing/2014/main" id="{F04A286F-5098-2AB4-9C30-F7E4ED5CEC75}"/>
                </a:ext>
              </a:extLst>
            </p:cNvPr>
            <p:cNvSpPr/>
            <p:nvPr/>
          </p:nvSpPr>
          <p:spPr>
            <a:xfrm>
              <a:off x="7118362" y="5152220"/>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grpSp>
        <p:nvGrpSpPr>
          <p:cNvPr id="37" name="グループ化 36">
            <a:extLst>
              <a:ext uri="{FF2B5EF4-FFF2-40B4-BE49-F238E27FC236}">
                <a16:creationId xmlns:a16="http://schemas.microsoft.com/office/drawing/2014/main" id="{37AA291D-5DB7-735F-03A4-787E473E6D1B}"/>
              </a:ext>
            </a:extLst>
          </p:cNvPr>
          <p:cNvGrpSpPr>
            <a:grpSpLocks/>
          </p:cNvGrpSpPr>
          <p:nvPr/>
        </p:nvGrpSpPr>
        <p:grpSpPr>
          <a:xfrm>
            <a:off x="7118362" y="3365302"/>
            <a:ext cx="4734000" cy="774000"/>
            <a:chOff x="7118362" y="4157118"/>
            <a:chExt cx="4734000" cy="774000"/>
          </a:xfrm>
        </p:grpSpPr>
        <p:sp>
          <p:nvSpPr>
            <p:cNvPr id="38" name="四角形: 角を丸くする 37">
              <a:extLst>
                <a:ext uri="{FF2B5EF4-FFF2-40B4-BE49-F238E27FC236}">
                  <a16:creationId xmlns:a16="http://schemas.microsoft.com/office/drawing/2014/main" id="{2AC64989-4958-2BCA-0CD7-FBAB3ECC6FB2}"/>
                </a:ext>
              </a:extLst>
            </p:cNvPr>
            <p:cNvSpPr/>
            <p:nvPr/>
          </p:nvSpPr>
          <p:spPr>
            <a:xfrm>
              <a:off x="7244362" y="4283118"/>
              <a:ext cx="4608000" cy="648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スループット</a:t>
              </a:r>
              <a:r>
                <a:rPr lang="ja-JP" altLang="en-US" sz="1100">
                  <a:solidFill>
                    <a:schemeClr val="tx1"/>
                  </a:solidFill>
                  <a:latin typeface="+mn-ea"/>
                </a:rPr>
                <a:t>に関する要件</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スループットについて、格納するデータの種類や特性を踏まえて過剰なリソースでないかを確認</a:t>
              </a:r>
              <a:endParaRPr lang="en-US" altLang="ja-JP" sz="1100">
                <a:solidFill>
                  <a:schemeClr val="tx1"/>
                </a:solidFill>
                <a:latin typeface="+mn-ea"/>
              </a:endParaRPr>
            </a:p>
          </p:txBody>
        </p:sp>
        <p:sp>
          <p:nvSpPr>
            <p:cNvPr id="39" name="フローチャート: 結合子 38">
              <a:extLst>
                <a:ext uri="{FF2B5EF4-FFF2-40B4-BE49-F238E27FC236}">
                  <a16:creationId xmlns:a16="http://schemas.microsoft.com/office/drawing/2014/main" id="{4C6F78FC-5A1F-7CD5-CCC9-19EB97C36870}"/>
                </a:ext>
              </a:extLst>
            </p:cNvPr>
            <p:cNvSpPr/>
            <p:nvPr/>
          </p:nvSpPr>
          <p:spPr>
            <a:xfrm>
              <a:off x="7118362" y="415711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40" name="グループ化 39">
            <a:extLst>
              <a:ext uri="{FF2B5EF4-FFF2-40B4-BE49-F238E27FC236}">
                <a16:creationId xmlns:a16="http://schemas.microsoft.com/office/drawing/2014/main" id="{9865A3B5-E4B1-B367-9130-6FEC04B5753B}"/>
              </a:ext>
            </a:extLst>
          </p:cNvPr>
          <p:cNvGrpSpPr/>
          <p:nvPr/>
        </p:nvGrpSpPr>
        <p:grpSpPr>
          <a:xfrm>
            <a:off x="7118362" y="4998596"/>
            <a:ext cx="4734000" cy="1025999"/>
            <a:chOff x="7118362" y="5376367"/>
            <a:chExt cx="4734000" cy="1025999"/>
          </a:xfrm>
        </p:grpSpPr>
        <p:sp>
          <p:nvSpPr>
            <p:cNvPr id="41" name="四角形: 角を丸くする 40">
              <a:extLst>
                <a:ext uri="{FF2B5EF4-FFF2-40B4-BE49-F238E27FC236}">
                  <a16:creationId xmlns:a16="http://schemas.microsoft.com/office/drawing/2014/main" id="{E3B597EE-6D58-8FBE-2A3D-68A237B75A2D}"/>
                </a:ext>
              </a:extLst>
            </p:cNvPr>
            <p:cNvSpPr/>
            <p:nvPr/>
          </p:nvSpPr>
          <p:spPr>
            <a:xfrm>
              <a:off x="7244362" y="5502366"/>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※3</a:t>
              </a:r>
              <a:r>
                <a:rPr lang="ja-JP" altLang="en-US" sz="1200">
                  <a:solidFill>
                    <a:schemeClr val="tx1"/>
                  </a:solidFill>
                  <a:latin typeface="+mn-ea"/>
                </a:rPr>
                <a:t>・データの取り出し速度に関する要件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データのアクセス頻度や保管期間を踏まえ適切な</a:t>
              </a:r>
              <a:r>
                <a:rPr lang="ja-JP" altLang="en-US" sz="1100">
                  <a:solidFill>
                    <a:schemeClr val="tx1"/>
                  </a:solidFill>
                  <a:latin typeface="+mn-ea"/>
                </a:rPr>
                <a:t>ストレージサービスのタイプが選定されているかを確認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対象ストレージタイプのデータの取り出し速度を確認</a:t>
              </a:r>
              <a:r>
                <a:rPr lang="en-US" altLang="ja-JP" sz="1100" baseline="30000">
                  <a:solidFill>
                    <a:schemeClr val="tx1"/>
                  </a:solidFill>
                  <a:latin typeface="+mn-ea"/>
                </a:rPr>
                <a:t>※4</a:t>
              </a:r>
            </a:p>
          </p:txBody>
        </p:sp>
        <p:sp>
          <p:nvSpPr>
            <p:cNvPr id="42" name="フローチャート: 結合子 41">
              <a:extLst>
                <a:ext uri="{FF2B5EF4-FFF2-40B4-BE49-F238E27FC236}">
                  <a16:creationId xmlns:a16="http://schemas.microsoft.com/office/drawing/2014/main" id="{2A32B462-A0DF-3B58-4789-BB4B138D2640}"/>
                </a:ext>
              </a:extLst>
            </p:cNvPr>
            <p:cNvSpPr/>
            <p:nvPr/>
          </p:nvSpPr>
          <p:spPr>
            <a:xfrm>
              <a:off x="7118362" y="537636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kumimoji="1" lang="ja-JP" altLang="en-US" sz="1200"/>
            </a:p>
          </p:txBody>
        </p:sp>
      </p:grpSp>
      <p:pic>
        <p:nvPicPr>
          <p:cNvPr id="47" name="図 46">
            <a:extLst>
              <a:ext uri="{FF2B5EF4-FFF2-40B4-BE49-F238E27FC236}">
                <a16:creationId xmlns:a16="http://schemas.microsoft.com/office/drawing/2014/main" id="{C4D035CA-16FC-512A-AF73-A8CA7D905684}"/>
              </a:ext>
            </a:extLst>
          </p:cNvPr>
          <p:cNvPicPr>
            <a:picLocks noChangeAspect="1"/>
          </p:cNvPicPr>
          <p:nvPr/>
        </p:nvPicPr>
        <p:blipFill>
          <a:blip r:embed="rId4"/>
          <a:stretch>
            <a:fillRect/>
          </a:stretch>
        </p:blipFill>
        <p:spPr>
          <a:xfrm>
            <a:off x="587375" y="3550221"/>
            <a:ext cx="6478733" cy="2379405"/>
          </a:xfrm>
          <a:prstGeom prst="rect">
            <a:avLst/>
          </a:prstGeom>
          <a:ln>
            <a:solidFill>
              <a:schemeClr val="tx2"/>
            </a:solidFill>
          </a:ln>
        </p:spPr>
      </p:pic>
      <p:sp>
        <p:nvSpPr>
          <p:cNvPr id="49" name="フローチャート: 処理 48">
            <a:extLst>
              <a:ext uri="{FF2B5EF4-FFF2-40B4-BE49-F238E27FC236}">
                <a16:creationId xmlns:a16="http://schemas.microsoft.com/office/drawing/2014/main" id="{E0C25B09-D482-BAF2-417F-476AAEE93FC4}"/>
              </a:ext>
            </a:extLst>
          </p:cNvPr>
          <p:cNvSpPr/>
          <p:nvPr/>
        </p:nvSpPr>
        <p:spPr>
          <a:xfrm>
            <a:off x="622877" y="2770895"/>
            <a:ext cx="1491674" cy="27930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フローチャート: 結合子 62">
            <a:extLst>
              <a:ext uri="{FF2B5EF4-FFF2-40B4-BE49-F238E27FC236}">
                <a16:creationId xmlns:a16="http://schemas.microsoft.com/office/drawing/2014/main" id="{97F8B244-4FC9-C10C-67CA-1D628CFC89BC}"/>
              </a:ext>
            </a:extLst>
          </p:cNvPr>
          <p:cNvSpPr/>
          <p:nvPr/>
        </p:nvSpPr>
        <p:spPr>
          <a:xfrm>
            <a:off x="409121"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4</a:t>
            </a:r>
            <a:endParaRPr kumimoji="1" lang="ja-JP" altLang="en-US" sz="1200"/>
          </a:p>
        </p:txBody>
      </p:sp>
      <p:grpSp>
        <p:nvGrpSpPr>
          <p:cNvPr id="3" name="グループ化 2">
            <a:extLst>
              <a:ext uri="{FF2B5EF4-FFF2-40B4-BE49-F238E27FC236}">
                <a16:creationId xmlns:a16="http://schemas.microsoft.com/office/drawing/2014/main" id="{5B4A683F-CD9C-2111-B40C-7A403681BEE1}"/>
              </a:ext>
            </a:extLst>
          </p:cNvPr>
          <p:cNvGrpSpPr/>
          <p:nvPr/>
        </p:nvGrpSpPr>
        <p:grpSpPr>
          <a:xfrm>
            <a:off x="1953049" y="2770895"/>
            <a:ext cx="1705430" cy="279309"/>
            <a:chOff x="1953049" y="2770895"/>
            <a:chExt cx="1705430" cy="279309"/>
          </a:xfrm>
        </p:grpSpPr>
        <p:sp>
          <p:nvSpPr>
            <p:cNvPr id="64" name="フローチャート: 処理 63">
              <a:extLst>
                <a:ext uri="{FF2B5EF4-FFF2-40B4-BE49-F238E27FC236}">
                  <a16:creationId xmlns:a16="http://schemas.microsoft.com/office/drawing/2014/main" id="{460123F5-35FB-B001-8CDB-1608CCC8F95B}"/>
                </a:ext>
              </a:extLst>
            </p:cNvPr>
            <p:cNvSpPr/>
            <p:nvPr/>
          </p:nvSpPr>
          <p:spPr>
            <a:xfrm>
              <a:off x="2166805" y="2770895"/>
              <a:ext cx="1491674" cy="27930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フローチャート: 結合子 64">
              <a:extLst>
                <a:ext uri="{FF2B5EF4-FFF2-40B4-BE49-F238E27FC236}">
                  <a16:creationId xmlns:a16="http://schemas.microsoft.com/office/drawing/2014/main" id="{81D5DBA6-8488-DC0F-AFFC-B516BEF61900}"/>
                </a:ext>
              </a:extLst>
            </p:cNvPr>
            <p:cNvSpPr/>
            <p:nvPr/>
          </p:nvSpPr>
          <p:spPr>
            <a:xfrm>
              <a:off x="1953049"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1</a:t>
              </a:r>
              <a:endParaRPr kumimoji="1" lang="ja-JP" altLang="en-US" sz="1200"/>
            </a:p>
          </p:txBody>
        </p:sp>
      </p:grpSp>
      <p:sp>
        <p:nvSpPr>
          <p:cNvPr id="66" name="フローチャート: 処理 65">
            <a:extLst>
              <a:ext uri="{FF2B5EF4-FFF2-40B4-BE49-F238E27FC236}">
                <a16:creationId xmlns:a16="http://schemas.microsoft.com/office/drawing/2014/main" id="{1D60EB04-8EE5-491B-F498-E3E5766E8A3E}"/>
              </a:ext>
            </a:extLst>
          </p:cNvPr>
          <p:cNvSpPr/>
          <p:nvPr/>
        </p:nvSpPr>
        <p:spPr>
          <a:xfrm>
            <a:off x="5146334" y="2770895"/>
            <a:ext cx="1897884" cy="27930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フローチャート: 結合子 67">
            <a:extLst>
              <a:ext uri="{FF2B5EF4-FFF2-40B4-BE49-F238E27FC236}">
                <a16:creationId xmlns:a16="http://schemas.microsoft.com/office/drawing/2014/main" id="{CCE01819-4FD2-25CD-4C2E-1CF889237A0A}"/>
              </a:ext>
            </a:extLst>
          </p:cNvPr>
          <p:cNvSpPr/>
          <p:nvPr/>
        </p:nvSpPr>
        <p:spPr>
          <a:xfrm>
            <a:off x="4930710"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sp>
        <p:nvSpPr>
          <p:cNvPr id="69" name="フローチャート: 結合子 68">
            <a:extLst>
              <a:ext uri="{FF2B5EF4-FFF2-40B4-BE49-F238E27FC236}">
                <a16:creationId xmlns:a16="http://schemas.microsoft.com/office/drawing/2014/main" id="{800E83B0-C439-4D8B-1670-5A6E09489A08}"/>
              </a:ext>
            </a:extLst>
          </p:cNvPr>
          <p:cNvSpPr/>
          <p:nvPr/>
        </p:nvSpPr>
        <p:spPr>
          <a:xfrm>
            <a:off x="4719684" y="279278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sp>
        <p:nvSpPr>
          <p:cNvPr id="70" name="フローチャート: 処理 69">
            <a:extLst>
              <a:ext uri="{FF2B5EF4-FFF2-40B4-BE49-F238E27FC236}">
                <a16:creationId xmlns:a16="http://schemas.microsoft.com/office/drawing/2014/main" id="{18316D0E-4AB1-A24B-C391-DF6072F8E1FC}"/>
              </a:ext>
            </a:extLst>
          </p:cNvPr>
          <p:cNvSpPr/>
          <p:nvPr/>
        </p:nvSpPr>
        <p:spPr>
          <a:xfrm>
            <a:off x="614250" y="4300964"/>
            <a:ext cx="2068565" cy="39180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フローチャート: 結合子 70">
            <a:extLst>
              <a:ext uri="{FF2B5EF4-FFF2-40B4-BE49-F238E27FC236}">
                <a16:creationId xmlns:a16="http://schemas.microsoft.com/office/drawing/2014/main" id="{FC780A3F-24D0-1267-0FFF-25505DB4AF23}"/>
              </a:ext>
            </a:extLst>
          </p:cNvPr>
          <p:cNvSpPr/>
          <p:nvPr/>
        </p:nvSpPr>
        <p:spPr>
          <a:xfrm>
            <a:off x="409121" y="438379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5</a:t>
            </a:r>
            <a:endParaRPr lang="ja-JP" altLang="en-US" sz="1200"/>
          </a:p>
        </p:txBody>
      </p:sp>
      <p:grpSp>
        <p:nvGrpSpPr>
          <p:cNvPr id="16" name="グループ化 15">
            <a:extLst>
              <a:ext uri="{FF2B5EF4-FFF2-40B4-BE49-F238E27FC236}">
                <a16:creationId xmlns:a16="http://schemas.microsoft.com/office/drawing/2014/main" id="{15B99B73-24F1-5616-D0FB-D11B1B751BED}"/>
              </a:ext>
            </a:extLst>
          </p:cNvPr>
          <p:cNvGrpSpPr/>
          <p:nvPr/>
        </p:nvGrpSpPr>
        <p:grpSpPr>
          <a:xfrm>
            <a:off x="7118362" y="1131396"/>
            <a:ext cx="4734000" cy="1421999"/>
            <a:chOff x="7118362" y="1131396"/>
            <a:chExt cx="4734000" cy="1421999"/>
          </a:xfrm>
        </p:grpSpPr>
        <p:sp>
          <p:nvSpPr>
            <p:cNvPr id="17" name="四角形: 角を丸くする 16">
              <a:extLst>
                <a:ext uri="{FF2B5EF4-FFF2-40B4-BE49-F238E27FC236}">
                  <a16:creationId xmlns:a16="http://schemas.microsoft.com/office/drawing/2014/main" id="{7CAEF211-C071-72F6-EC55-BEF7221008C9}"/>
                </a:ext>
              </a:extLst>
            </p:cNvPr>
            <p:cNvSpPr/>
            <p:nvPr/>
          </p:nvSpPr>
          <p:spPr>
            <a:xfrm>
              <a:off x="7244362" y="1257395"/>
              <a:ext cx="4608000" cy="1296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利用するストレージサービスのタイプ</a:t>
              </a:r>
              <a:r>
                <a:rPr lang="en-US" altLang="ja-JP" sz="1200" baseline="30000">
                  <a:solidFill>
                    <a:schemeClr val="tx1"/>
                  </a:solidFill>
                  <a:latin typeface="+mn-ea"/>
                </a:rPr>
                <a:t>※1</a:t>
              </a:r>
              <a:r>
                <a:rPr lang="ja-JP" altLang="en-US" sz="1200">
                  <a:solidFill>
                    <a:schemeClr val="tx1"/>
                  </a:solidFill>
                  <a:latin typeface="+mn-ea"/>
                </a:rPr>
                <a:t>・レイテンシーに関する要件</a:t>
              </a:r>
              <a:endParaRPr lang="en-US" altLang="ja-JP" sz="1200">
                <a:solidFill>
                  <a:schemeClr val="tx1"/>
                </a:solidFill>
                <a:latin typeface="+mn-ea"/>
              </a:endParaRPr>
            </a:p>
            <a:p>
              <a:pPr marL="444500" lvl="1" indent="-260350">
                <a:buFont typeface="Wingdings" panose="05000000000000000000" pitchFamily="2" charset="2"/>
                <a:buChar char="ü"/>
              </a:pPr>
              <a:r>
                <a:rPr kumimoji="1" lang="ja-JP" altLang="en-US" sz="1100">
                  <a:solidFill>
                    <a:schemeClr val="tx1"/>
                  </a:solidFill>
                  <a:latin typeface="+mn-ea"/>
                </a:rPr>
                <a:t>必要な容量や</a:t>
              </a:r>
              <a:r>
                <a:rPr kumimoji="1" lang="en-US" altLang="ja-JP" sz="1100">
                  <a:solidFill>
                    <a:schemeClr val="tx1"/>
                  </a:solidFill>
                  <a:latin typeface="+mn-ea"/>
                </a:rPr>
                <a:t>IOPS</a:t>
              </a:r>
              <a:r>
                <a:rPr kumimoji="1" lang="ja-JP" altLang="en-US" sz="1100">
                  <a:solidFill>
                    <a:schemeClr val="tx1"/>
                  </a:solidFill>
                  <a:latin typeface="+mn-ea"/>
                </a:rPr>
                <a:t>、スループットを踏まえ適切なストレージサービスのタイプ</a:t>
              </a:r>
              <a:r>
                <a:rPr lang="ja-JP" altLang="en-US" sz="1100">
                  <a:solidFill>
                    <a:schemeClr val="tx1"/>
                  </a:solidFill>
                  <a:latin typeface="+mn-ea"/>
                </a:rPr>
                <a:t>が選定されているかを確認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対象ストレージタイプにおけるレイテンシーを確認</a:t>
              </a:r>
              <a:r>
                <a:rPr kumimoji="1" lang="en-US" altLang="ja-JP" sz="1100" baseline="30000">
                  <a:solidFill>
                    <a:schemeClr val="tx1"/>
                  </a:solidFill>
                  <a:latin typeface="+mn-ea"/>
                </a:rPr>
                <a:t>※2</a:t>
              </a:r>
            </a:p>
            <a:p>
              <a:pPr marL="444500" lvl="1" indent="-260350">
                <a:buFont typeface="Wingdings" panose="05000000000000000000" pitchFamily="2" charset="2"/>
                <a:buChar char="ü"/>
              </a:pPr>
              <a:r>
                <a:rPr lang="ja-JP" altLang="en-US" sz="1100">
                  <a:solidFill>
                    <a:schemeClr val="tx1"/>
                  </a:solidFill>
                  <a:latin typeface="+mn-ea"/>
                </a:rPr>
                <a:t>ストレージタイプの世代を確認し、コスト効率の高い最新世代（基本的には最新世代）が選択されているかを確認</a:t>
              </a:r>
              <a:endParaRPr lang="en-US" altLang="ja-JP" sz="1100">
                <a:solidFill>
                  <a:schemeClr val="tx1"/>
                </a:solidFill>
                <a:latin typeface="+mn-ea"/>
              </a:endParaRPr>
            </a:p>
          </p:txBody>
        </p:sp>
        <p:sp>
          <p:nvSpPr>
            <p:cNvPr id="20" name="フローチャート: 結合子 19">
              <a:extLst>
                <a:ext uri="{FF2B5EF4-FFF2-40B4-BE49-F238E27FC236}">
                  <a16:creationId xmlns:a16="http://schemas.microsoft.com/office/drawing/2014/main" id="{1DCD634E-0076-594B-F205-A5404F0C6272}"/>
                </a:ext>
              </a:extLst>
            </p:cNvPr>
            <p:cNvSpPr/>
            <p:nvPr/>
          </p:nvSpPr>
          <p:spPr>
            <a:xfrm>
              <a:off x="7118362" y="113139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rPr>
                <a:t>1</a:t>
              </a:r>
              <a:endParaRPr kumimoji="1" lang="ja-JP" altLang="en-US" sz="1200">
                <a:solidFill>
                  <a:schemeClr val="tx1"/>
                </a:solidFill>
              </a:endParaRPr>
            </a:p>
          </p:txBody>
        </p:sp>
      </p:grpSp>
    </p:spTree>
    <p:extLst>
      <p:ext uri="{BB962C8B-B14F-4D97-AF65-F5344CB8AC3E}">
        <p14:creationId xmlns:p14="http://schemas.microsoft.com/office/powerpoint/2010/main" val="657372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FB9D13A-70CB-044A-AC55-5529CF90C217}"/>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AD7A598C-7188-992C-7A1B-55700B42414A}"/>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3.5.</a:t>
            </a:r>
            <a:r>
              <a:rPr lang="ja-JP" altLang="en-US">
                <a:solidFill>
                  <a:srgbClr val="000000"/>
                </a:solidFill>
                <a:latin typeface="Noto Sans JP"/>
                <a:ea typeface="+mn-ea"/>
              </a:rPr>
              <a:t> その他</a:t>
            </a:r>
            <a:endParaRPr kumimoji="1" lang="ja-JP" altLang="en-US" sz="3200" b="1" i="0" u="none" strike="noStrike" kern="1200" cap="none" spc="0" normalizeH="0" baseline="0" noProof="0">
              <a:ln>
                <a:noFill/>
              </a:ln>
              <a:solidFill>
                <a:srgbClr val="000000"/>
              </a:solidFill>
              <a:effectLst/>
              <a:uLnTx/>
              <a:uFillTx/>
              <a:latin typeface="Noto Sans JP"/>
              <a:ea typeface="+mn-ea"/>
              <a:cs typeface="+mj-cs"/>
            </a:endParaRPr>
          </a:p>
        </p:txBody>
      </p:sp>
      <p:sp>
        <p:nvSpPr>
          <p:cNvPr id="3" name="Slide Number Placeholder 1">
            <a:extLst>
              <a:ext uri="{FF2B5EF4-FFF2-40B4-BE49-F238E27FC236}">
                <a16:creationId xmlns:a16="http://schemas.microsoft.com/office/drawing/2014/main" id="{82F2B3B5-394C-1019-2EBA-05955E4FF308}"/>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3928017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D946DA-95EB-5681-5AF6-424A620C0E7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
        <p:nvSpPr>
          <p:cNvPr id="4" name="Title 2">
            <a:extLst>
              <a:ext uri="{FF2B5EF4-FFF2-40B4-BE49-F238E27FC236}">
                <a16:creationId xmlns:a16="http://schemas.microsoft.com/office/drawing/2014/main" id="{E597BABB-4841-7FFD-5583-E8EFEDD84093}"/>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lang="en-US" altLang="ja-JP">
                <a:solidFill>
                  <a:srgbClr val="000000"/>
                </a:solidFill>
                <a:latin typeface="Noto Sans JP"/>
                <a:ea typeface="+mn-ea"/>
              </a:rPr>
              <a:t>1</a:t>
            </a: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はじめに</a:t>
            </a:r>
            <a:endParaRPr kumimoji="1" lang="en-US" sz="3200" b="1" i="0" u="none" strike="noStrike" kern="1200" cap="none" spc="0" normalizeH="0" baseline="0" noProof="0">
              <a:ln>
                <a:noFill/>
              </a:ln>
              <a:solidFill>
                <a:srgbClr val="000000"/>
              </a:solidFill>
              <a:effectLst/>
              <a:uLnTx/>
              <a:uFillTx/>
              <a:latin typeface="Noto Sans JP"/>
              <a:ea typeface="+mn-ea"/>
              <a:cs typeface="+mj-cs"/>
            </a:endParaRPr>
          </a:p>
        </p:txBody>
      </p:sp>
    </p:spTree>
    <p:extLst>
      <p:ext uri="{BB962C8B-B14F-4D97-AF65-F5344CB8AC3E}">
        <p14:creationId xmlns:p14="http://schemas.microsoft.com/office/powerpoint/2010/main" val="2634354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0B6F4-9145-C12B-785D-F48AFB25D3E8}"/>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0408708F-1F25-8BEF-1837-DBE6DC735A81}"/>
              </a:ext>
            </a:extLst>
          </p:cNvPr>
          <p:cNvPicPr>
            <a:picLocks noChangeAspect="1"/>
          </p:cNvPicPr>
          <p:nvPr/>
        </p:nvPicPr>
        <p:blipFill>
          <a:blip r:embed="rId3"/>
          <a:stretch>
            <a:fillRect/>
          </a:stretch>
        </p:blipFill>
        <p:spPr>
          <a:xfrm>
            <a:off x="587374" y="2111842"/>
            <a:ext cx="6478734" cy="2420501"/>
          </a:xfrm>
          <a:prstGeom prst="rect">
            <a:avLst/>
          </a:prstGeom>
          <a:ln>
            <a:solidFill>
              <a:schemeClr val="accent1"/>
            </a:solidFill>
          </a:ln>
        </p:spPr>
      </p:pic>
      <p:pic>
        <p:nvPicPr>
          <p:cNvPr id="16" name="図 15">
            <a:extLst>
              <a:ext uri="{FF2B5EF4-FFF2-40B4-BE49-F238E27FC236}">
                <a16:creationId xmlns:a16="http://schemas.microsoft.com/office/drawing/2014/main" id="{E2A17CB1-775B-43D7-FDD6-4234355306C6}"/>
              </a:ext>
            </a:extLst>
          </p:cNvPr>
          <p:cNvPicPr>
            <a:picLocks noChangeAspect="1"/>
          </p:cNvPicPr>
          <p:nvPr/>
        </p:nvPicPr>
        <p:blipFill>
          <a:blip r:embed="rId4"/>
          <a:stretch>
            <a:fillRect/>
          </a:stretch>
        </p:blipFill>
        <p:spPr>
          <a:xfrm>
            <a:off x="587374" y="4915252"/>
            <a:ext cx="6237035" cy="1382302"/>
          </a:xfrm>
          <a:prstGeom prst="rect">
            <a:avLst/>
          </a:prstGeom>
          <a:ln>
            <a:solidFill>
              <a:schemeClr val="accent1"/>
            </a:solidFill>
          </a:ln>
        </p:spPr>
      </p:pic>
      <p:sp>
        <p:nvSpPr>
          <p:cNvPr id="4" name="Text Placeholder 3">
            <a:extLst>
              <a:ext uri="{FF2B5EF4-FFF2-40B4-BE49-F238E27FC236}">
                <a16:creationId xmlns:a16="http://schemas.microsoft.com/office/drawing/2014/main" id="{BC07AC5E-86D5-3436-30F2-8CF78477EBEE}"/>
              </a:ext>
            </a:extLst>
          </p:cNvPr>
          <p:cNvSpPr>
            <a:spLocks noGrp="1"/>
          </p:cNvSpPr>
          <p:nvPr>
            <p:ph type="body" sz="quarter" idx="10"/>
          </p:nvPr>
        </p:nvSpPr>
        <p:spPr/>
        <p:txBody>
          <a:bodyPr/>
          <a:lstStyle/>
          <a:p>
            <a:r>
              <a:rPr lang="en-US" altLang="ja-JP"/>
              <a:t>※1:IaC</a:t>
            </a:r>
            <a:r>
              <a:rPr lang="ja-JP" altLang="en-US"/>
              <a:t>対象範囲、デプロイ自動化範囲等の詳細内容については事業者に確認すること</a:t>
            </a:r>
          </a:p>
        </p:txBody>
      </p:sp>
      <p:sp>
        <p:nvSpPr>
          <p:cNvPr id="6" name="Title 5">
            <a:extLst>
              <a:ext uri="{FF2B5EF4-FFF2-40B4-BE49-F238E27FC236}">
                <a16:creationId xmlns:a16="http://schemas.microsoft.com/office/drawing/2014/main" id="{5EE27F45-4988-1C04-95F0-5EAA2346C042}"/>
              </a:ext>
            </a:extLst>
          </p:cNvPr>
          <p:cNvSpPr>
            <a:spLocks noGrp="1"/>
          </p:cNvSpPr>
          <p:nvPr>
            <p:ph type="title"/>
          </p:nvPr>
        </p:nvSpPr>
        <p:spPr/>
        <p:txBody>
          <a:bodyPr/>
          <a:lstStyle/>
          <a:p>
            <a:r>
              <a:rPr lang="en-US" altLang="ja-JP"/>
              <a:t>3.5. </a:t>
            </a:r>
            <a:r>
              <a:rPr lang="ja-JP" altLang="en-US"/>
              <a:t>その他（</a:t>
            </a:r>
            <a:r>
              <a:rPr lang="en-US" altLang="ja-JP"/>
              <a:t>1/4</a:t>
            </a:r>
            <a:r>
              <a:rPr lang="ja-JP" altLang="en-US"/>
              <a:t>）</a:t>
            </a:r>
          </a:p>
        </p:txBody>
      </p:sp>
      <p:sp>
        <p:nvSpPr>
          <p:cNvPr id="37" name="四角形: 角を丸くする 36">
            <a:extLst>
              <a:ext uri="{FF2B5EF4-FFF2-40B4-BE49-F238E27FC236}">
                <a16:creationId xmlns:a16="http://schemas.microsoft.com/office/drawing/2014/main" id="{BC5FDAD3-5731-075B-B933-67EC65E2A9EB}"/>
              </a:ext>
            </a:extLst>
          </p:cNvPr>
          <p:cNvSpPr/>
          <p:nvPr/>
        </p:nvSpPr>
        <p:spPr>
          <a:xfrm>
            <a:off x="7244362" y="1925024"/>
            <a:ext cx="2244841" cy="604425"/>
          </a:xfrm>
          <a:prstGeom prst="roundRect">
            <a:avLst/>
          </a:prstGeom>
          <a:solidFill>
            <a:schemeClr val="bg1"/>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「▼」よりリージョンでフィルタリングを設定し、災害対策リージョンのリソースを表示</a:t>
            </a:r>
          </a:p>
        </p:txBody>
      </p:sp>
      <p:grpSp>
        <p:nvGrpSpPr>
          <p:cNvPr id="50" name="グループ化 49">
            <a:extLst>
              <a:ext uri="{FF2B5EF4-FFF2-40B4-BE49-F238E27FC236}">
                <a16:creationId xmlns:a16="http://schemas.microsoft.com/office/drawing/2014/main" id="{7875E6DD-663E-1B6A-7478-E79E5D9A5E3C}"/>
              </a:ext>
            </a:extLst>
          </p:cNvPr>
          <p:cNvGrpSpPr/>
          <p:nvPr/>
        </p:nvGrpSpPr>
        <p:grpSpPr>
          <a:xfrm>
            <a:off x="7118362" y="2664122"/>
            <a:ext cx="4734000" cy="1025999"/>
            <a:chOff x="7118362" y="1855969"/>
            <a:chExt cx="4734000" cy="1025999"/>
          </a:xfrm>
        </p:grpSpPr>
        <p:sp>
          <p:nvSpPr>
            <p:cNvPr id="51" name="四角形: 角を丸くする 50">
              <a:extLst>
                <a:ext uri="{FF2B5EF4-FFF2-40B4-BE49-F238E27FC236}">
                  <a16:creationId xmlns:a16="http://schemas.microsoft.com/office/drawing/2014/main" id="{1B0ED5F7-90BC-6569-9030-3C8CBA69CF23}"/>
                </a:ext>
              </a:extLst>
            </p:cNvPr>
            <p:cNvSpPr/>
            <p:nvPr/>
          </p:nvSpPr>
          <p:spPr>
            <a:xfrm>
              <a:off x="7244362" y="1981968"/>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災害対策リージョンの利用有無・</a:t>
              </a:r>
              <a:r>
                <a:rPr kumimoji="1" lang="ja-JP" altLang="en-US" sz="1200" b="0" i="0" u="none" strike="noStrike" kern="1200">
                  <a:solidFill>
                    <a:schemeClr val="tx1"/>
                  </a:solidFill>
                  <a:effectLst/>
                  <a:latin typeface="+mn-ea"/>
                  <a:ea typeface="+mn-ea"/>
                  <a:cs typeface="+mn-cs"/>
                </a:rPr>
                <a:t>利用リージョン名・</a:t>
              </a:r>
              <a:r>
                <a:rPr lang="en-US" altLang="ja-JP" sz="1200">
                  <a:solidFill>
                    <a:schemeClr val="tx1"/>
                  </a:solidFill>
                  <a:latin typeface="+mn-ea"/>
                </a:rPr>
                <a:t>DR</a:t>
              </a:r>
              <a:r>
                <a:rPr lang="ja-JP" altLang="en-US" sz="1200">
                  <a:solidFill>
                    <a:schemeClr val="tx1"/>
                  </a:solidFill>
                  <a:latin typeface="+mn-ea"/>
                </a:rPr>
                <a:t>構成</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災害対策リージョンの利用有無について確認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災害対策リージョンの利用がある場合、構成図を踏まえ適切な構成であるかについて確認</a:t>
              </a:r>
              <a:endParaRPr lang="en-US" altLang="ja-JP" sz="1100">
                <a:solidFill>
                  <a:schemeClr val="tx1"/>
                </a:solidFill>
                <a:latin typeface="+mn-ea"/>
              </a:endParaRPr>
            </a:p>
          </p:txBody>
        </p:sp>
        <p:sp>
          <p:nvSpPr>
            <p:cNvPr id="52" name="フローチャート: 結合子 51">
              <a:extLst>
                <a:ext uri="{FF2B5EF4-FFF2-40B4-BE49-F238E27FC236}">
                  <a16:creationId xmlns:a16="http://schemas.microsoft.com/office/drawing/2014/main" id="{2A85B27F-33BA-EAE9-CC96-E57597C962BE}"/>
                </a:ext>
              </a:extLst>
            </p:cNvPr>
            <p:cNvSpPr/>
            <p:nvPr/>
          </p:nvSpPr>
          <p:spPr>
            <a:xfrm>
              <a:off x="7118362" y="185596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sp>
        <p:nvSpPr>
          <p:cNvPr id="53" name="フローチャート: 処理 52">
            <a:extLst>
              <a:ext uri="{FF2B5EF4-FFF2-40B4-BE49-F238E27FC236}">
                <a16:creationId xmlns:a16="http://schemas.microsoft.com/office/drawing/2014/main" id="{31375ADC-8F00-1108-DE9B-A98A70696354}"/>
              </a:ext>
            </a:extLst>
          </p:cNvPr>
          <p:cNvSpPr/>
          <p:nvPr/>
        </p:nvSpPr>
        <p:spPr>
          <a:xfrm>
            <a:off x="622543" y="2903514"/>
            <a:ext cx="6433577" cy="159164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直線矢印コネクタ 54">
            <a:extLst>
              <a:ext uri="{FF2B5EF4-FFF2-40B4-BE49-F238E27FC236}">
                <a16:creationId xmlns:a16="http://schemas.microsoft.com/office/drawing/2014/main" id="{7F852288-36C6-A562-F34F-BEC28278E99D}"/>
              </a:ext>
            </a:extLst>
          </p:cNvPr>
          <p:cNvCxnSpPr>
            <a:cxnSpLocks/>
            <a:stCxn id="37" idx="1"/>
            <a:endCxn id="68" idx="0"/>
          </p:cNvCxnSpPr>
          <p:nvPr/>
        </p:nvCxnSpPr>
        <p:spPr>
          <a:xfrm flipH="1">
            <a:off x="6118762" y="2227237"/>
            <a:ext cx="1125600" cy="476672"/>
          </a:xfrm>
          <a:prstGeom prst="straightConnector1">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065E2826-5D23-8B65-E2CB-88C97CBF42C3}"/>
              </a:ext>
            </a:extLst>
          </p:cNvPr>
          <p:cNvSpPr txBox="1"/>
          <p:nvPr/>
        </p:nvSpPr>
        <p:spPr>
          <a:xfrm>
            <a:off x="587373" y="1807426"/>
            <a:ext cx="2639403" cy="307777"/>
          </a:xfrm>
          <a:prstGeom prst="rect">
            <a:avLst/>
          </a:prstGeom>
          <a:noFill/>
        </p:spPr>
        <p:txBody>
          <a:bodyPr wrap="square" rtlCol="0">
            <a:spAutoFit/>
          </a:bodyPr>
          <a:lstStyle/>
          <a:p>
            <a:r>
              <a:rPr lang="ja-JP" altLang="en-US" sz="1400">
                <a:latin typeface="+mn-ea"/>
              </a:rPr>
              <a:t>＜</a:t>
            </a:r>
            <a:r>
              <a:rPr lang="en-US" altLang="ja-JP" sz="1400">
                <a:latin typeface="+mn-ea"/>
              </a:rPr>
              <a:t>DR</a:t>
            </a:r>
            <a:r>
              <a:rPr lang="ja-JP" altLang="en-US" sz="1400">
                <a:latin typeface="+mn-ea"/>
              </a:rPr>
              <a:t>構成＞</a:t>
            </a:r>
          </a:p>
        </p:txBody>
      </p:sp>
      <p:sp>
        <p:nvSpPr>
          <p:cNvPr id="67" name="フローチャート: 結合子 66">
            <a:extLst>
              <a:ext uri="{FF2B5EF4-FFF2-40B4-BE49-F238E27FC236}">
                <a16:creationId xmlns:a16="http://schemas.microsoft.com/office/drawing/2014/main" id="{40CD199A-9F0A-C0E6-E8AE-9CA228B8429C}"/>
              </a:ext>
            </a:extLst>
          </p:cNvPr>
          <p:cNvSpPr/>
          <p:nvPr/>
        </p:nvSpPr>
        <p:spPr>
          <a:xfrm>
            <a:off x="409682" y="353173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68" name="正方形/長方形 67">
            <a:extLst>
              <a:ext uri="{FF2B5EF4-FFF2-40B4-BE49-F238E27FC236}">
                <a16:creationId xmlns:a16="http://schemas.microsoft.com/office/drawing/2014/main" id="{9F2E4176-CA95-B896-018A-6BEA6816BE16}"/>
              </a:ext>
            </a:extLst>
          </p:cNvPr>
          <p:cNvSpPr/>
          <p:nvPr/>
        </p:nvSpPr>
        <p:spPr>
          <a:xfrm>
            <a:off x="5540865" y="2703909"/>
            <a:ext cx="1155793" cy="144577"/>
          </a:xfrm>
          <a:prstGeom prst="rect">
            <a:avLst/>
          </a:prstGeom>
          <a:noFill/>
          <a:ln w="19050">
            <a:solidFill>
              <a:schemeClr val="accent3"/>
            </a:solidFill>
            <a:prstDash val="sysDash"/>
          </a:ln>
        </p:spPr>
        <p:style>
          <a:lnRef idx="0">
            <a:schemeClr val="accent1"/>
          </a:lnRef>
          <a:fillRef idx="1">
            <a:schemeClr val="accent1"/>
          </a:fillRef>
          <a:effectRef idx="0">
            <a:schemeClr val="dk1"/>
          </a:effectRef>
          <a:fontRef idx="minor">
            <a:schemeClr val="lt1"/>
          </a:fontRef>
        </p:style>
        <p:txBody>
          <a:bodyPr rtlCol="0" anchor="ctr"/>
          <a:lstStyle/>
          <a:p>
            <a:pPr marL="0" algn="l" fontAlgn="ctr">
              <a:spcBef>
                <a:spcPts val="300"/>
              </a:spcBef>
            </a:pPr>
            <a:endParaRPr kumimoji="1" lang="ja-JP" altLang="en-US" sz="1000">
              <a:solidFill>
                <a:schemeClr val="tx1"/>
              </a:solidFill>
              <a:latin typeface="+mn-ea"/>
            </a:endParaRPr>
          </a:p>
        </p:txBody>
      </p:sp>
      <p:sp>
        <p:nvSpPr>
          <p:cNvPr id="76" name="テキスト ボックス 75">
            <a:extLst>
              <a:ext uri="{FF2B5EF4-FFF2-40B4-BE49-F238E27FC236}">
                <a16:creationId xmlns:a16="http://schemas.microsoft.com/office/drawing/2014/main" id="{0D708187-DFC1-D97D-BDE6-238935B47241}"/>
              </a:ext>
            </a:extLst>
          </p:cNvPr>
          <p:cNvSpPr txBox="1"/>
          <p:nvPr/>
        </p:nvSpPr>
        <p:spPr>
          <a:xfrm>
            <a:off x="587373" y="4601206"/>
            <a:ext cx="2639403" cy="307777"/>
          </a:xfrm>
          <a:prstGeom prst="rect">
            <a:avLst/>
          </a:prstGeom>
          <a:noFill/>
        </p:spPr>
        <p:txBody>
          <a:bodyPr wrap="square" rtlCol="0">
            <a:spAutoFit/>
          </a:bodyPr>
          <a:lstStyle/>
          <a:p>
            <a:r>
              <a:rPr lang="ja-JP" altLang="en-US" sz="1400">
                <a:latin typeface="+mn-ea"/>
              </a:rPr>
              <a:t>＜</a:t>
            </a:r>
            <a:r>
              <a:rPr lang="en-US" altLang="ja-JP" sz="1400" err="1">
                <a:latin typeface="+mn-ea"/>
              </a:rPr>
              <a:t>IaC</a:t>
            </a:r>
            <a:r>
              <a:rPr lang="ja-JP" altLang="en-US" sz="1400">
                <a:latin typeface="+mn-ea"/>
              </a:rPr>
              <a:t>の利用＞</a:t>
            </a:r>
          </a:p>
        </p:txBody>
      </p:sp>
      <p:sp>
        <p:nvSpPr>
          <p:cNvPr id="83" name="フローチャート: 処理 82">
            <a:extLst>
              <a:ext uri="{FF2B5EF4-FFF2-40B4-BE49-F238E27FC236}">
                <a16:creationId xmlns:a16="http://schemas.microsoft.com/office/drawing/2014/main" id="{6E2973F4-360B-E7A2-B82D-3A48870677C8}"/>
              </a:ext>
            </a:extLst>
          </p:cNvPr>
          <p:cNvSpPr/>
          <p:nvPr/>
        </p:nvSpPr>
        <p:spPr>
          <a:xfrm>
            <a:off x="622543" y="5678501"/>
            <a:ext cx="6162459" cy="583986"/>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フローチャート: 結合子 83">
            <a:extLst>
              <a:ext uri="{FF2B5EF4-FFF2-40B4-BE49-F238E27FC236}">
                <a16:creationId xmlns:a16="http://schemas.microsoft.com/office/drawing/2014/main" id="{32FEF353-8470-6C21-7E38-68CAF6C3ED2D}"/>
              </a:ext>
            </a:extLst>
          </p:cNvPr>
          <p:cNvSpPr/>
          <p:nvPr/>
        </p:nvSpPr>
        <p:spPr>
          <a:xfrm>
            <a:off x="409682" y="584449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nvGrpSpPr>
          <p:cNvPr id="85" name="グループ化 84">
            <a:extLst>
              <a:ext uri="{FF2B5EF4-FFF2-40B4-BE49-F238E27FC236}">
                <a16:creationId xmlns:a16="http://schemas.microsoft.com/office/drawing/2014/main" id="{DDD2FD9E-DCC4-53C9-B24A-68AE560DBAFD}"/>
              </a:ext>
            </a:extLst>
          </p:cNvPr>
          <p:cNvGrpSpPr/>
          <p:nvPr/>
        </p:nvGrpSpPr>
        <p:grpSpPr>
          <a:xfrm>
            <a:off x="7118362" y="4528783"/>
            <a:ext cx="4734000" cy="1423635"/>
            <a:chOff x="7118362" y="1855969"/>
            <a:chExt cx="4734000" cy="1405382"/>
          </a:xfrm>
        </p:grpSpPr>
        <p:sp>
          <p:nvSpPr>
            <p:cNvPr id="86" name="四角形: 角を丸くする 85">
              <a:extLst>
                <a:ext uri="{FF2B5EF4-FFF2-40B4-BE49-F238E27FC236}">
                  <a16:creationId xmlns:a16="http://schemas.microsoft.com/office/drawing/2014/main" id="{C41FAE38-DD1F-FBA9-BFCF-32DBEC24555E}"/>
                </a:ext>
              </a:extLst>
            </p:cNvPr>
            <p:cNvSpPr/>
            <p:nvPr/>
          </p:nvSpPr>
          <p:spPr>
            <a:xfrm>
              <a:off x="7244362" y="1981967"/>
              <a:ext cx="4608000" cy="1279384"/>
            </a:xfrm>
            <a:prstGeom prst="roundRect">
              <a:avLst>
                <a:gd name="adj" fmla="val 11930"/>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err="1">
                  <a:solidFill>
                    <a:schemeClr val="tx1"/>
                  </a:solidFill>
                  <a:latin typeface="+mn-ea"/>
                </a:rPr>
                <a:t>IaC</a:t>
              </a:r>
              <a:r>
                <a:rPr lang="ja-JP" altLang="en-US" sz="1200">
                  <a:solidFill>
                    <a:schemeClr val="tx1"/>
                  </a:solidFill>
                  <a:latin typeface="+mn-ea"/>
                </a:rPr>
                <a:t>採用有無・対象範囲、デプロイ自動化有無・自動化範囲</a:t>
              </a:r>
              <a:r>
                <a:rPr lang="en-US" altLang="ja-JP" sz="1200" baseline="30000">
                  <a:solidFill>
                    <a:schemeClr val="tx1"/>
                  </a:solidFill>
                  <a:latin typeface="+mn-ea"/>
                </a:rPr>
                <a:t>※1</a:t>
              </a:r>
              <a:endParaRPr lang="ja-JP" altLang="en-US" sz="1200" baseline="30000">
                <a:solidFill>
                  <a:schemeClr val="tx1"/>
                </a:solidFill>
                <a:latin typeface="+mn-ea"/>
              </a:endParaRPr>
            </a:p>
            <a:p>
              <a:pPr marL="444500" lvl="1" indent="-260350">
                <a:buFont typeface="Wingdings" panose="05000000000000000000" pitchFamily="2" charset="2"/>
                <a:buChar char="ü"/>
              </a:pPr>
              <a:r>
                <a:rPr lang="en-US" altLang="ja-JP" sz="1100" err="1">
                  <a:solidFill>
                    <a:schemeClr val="tx1"/>
                  </a:solidFill>
                  <a:latin typeface="+mn-ea"/>
                </a:rPr>
                <a:t>IaC</a:t>
              </a:r>
              <a:r>
                <a:rPr lang="ja-JP" altLang="en-US" sz="1100">
                  <a:solidFill>
                    <a:schemeClr val="tx1"/>
                  </a:solidFill>
                  <a:latin typeface="+mn-ea"/>
                </a:rPr>
                <a:t>の採用有無やデプロイ自動化有無、利用する</a:t>
              </a:r>
              <a:r>
                <a:rPr lang="en-US" altLang="ja-JP" sz="1100" err="1">
                  <a:solidFill>
                    <a:schemeClr val="tx1"/>
                  </a:solidFill>
                  <a:latin typeface="+mn-ea"/>
                </a:rPr>
                <a:t>IaC</a:t>
              </a:r>
              <a:r>
                <a:rPr lang="ja-JP" altLang="en-US" sz="1100">
                  <a:solidFill>
                    <a:schemeClr val="tx1"/>
                  </a:solidFill>
                  <a:latin typeface="+mn-ea"/>
                </a:rPr>
                <a:t>関連サービスや利用するパイプライン（デプロイの自動化）関連サービスについて確認</a:t>
              </a:r>
              <a:endParaRPr lang="en-US" altLang="ja-JP" sz="1100">
                <a:solidFill>
                  <a:schemeClr val="tx1"/>
                </a:solidFill>
                <a:latin typeface="+mn-ea"/>
              </a:endParaRPr>
            </a:p>
            <a:p>
              <a:pPr marL="630238" lvl="1" indent="-269875">
                <a:buFont typeface="Wingdings" panose="05000000000000000000" pitchFamily="2" charset="2"/>
                <a:buChar char="Ø"/>
              </a:pPr>
              <a:r>
                <a:rPr lang="ja-JP" altLang="en-US" sz="1100">
                  <a:solidFill>
                    <a:schemeClr val="tx1"/>
                  </a:solidFill>
                  <a:latin typeface="+mn-ea"/>
                </a:rPr>
                <a:t>サービス例：</a:t>
              </a:r>
              <a:r>
                <a:rPr lang="en-US" altLang="ja-JP" sz="1100">
                  <a:solidFill>
                    <a:schemeClr val="tx1"/>
                  </a:solidFill>
                  <a:latin typeface="+mn-ea"/>
                </a:rPr>
                <a:t>AWS CloudFormation</a:t>
              </a:r>
              <a:r>
                <a:rPr lang="ja-JP" altLang="en-US" sz="1100">
                  <a:solidFill>
                    <a:schemeClr val="tx1"/>
                  </a:solidFill>
                  <a:latin typeface="+mn-ea"/>
                </a:rPr>
                <a:t>、</a:t>
              </a:r>
              <a:r>
                <a:rPr lang="en-US" altLang="ja-JP" sz="1100">
                  <a:solidFill>
                    <a:schemeClr val="tx1"/>
                  </a:solidFill>
                  <a:latin typeface="+mn-ea"/>
                </a:rPr>
                <a:t>AWS </a:t>
              </a:r>
              <a:r>
                <a:rPr lang="en-US" altLang="ja-JP" sz="1100" err="1">
                  <a:solidFill>
                    <a:schemeClr val="tx1"/>
                  </a:solidFill>
                  <a:latin typeface="+mn-ea"/>
                </a:rPr>
                <a:t>CodePipeline</a:t>
              </a:r>
              <a:r>
                <a:rPr lang="en-US" altLang="ja-JP" sz="1100">
                  <a:solidFill>
                    <a:schemeClr val="tx1"/>
                  </a:solidFill>
                  <a:latin typeface="+mn-ea"/>
                </a:rPr>
                <a:t> </a:t>
              </a:r>
              <a:r>
                <a:rPr lang="ja-JP" altLang="en-US" sz="1100">
                  <a:solidFill>
                    <a:schemeClr val="tx1"/>
                  </a:solidFill>
                  <a:latin typeface="+mn-ea"/>
                </a:rPr>
                <a:t>等</a:t>
              </a:r>
            </a:p>
          </p:txBody>
        </p:sp>
        <p:sp>
          <p:nvSpPr>
            <p:cNvPr id="87" name="フローチャート: 結合子 86">
              <a:extLst>
                <a:ext uri="{FF2B5EF4-FFF2-40B4-BE49-F238E27FC236}">
                  <a16:creationId xmlns:a16="http://schemas.microsoft.com/office/drawing/2014/main" id="{B0EF9E55-9E64-AC87-E33D-A1B02D385A57}"/>
                </a:ext>
              </a:extLst>
            </p:cNvPr>
            <p:cNvSpPr/>
            <p:nvPr/>
          </p:nvSpPr>
          <p:spPr>
            <a:xfrm>
              <a:off x="7118362" y="185596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pic>
        <p:nvPicPr>
          <p:cNvPr id="104" name="グラフィックス 103" descr="矢印: 右回転 単色塗りつぶし">
            <a:extLst>
              <a:ext uri="{FF2B5EF4-FFF2-40B4-BE49-F238E27FC236}">
                <a16:creationId xmlns:a16="http://schemas.microsoft.com/office/drawing/2014/main" id="{4D502952-6448-850C-3E7D-CAEC56AA51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7089209" flipH="1">
            <a:off x="5322489" y="2790172"/>
            <a:ext cx="346686" cy="346686"/>
          </a:xfrm>
          <a:prstGeom prst="rect">
            <a:avLst/>
          </a:prstGeom>
        </p:spPr>
      </p:pic>
      <p:grpSp>
        <p:nvGrpSpPr>
          <p:cNvPr id="110" name="グループ化 109">
            <a:extLst>
              <a:ext uri="{FF2B5EF4-FFF2-40B4-BE49-F238E27FC236}">
                <a16:creationId xmlns:a16="http://schemas.microsoft.com/office/drawing/2014/main" id="{B384C626-5F3B-F24F-EF04-C27290779F43}"/>
              </a:ext>
            </a:extLst>
          </p:cNvPr>
          <p:cNvGrpSpPr/>
          <p:nvPr/>
        </p:nvGrpSpPr>
        <p:grpSpPr>
          <a:xfrm>
            <a:off x="8517768" y="3721024"/>
            <a:ext cx="2626770" cy="744581"/>
            <a:chOff x="8028881" y="3979293"/>
            <a:chExt cx="2626770" cy="744581"/>
          </a:xfrm>
        </p:grpSpPr>
        <p:sp>
          <p:nvSpPr>
            <p:cNvPr id="92" name="吹き出し: 角を丸めた四角形 91">
              <a:extLst>
                <a:ext uri="{FF2B5EF4-FFF2-40B4-BE49-F238E27FC236}">
                  <a16:creationId xmlns:a16="http://schemas.microsoft.com/office/drawing/2014/main" id="{501F5217-3627-F58E-D4B9-39261DE742B5}"/>
                </a:ext>
              </a:extLst>
            </p:cNvPr>
            <p:cNvSpPr/>
            <p:nvPr/>
          </p:nvSpPr>
          <p:spPr>
            <a:xfrm>
              <a:off x="8153072" y="4124527"/>
              <a:ext cx="2502579" cy="599347"/>
            </a:xfrm>
            <a:prstGeom prst="wedgeRoundRectCallout">
              <a:avLst>
                <a:gd name="adj1" fmla="val 25111"/>
                <a:gd name="adj2" fmla="val -749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本例では、アクティブ</a:t>
              </a:r>
              <a:r>
                <a:rPr lang="en-US" altLang="ja-JP" sz="1100">
                  <a:solidFill>
                    <a:schemeClr val="tx1"/>
                  </a:solidFill>
                  <a:latin typeface="+mn-ea"/>
                </a:rPr>
                <a:t>/</a:t>
              </a:r>
              <a:r>
                <a:rPr lang="ja-JP" altLang="en-US" sz="1100">
                  <a:solidFill>
                    <a:schemeClr val="tx1"/>
                  </a:solidFill>
                  <a:latin typeface="+mn-ea"/>
                </a:rPr>
                <a:t>アクティブまたはウォームスタンバイの</a:t>
              </a:r>
              <a:r>
                <a:rPr lang="en-US" altLang="ja-JP" sz="1100">
                  <a:solidFill>
                    <a:schemeClr val="tx1"/>
                  </a:solidFill>
                  <a:latin typeface="+mn-ea"/>
                </a:rPr>
                <a:t>DR</a:t>
              </a:r>
              <a:r>
                <a:rPr lang="ja-JP" altLang="en-US" sz="1100">
                  <a:solidFill>
                    <a:schemeClr val="tx1"/>
                  </a:solidFill>
                  <a:latin typeface="+mn-ea"/>
                </a:rPr>
                <a:t>構成であるため、見直しを推奨</a:t>
              </a:r>
            </a:p>
          </p:txBody>
        </p:sp>
        <p:pic>
          <p:nvPicPr>
            <p:cNvPr id="109" name="グラフィックス 108" descr="ダブルタップ ジェスチャ 単色塗りつぶし">
              <a:extLst>
                <a:ext uri="{FF2B5EF4-FFF2-40B4-BE49-F238E27FC236}">
                  <a16:creationId xmlns:a16="http://schemas.microsoft.com/office/drawing/2014/main" id="{5AD6C397-B278-FA14-C1E3-6BE6BAC20A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28881" y="3979293"/>
              <a:ext cx="302699" cy="302699"/>
            </a:xfrm>
            <a:prstGeom prst="rect">
              <a:avLst/>
            </a:prstGeom>
          </p:spPr>
        </p:pic>
      </p:grpSp>
      <p:sp>
        <p:nvSpPr>
          <p:cNvPr id="9" name="正方形/長方形 8">
            <a:extLst>
              <a:ext uri="{FF2B5EF4-FFF2-40B4-BE49-F238E27FC236}">
                <a16:creationId xmlns:a16="http://schemas.microsoft.com/office/drawing/2014/main" id="{7A7880F5-F6F4-BDB3-E6F4-51A480048F3B}"/>
              </a:ext>
            </a:extLst>
          </p:cNvPr>
          <p:cNvSpPr/>
          <p:nvPr/>
        </p:nvSpPr>
        <p:spPr>
          <a:xfrm>
            <a:off x="587375" y="921614"/>
            <a:ext cx="4853758" cy="3636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Amazon Web </a:t>
            </a:r>
            <a:r>
              <a:rPr lang="en-US" altLang="ja-JP"/>
              <a:t>S</a:t>
            </a:r>
            <a:r>
              <a:rPr kumimoji="1" lang="en-US" altLang="ja-JP"/>
              <a:t>ervices</a:t>
            </a:r>
            <a:r>
              <a:rPr kumimoji="1" lang="ja-JP" altLang="en-US"/>
              <a:t>編</a:t>
            </a:r>
          </a:p>
        </p:txBody>
      </p:sp>
      <p:sp>
        <p:nvSpPr>
          <p:cNvPr id="11" name="テキスト ボックス 10">
            <a:extLst>
              <a:ext uri="{FF2B5EF4-FFF2-40B4-BE49-F238E27FC236}">
                <a16:creationId xmlns:a16="http://schemas.microsoft.com/office/drawing/2014/main" id="{75D40647-4682-F26A-24FD-C46C7A27FFB4}"/>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12" name="Slide Number Placeholder 1">
            <a:extLst>
              <a:ext uri="{FF2B5EF4-FFF2-40B4-BE49-F238E27FC236}">
                <a16:creationId xmlns:a16="http://schemas.microsoft.com/office/drawing/2014/main" id="{420C80A0-5ADC-78D7-A35F-6102190B64F7}"/>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1496938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E7108-3EA5-166B-9DED-D9C49624AA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53ABC51-E7D0-2E18-279C-9B49F7ED1BD1}"/>
              </a:ext>
            </a:extLst>
          </p:cNvPr>
          <p:cNvSpPr>
            <a:spLocks noGrp="1"/>
          </p:cNvSpPr>
          <p:nvPr>
            <p:ph type="body" sz="quarter" idx="10"/>
          </p:nvPr>
        </p:nvSpPr>
        <p:spPr/>
        <p:txBody>
          <a:bodyPr/>
          <a:lstStyle/>
          <a:p>
            <a:endParaRPr lang="en-US"/>
          </a:p>
        </p:txBody>
      </p:sp>
      <p:sp>
        <p:nvSpPr>
          <p:cNvPr id="6" name="Title 5">
            <a:extLst>
              <a:ext uri="{FF2B5EF4-FFF2-40B4-BE49-F238E27FC236}">
                <a16:creationId xmlns:a16="http://schemas.microsoft.com/office/drawing/2014/main" id="{E9ED7F44-F66F-BAEC-C5D8-47EB3A6F7000}"/>
              </a:ext>
            </a:extLst>
          </p:cNvPr>
          <p:cNvSpPr>
            <a:spLocks noGrp="1"/>
          </p:cNvSpPr>
          <p:nvPr>
            <p:ph type="title"/>
          </p:nvPr>
        </p:nvSpPr>
        <p:spPr/>
        <p:txBody>
          <a:bodyPr/>
          <a:lstStyle/>
          <a:p>
            <a:r>
              <a:rPr lang="en-US" altLang="ja-JP"/>
              <a:t>3.5. </a:t>
            </a:r>
            <a:r>
              <a:rPr lang="ja-JP" altLang="en-US"/>
              <a:t>その他（</a:t>
            </a:r>
            <a:r>
              <a:rPr lang="en-US" altLang="ja-JP"/>
              <a:t>2/4</a:t>
            </a:r>
            <a:r>
              <a:rPr lang="ja-JP" altLang="en-US"/>
              <a:t>）</a:t>
            </a:r>
          </a:p>
        </p:txBody>
      </p:sp>
      <p:sp>
        <p:nvSpPr>
          <p:cNvPr id="2" name="正方形/長方形 1">
            <a:extLst>
              <a:ext uri="{FF2B5EF4-FFF2-40B4-BE49-F238E27FC236}">
                <a16:creationId xmlns:a16="http://schemas.microsoft.com/office/drawing/2014/main" id="{C6A893B3-34B4-D369-49EE-BEABDE2A375D}"/>
              </a:ext>
            </a:extLst>
          </p:cNvPr>
          <p:cNvSpPr/>
          <p:nvPr/>
        </p:nvSpPr>
        <p:spPr>
          <a:xfrm>
            <a:off x="587375" y="921614"/>
            <a:ext cx="4853758" cy="363626"/>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Google Cloud</a:t>
            </a:r>
            <a:r>
              <a:rPr kumimoji="1" lang="ja-JP" altLang="en-US"/>
              <a:t>編</a:t>
            </a:r>
          </a:p>
        </p:txBody>
      </p:sp>
      <p:sp>
        <p:nvSpPr>
          <p:cNvPr id="7" name="テキスト ボックス 6">
            <a:extLst>
              <a:ext uri="{FF2B5EF4-FFF2-40B4-BE49-F238E27FC236}">
                <a16:creationId xmlns:a16="http://schemas.microsoft.com/office/drawing/2014/main" id="{7FFFA37C-53B7-C458-A4B0-129620C7DA9A}"/>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8" name="Slide Number Placeholder 1">
            <a:extLst>
              <a:ext uri="{FF2B5EF4-FFF2-40B4-BE49-F238E27FC236}">
                <a16:creationId xmlns:a16="http://schemas.microsoft.com/office/drawing/2014/main" id="{6737B1F6-02C8-8579-78CA-8C68614ED40D}"/>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9" name="グループ化 8">
            <a:extLst>
              <a:ext uri="{FF2B5EF4-FFF2-40B4-BE49-F238E27FC236}">
                <a16:creationId xmlns:a16="http://schemas.microsoft.com/office/drawing/2014/main" id="{4412CB1A-12C3-06E8-8BDA-59793BD2CE1D}"/>
              </a:ext>
            </a:extLst>
          </p:cNvPr>
          <p:cNvGrpSpPr/>
          <p:nvPr/>
        </p:nvGrpSpPr>
        <p:grpSpPr>
          <a:xfrm>
            <a:off x="7118362" y="2664122"/>
            <a:ext cx="4734000" cy="1025999"/>
            <a:chOff x="7118362" y="1855969"/>
            <a:chExt cx="4734000" cy="1025999"/>
          </a:xfrm>
        </p:grpSpPr>
        <p:sp>
          <p:nvSpPr>
            <p:cNvPr id="10" name="四角形: 角を丸くする 9">
              <a:extLst>
                <a:ext uri="{FF2B5EF4-FFF2-40B4-BE49-F238E27FC236}">
                  <a16:creationId xmlns:a16="http://schemas.microsoft.com/office/drawing/2014/main" id="{CB1BDB87-173B-5BB5-F175-F4A2B0AFBB96}"/>
                </a:ext>
              </a:extLst>
            </p:cNvPr>
            <p:cNvSpPr/>
            <p:nvPr/>
          </p:nvSpPr>
          <p:spPr>
            <a:xfrm>
              <a:off x="7244362" y="1981968"/>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災害対策リージョンの利用有無・</a:t>
              </a:r>
              <a:r>
                <a:rPr kumimoji="1" lang="ja-JP" altLang="en-US" sz="1200" b="0" i="0" u="none" strike="noStrike" kern="1200">
                  <a:solidFill>
                    <a:schemeClr val="tx1"/>
                  </a:solidFill>
                  <a:effectLst/>
                  <a:latin typeface="+mn-ea"/>
                  <a:ea typeface="+mn-ea"/>
                  <a:cs typeface="+mn-cs"/>
                </a:rPr>
                <a:t>利用リージョン名・</a:t>
              </a:r>
              <a:r>
                <a:rPr lang="en-US" altLang="ja-JP" sz="1200">
                  <a:solidFill>
                    <a:schemeClr val="tx1"/>
                  </a:solidFill>
                  <a:latin typeface="+mn-ea"/>
                </a:rPr>
                <a:t>DR</a:t>
              </a:r>
              <a:r>
                <a:rPr lang="ja-JP" altLang="en-US" sz="1200">
                  <a:solidFill>
                    <a:schemeClr val="tx1"/>
                  </a:solidFill>
                  <a:latin typeface="+mn-ea"/>
                </a:rPr>
                <a:t>構成</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災害対策リージョンの利用有無について確認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災害対策リージョンの利用がある場合、構成図を踏まえ適切な構成であるかについて確認</a:t>
              </a:r>
              <a:endParaRPr lang="en-US" altLang="ja-JP" sz="1100">
                <a:solidFill>
                  <a:schemeClr val="tx1"/>
                </a:solidFill>
                <a:latin typeface="+mn-ea"/>
              </a:endParaRPr>
            </a:p>
          </p:txBody>
        </p:sp>
        <p:sp>
          <p:nvSpPr>
            <p:cNvPr id="11" name="フローチャート: 結合子 10">
              <a:extLst>
                <a:ext uri="{FF2B5EF4-FFF2-40B4-BE49-F238E27FC236}">
                  <a16:creationId xmlns:a16="http://schemas.microsoft.com/office/drawing/2014/main" id="{1E530385-1DE1-481C-400A-D95CDCDB9C08}"/>
                </a:ext>
              </a:extLst>
            </p:cNvPr>
            <p:cNvSpPr/>
            <p:nvPr/>
          </p:nvSpPr>
          <p:spPr>
            <a:xfrm>
              <a:off x="7118362" y="1855969"/>
              <a:ext cx="252000" cy="252000"/>
            </a:xfrm>
            <a:prstGeom prst="flowChartConnector">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12" name="グループ化 11">
            <a:extLst>
              <a:ext uri="{FF2B5EF4-FFF2-40B4-BE49-F238E27FC236}">
                <a16:creationId xmlns:a16="http://schemas.microsoft.com/office/drawing/2014/main" id="{35658476-CE56-93E2-7936-54179EB6A262}"/>
              </a:ext>
            </a:extLst>
          </p:cNvPr>
          <p:cNvGrpSpPr/>
          <p:nvPr/>
        </p:nvGrpSpPr>
        <p:grpSpPr>
          <a:xfrm>
            <a:off x="7118362" y="4951448"/>
            <a:ext cx="4734000" cy="1205999"/>
            <a:chOff x="7118362" y="1855969"/>
            <a:chExt cx="4734000" cy="1205999"/>
          </a:xfrm>
        </p:grpSpPr>
        <p:sp>
          <p:nvSpPr>
            <p:cNvPr id="13" name="四角形: 角を丸くする 12">
              <a:extLst>
                <a:ext uri="{FF2B5EF4-FFF2-40B4-BE49-F238E27FC236}">
                  <a16:creationId xmlns:a16="http://schemas.microsoft.com/office/drawing/2014/main" id="{14858F98-FAD9-5731-686F-B1C26FD0C827}"/>
                </a:ext>
              </a:extLst>
            </p:cNvPr>
            <p:cNvSpPr/>
            <p:nvPr/>
          </p:nvSpPr>
          <p:spPr>
            <a:xfrm>
              <a:off x="7244362" y="1981968"/>
              <a:ext cx="4608000" cy="1080000"/>
            </a:xfrm>
            <a:prstGeom prst="roundRect">
              <a:avLst>
                <a:gd name="adj" fmla="val 11930"/>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err="1">
                  <a:solidFill>
                    <a:schemeClr val="tx1"/>
                  </a:solidFill>
                  <a:latin typeface="+mn-ea"/>
                </a:rPr>
                <a:t>IaC</a:t>
              </a:r>
              <a:r>
                <a:rPr lang="ja-JP" altLang="en-US" sz="1200">
                  <a:solidFill>
                    <a:schemeClr val="tx1"/>
                  </a:solidFill>
                  <a:latin typeface="+mn-ea"/>
                </a:rPr>
                <a:t>採用有無・対象範囲、デプロイ自動化有無・自動化範囲</a:t>
              </a:r>
              <a:endParaRPr lang="ja-JP" altLang="en-US" sz="1200" baseline="300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Google Cloud</a:t>
              </a:r>
              <a:r>
                <a:rPr lang="ja-JP" altLang="en-US" sz="1100">
                  <a:solidFill>
                    <a:schemeClr val="tx1"/>
                  </a:solidFill>
                  <a:latin typeface="+mn-ea"/>
                </a:rPr>
                <a:t>のカリキュレータでは</a:t>
              </a:r>
              <a:r>
                <a:rPr lang="en-US" altLang="ja-JP" sz="1100" err="1">
                  <a:solidFill>
                    <a:schemeClr val="tx1"/>
                  </a:solidFill>
                  <a:latin typeface="+mn-ea"/>
                </a:rPr>
                <a:t>IaC</a:t>
              </a:r>
              <a:r>
                <a:rPr lang="ja-JP" altLang="en-US" sz="1100">
                  <a:solidFill>
                    <a:schemeClr val="tx1"/>
                  </a:solidFill>
                  <a:latin typeface="+mn-ea"/>
                </a:rPr>
                <a:t>の採用有無やデプロイ自動化有無、利用するサービスについて確認できる設定項目が存在しない</a:t>
              </a:r>
            </a:p>
          </p:txBody>
        </p:sp>
        <p:sp>
          <p:nvSpPr>
            <p:cNvPr id="14" name="フローチャート: 結合子 13">
              <a:extLst>
                <a:ext uri="{FF2B5EF4-FFF2-40B4-BE49-F238E27FC236}">
                  <a16:creationId xmlns:a16="http://schemas.microsoft.com/office/drawing/2014/main" id="{B660F8D6-C109-D812-AFE6-1F2F6BBE3902}"/>
                </a:ext>
              </a:extLst>
            </p:cNvPr>
            <p:cNvSpPr/>
            <p:nvPr/>
          </p:nvSpPr>
          <p:spPr>
            <a:xfrm>
              <a:off x="7118362" y="1855969"/>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15" name="グループ化 14">
            <a:extLst>
              <a:ext uri="{FF2B5EF4-FFF2-40B4-BE49-F238E27FC236}">
                <a16:creationId xmlns:a16="http://schemas.microsoft.com/office/drawing/2014/main" id="{6863E877-F906-8034-0C35-B37D2E39C925}"/>
              </a:ext>
            </a:extLst>
          </p:cNvPr>
          <p:cNvGrpSpPr/>
          <p:nvPr/>
        </p:nvGrpSpPr>
        <p:grpSpPr>
          <a:xfrm>
            <a:off x="8450527" y="3790688"/>
            <a:ext cx="3117586" cy="825349"/>
            <a:chOff x="7655475" y="3979293"/>
            <a:chExt cx="3117586" cy="825349"/>
          </a:xfrm>
        </p:grpSpPr>
        <p:sp>
          <p:nvSpPr>
            <p:cNvPr id="16" name="吹き出し: 角を丸めた四角形 15">
              <a:extLst>
                <a:ext uri="{FF2B5EF4-FFF2-40B4-BE49-F238E27FC236}">
                  <a16:creationId xmlns:a16="http://schemas.microsoft.com/office/drawing/2014/main" id="{82689E7C-110D-BA59-9A62-D95BE5DE5ADD}"/>
                </a:ext>
              </a:extLst>
            </p:cNvPr>
            <p:cNvSpPr/>
            <p:nvPr/>
          </p:nvSpPr>
          <p:spPr>
            <a:xfrm>
              <a:off x="7811052" y="4124528"/>
              <a:ext cx="2962009" cy="680114"/>
            </a:xfrm>
            <a:prstGeom prst="wedgeRoundRectCallout">
              <a:avLst>
                <a:gd name="adj1" fmla="val 25111"/>
                <a:gd name="adj2" fmla="val -749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各リソースの詳細情報より</a:t>
              </a:r>
              <a:r>
                <a:rPr lang="en-US" altLang="ja-JP" sz="1100">
                  <a:solidFill>
                    <a:schemeClr val="tx1"/>
                  </a:solidFill>
                  <a:latin typeface="+mn-ea"/>
                </a:rPr>
                <a:t>DR</a:t>
              </a:r>
              <a:r>
                <a:rPr lang="ja-JP" altLang="en-US" sz="1100">
                  <a:solidFill>
                    <a:schemeClr val="tx1"/>
                  </a:solidFill>
                  <a:latin typeface="+mn-ea"/>
                </a:rPr>
                <a:t>構成を確認し、アクティブ</a:t>
              </a:r>
              <a:r>
                <a:rPr lang="en-US" altLang="ja-JP" sz="1100">
                  <a:solidFill>
                    <a:schemeClr val="tx1"/>
                  </a:solidFill>
                  <a:latin typeface="+mn-ea"/>
                </a:rPr>
                <a:t>/</a:t>
              </a:r>
              <a:r>
                <a:rPr lang="ja-JP" altLang="en-US" sz="1100">
                  <a:solidFill>
                    <a:schemeClr val="tx1"/>
                  </a:solidFill>
                  <a:latin typeface="+mn-ea"/>
                </a:rPr>
                <a:t>アクティブまたはウォームスタンバイの</a:t>
              </a:r>
              <a:r>
                <a:rPr lang="en-US" altLang="ja-JP" sz="1100">
                  <a:solidFill>
                    <a:schemeClr val="tx1"/>
                  </a:solidFill>
                  <a:latin typeface="+mn-ea"/>
                </a:rPr>
                <a:t>DR</a:t>
              </a:r>
              <a:r>
                <a:rPr lang="ja-JP" altLang="en-US" sz="1100">
                  <a:solidFill>
                    <a:schemeClr val="tx1"/>
                  </a:solidFill>
                  <a:latin typeface="+mn-ea"/>
                </a:rPr>
                <a:t>構成であれば、見直しを推奨</a:t>
              </a:r>
            </a:p>
          </p:txBody>
        </p:sp>
        <p:pic>
          <p:nvPicPr>
            <p:cNvPr id="17" name="グラフィックス 16" descr="ダブルタップ ジェスチャ 単色塗りつぶし">
              <a:extLst>
                <a:ext uri="{FF2B5EF4-FFF2-40B4-BE49-F238E27FC236}">
                  <a16:creationId xmlns:a16="http://schemas.microsoft.com/office/drawing/2014/main" id="{9045B52C-B9E3-9046-B894-A2F66D583C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5475" y="3979293"/>
              <a:ext cx="302699" cy="302699"/>
            </a:xfrm>
            <a:prstGeom prst="rect">
              <a:avLst/>
            </a:prstGeom>
          </p:spPr>
        </p:pic>
      </p:grpSp>
      <p:grpSp>
        <p:nvGrpSpPr>
          <p:cNvPr id="19" name="グループ化 18">
            <a:extLst>
              <a:ext uri="{FF2B5EF4-FFF2-40B4-BE49-F238E27FC236}">
                <a16:creationId xmlns:a16="http://schemas.microsoft.com/office/drawing/2014/main" id="{D8473069-7582-D680-B6B2-0DDC83D4A7DA}"/>
              </a:ext>
            </a:extLst>
          </p:cNvPr>
          <p:cNvGrpSpPr/>
          <p:nvPr/>
        </p:nvGrpSpPr>
        <p:grpSpPr>
          <a:xfrm>
            <a:off x="828424" y="5270137"/>
            <a:ext cx="5267576" cy="793233"/>
            <a:chOff x="7655475" y="3979293"/>
            <a:chExt cx="5267576" cy="793233"/>
          </a:xfrm>
        </p:grpSpPr>
        <p:sp>
          <p:nvSpPr>
            <p:cNvPr id="20" name="吹き出し: 角を丸めた四角形 19">
              <a:extLst>
                <a:ext uri="{FF2B5EF4-FFF2-40B4-BE49-F238E27FC236}">
                  <a16:creationId xmlns:a16="http://schemas.microsoft.com/office/drawing/2014/main" id="{2232ED6F-C872-E2A2-47D7-54613C727C7F}"/>
                </a:ext>
              </a:extLst>
            </p:cNvPr>
            <p:cNvSpPr/>
            <p:nvPr/>
          </p:nvSpPr>
          <p:spPr>
            <a:xfrm>
              <a:off x="7811051" y="4124526"/>
              <a:ext cx="5112000" cy="648000"/>
            </a:xfrm>
            <a:prstGeom prst="wedgeRoundRectCallout">
              <a:avLst>
                <a:gd name="adj1" fmla="val 69760"/>
                <a:gd name="adj2" fmla="val -13828"/>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a:solidFill>
                    <a:schemeClr val="tx1"/>
                  </a:solidFill>
                  <a:latin typeface="+mn-ea"/>
                </a:rPr>
                <a:t>事業者への問い合わせや要件定義書から</a:t>
              </a:r>
              <a:r>
                <a:rPr lang="en-US" altLang="ja-JP" sz="1200" err="1">
                  <a:solidFill>
                    <a:schemeClr val="tx1"/>
                  </a:solidFill>
                  <a:latin typeface="+mn-ea"/>
                </a:rPr>
                <a:t>IaC</a:t>
              </a:r>
              <a:r>
                <a:rPr lang="ja-JP" altLang="en-US" sz="1200">
                  <a:solidFill>
                    <a:schemeClr val="tx1"/>
                  </a:solidFill>
                  <a:latin typeface="+mn-ea"/>
                </a:rPr>
                <a:t>採用有無・対象範囲、デプロイ自動化有無・自動化範囲について確認することを推奨</a:t>
              </a:r>
            </a:p>
          </p:txBody>
        </p:sp>
        <p:pic>
          <p:nvPicPr>
            <p:cNvPr id="21" name="グラフィックス 20" descr="ダブルタップ ジェスチャ 単色塗りつぶし">
              <a:extLst>
                <a:ext uri="{FF2B5EF4-FFF2-40B4-BE49-F238E27FC236}">
                  <a16:creationId xmlns:a16="http://schemas.microsoft.com/office/drawing/2014/main" id="{C9185683-8C6D-0E1F-3695-02F28BE48F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5475" y="3979293"/>
              <a:ext cx="302699" cy="302699"/>
            </a:xfrm>
            <a:prstGeom prst="rect">
              <a:avLst/>
            </a:prstGeom>
          </p:spPr>
        </p:pic>
      </p:grpSp>
      <p:sp>
        <p:nvSpPr>
          <p:cNvPr id="26" name="テキスト ボックス 25">
            <a:extLst>
              <a:ext uri="{FF2B5EF4-FFF2-40B4-BE49-F238E27FC236}">
                <a16:creationId xmlns:a16="http://schemas.microsoft.com/office/drawing/2014/main" id="{FC45C123-73C9-7FD3-D03E-9F63294F6924}"/>
              </a:ext>
            </a:extLst>
          </p:cNvPr>
          <p:cNvSpPr txBox="1"/>
          <p:nvPr/>
        </p:nvSpPr>
        <p:spPr>
          <a:xfrm>
            <a:off x="587373" y="1807426"/>
            <a:ext cx="2639403" cy="307777"/>
          </a:xfrm>
          <a:prstGeom prst="rect">
            <a:avLst/>
          </a:prstGeom>
          <a:noFill/>
        </p:spPr>
        <p:txBody>
          <a:bodyPr wrap="square" rtlCol="0">
            <a:spAutoFit/>
          </a:bodyPr>
          <a:lstStyle/>
          <a:p>
            <a:r>
              <a:rPr lang="ja-JP" altLang="en-US" sz="1400">
                <a:latin typeface="+mn-ea"/>
              </a:rPr>
              <a:t>＜</a:t>
            </a:r>
            <a:r>
              <a:rPr lang="en-US" altLang="ja-JP" sz="1400">
                <a:latin typeface="+mn-ea"/>
              </a:rPr>
              <a:t>DR</a:t>
            </a:r>
            <a:r>
              <a:rPr lang="ja-JP" altLang="en-US" sz="1400">
                <a:latin typeface="+mn-ea"/>
              </a:rPr>
              <a:t>構成＞</a:t>
            </a:r>
          </a:p>
        </p:txBody>
      </p:sp>
      <p:sp>
        <p:nvSpPr>
          <p:cNvPr id="27" name="テキスト ボックス 26">
            <a:extLst>
              <a:ext uri="{FF2B5EF4-FFF2-40B4-BE49-F238E27FC236}">
                <a16:creationId xmlns:a16="http://schemas.microsoft.com/office/drawing/2014/main" id="{AA2D0D37-1C34-85CA-8DC5-91445FEC5490}"/>
              </a:ext>
            </a:extLst>
          </p:cNvPr>
          <p:cNvSpPr txBox="1"/>
          <p:nvPr/>
        </p:nvSpPr>
        <p:spPr>
          <a:xfrm>
            <a:off x="587373" y="4918896"/>
            <a:ext cx="2639403" cy="307777"/>
          </a:xfrm>
          <a:prstGeom prst="rect">
            <a:avLst/>
          </a:prstGeom>
          <a:noFill/>
        </p:spPr>
        <p:txBody>
          <a:bodyPr wrap="square" rtlCol="0">
            <a:spAutoFit/>
          </a:bodyPr>
          <a:lstStyle/>
          <a:p>
            <a:r>
              <a:rPr lang="ja-JP" altLang="en-US" sz="1400">
                <a:latin typeface="+mn-ea"/>
              </a:rPr>
              <a:t>＜</a:t>
            </a:r>
            <a:r>
              <a:rPr lang="en-US" altLang="ja-JP" sz="1400" err="1">
                <a:latin typeface="+mn-ea"/>
              </a:rPr>
              <a:t>IaC</a:t>
            </a:r>
            <a:r>
              <a:rPr lang="ja-JP" altLang="en-US" sz="1400">
                <a:latin typeface="+mn-ea"/>
              </a:rPr>
              <a:t>の利用＞</a:t>
            </a:r>
          </a:p>
        </p:txBody>
      </p:sp>
      <p:pic>
        <p:nvPicPr>
          <p:cNvPr id="31" name="図 30">
            <a:extLst>
              <a:ext uri="{FF2B5EF4-FFF2-40B4-BE49-F238E27FC236}">
                <a16:creationId xmlns:a16="http://schemas.microsoft.com/office/drawing/2014/main" id="{BB1F533E-70FC-29E6-36E8-A014BFE5D2F1}"/>
              </a:ext>
            </a:extLst>
          </p:cNvPr>
          <p:cNvPicPr>
            <a:picLocks noChangeAspect="1"/>
          </p:cNvPicPr>
          <p:nvPr/>
        </p:nvPicPr>
        <p:blipFill>
          <a:blip r:embed="rId5"/>
          <a:stretch>
            <a:fillRect/>
          </a:stretch>
        </p:blipFill>
        <p:spPr>
          <a:xfrm>
            <a:off x="587373" y="2113394"/>
            <a:ext cx="2530215" cy="1751687"/>
          </a:xfrm>
          <a:prstGeom prst="rect">
            <a:avLst/>
          </a:prstGeom>
          <a:ln>
            <a:solidFill>
              <a:schemeClr val="accent1"/>
            </a:solidFill>
          </a:ln>
        </p:spPr>
      </p:pic>
      <p:pic>
        <p:nvPicPr>
          <p:cNvPr id="33" name="図 32">
            <a:extLst>
              <a:ext uri="{FF2B5EF4-FFF2-40B4-BE49-F238E27FC236}">
                <a16:creationId xmlns:a16="http://schemas.microsoft.com/office/drawing/2014/main" id="{EF38B174-F631-AF6E-8CD9-78079186DF44}"/>
              </a:ext>
            </a:extLst>
          </p:cNvPr>
          <p:cNvPicPr>
            <a:picLocks noChangeAspect="1"/>
          </p:cNvPicPr>
          <p:nvPr/>
        </p:nvPicPr>
        <p:blipFill>
          <a:blip r:embed="rId6"/>
          <a:stretch>
            <a:fillRect/>
          </a:stretch>
        </p:blipFill>
        <p:spPr>
          <a:xfrm>
            <a:off x="3352776" y="2113394"/>
            <a:ext cx="3327374" cy="2688958"/>
          </a:xfrm>
          <a:prstGeom prst="rect">
            <a:avLst/>
          </a:prstGeom>
          <a:ln>
            <a:solidFill>
              <a:schemeClr val="accent1"/>
            </a:solidFill>
          </a:ln>
        </p:spPr>
      </p:pic>
      <p:sp>
        <p:nvSpPr>
          <p:cNvPr id="35" name="四角形: 角を丸くする 34">
            <a:extLst>
              <a:ext uri="{FF2B5EF4-FFF2-40B4-BE49-F238E27FC236}">
                <a16:creationId xmlns:a16="http://schemas.microsoft.com/office/drawing/2014/main" id="{8F78EECB-9B18-336E-080C-E736C40A84A6}"/>
              </a:ext>
            </a:extLst>
          </p:cNvPr>
          <p:cNvSpPr/>
          <p:nvPr/>
        </p:nvSpPr>
        <p:spPr>
          <a:xfrm>
            <a:off x="828424" y="3991006"/>
            <a:ext cx="2289165" cy="535978"/>
          </a:xfrm>
          <a:prstGeom prst="roundRect">
            <a:avLst/>
          </a:prstGeom>
          <a:solidFill>
            <a:schemeClr val="bg1"/>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a:t>
            </a:r>
            <a:r>
              <a:rPr lang="en-US" altLang="ja-JP" sz="1100">
                <a:solidFill>
                  <a:schemeClr val="tx1"/>
                </a:solidFill>
                <a:latin typeface="+mn-ea"/>
              </a:rPr>
              <a:t>View details</a:t>
            </a:r>
            <a:r>
              <a:rPr lang="ja-JP" altLang="en-US" sz="1100">
                <a:solidFill>
                  <a:schemeClr val="tx1"/>
                </a:solidFill>
                <a:latin typeface="+mn-ea"/>
              </a:rPr>
              <a:t>」より、リソースの詳細情報を一覧表示</a:t>
            </a:r>
          </a:p>
        </p:txBody>
      </p:sp>
      <p:cxnSp>
        <p:nvCxnSpPr>
          <p:cNvPr id="36" name="直線矢印コネクタ 35">
            <a:extLst>
              <a:ext uri="{FF2B5EF4-FFF2-40B4-BE49-F238E27FC236}">
                <a16:creationId xmlns:a16="http://schemas.microsoft.com/office/drawing/2014/main" id="{ABB37DE5-A671-B48C-7AFF-99F3340E8075}"/>
              </a:ext>
            </a:extLst>
          </p:cNvPr>
          <p:cNvCxnSpPr>
            <a:cxnSpLocks/>
            <a:stCxn id="35" idx="0"/>
            <a:endCxn id="37" idx="2"/>
          </p:cNvCxnSpPr>
          <p:nvPr/>
        </p:nvCxnSpPr>
        <p:spPr>
          <a:xfrm flipV="1">
            <a:off x="1973007" y="3201647"/>
            <a:ext cx="575517" cy="789359"/>
          </a:xfrm>
          <a:prstGeom prst="straightConnector1">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7" name="正方形/長方形 36">
            <a:extLst>
              <a:ext uri="{FF2B5EF4-FFF2-40B4-BE49-F238E27FC236}">
                <a16:creationId xmlns:a16="http://schemas.microsoft.com/office/drawing/2014/main" id="{34481134-1BC8-AFD4-5A11-A7F29CBFB8AF}"/>
              </a:ext>
            </a:extLst>
          </p:cNvPr>
          <p:cNvSpPr/>
          <p:nvPr/>
        </p:nvSpPr>
        <p:spPr>
          <a:xfrm>
            <a:off x="2068712" y="3002943"/>
            <a:ext cx="959624" cy="198704"/>
          </a:xfrm>
          <a:prstGeom prst="rect">
            <a:avLst/>
          </a:prstGeom>
          <a:noFill/>
          <a:ln w="19050">
            <a:solidFill>
              <a:schemeClr val="accent3"/>
            </a:solidFill>
            <a:prstDash val="sysDash"/>
          </a:ln>
        </p:spPr>
        <p:style>
          <a:lnRef idx="0">
            <a:schemeClr val="accent1"/>
          </a:lnRef>
          <a:fillRef idx="1">
            <a:schemeClr val="accent1"/>
          </a:fillRef>
          <a:effectRef idx="0">
            <a:schemeClr val="dk1"/>
          </a:effectRef>
          <a:fontRef idx="minor">
            <a:schemeClr val="lt1"/>
          </a:fontRef>
        </p:style>
        <p:txBody>
          <a:bodyPr rtlCol="0" anchor="ctr"/>
          <a:lstStyle/>
          <a:p>
            <a:pPr marL="0" algn="l" fontAlgn="ctr">
              <a:spcBef>
                <a:spcPts val="300"/>
              </a:spcBef>
            </a:pPr>
            <a:endParaRPr kumimoji="1" lang="ja-JP" altLang="en-US" sz="1000">
              <a:solidFill>
                <a:schemeClr val="tx1"/>
              </a:solidFill>
              <a:latin typeface="+mn-ea"/>
            </a:endParaRPr>
          </a:p>
        </p:txBody>
      </p:sp>
      <p:pic>
        <p:nvPicPr>
          <p:cNvPr id="38" name="グラフィックス 37" descr="矢印: 右回転 単色塗りつぶし">
            <a:extLst>
              <a:ext uri="{FF2B5EF4-FFF2-40B4-BE49-F238E27FC236}">
                <a16:creationId xmlns:a16="http://schemas.microsoft.com/office/drawing/2014/main" id="{AC5CBFE5-1880-225B-5856-50CACF50D6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flipH="1">
            <a:off x="2695519" y="3164540"/>
            <a:ext cx="694886" cy="694886"/>
          </a:xfrm>
          <a:prstGeom prst="rect">
            <a:avLst/>
          </a:prstGeom>
        </p:spPr>
      </p:pic>
      <p:sp>
        <p:nvSpPr>
          <p:cNvPr id="50" name="フローチャート: 処理 49">
            <a:extLst>
              <a:ext uri="{FF2B5EF4-FFF2-40B4-BE49-F238E27FC236}">
                <a16:creationId xmlns:a16="http://schemas.microsoft.com/office/drawing/2014/main" id="{CA4361AD-3B88-7468-47C1-534F0228EA5F}"/>
              </a:ext>
            </a:extLst>
          </p:cNvPr>
          <p:cNvSpPr/>
          <p:nvPr/>
        </p:nvSpPr>
        <p:spPr>
          <a:xfrm>
            <a:off x="3439638" y="4343928"/>
            <a:ext cx="1533516" cy="23111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フローチャート: 結合子 50">
            <a:extLst>
              <a:ext uri="{FF2B5EF4-FFF2-40B4-BE49-F238E27FC236}">
                <a16:creationId xmlns:a16="http://schemas.microsoft.com/office/drawing/2014/main" id="{832E2523-A419-BD87-609B-F60DD85AEC22}"/>
              </a:ext>
            </a:extLst>
          </p:cNvPr>
          <p:cNvSpPr/>
          <p:nvPr/>
        </p:nvSpPr>
        <p:spPr>
          <a:xfrm>
            <a:off x="3226776" y="432721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Tree>
    <p:extLst>
      <p:ext uri="{BB962C8B-B14F-4D97-AF65-F5344CB8AC3E}">
        <p14:creationId xmlns:p14="http://schemas.microsoft.com/office/powerpoint/2010/main" val="3547064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0B6F4-9145-C12B-785D-F48AFB25D3E8}"/>
            </a:ext>
          </a:extLst>
        </p:cNvPr>
        <p:cNvGrpSpPr/>
        <p:nvPr/>
      </p:nvGrpSpPr>
      <p:grpSpPr>
        <a:xfrm>
          <a:off x="0" y="0"/>
          <a:ext cx="0" cy="0"/>
          <a:chOff x="0" y="0"/>
          <a:chExt cx="0" cy="0"/>
        </a:xfrm>
      </p:grpSpPr>
      <p:pic>
        <p:nvPicPr>
          <p:cNvPr id="7" name="図 6">
            <a:extLst>
              <a:ext uri="{FF2B5EF4-FFF2-40B4-BE49-F238E27FC236}">
                <a16:creationId xmlns:a16="http://schemas.microsoft.com/office/drawing/2014/main" id="{B7DE7744-5BE9-08EC-A142-DA37299D1ECC}"/>
              </a:ext>
            </a:extLst>
          </p:cNvPr>
          <p:cNvPicPr>
            <a:picLocks noChangeAspect="1"/>
          </p:cNvPicPr>
          <p:nvPr/>
        </p:nvPicPr>
        <p:blipFill>
          <a:blip r:embed="rId3"/>
          <a:stretch>
            <a:fillRect/>
          </a:stretch>
        </p:blipFill>
        <p:spPr>
          <a:xfrm>
            <a:off x="587372" y="4696281"/>
            <a:ext cx="6478735" cy="1120209"/>
          </a:xfrm>
          <a:prstGeom prst="rect">
            <a:avLst/>
          </a:prstGeom>
          <a:ln>
            <a:solidFill>
              <a:schemeClr val="accent1"/>
            </a:solidFill>
          </a:ln>
        </p:spPr>
      </p:pic>
      <p:sp>
        <p:nvSpPr>
          <p:cNvPr id="4" name="Text Placeholder 3">
            <a:extLst>
              <a:ext uri="{FF2B5EF4-FFF2-40B4-BE49-F238E27FC236}">
                <a16:creationId xmlns:a16="http://schemas.microsoft.com/office/drawing/2014/main" id="{BC07AC5E-86D5-3436-30F2-8CF78477EBEE}"/>
              </a:ext>
            </a:extLst>
          </p:cNvPr>
          <p:cNvSpPr>
            <a:spLocks noGrp="1"/>
          </p:cNvSpPr>
          <p:nvPr>
            <p:ph type="body" sz="quarter" idx="10"/>
          </p:nvPr>
        </p:nvSpPr>
        <p:spPr/>
        <p:txBody>
          <a:bodyPr/>
          <a:lstStyle/>
          <a:p>
            <a:pPr>
              <a:spcBef>
                <a:spcPts val="0"/>
              </a:spcBef>
            </a:pPr>
            <a:r>
              <a:rPr lang="en-US" altLang="ja-JP"/>
              <a:t>※1:IaC</a:t>
            </a:r>
            <a:r>
              <a:rPr lang="ja-JP" altLang="en-US"/>
              <a:t>対象範囲、デプロイ自動化範囲等の詳細内容については事業者に確認すること</a:t>
            </a:r>
            <a:endParaRPr lang="en-US" altLang="ja-JP"/>
          </a:p>
          <a:p>
            <a:pPr>
              <a:spcBef>
                <a:spcPts val="0"/>
              </a:spcBef>
            </a:pPr>
            <a:r>
              <a:rPr lang="en-US" altLang="ja-JP"/>
              <a:t>※2:</a:t>
            </a:r>
            <a:r>
              <a:rPr lang="ja-JP" altLang="en-US"/>
              <a:t>カリキュレータでは本サービスの確認はできないため、詳細は</a:t>
            </a:r>
            <a:r>
              <a:rPr lang="en-US" altLang="ja-JP"/>
              <a:t>Azure</a:t>
            </a:r>
            <a:r>
              <a:rPr lang="ja-JP" altLang="en-US"/>
              <a:t>ポータルを確認すること</a:t>
            </a:r>
            <a:endParaRPr lang="en-US" altLang="ja-JP"/>
          </a:p>
        </p:txBody>
      </p:sp>
      <p:sp>
        <p:nvSpPr>
          <p:cNvPr id="6" name="Title 5">
            <a:extLst>
              <a:ext uri="{FF2B5EF4-FFF2-40B4-BE49-F238E27FC236}">
                <a16:creationId xmlns:a16="http://schemas.microsoft.com/office/drawing/2014/main" id="{5EE27F45-4988-1C04-95F0-5EAA2346C042}"/>
              </a:ext>
            </a:extLst>
          </p:cNvPr>
          <p:cNvSpPr>
            <a:spLocks noGrp="1"/>
          </p:cNvSpPr>
          <p:nvPr>
            <p:ph type="title"/>
          </p:nvPr>
        </p:nvSpPr>
        <p:spPr/>
        <p:txBody>
          <a:bodyPr/>
          <a:lstStyle/>
          <a:p>
            <a:r>
              <a:rPr lang="en-US" altLang="ja-JP"/>
              <a:t>3.5. </a:t>
            </a:r>
            <a:r>
              <a:rPr lang="ja-JP" altLang="en-US"/>
              <a:t>その他（</a:t>
            </a:r>
            <a:r>
              <a:rPr lang="en-US" altLang="ja-JP"/>
              <a:t>3/4</a:t>
            </a:r>
            <a:r>
              <a:rPr lang="ja-JP" altLang="en-US"/>
              <a:t>）</a:t>
            </a:r>
          </a:p>
        </p:txBody>
      </p:sp>
      <p:sp>
        <p:nvSpPr>
          <p:cNvPr id="37" name="四角形: 角を丸くする 36">
            <a:extLst>
              <a:ext uri="{FF2B5EF4-FFF2-40B4-BE49-F238E27FC236}">
                <a16:creationId xmlns:a16="http://schemas.microsoft.com/office/drawing/2014/main" id="{BC5FDAD3-5731-075B-B933-67EC65E2A9EB}"/>
              </a:ext>
            </a:extLst>
          </p:cNvPr>
          <p:cNvSpPr/>
          <p:nvPr/>
        </p:nvSpPr>
        <p:spPr>
          <a:xfrm>
            <a:off x="7244362" y="1925024"/>
            <a:ext cx="1800000" cy="470222"/>
          </a:xfrm>
          <a:prstGeom prst="roundRect">
            <a:avLst/>
          </a:prstGeom>
          <a:solidFill>
            <a:schemeClr val="bg1"/>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対象のリソースを選択し、詳細情報を表示</a:t>
            </a:r>
          </a:p>
        </p:txBody>
      </p:sp>
      <p:grpSp>
        <p:nvGrpSpPr>
          <p:cNvPr id="50" name="グループ化 49">
            <a:extLst>
              <a:ext uri="{FF2B5EF4-FFF2-40B4-BE49-F238E27FC236}">
                <a16:creationId xmlns:a16="http://schemas.microsoft.com/office/drawing/2014/main" id="{7875E6DD-663E-1B6A-7478-E79E5D9A5E3C}"/>
              </a:ext>
            </a:extLst>
          </p:cNvPr>
          <p:cNvGrpSpPr/>
          <p:nvPr/>
        </p:nvGrpSpPr>
        <p:grpSpPr>
          <a:xfrm>
            <a:off x="7118362" y="2664122"/>
            <a:ext cx="4734000" cy="1025999"/>
            <a:chOff x="7118362" y="1855969"/>
            <a:chExt cx="4734000" cy="1025999"/>
          </a:xfrm>
        </p:grpSpPr>
        <p:sp>
          <p:nvSpPr>
            <p:cNvPr id="51" name="四角形: 角を丸くする 50">
              <a:extLst>
                <a:ext uri="{FF2B5EF4-FFF2-40B4-BE49-F238E27FC236}">
                  <a16:creationId xmlns:a16="http://schemas.microsoft.com/office/drawing/2014/main" id="{1B0ED5F7-90BC-6569-9030-3C8CBA69CF23}"/>
                </a:ext>
              </a:extLst>
            </p:cNvPr>
            <p:cNvSpPr/>
            <p:nvPr/>
          </p:nvSpPr>
          <p:spPr>
            <a:xfrm>
              <a:off x="7244362" y="1981968"/>
              <a:ext cx="4608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災害対策リージョンの利用有無・</a:t>
              </a:r>
              <a:r>
                <a:rPr kumimoji="1" lang="ja-JP" altLang="en-US" sz="1200" b="0" i="0" u="none" strike="noStrike" kern="1200">
                  <a:solidFill>
                    <a:schemeClr val="tx1"/>
                  </a:solidFill>
                  <a:effectLst/>
                  <a:latin typeface="+mn-ea"/>
                  <a:ea typeface="+mn-ea"/>
                  <a:cs typeface="+mn-cs"/>
                </a:rPr>
                <a:t>利用リージョン名・</a:t>
              </a:r>
              <a:r>
                <a:rPr lang="en-US" altLang="ja-JP" sz="1200">
                  <a:solidFill>
                    <a:schemeClr val="tx1"/>
                  </a:solidFill>
                  <a:latin typeface="+mn-ea"/>
                </a:rPr>
                <a:t>DR</a:t>
              </a:r>
              <a:r>
                <a:rPr lang="ja-JP" altLang="en-US" sz="1200">
                  <a:solidFill>
                    <a:schemeClr val="tx1"/>
                  </a:solidFill>
                  <a:latin typeface="+mn-ea"/>
                </a:rPr>
                <a:t>構成</a:t>
              </a:r>
              <a:endParaRPr lang="en-US" altLang="ja-JP" sz="12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災害対策リージョンの利用有無について確認</a:t>
              </a:r>
              <a:endParaRPr lang="en-US" altLang="ja-JP" sz="11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災害対策リージョンの利用がある場合、構成図を踏まえ適切な構成であるかについて確認</a:t>
              </a:r>
              <a:endParaRPr lang="en-US" altLang="ja-JP" sz="1100">
                <a:solidFill>
                  <a:schemeClr val="tx1"/>
                </a:solidFill>
                <a:latin typeface="+mn-ea"/>
              </a:endParaRPr>
            </a:p>
          </p:txBody>
        </p:sp>
        <p:sp>
          <p:nvSpPr>
            <p:cNvPr id="52" name="フローチャート: 結合子 51">
              <a:extLst>
                <a:ext uri="{FF2B5EF4-FFF2-40B4-BE49-F238E27FC236}">
                  <a16:creationId xmlns:a16="http://schemas.microsoft.com/office/drawing/2014/main" id="{2A85B27F-33BA-EAE9-CC96-E57597C962BE}"/>
                </a:ext>
              </a:extLst>
            </p:cNvPr>
            <p:cNvSpPr/>
            <p:nvPr/>
          </p:nvSpPr>
          <p:spPr>
            <a:xfrm>
              <a:off x="7118362" y="185596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sp>
        <p:nvSpPr>
          <p:cNvPr id="76" name="テキスト ボックス 75">
            <a:extLst>
              <a:ext uri="{FF2B5EF4-FFF2-40B4-BE49-F238E27FC236}">
                <a16:creationId xmlns:a16="http://schemas.microsoft.com/office/drawing/2014/main" id="{0D708187-DFC1-D97D-BDE6-238935B47241}"/>
              </a:ext>
            </a:extLst>
          </p:cNvPr>
          <p:cNvSpPr txBox="1"/>
          <p:nvPr/>
        </p:nvSpPr>
        <p:spPr>
          <a:xfrm>
            <a:off x="587373" y="4369580"/>
            <a:ext cx="2639403" cy="307777"/>
          </a:xfrm>
          <a:prstGeom prst="rect">
            <a:avLst/>
          </a:prstGeom>
          <a:noFill/>
        </p:spPr>
        <p:txBody>
          <a:bodyPr wrap="square" rtlCol="0">
            <a:spAutoFit/>
          </a:bodyPr>
          <a:lstStyle/>
          <a:p>
            <a:r>
              <a:rPr lang="ja-JP" altLang="en-US" sz="1400">
                <a:latin typeface="+mn-ea"/>
              </a:rPr>
              <a:t>＜</a:t>
            </a:r>
            <a:r>
              <a:rPr lang="en-US" altLang="ja-JP" sz="1400" err="1">
                <a:latin typeface="+mn-ea"/>
              </a:rPr>
              <a:t>IaC</a:t>
            </a:r>
            <a:r>
              <a:rPr lang="ja-JP" altLang="en-US" sz="1400">
                <a:latin typeface="+mn-ea"/>
              </a:rPr>
              <a:t>の利用＞</a:t>
            </a:r>
          </a:p>
        </p:txBody>
      </p:sp>
      <p:grpSp>
        <p:nvGrpSpPr>
          <p:cNvPr id="85" name="グループ化 84">
            <a:extLst>
              <a:ext uri="{FF2B5EF4-FFF2-40B4-BE49-F238E27FC236}">
                <a16:creationId xmlns:a16="http://schemas.microsoft.com/office/drawing/2014/main" id="{DDD2FD9E-DCC4-53C9-B24A-68AE560DBAFD}"/>
              </a:ext>
            </a:extLst>
          </p:cNvPr>
          <p:cNvGrpSpPr/>
          <p:nvPr/>
        </p:nvGrpSpPr>
        <p:grpSpPr>
          <a:xfrm>
            <a:off x="7118362" y="4528784"/>
            <a:ext cx="4734000" cy="1421999"/>
            <a:chOff x="7118362" y="1855969"/>
            <a:chExt cx="4734000" cy="1421999"/>
          </a:xfrm>
        </p:grpSpPr>
        <p:sp>
          <p:nvSpPr>
            <p:cNvPr id="86" name="四角形: 角を丸くする 85">
              <a:extLst>
                <a:ext uri="{FF2B5EF4-FFF2-40B4-BE49-F238E27FC236}">
                  <a16:creationId xmlns:a16="http://schemas.microsoft.com/office/drawing/2014/main" id="{C41FAE38-DD1F-FBA9-BFCF-32DBEC24555E}"/>
                </a:ext>
              </a:extLst>
            </p:cNvPr>
            <p:cNvSpPr/>
            <p:nvPr/>
          </p:nvSpPr>
          <p:spPr>
            <a:xfrm>
              <a:off x="7244362" y="1981968"/>
              <a:ext cx="4608000" cy="1296000"/>
            </a:xfrm>
            <a:prstGeom prst="roundRect">
              <a:avLst>
                <a:gd name="adj" fmla="val 11930"/>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err="1">
                  <a:solidFill>
                    <a:schemeClr val="tx1"/>
                  </a:solidFill>
                  <a:latin typeface="+mn-ea"/>
                </a:rPr>
                <a:t>IaC</a:t>
              </a:r>
              <a:r>
                <a:rPr lang="ja-JP" altLang="en-US" sz="1200">
                  <a:solidFill>
                    <a:schemeClr val="tx1"/>
                  </a:solidFill>
                  <a:latin typeface="+mn-ea"/>
                </a:rPr>
                <a:t>採用有無・対象範囲、デプロイ自動化有無・自動化範囲</a:t>
              </a:r>
              <a:r>
                <a:rPr lang="en-US" altLang="ja-JP" sz="1200" baseline="30000">
                  <a:solidFill>
                    <a:schemeClr val="tx1"/>
                  </a:solidFill>
                  <a:latin typeface="+mn-ea"/>
                </a:rPr>
                <a:t>※1</a:t>
              </a:r>
              <a:endParaRPr lang="ja-JP" altLang="en-US" sz="1200" baseline="30000">
                <a:solidFill>
                  <a:schemeClr val="tx1"/>
                </a:solidFill>
                <a:latin typeface="+mn-ea"/>
              </a:endParaRPr>
            </a:p>
            <a:p>
              <a:pPr marL="444500" lvl="1" indent="-260350">
                <a:buFont typeface="Wingdings" panose="05000000000000000000" pitchFamily="2" charset="2"/>
                <a:buChar char="ü"/>
              </a:pPr>
              <a:r>
                <a:rPr lang="en-US" altLang="ja-JP" sz="1100" err="1">
                  <a:solidFill>
                    <a:schemeClr val="tx1"/>
                  </a:solidFill>
                  <a:latin typeface="+mn-ea"/>
                </a:rPr>
                <a:t>IaC</a:t>
              </a:r>
              <a:r>
                <a:rPr lang="ja-JP" altLang="en-US" sz="1100">
                  <a:solidFill>
                    <a:schemeClr val="tx1"/>
                  </a:solidFill>
                  <a:latin typeface="+mn-ea"/>
                </a:rPr>
                <a:t>の採用有無やデプロイ自動化有無、利用する</a:t>
              </a:r>
              <a:r>
                <a:rPr lang="en-US" altLang="ja-JP" sz="1100" err="1">
                  <a:solidFill>
                    <a:schemeClr val="tx1"/>
                  </a:solidFill>
                  <a:latin typeface="+mn-ea"/>
                </a:rPr>
                <a:t>IaC</a:t>
              </a:r>
              <a:r>
                <a:rPr lang="ja-JP" altLang="en-US" sz="1100">
                  <a:solidFill>
                    <a:schemeClr val="tx1"/>
                  </a:solidFill>
                  <a:latin typeface="+mn-ea"/>
                </a:rPr>
                <a:t>関連サービスや利用するパイプライン（デプロイの自動化）関連サービスついて確認</a:t>
              </a:r>
              <a:endParaRPr lang="en-US" altLang="ja-JP" sz="1100">
                <a:solidFill>
                  <a:schemeClr val="tx1"/>
                </a:solidFill>
                <a:latin typeface="+mn-ea"/>
              </a:endParaRPr>
            </a:p>
            <a:p>
              <a:pPr marL="630238" lvl="1" indent="-269875">
                <a:buFont typeface="Wingdings" panose="05000000000000000000" pitchFamily="2" charset="2"/>
                <a:buChar char="Ø"/>
              </a:pPr>
              <a:r>
                <a:rPr lang="ja-JP" altLang="en-US" sz="1100">
                  <a:solidFill>
                    <a:schemeClr val="tx1"/>
                  </a:solidFill>
                  <a:latin typeface="+mn-ea"/>
                </a:rPr>
                <a:t>サービス例：</a:t>
              </a:r>
              <a:r>
                <a:rPr lang="en-US" altLang="ja-JP" sz="1100">
                  <a:solidFill>
                    <a:schemeClr val="tx1"/>
                  </a:solidFill>
                  <a:latin typeface="+mn-ea"/>
                </a:rPr>
                <a:t>Azure DevOps</a:t>
              </a:r>
              <a:r>
                <a:rPr lang="ja-JP" altLang="en-US" sz="1100">
                  <a:solidFill>
                    <a:schemeClr val="tx1"/>
                  </a:solidFill>
                  <a:latin typeface="+mn-ea"/>
                </a:rPr>
                <a:t>、</a:t>
              </a:r>
              <a:r>
                <a:rPr lang="en-US" altLang="ja-JP" sz="1100">
                  <a:solidFill>
                    <a:schemeClr val="tx1"/>
                  </a:solidFill>
                  <a:latin typeface="+mn-ea"/>
                </a:rPr>
                <a:t>Azure Resource Manager Templates</a:t>
              </a:r>
              <a:r>
                <a:rPr lang="ja-JP" altLang="en-US" sz="1100">
                  <a:solidFill>
                    <a:schemeClr val="tx1"/>
                  </a:solidFill>
                  <a:latin typeface="+mn-ea"/>
                </a:rPr>
                <a:t>（</a:t>
              </a:r>
              <a:r>
                <a:rPr lang="en-US" altLang="ja-JP" sz="1100">
                  <a:solidFill>
                    <a:schemeClr val="tx1"/>
                  </a:solidFill>
                  <a:latin typeface="+mn-ea"/>
                </a:rPr>
                <a:t>ARM Templates</a:t>
              </a:r>
              <a:r>
                <a:rPr lang="ja-JP" altLang="en-US" sz="1100">
                  <a:solidFill>
                    <a:schemeClr val="tx1"/>
                  </a:solidFill>
                  <a:latin typeface="+mn-ea"/>
                </a:rPr>
                <a:t>）</a:t>
              </a:r>
              <a:r>
                <a:rPr lang="en-US" altLang="ja-JP" sz="1100" baseline="30000">
                  <a:solidFill>
                    <a:schemeClr val="tx1"/>
                  </a:solidFill>
                  <a:latin typeface="+mn-ea"/>
                </a:rPr>
                <a:t> ※2 </a:t>
              </a:r>
              <a:r>
                <a:rPr lang="ja-JP" altLang="en-US" sz="1100">
                  <a:solidFill>
                    <a:schemeClr val="tx1"/>
                  </a:solidFill>
                  <a:latin typeface="+mn-ea"/>
                </a:rPr>
                <a:t>等</a:t>
              </a:r>
            </a:p>
          </p:txBody>
        </p:sp>
        <p:sp>
          <p:nvSpPr>
            <p:cNvPr id="87" name="フローチャート: 結合子 86">
              <a:extLst>
                <a:ext uri="{FF2B5EF4-FFF2-40B4-BE49-F238E27FC236}">
                  <a16:creationId xmlns:a16="http://schemas.microsoft.com/office/drawing/2014/main" id="{B0EF9E55-9E64-AC87-E33D-A1B02D385A57}"/>
                </a:ext>
              </a:extLst>
            </p:cNvPr>
            <p:cNvSpPr/>
            <p:nvPr/>
          </p:nvSpPr>
          <p:spPr>
            <a:xfrm>
              <a:off x="7118362" y="185596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110" name="グループ化 109">
            <a:extLst>
              <a:ext uri="{FF2B5EF4-FFF2-40B4-BE49-F238E27FC236}">
                <a16:creationId xmlns:a16="http://schemas.microsoft.com/office/drawing/2014/main" id="{B384C626-5F3B-F24F-EF04-C27290779F43}"/>
              </a:ext>
            </a:extLst>
          </p:cNvPr>
          <p:cNvGrpSpPr/>
          <p:nvPr/>
        </p:nvGrpSpPr>
        <p:grpSpPr>
          <a:xfrm>
            <a:off x="8450527" y="3703435"/>
            <a:ext cx="3117586" cy="825349"/>
            <a:chOff x="7655475" y="3979293"/>
            <a:chExt cx="3117586" cy="825349"/>
          </a:xfrm>
        </p:grpSpPr>
        <p:sp>
          <p:nvSpPr>
            <p:cNvPr id="92" name="吹き出し: 角を丸めた四角形 91">
              <a:extLst>
                <a:ext uri="{FF2B5EF4-FFF2-40B4-BE49-F238E27FC236}">
                  <a16:creationId xmlns:a16="http://schemas.microsoft.com/office/drawing/2014/main" id="{501F5217-3627-F58E-D4B9-39261DE742B5}"/>
                </a:ext>
              </a:extLst>
            </p:cNvPr>
            <p:cNvSpPr/>
            <p:nvPr/>
          </p:nvSpPr>
          <p:spPr>
            <a:xfrm>
              <a:off x="7811052" y="4124528"/>
              <a:ext cx="2962009" cy="680114"/>
            </a:xfrm>
            <a:prstGeom prst="wedgeRoundRectCallout">
              <a:avLst>
                <a:gd name="adj1" fmla="val 25111"/>
                <a:gd name="adj2" fmla="val -749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各リソースの詳細情報より</a:t>
              </a:r>
              <a:r>
                <a:rPr lang="en-US" altLang="ja-JP" sz="1100">
                  <a:solidFill>
                    <a:schemeClr val="tx1"/>
                  </a:solidFill>
                  <a:latin typeface="+mn-ea"/>
                </a:rPr>
                <a:t>DR</a:t>
              </a:r>
              <a:r>
                <a:rPr lang="ja-JP" altLang="en-US" sz="1100">
                  <a:solidFill>
                    <a:schemeClr val="tx1"/>
                  </a:solidFill>
                  <a:latin typeface="+mn-ea"/>
                </a:rPr>
                <a:t>構成を確認し、アクティブ</a:t>
              </a:r>
              <a:r>
                <a:rPr lang="en-US" altLang="ja-JP" sz="1100">
                  <a:solidFill>
                    <a:schemeClr val="tx1"/>
                  </a:solidFill>
                  <a:latin typeface="+mn-ea"/>
                </a:rPr>
                <a:t>/</a:t>
              </a:r>
              <a:r>
                <a:rPr lang="ja-JP" altLang="en-US" sz="1100">
                  <a:solidFill>
                    <a:schemeClr val="tx1"/>
                  </a:solidFill>
                  <a:latin typeface="+mn-ea"/>
                </a:rPr>
                <a:t>アクティブまたはウォームスタンバイの</a:t>
              </a:r>
              <a:r>
                <a:rPr lang="en-US" altLang="ja-JP" sz="1100">
                  <a:solidFill>
                    <a:schemeClr val="tx1"/>
                  </a:solidFill>
                  <a:latin typeface="+mn-ea"/>
                </a:rPr>
                <a:t>DR</a:t>
              </a:r>
              <a:r>
                <a:rPr lang="ja-JP" altLang="en-US" sz="1100">
                  <a:solidFill>
                    <a:schemeClr val="tx1"/>
                  </a:solidFill>
                  <a:latin typeface="+mn-ea"/>
                </a:rPr>
                <a:t>構成であれば、見直しを推奨</a:t>
              </a:r>
            </a:p>
          </p:txBody>
        </p:sp>
        <p:pic>
          <p:nvPicPr>
            <p:cNvPr id="109" name="グラフィックス 108" descr="ダブルタップ ジェスチャ 単色塗りつぶし">
              <a:extLst>
                <a:ext uri="{FF2B5EF4-FFF2-40B4-BE49-F238E27FC236}">
                  <a16:creationId xmlns:a16="http://schemas.microsoft.com/office/drawing/2014/main" id="{5AD6C397-B278-FA14-C1E3-6BE6BAC20A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55475" y="3979293"/>
              <a:ext cx="302699" cy="302699"/>
            </a:xfrm>
            <a:prstGeom prst="rect">
              <a:avLst/>
            </a:prstGeom>
          </p:spPr>
        </p:pic>
      </p:grpSp>
      <p:pic>
        <p:nvPicPr>
          <p:cNvPr id="114" name="図 113">
            <a:extLst>
              <a:ext uri="{FF2B5EF4-FFF2-40B4-BE49-F238E27FC236}">
                <a16:creationId xmlns:a16="http://schemas.microsoft.com/office/drawing/2014/main" id="{9112F0ED-8C7E-10F1-A3F5-1517673D06E2}"/>
              </a:ext>
            </a:extLst>
          </p:cNvPr>
          <p:cNvPicPr>
            <a:picLocks noChangeAspect="1"/>
          </p:cNvPicPr>
          <p:nvPr/>
        </p:nvPicPr>
        <p:blipFill>
          <a:blip r:embed="rId6"/>
          <a:stretch>
            <a:fillRect/>
          </a:stretch>
        </p:blipFill>
        <p:spPr>
          <a:xfrm>
            <a:off x="587373" y="2834995"/>
            <a:ext cx="6481475" cy="1418415"/>
          </a:xfrm>
          <a:prstGeom prst="rect">
            <a:avLst/>
          </a:prstGeom>
          <a:ln>
            <a:solidFill>
              <a:schemeClr val="accent1"/>
            </a:solidFill>
          </a:ln>
        </p:spPr>
      </p:pic>
      <p:sp>
        <p:nvSpPr>
          <p:cNvPr id="125" name="フローチャート: 処理 124">
            <a:extLst>
              <a:ext uri="{FF2B5EF4-FFF2-40B4-BE49-F238E27FC236}">
                <a16:creationId xmlns:a16="http://schemas.microsoft.com/office/drawing/2014/main" id="{6D691557-1CD2-2026-1799-BE0C65D64E5C}"/>
              </a:ext>
            </a:extLst>
          </p:cNvPr>
          <p:cNvSpPr/>
          <p:nvPr/>
        </p:nvSpPr>
        <p:spPr>
          <a:xfrm>
            <a:off x="612919" y="3043785"/>
            <a:ext cx="1533516" cy="231119"/>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フローチャート: 結合子 125">
            <a:extLst>
              <a:ext uri="{FF2B5EF4-FFF2-40B4-BE49-F238E27FC236}">
                <a16:creationId xmlns:a16="http://schemas.microsoft.com/office/drawing/2014/main" id="{866D76DD-0C8E-86D5-3235-93C810DBACDF}"/>
              </a:ext>
            </a:extLst>
          </p:cNvPr>
          <p:cNvSpPr/>
          <p:nvPr/>
        </p:nvSpPr>
        <p:spPr>
          <a:xfrm>
            <a:off x="400057" y="302706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sp>
        <p:nvSpPr>
          <p:cNvPr id="131" name="正方形/長方形 130">
            <a:extLst>
              <a:ext uri="{FF2B5EF4-FFF2-40B4-BE49-F238E27FC236}">
                <a16:creationId xmlns:a16="http://schemas.microsoft.com/office/drawing/2014/main" id="{AE2FA71B-55BF-24E6-A0F0-9F17038C3266}"/>
              </a:ext>
            </a:extLst>
          </p:cNvPr>
          <p:cNvSpPr/>
          <p:nvPr/>
        </p:nvSpPr>
        <p:spPr>
          <a:xfrm>
            <a:off x="587375" y="921614"/>
            <a:ext cx="4853758" cy="363626"/>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Microsoft Azure</a:t>
            </a:r>
            <a:r>
              <a:rPr kumimoji="1" lang="ja-JP" altLang="en-US"/>
              <a:t>編</a:t>
            </a:r>
            <a:endParaRPr kumimoji="1" lang="en-US" altLang="ja-JP"/>
          </a:p>
        </p:txBody>
      </p:sp>
      <p:sp>
        <p:nvSpPr>
          <p:cNvPr id="132" name="テキスト ボックス 131">
            <a:extLst>
              <a:ext uri="{FF2B5EF4-FFF2-40B4-BE49-F238E27FC236}">
                <a16:creationId xmlns:a16="http://schemas.microsoft.com/office/drawing/2014/main" id="{5F28CCBE-68A2-CAEB-18EE-3E6148076637}"/>
              </a:ext>
            </a:extLst>
          </p:cNvPr>
          <p:cNvSpPr txBox="1"/>
          <p:nvPr/>
        </p:nvSpPr>
        <p:spPr>
          <a:xfrm>
            <a:off x="587373" y="1807426"/>
            <a:ext cx="2639403" cy="307777"/>
          </a:xfrm>
          <a:prstGeom prst="rect">
            <a:avLst/>
          </a:prstGeom>
          <a:noFill/>
        </p:spPr>
        <p:txBody>
          <a:bodyPr wrap="square" rtlCol="0">
            <a:spAutoFit/>
          </a:bodyPr>
          <a:lstStyle/>
          <a:p>
            <a:r>
              <a:rPr lang="ja-JP" altLang="en-US" sz="1400">
                <a:latin typeface="+mn-ea"/>
              </a:rPr>
              <a:t>＜</a:t>
            </a:r>
            <a:r>
              <a:rPr lang="en-US" altLang="ja-JP" sz="1400">
                <a:latin typeface="+mn-ea"/>
              </a:rPr>
              <a:t>DR</a:t>
            </a:r>
            <a:r>
              <a:rPr lang="ja-JP" altLang="en-US" sz="1400">
                <a:latin typeface="+mn-ea"/>
              </a:rPr>
              <a:t>構成＞</a:t>
            </a:r>
          </a:p>
        </p:txBody>
      </p:sp>
      <p:pic>
        <p:nvPicPr>
          <p:cNvPr id="136" name="図 135">
            <a:extLst>
              <a:ext uri="{FF2B5EF4-FFF2-40B4-BE49-F238E27FC236}">
                <a16:creationId xmlns:a16="http://schemas.microsoft.com/office/drawing/2014/main" id="{E37D4A9A-9771-B876-9D67-450C914350AE}"/>
              </a:ext>
            </a:extLst>
          </p:cNvPr>
          <p:cNvPicPr>
            <a:picLocks noChangeAspect="1"/>
          </p:cNvPicPr>
          <p:nvPr/>
        </p:nvPicPr>
        <p:blipFill>
          <a:blip r:embed="rId7"/>
          <a:stretch>
            <a:fillRect/>
          </a:stretch>
        </p:blipFill>
        <p:spPr>
          <a:xfrm>
            <a:off x="587375" y="2113394"/>
            <a:ext cx="6481473" cy="647385"/>
          </a:xfrm>
          <a:prstGeom prst="rect">
            <a:avLst/>
          </a:prstGeom>
          <a:ln>
            <a:solidFill>
              <a:schemeClr val="accent1"/>
            </a:solidFill>
          </a:ln>
        </p:spPr>
      </p:pic>
      <p:cxnSp>
        <p:nvCxnSpPr>
          <p:cNvPr id="118" name="直線矢印コネクタ 117">
            <a:extLst>
              <a:ext uri="{FF2B5EF4-FFF2-40B4-BE49-F238E27FC236}">
                <a16:creationId xmlns:a16="http://schemas.microsoft.com/office/drawing/2014/main" id="{399FD6C0-51A1-3064-9D05-D7268190DAE3}"/>
              </a:ext>
            </a:extLst>
          </p:cNvPr>
          <p:cNvCxnSpPr>
            <a:cxnSpLocks/>
            <a:stCxn id="37" idx="1"/>
          </p:cNvCxnSpPr>
          <p:nvPr/>
        </p:nvCxnSpPr>
        <p:spPr>
          <a:xfrm flipH="1">
            <a:off x="6920505" y="2160135"/>
            <a:ext cx="323857" cy="487056"/>
          </a:xfrm>
          <a:prstGeom prst="straightConnector1">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47" name="正方形/長方形 146">
            <a:extLst>
              <a:ext uri="{FF2B5EF4-FFF2-40B4-BE49-F238E27FC236}">
                <a16:creationId xmlns:a16="http://schemas.microsoft.com/office/drawing/2014/main" id="{692C5088-0277-4758-76A4-D874FAD532C7}"/>
              </a:ext>
            </a:extLst>
          </p:cNvPr>
          <p:cNvSpPr/>
          <p:nvPr/>
        </p:nvSpPr>
        <p:spPr>
          <a:xfrm>
            <a:off x="612919" y="2567594"/>
            <a:ext cx="6455929" cy="174939"/>
          </a:xfrm>
          <a:prstGeom prst="rect">
            <a:avLst/>
          </a:prstGeom>
          <a:noFill/>
          <a:ln w="19050">
            <a:solidFill>
              <a:schemeClr val="accent3"/>
            </a:solidFill>
            <a:prstDash val="sysDash"/>
          </a:ln>
        </p:spPr>
        <p:style>
          <a:lnRef idx="0">
            <a:schemeClr val="accent1"/>
          </a:lnRef>
          <a:fillRef idx="1">
            <a:schemeClr val="accent1"/>
          </a:fillRef>
          <a:effectRef idx="0">
            <a:schemeClr val="dk1"/>
          </a:effectRef>
          <a:fontRef idx="minor">
            <a:schemeClr val="lt1"/>
          </a:fontRef>
        </p:style>
        <p:txBody>
          <a:bodyPr rtlCol="0" anchor="ctr"/>
          <a:lstStyle/>
          <a:p>
            <a:pPr marL="0" algn="l" fontAlgn="ctr">
              <a:spcBef>
                <a:spcPts val="300"/>
              </a:spcBef>
            </a:pPr>
            <a:endParaRPr kumimoji="1" lang="ja-JP" altLang="en-US" sz="1000">
              <a:solidFill>
                <a:schemeClr val="tx1"/>
              </a:solidFill>
              <a:latin typeface="+mn-ea"/>
            </a:endParaRPr>
          </a:p>
        </p:txBody>
      </p:sp>
      <p:pic>
        <p:nvPicPr>
          <p:cNvPr id="156" name="グラフィックス 155" descr="矢印: 右回転 単色塗りつぶし">
            <a:extLst>
              <a:ext uri="{FF2B5EF4-FFF2-40B4-BE49-F238E27FC236}">
                <a16:creationId xmlns:a16="http://schemas.microsoft.com/office/drawing/2014/main" id="{F501F22E-F5AE-271B-3709-FE213EAD64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510791">
            <a:off x="6831272" y="2693530"/>
            <a:ext cx="346686" cy="346686"/>
          </a:xfrm>
          <a:prstGeom prst="rect">
            <a:avLst/>
          </a:prstGeom>
        </p:spPr>
      </p:pic>
      <p:sp>
        <p:nvSpPr>
          <p:cNvPr id="157" name="テキスト ボックス 156">
            <a:extLst>
              <a:ext uri="{FF2B5EF4-FFF2-40B4-BE49-F238E27FC236}">
                <a16:creationId xmlns:a16="http://schemas.microsoft.com/office/drawing/2014/main" id="{BC23DD2E-3F01-8E5F-5A65-47CCCE005820}"/>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grpSp>
        <p:nvGrpSpPr>
          <p:cNvPr id="8" name="グループ化 7">
            <a:extLst>
              <a:ext uri="{FF2B5EF4-FFF2-40B4-BE49-F238E27FC236}">
                <a16:creationId xmlns:a16="http://schemas.microsoft.com/office/drawing/2014/main" id="{5AE6254D-2A78-1395-A852-E834B0965FE6}"/>
              </a:ext>
            </a:extLst>
          </p:cNvPr>
          <p:cNvGrpSpPr/>
          <p:nvPr/>
        </p:nvGrpSpPr>
        <p:grpSpPr>
          <a:xfrm>
            <a:off x="409682" y="5572153"/>
            <a:ext cx="6621038" cy="252000"/>
            <a:chOff x="409682" y="5572153"/>
            <a:chExt cx="6621038" cy="252000"/>
          </a:xfrm>
        </p:grpSpPr>
        <p:sp>
          <p:nvSpPr>
            <p:cNvPr id="145" name="フローチャート: 処理 144">
              <a:extLst>
                <a:ext uri="{FF2B5EF4-FFF2-40B4-BE49-F238E27FC236}">
                  <a16:creationId xmlns:a16="http://schemas.microsoft.com/office/drawing/2014/main" id="{76BDBD02-8D54-C835-C478-3E3AAC491D0E}"/>
                </a:ext>
              </a:extLst>
            </p:cNvPr>
            <p:cNvSpPr/>
            <p:nvPr/>
          </p:nvSpPr>
          <p:spPr>
            <a:xfrm>
              <a:off x="622543" y="5598941"/>
              <a:ext cx="6408177" cy="19842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フローチャート: 結合子 145">
              <a:extLst>
                <a:ext uri="{FF2B5EF4-FFF2-40B4-BE49-F238E27FC236}">
                  <a16:creationId xmlns:a16="http://schemas.microsoft.com/office/drawing/2014/main" id="{0F6BCB1E-7D54-57AC-E36C-37FB6A2E7500}"/>
                </a:ext>
              </a:extLst>
            </p:cNvPr>
            <p:cNvSpPr/>
            <p:nvPr/>
          </p:nvSpPr>
          <p:spPr>
            <a:xfrm>
              <a:off x="409682" y="5572153"/>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sp>
        <p:nvSpPr>
          <p:cNvPr id="160" name="Slide Number Placeholder 1">
            <a:extLst>
              <a:ext uri="{FF2B5EF4-FFF2-40B4-BE49-F238E27FC236}">
                <a16:creationId xmlns:a16="http://schemas.microsoft.com/office/drawing/2014/main" id="{20BB6E47-738B-CBEC-1DD8-811789305B0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4060172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39A2-7A6A-1980-A7F9-069E746D19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01654D-78AA-9A21-B2F2-9B83F990DEB1}"/>
              </a:ext>
            </a:extLst>
          </p:cNvPr>
          <p:cNvSpPr>
            <a:spLocks noGrp="1"/>
          </p:cNvSpPr>
          <p:nvPr>
            <p:ph type="body" sz="quarter" idx="10"/>
          </p:nvPr>
        </p:nvSpPr>
        <p:spPr/>
        <p:txBody>
          <a:bodyPr/>
          <a:lstStyle/>
          <a:p>
            <a:r>
              <a:rPr lang="en-US" altLang="ja-JP"/>
              <a:t>※1:IaC</a:t>
            </a:r>
            <a:r>
              <a:rPr lang="ja-JP" altLang="en-US"/>
              <a:t>採用有無・対象範囲、デプロイ自動化範囲等の詳細内容については事業者に確認すること</a:t>
            </a:r>
            <a:endParaRPr lang="en-US" altLang="ja-JP"/>
          </a:p>
        </p:txBody>
      </p:sp>
      <p:sp>
        <p:nvSpPr>
          <p:cNvPr id="6" name="Title 5">
            <a:extLst>
              <a:ext uri="{FF2B5EF4-FFF2-40B4-BE49-F238E27FC236}">
                <a16:creationId xmlns:a16="http://schemas.microsoft.com/office/drawing/2014/main" id="{16685C8C-6A28-0896-4B7F-75F2250C76FE}"/>
              </a:ext>
            </a:extLst>
          </p:cNvPr>
          <p:cNvSpPr>
            <a:spLocks noGrp="1"/>
          </p:cNvSpPr>
          <p:nvPr>
            <p:ph type="title"/>
          </p:nvPr>
        </p:nvSpPr>
        <p:spPr/>
        <p:txBody>
          <a:bodyPr/>
          <a:lstStyle/>
          <a:p>
            <a:r>
              <a:rPr lang="en-US" altLang="ja-JP"/>
              <a:t>3.5. </a:t>
            </a:r>
            <a:r>
              <a:rPr lang="ja-JP" altLang="en-US"/>
              <a:t>その他（</a:t>
            </a:r>
            <a:r>
              <a:rPr lang="en-US" altLang="ja-JP"/>
              <a:t>4/4</a:t>
            </a:r>
            <a:r>
              <a:rPr lang="ja-JP" altLang="en-US"/>
              <a:t>）</a:t>
            </a:r>
          </a:p>
        </p:txBody>
      </p:sp>
      <p:sp>
        <p:nvSpPr>
          <p:cNvPr id="2" name="正方形/長方形 1">
            <a:extLst>
              <a:ext uri="{FF2B5EF4-FFF2-40B4-BE49-F238E27FC236}">
                <a16:creationId xmlns:a16="http://schemas.microsoft.com/office/drawing/2014/main" id="{64BCFE4C-EC97-163B-CF9B-313B0F15AFA4}"/>
              </a:ext>
            </a:extLst>
          </p:cNvPr>
          <p:cNvSpPr/>
          <p:nvPr/>
        </p:nvSpPr>
        <p:spPr>
          <a:xfrm>
            <a:off x="587375" y="921614"/>
            <a:ext cx="4853758" cy="36362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Oracle Cloud Infrastructure</a:t>
            </a:r>
            <a:r>
              <a:rPr kumimoji="1" lang="ja-JP" altLang="en-US"/>
              <a:t>編</a:t>
            </a:r>
          </a:p>
        </p:txBody>
      </p:sp>
      <p:sp>
        <p:nvSpPr>
          <p:cNvPr id="7" name="テキスト ボックス 6">
            <a:extLst>
              <a:ext uri="{FF2B5EF4-FFF2-40B4-BE49-F238E27FC236}">
                <a16:creationId xmlns:a16="http://schemas.microsoft.com/office/drawing/2014/main" id="{FD5161D2-B39E-5BC5-7330-2E32C66B14EC}"/>
              </a:ext>
            </a:extLst>
          </p:cNvPr>
          <p:cNvSpPr txBox="1"/>
          <p:nvPr/>
        </p:nvSpPr>
        <p:spPr>
          <a:xfrm>
            <a:off x="587373" y="1500649"/>
            <a:ext cx="6478735" cy="33855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600"/>
              <a:t>見積り確認時のポイント・注意点</a:t>
            </a:r>
          </a:p>
        </p:txBody>
      </p:sp>
      <p:sp>
        <p:nvSpPr>
          <p:cNvPr id="8" name="Slide Number Placeholder 1">
            <a:extLst>
              <a:ext uri="{FF2B5EF4-FFF2-40B4-BE49-F238E27FC236}">
                <a16:creationId xmlns:a16="http://schemas.microsoft.com/office/drawing/2014/main" id="{D4FBAABB-B569-9C5A-99D9-FDF2785B0FFF}"/>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grpSp>
        <p:nvGrpSpPr>
          <p:cNvPr id="17" name="グループ化 16">
            <a:extLst>
              <a:ext uri="{FF2B5EF4-FFF2-40B4-BE49-F238E27FC236}">
                <a16:creationId xmlns:a16="http://schemas.microsoft.com/office/drawing/2014/main" id="{94E82800-709A-FEBE-A854-0C1ED2FDB23B}"/>
              </a:ext>
            </a:extLst>
          </p:cNvPr>
          <p:cNvGrpSpPr/>
          <p:nvPr/>
        </p:nvGrpSpPr>
        <p:grpSpPr>
          <a:xfrm>
            <a:off x="7118362" y="2664122"/>
            <a:ext cx="4734000" cy="1025999"/>
            <a:chOff x="7118362" y="1855969"/>
            <a:chExt cx="4734000" cy="1025999"/>
          </a:xfrm>
        </p:grpSpPr>
        <p:sp>
          <p:nvSpPr>
            <p:cNvPr id="18" name="四角形: 角を丸くする 17">
              <a:extLst>
                <a:ext uri="{FF2B5EF4-FFF2-40B4-BE49-F238E27FC236}">
                  <a16:creationId xmlns:a16="http://schemas.microsoft.com/office/drawing/2014/main" id="{361F18B8-F0F0-EB5B-36AE-257AE1C38459}"/>
                </a:ext>
              </a:extLst>
            </p:cNvPr>
            <p:cNvSpPr/>
            <p:nvPr/>
          </p:nvSpPr>
          <p:spPr>
            <a:xfrm>
              <a:off x="7244362" y="1981968"/>
              <a:ext cx="4608000" cy="900000"/>
            </a:xfrm>
            <a:prstGeom prst="roundRect">
              <a:avLst/>
            </a:prstGeom>
            <a:solidFill>
              <a:schemeClr val="bg1">
                <a:lumMod val="75000"/>
              </a:schemeClr>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災害対策リージョンの利用有無・</a:t>
              </a:r>
              <a:r>
                <a:rPr kumimoji="1" lang="ja-JP" altLang="en-US" sz="1200" b="0" i="0" u="none" strike="noStrike" kern="1200">
                  <a:solidFill>
                    <a:schemeClr val="tx1"/>
                  </a:solidFill>
                  <a:effectLst/>
                  <a:latin typeface="+mn-ea"/>
                  <a:ea typeface="+mn-ea"/>
                  <a:cs typeface="+mn-cs"/>
                </a:rPr>
                <a:t>利用リージョン名・</a:t>
              </a:r>
              <a:r>
                <a:rPr lang="en-US" altLang="ja-JP" sz="1200">
                  <a:solidFill>
                    <a:schemeClr val="tx1"/>
                  </a:solidFill>
                  <a:latin typeface="+mn-ea"/>
                </a:rPr>
                <a:t>DR</a:t>
              </a:r>
              <a:r>
                <a:rPr lang="ja-JP" altLang="en-US" sz="1200">
                  <a:solidFill>
                    <a:schemeClr val="tx1"/>
                  </a:solidFill>
                  <a:latin typeface="+mn-ea"/>
                </a:rPr>
                <a:t>構成</a:t>
              </a:r>
              <a:endParaRPr lang="en-US" altLang="ja-JP" sz="12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のカリキュレータでは災害対策リージョンの利用有無について確認できる設定項目が存在しない</a:t>
              </a:r>
              <a:endParaRPr lang="en-US" altLang="ja-JP" sz="1100">
                <a:solidFill>
                  <a:schemeClr val="tx1"/>
                </a:solidFill>
                <a:latin typeface="+mn-ea"/>
              </a:endParaRPr>
            </a:p>
          </p:txBody>
        </p:sp>
        <p:sp>
          <p:nvSpPr>
            <p:cNvPr id="19" name="フローチャート: 結合子 18">
              <a:extLst>
                <a:ext uri="{FF2B5EF4-FFF2-40B4-BE49-F238E27FC236}">
                  <a16:creationId xmlns:a16="http://schemas.microsoft.com/office/drawing/2014/main" id="{D34F75F2-50FF-94EE-F219-8A39CC47EC41}"/>
                </a:ext>
              </a:extLst>
            </p:cNvPr>
            <p:cNvSpPr/>
            <p:nvPr/>
          </p:nvSpPr>
          <p:spPr>
            <a:xfrm>
              <a:off x="7118362" y="1855969"/>
              <a:ext cx="252000" cy="252000"/>
            </a:xfrm>
            <a:prstGeom prst="flowChartConnector">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20" name="グループ化 19">
            <a:extLst>
              <a:ext uri="{FF2B5EF4-FFF2-40B4-BE49-F238E27FC236}">
                <a16:creationId xmlns:a16="http://schemas.microsoft.com/office/drawing/2014/main" id="{426E451A-23AC-8179-C086-A9B557F7277C}"/>
              </a:ext>
            </a:extLst>
          </p:cNvPr>
          <p:cNvGrpSpPr/>
          <p:nvPr/>
        </p:nvGrpSpPr>
        <p:grpSpPr>
          <a:xfrm>
            <a:off x="7118362" y="4528784"/>
            <a:ext cx="4734000" cy="1709999"/>
            <a:chOff x="7118362" y="1855969"/>
            <a:chExt cx="4734000" cy="1709999"/>
          </a:xfrm>
        </p:grpSpPr>
        <p:sp>
          <p:nvSpPr>
            <p:cNvPr id="21" name="四角形: 角を丸くする 20">
              <a:extLst>
                <a:ext uri="{FF2B5EF4-FFF2-40B4-BE49-F238E27FC236}">
                  <a16:creationId xmlns:a16="http://schemas.microsoft.com/office/drawing/2014/main" id="{CC07E324-7EE6-9F94-CE54-838131259D1B}"/>
                </a:ext>
              </a:extLst>
            </p:cNvPr>
            <p:cNvSpPr/>
            <p:nvPr/>
          </p:nvSpPr>
          <p:spPr>
            <a:xfrm>
              <a:off x="7244362" y="1981968"/>
              <a:ext cx="4608000" cy="1584000"/>
            </a:xfrm>
            <a:prstGeom prst="roundRect">
              <a:avLst>
                <a:gd name="adj" fmla="val 11930"/>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altLang="ja-JP" sz="1200" err="1">
                  <a:solidFill>
                    <a:schemeClr val="tx1"/>
                  </a:solidFill>
                  <a:latin typeface="+mn-ea"/>
                </a:rPr>
                <a:t>IaC</a:t>
              </a:r>
              <a:r>
                <a:rPr lang="ja-JP" altLang="en-US" sz="1200">
                  <a:solidFill>
                    <a:schemeClr val="tx1"/>
                  </a:solidFill>
                  <a:latin typeface="+mn-ea"/>
                </a:rPr>
                <a:t>採用有無・対象範囲、デプロイ自動化有無・自動化範囲</a:t>
              </a:r>
              <a:r>
                <a:rPr lang="en-US" altLang="ja-JP" sz="1200" baseline="30000">
                  <a:solidFill>
                    <a:schemeClr val="tx1"/>
                  </a:solidFill>
                  <a:latin typeface="+mn-ea"/>
                </a:rPr>
                <a:t>※1</a:t>
              </a:r>
              <a:endParaRPr lang="ja-JP" altLang="en-US" sz="1200" baseline="30000">
                <a:solidFill>
                  <a:schemeClr val="tx1"/>
                </a:solidFill>
                <a:latin typeface="+mn-ea"/>
              </a:endParaRPr>
            </a:p>
            <a:p>
              <a:pPr marL="444500" lvl="1" indent="-260350">
                <a:buFont typeface="Wingdings" panose="05000000000000000000" pitchFamily="2" charset="2"/>
                <a:buChar char="ü"/>
              </a:pPr>
              <a:r>
                <a:rPr lang="ja-JP" altLang="en-US" sz="1100">
                  <a:solidFill>
                    <a:schemeClr val="tx1"/>
                  </a:solidFill>
                  <a:latin typeface="+mn-ea"/>
                </a:rPr>
                <a:t>デプロイ自動化有無、利用するパイプライン（デプロイの自動化）関連サービスについて確認</a:t>
              </a:r>
              <a:endParaRPr lang="en-US" altLang="ja-JP" sz="1100">
                <a:solidFill>
                  <a:schemeClr val="tx1"/>
                </a:solidFill>
                <a:latin typeface="+mn-ea"/>
              </a:endParaRPr>
            </a:p>
            <a:p>
              <a:pPr marL="630238" lvl="1" indent="-269875">
                <a:buFont typeface="Wingdings" panose="05000000000000000000" pitchFamily="2" charset="2"/>
                <a:buChar char="Ø"/>
              </a:pPr>
              <a:r>
                <a:rPr lang="ja-JP" altLang="en-US" sz="1100">
                  <a:solidFill>
                    <a:schemeClr val="tx1"/>
                  </a:solidFill>
                  <a:latin typeface="+mn-ea"/>
                </a:rPr>
                <a:t>サービス例：</a:t>
              </a:r>
              <a:r>
                <a:rPr lang="en-US" altLang="ja-JP" sz="1100">
                  <a:solidFill>
                    <a:schemeClr val="tx1"/>
                  </a:solidFill>
                  <a:latin typeface="+mn-ea"/>
                </a:rPr>
                <a:t>OCI</a:t>
              </a:r>
              <a:r>
                <a:rPr lang="ja-JP" altLang="en-US" sz="1100">
                  <a:solidFill>
                    <a:schemeClr val="tx1"/>
                  </a:solidFill>
                  <a:latin typeface="+mn-ea"/>
                </a:rPr>
                <a:t> </a:t>
              </a:r>
              <a:r>
                <a:rPr lang="en-US" altLang="ja-JP" sz="1100">
                  <a:solidFill>
                    <a:schemeClr val="tx1"/>
                  </a:solidFill>
                  <a:latin typeface="+mn-ea"/>
                </a:rPr>
                <a:t>DevOps</a:t>
              </a:r>
              <a:r>
                <a:rPr lang="en-US" altLang="ja-JP" sz="1100" baseline="30000">
                  <a:solidFill>
                    <a:schemeClr val="tx1"/>
                  </a:solidFill>
                  <a:latin typeface="+mn-ea"/>
                </a:rPr>
                <a:t> </a:t>
              </a:r>
              <a:r>
                <a:rPr lang="ja-JP" altLang="en-US" sz="1100">
                  <a:solidFill>
                    <a:schemeClr val="tx1"/>
                  </a:solidFill>
                  <a:latin typeface="+mn-ea"/>
                </a:rPr>
                <a:t>等</a:t>
              </a:r>
              <a:endParaRPr lang="en-US" altLang="ja-JP" sz="1100">
                <a:solidFill>
                  <a:schemeClr val="tx1"/>
                </a:solidFill>
                <a:latin typeface="+mn-ea"/>
              </a:endParaRPr>
            </a:p>
            <a:p>
              <a:pPr marL="444500" lvl="1" indent="-260350">
                <a:buFont typeface="Wingdings" panose="05000000000000000000" pitchFamily="2" charset="2"/>
                <a:buChar char="ü"/>
              </a:pPr>
              <a:r>
                <a:rPr lang="en-US" altLang="ja-JP" sz="1100">
                  <a:solidFill>
                    <a:schemeClr val="tx1"/>
                  </a:solidFill>
                  <a:latin typeface="+mn-ea"/>
                </a:rPr>
                <a:t>Oracle Cloud Infrastructure</a:t>
              </a:r>
              <a:r>
                <a:rPr lang="ja-JP" altLang="en-US" sz="1100">
                  <a:solidFill>
                    <a:schemeClr val="tx1"/>
                  </a:solidFill>
                  <a:latin typeface="+mn-ea"/>
                </a:rPr>
                <a:t>の</a:t>
              </a:r>
              <a:r>
                <a:rPr lang="en-US" altLang="ja-JP" sz="1100" err="1">
                  <a:solidFill>
                    <a:schemeClr val="tx1"/>
                  </a:solidFill>
                  <a:latin typeface="+mn-ea"/>
                </a:rPr>
                <a:t>IaC</a:t>
              </a:r>
              <a:r>
                <a:rPr lang="ja-JP" altLang="en-US" sz="1100">
                  <a:solidFill>
                    <a:schemeClr val="tx1"/>
                  </a:solidFill>
                  <a:latin typeface="+mn-ea"/>
                </a:rPr>
                <a:t>ツール（</a:t>
              </a:r>
              <a:r>
                <a:rPr lang="en-US" altLang="ja-JP" sz="1100">
                  <a:solidFill>
                    <a:schemeClr val="tx1"/>
                  </a:solidFill>
                  <a:latin typeface="+mn-ea"/>
                </a:rPr>
                <a:t>Resource Manager</a:t>
              </a:r>
              <a:r>
                <a:rPr lang="ja-JP" altLang="en-US" sz="1100">
                  <a:solidFill>
                    <a:schemeClr val="tx1"/>
                  </a:solidFill>
                  <a:latin typeface="+mn-ea"/>
                </a:rPr>
                <a:t>）は無償でありカリキュレーターでは</a:t>
              </a:r>
              <a:r>
                <a:rPr lang="en-US" altLang="ja-JP" sz="1100" err="1">
                  <a:solidFill>
                    <a:schemeClr val="tx1"/>
                  </a:solidFill>
                  <a:latin typeface="+mn-ea"/>
                </a:rPr>
                <a:t>IaC</a:t>
              </a:r>
              <a:r>
                <a:rPr lang="ja-JP" altLang="en-US" sz="1100">
                  <a:solidFill>
                    <a:schemeClr val="tx1"/>
                  </a:solidFill>
                  <a:latin typeface="+mn-ea"/>
                </a:rPr>
                <a:t>の採用有無は確認できないため、事業者への問い合わせや要件定義書等から確認することを推奨</a:t>
              </a:r>
              <a:endParaRPr lang="en-US" altLang="ja-JP" sz="1100">
                <a:solidFill>
                  <a:schemeClr val="tx1"/>
                </a:solidFill>
                <a:latin typeface="+mn-ea"/>
              </a:endParaRPr>
            </a:p>
          </p:txBody>
        </p:sp>
        <p:sp>
          <p:nvSpPr>
            <p:cNvPr id="22" name="フローチャート: 結合子 21">
              <a:extLst>
                <a:ext uri="{FF2B5EF4-FFF2-40B4-BE49-F238E27FC236}">
                  <a16:creationId xmlns:a16="http://schemas.microsoft.com/office/drawing/2014/main" id="{6A1C1A8F-0ACA-C717-2B63-B11CBC65DAFA}"/>
                </a:ext>
              </a:extLst>
            </p:cNvPr>
            <p:cNvSpPr/>
            <p:nvPr/>
          </p:nvSpPr>
          <p:spPr>
            <a:xfrm>
              <a:off x="7118362" y="1855969"/>
              <a:ext cx="252000" cy="252000"/>
            </a:xfrm>
            <a:prstGeom prst="flowChartConnector">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23" name="グループ化 22">
            <a:extLst>
              <a:ext uri="{FF2B5EF4-FFF2-40B4-BE49-F238E27FC236}">
                <a16:creationId xmlns:a16="http://schemas.microsoft.com/office/drawing/2014/main" id="{A85757F3-9DC0-F83B-13D4-C4703E473325}"/>
              </a:ext>
            </a:extLst>
          </p:cNvPr>
          <p:cNvGrpSpPr/>
          <p:nvPr/>
        </p:nvGrpSpPr>
        <p:grpSpPr>
          <a:xfrm>
            <a:off x="744564" y="2226956"/>
            <a:ext cx="5267576" cy="1153233"/>
            <a:chOff x="7655475" y="3979293"/>
            <a:chExt cx="5267576" cy="1153233"/>
          </a:xfrm>
        </p:grpSpPr>
        <p:sp>
          <p:nvSpPr>
            <p:cNvPr id="24" name="吹き出し: 角を丸めた四角形 23">
              <a:extLst>
                <a:ext uri="{FF2B5EF4-FFF2-40B4-BE49-F238E27FC236}">
                  <a16:creationId xmlns:a16="http://schemas.microsoft.com/office/drawing/2014/main" id="{7BFBF0DA-6F18-69DC-E9EB-A7F473A8FA63}"/>
                </a:ext>
              </a:extLst>
            </p:cNvPr>
            <p:cNvSpPr/>
            <p:nvPr/>
          </p:nvSpPr>
          <p:spPr>
            <a:xfrm>
              <a:off x="7811051" y="4124526"/>
              <a:ext cx="5112000" cy="1008000"/>
            </a:xfrm>
            <a:prstGeom prst="wedgeRoundRectCallout">
              <a:avLst>
                <a:gd name="adj1" fmla="val 72290"/>
                <a:gd name="adj2" fmla="val 38483"/>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200">
                  <a:solidFill>
                    <a:schemeClr val="tx1"/>
                  </a:solidFill>
                  <a:latin typeface="+mn-ea"/>
                </a:rPr>
                <a:t>Oracle Cloud Infrastructure</a:t>
              </a:r>
              <a:r>
                <a:rPr lang="ja-JP" altLang="en-US" sz="1200">
                  <a:solidFill>
                    <a:schemeClr val="tx1"/>
                  </a:solidFill>
                  <a:latin typeface="+mn-ea"/>
                </a:rPr>
                <a:t>のカリキュレータでは災害対策リージョンの有無について確認できる設定項目が存在しないため、事業者への問い合わせや要件定義書等により</a:t>
              </a:r>
              <a:r>
                <a:rPr lang="en-US" altLang="ja-JP" sz="1200">
                  <a:solidFill>
                    <a:schemeClr val="tx1"/>
                  </a:solidFill>
                  <a:latin typeface="+mn-ea"/>
                </a:rPr>
                <a:t>DR</a:t>
              </a:r>
              <a:r>
                <a:rPr lang="ja-JP" altLang="en-US" sz="1200">
                  <a:solidFill>
                    <a:schemeClr val="tx1"/>
                  </a:solidFill>
                  <a:latin typeface="+mn-ea"/>
                </a:rPr>
                <a:t>構成を確認し、アクティブ</a:t>
              </a:r>
              <a:r>
                <a:rPr lang="en-US" altLang="ja-JP" sz="1200">
                  <a:solidFill>
                    <a:schemeClr val="tx1"/>
                  </a:solidFill>
                  <a:latin typeface="+mn-ea"/>
                </a:rPr>
                <a:t>/</a:t>
              </a:r>
              <a:r>
                <a:rPr lang="ja-JP" altLang="en-US" sz="1200">
                  <a:solidFill>
                    <a:schemeClr val="tx1"/>
                  </a:solidFill>
                  <a:latin typeface="+mn-ea"/>
                </a:rPr>
                <a:t>アクティブまたはウォームスタンバイの</a:t>
              </a:r>
              <a:r>
                <a:rPr lang="en-US" altLang="ja-JP" sz="1200">
                  <a:solidFill>
                    <a:schemeClr val="tx1"/>
                  </a:solidFill>
                  <a:latin typeface="+mn-ea"/>
                </a:rPr>
                <a:t>DR</a:t>
              </a:r>
              <a:r>
                <a:rPr lang="ja-JP" altLang="en-US" sz="1200">
                  <a:solidFill>
                    <a:schemeClr val="tx1"/>
                  </a:solidFill>
                  <a:latin typeface="+mn-ea"/>
                </a:rPr>
                <a:t>構成であれば、見直しを推奨</a:t>
              </a:r>
            </a:p>
          </p:txBody>
        </p:sp>
        <p:pic>
          <p:nvPicPr>
            <p:cNvPr id="25" name="グラフィックス 24" descr="ダブルタップ ジェスチャ 単色塗りつぶし">
              <a:extLst>
                <a:ext uri="{FF2B5EF4-FFF2-40B4-BE49-F238E27FC236}">
                  <a16:creationId xmlns:a16="http://schemas.microsoft.com/office/drawing/2014/main" id="{E5791ED5-57BD-C859-89F8-7AC1B0D790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5475" y="3979293"/>
              <a:ext cx="302699" cy="302699"/>
            </a:xfrm>
            <a:prstGeom prst="rect">
              <a:avLst/>
            </a:prstGeom>
          </p:spPr>
        </p:pic>
      </p:grpSp>
      <p:sp>
        <p:nvSpPr>
          <p:cNvPr id="3" name="テキスト ボックス 2">
            <a:extLst>
              <a:ext uri="{FF2B5EF4-FFF2-40B4-BE49-F238E27FC236}">
                <a16:creationId xmlns:a16="http://schemas.microsoft.com/office/drawing/2014/main" id="{10E6F56A-531F-8B11-1ADE-680F053B3E52}"/>
              </a:ext>
            </a:extLst>
          </p:cNvPr>
          <p:cNvSpPr txBox="1"/>
          <p:nvPr/>
        </p:nvSpPr>
        <p:spPr>
          <a:xfrm>
            <a:off x="587373" y="3887741"/>
            <a:ext cx="2639403" cy="307777"/>
          </a:xfrm>
          <a:prstGeom prst="rect">
            <a:avLst/>
          </a:prstGeom>
          <a:noFill/>
        </p:spPr>
        <p:txBody>
          <a:bodyPr wrap="square" rtlCol="0">
            <a:spAutoFit/>
          </a:bodyPr>
          <a:lstStyle/>
          <a:p>
            <a:r>
              <a:rPr lang="ja-JP" altLang="en-US" sz="1400">
                <a:latin typeface="+mn-ea"/>
              </a:rPr>
              <a:t>＜</a:t>
            </a:r>
            <a:r>
              <a:rPr lang="en-US" altLang="ja-JP" sz="1400" err="1">
                <a:latin typeface="+mn-ea"/>
              </a:rPr>
              <a:t>IaC</a:t>
            </a:r>
            <a:r>
              <a:rPr lang="ja-JP" altLang="en-US" sz="1400">
                <a:latin typeface="+mn-ea"/>
              </a:rPr>
              <a:t>の利用＞</a:t>
            </a:r>
          </a:p>
        </p:txBody>
      </p:sp>
      <p:sp>
        <p:nvSpPr>
          <p:cNvPr id="5" name="テキスト ボックス 4">
            <a:extLst>
              <a:ext uri="{FF2B5EF4-FFF2-40B4-BE49-F238E27FC236}">
                <a16:creationId xmlns:a16="http://schemas.microsoft.com/office/drawing/2014/main" id="{FA2452E5-F164-42CE-86D9-19CD243DC71D}"/>
              </a:ext>
            </a:extLst>
          </p:cNvPr>
          <p:cNvSpPr txBox="1"/>
          <p:nvPr/>
        </p:nvSpPr>
        <p:spPr>
          <a:xfrm>
            <a:off x="587373" y="1807426"/>
            <a:ext cx="2639403" cy="307777"/>
          </a:xfrm>
          <a:prstGeom prst="rect">
            <a:avLst/>
          </a:prstGeom>
          <a:noFill/>
        </p:spPr>
        <p:txBody>
          <a:bodyPr wrap="square" rtlCol="0">
            <a:spAutoFit/>
          </a:bodyPr>
          <a:lstStyle/>
          <a:p>
            <a:r>
              <a:rPr lang="ja-JP" altLang="en-US" sz="1400">
                <a:latin typeface="+mn-ea"/>
              </a:rPr>
              <a:t>＜</a:t>
            </a:r>
            <a:r>
              <a:rPr lang="en-US" altLang="ja-JP" sz="1400">
                <a:latin typeface="+mn-ea"/>
              </a:rPr>
              <a:t>DR</a:t>
            </a:r>
            <a:r>
              <a:rPr lang="ja-JP" altLang="en-US" sz="1400">
                <a:latin typeface="+mn-ea"/>
              </a:rPr>
              <a:t>構成＞</a:t>
            </a:r>
          </a:p>
        </p:txBody>
      </p:sp>
      <p:pic>
        <p:nvPicPr>
          <p:cNvPr id="26" name="図 25">
            <a:extLst>
              <a:ext uri="{FF2B5EF4-FFF2-40B4-BE49-F238E27FC236}">
                <a16:creationId xmlns:a16="http://schemas.microsoft.com/office/drawing/2014/main" id="{E79EE314-FCE4-679A-0AD4-0EA4C09FEE01}"/>
              </a:ext>
            </a:extLst>
          </p:cNvPr>
          <p:cNvPicPr>
            <a:picLocks noChangeAspect="1"/>
          </p:cNvPicPr>
          <p:nvPr/>
        </p:nvPicPr>
        <p:blipFill>
          <a:blip r:embed="rId5"/>
          <a:stretch>
            <a:fillRect/>
          </a:stretch>
        </p:blipFill>
        <p:spPr>
          <a:xfrm>
            <a:off x="587373" y="4232378"/>
            <a:ext cx="6478734" cy="1378897"/>
          </a:xfrm>
          <a:prstGeom prst="rect">
            <a:avLst/>
          </a:prstGeom>
          <a:ln>
            <a:solidFill>
              <a:schemeClr val="accent1"/>
            </a:solidFill>
          </a:ln>
        </p:spPr>
      </p:pic>
      <p:grpSp>
        <p:nvGrpSpPr>
          <p:cNvPr id="28" name="グループ化 27">
            <a:extLst>
              <a:ext uri="{FF2B5EF4-FFF2-40B4-BE49-F238E27FC236}">
                <a16:creationId xmlns:a16="http://schemas.microsoft.com/office/drawing/2014/main" id="{53603A8B-E38E-B877-A910-867D0FC2CD51}"/>
              </a:ext>
            </a:extLst>
          </p:cNvPr>
          <p:cNvGrpSpPr/>
          <p:nvPr/>
        </p:nvGrpSpPr>
        <p:grpSpPr>
          <a:xfrm>
            <a:off x="409682" y="4303907"/>
            <a:ext cx="6621038" cy="351220"/>
            <a:chOff x="409682" y="5598941"/>
            <a:chExt cx="6621038" cy="351220"/>
          </a:xfrm>
        </p:grpSpPr>
        <p:sp>
          <p:nvSpPr>
            <p:cNvPr id="29" name="フローチャート: 処理 28">
              <a:extLst>
                <a:ext uri="{FF2B5EF4-FFF2-40B4-BE49-F238E27FC236}">
                  <a16:creationId xmlns:a16="http://schemas.microsoft.com/office/drawing/2014/main" id="{5E09B4E2-646F-F236-699D-8477CD694B27}"/>
                </a:ext>
              </a:extLst>
            </p:cNvPr>
            <p:cNvSpPr/>
            <p:nvPr/>
          </p:nvSpPr>
          <p:spPr>
            <a:xfrm>
              <a:off x="622543" y="5598941"/>
              <a:ext cx="6408177" cy="35122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結合子 29">
              <a:extLst>
                <a:ext uri="{FF2B5EF4-FFF2-40B4-BE49-F238E27FC236}">
                  <a16:creationId xmlns:a16="http://schemas.microsoft.com/office/drawing/2014/main" id="{7F0CB39C-378A-9741-C72A-EADA7EDE764B}"/>
                </a:ext>
              </a:extLst>
            </p:cNvPr>
            <p:cNvSpPr/>
            <p:nvPr/>
          </p:nvSpPr>
          <p:spPr>
            <a:xfrm>
              <a:off x="409682" y="564855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spTree>
    <p:extLst>
      <p:ext uri="{BB962C8B-B14F-4D97-AF65-F5344CB8AC3E}">
        <p14:creationId xmlns:p14="http://schemas.microsoft.com/office/powerpoint/2010/main" val="710723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34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99DD5-E061-C121-C4CC-462F799316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6A2BF8-13C5-FDE8-8B20-4469EBF17A2C}"/>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FD7DFF19-E9E4-B924-16AF-9355AD878BFE}"/>
              </a:ext>
            </a:extLst>
          </p:cNvPr>
          <p:cNvSpPr>
            <a:spLocks noGrp="1"/>
          </p:cNvSpPr>
          <p:nvPr>
            <p:ph type="body" sz="quarter" idx="12"/>
          </p:nvPr>
        </p:nvSpPr>
        <p:spPr/>
        <p:txBody>
          <a:bodyPr lIns="0" tIns="0" rIns="0" bIns="0" anchor="t"/>
          <a:lstStyle/>
          <a:p>
            <a:r>
              <a:rPr lang="ja-JP" altLang="en-US" sz="1800"/>
              <a:t>本書はクラウド利用経費最適化のアプローチ実施に向けて情報を収集するにあたり、各ガバメントクラウド利用機関が事業者から提供された見積りを確認する方法や留意点を示したものである。</a:t>
            </a:r>
            <a:endParaRPr lang="en-US" sz="1800"/>
          </a:p>
        </p:txBody>
      </p:sp>
      <p:sp>
        <p:nvSpPr>
          <p:cNvPr id="6" name="Title 5">
            <a:extLst>
              <a:ext uri="{FF2B5EF4-FFF2-40B4-BE49-F238E27FC236}">
                <a16:creationId xmlns:a16="http://schemas.microsoft.com/office/drawing/2014/main" id="{C8BEE082-202F-2FC5-79D7-33EA4C2458BD}"/>
              </a:ext>
            </a:extLst>
          </p:cNvPr>
          <p:cNvSpPr>
            <a:spLocks noGrp="1"/>
          </p:cNvSpPr>
          <p:nvPr>
            <p:ph type="title"/>
          </p:nvPr>
        </p:nvSpPr>
        <p:spPr/>
        <p:txBody>
          <a:bodyPr/>
          <a:lstStyle/>
          <a:p>
            <a:r>
              <a:rPr lang="en-US" altLang="ja-JP"/>
              <a:t>1.1.</a:t>
            </a:r>
            <a:r>
              <a:rPr lang="ja-JP" altLang="en-US"/>
              <a:t> 本書の位置づけと使用方法</a:t>
            </a:r>
            <a:endParaRPr lang="en-US"/>
          </a:p>
        </p:txBody>
      </p:sp>
      <p:sp>
        <p:nvSpPr>
          <p:cNvPr id="7" name="正方形/長方形 6">
            <a:extLst>
              <a:ext uri="{FF2B5EF4-FFF2-40B4-BE49-F238E27FC236}">
                <a16:creationId xmlns:a16="http://schemas.microsoft.com/office/drawing/2014/main" id="{4D74FA96-5F02-D9FB-FA47-2A919BFCCFC5}"/>
              </a:ext>
            </a:extLst>
          </p:cNvPr>
          <p:cNvSpPr>
            <a:spLocks/>
          </p:cNvSpPr>
          <p:nvPr/>
        </p:nvSpPr>
        <p:spPr>
          <a:xfrm>
            <a:off x="599726" y="3614318"/>
            <a:ext cx="1620000" cy="2700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Noto Sans JP"/>
                <a:cs typeface="+mn-cs"/>
              </a:rPr>
              <a:t>使用方法</a:t>
            </a:r>
          </a:p>
        </p:txBody>
      </p:sp>
      <p:sp>
        <p:nvSpPr>
          <p:cNvPr id="10" name="正方形/長方形 9">
            <a:extLst>
              <a:ext uri="{FF2B5EF4-FFF2-40B4-BE49-F238E27FC236}">
                <a16:creationId xmlns:a16="http://schemas.microsoft.com/office/drawing/2014/main" id="{DA71ED04-801B-AF47-FFBD-E1840B3F5D22}"/>
              </a:ext>
            </a:extLst>
          </p:cNvPr>
          <p:cNvSpPr>
            <a:spLocks/>
          </p:cNvSpPr>
          <p:nvPr/>
        </p:nvSpPr>
        <p:spPr>
          <a:xfrm>
            <a:off x="2274329" y="3614318"/>
            <a:ext cx="9288000" cy="27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spcBef>
                <a:spcPts val="600"/>
              </a:spcBef>
              <a:buFont typeface="Arial" panose="020B0604020202020204" pitchFamily="34" charset="0"/>
              <a:buChar char="•"/>
              <a:defRPr/>
            </a:pPr>
            <a:r>
              <a:rPr lang="ja-JP" altLang="en-US" sz="1600">
                <a:solidFill>
                  <a:schemeClr val="tx1"/>
                </a:solidFill>
                <a:latin typeface="+mn-ea"/>
              </a:rPr>
              <a:t>事業者から提供されるクラウド利用経費の見積りに対し、その</a:t>
            </a:r>
            <a:r>
              <a:rPr kumimoji="1" lang="ja-JP" altLang="en-US" sz="1600" b="0" i="0" u="none" strike="noStrike" kern="1200" cap="none" spc="0" normalizeH="0" baseline="0" noProof="0">
                <a:ln>
                  <a:noFill/>
                </a:ln>
                <a:solidFill>
                  <a:schemeClr val="tx1"/>
                </a:solidFill>
                <a:effectLst/>
                <a:uLnTx/>
                <a:uFillTx/>
                <a:latin typeface="+mn-ea"/>
                <a:cs typeface="+mn-cs"/>
              </a:rPr>
              <a:t>妥当性を</a:t>
            </a:r>
            <a:r>
              <a:rPr lang="ja-JP" altLang="en-US" sz="1600">
                <a:solidFill>
                  <a:schemeClr val="tx1"/>
                </a:solidFill>
                <a:latin typeface="+mn-ea"/>
              </a:rPr>
              <a:t>職員が自ら確認し、コスト最適化に向けたアプローチを検討するために活用することを想定している。</a:t>
            </a:r>
            <a:endParaRPr lang="en-US" altLang="ja-JP" sz="1600">
              <a:solidFill>
                <a:schemeClr val="tx1"/>
              </a:solidFill>
              <a:latin typeface="+mn-ea"/>
            </a:endParaRPr>
          </a:p>
          <a:p>
            <a:pPr marL="285750" indent="-285750">
              <a:spcBef>
                <a:spcPts val="600"/>
              </a:spcBef>
              <a:buFont typeface="Arial" panose="020B0604020202020204" pitchFamily="34" charset="0"/>
              <a:buChar char="•"/>
              <a:defRPr/>
            </a:pPr>
            <a:r>
              <a:rPr lang="ja-JP" altLang="en-US" sz="1600">
                <a:solidFill>
                  <a:schemeClr val="tx1"/>
                </a:solidFill>
                <a:latin typeface="+mn-ea"/>
              </a:rPr>
              <a:t>本書</a:t>
            </a:r>
            <a:r>
              <a:rPr lang="en-US" altLang="ja-JP" sz="1600">
                <a:solidFill>
                  <a:schemeClr val="tx1"/>
                </a:solidFill>
                <a:latin typeface="+mn-ea"/>
              </a:rPr>
              <a:t>3</a:t>
            </a:r>
            <a:r>
              <a:rPr lang="ja-JP" altLang="en-US" sz="1600">
                <a:solidFill>
                  <a:schemeClr val="tx1"/>
                </a:solidFill>
                <a:latin typeface="+mn-ea"/>
              </a:rPr>
              <a:t>章「各サービスにおける見積りの確認観点」では「収集情報一覧」に記載の収集情報のうち、見積りから収集可能な情報について各</a:t>
            </a:r>
            <a:r>
              <a:rPr lang="en-US" altLang="ja-JP" sz="1600">
                <a:solidFill>
                  <a:schemeClr val="tx1"/>
                </a:solidFill>
                <a:latin typeface="+mn-ea"/>
              </a:rPr>
              <a:t>CSP</a:t>
            </a:r>
            <a:r>
              <a:rPr lang="ja-JP" altLang="en-US" sz="1600">
                <a:solidFill>
                  <a:schemeClr val="tx1"/>
                </a:solidFill>
                <a:latin typeface="+mn-ea"/>
              </a:rPr>
              <a:t>が提供するクラウド利用経費試算ツール（カリキュレータ）上での確認方法を各サービス毎に整理している。</a:t>
            </a:r>
            <a:endParaRPr lang="en-US" altLang="ja-JP" sz="1600">
              <a:solidFill>
                <a:schemeClr val="tx1"/>
              </a:solidFill>
              <a:latin typeface="+mn-ea"/>
            </a:endParaRPr>
          </a:p>
          <a:p>
            <a:pPr marL="285750" indent="-285750">
              <a:spcBef>
                <a:spcPts val="600"/>
              </a:spcBef>
              <a:buFont typeface="Arial" panose="020B0604020202020204" pitchFamily="34" charset="0"/>
              <a:buChar char="•"/>
              <a:defRPr/>
            </a:pPr>
            <a:r>
              <a:rPr lang="ja-JP" altLang="en-US" sz="1600">
                <a:solidFill>
                  <a:schemeClr val="tx1"/>
                </a:solidFill>
                <a:latin typeface="+mn-ea"/>
              </a:rPr>
              <a:t>カリキュレータでは非対応のサービスや料金が正確な金額でない場合があるため、適宜各</a:t>
            </a:r>
            <a:r>
              <a:rPr lang="en-US" altLang="ja-JP" sz="1600">
                <a:solidFill>
                  <a:schemeClr val="tx1"/>
                </a:solidFill>
                <a:latin typeface="+mn-ea"/>
              </a:rPr>
              <a:t>CSP</a:t>
            </a:r>
            <a:r>
              <a:rPr lang="ja-JP" altLang="en-US" sz="1600">
                <a:solidFill>
                  <a:schemeClr val="tx1"/>
                </a:solidFill>
                <a:latin typeface="+mn-ea"/>
              </a:rPr>
              <a:t>公式ページから金額を参照することを推奨する。</a:t>
            </a:r>
            <a:endParaRPr lang="en-US" altLang="ja-JP" sz="1600">
              <a:solidFill>
                <a:schemeClr val="tx1"/>
              </a:solidFill>
              <a:latin typeface="+mn-ea"/>
            </a:endParaRPr>
          </a:p>
          <a:p>
            <a:pPr marL="285750" indent="-285750">
              <a:spcBef>
                <a:spcPts val="600"/>
              </a:spcBef>
              <a:buFont typeface="Arial" panose="020B0604020202020204" pitchFamily="34" charset="0"/>
              <a:buChar char="•"/>
              <a:defRPr/>
            </a:pPr>
            <a:r>
              <a:rPr lang="ja-JP" altLang="en-US" sz="1600">
                <a:solidFill>
                  <a:schemeClr val="tx1"/>
                </a:solidFill>
                <a:latin typeface="+mn-ea"/>
              </a:rPr>
              <a:t>コスト最適化に向けたアプローチの詳細については「コスト最適化アプローチガイド」を参照すること。なお、本書「</a:t>
            </a:r>
            <a:r>
              <a:rPr lang="en-US" altLang="ja-JP" sz="1600">
                <a:solidFill>
                  <a:schemeClr val="tx1"/>
                </a:solidFill>
                <a:latin typeface="+mn-ea"/>
              </a:rPr>
              <a:t>3.2. </a:t>
            </a:r>
            <a:r>
              <a:rPr lang="ja-JP" altLang="en-US" sz="1600">
                <a:solidFill>
                  <a:schemeClr val="tx1"/>
                </a:solidFill>
                <a:latin typeface="+mn-ea"/>
              </a:rPr>
              <a:t>各収集情報に対応するアプローチ例」に各収集情報と関連するアプローチを記載している。</a:t>
            </a:r>
            <a:endParaRPr lang="en-US" altLang="ja-JP" sz="1600">
              <a:solidFill>
                <a:schemeClr val="tx1"/>
              </a:solidFill>
              <a:latin typeface="+mn-ea"/>
            </a:endParaRPr>
          </a:p>
        </p:txBody>
      </p:sp>
      <p:sp>
        <p:nvSpPr>
          <p:cNvPr id="19" name="正方形/長方形 18">
            <a:extLst>
              <a:ext uri="{FF2B5EF4-FFF2-40B4-BE49-F238E27FC236}">
                <a16:creationId xmlns:a16="http://schemas.microsoft.com/office/drawing/2014/main" id="{8258CE4D-F3D5-A486-0D82-69F3EBFB394E}"/>
              </a:ext>
            </a:extLst>
          </p:cNvPr>
          <p:cNvSpPr/>
          <p:nvPr/>
        </p:nvSpPr>
        <p:spPr>
          <a:xfrm>
            <a:off x="599726" y="1850318"/>
            <a:ext cx="1620000" cy="82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Noto Sans JP"/>
                <a:cs typeface="+mn-cs"/>
              </a:rPr>
              <a:t>本書の位置付け</a:t>
            </a:r>
          </a:p>
        </p:txBody>
      </p:sp>
      <p:sp>
        <p:nvSpPr>
          <p:cNvPr id="20" name="正方形/長方形 19">
            <a:extLst>
              <a:ext uri="{FF2B5EF4-FFF2-40B4-BE49-F238E27FC236}">
                <a16:creationId xmlns:a16="http://schemas.microsoft.com/office/drawing/2014/main" id="{20F6F8E2-ABBF-C939-0684-82D2308B6690}"/>
              </a:ext>
            </a:extLst>
          </p:cNvPr>
          <p:cNvSpPr/>
          <p:nvPr/>
        </p:nvSpPr>
        <p:spPr>
          <a:xfrm>
            <a:off x="2274329" y="1850318"/>
            <a:ext cx="9288000" cy="82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defRPr/>
            </a:pPr>
            <a:r>
              <a:rPr lang="ja-JP" altLang="en-US" sz="1600">
                <a:solidFill>
                  <a:srgbClr val="000000"/>
                </a:solidFill>
                <a:latin typeface="+mn-ea"/>
              </a:rPr>
              <a:t>「コスト最適化</a:t>
            </a:r>
            <a:r>
              <a:rPr lang="ja-JP" altLang="en-US" sz="1600">
                <a:solidFill>
                  <a:schemeClr val="tx1"/>
                </a:solidFill>
                <a:latin typeface="+mn-ea"/>
              </a:rPr>
              <a:t>アプローチガイド」、「コスト最適化のアプローチ実施時に収集すべき情報の一覧（収集情報一覧）」と併用</a:t>
            </a:r>
            <a:r>
              <a:rPr lang="ja-JP" altLang="en-US" sz="1600">
                <a:solidFill>
                  <a:srgbClr val="000000"/>
                </a:solidFill>
                <a:latin typeface="+mn-ea"/>
              </a:rPr>
              <a:t>することを想定し、クラウド利用経費を最適化することを目的として作成した文書である。</a:t>
            </a:r>
            <a:endParaRPr lang="en-US" altLang="ja-JP" sz="1600">
              <a:solidFill>
                <a:srgbClr val="000000"/>
              </a:solidFill>
              <a:latin typeface="+mn-ea"/>
            </a:endParaRPr>
          </a:p>
        </p:txBody>
      </p:sp>
      <p:sp>
        <p:nvSpPr>
          <p:cNvPr id="23" name="正方形/長方形 22">
            <a:extLst>
              <a:ext uri="{FF2B5EF4-FFF2-40B4-BE49-F238E27FC236}">
                <a16:creationId xmlns:a16="http://schemas.microsoft.com/office/drawing/2014/main" id="{ED37939A-1F6B-AA88-DDB3-2D055160B704}"/>
              </a:ext>
            </a:extLst>
          </p:cNvPr>
          <p:cNvSpPr>
            <a:spLocks/>
          </p:cNvSpPr>
          <p:nvPr/>
        </p:nvSpPr>
        <p:spPr>
          <a:xfrm>
            <a:off x="599726" y="2750318"/>
            <a:ext cx="1620000" cy="7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Noto Sans JP"/>
                <a:cs typeface="+mn-cs"/>
              </a:rPr>
              <a:t>対象読者</a:t>
            </a:r>
          </a:p>
        </p:txBody>
      </p:sp>
      <p:sp>
        <p:nvSpPr>
          <p:cNvPr id="28" name="正方形/長方形 27">
            <a:extLst>
              <a:ext uri="{FF2B5EF4-FFF2-40B4-BE49-F238E27FC236}">
                <a16:creationId xmlns:a16="http://schemas.microsoft.com/office/drawing/2014/main" id="{E4FFB243-1C7E-BF5F-94E4-B778FB3C830A}"/>
              </a:ext>
            </a:extLst>
          </p:cNvPr>
          <p:cNvSpPr>
            <a:spLocks/>
          </p:cNvSpPr>
          <p:nvPr/>
        </p:nvSpPr>
        <p:spPr>
          <a:xfrm>
            <a:off x="2274329" y="2750318"/>
            <a:ext cx="9288000" cy="792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srgbClr val="000000"/>
                </a:solidFill>
                <a:effectLst/>
                <a:uLnTx/>
                <a:uFillTx/>
                <a:latin typeface="+mn-ea"/>
                <a:cs typeface="+mn-cs"/>
              </a:rPr>
              <a:t>情報システムを管理する立場にある職員</a:t>
            </a:r>
            <a:endParaRPr kumimoji="1" lang="en-US" altLang="ja-JP" sz="1600" b="0" i="0" u="none" strike="noStrike" kern="1200" cap="none" spc="0" normalizeH="0" baseline="0" noProof="0">
              <a:ln>
                <a:noFill/>
              </a:ln>
              <a:solidFill>
                <a:srgbClr val="000000"/>
              </a:solidFill>
              <a:effectLst/>
              <a:uLnTx/>
              <a:uFillTx/>
              <a:latin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srgbClr val="000000"/>
                </a:solidFill>
                <a:effectLst/>
                <a:uLnTx/>
                <a:uFillTx/>
                <a:latin typeface="+mn-ea"/>
                <a:cs typeface="+mn-cs"/>
              </a:rPr>
              <a:t>情報システムを管理（支援・補助）する立場にある事業者</a:t>
            </a:r>
            <a:endParaRPr kumimoji="1" lang="en-US" altLang="ja-JP" sz="1600" b="0" i="0" u="none" strike="noStrike" kern="1200" cap="none" spc="0" normalizeH="0" baseline="0" noProof="0">
              <a:ln>
                <a:noFill/>
              </a:ln>
              <a:solidFill>
                <a:srgbClr val="000000"/>
              </a:solidFill>
              <a:effectLst/>
              <a:uLnTx/>
              <a:uFillTx/>
              <a:latin typeface="+mn-ea"/>
              <a:cs typeface="+mn-cs"/>
            </a:endParaRPr>
          </a:p>
        </p:txBody>
      </p:sp>
      <p:sp>
        <p:nvSpPr>
          <p:cNvPr id="11" name="Slide Number Placeholder 1">
            <a:extLst>
              <a:ext uri="{FF2B5EF4-FFF2-40B4-BE49-F238E27FC236}">
                <a16:creationId xmlns:a16="http://schemas.microsoft.com/office/drawing/2014/main" id="{EE7AB214-FBD4-8890-3367-5B26BBA19400}"/>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2936199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E90BA-37D2-87A7-E6A5-16D5B47D61F2}"/>
            </a:ext>
          </a:extLst>
        </p:cNvPr>
        <p:cNvGrpSpPr/>
        <p:nvPr/>
      </p:nvGrpSpPr>
      <p:grpSpPr>
        <a:xfrm>
          <a:off x="0" y="0"/>
          <a:ext cx="0" cy="0"/>
          <a:chOff x="0" y="0"/>
          <a:chExt cx="0" cy="0"/>
        </a:xfrm>
      </p:grpSpPr>
      <p:sp>
        <p:nvSpPr>
          <p:cNvPr id="135" name="四角形: 角を丸くする 134">
            <a:extLst>
              <a:ext uri="{FF2B5EF4-FFF2-40B4-BE49-F238E27FC236}">
                <a16:creationId xmlns:a16="http://schemas.microsoft.com/office/drawing/2014/main" id="{0DFE6AE8-4DA1-1784-0746-9216D2DD0777}"/>
              </a:ext>
            </a:extLst>
          </p:cNvPr>
          <p:cNvSpPr/>
          <p:nvPr/>
        </p:nvSpPr>
        <p:spPr>
          <a:xfrm>
            <a:off x="7668886" y="4990391"/>
            <a:ext cx="1568751" cy="840557"/>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四角形: 角を丸くする 110">
            <a:extLst>
              <a:ext uri="{FF2B5EF4-FFF2-40B4-BE49-F238E27FC236}">
                <a16:creationId xmlns:a16="http://schemas.microsoft.com/office/drawing/2014/main" id="{CF8B61CC-B8FC-BEAD-89DB-0EDCCBBD079F}"/>
              </a:ext>
            </a:extLst>
          </p:cNvPr>
          <p:cNvSpPr/>
          <p:nvPr/>
        </p:nvSpPr>
        <p:spPr>
          <a:xfrm>
            <a:off x="3714257" y="5104011"/>
            <a:ext cx="2430706" cy="162454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Text Placeholder 3">
            <a:extLst>
              <a:ext uri="{FF2B5EF4-FFF2-40B4-BE49-F238E27FC236}">
                <a16:creationId xmlns:a16="http://schemas.microsoft.com/office/drawing/2014/main" id="{90EB3CBD-AEAE-BE22-10BB-65F833FA422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45F7B54-52F9-FBB8-0980-5A9ADFB06B5B}"/>
              </a:ext>
            </a:extLst>
          </p:cNvPr>
          <p:cNvSpPr>
            <a:spLocks noGrp="1"/>
          </p:cNvSpPr>
          <p:nvPr>
            <p:ph type="body" sz="quarter" idx="12"/>
          </p:nvPr>
        </p:nvSpPr>
        <p:spPr/>
        <p:txBody>
          <a:bodyPr lIns="0" tIns="0" rIns="0" bIns="0" anchor="t"/>
          <a:lstStyle/>
          <a:p>
            <a:r>
              <a:rPr lang="ja-JP" altLang="en-US" sz="1800"/>
              <a:t>事業者から受領した見積りを本書記載の確認観点を参考に、必要な情報を「</a:t>
            </a:r>
            <a:r>
              <a:rPr lang="ja-JP" altLang="en-US" sz="1800">
                <a:latin typeface="+mn-ea"/>
              </a:rPr>
              <a:t>コスト最適化のアプローチ実施時に収集すべき情報の一覧</a:t>
            </a:r>
            <a:r>
              <a:rPr lang="ja-JP" altLang="en-US" sz="1800"/>
              <a:t>」に整理し、コスト最適化アプローチに取り組んでいただきたい。</a:t>
            </a:r>
            <a:endParaRPr lang="en-US" altLang="ja-JP" sz="1800"/>
          </a:p>
        </p:txBody>
      </p:sp>
      <p:sp>
        <p:nvSpPr>
          <p:cNvPr id="6" name="Title 5">
            <a:extLst>
              <a:ext uri="{FF2B5EF4-FFF2-40B4-BE49-F238E27FC236}">
                <a16:creationId xmlns:a16="http://schemas.microsoft.com/office/drawing/2014/main" id="{89949A5B-D736-7DA0-931B-559C7394854F}"/>
              </a:ext>
            </a:extLst>
          </p:cNvPr>
          <p:cNvSpPr>
            <a:spLocks noGrp="1"/>
          </p:cNvSpPr>
          <p:nvPr>
            <p:ph type="title"/>
          </p:nvPr>
        </p:nvSpPr>
        <p:spPr/>
        <p:txBody>
          <a:bodyPr/>
          <a:lstStyle/>
          <a:p>
            <a:r>
              <a:rPr lang="en-US" altLang="ja-JP"/>
              <a:t>1.2.</a:t>
            </a:r>
            <a:r>
              <a:rPr lang="ja-JP" altLang="en-US"/>
              <a:t> 本書を活用したクラウド利用経費最適化のステップ</a:t>
            </a:r>
            <a:endParaRPr lang="en-US"/>
          </a:p>
        </p:txBody>
      </p:sp>
      <p:grpSp>
        <p:nvGrpSpPr>
          <p:cNvPr id="28" name="グループ化 27">
            <a:extLst>
              <a:ext uri="{FF2B5EF4-FFF2-40B4-BE49-F238E27FC236}">
                <a16:creationId xmlns:a16="http://schemas.microsoft.com/office/drawing/2014/main" id="{A3AED8C5-D3A0-2230-C66A-CA5C19BD440D}"/>
              </a:ext>
            </a:extLst>
          </p:cNvPr>
          <p:cNvGrpSpPr/>
          <p:nvPr/>
        </p:nvGrpSpPr>
        <p:grpSpPr>
          <a:xfrm>
            <a:off x="3106012" y="4205200"/>
            <a:ext cx="763890" cy="589166"/>
            <a:chOff x="3547069" y="3882724"/>
            <a:chExt cx="763890" cy="589166"/>
          </a:xfrm>
        </p:grpSpPr>
        <p:sp>
          <p:nvSpPr>
            <p:cNvPr id="55" name="Freeform 33">
              <a:extLst>
                <a:ext uri="{FF2B5EF4-FFF2-40B4-BE49-F238E27FC236}">
                  <a16:creationId xmlns:a16="http://schemas.microsoft.com/office/drawing/2014/main" id="{ED55D6DB-B82B-EDD8-0BF6-4603B248809A}"/>
                </a:ext>
              </a:extLst>
            </p:cNvPr>
            <p:cNvSpPr>
              <a:spLocks noEditPoints="1"/>
            </p:cNvSpPr>
            <p:nvPr/>
          </p:nvSpPr>
          <p:spPr bwMode="auto">
            <a:xfrm>
              <a:off x="3826468" y="3882724"/>
              <a:ext cx="254921" cy="354760"/>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FD349C"/>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テキスト ボックス 55">
              <a:extLst>
                <a:ext uri="{FF2B5EF4-FFF2-40B4-BE49-F238E27FC236}">
                  <a16:creationId xmlns:a16="http://schemas.microsoft.com/office/drawing/2014/main" id="{4016DD04-A9E8-40CA-C75F-0F3038FCB79E}"/>
                </a:ext>
              </a:extLst>
            </p:cNvPr>
            <p:cNvSpPr txBox="1"/>
            <p:nvPr/>
          </p:nvSpPr>
          <p:spPr>
            <a:xfrm>
              <a:off x="3547069" y="4210280"/>
              <a:ext cx="763890" cy="2616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rgbClr val="FD349C"/>
                  </a:solidFill>
                </a:rPr>
                <a:t>本書</a:t>
              </a:r>
            </a:p>
          </p:txBody>
        </p:sp>
      </p:grpSp>
      <p:sp>
        <p:nvSpPr>
          <p:cNvPr id="65" name="正方形/長方形 64">
            <a:extLst>
              <a:ext uri="{FF2B5EF4-FFF2-40B4-BE49-F238E27FC236}">
                <a16:creationId xmlns:a16="http://schemas.microsoft.com/office/drawing/2014/main" id="{752BE316-A594-2478-07C8-BD16AA36A271}"/>
              </a:ext>
            </a:extLst>
          </p:cNvPr>
          <p:cNvSpPr/>
          <p:nvPr/>
        </p:nvSpPr>
        <p:spPr>
          <a:xfrm>
            <a:off x="839829" y="2331466"/>
            <a:ext cx="1925977"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spcBef>
                <a:spcPts val="300"/>
              </a:spcBef>
              <a:buFont typeface="Wingdings" panose="05000000000000000000" pitchFamily="2" charset="2"/>
              <a:buChar char="ü"/>
              <a:defRPr/>
            </a:pPr>
            <a:r>
              <a:rPr lang="ja-JP" altLang="en-US" sz="1200">
                <a:solidFill>
                  <a:srgbClr val="000000"/>
                </a:solidFill>
                <a:latin typeface="+mn-ea"/>
              </a:rPr>
              <a:t>職員が事業者にクラウド利用経費の見積りを依頼し、事業者から受領</a:t>
            </a:r>
            <a:endParaRPr lang="en-US" altLang="ja-JP" sz="1200">
              <a:solidFill>
                <a:srgbClr val="000000"/>
              </a:solidFill>
              <a:latin typeface="+mn-ea"/>
            </a:endParaRPr>
          </a:p>
        </p:txBody>
      </p:sp>
      <p:grpSp>
        <p:nvGrpSpPr>
          <p:cNvPr id="15" name="グループ化 14">
            <a:extLst>
              <a:ext uri="{FF2B5EF4-FFF2-40B4-BE49-F238E27FC236}">
                <a16:creationId xmlns:a16="http://schemas.microsoft.com/office/drawing/2014/main" id="{9AC62094-BBF4-0F7B-3FEC-6C19693ADC04}"/>
              </a:ext>
            </a:extLst>
          </p:cNvPr>
          <p:cNvGrpSpPr/>
          <p:nvPr/>
        </p:nvGrpSpPr>
        <p:grpSpPr>
          <a:xfrm>
            <a:off x="742185" y="1771354"/>
            <a:ext cx="2041646" cy="503561"/>
            <a:chOff x="587375" y="1532467"/>
            <a:chExt cx="2041646" cy="503561"/>
          </a:xfrm>
        </p:grpSpPr>
        <p:sp>
          <p:nvSpPr>
            <p:cNvPr id="9" name="矢印: 五方向 8">
              <a:extLst>
                <a:ext uri="{FF2B5EF4-FFF2-40B4-BE49-F238E27FC236}">
                  <a16:creationId xmlns:a16="http://schemas.microsoft.com/office/drawing/2014/main" id="{EBF55483-EC5C-95B5-7384-10CA800AD1E3}"/>
                </a:ext>
              </a:extLst>
            </p:cNvPr>
            <p:cNvSpPr/>
            <p:nvPr/>
          </p:nvSpPr>
          <p:spPr>
            <a:xfrm>
              <a:off x="685021" y="1676028"/>
              <a:ext cx="1944000" cy="360000"/>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a:solidFill>
                    <a:prstClr val="white"/>
                  </a:solidFill>
                  <a:latin typeface="+mn-ea"/>
                </a:rPr>
                <a:t>見積りの受領</a:t>
              </a:r>
              <a:endParaRPr kumimoji="1" lang="ja-JP" altLang="en-US" sz="1400" b="1" i="0" u="none" strike="noStrike" kern="1200" cap="none" spc="0" normalizeH="0" baseline="0" noProof="0">
                <a:ln>
                  <a:noFill/>
                </a:ln>
                <a:solidFill>
                  <a:prstClr val="white"/>
                </a:solidFill>
                <a:effectLst/>
                <a:uLnTx/>
                <a:uFillTx/>
                <a:latin typeface="+mn-ea"/>
                <a:cs typeface="+mn-cs"/>
              </a:endParaRPr>
            </a:p>
          </p:txBody>
        </p:sp>
        <p:sp>
          <p:nvSpPr>
            <p:cNvPr id="7" name="楕円 6">
              <a:extLst>
                <a:ext uri="{FF2B5EF4-FFF2-40B4-BE49-F238E27FC236}">
                  <a16:creationId xmlns:a16="http://schemas.microsoft.com/office/drawing/2014/main" id="{24F99A96-2058-B5C7-0E0C-80D2AF14DBA9}"/>
                </a:ext>
              </a:extLst>
            </p:cNvPr>
            <p:cNvSpPr/>
            <p:nvPr/>
          </p:nvSpPr>
          <p:spPr>
            <a:xfrm>
              <a:off x="587375" y="1532467"/>
              <a:ext cx="315000" cy="315000"/>
            </a:xfrm>
            <a:prstGeom prst="ellipse">
              <a:avLst/>
            </a:prstGeom>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1</a:t>
              </a:r>
              <a:endParaRPr kumimoji="1" lang="ja-JP" altLang="en-US"/>
            </a:p>
          </p:txBody>
        </p:sp>
      </p:grpSp>
      <p:sp>
        <p:nvSpPr>
          <p:cNvPr id="66" name="正方形/長方形 65">
            <a:extLst>
              <a:ext uri="{FF2B5EF4-FFF2-40B4-BE49-F238E27FC236}">
                <a16:creationId xmlns:a16="http://schemas.microsoft.com/office/drawing/2014/main" id="{79DBE677-E28A-14A6-CD0B-84D0693294E0}"/>
              </a:ext>
            </a:extLst>
          </p:cNvPr>
          <p:cNvSpPr/>
          <p:nvPr/>
        </p:nvSpPr>
        <p:spPr>
          <a:xfrm>
            <a:off x="2845367" y="2323826"/>
            <a:ext cx="4176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spcBef>
                <a:spcPts val="300"/>
              </a:spcBef>
              <a:buFont typeface="Wingdings" panose="05000000000000000000" pitchFamily="2" charset="2"/>
              <a:buChar char="ü"/>
              <a:defRPr/>
            </a:pPr>
            <a:r>
              <a:rPr lang="ja-JP" altLang="en-US" sz="1200">
                <a:solidFill>
                  <a:srgbClr val="000000"/>
                </a:solidFill>
                <a:latin typeface="+mn-ea"/>
              </a:rPr>
              <a:t>本書記載（</a:t>
            </a:r>
            <a:r>
              <a:rPr lang="en-US" altLang="ja-JP" sz="1200">
                <a:solidFill>
                  <a:srgbClr val="000000"/>
                </a:solidFill>
                <a:latin typeface="+mn-ea"/>
              </a:rPr>
              <a:t>3</a:t>
            </a:r>
            <a:r>
              <a:rPr lang="ja-JP" altLang="en-US" sz="1200">
                <a:solidFill>
                  <a:srgbClr val="000000"/>
                </a:solidFill>
                <a:latin typeface="+mn-ea"/>
              </a:rPr>
              <a:t>章）の「各サービスにおける見積りの確認観点」を用いて事業者から提出された見積りを確認し、</a:t>
            </a:r>
            <a:r>
              <a:rPr lang="ja-JP" altLang="en-US" sz="1200" b="1" u="sng">
                <a:solidFill>
                  <a:srgbClr val="000000"/>
                </a:solidFill>
                <a:latin typeface="+mn-ea"/>
              </a:rPr>
              <a:t>収集した情報について「コスト最適化のアプローチ実施時に収集すべき情報の一覧」に反映</a:t>
            </a:r>
            <a:endParaRPr lang="en-US" altLang="ja-JP" sz="1200" b="1" u="sng">
              <a:solidFill>
                <a:srgbClr val="000000"/>
              </a:solidFill>
              <a:latin typeface="+mn-ea"/>
            </a:endParaRPr>
          </a:p>
        </p:txBody>
      </p:sp>
      <p:grpSp>
        <p:nvGrpSpPr>
          <p:cNvPr id="13" name="グループ化 12">
            <a:extLst>
              <a:ext uri="{FF2B5EF4-FFF2-40B4-BE49-F238E27FC236}">
                <a16:creationId xmlns:a16="http://schemas.microsoft.com/office/drawing/2014/main" id="{382D8E60-3320-35A2-7ED2-4DA3A6A89243}"/>
              </a:ext>
            </a:extLst>
          </p:cNvPr>
          <p:cNvGrpSpPr/>
          <p:nvPr/>
        </p:nvGrpSpPr>
        <p:grpSpPr>
          <a:xfrm>
            <a:off x="2766112" y="1771354"/>
            <a:ext cx="4264560" cy="503561"/>
            <a:chOff x="2946643" y="1532467"/>
            <a:chExt cx="4264560" cy="503561"/>
          </a:xfrm>
        </p:grpSpPr>
        <p:sp>
          <p:nvSpPr>
            <p:cNvPr id="8" name="矢印: 五方向 7">
              <a:extLst>
                <a:ext uri="{FF2B5EF4-FFF2-40B4-BE49-F238E27FC236}">
                  <a16:creationId xmlns:a16="http://schemas.microsoft.com/office/drawing/2014/main" id="{5636BD57-1B95-29FD-D2B2-D3176D3C4BD3}"/>
                </a:ext>
              </a:extLst>
            </p:cNvPr>
            <p:cNvSpPr/>
            <p:nvPr/>
          </p:nvSpPr>
          <p:spPr>
            <a:xfrm>
              <a:off x="3035203" y="1676028"/>
              <a:ext cx="4176000" cy="360000"/>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n-ea"/>
                  <a:cs typeface="+mn-cs"/>
                </a:rPr>
                <a:t>見積りの確認・情報整理</a:t>
              </a:r>
            </a:p>
          </p:txBody>
        </p:sp>
        <p:sp>
          <p:nvSpPr>
            <p:cNvPr id="10" name="楕円 9">
              <a:extLst>
                <a:ext uri="{FF2B5EF4-FFF2-40B4-BE49-F238E27FC236}">
                  <a16:creationId xmlns:a16="http://schemas.microsoft.com/office/drawing/2014/main" id="{A418FF9F-D7FC-BF2F-4F44-6853CE710988}"/>
                </a:ext>
              </a:extLst>
            </p:cNvPr>
            <p:cNvSpPr/>
            <p:nvPr/>
          </p:nvSpPr>
          <p:spPr>
            <a:xfrm>
              <a:off x="2946643" y="1532467"/>
              <a:ext cx="315000" cy="315000"/>
            </a:xfrm>
            <a:prstGeom prst="ellipse">
              <a:avLst/>
            </a:prstGeom>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2</a:t>
              </a:r>
              <a:endParaRPr kumimoji="1" lang="ja-JP" altLang="en-US"/>
            </a:p>
          </p:txBody>
        </p:sp>
      </p:grpSp>
      <p:sp>
        <p:nvSpPr>
          <p:cNvPr id="67" name="正方形/長方形 66">
            <a:extLst>
              <a:ext uri="{FF2B5EF4-FFF2-40B4-BE49-F238E27FC236}">
                <a16:creationId xmlns:a16="http://schemas.microsoft.com/office/drawing/2014/main" id="{C3D778F4-1C06-3349-456C-D8E79CD58B4C}"/>
              </a:ext>
            </a:extLst>
          </p:cNvPr>
          <p:cNvSpPr/>
          <p:nvPr/>
        </p:nvSpPr>
        <p:spPr>
          <a:xfrm>
            <a:off x="7119198" y="2320651"/>
            <a:ext cx="421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28600" indent="-228600">
              <a:spcBef>
                <a:spcPts val="300"/>
              </a:spcBef>
              <a:buFont typeface="Wingdings" panose="05000000000000000000" pitchFamily="2" charset="2"/>
              <a:buChar char="ü"/>
              <a:defRPr/>
            </a:pPr>
            <a:r>
              <a:rPr lang="ja-JP" altLang="en-US" sz="1200">
                <a:solidFill>
                  <a:srgbClr val="000000"/>
                </a:solidFill>
                <a:latin typeface="+mn-ea"/>
              </a:rPr>
              <a:t>「コスト最適化アプローチガイド 」を参照し、</a:t>
            </a:r>
            <a:r>
              <a:rPr lang="ja-JP" altLang="en-US" sz="1200" b="1" u="sng">
                <a:solidFill>
                  <a:srgbClr val="000000"/>
                </a:solidFill>
                <a:latin typeface="+mn-ea"/>
              </a:rPr>
              <a:t>見積りの妥当性や費用の削減余地がないかを検討</a:t>
            </a:r>
            <a:endParaRPr lang="en-US" altLang="ja-JP" sz="1200" b="1" u="sng">
              <a:solidFill>
                <a:srgbClr val="000000"/>
              </a:solidFill>
              <a:latin typeface="+mn-ea"/>
            </a:endParaRPr>
          </a:p>
          <a:p>
            <a:pPr marL="228600" indent="-228600">
              <a:spcBef>
                <a:spcPts val="300"/>
              </a:spcBef>
              <a:buFont typeface="Wingdings" panose="05000000000000000000" pitchFamily="2" charset="2"/>
              <a:buChar char="ü"/>
              <a:defRPr/>
            </a:pPr>
            <a:r>
              <a:rPr lang="ja-JP" altLang="en-US" sz="1200">
                <a:solidFill>
                  <a:srgbClr val="000000"/>
                </a:solidFill>
                <a:latin typeface="+mn-ea"/>
              </a:rPr>
              <a:t>「コスト最適化のアプローチ実施時に収集すべき情報の一覧」に見直し後の情報を反映</a:t>
            </a:r>
            <a:endParaRPr lang="en-US" altLang="ja-JP" sz="1200">
              <a:solidFill>
                <a:srgbClr val="000000"/>
              </a:solidFill>
              <a:latin typeface="+mn-ea"/>
            </a:endParaRPr>
          </a:p>
        </p:txBody>
      </p:sp>
      <p:grpSp>
        <p:nvGrpSpPr>
          <p:cNvPr id="12" name="グループ化 11">
            <a:extLst>
              <a:ext uri="{FF2B5EF4-FFF2-40B4-BE49-F238E27FC236}">
                <a16:creationId xmlns:a16="http://schemas.microsoft.com/office/drawing/2014/main" id="{8BC17840-4884-3CB9-9ADB-A3C5C431CCD0}"/>
              </a:ext>
            </a:extLst>
          </p:cNvPr>
          <p:cNvGrpSpPr/>
          <p:nvPr/>
        </p:nvGrpSpPr>
        <p:grpSpPr>
          <a:xfrm>
            <a:off x="7029420" y="1771354"/>
            <a:ext cx="4269779" cy="503561"/>
            <a:chOff x="6664749" y="1532467"/>
            <a:chExt cx="4291789" cy="503561"/>
          </a:xfrm>
        </p:grpSpPr>
        <p:sp>
          <p:nvSpPr>
            <p:cNvPr id="25" name="矢印: 五方向 24">
              <a:extLst>
                <a:ext uri="{FF2B5EF4-FFF2-40B4-BE49-F238E27FC236}">
                  <a16:creationId xmlns:a16="http://schemas.microsoft.com/office/drawing/2014/main" id="{4EFBCC4E-7557-A98A-2A47-372E973CFDEB}"/>
                </a:ext>
              </a:extLst>
            </p:cNvPr>
            <p:cNvSpPr/>
            <p:nvPr/>
          </p:nvSpPr>
          <p:spPr>
            <a:xfrm>
              <a:off x="6759012" y="1676028"/>
              <a:ext cx="4197526" cy="360000"/>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ja-JP" altLang="en-US" sz="1400" b="1">
                  <a:solidFill>
                    <a:prstClr val="white"/>
                  </a:solidFill>
                  <a:latin typeface="+mn-ea"/>
                </a:rPr>
                <a:t>見積りの妥当性確認・コスト最適化</a:t>
              </a:r>
            </a:p>
          </p:txBody>
        </p:sp>
        <p:sp>
          <p:nvSpPr>
            <p:cNvPr id="11" name="楕円 10">
              <a:extLst>
                <a:ext uri="{FF2B5EF4-FFF2-40B4-BE49-F238E27FC236}">
                  <a16:creationId xmlns:a16="http://schemas.microsoft.com/office/drawing/2014/main" id="{1BBFEF06-AAD3-F6A7-8943-B297C70484CC}"/>
                </a:ext>
              </a:extLst>
            </p:cNvPr>
            <p:cNvSpPr/>
            <p:nvPr/>
          </p:nvSpPr>
          <p:spPr>
            <a:xfrm>
              <a:off x="6664749" y="1532467"/>
              <a:ext cx="315000" cy="315000"/>
            </a:xfrm>
            <a:prstGeom prst="ellipse">
              <a:avLst/>
            </a:prstGeom>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3</a:t>
              </a:r>
              <a:endParaRPr kumimoji="1" lang="ja-JP" altLang="en-US"/>
            </a:p>
          </p:txBody>
        </p:sp>
      </p:grpSp>
      <p:grpSp>
        <p:nvGrpSpPr>
          <p:cNvPr id="70" name="グループ化 69">
            <a:extLst>
              <a:ext uri="{FF2B5EF4-FFF2-40B4-BE49-F238E27FC236}">
                <a16:creationId xmlns:a16="http://schemas.microsoft.com/office/drawing/2014/main" id="{7A37C45E-3311-B8AC-23FC-83D7AE97EC6E}"/>
              </a:ext>
            </a:extLst>
          </p:cNvPr>
          <p:cNvGrpSpPr/>
          <p:nvPr/>
        </p:nvGrpSpPr>
        <p:grpSpPr>
          <a:xfrm>
            <a:off x="840611" y="4115072"/>
            <a:ext cx="624548" cy="616391"/>
            <a:chOff x="688311" y="3698885"/>
            <a:chExt cx="624548" cy="616391"/>
          </a:xfrm>
        </p:grpSpPr>
        <p:pic>
          <p:nvPicPr>
            <p:cNvPr id="21" name="図 20">
              <a:extLst>
                <a:ext uri="{FF2B5EF4-FFF2-40B4-BE49-F238E27FC236}">
                  <a16:creationId xmlns:a16="http://schemas.microsoft.com/office/drawing/2014/main" id="{5F7D503A-1811-8070-82E5-60C9C3E7C6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163" y="3698885"/>
              <a:ext cx="396000" cy="354761"/>
            </a:xfrm>
            <a:prstGeom prst="rect">
              <a:avLst/>
            </a:prstGeom>
          </p:spPr>
        </p:pic>
        <p:sp>
          <p:nvSpPr>
            <p:cNvPr id="22" name="テキスト ボックス 21">
              <a:extLst>
                <a:ext uri="{FF2B5EF4-FFF2-40B4-BE49-F238E27FC236}">
                  <a16:creationId xmlns:a16="http://schemas.microsoft.com/office/drawing/2014/main" id="{EC1978E1-9716-7780-3CCB-E40E3655F50F}"/>
                </a:ext>
              </a:extLst>
            </p:cNvPr>
            <p:cNvSpPr txBox="1"/>
            <p:nvPr/>
          </p:nvSpPr>
          <p:spPr>
            <a:xfrm>
              <a:off x="688311" y="4053666"/>
              <a:ext cx="624548" cy="261610"/>
            </a:xfrm>
            <a:prstGeom prst="rect">
              <a:avLst/>
            </a:prstGeom>
            <a:noFill/>
          </p:spPr>
          <p:txBody>
            <a:bodyPr wrap="square" rtlCol="0">
              <a:spAutoFit/>
            </a:bodyPr>
            <a:lstStyle/>
            <a:p>
              <a:pPr algn="ctr"/>
              <a:r>
                <a:rPr kumimoji="1" lang="ja-JP" altLang="en-US" sz="1100"/>
                <a:t>事業者</a:t>
              </a:r>
            </a:p>
          </p:txBody>
        </p:sp>
      </p:grpSp>
      <p:grpSp>
        <p:nvGrpSpPr>
          <p:cNvPr id="23" name="グループ化 22">
            <a:extLst>
              <a:ext uri="{FF2B5EF4-FFF2-40B4-BE49-F238E27FC236}">
                <a16:creationId xmlns:a16="http://schemas.microsoft.com/office/drawing/2014/main" id="{C71905EB-9756-18CB-D776-E2B66559FB60}"/>
              </a:ext>
            </a:extLst>
          </p:cNvPr>
          <p:cNvGrpSpPr/>
          <p:nvPr/>
        </p:nvGrpSpPr>
        <p:grpSpPr>
          <a:xfrm>
            <a:off x="4183736" y="4146968"/>
            <a:ext cx="1096170" cy="602728"/>
            <a:chOff x="2831609" y="5598071"/>
            <a:chExt cx="1096170" cy="602728"/>
          </a:xfrm>
        </p:grpSpPr>
        <p:pic>
          <p:nvPicPr>
            <p:cNvPr id="26" name="図 25">
              <a:extLst>
                <a:ext uri="{FF2B5EF4-FFF2-40B4-BE49-F238E27FC236}">
                  <a16:creationId xmlns:a16="http://schemas.microsoft.com/office/drawing/2014/main" id="{95275634-2C21-2D34-972B-369816924D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1694" y="5598071"/>
              <a:ext cx="396000" cy="344179"/>
            </a:xfrm>
            <a:prstGeom prst="rect">
              <a:avLst/>
            </a:prstGeom>
          </p:spPr>
        </p:pic>
        <p:sp>
          <p:nvSpPr>
            <p:cNvPr id="27" name="テキスト ボックス 26">
              <a:extLst>
                <a:ext uri="{FF2B5EF4-FFF2-40B4-BE49-F238E27FC236}">
                  <a16:creationId xmlns:a16="http://schemas.microsoft.com/office/drawing/2014/main" id="{402D0F81-BBCB-40A1-CC14-2B6B3DB5F106}"/>
                </a:ext>
              </a:extLst>
            </p:cNvPr>
            <p:cNvSpPr txBox="1"/>
            <p:nvPr/>
          </p:nvSpPr>
          <p:spPr>
            <a:xfrm>
              <a:off x="2831609" y="5939189"/>
              <a:ext cx="1096170"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職員</a:t>
              </a:r>
            </a:p>
          </p:txBody>
        </p:sp>
      </p:grpSp>
      <p:sp>
        <p:nvSpPr>
          <p:cNvPr id="29" name="吹き出し: 四角形 28">
            <a:extLst>
              <a:ext uri="{FF2B5EF4-FFF2-40B4-BE49-F238E27FC236}">
                <a16:creationId xmlns:a16="http://schemas.microsoft.com/office/drawing/2014/main" id="{F276476F-B3E9-D7B8-7A6F-43BE9B30FA6C}"/>
              </a:ext>
            </a:extLst>
          </p:cNvPr>
          <p:cNvSpPr/>
          <p:nvPr/>
        </p:nvSpPr>
        <p:spPr>
          <a:xfrm>
            <a:off x="5059996" y="3448426"/>
            <a:ext cx="1902512" cy="818174"/>
          </a:xfrm>
          <a:prstGeom prst="wedgeRectCallout">
            <a:avLst>
              <a:gd name="adj1" fmla="val -56521"/>
              <a:gd name="adj2" fmla="val 30662"/>
            </a:avLst>
          </a:prstGeom>
          <a:solidFill>
            <a:schemeClr val="bg1"/>
          </a:solidFill>
          <a:ln w="9525">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a:solidFill>
                  <a:srgbClr val="000000"/>
                </a:solidFill>
                <a:latin typeface="+mn-ea"/>
              </a:rPr>
              <a:t>本書を基に見積りを確認し、コスト最適化に必要な情報を収集のうえ、「収集情報一覧」にて整理</a:t>
            </a:r>
          </a:p>
        </p:txBody>
      </p:sp>
      <p:grpSp>
        <p:nvGrpSpPr>
          <p:cNvPr id="32" name="グループ化 31">
            <a:extLst>
              <a:ext uri="{FF2B5EF4-FFF2-40B4-BE49-F238E27FC236}">
                <a16:creationId xmlns:a16="http://schemas.microsoft.com/office/drawing/2014/main" id="{418DA2C9-7282-FC41-5C34-67EE1C8FD208}"/>
              </a:ext>
            </a:extLst>
          </p:cNvPr>
          <p:cNvGrpSpPr/>
          <p:nvPr/>
        </p:nvGrpSpPr>
        <p:grpSpPr>
          <a:xfrm>
            <a:off x="5280357" y="5548862"/>
            <a:ext cx="795389" cy="768613"/>
            <a:chOff x="556923" y="2556398"/>
            <a:chExt cx="795389" cy="768613"/>
          </a:xfrm>
        </p:grpSpPr>
        <p:sp>
          <p:nvSpPr>
            <p:cNvPr id="33" name="テキスト ボックス 32">
              <a:extLst>
                <a:ext uri="{FF2B5EF4-FFF2-40B4-BE49-F238E27FC236}">
                  <a16:creationId xmlns:a16="http://schemas.microsoft.com/office/drawing/2014/main" id="{60C77867-9932-E359-4766-EEEAD95DF9EC}"/>
                </a:ext>
              </a:extLst>
            </p:cNvPr>
            <p:cNvSpPr txBox="1"/>
            <p:nvPr/>
          </p:nvSpPr>
          <p:spPr>
            <a:xfrm>
              <a:off x="556923" y="2894124"/>
              <a:ext cx="795389"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収集情報一覧</a:t>
              </a:r>
            </a:p>
          </p:txBody>
        </p:sp>
        <p:sp>
          <p:nvSpPr>
            <p:cNvPr id="34" name="Freeform 33">
              <a:extLst>
                <a:ext uri="{FF2B5EF4-FFF2-40B4-BE49-F238E27FC236}">
                  <a16:creationId xmlns:a16="http://schemas.microsoft.com/office/drawing/2014/main" id="{F9A54584-A8EC-B925-BEC2-7603F2AA01C8}"/>
                </a:ext>
              </a:extLst>
            </p:cNvPr>
            <p:cNvSpPr>
              <a:spLocks noEditPoints="1"/>
            </p:cNvSpPr>
            <p:nvPr/>
          </p:nvSpPr>
          <p:spPr bwMode="auto">
            <a:xfrm>
              <a:off x="844747" y="2556398"/>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39" name="テキスト ボックス 38">
            <a:extLst>
              <a:ext uri="{FF2B5EF4-FFF2-40B4-BE49-F238E27FC236}">
                <a16:creationId xmlns:a16="http://schemas.microsoft.com/office/drawing/2014/main" id="{019FB8AF-E54B-F858-5C5F-C837CDCD8132}"/>
              </a:ext>
            </a:extLst>
          </p:cNvPr>
          <p:cNvSpPr txBox="1"/>
          <p:nvPr/>
        </p:nvSpPr>
        <p:spPr>
          <a:xfrm>
            <a:off x="3954404" y="5559673"/>
            <a:ext cx="723081" cy="2616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見積り</a:t>
            </a:r>
          </a:p>
        </p:txBody>
      </p:sp>
      <p:sp>
        <p:nvSpPr>
          <p:cNvPr id="40" name="Freeform 33">
            <a:extLst>
              <a:ext uri="{FF2B5EF4-FFF2-40B4-BE49-F238E27FC236}">
                <a16:creationId xmlns:a16="http://schemas.microsoft.com/office/drawing/2014/main" id="{8D2EB2AE-AAAF-3236-64B0-1D1E3C42F7EA}"/>
              </a:ext>
            </a:extLst>
          </p:cNvPr>
          <p:cNvSpPr>
            <a:spLocks noEditPoints="1"/>
          </p:cNvSpPr>
          <p:nvPr/>
        </p:nvSpPr>
        <p:spPr bwMode="auto">
          <a:xfrm>
            <a:off x="4179947" y="5221947"/>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nvGrpSpPr>
          <p:cNvPr id="71" name="グループ化 70">
            <a:extLst>
              <a:ext uri="{FF2B5EF4-FFF2-40B4-BE49-F238E27FC236}">
                <a16:creationId xmlns:a16="http://schemas.microsoft.com/office/drawing/2014/main" id="{5F0B3D5F-518D-F440-94F5-4C8B0A6C7CE9}"/>
              </a:ext>
            </a:extLst>
          </p:cNvPr>
          <p:cNvGrpSpPr/>
          <p:nvPr/>
        </p:nvGrpSpPr>
        <p:grpSpPr>
          <a:xfrm>
            <a:off x="7902022" y="4119922"/>
            <a:ext cx="1096170" cy="602728"/>
            <a:chOff x="2831609" y="5598071"/>
            <a:chExt cx="1096170" cy="602728"/>
          </a:xfrm>
        </p:grpSpPr>
        <p:pic>
          <p:nvPicPr>
            <p:cNvPr id="72" name="図 71">
              <a:extLst>
                <a:ext uri="{FF2B5EF4-FFF2-40B4-BE49-F238E27FC236}">
                  <a16:creationId xmlns:a16="http://schemas.microsoft.com/office/drawing/2014/main" id="{2392C87B-EF85-88B7-3D5B-11FC5378DC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1694" y="5598071"/>
              <a:ext cx="396000" cy="344179"/>
            </a:xfrm>
            <a:prstGeom prst="rect">
              <a:avLst/>
            </a:prstGeom>
          </p:spPr>
        </p:pic>
        <p:sp>
          <p:nvSpPr>
            <p:cNvPr id="73" name="テキスト ボックス 72">
              <a:extLst>
                <a:ext uri="{FF2B5EF4-FFF2-40B4-BE49-F238E27FC236}">
                  <a16:creationId xmlns:a16="http://schemas.microsoft.com/office/drawing/2014/main" id="{55DFBF9C-504B-D291-5231-4272BA4CAD90}"/>
                </a:ext>
              </a:extLst>
            </p:cNvPr>
            <p:cNvSpPr txBox="1"/>
            <p:nvPr/>
          </p:nvSpPr>
          <p:spPr>
            <a:xfrm>
              <a:off x="2831609" y="5939189"/>
              <a:ext cx="1096170"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職員</a:t>
              </a:r>
            </a:p>
          </p:txBody>
        </p:sp>
      </p:grpSp>
      <p:sp>
        <p:nvSpPr>
          <p:cNvPr id="83" name="吹き出し: 四角形 82">
            <a:extLst>
              <a:ext uri="{FF2B5EF4-FFF2-40B4-BE49-F238E27FC236}">
                <a16:creationId xmlns:a16="http://schemas.microsoft.com/office/drawing/2014/main" id="{91F37C07-8292-8D13-53F6-07D3BDFC9EA0}"/>
              </a:ext>
            </a:extLst>
          </p:cNvPr>
          <p:cNvSpPr/>
          <p:nvPr/>
        </p:nvSpPr>
        <p:spPr>
          <a:xfrm>
            <a:off x="7439425" y="3450391"/>
            <a:ext cx="1964628" cy="507157"/>
          </a:xfrm>
          <a:prstGeom prst="wedgeRectCallout">
            <a:avLst>
              <a:gd name="adj1" fmla="val 14083"/>
              <a:gd name="adj2" fmla="val 66209"/>
            </a:avLst>
          </a:prstGeom>
          <a:solidFill>
            <a:schemeClr val="bg1"/>
          </a:solidFill>
          <a:ln w="9525">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a:solidFill>
                  <a:srgbClr val="000000"/>
                </a:solidFill>
                <a:latin typeface="+mn-ea"/>
              </a:rPr>
              <a:t>収集情報を基に、費用の見直し可否等について検討</a:t>
            </a:r>
          </a:p>
        </p:txBody>
      </p:sp>
      <p:cxnSp>
        <p:nvCxnSpPr>
          <p:cNvPr id="98" name="直線矢印コネクタ 97">
            <a:extLst>
              <a:ext uri="{FF2B5EF4-FFF2-40B4-BE49-F238E27FC236}">
                <a16:creationId xmlns:a16="http://schemas.microsoft.com/office/drawing/2014/main" id="{7EF4D4AE-E7F3-5FEB-5BF5-50EED4C0DC73}"/>
              </a:ext>
            </a:extLst>
          </p:cNvPr>
          <p:cNvCxnSpPr>
            <a:cxnSpLocks/>
          </p:cNvCxnSpPr>
          <p:nvPr/>
        </p:nvCxnSpPr>
        <p:spPr>
          <a:xfrm>
            <a:off x="1469478" y="4418098"/>
            <a:ext cx="576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00" name="グループ化 99">
            <a:extLst>
              <a:ext uri="{FF2B5EF4-FFF2-40B4-BE49-F238E27FC236}">
                <a16:creationId xmlns:a16="http://schemas.microsoft.com/office/drawing/2014/main" id="{6F5FDE49-DA56-9344-B134-291B84F7A755}"/>
              </a:ext>
            </a:extLst>
          </p:cNvPr>
          <p:cNvGrpSpPr/>
          <p:nvPr/>
        </p:nvGrpSpPr>
        <p:grpSpPr>
          <a:xfrm>
            <a:off x="1830511" y="4132005"/>
            <a:ext cx="1096170" cy="602728"/>
            <a:chOff x="2831609" y="5598071"/>
            <a:chExt cx="1096170" cy="602728"/>
          </a:xfrm>
        </p:grpSpPr>
        <p:pic>
          <p:nvPicPr>
            <p:cNvPr id="101" name="図 100">
              <a:extLst>
                <a:ext uri="{FF2B5EF4-FFF2-40B4-BE49-F238E27FC236}">
                  <a16:creationId xmlns:a16="http://schemas.microsoft.com/office/drawing/2014/main" id="{0B0E9F8A-9609-A04B-CFDC-48C3977752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1694" y="5598071"/>
              <a:ext cx="396000" cy="344179"/>
            </a:xfrm>
            <a:prstGeom prst="rect">
              <a:avLst/>
            </a:prstGeom>
          </p:spPr>
        </p:pic>
        <p:sp>
          <p:nvSpPr>
            <p:cNvPr id="102" name="テキスト ボックス 101">
              <a:extLst>
                <a:ext uri="{FF2B5EF4-FFF2-40B4-BE49-F238E27FC236}">
                  <a16:creationId xmlns:a16="http://schemas.microsoft.com/office/drawing/2014/main" id="{DB9B6176-C585-32CC-D13D-7B2CBE6242A2}"/>
                </a:ext>
              </a:extLst>
            </p:cNvPr>
            <p:cNvSpPr txBox="1"/>
            <p:nvPr/>
          </p:nvSpPr>
          <p:spPr>
            <a:xfrm>
              <a:off x="2831609" y="5939189"/>
              <a:ext cx="1096170"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職員</a:t>
              </a:r>
            </a:p>
          </p:txBody>
        </p:sp>
      </p:grpSp>
      <p:sp>
        <p:nvSpPr>
          <p:cNvPr id="103" name="二等辺三角形 102">
            <a:extLst>
              <a:ext uri="{FF2B5EF4-FFF2-40B4-BE49-F238E27FC236}">
                <a16:creationId xmlns:a16="http://schemas.microsoft.com/office/drawing/2014/main" id="{546BE4FB-6F67-E664-E80C-0B686A895014}"/>
              </a:ext>
            </a:extLst>
          </p:cNvPr>
          <p:cNvSpPr/>
          <p:nvPr/>
        </p:nvSpPr>
        <p:spPr>
          <a:xfrm rot="16200000" flipV="1">
            <a:off x="2539285" y="4422606"/>
            <a:ext cx="630027" cy="10715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srgbClr val="FFFFFF"/>
              </a:solidFill>
              <a:effectLst/>
              <a:uLnTx/>
              <a:uFillTx/>
              <a:latin typeface="Noto Sans JP"/>
              <a:cs typeface="+mn-cs"/>
            </a:endParaRPr>
          </a:p>
        </p:txBody>
      </p:sp>
      <p:sp>
        <p:nvSpPr>
          <p:cNvPr id="104" name="テキスト ボックス 103">
            <a:extLst>
              <a:ext uri="{FF2B5EF4-FFF2-40B4-BE49-F238E27FC236}">
                <a16:creationId xmlns:a16="http://schemas.microsoft.com/office/drawing/2014/main" id="{D4B00629-9793-6B30-A118-084D8A60F2C2}"/>
              </a:ext>
            </a:extLst>
          </p:cNvPr>
          <p:cNvSpPr txBox="1"/>
          <p:nvPr/>
        </p:nvSpPr>
        <p:spPr>
          <a:xfrm>
            <a:off x="1440739" y="4413255"/>
            <a:ext cx="618759"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提供</a:t>
            </a:r>
          </a:p>
        </p:txBody>
      </p:sp>
      <p:cxnSp>
        <p:nvCxnSpPr>
          <p:cNvPr id="106" name="直線矢印コネクタ 105">
            <a:extLst>
              <a:ext uri="{FF2B5EF4-FFF2-40B4-BE49-F238E27FC236}">
                <a16:creationId xmlns:a16="http://schemas.microsoft.com/office/drawing/2014/main" id="{2ABD630E-5B90-1245-9F68-578BF2898B53}"/>
              </a:ext>
            </a:extLst>
          </p:cNvPr>
          <p:cNvCxnSpPr>
            <a:cxnSpLocks/>
          </p:cNvCxnSpPr>
          <p:nvPr/>
        </p:nvCxnSpPr>
        <p:spPr>
          <a:xfrm>
            <a:off x="4725856" y="4763662"/>
            <a:ext cx="0" cy="303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テキスト ボックス 108">
            <a:extLst>
              <a:ext uri="{FF2B5EF4-FFF2-40B4-BE49-F238E27FC236}">
                <a16:creationId xmlns:a16="http://schemas.microsoft.com/office/drawing/2014/main" id="{62FA8150-AB0C-83B9-7F08-85DEC439274D}"/>
              </a:ext>
            </a:extLst>
          </p:cNvPr>
          <p:cNvSpPr txBox="1"/>
          <p:nvPr/>
        </p:nvSpPr>
        <p:spPr>
          <a:xfrm>
            <a:off x="4668071" y="4742575"/>
            <a:ext cx="525872"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確認</a:t>
            </a:r>
            <a:endParaRPr kumimoji="1" lang="en-US" altLang="ja-JP" sz="1100" b="0" i="0" u="none" strike="noStrike" kern="1200" cap="none" spc="0" normalizeH="0" baseline="0" noProof="0">
              <a:ln>
                <a:noFill/>
              </a:ln>
              <a:solidFill>
                <a:srgbClr val="000000"/>
              </a:solidFill>
              <a:effectLst/>
              <a:uLnTx/>
              <a:uFillTx/>
              <a:latin typeface="Noto Sans JP"/>
              <a:cs typeface="+mn-cs"/>
            </a:endParaRPr>
          </a:p>
        </p:txBody>
      </p:sp>
      <p:sp>
        <p:nvSpPr>
          <p:cNvPr id="110" name="矢印: 下 109">
            <a:extLst>
              <a:ext uri="{FF2B5EF4-FFF2-40B4-BE49-F238E27FC236}">
                <a16:creationId xmlns:a16="http://schemas.microsoft.com/office/drawing/2014/main" id="{A1DA8B6C-1673-1759-EB73-E7A5FC56A7FA}"/>
              </a:ext>
            </a:extLst>
          </p:cNvPr>
          <p:cNvSpPr/>
          <p:nvPr/>
        </p:nvSpPr>
        <p:spPr>
          <a:xfrm rot="16200000">
            <a:off x="4699390" y="5474824"/>
            <a:ext cx="575003" cy="723081"/>
          </a:xfrm>
          <a:prstGeom prst="downArrow">
            <a:avLst>
              <a:gd name="adj1" fmla="val 50000"/>
              <a:gd name="adj2" fmla="val 3624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white"/>
                </a:solidFill>
                <a:effectLst/>
                <a:uLnTx/>
                <a:uFillTx/>
                <a:latin typeface="Arial"/>
                <a:ea typeface="Meiryo UI"/>
                <a:cs typeface="+mn-cs"/>
              </a:rPr>
              <a:t>情報収集</a:t>
            </a:r>
          </a:p>
        </p:txBody>
      </p:sp>
      <p:sp>
        <p:nvSpPr>
          <p:cNvPr id="113" name="二等辺三角形 112">
            <a:extLst>
              <a:ext uri="{FF2B5EF4-FFF2-40B4-BE49-F238E27FC236}">
                <a16:creationId xmlns:a16="http://schemas.microsoft.com/office/drawing/2014/main" id="{699CFC52-5E7D-6976-CBFB-A00B8066B545}"/>
              </a:ext>
            </a:extLst>
          </p:cNvPr>
          <p:cNvSpPr/>
          <p:nvPr/>
        </p:nvSpPr>
        <p:spPr>
          <a:xfrm rot="16200000" flipV="1">
            <a:off x="6870569" y="4474476"/>
            <a:ext cx="630027" cy="10715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srgbClr val="FFFFFF"/>
              </a:solidFill>
              <a:effectLst/>
              <a:uLnTx/>
              <a:uFillTx/>
              <a:latin typeface="Noto Sans JP"/>
              <a:cs typeface="+mn-cs"/>
            </a:endParaRPr>
          </a:p>
        </p:txBody>
      </p:sp>
      <p:grpSp>
        <p:nvGrpSpPr>
          <p:cNvPr id="115" name="グループ化 114">
            <a:extLst>
              <a:ext uri="{FF2B5EF4-FFF2-40B4-BE49-F238E27FC236}">
                <a16:creationId xmlns:a16="http://schemas.microsoft.com/office/drawing/2014/main" id="{4006FA87-1392-8FF7-C34F-690049F5A7FB}"/>
              </a:ext>
            </a:extLst>
          </p:cNvPr>
          <p:cNvGrpSpPr/>
          <p:nvPr/>
        </p:nvGrpSpPr>
        <p:grpSpPr>
          <a:xfrm>
            <a:off x="7691448" y="5062335"/>
            <a:ext cx="795389" cy="768613"/>
            <a:chOff x="556923" y="2556398"/>
            <a:chExt cx="795389" cy="768613"/>
          </a:xfrm>
        </p:grpSpPr>
        <p:sp>
          <p:nvSpPr>
            <p:cNvPr id="116" name="テキスト ボックス 115">
              <a:extLst>
                <a:ext uri="{FF2B5EF4-FFF2-40B4-BE49-F238E27FC236}">
                  <a16:creationId xmlns:a16="http://schemas.microsoft.com/office/drawing/2014/main" id="{CFF6FB00-A93F-ACA6-72E4-F975191CD0BB}"/>
                </a:ext>
              </a:extLst>
            </p:cNvPr>
            <p:cNvSpPr txBox="1"/>
            <p:nvPr/>
          </p:nvSpPr>
          <p:spPr>
            <a:xfrm>
              <a:off x="556923" y="2894124"/>
              <a:ext cx="795389"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収集情報一覧</a:t>
              </a:r>
            </a:p>
          </p:txBody>
        </p:sp>
        <p:sp>
          <p:nvSpPr>
            <p:cNvPr id="117" name="Freeform 33">
              <a:extLst>
                <a:ext uri="{FF2B5EF4-FFF2-40B4-BE49-F238E27FC236}">
                  <a16:creationId xmlns:a16="http://schemas.microsoft.com/office/drawing/2014/main" id="{646610F5-8747-AAD1-4CF3-88CB4817AE43}"/>
                </a:ext>
              </a:extLst>
            </p:cNvPr>
            <p:cNvSpPr>
              <a:spLocks noEditPoints="1"/>
            </p:cNvSpPr>
            <p:nvPr/>
          </p:nvSpPr>
          <p:spPr bwMode="auto">
            <a:xfrm>
              <a:off x="844747" y="2556398"/>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119" name="グループ化 118">
            <a:extLst>
              <a:ext uri="{FF2B5EF4-FFF2-40B4-BE49-F238E27FC236}">
                <a16:creationId xmlns:a16="http://schemas.microsoft.com/office/drawing/2014/main" id="{9F38502F-CD1E-D8B4-25BE-B9BFCFC838A4}"/>
              </a:ext>
            </a:extLst>
          </p:cNvPr>
          <p:cNvGrpSpPr/>
          <p:nvPr/>
        </p:nvGrpSpPr>
        <p:grpSpPr>
          <a:xfrm>
            <a:off x="1398035" y="4696864"/>
            <a:ext cx="723081" cy="597261"/>
            <a:chOff x="998240" y="4823060"/>
            <a:chExt cx="723081" cy="597261"/>
          </a:xfrm>
        </p:grpSpPr>
        <p:sp>
          <p:nvSpPr>
            <p:cNvPr id="52" name="Freeform 33">
              <a:extLst>
                <a:ext uri="{FF2B5EF4-FFF2-40B4-BE49-F238E27FC236}">
                  <a16:creationId xmlns:a16="http://schemas.microsoft.com/office/drawing/2014/main" id="{D82B59EE-BF54-C914-1CA6-0F03CD3144A0}"/>
                </a:ext>
              </a:extLst>
            </p:cNvPr>
            <p:cNvSpPr>
              <a:spLocks noEditPoints="1"/>
            </p:cNvSpPr>
            <p:nvPr/>
          </p:nvSpPr>
          <p:spPr bwMode="auto">
            <a:xfrm>
              <a:off x="1220228" y="4823060"/>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 name="テキスト ボックス 117">
              <a:extLst>
                <a:ext uri="{FF2B5EF4-FFF2-40B4-BE49-F238E27FC236}">
                  <a16:creationId xmlns:a16="http://schemas.microsoft.com/office/drawing/2014/main" id="{1234DB7D-504C-C897-328C-CD3C951EA7DF}"/>
                </a:ext>
              </a:extLst>
            </p:cNvPr>
            <p:cNvSpPr txBox="1"/>
            <p:nvPr/>
          </p:nvSpPr>
          <p:spPr>
            <a:xfrm>
              <a:off x="998240" y="5158711"/>
              <a:ext cx="723081" cy="2616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見積り</a:t>
              </a:r>
            </a:p>
          </p:txBody>
        </p:sp>
      </p:grpSp>
      <p:cxnSp>
        <p:nvCxnSpPr>
          <p:cNvPr id="120" name="直線矢印コネクタ 119">
            <a:extLst>
              <a:ext uri="{FF2B5EF4-FFF2-40B4-BE49-F238E27FC236}">
                <a16:creationId xmlns:a16="http://schemas.microsoft.com/office/drawing/2014/main" id="{4A95BFE3-0744-C989-34D7-37A8EF320828}"/>
              </a:ext>
            </a:extLst>
          </p:cNvPr>
          <p:cNvCxnSpPr>
            <a:cxnSpLocks/>
          </p:cNvCxnSpPr>
          <p:nvPr/>
        </p:nvCxnSpPr>
        <p:spPr>
          <a:xfrm flipH="1">
            <a:off x="1469478" y="4326356"/>
            <a:ext cx="576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テキスト ボックス 120">
            <a:extLst>
              <a:ext uri="{FF2B5EF4-FFF2-40B4-BE49-F238E27FC236}">
                <a16:creationId xmlns:a16="http://schemas.microsoft.com/office/drawing/2014/main" id="{027E034F-76B5-CFEB-BFB0-61CD9805452E}"/>
              </a:ext>
            </a:extLst>
          </p:cNvPr>
          <p:cNvSpPr txBox="1"/>
          <p:nvPr/>
        </p:nvSpPr>
        <p:spPr>
          <a:xfrm>
            <a:off x="1440739" y="4077201"/>
            <a:ext cx="618759"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a:solidFill>
                  <a:srgbClr val="000000"/>
                </a:solidFill>
                <a:latin typeface="Noto Sans JP"/>
              </a:rPr>
              <a:t>依頼</a:t>
            </a:r>
            <a:endParaRPr kumimoji="1" lang="ja-JP" altLang="en-US" sz="1100" b="0" i="0" u="none" strike="noStrike" kern="1200" cap="none" spc="0" normalizeH="0" baseline="0" noProof="0">
              <a:ln>
                <a:noFill/>
              </a:ln>
              <a:solidFill>
                <a:srgbClr val="000000"/>
              </a:solidFill>
              <a:effectLst/>
              <a:uLnTx/>
              <a:uFillTx/>
              <a:latin typeface="Noto Sans JP"/>
              <a:cs typeface="+mn-cs"/>
            </a:endParaRPr>
          </a:p>
        </p:txBody>
      </p:sp>
      <p:cxnSp>
        <p:nvCxnSpPr>
          <p:cNvPr id="122" name="直線矢印コネクタ 121">
            <a:extLst>
              <a:ext uri="{FF2B5EF4-FFF2-40B4-BE49-F238E27FC236}">
                <a16:creationId xmlns:a16="http://schemas.microsoft.com/office/drawing/2014/main" id="{668FC9BE-F6E3-D6EE-0FF3-4A5B48829F5C}"/>
              </a:ext>
            </a:extLst>
          </p:cNvPr>
          <p:cNvCxnSpPr>
            <a:cxnSpLocks/>
          </p:cNvCxnSpPr>
          <p:nvPr/>
        </p:nvCxnSpPr>
        <p:spPr>
          <a:xfrm flipH="1">
            <a:off x="3749998" y="4399025"/>
            <a:ext cx="648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3FA557AA-4482-DBD8-520D-CAD2BBE0E45A}"/>
              </a:ext>
            </a:extLst>
          </p:cNvPr>
          <p:cNvSpPr txBox="1"/>
          <p:nvPr/>
        </p:nvSpPr>
        <p:spPr>
          <a:xfrm>
            <a:off x="3832907" y="4156071"/>
            <a:ext cx="525872"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a:solidFill>
                  <a:srgbClr val="000000"/>
                </a:solidFill>
                <a:latin typeface="Noto Sans JP"/>
              </a:rPr>
              <a:t>参照</a:t>
            </a:r>
            <a:endParaRPr kumimoji="1" lang="en-US" altLang="ja-JP" sz="1100" b="0" i="0" u="none" strike="noStrike" kern="1200" cap="none" spc="0" normalizeH="0" baseline="0" noProof="0">
              <a:ln>
                <a:noFill/>
              </a:ln>
              <a:solidFill>
                <a:srgbClr val="000000"/>
              </a:solidFill>
              <a:effectLst/>
              <a:uLnTx/>
              <a:uFillTx/>
              <a:latin typeface="Noto Sans JP"/>
              <a:cs typeface="+mn-cs"/>
            </a:endParaRPr>
          </a:p>
        </p:txBody>
      </p:sp>
      <p:cxnSp>
        <p:nvCxnSpPr>
          <p:cNvPr id="126" name="コネクタ: カギ線 125">
            <a:extLst>
              <a:ext uri="{FF2B5EF4-FFF2-40B4-BE49-F238E27FC236}">
                <a16:creationId xmlns:a16="http://schemas.microsoft.com/office/drawing/2014/main" id="{435D8FE7-091E-10AA-B6F1-D626C8CEA17E}"/>
              </a:ext>
            </a:extLst>
          </p:cNvPr>
          <p:cNvCxnSpPr>
            <a:cxnSpLocks/>
          </p:cNvCxnSpPr>
          <p:nvPr/>
        </p:nvCxnSpPr>
        <p:spPr>
          <a:xfrm rot="16200000" flipH="1">
            <a:off x="3442997" y="4839324"/>
            <a:ext cx="661959" cy="572040"/>
          </a:xfrm>
          <a:prstGeom prst="bentConnector3">
            <a:avLst>
              <a:gd name="adj1" fmla="val 101307"/>
            </a:avLst>
          </a:prstGeom>
          <a:ln>
            <a:solidFill>
              <a:srgbClr val="FD349C"/>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1" name="吹き出し: 四角形 130">
            <a:extLst>
              <a:ext uri="{FF2B5EF4-FFF2-40B4-BE49-F238E27FC236}">
                <a16:creationId xmlns:a16="http://schemas.microsoft.com/office/drawing/2014/main" id="{0CE8D973-2D3E-0E33-3EDA-D522D0A21E27}"/>
              </a:ext>
            </a:extLst>
          </p:cNvPr>
          <p:cNvSpPr/>
          <p:nvPr/>
        </p:nvSpPr>
        <p:spPr>
          <a:xfrm>
            <a:off x="2599332" y="5678382"/>
            <a:ext cx="1033211" cy="526625"/>
          </a:xfrm>
          <a:prstGeom prst="wedgeRectCallout">
            <a:avLst>
              <a:gd name="adj1" fmla="val 37623"/>
              <a:gd name="adj2" fmla="val -79795"/>
            </a:avLst>
          </a:prstGeom>
          <a:solidFill>
            <a:schemeClr val="bg1"/>
          </a:solidFill>
          <a:ln w="9525">
            <a:solidFill>
              <a:srgbClr val="FD34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a:solidFill>
                  <a:srgbClr val="FD349C"/>
                </a:solidFill>
                <a:latin typeface="+mn-ea"/>
              </a:rPr>
              <a:t>見積りの確認の観点・</a:t>
            </a:r>
            <a:endParaRPr lang="en-US" altLang="ja-JP" sz="1100">
              <a:solidFill>
                <a:srgbClr val="FD349C"/>
              </a:solidFill>
              <a:latin typeface="+mn-ea"/>
            </a:endParaRPr>
          </a:p>
          <a:p>
            <a:pPr algn="ctr"/>
            <a:r>
              <a:rPr lang="ja-JP" altLang="en-US" sz="1100">
                <a:solidFill>
                  <a:srgbClr val="FD349C"/>
                </a:solidFill>
                <a:latin typeface="+mn-ea"/>
              </a:rPr>
              <a:t>方法をガイド</a:t>
            </a:r>
          </a:p>
        </p:txBody>
      </p:sp>
      <p:grpSp>
        <p:nvGrpSpPr>
          <p:cNvPr id="132" name="グループ化 131">
            <a:extLst>
              <a:ext uri="{FF2B5EF4-FFF2-40B4-BE49-F238E27FC236}">
                <a16:creationId xmlns:a16="http://schemas.microsoft.com/office/drawing/2014/main" id="{6CDE42EE-3BD5-A930-E4E4-1ABD6D26D9EA}"/>
              </a:ext>
            </a:extLst>
          </p:cNvPr>
          <p:cNvGrpSpPr/>
          <p:nvPr/>
        </p:nvGrpSpPr>
        <p:grpSpPr>
          <a:xfrm>
            <a:off x="8312242" y="5054171"/>
            <a:ext cx="962421" cy="768613"/>
            <a:chOff x="473407" y="2556398"/>
            <a:chExt cx="962421" cy="768613"/>
          </a:xfrm>
        </p:grpSpPr>
        <p:sp>
          <p:nvSpPr>
            <p:cNvPr id="133" name="テキスト ボックス 132">
              <a:extLst>
                <a:ext uri="{FF2B5EF4-FFF2-40B4-BE49-F238E27FC236}">
                  <a16:creationId xmlns:a16="http://schemas.microsoft.com/office/drawing/2014/main" id="{C3E44B70-B48C-BD7B-4D59-B4B11F9DAC8F}"/>
                </a:ext>
              </a:extLst>
            </p:cNvPr>
            <p:cNvSpPr txBox="1"/>
            <p:nvPr/>
          </p:nvSpPr>
          <p:spPr>
            <a:xfrm>
              <a:off x="473407" y="2894124"/>
              <a:ext cx="962421"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アプローチガイド</a:t>
              </a:r>
            </a:p>
          </p:txBody>
        </p:sp>
        <p:sp>
          <p:nvSpPr>
            <p:cNvPr id="134" name="Freeform 33">
              <a:extLst>
                <a:ext uri="{FF2B5EF4-FFF2-40B4-BE49-F238E27FC236}">
                  <a16:creationId xmlns:a16="http://schemas.microsoft.com/office/drawing/2014/main" id="{8935872F-E1F0-0957-4992-176B4F1086F3}"/>
                </a:ext>
              </a:extLst>
            </p:cNvPr>
            <p:cNvSpPr>
              <a:spLocks noEditPoints="1"/>
            </p:cNvSpPr>
            <p:nvPr/>
          </p:nvSpPr>
          <p:spPr bwMode="auto">
            <a:xfrm>
              <a:off x="844747" y="2556398"/>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139" name="直線矢印コネクタ 138">
            <a:extLst>
              <a:ext uri="{FF2B5EF4-FFF2-40B4-BE49-F238E27FC236}">
                <a16:creationId xmlns:a16="http://schemas.microsoft.com/office/drawing/2014/main" id="{1FFE61FF-80A3-B97E-0354-C089C07D7D65}"/>
              </a:ext>
            </a:extLst>
          </p:cNvPr>
          <p:cNvCxnSpPr>
            <a:cxnSpLocks/>
            <a:endCxn id="135" idx="0"/>
          </p:cNvCxnSpPr>
          <p:nvPr/>
        </p:nvCxnSpPr>
        <p:spPr>
          <a:xfrm>
            <a:off x="8450107" y="4722650"/>
            <a:ext cx="3155" cy="267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0" name="二等辺三角形 149">
            <a:extLst>
              <a:ext uri="{FF2B5EF4-FFF2-40B4-BE49-F238E27FC236}">
                <a16:creationId xmlns:a16="http://schemas.microsoft.com/office/drawing/2014/main" id="{6AFC3B4F-D8C4-D3DD-21DC-E8F9992AC171}"/>
              </a:ext>
            </a:extLst>
          </p:cNvPr>
          <p:cNvSpPr/>
          <p:nvPr/>
        </p:nvSpPr>
        <p:spPr>
          <a:xfrm rot="16200000" flipV="1">
            <a:off x="9280101" y="4474476"/>
            <a:ext cx="630027" cy="10715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srgbClr val="FFFFFF"/>
              </a:solidFill>
              <a:effectLst/>
              <a:uLnTx/>
              <a:uFillTx/>
              <a:latin typeface="Noto Sans JP"/>
              <a:cs typeface="+mn-cs"/>
            </a:endParaRPr>
          </a:p>
        </p:txBody>
      </p:sp>
      <p:sp>
        <p:nvSpPr>
          <p:cNvPr id="175" name="テキスト ボックス 174">
            <a:extLst>
              <a:ext uri="{FF2B5EF4-FFF2-40B4-BE49-F238E27FC236}">
                <a16:creationId xmlns:a16="http://schemas.microsoft.com/office/drawing/2014/main" id="{51D84F7B-CD1B-A1ED-7222-54D639B4945F}"/>
              </a:ext>
            </a:extLst>
          </p:cNvPr>
          <p:cNvSpPr txBox="1"/>
          <p:nvPr/>
        </p:nvSpPr>
        <p:spPr>
          <a:xfrm>
            <a:off x="8408106" y="4717891"/>
            <a:ext cx="525872"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a:solidFill>
                  <a:srgbClr val="000000"/>
                </a:solidFill>
                <a:latin typeface="Noto Sans JP"/>
              </a:rPr>
              <a:t>参照</a:t>
            </a:r>
            <a:endParaRPr kumimoji="1" lang="en-US" altLang="ja-JP" sz="1100" b="0" i="0" u="none" strike="noStrike" kern="1200" cap="none" spc="0" normalizeH="0" baseline="0" noProof="0">
              <a:ln>
                <a:noFill/>
              </a:ln>
              <a:solidFill>
                <a:srgbClr val="000000"/>
              </a:solidFill>
              <a:effectLst/>
              <a:uLnTx/>
              <a:uFillTx/>
              <a:latin typeface="Noto Sans JP"/>
              <a:cs typeface="+mn-cs"/>
            </a:endParaRPr>
          </a:p>
        </p:txBody>
      </p:sp>
      <p:grpSp>
        <p:nvGrpSpPr>
          <p:cNvPr id="180" name="グループ化 179">
            <a:extLst>
              <a:ext uri="{FF2B5EF4-FFF2-40B4-BE49-F238E27FC236}">
                <a16:creationId xmlns:a16="http://schemas.microsoft.com/office/drawing/2014/main" id="{0DCBD3F7-3F55-48F9-F18C-DD333555125D}"/>
              </a:ext>
            </a:extLst>
          </p:cNvPr>
          <p:cNvGrpSpPr/>
          <p:nvPr/>
        </p:nvGrpSpPr>
        <p:grpSpPr>
          <a:xfrm>
            <a:off x="9885140" y="4119922"/>
            <a:ext cx="1096170" cy="602728"/>
            <a:chOff x="2831609" y="5598071"/>
            <a:chExt cx="1096170" cy="602728"/>
          </a:xfrm>
        </p:grpSpPr>
        <p:pic>
          <p:nvPicPr>
            <p:cNvPr id="181" name="図 180">
              <a:extLst>
                <a:ext uri="{FF2B5EF4-FFF2-40B4-BE49-F238E27FC236}">
                  <a16:creationId xmlns:a16="http://schemas.microsoft.com/office/drawing/2014/main" id="{24FE1B43-681F-CDFE-6E75-179E97DDA3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1694" y="5598071"/>
              <a:ext cx="396000" cy="344179"/>
            </a:xfrm>
            <a:prstGeom prst="rect">
              <a:avLst/>
            </a:prstGeom>
          </p:spPr>
        </p:pic>
        <p:sp>
          <p:nvSpPr>
            <p:cNvPr id="182" name="テキスト ボックス 181">
              <a:extLst>
                <a:ext uri="{FF2B5EF4-FFF2-40B4-BE49-F238E27FC236}">
                  <a16:creationId xmlns:a16="http://schemas.microsoft.com/office/drawing/2014/main" id="{D44D0B46-7488-43BA-9D35-5F45407B2BC6}"/>
                </a:ext>
              </a:extLst>
            </p:cNvPr>
            <p:cNvSpPr txBox="1"/>
            <p:nvPr/>
          </p:nvSpPr>
          <p:spPr>
            <a:xfrm>
              <a:off x="2831609" y="5939189"/>
              <a:ext cx="1096170" cy="26161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職員</a:t>
              </a:r>
            </a:p>
          </p:txBody>
        </p:sp>
      </p:grpSp>
      <p:grpSp>
        <p:nvGrpSpPr>
          <p:cNvPr id="183" name="グループ化 182">
            <a:extLst>
              <a:ext uri="{FF2B5EF4-FFF2-40B4-BE49-F238E27FC236}">
                <a16:creationId xmlns:a16="http://schemas.microsoft.com/office/drawing/2014/main" id="{2DB62A7D-026F-2E22-1F3F-49D9A7F129CF}"/>
              </a:ext>
            </a:extLst>
          </p:cNvPr>
          <p:cNvGrpSpPr/>
          <p:nvPr/>
        </p:nvGrpSpPr>
        <p:grpSpPr>
          <a:xfrm>
            <a:off x="10030168" y="5062335"/>
            <a:ext cx="795389" cy="768613"/>
            <a:chOff x="556923" y="2556398"/>
            <a:chExt cx="795389" cy="768613"/>
          </a:xfrm>
        </p:grpSpPr>
        <p:sp>
          <p:nvSpPr>
            <p:cNvPr id="184" name="テキスト ボックス 183">
              <a:extLst>
                <a:ext uri="{FF2B5EF4-FFF2-40B4-BE49-F238E27FC236}">
                  <a16:creationId xmlns:a16="http://schemas.microsoft.com/office/drawing/2014/main" id="{A622F254-1C87-92AE-A46A-F76C73286B85}"/>
                </a:ext>
              </a:extLst>
            </p:cNvPr>
            <p:cNvSpPr txBox="1"/>
            <p:nvPr/>
          </p:nvSpPr>
          <p:spPr>
            <a:xfrm>
              <a:off x="556923" y="2894124"/>
              <a:ext cx="795389"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収集情報一覧</a:t>
              </a:r>
            </a:p>
          </p:txBody>
        </p:sp>
        <p:sp>
          <p:nvSpPr>
            <p:cNvPr id="185" name="Freeform 33">
              <a:extLst>
                <a:ext uri="{FF2B5EF4-FFF2-40B4-BE49-F238E27FC236}">
                  <a16:creationId xmlns:a16="http://schemas.microsoft.com/office/drawing/2014/main" id="{DCB668E5-43E8-EAB5-C0A0-42156B031C00}"/>
                </a:ext>
              </a:extLst>
            </p:cNvPr>
            <p:cNvSpPr>
              <a:spLocks noEditPoints="1"/>
            </p:cNvSpPr>
            <p:nvPr/>
          </p:nvSpPr>
          <p:spPr bwMode="auto">
            <a:xfrm>
              <a:off x="844747" y="2556398"/>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86" name="吹き出し: 四角形 185">
            <a:extLst>
              <a:ext uri="{FF2B5EF4-FFF2-40B4-BE49-F238E27FC236}">
                <a16:creationId xmlns:a16="http://schemas.microsoft.com/office/drawing/2014/main" id="{734B870D-71FE-481D-0841-16C4D26BDC2E}"/>
              </a:ext>
            </a:extLst>
          </p:cNvPr>
          <p:cNvSpPr/>
          <p:nvPr/>
        </p:nvSpPr>
        <p:spPr>
          <a:xfrm>
            <a:off x="9641580" y="3450391"/>
            <a:ext cx="1615889" cy="507157"/>
          </a:xfrm>
          <a:prstGeom prst="wedgeRectCallout">
            <a:avLst>
              <a:gd name="adj1" fmla="val 14083"/>
              <a:gd name="adj2" fmla="val 66209"/>
            </a:avLst>
          </a:prstGeom>
          <a:solidFill>
            <a:schemeClr val="bg1"/>
          </a:solidFill>
          <a:ln w="9525">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a:solidFill>
                  <a:srgbClr val="000000"/>
                </a:solidFill>
                <a:latin typeface="+mn-ea"/>
              </a:rPr>
              <a:t>検討結果を踏まえ、見直し後の情報を反映</a:t>
            </a:r>
          </a:p>
        </p:txBody>
      </p:sp>
      <p:cxnSp>
        <p:nvCxnSpPr>
          <p:cNvPr id="187" name="直線矢印コネクタ 186">
            <a:extLst>
              <a:ext uri="{FF2B5EF4-FFF2-40B4-BE49-F238E27FC236}">
                <a16:creationId xmlns:a16="http://schemas.microsoft.com/office/drawing/2014/main" id="{8FD7E505-E2D6-8B0F-6CEC-73C5104D162A}"/>
              </a:ext>
            </a:extLst>
          </p:cNvPr>
          <p:cNvCxnSpPr>
            <a:cxnSpLocks/>
          </p:cNvCxnSpPr>
          <p:nvPr/>
        </p:nvCxnSpPr>
        <p:spPr>
          <a:xfrm>
            <a:off x="10410290" y="4722650"/>
            <a:ext cx="3155" cy="267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8" name="テキスト ボックス 187">
            <a:extLst>
              <a:ext uri="{FF2B5EF4-FFF2-40B4-BE49-F238E27FC236}">
                <a16:creationId xmlns:a16="http://schemas.microsoft.com/office/drawing/2014/main" id="{30158DA8-9D7F-C85A-6A42-8FE30995DD98}"/>
              </a:ext>
            </a:extLst>
          </p:cNvPr>
          <p:cNvSpPr txBox="1"/>
          <p:nvPr/>
        </p:nvSpPr>
        <p:spPr>
          <a:xfrm>
            <a:off x="10410290" y="4696115"/>
            <a:ext cx="1011428" cy="43088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Noto Sans JP"/>
                <a:cs typeface="+mn-cs"/>
              </a:rPr>
              <a:t>見直し結果を反映</a:t>
            </a:r>
            <a:endParaRPr kumimoji="1" lang="en-US" altLang="ja-JP" sz="1100" b="0" i="0" u="none" strike="noStrike" kern="1200" cap="none" spc="0" normalizeH="0" baseline="0" noProof="0">
              <a:ln>
                <a:noFill/>
              </a:ln>
              <a:solidFill>
                <a:srgbClr val="000000"/>
              </a:solidFill>
              <a:effectLst/>
              <a:uLnTx/>
              <a:uFillTx/>
              <a:latin typeface="Noto Sans JP"/>
              <a:cs typeface="+mn-cs"/>
            </a:endParaRPr>
          </a:p>
        </p:txBody>
      </p:sp>
      <p:grpSp>
        <p:nvGrpSpPr>
          <p:cNvPr id="203" name="グループ化 202">
            <a:extLst>
              <a:ext uri="{FF2B5EF4-FFF2-40B4-BE49-F238E27FC236}">
                <a16:creationId xmlns:a16="http://schemas.microsoft.com/office/drawing/2014/main" id="{5923AE52-758F-60E6-654E-DB52BD5D1FBF}"/>
              </a:ext>
            </a:extLst>
          </p:cNvPr>
          <p:cNvGrpSpPr/>
          <p:nvPr/>
        </p:nvGrpSpPr>
        <p:grpSpPr>
          <a:xfrm>
            <a:off x="3786612" y="5893398"/>
            <a:ext cx="1058663" cy="804677"/>
            <a:chOff x="6239595" y="5399445"/>
            <a:chExt cx="1058663" cy="804677"/>
          </a:xfrm>
        </p:grpSpPr>
        <p:sp>
          <p:nvSpPr>
            <p:cNvPr id="201" name="テキスト ボックス 200">
              <a:extLst>
                <a:ext uri="{FF2B5EF4-FFF2-40B4-BE49-F238E27FC236}">
                  <a16:creationId xmlns:a16="http://schemas.microsoft.com/office/drawing/2014/main" id="{B35CB63B-2ED7-BA18-099A-9FCB19585207}"/>
                </a:ext>
              </a:extLst>
            </p:cNvPr>
            <p:cNvSpPr txBox="1"/>
            <p:nvPr/>
          </p:nvSpPr>
          <p:spPr>
            <a:xfrm>
              <a:off x="6239595" y="5773235"/>
              <a:ext cx="1058663"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R="0" lvl="0" indent="0" algn="ctr" fontAlgn="auto">
                <a:lnSpc>
                  <a:spcPct val="100000"/>
                </a:lnSpc>
                <a:spcBef>
                  <a:spcPts val="0"/>
                </a:spcBef>
                <a:spcAft>
                  <a:spcPts val="0"/>
                </a:spcAft>
                <a:buClrTx/>
                <a:buSzTx/>
                <a:buFontTx/>
                <a:buNone/>
                <a:tabLst/>
                <a:defRPr/>
              </a:pPr>
              <a:r>
                <a:rPr lang="ja-JP" altLang="en-US" sz="1100">
                  <a:solidFill>
                    <a:schemeClr val="tx1"/>
                  </a:solidFill>
                </a:rPr>
                <a:t>現行システム関連資料</a:t>
              </a:r>
            </a:p>
          </p:txBody>
        </p:sp>
        <p:sp>
          <p:nvSpPr>
            <p:cNvPr id="202" name="Freeform 33">
              <a:extLst>
                <a:ext uri="{FF2B5EF4-FFF2-40B4-BE49-F238E27FC236}">
                  <a16:creationId xmlns:a16="http://schemas.microsoft.com/office/drawing/2014/main" id="{472BA121-E9DB-D289-9651-38C2C7E85240}"/>
                </a:ext>
              </a:extLst>
            </p:cNvPr>
            <p:cNvSpPr>
              <a:spLocks noEditPoints="1"/>
            </p:cNvSpPr>
            <p:nvPr/>
          </p:nvSpPr>
          <p:spPr bwMode="auto">
            <a:xfrm>
              <a:off x="6632929" y="5399445"/>
              <a:ext cx="254921" cy="354761"/>
            </a:xfrm>
            <a:custGeom>
              <a:avLst/>
              <a:gdLst/>
              <a:ahLst/>
              <a:cxnLst>
                <a:cxn ang="0">
                  <a:pos x="112" y="107"/>
                </a:cxn>
                <a:cxn ang="0">
                  <a:pos x="64" y="104"/>
                </a:cxn>
                <a:cxn ang="0">
                  <a:pos x="112" y="101"/>
                </a:cxn>
                <a:cxn ang="0">
                  <a:pos x="112" y="66"/>
                </a:cxn>
                <a:cxn ang="0">
                  <a:pos x="64" y="69"/>
                </a:cxn>
                <a:cxn ang="0">
                  <a:pos x="112" y="72"/>
                </a:cxn>
                <a:cxn ang="0">
                  <a:pos x="112" y="66"/>
                </a:cxn>
                <a:cxn ang="0">
                  <a:pos x="67" y="137"/>
                </a:cxn>
                <a:cxn ang="0">
                  <a:pos x="67" y="143"/>
                </a:cxn>
                <a:cxn ang="0">
                  <a:pos x="115" y="140"/>
                </a:cxn>
                <a:cxn ang="0">
                  <a:pos x="41" y="77"/>
                </a:cxn>
                <a:cxn ang="0">
                  <a:pos x="41" y="61"/>
                </a:cxn>
                <a:cxn ang="0">
                  <a:pos x="41" y="77"/>
                </a:cxn>
                <a:cxn ang="0">
                  <a:pos x="33" y="104"/>
                </a:cxn>
                <a:cxn ang="0">
                  <a:pos x="50" y="104"/>
                </a:cxn>
                <a:cxn ang="0">
                  <a:pos x="41" y="130"/>
                </a:cxn>
                <a:cxn ang="0">
                  <a:pos x="41" y="147"/>
                </a:cxn>
                <a:cxn ang="0">
                  <a:pos x="41" y="130"/>
                </a:cxn>
                <a:cxn ang="0">
                  <a:pos x="114" y="13"/>
                </a:cxn>
                <a:cxn ang="0">
                  <a:pos x="119" y="31"/>
                </a:cxn>
                <a:cxn ang="0">
                  <a:pos x="129" y="160"/>
                </a:cxn>
                <a:cxn ang="0">
                  <a:pos x="27" y="170"/>
                </a:cxn>
                <a:cxn ang="0">
                  <a:pos x="18" y="41"/>
                </a:cxn>
                <a:cxn ang="0">
                  <a:pos x="32" y="31"/>
                </a:cxn>
                <a:cxn ang="0">
                  <a:pos x="14" y="13"/>
                </a:cxn>
                <a:cxn ang="0">
                  <a:pos x="0" y="174"/>
                </a:cxn>
                <a:cxn ang="0">
                  <a:pos x="134" y="189"/>
                </a:cxn>
                <a:cxn ang="0">
                  <a:pos x="148" y="27"/>
                </a:cxn>
                <a:cxn ang="0">
                  <a:pos x="39" y="39"/>
                </a:cxn>
                <a:cxn ang="0">
                  <a:pos x="60" y="12"/>
                </a:cxn>
                <a:cxn ang="0">
                  <a:pos x="86" y="12"/>
                </a:cxn>
                <a:cxn ang="0">
                  <a:pos x="108" y="39"/>
                </a:cxn>
                <a:cxn ang="0">
                  <a:pos x="68" y="12"/>
                </a:cxn>
                <a:cxn ang="0">
                  <a:pos x="79" y="12"/>
                </a:cxn>
                <a:cxn ang="0">
                  <a:pos x="68" y="12"/>
                </a:cxn>
              </a:cxnLst>
              <a:rect l="0" t="0" r="r" b="b"/>
              <a:pathLst>
                <a:path w="148" h="189">
                  <a:moveTo>
                    <a:pt x="115" y="104"/>
                  </a:moveTo>
                  <a:cubicBezTo>
                    <a:pt x="115" y="106"/>
                    <a:pt x="114" y="107"/>
                    <a:pt x="112" y="107"/>
                  </a:cubicBezTo>
                  <a:cubicBezTo>
                    <a:pt x="67" y="107"/>
                    <a:pt x="67" y="107"/>
                    <a:pt x="67" y="107"/>
                  </a:cubicBezTo>
                  <a:cubicBezTo>
                    <a:pt x="66" y="107"/>
                    <a:pt x="64" y="106"/>
                    <a:pt x="64" y="104"/>
                  </a:cubicBezTo>
                  <a:cubicBezTo>
                    <a:pt x="64" y="103"/>
                    <a:pt x="66" y="101"/>
                    <a:pt x="67" y="101"/>
                  </a:cubicBezTo>
                  <a:cubicBezTo>
                    <a:pt x="112" y="101"/>
                    <a:pt x="112" y="101"/>
                    <a:pt x="112" y="101"/>
                  </a:cubicBezTo>
                  <a:cubicBezTo>
                    <a:pt x="114" y="101"/>
                    <a:pt x="115" y="103"/>
                    <a:pt x="115" y="104"/>
                  </a:cubicBezTo>
                  <a:close/>
                  <a:moveTo>
                    <a:pt x="112" y="66"/>
                  </a:moveTo>
                  <a:cubicBezTo>
                    <a:pt x="67" y="66"/>
                    <a:pt x="67" y="66"/>
                    <a:pt x="67" y="66"/>
                  </a:cubicBezTo>
                  <a:cubicBezTo>
                    <a:pt x="66" y="66"/>
                    <a:pt x="64" y="68"/>
                    <a:pt x="64" y="69"/>
                  </a:cubicBezTo>
                  <a:cubicBezTo>
                    <a:pt x="64" y="71"/>
                    <a:pt x="66" y="72"/>
                    <a:pt x="67" y="72"/>
                  </a:cubicBezTo>
                  <a:cubicBezTo>
                    <a:pt x="112" y="72"/>
                    <a:pt x="112" y="72"/>
                    <a:pt x="112" y="72"/>
                  </a:cubicBezTo>
                  <a:cubicBezTo>
                    <a:pt x="114" y="72"/>
                    <a:pt x="115" y="71"/>
                    <a:pt x="115" y="69"/>
                  </a:cubicBezTo>
                  <a:cubicBezTo>
                    <a:pt x="115" y="68"/>
                    <a:pt x="114" y="66"/>
                    <a:pt x="112" y="66"/>
                  </a:cubicBezTo>
                  <a:close/>
                  <a:moveTo>
                    <a:pt x="112" y="137"/>
                  </a:moveTo>
                  <a:cubicBezTo>
                    <a:pt x="67" y="137"/>
                    <a:pt x="67" y="137"/>
                    <a:pt x="67" y="137"/>
                  </a:cubicBezTo>
                  <a:cubicBezTo>
                    <a:pt x="66" y="137"/>
                    <a:pt x="64" y="138"/>
                    <a:pt x="64" y="140"/>
                  </a:cubicBezTo>
                  <a:cubicBezTo>
                    <a:pt x="64" y="141"/>
                    <a:pt x="66" y="143"/>
                    <a:pt x="67" y="143"/>
                  </a:cubicBezTo>
                  <a:cubicBezTo>
                    <a:pt x="112" y="143"/>
                    <a:pt x="112" y="143"/>
                    <a:pt x="112" y="143"/>
                  </a:cubicBezTo>
                  <a:cubicBezTo>
                    <a:pt x="114" y="143"/>
                    <a:pt x="115" y="141"/>
                    <a:pt x="115" y="140"/>
                  </a:cubicBezTo>
                  <a:cubicBezTo>
                    <a:pt x="115" y="138"/>
                    <a:pt x="114" y="137"/>
                    <a:pt x="112" y="137"/>
                  </a:cubicBezTo>
                  <a:close/>
                  <a:moveTo>
                    <a:pt x="41" y="77"/>
                  </a:moveTo>
                  <a:cubicBezTo>
                    <a:pt x="46" y="77"/>
                    <a:pt x="50" y="74"/>
                    <a:pt x="50" y="69"/>
                  </a:cubicBezTo>
                  <a:cubicBezTo>
                    <a:pt x="50" y="65"/>
                    <a:pt x="46" y="61"/>
                    <a:pt x="41" y="61"/>
                  </a:cubicBezTo>
                  <a:cubicBezTo>
                    <a:pt x="37" y="61"/>
                    <a:pt x="33" y="65"/>
                    <a:pt x="33" y="69"/>
                  </a:cubicBezTo>
                  <a:cubicBezTo>
                    <a:pt x="33" y="74"/>
                    <a:pt x="37" y="77"/>
                    <a:pt x="41" y="77"/>
                  </a:cubicBezTo>
                  <a:close/>
                  <a:moveTo>
                    <a:pt x="41" y="96"/>
                  </a:moveTo>
                  <a:cubicBezTo>
                    <a:pt x="37" y="96"/>
                    <a:pt x="33" y="99"/>
                    <a:pt x="33" y="104"/>
                  </a:cubicBezTo>
                  <a:cubicBezTo>
                    <a:pt x="33" y="108"/>
                    <a:pt x="37" y="112"/>
                    <a:pt x="41" y="112"/>
                  </a:cubicBezTo>
                  <a:cubicBezTo>
                    <a:pt x="46" y="112"/>
                    <a:pt x="50" y="108"/>
                    <a:pt x="50" y="104"/>
                  </a:cubicBezTo>
                  <a:cubicBezTo>
                    <a:pt x="50" y="99"/>
                    <a:pt x="46" y="96"/>
                    <a:pt x="41" y="96"/>
                  </a:cubicBezTo>
                  <a:close/>
                  <a:moveTo>
                    <a:pt x="41" y="130"/>
                  </a:moveTo>
                  <a:cubicBezTo>
                    <a:pt x="37" y="130"/>
                    <a:pt x="33" y="134"/>
                    <a:pt x="33" y="138"/>
                  </a:cubicBezTo>
                  <a:cubicBezTo>
                    <a:pt x="33" y="143"/>
                    <a:pt x="37" y="147"/>
                    <a:pt x="41" y="147"/>
                  </a:cubicBezTo>
                  <a:cubicBezTo>
                    <a:pt x="46" y="147"/>
                    <a:pt x="50" y="143"/>
                    <a:pt x="50" y="138"/>
                  </a:cubicBezTo>
                  <a:cubicBezTo>
                    <a:pt x="50" y="134"/>
                    <a:pt x="46" y="130"/>
                    <a:pt x="41" y="130"/>
                  </a:cubicBezTo>
                  <a:close/>
                  <a:moveTo>
                    <a:pt x="134" y="13"/>
                  </a:moveTo>
                  <a:cubicBezTo>
                    <a:pt x="114" y="13"/>
                    <a:pt x="114" y="13"/>
                    <a:pt x="114" y="13"/>
                  </a:cubicBezTo>
                  <a:cubicBezTo>
                    <a:pt x="114" y="15"/>
                    <a:pt x="114" y="23"/>
                    <a:pt x="114" y="31"/>
                  </a:cubicBezTo>
                  <a:cubicBezTo>
                    <a:pt x="119" y="31"/>
                    <a:pt x="119" y="31"/>
                    <a:pt x="119" y="31"/>
                  </a:cubicBezTo>
                  <a:cubicBezTo>
                    <a:pt x="124" y="31"/>
                    <a:pt x="129" y="35"/>
                    <a:pt x="129" y="41"/>
                  </a:cubicBezTo>
                  <a:cubicBezTo>
                    <a:pt x="129" y="160"/>
                    <a:pt x="129" y="160"/>
                    <a:pt x="129" y="160"/>
                  </a:cubicBezTo>
                  <a:cubicBezTo>
                    <a:pt x="129" y="165"/>
                    <a:pt x="124" y="170"/>
                    <a:pt x="119" y="170"/>
                  </a:cubicBezTo>
                  <a:cubicBezTo>
                    <a:pt x="27" y="170"/>
                    <a:pt x="27" y="170"/>
                    <a:pt x="27" y="170"/>
                  </a:cubicBezTo>
                  <a:cubicBezTo>
                    <a:pt x="22" y="170"/>
                    <a:pt x="18" y="165"/>
                    <a:pt x="18" y="160"/>
                  </a:cubicBezTo>
                  <a:cubicBezTo>
                    <a:pt x="18" y="41"/>
                    <a:pt x="18" y="41"/>
                    <a:pt x="18" y="41"/>
                  </a:cubicBezTo>
                  <a:cubicBezTo>
                    <a:pt x="18" y="35"/>
                    <a:pt x="22" y="31"/>
                    <a:pt x="27" y="31"/>
                  </a:cubicBezTo>
                  <a:cubicBezTo>
                    <a:pt x="32" y="31"/>
                    <a:pt x="32" y="31"/>
                    <a:pt x="32" y="31"/>
                  </a:cubicBezTo>
                  <a:cubicBezTo>
                    <a:pt x="32" y="23"/>
                    <a:pt x="32" y="15"/>
                    <a:pt x="32" y="13"/>
                  </a:cubicBezTo>
                  <a:cubicBezTo>
                    <a:pt x="14" y="13"/>
                    <a:pt x="14" y="13"/>
                    <a:pt x="14" y="13"/>
                  </a:cubicBezTo>
                  <a:cubicBezTo>
                    <a:pt x="6" y="13"/>
                    <a:pt x="0" y="20"/>
                    <a:pt x="0" y="27"/>
                  </a:cubicBezTo>
                  <a:cubicBezTo>
                    <a:pt x="0" y="174"/>
                    <a:pt x="0" y="174"/>
                    <a:pt x="0" y="174"/>
                  </a:cubicBezTo>
                  <a:cubicBezTo>
                    <a:pt x="0" y="182"/>
                    <a:pt x="6" y="189"/>
                    <a:pt x="14" y="189"/>
                  </a:cubicBezTo>
                  <a:cubicBezTo>
                    <a:pt x="134" y="189"/>
                    <a:pt x="134" y="189"/>
                    <a:pt x="134" y="189"/>
                  </a:cubicBezTo>
                  <a:cubicBezTo>
                    <a:pt x="142" y="189"/>
                    <a:pt x="148" y="182"/>
                    <a:pt x="148" y="174"/>
                  </a:cubicBezTo>
                  <a:cubicBezTo>
                    <a:pt x="148" y="27"/>
                    <a:pt x="148" y="27"/>
                    <a:pt x="148" y="27"/>
                  </a:cubicBezTo>
                  <a:cubicBezTo>
                    <a:pt x="148" y="20"/>
                    <a:pt x="142" y="13"/>
                    <a:pt x="134" y="13"/>
                  </a:cubicBezTo>
                  <a:close/>
                  <a:moveTo>
                    <a:pt x="39" y="39"/>
                  </a:moveTo>
                  <a:cubicBezTo>
                    <a:pt x="39" y="28"/>
                    <a:pt x="39" y="12"/>
                    <a:pt x="39" y="12"/>
                  </a:cubicBezTo>
                  <a:cubicBezTo>
                    <a:pt x="60" y="12"/>
                    <a:pt x="60" y="12"/>
                    <a:pt x="60" y="12"/>
                  </a:cubicBezTo>
                  <a:cubicBezTo>
                    <a:pt x="60" y="6"/>
                    <a:pt x="66" y="0"/>
                    <a:pt x="73" y="0"/>
                  </a:cubicBezTo>
                  <a:cubicBezTo>
                    <a:pt x="80" y="0"/>
                    <a:pt x="86" y="6"/>
                    <a:pt x="86" y="12"/>
                  </a:cubicBezTo>
                  <a:cubicBezTo>
                    <a:pt x="108" y="12"/>
                    <a:pt x="108" y="12"/>
                    <a:pt x="108" y="12"/>
                  </a:cubicBezTo>
                  <a:cubicBezTo>
                    <a:pt x="108" y="12"/>
                    <a:pt x="107" y="28"/>
                    <a:pt x="108" y="39"/>
                  </a:cubicBezTo>
                  <a:lnTo>
                    <a:pt x="39" y="39"/>
                  </a:lnTo>
                  <a:close/>
                  <a:moveTo>
                    <a:pt x="68" y="12"/>
                  </a:moveTo>
                  <a:cubicBezTo>
                    <a:pt x="68" y="15"/>
                    <a:pt x="70" y="17"/>
                    <a:pt x="73" y="17"/>
                  </a:cubicBezTo>
                  <a:cubicBezTo>
                    <a:pt x="76" y="17"/>
                    <a:pt x="79" y="15"/>
                    <a:pt x="79" y="12"/>
                  </a:cubicBezTo>
                  <a:cubicBezTo>
                    <a:pt x="79" y="9"/>
                    <a:pt x="76" y="6"/>
                    <a:pt x="73" y="6"/>
                  </a:cubicBezTo>
                  <a:cubicBezTo>
                    <a:pt x="70" y="6"/>
                    <a:pt x="68" y="9"/>
                    <a:pt x="68" y="12"/>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 name="Slide Number Placeholder 1">
            <a:extLst>
              <a:ext uri="{FF2B5EF4-FFF2-40B4-BE49-F238E27FC236}">
                <a16:creationId xmlns:a16="http://schemas.microsoft.com/office/drawing/2014/main" id="{C96B1BCE-E157-4BC2-14A2-81541662C684}"/>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2565890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E46CED3-1319-2E08-7BED-97F1A974D439}"/>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9EF7A393-31ED-1AF8-0B9D-21EA628A5302}"/>
              </a:ext>
            </a:extLst>
          </p:cNvPr>
          <p:cNvSpPr txBox="1">
            <a:spLocks/>
          </p:cNvSpPr>
          <p:nvPr/>
        </p:nvSpPr>
        <p:spPr>
          <a:xfrm>
            <a:off x="1416000" y="1989000"/>
            <a:ext cx="9720000" cy="1440000"/>
          </a:xfrm>
          <a:prstGeom prst="rect">
            <a:avLst/>
          </a:prstGeom>
        </p:spPr>
        <p:txBody>
          <a:bodyPr lIns="0" tIns="0" rIns="0" bIns="0" anchor="t"/>
          <a:lstStyle>
            <a:lvl1pPr algn="l" defTabSz="914400" rtl="0" eaLnBrk="1" latinLnBrk="0" hangingPunct="1">
              <a:lnSpc>
                <a:spcPct val="130000"/>
              </a:lnSpc>
              <a:spcBef>
                <a:spcPct val="0"/>
              </a:spcBef>
              <a:spcAft>
                <a:spcPts val="600"/>
              </a:spcAft>
              <a:buNone/>
              <a:defRPr kumimoji="1" sz="3200" b="1" kern="1200">
                <a:solidFill>
                  <a:schemeClr val="tx1"/>
                </a:solidFill>
                <a:latin typeface="+mj-lt"/>
                <a:ea typeface="+mj-ea"/>
                <a:cs typeface="+mj-cs"/>
              </a:defRPr>
            </a:lvl1pPr>
          </a:lstStyle>
          <a:p>
            <a:pPr marL="0" marR="0" lvl="0" indent="0" algn="l" defTabSz="914400" rtl="0" eaLnBrk="1" fontAlgn="auto" latinLnBrk="0" hangingPunct="1">
              <a:lnSpc>
                <a:spcPct val="130000"/>
              </a:lnSpc>
              <a:spcBef>
                <a:spcPct val="0"/>
              </a:spcBef>
              <a:spcAft>
                <a:spcPts val="600"/>
              </a:spcAft>
              <a:buClrTx/>
              <a:buSzTx/>
              <a:buFontTx/>
              <a:buNone/>
              <a:tabLst/>
              <a:defRPr/>
            </a:pPr>
            <a:r>
              <a:rPr kumimoji="1" lang="en-US" altLang="ja-JP" sz="3200" b="1" i="0" u="none" strike="noStrike" kern="1200" cap="none" spc="0" normalizeH="0" baseline="0" noProof="0">
                <a:ln>
                  <a:noFill/>
                </a:ln>
                <a:solidFill>
                  <a:srgbClr val="000000"/>
                </a:solidFill>
                <a:effectLst/>
                <a:uLnTx/>
                <a:uFillTx/>
                <a:latin typeface="Noto Sans JP"/>
                <a:ea typeface="+mn-ea"/>
                <a:cs typeface="+mj-cs"/>
              </a:rPr>
              <a:t>2. </a:t>
            </a:r>
            <a:r>
              <a:rPr kumimoji="1" lang="ja-JP" altLang="en-US" sz="3200" b="1" i="0" u="none" strike="noStrike" kern="1200" cap="none" spc="0" normalizeH="0" baseline="0" noProof="0">
                <a:ln>
                  <a:noFill/>
                </a:ln>
                <a:solidFill>
                  <a:srgbClr val="000000"/>
                </a:solidFill>
                <a:effectLst/>
                <a:uLnTx/>
                <a:uFillTx/>
                <a:latin typeface="Noto Sans JP"/>
                <a:ea typeface="+mn-ea"/>
                <a:cs typeface="+mj-cs"/>
              </a:rPr>
              <a:t>カリキュレータの基礎情報</a:t>
            </a:r>
          </a:p>
        </p:txBody>
      </p:sp>
      <p:sp>
        <p:nvSpPr>
          <p:cNvPr id="5" name="Slide Number Placeholder 1">
            <a:extLst>
              <a:ext uri="{FF2B5EF4-FFF2-40B4-BE49-F238E27FC236}">
                <a16:creationId xmlns:a16="http://schemas.microsoft.com/office/drawing/2014/main" id="{8E903E37-94AE-399B-9919-2D558C0F275C}"/>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1339099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B7927-A7D4-067A-DBE3-7E8A378880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415B14-64E9-73CD-071D-205C0B2B6A98}"/>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102FA8B7-4256-6FAA-3058-25E516F4749A}"/>
              </a:ext>
            </a:extLst>
          </p:cNvPr>
          <p:cNvSpPr>
            <a:spLocks noGrp="1"/>
          </p:cNvSpPr>
          <p:nvPr>
            <p:ph type="body" sz="quarter" idx="12"/>
          </p:nvPr>
        </p:nvSpPr>
        <p:spPr/>
        <p:txBody>
          <a:bodyPr lIns="0" tIns="0" rIns="0" bIns="0" anchor="t"/>
          <a:lstStyle/>
          <a:p>
            <a:r>
              <a:rPr lang="ja-JP" altLang="en-US" sz="1800"/>
              <a:t>各</a:t>
            </a:r>
            <a:r>
              <a:rPr lang="en-US" altLang="ja-JP" sz="1800"/>
              <a:t>CSP</a:t>
            </a:r>
            <a:r>
              <a:rPr lang="ja-JP" altLang="en-US" sz="1800"/>
              <a:t>が提供するカリキュレータにより事業者から提出された見積りを確認する際の手順およびカリキュレータの基礎情報を以下に記載する。</a:t>
            </a:r>
            <a:endParaRPr lang="en-US" altLang="ja-JP" sz="1800"/>
          </a:p>
        </p:txBody>
      </p:sp>
      <p:sp>
        <p:nvSpPr>
          <p:cNvPr id="6" name="Title 5">
            <a:extLst>
              <a:ext uri="{FF2B5EF4-FFF2-40B4-BE49-F238E27FC236}">
                <a16:creationId xmlns:a16="http://schemas.microsoft.com/office/drawing/2014/main" id="{482C9376-5BBD-B7CC-9ECC-9CD8C9097B44}"/>
              </a:ext>
            </a:extLst>
          </p:cNvPr>
          <p:cNvSpPr>
            <a:spLocks noGrp="1"/>
          </p:cNvSpPr>
          <p:nvPr>
            <p:ph type="title"/>
          </p:nvPr>
        </p:nvSpPr>
        <p:spPr/>
        <p:txBody>
          <a:bodyPr/>
          <a:lstStyle/>
          <a:p>
            <a:r>
              <a:rPr lang="en-US" altLang="ja-JP"/>
              <a:t>2.1. </a:t>
            </a:r>
            <a:r>
              <a:rPr lang="ja-JP" altLang="en-US"/>
              <a:t>カリキュレータの概要と使用方法（</a:t>
            </a:r>
            <a:r>
              <a:rPr lang="en-US" altLang="ja-JP"/>
              <a:t>1/4</a:t>
            </a:r>
            <a:r>
              <a:rPr lang="ja-JP" altLang="en-US"/>
              <a:t>）</a:t>
            </a:r>
          </a:p>
        </p:txBody>
      </p:sp>
      <p:sp>
        <p:nvSpPr>
          <p:cNvPr id="22" name="テキスト ボックス 21">
            <a:extLst>
              <a:ext uri="{FF2B5EF4-FFF2-40B4-BE49-F238E27FC236}">
                <a16:creationId xmlns:a16="http://schemas.microsoft.com/office/drawing/2014/main" id="{4D2EDF5F-D0CB-33A2-ED4F-40AE5DF24D9C}"/>
              </a:ext>
            </a:extLst>
          </p:cNvPr>
          <p:cNvSpPr txBox="1"/>
          <p:nvPr/>
        </p:nvSpPr>
        <p:spPr>
          <a:xfrm>
            <a:off x="587373" y="2303344"/>
            <a:ext cx="4952293" cy="307777"/>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400"/>
              <a:t>カリキュレータの使用手順</a:t>
            </a:r>
          </a:p>
        </p:txBody>
      </p:sp>
      <p:pic>
        <p:nvPicPr>
          <p:cNvPr id="11" name="図 10">
            <a:extLst>
              <a:ext uri="{FF2B5EF4-FFF2-40B4-BE49-F238E27FC236}">
                <a16:creationId xmlns:a16="http://schemas.microsoft.com/office/drawing/2014/main" id="{3A88F83C-7E91-3B52-CDB3-E611AA67710C}"/>
              </a:ext>
            </a:extLst>
          </p:cNvPr>
          <p:cNvPicPr>
            <a:picLocks noChangeAspect="1"/>
          </p:cNvPicPr>
          <p:nvPr/>
        </p:nvPicPr>
        <p:blipFill>
          <a:blip r:embed="rId3"/>
          <a:stretch>
            <a:fillRect/>
          </a:stretch>
        </p:blipFill>
        <p:spPr>
          <a:xfrm>
            <a:off x="587374" y="2634690"/>
            <a:ext cx="4952292" cy="2030229"/>
          </a:xfrm>
          <a:prstGeom prst="rect">
            <a:avLst/>
          </a:prstGeom>
          <a:ln>
            <a:solidFill>
              <a:schemeClr val="tx2"/>
            </a:solidFill>
          </a:ln>
        </p:spPr>
      </p:pic>
      <p:pic>
        <p:nvPicPr>
          <p:cNvPr id="13" name="図 12">
            <a:extLst>
              <a:ext uri="{FF2B5EF4-FFF2-40B4-BE49-F238E27FC236}">
                <a16:creationId xmlns:a16="http://schemas.microsoft.com/office/drawing/2014/main" id="{6B4A62C8-0134-C01A-2147-D9CCE6145C23}"/>
              </a:ext>
            </a:extLst>
          </p:cNvPr>
          <p:cNvPicPr>
            <a:picLocks noChangeAspect="1"/>
          </p:cNvPicPr>
          <p:nvPr/>
        </p:nvPicPr>
        <p:blipFill>
          <a:blip r:embed="rId4"/>
          <a:stretch>
            <a:fillRect/>
          </a:stretch>
        </p:blipFill>
        <p:spPr>
          <a:xfrm>
            <a:off x="587375" y="4757595"/>
            <a:ext cx="4952292" cy="1041074"/>
          </a:xfrm>
          <a:prstGeom prst="rect">
            <a:avLst/>
          </a:prstGeom>
          <a:ln>
            <a:solidFill>
              <a:schemeClr val="tx2"/>
            </a:solidFill>
          </a:ln>
        </p:spPr>
      </p:pic>
      <p:grpSp>
        <p:nvGrpSpPr>
          <p:cNvPr id="69" name="グループ化 68">
            <a:extLst>
              <a:ext uri="{FF2B5EF4-FFF2-40B4-BE49-F238E27FC236}">
                <a16:creationId xmlns:a16="http://schemas.microsoft.com/office/drawing/2014/main" id="{C578D421-0E86-BA63-79B5-964085F83F5B}"/>
              </a:ext>
            </a:extLst>
          </p:cNvPr>
          <p:cNvGrpSpPr/>
          <p:nvPr/>
        </p:nvGrpSpPr>
        <p:grpSpPr>
          <a:xfrm>
            <a:off x="5761591" y="2402770"/>
            <a:ext cx="5857650" cy="461923"/>
            <a:chOff x="5761591" y="2854568"/>
            <a:chExt cx="5857650" cy="461923"/>
          </a:xfrm>
        </p:grpSpPr>
        <p:sp>
          <p:nvSpPr>
            <p:cNvPr id="17" name="四角形: 角を丸くする 16">
              <a:extLst>
                <a:ext uri="{FF2B5EF4-FFF2-40B4-BE49-F238E27FC236}">
                  <a16:creationId xmlns:a16="http://schemas.microsoft.com/office/drawing/2014/main" id="{BC788AC0-6E05-1CC6-3D18-656A5E6AE8F0}"/>
                </a:ext>
              </a:extLst>
            </p:cNvPr>
            <p:cNvSpPr/>
            <p:nvPr/>
          </p:nvSpPr>
          <p:spPr>
            <a:xfrm>
              <a:off x="5859241" y="2956491"/>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事業者から提出されたカリキュレータのリンクにアクセス</a:t>
              </a:r>
              <a:endParaRPr kumimoji="1" lang="en-US" altLang="ja-JP" sz="1200">
                <a:solidFill>
                  <a:schemeClr val="tx1"/>
                </a:solidFill>
                <a:latin typeface="+mn-ea"/>
              </a:endParaRPr>
            </a:p>
          </p:txBody>
        </p:sp>
        <p:sp>
          <p:nvSpPr>
            <p:cNvPr id="18" name="フローチャート: 結合子 17">
              <a:extLst>
                <a:ext uri="{FF2B5EF4-FFF2-40B4-BE49-F238E27FC236}">
                  <a16:creationId xmlns:a16="http://schemas.microsoft.com/office/drawing/2014/main" id="{392D68F5-E99B-2AB7-F7B5-F7A5F120236C}"/>
                </a:ext>
              </a:extLst>
            </p:cNvPr>
            <p:cNvSpPr/>
            <p:nvPr/>
          </p:nvSpPr>
          <p:spPr>
            <a:xfrm>
              <a:off x="5761591" y="285456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70" name="グループ化 69">
            <a:extLst>
              <a:ext uri="{FF2B5EF4-FFF2-40B4-BE49-F238E27FC236}">
                <a16:creationId xmlns:a16="http://schemas.microsoft.com/office/drawing/2014/main" id="{016D9BAD-5148-AA11-8FBD-B2FD36058AF0}"/>
              </a:ext>
            </a:extLst>
          </p:cNvPr>
          <p:cNvGrpSpPr>
            <a:grpSpLocks/>
          </p:cNvGrpSpPr>
          <p:nvPr/>
        </p:nvGrpSpPr>
        <p:grpSpPr>
          <a:xfrm>
            <a:off x="5761591" y="2908705"/>
            <a:ext cx="5857650" cy="467681"/>
            <a:chOff x="5761591" y="3450524"/>
            <a:chExt cx="5857650" cy="467681"/>
          </a:xfrm>
        </p:grpSpPr>
        <p:sp>
          <p:nvSpPr>
            <p:cNvPr id="19" name="四角形: 角を丸くする 18">
              <a:extLst>
                <a:ext uri="{FF2B5EF4-FFF2-40B4-BE49-F238E27FC236}">
                  <a16:creationId xmlns:a16="http://schemas.microsoft.com/office/drawing/2014/main" id="{F94FD000-E19D-5E04-A6F5-27C4F80BF5CF}"/>
                </a:ext>
              </a:extLst>
            </p:cNvPr>
            <p:cNvSpPr/>
            <p:nvPr/>
          </p:nvSpPr>
          <p:spPr>
            <a:xfrm>
              <a:off x="5859241" y="3558205"/>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言語設定から「日本語」を選択し、日本語表示に切り替え</a:t>
              </a:r>
              <a:endParaRPr kumimoji="1" lang="en-US" altLang="ja-JP" sz="1200">
                <a:solidFill>
                  <a:schemeClr val="tx1"/>
                </a:solidFill>
                <a:latin typeface="+mn-ea"/>
              </a:endParaRPr>
            </a:p>
          </p:txBody>
        </p:sp>
        <p:sp>
          <p:nvSpPr>
            <p:cNvPr id="33" name="フローチャート: 結合子 32">
              <a:extLst>
                <a:ext uri="{FF2B5EF4-FFF2-40B4-BE49-F238E27FC236}">
                  <a16:creationId xmlns:a16="http://schemas.microsoft.com/office/drawing/2014/main" id="{87FFF4E8-6610-4276-A7BC-4481AE7CAEBE}"/>
                </a:ext>
              </a:extLst>
            </p:cNvPr>
            <p:cNvSpPr/>
            <p:nvPr/>
          </p:nvSpPr>
          <p:spPr>
            <a:xfrm>
              <a:off x="5761591" y="345052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72" name="グループ化 71">
            <a:extLst>
              <a:ext uri="{FF2B5EF4-FFF2-40B4-BE49-F238E27FC236}">
                <a16:creationId xmlns:a16="http://schemas.microsoft.com/office/drawing/2014/main" id="{482E69DE-763F-8F7F-36E4-4E75AE24C8F2}"/>
              </a:ext>
            </a:extLst>
          </p:cNvPr>
          <p:cNvGrpSpPr>
            <a:grpSpLocks/>
          </p:cNvGrpSpPr>
          <p:nvPr/>
        </p:nvGrpSpPr>
        <p:grpSpPr>
          <a:xfrm>
            <a:off x="5761591" y="3465656"/>
            <a:ext cx="5857650" cy="1085385"/>
            <a:chOff x="5761591" y="4767937"/>
            <a:chExt cx="5857650" cy="1085385"/>
          </a:xfrm>
        </p:grpSpPr>
        <p:sp>
          <p:nvSpPr>
            <p:cNvPr id="38" name="四角形: 角を丸くする 37">
              <a:extLst>
                <a:ext uri="{FF2B5EF4-FFF2-40B4-BE49-F238E27FC236}">
                  <a16:creationId xmlns:a16="http://schemas.microsoft.com/office/drawing/2014/main" id="{A6183F20-EC77-43E3-68AC-896256F44B0C}"/>
                </a:ext>
              </a:extLst>
            </p:cNvPr>
            <p:cNvSpPr/>
            <p:nvPr/>
          </p:nvSpPr>
          <p:spPr>
            <a:xfrm>
              <a:off x="5859241" y="4881322"/>
              <a:ext cx="5760000" cy="972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特定のリソースを確認したい場合は、「リソースの検索」から対象サービス名を入力</a:t>
              </a:r>
              <a:endParaRPr lang="en-US" altLang="ja-JP" sz="1200">
                <a:solidFill>
                  <a:schemeClr val="tx1"/>
                </a:solidFill>
                <a:latin typeface="+mn-ea"/>
              </a:endParaRPr>
            </a:p>
            <a:p>
              <a:pPr marL="171450" indent="-171450">
                <a:buFont typeface="Arial" panose="020B0604020202020204" pitchFamily="34" charset="0"/>
                <a:buChar char="•"/>
              </a:pPr>
              <a:r>
                <a:rPr lang="en-US" altLang="ja-JP" sz="1200">
                  <a:solidFill>
                    <a:schemeClr val="tx1"/>
                  </a:solidFill>
                  <a:latin typeface="+mn-ea"/>
                </a:rPr>
                <a:t>1</a:t>
              </a:r>
              <a:r>
                <a:rPr lang="ja-JP" altLang="en-US" sz="1200">
                  <a:solidFill>
                    <a:schemeClr val="tx1"/>
                  </a:solidFill>
                  <a:latin typeface="+mn-ea"/>
                </a:rPr>
                <a:t>月あたりのコスト、リージョン等の項目で並び替えをしたい場合は対象列の「▼」を選択し、フィルタリングを設定</a:t>
              </a:r>
              <a:endParaRPr lang="en-US" altLang="ja-JP" sz="1200">
                <a:solidFill>
                  <a:schemeClr val="tx1"/>
                </a:solidFill>
                <a:latin typeface="+mn-ea"/>
              </a:endParaRPr>
            </a:p>
          </p:txBody>
        </p:sp>
        <p:sp>
          <p:nvSpPr>
            <p:cNvPr id="67" name="フローチャート: 結合子 66">
              <a:extLst>
                <a:ext uri="{FF2B5EF4-FFF2-40B4-BE49-F238E27FC236}">
                  <a16:creationId xmlns:a16="http://schemas.microsoft.com/office/drawing/2014/main" id="{66CAE998-C712-E454-429F-F2ED8F41D3F5}"/>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grpSp>
        <p:nvGrpSpPr>
          <p:cNvPr id="73" name="グループ化 72">
            <a:extLst>
              <a:ext uri="{FF2B5EF4-FFF2-40B4-BE49-F238E27FC236}">
                <a16:creationId xmlns:a16="http://schemas.microsoft.com/office/drawing/2014/main" id="{98399679-9AB1-2798-B657-A6764C9375C8}"/>
              </a:ext>
            </a:extLst>
          </p:cNvPr>
          <p:cNvGrpSpPr>
            <a:grpSpLocks/>
          </p:cNvGrpSpPr>
          <p:nvPr/>
        </p:nvGrpSpPr>
        <p:grpSpPr>
          <a:xfrm>
            <a:off x="5761591" y="5075792"/>
            <a:ext cx="5857650" cy="508496"/>
            <a:chOff x="5761591" y="5378136"/>
            <a:chExt cx="5857650" cy="508496"/>
          </a:xfrm>
        </p:grpSpPr>
        <p:sp>
          <p:nvSpPr>
            <p:cNvPr id="39" name="四角形: 角を丸くする 38">
              <a:extLst>
                <a:ext uri="{FF2B5EF4-FFF2-40B4-BE49-F238E27FC236}">
                  <a16:creationId xmlns:a16="http://schemas.microsoft.com/office/drawing/2014/main" id="{68770282-ABBA-FAAB-0D77-0E6BA51A6557}"/>
                </a:ext>
              </a:extLst>
            </p:cNvPr>
            <p:cNvSpPr/>
            <p:nvPr/>
          </p:nvSpPr>
          <p:spPr>
            <a:xfrm>
              <a:off x="5859241" y="5526632"/>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鉛筆マークより対象リソースの詳細情報を表示</a:t>
              </a:r>
              <a:endParaRPr kumimoji="1" lang="en-US" altLang="ja-JP" sz="1200">
                <a:solidFill>
                  <a:schemeClr val="tx1"/>
                </a:solidFill>
                <a:latin typeface="+mn-ea"/>
              </a:endParaRPr>
            </a:p>
          </p:txBody>
        </p:sp>
        <p:sp>
          <p:nvSpPr>
            <p:cNvPr id="68" name="フローチャート: 結合子 67">
              <a:extLst>
                <a:ext uri="{FF2B5EF4-FFF2-40B4-BE49-F238E27FC236}">
                  <a16:creationId xmlns:a16="http://schemas.microsoft.com/office/drawing/2014/main" id="{B9F2C7DD-F1A5-0750-A786-882E0B863000}"/>
                </a:ext>
              </a:extLst>
            </p:cNvPr>
            <p:cNvSpPr/>
            <p:nvPr/>
          </p:nvSpPr>
          <p:spPr>
            <a:xfrm>
              <a:off x="5761591" y="537813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74" name="グループ化 73">
            <a:extLst>
              <a:ext uri="{FF2B5EF4-FFF2-40B4-BE49-F238E27FC236}">
                <a16:creationId xmlns:a16="http://schemas.microsoft.com/office/drawing/2014/main" id="{B13E77B1-00C8-0DF9-386D-66E5ED7A2F56}"/>
              </a:ext>
            </a:extLst>
          </p:cNvPr>
          <p:cNvGrpSpPr/>
          <p:nvPr/>
        </p:nvGrpSpPr>
        <p:grpSpPr>
          <a:xfrm>
            <a:off x="6896155" y="4629445"/>
            <a:ext cx="4723086" cy="361375"/>
            <a:chOff x="8001986" y="4015153"/>
            <a:chExt cx="4723086" cy="361375"/>
          </a:xfrm>
        </p:grpSpPr>
        <p:sp>
          <p:nvSpPr>
            <p:cNvPr id="75" name="吹き出し: 角を丸めた四角形 74">
              <a:extLst>
                <a:ext uri="{FF2B5EF4-FFF2-40B4-BE49-F238E27FC236}">
                  <a16:creationId xmlns:a16="http://schemas.microsoft.com/office/drawing/2014/main" id="{70E7EF32-3B34-B1CC-D630-765C3C222968}"/>
                </a:ext>
              </a:extLst>
            </p:cNvPr>
            <p:cNvSpPr/>
            <p:nvPr/>
          </p:nvSpPr>
          <p:spPr>
            <a:xfrm>
              <a:off x="8153072" y="4124528"/>
              <a:ext cx="4572000" cy="252000"/>
            </a:xfrm>
            <a:prstGeom prst="wedgeRoundRectCallout">
              <a:avLst>
                <a:gd name="adj1" fmla="val 16097"/>
                <a:gd name="adj2" fmla="val -1131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クラウド利用経費の高いものから順に費用情報を確認することを推奨</a:t>
              </a:r>
            </a:p>
          </p:txBody>
        </p:sp>
        <p:pic>
          <p:nvPicPr>
            <p:cNvPr id="76" name="グラフィックス 75" descr="ダブルタップ ジェスチャ 単色塗りつぶし">
              <a:extLst>
                <a:ext uri="{FF2B5EF4-FFF2-40B4-BE49-F238E27FC236}">
                  <a16:creationId xmlns:a16="http://schemas.microsoft.com/office/drawing/2014/main" id="{B43BB633-7432-EF7A-5B7E-8B20CAD539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1986" y="4015153"/>
              <a:ext cx="302699" cy="302699"/>
            </a:xfrm>
            <a:prstGeom prst="rect">
              <a:avLst/>
            </a:prstGeom>
          </p:spPr>
        </p:pic>
      </p:grpSp>
      <p:grpSp>
        <p:nvGrpSpPr>
          <p:cNvPr id="86" name="グループ化 85">
            <a:extLst>
              <a:ext uri="{FF2B5EF4-FFF2-40B4-BE49-F238E27FC236}">
                <a16:creationId xmlns:a16="http://schemas.microsoft.com/office/drawing/2014/main" id="{068C0F14-2332-3658-E604-CFAE8917B677}"/>
              </a:ext>
            </a:extLst>
          </p:cNvPr>
          <p:cNvGrpSpPr/>
          <p:nvPr/>
        </p:nvGrpSpPr>
        <p:grpSpPr>
          <a:xfrm>
            <a:off x="3024763" y="2610474"/>
            <a:ext cx="749321" cy="252000"/>
            <a:chOff x="3024763" y="2918291"/>
            <a:chExt cx="749321" cy="252000"/>
          </a:xfrm>
        </p:grpSpPr>
        <p:sp>
          <p:nvSpPr>
            <p:cNvPr id="16" name="フローチャート: 処理 15">
              <a:extLst>
                <a:ext uri="{FF2B5EF4-FFF2-40B4-BE49-F238E27FC236}">
                  <a16:creationId xmlns:a16="http://schemas.microsoft.com/office/drawing/2014/main" id="{40521CED-30C8-7961-2880-74D7451D6E03}"/>
                </a:ext>
              </a:extLst>
            </p:cNvPr>
            <p:cNvSpPr/>
            <p:nvPr/>
          </p:nvSpPr>
          <p:spPr>
            <a:xfrm>
              <a:off x="3231471" y="2953210"/>
              <a:ext cx="542613" cy="182163"/>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フローチャート: 結合子 84">
              <a:extLst>
                <a:ext uri="{FF2B5EF4-FFF2-40B4-BE49-F238E27FC236}">
                  <a16:creationId xmlns:a16="http://schemas.microsoft.com/office/drawing/2014/main" id="{75FE7570-3236-9295-C38B-FA2FAE1063DF}"/>
                </a:ext>
              </a:extLst>
            </p:cNvPr>
            <p:cNvSpPr/>
            <p:nvPr/>
          </p:nvSpPr>
          <p:spPr>
            <a:xfrm>
              <a:off x="3024763" y="291829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88" name="グループ化 87">
            <a:extLst>
              <a:ext uri="{FF2B5EF4-FFF2-40B4-BE49-F238E27FC236}">
                <a16:creationId xmlns:a16="http://schemas.microsoft.com/office/drawing/2014/main" id="{660D0A32-2D00-0045-C969-E8E57E7600FD}"/>
              </a:ext>
            </a:extLst>
          </p:cNvPr>
          <p:cNvGrpSpPr/>
          <p:nvPr/>
        </p:nvGrpSpPr>
        <p:grpSpPr>
          <a:xfrm>
            <a:off x="461374" y="4929912"/>
            <a:ext cx="3032870" cy="252000"/>
            <a:chOff x="461374" y="5237729"/>
            <a:chExt cx="3032870" cy="252000"/>
          </a:xfrm>
        </p:grpSpPr>
        <p:sp>
          <p:nvSpPr>
            <p:cNvPr id="57" name="フローチャート: 処理 56">
              <a:extLst>
                <a:ext uri="{FF2B5EF4-FFF2-40B4-BE49-F238E27FC236}">
                  <a16:creationId xmlns:a16="http://schemas.microsoft.com/office/drawing/2014/main" id="{97C197A1-18B5-0350-5A89-A054EC5EDCB5}"/>
                </a:ext>
              </a:extLst>
            </p:cNvPr>
            <p:cNvSpPr/>
            <p:nvPr/>
          </p:nvSpPr>
          <p:spPr>
            <a:xfrm>
              <a:off x="686244" y="5306136"/>
              <a:ext cx="2808000"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フローチャート: 結合子 86">
              <a:extLst>
                <a:ext uri="{FF2B5EF4-FFF2-40B4-BE49-F238E27FC236}">
                  <a16:creationId xmlns:a16="http://schemas.microsoft.com/office/drawing/2014/main" id="{14D9DEF3-E662-180A-5D3C-E6994F1A2A00}"/>
                </a:ext>
              </a:extLst>
            </p:cNvPr>
            <p:cNvSpPr/>
            <p:nvPr/>
          </p:nvSpPr>
          <p:spPr>
            <a:xfrm>
              <a:off x="461374" y="5237729"/>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90" name="グループ化 89">
            <a:extLst>
              <a:ext uri="{FF2B5EF4-FFF2-40B4-BE49-F238E27FC236}">
                <a16:creationId xmlns:a16="http://schemas.microsoft.com/office/drawing/2014/main" id="{E4B213E7-CF62-D817-1522-D2CC7550B19E}"/>
              </a:ext>
            </a:extLst>
          </p:cNvPr>
          <p:cNvGrpSpPr/>
          <p:nvPr/>
        </p:nvGrpSpPr>
        <p:grpSpPr>
          <a:xfrm>
            <a:off x="3759113" y="5154181"/>
            <a:ext cx="385448" cy="252000"/>
            <a:chOff x="3759113" y="5461998"/>
            <a:chExt cx="385448" cy="252000"/>
          </a:xfrm>
        </p:grpSpPr>
        <p:sp>
          <p:nvSpPr>
            <p:cNvPr id="81" name="フローチャート: 処理 80">
              <a:extLst>
                <a:ext uri="{FF2B5EF4-FFF2-40B4-BE49-F238E27FC236}">
                  <a16:creationId xmlns:a16="http://schemas.microsoft.com/office/drawing/2014/main" id="{DE1C0DB5-C172-EF00-BB29-2D93C08EE4C0}"/>
                </a:ext>
              </a:extLst>
            </p:cNvPr>
            <p:cNvSpPr/>
            <p:nvPr/>
          </p:nvSpPr>
          <p:spPr>
            <a:xfrm>
              <a:off x="3991796" y="5522179"/>
              <a:ext cx="152765"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フローチャート: 結合子 88">
              <a:extLst>
                <a:ext uri="{FF2B5EF4-FFF2-40B4-BE49-F238E27FC236}">
                  <a16:creationId xmlns:a16="http://schemas.microsoft.com/office/drawing/2014/main" id="{9CE4C62E-3163-883B-13BD-B14EE505A7F8}"/>
                </a:ext>
              </a:extLst>
            </p:cNvPr>
            <p:cNvSpPr/>
            <p:nvPr/>
          </p:nvSpPr>
          <p:spPr>
            <a:xfrm>
              <a:off x="3759113" y="546199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92" name="グループ化 91">
            <a:extLst>
              <a:ext uri="{FF2B5EF4-FFF2-40B4-BE49-F238E27FC236}">
                <a16:creationId xmlns:a16="http://schemas.microsoft.com/office/drawing/2014/main" id="{39FD097F-2780-1074-93BE-BF607144C8AB}"/>
              </a:ext>
            </a:extLst>
          </p:cNvPr>
          <p:cNvGrpSpPr/>
          <p:nvPr/>
        </p:nvGrpSpPr>
        <p:grpSpPr>
          <a:xfrm>
            <a:off x="1580398" y="5432980"/>
            <a:ext cx="383122" cy="252000"/>
            <a:chOff x="1580398" y="5740797"/>
            <a:chExt cx="383122" cy="252000"/>
          </a:xfrm>
        </p:grpSpPr>
        <p:sp>
          <p:nvSpPr>
            <p:cNvPr id="60" name="フローチャート: 処理 59">
              <a:extLst>
                <a:ext uri="{FF2B5EF4-FFF2-40B4-BE49-F238E27FC236}">
                  <a16:creationId xmlns:a16="http://schemas.microsoft.com/office/drawing/2014/main" id="{FA69843B-5685-FF09-39D5-866DF747475F}"/>
                </a:ext>
              </a:extLst>
            </p:cNvPr>
            <p:cNvSpPr/>
            <p:nvPr/>
          </p:nvSpPr>
          <p:spPr>
            <a:xfrm>
              <a:off x="1819520" y="5795398"/>
              <a:ext cx="144000"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フローチャート: 結合子 90">
              <a:extLst>
                <a:ext uri="{FF2B5EF4-FFF2-40B4-BE49-F238E27FC236}">
                  <a16:creationId xmlns:a16="http://schemas.microsoft.com/office/drawing/2014/main" id="{3BF9171B-5BED-4361-AEAD-5541CD7D8F0E}"/>
                </a:ext>
              </a:extLst>
            </p:cNvPr>
            <p:cNvSpPr/>
            <p:nvPr/>
          </p:nvSpPr>
          <p:spPr>
            <a:xfrm>
              <a:off x="1580398" y="57407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sp>
        <p:nvSpPr>
          <p:cNvPr id="94" name="正方形/長方形 93">
            <a:extLst>
              <a:ext uri="{FF2B5EF4-FFF2-40B4-BE49-F238E27FC236}">
                <a16:creationId xmlns:a16="http://schemas.microsoft.com/office/drawing/2014/main" id="{68363138-43D0-6084-E032-444ECB0DA52B}"/>
              </a:ext>
            </a:extLst>
          </p:cNvPr>
          <p:cNvSpPr/>
          <p:nvPr/>
        </p:nvSpPr>
        <p:spPr>
          <a:xfrm>
            <a:off x="587375" y="1773667"/>
            <a:ext cx="4853758" cy="36362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Amazon Web </a:t>
            </a:r>
            <a:r>
              <a:rPr lang="en-US" altLang="ja-JP"/>
              <a:t>S</a:t>
            </a:r>
            <a:r>
              <a:rPr kumimoji="1" lang="en-US" altLang="ja-JP"/>
              <a:t>ervices</a:t>
            </a:r>
            <a:r>
              <a:rPr kumimoji="1" lang="ja-JP" altLang="en-US"/>
              <a:t>編</a:t>
            </a:r>
          </a:p>
        </p:txBody>
      </p:sp>
      <p:sp>
        <p:nvSpPr>
          <p:cNvPr id="95" name="Slide Number Placeholder 1">
            <a:extLst>
              <a:ext uri="{FF2B5EF4-FFF2-40B4-BE49-F238E27FC236}">
                <a16:creationId xmlns:a16="http://schemas.microsoft.com/office/drawing/2014/main" id="{CA101E04-4EE0-046C-CBFE-1D19154C875B}"/>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spTree>
    <p:extLst>
      <p:ext uri="{BB962C8B-B14F-4D97-AF65-F5344CB8AC3E}">
        <p14:creationId xmlns:p14="http://schemas.microsoft.com/office/powerpoint/2010/main" val="3571703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910CB-61D2-6A9A-FAB5-80A558AEFB36}"/>
            </a:ext>
          </a:extLst>
        </p:cNvPr>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6EC30F79-8A6C-1A20-47BA-6A23D8747267}"/>
              </a:ext>
            </a:extLst>
          </p:cNvPr>
          <p:cNvSpPr>
            <a:spLocks noGrp="1"/>
          </p:cNvSpPr>
          <p:nvPr>
            <p:ph type="body" sz="quarter" idx="10"/>
          </p:nvPr>
        </p:nvSpPr>
        <p:spPr/>
        <p:txBody>
          <a:bodyPr/>
          <a:lstStyle/>
          <a:p>
            <a:endParaRPr kumimoji="1" lang="ja-JP" altLang="en-US"/>
          </a:p>
        </p:txBody>
      </p:sp>
      <p:sp>
        <p:nvSpPr>
          <p:cNvPr id="6" name="タイトル 5">
            <a:extLst>
              <a:ext uri="{FF2B5EF4-FFF2-40B4-BE49-F238E27FC236}">
                <a16:creationId xmlns:a16="http://schemas.microsoft.com/office/drawing/2014/main" id="{F64FF363-913B-7EFA-190F-4C3BB1E52DBD}"/>
              </a:ext>
            </a:extLst>
          </p:cNvPr>
          <p:cNvSpPr>
            <a:spLocks noGrp="1"/>
          </p:cNvSpPr>
          <p:nvPr>
            <p:ph type="title"/>
          </p:nvPr>
        </p:nvSpPr>
        <p:spPr/>
        <p:txBody>
          <a:bodyPr/>
          <a:lstStyle/>
          <a:p>
            <a:r>
              <a:rPr lang="en-US" altLang="ja-JP"/>
              <a:t>2.1. </a:t>
            </a:r>
            <a:r>
              <a:rPr lang="ja-JP" altLang="en-US"/>
              <a:t>カリキュレータの概要と使用方法（</a:t>
            </a:r>
            <a:r>
              <a:rPr lang="en-US" altLang="ja-JP"/>
              <a:t>2/4</a:t>
            </a:r>
            <a:r>
              <a:rPr lang="ja-JP" altLang="en-US"/>
              <a:t>）</a:t>
            </a:r>
            <a:endParaRPr kumimoji="1" lang="ja-JP" altLang="en-US"/>
          </a:p>
        </p:txBody>
      </p:sp>
      <p:sp>
        <p:nvSpPr>
          <p:cNvPr id="2" name="Text Placeholder 4">
            <a:extLst>
              <a:ext uri="{FF2B5EF4-FFF2-40B4-BE49-F238E27FC236}">
                <a16:creationId xmlns:a16="http://schemas.microsoft.com/office/drawing/2014/main" id="{271A8156-8DA5-0804-202A-AFAA88156CFB}"/>
              </a:ext>
            </a:extLst>
          </p:cNvPr>
          <p:cNvSpPr txBox="1">
            <a:spLocks/>
          </p:cNvSpPr>
          <p:nvPr/>
        </p:nvSpPr>
        <p:spPr>
          <a:xfrm>
            <a:off x="742599" y="1022400"/>
            <a:ext cx="10706871" cy="706698"/>
          </a:xfrm>
          <a:prstGeom prst="rect">
            <a:avLst/>
          </a:prstGeom>
        </p:spPr>
        <p:txBody>
          <a:bodyPr lIns="0" tIns="0" rIns="0" bIns="0" anchor="t"/>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kumimoji="1" sz="2800" b="1" kern="1200">
                <a:solidFill>
                  <a:schemeClr val="tx1"/>
                </a:solidFill>
                <a:latin typeface="+mn-lt"/>
                <a:ea typeface="+mn-ea"/>
                <a:cs typeface="+mn-cs"/>
              </a:defRPr>
            </a:lvl1pPr>
            <a:lvl2pPr marL="6840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2pPr>
            <a:lvl3pPr marL="1008000" indent="-2520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a:t>各</a:t>
            </a:r>
            <a:r>
              <a:rPr lang="en-US" altLang="ja-JP" sz="1800"/>
              <a:t>CSP</a:t>
            </a:r>
            <a:r>
              <a:rPr lang="ja-JP" altLang="en-US" sz="1800"/>
              <a:t>が提供するカリキュレータにより事業者から提出された見積りを確認する際の手順およびカリキュレータの基礎情報を以下に記載する。</a:t>
            </a:r>
            <a:endParaRPr lang="en-US" altLang="ja-JP" sz="1800"/>
          </a:p>
        </p:txBody>
      </p:sp>
      <p:sp>
        <p:nvSpPr>
          <p:cNvPr id="5" name="正方形/長方形 4">
            <a:extLst>
              <a:ext uri="{FF2B5EF4-FFF2-40B4-BE49-F238E27FC236}">
                <a16:creationId xmlns:a16="http://schemas.microsoft.com/office/drawing/2014/main" id="{3734B473-8C9E-75F4-23EE-7E85EC61C025}"/>
              </a:ext>
            </a:extLst>
          </p:cNvPr>
          <p:cNvSpPr/>
          <p:nvPr/>
        </p:nvSpPr>
        <p:spPr>
          <a:xfrm>
            <a:off x="587375" y="1773667"/>
            <a:ext cx="4853758" cy="363626"/>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Google Cloud</a:t>
            </a:r>
            <a:r>
              <a:rPr kumimoji="1" lang="ja-JP" altLang="en-US"/>
              <a:t>編</a:t>
            </a:r>
          </a:p>
        </p:txBody>
      </p:sp>
      <p:sp>
        <p:nvSpPr>
          <p:cNvPr id="8" name="Slide Number Placeholder 1">
            <a:extLst>
              <a:ext uri="{FF2B5EF4-FFF2-40B4-BE49-F238E27FC236}">
                <a16:creationId xmlns:a16="http://schemas.microsoft.com/office/drawing/2014/main" id="{6D346DF0-0DEC-E285-64B9-9865C3F96714}"/>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pic>
        <p:nvPicPr>
          <p:cNvPr id="15" name="図 14">
            <a:extLst>
              <a:ext uri="{FF2B5EF4-FFF2-40B4-BE49-F238E27FC236}">
                <a16:creationId xmlns:a16="http://schemas.microsoft.com/office/drawing/2014/main" id="{A14F6F2B-6B16-FAFF-25BC-0CE6207ED29C}"/>
              </a:ext>
            </a:extLst>
          </p:cNvPr>
          <p:cNvPicPr>
            <a:picLocks noChangeAspect="1"/>
          </p:cNvPicPr>
          <p:nvPr/>
        </p:nvPicPr>
        <p:blipFill>
          <a:blip r:embed="rId2"/>
          <a:stretch>
            <a:fillRect/>
          </a:stretch>
        </p:blipFill>
        <p:spPr>
          <a:xfrm>
            <a:off x="2127586" y="4208546"/>
            <a:ext cx="3412079" cy="2031484"/>
          </a:xfrm>
          <a:prstGeom prst="rect">
            <a:avLst/>
          </a:prstGeom>
          <a:ln>
            <a:solidFill>
              <a:schemeClr val="accent1"/>
            </a:solidFill>
          </a:ln>
        </p:spPr>
      </p:pic>
      <p:sp>
        <p:nvSpPr>
          <p:cNvPr id="17" name="テキスト ボックス 16">
            <a:extLst>
              <a:ext uri="{FF2B5EF4-FFF2-40B4-BE49-F238E27FC236}">
                <a16:creationId xmlns:a16="http://schemas.microsoft.com/office/drawing/2014/main" id="{E9345F07-0EA2-C32D-F1DB-9706999198B5}"/>
              </a:ext>
            </a:extLst>
          </p:cNvPr>
          <p:cNvSpPr txBox="1"/>
          <p:nvPr/>
        </p:nvSpPr>
        <p:spPr>
          <a:xfrm>
            <a:off x="587373" y="2303344"/>
            <a:ext cx="4952293" cy="307777"/>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400"/>
              <a:t>カリキュレータの使用手順</a:t>
            </a:r>
          </a:p>
        </p:txBody>
      </p:sp>
      <p:grpSp>
        <p:nvGrpSpPr>
          <p:cNvPr id="18" name="グループ化 17">
            <a:extLst>
              <a:ext uri="{FF2B5EF4-FFF2-40B4-BE49-F238E27FC236}">
                <a16:creationId xmlns:a16="http://schemas.microsoft.com/office/drawing/2014/main" id="{522F4C58-7D7A-3BD2-21D8-5F59F2D43B01}"/>
              </a:ext>
            </a:extLst>
          </p:cNvPr>
          <p:cNvGrpSpPr/>
          <p:nvPr/>
        </p:nvGrpSpPr>
        <p:grpSpPr>
          <a:xfrm>
            <a:off x="5761591" y="2402770"/>
            <a:ext cx="5857650" cy="461923"/>
            <a:chOff x="5761591" y="2854568"/>
            <a:chExt cx="5857650" cy="461923"/>
          </a:xfrm>
        </p:grpSpPr>
        <p:sp>
          <p:nvSpPr>
            <p:cNvPr id="19" name="四角形: 角を丸くする 18">
              <a:extLst>
                <a:ext uri="{FF2B5EF4-FFF2-40B4-BE49-F238E27FC236}">
                  <a16:creationId xmlns:a16="http://schemas.microsoft.com/office/drawing/2014/main" id="{DBE2169A-C58F-6B4E-D740-F58DCF6941D3}"/>
                </a:ext>
              </a:extLst>
            </p:cNvPr>
            <p:cNvSpPr/>
            <p:nvPr/>
          </p:nvSpPr>
          <p:spPr>
            <a:xfrm>
              <a:off x="5859241" y="2956491"/>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事業者から提出されたカリキュレータのリンクにアクセス</a:t>
              </a:r>
              <a:endParaRPr kumimoji="1" lang="en-US" altLang="ja-JP" sz="1200">
                <a:solidFill>
                  <a:schemeClr val="tx1"/>
                </a:solidFill>
                <a:latin typeface="+mn-ea"/>
              </a:endParaRPr>
            </a:p>
          </p:txBody>
        </p:sp>
        <p:sp>
          <p:nvSpPr>
            <p:cNvPr id="20" name="フローチャート: 結合子 19">
              <a:extLst>
                <a:ext uri="{FF2B5EF4-FFF2-40B4-BE49-F238E27FC236}">
                  <a16:creationId xmlns:a16="http://schemas.microsoft.com/office/drawing/2014/main" id="{500B63AF-D9DF-ABC6-E299-0EB72FBBA09D}"/>
                </a:ext>
              </a:extLst>
            </p:cNvPr>
            <p:cNvSpPr/>
            <p:nvPr/>
          </p:nvSpPr>
          <p:spPr>
            <a:xfrm>
              <a:off x="5761591" y="285456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24" name="グループ化 23">
            <a:extLst>
              <a:ext uri="{FF2B5EF4-FFF2-40B4-BE49-F238E27FC236}">
                <a16:creationId xmlns:a16="http://schemas.microsoft.com/office/drawing/2014/main" id="{7BD3C51A-AF55-2B27-1EB0-D665DD8C5460}"/>
              </a:ext>
            </a:extLst>
          </p:cNvPr>
          <p:cNvGrpSpPr>
            <a:grpSpLocks/>
          </p:cNvGrpSpPr>
          <p:nvPr/>
        </p:nvGrpSpPr>
        <p:grpSpPr>
          <a:xfrm>
            <a:off x="5761591" y="2908705"/>
            <a:ext cx="5857650" cy="1013385"/>
            <a:chOff x="5761591" y="4767937"/>
            <a:chExt cx="5857650" cy="1013385"/>
          </a:xfrm>
        </p:grpSpPr>
        <p:sp>
          <p:nvSpPr>
            <p:cNvPr id="25" name="四角形: 角を丸くする 24">
              <a:extLst>
                <a:ext uri="{FF2B5EF4-FFF2-40B4-BE49-F238E27FC236}">
                  <a16:creationId xmlns:a16="http://schemas.microsoft.com/office/drawing/2014/main" id="{58E509AC-D9C5-A4FE-0A1E-85B5D01F85D9}"/>
                </a:ext>
              </a:extLst>
            </p:cNvPr>
            <p:cNvSpPr/>
            <p:nvPr/>
          </p:nvSpPr>
          <p:spPr>
            <a:xfrm>
              <a:off x="5859241" y="4881322"/>
              <a:ext cx="5760000" cy="90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a:t>
              </a:r>
              <a:r>
                <a:rPr lang="en-US" altLang="ja-JP" sz="1200">
                  <a:solidFill>
                    <a:schemeClr val="tx1"/>
                  </a:solidFill>
                  <a:latin typeface="+mn-ea"/>
                </a:rPr>
                <a:t>Cost Details</a:t>
              </a:r>
              <a:r>
                <a:rPr lang="ja-JP" altLang="en-US" sz="1200">
                  <a:solidFill>
                    <a:schemeClr val="tx1"/>
                  </a:solidFill>
                  <a:latin typeface="+mn-ea"/>
                </a:rPr>
                <a:t>」に表示された各リソースのうち、詳細を確認したいリソースを選択し、画面右左側に詳細情報を表示</a:t>
              </a:r>
              <a:endParaRPr lang="en-US" altLang="ja-JP" sz="1200">
                <a:solidFill>
                  <a:schemeClr val="tx1"/>
                </a:solidFill>
                <a:latin typeface="+mn-ea"/>
              </a:endParaRPr>
            </a:p>
            <a:p>
              <a:pPr marL="171450" indent="-171450">
                <a:buFont typeface="Arial" panose="020B0604020202020204" pitchFamily="34" charset="0"/>
                <a:buChar char="•"/>
              </a:pPr>
              <a:r>
                <a:rPr lang="ja-JP" altLang="en-US" sz="1200">
                  <a:solidFill>
                    <a:schemeClr val="tx1"/>
                  </a:solidFill>
                  <a:latin typeface="+mn-ea"/>
                </a:rPr>
                <a:t>各リソースの概要情報を確認したい場合は、「</a:t>
              </a:r>
              <a:r>
                <a:rPr lang="en-US" altLang="ja-JP" sz="1200">
                  <a:solidFill>
                    <a:schemeClr val="tx1"/>
                  </a:solidFill>
                  <a:latin typeface="+mn-ea"/>
                </a:rPr>
                <a:t>View details</a:t>
              </a:r>
              <a:r>
                <a:rPr lang="ja-JP" altLang="en-US" sz="1200">
                  <a:solidFill>
                    <a:schemeClr val="tx1"/>
                  </a:solidFill>
                  <a:latin typeface="+mn-ea"/>
                </a:rPr>
                <a:t>」より、対象リソースにおける概要情報の一覧表示が可能</a:t>
              </a:r>
            </a:p>
          </p:txBody>
        </p:sp>
        <p:sp>
          <p:nvSpPr>
            <p:cNvPr id="26" name="フローチャート: 結合子 25">
              <a:extLst>
                <a:ext uri="{FF2B5EF4-FFF2-40B4-BE49-F238E27FC236}">
                  <a16:creationId xmlns:a16="http://schemas.microsoft.com/office/drawing/2014/main" id="{07A5A2F4-05FE-5F06-6809-4FE8560C9446}"/>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27" name="グループ化 26">
            <a:extLst>
              <a:ext uri="{FF2B5EF4-FFF2-40B4-BE49-F238E27FC236}">
                <a16:creationId xmlns:a16="http://schemas.microsoft.com/office/drawing/2014/main" id="{0CBBADD8-A6A0-9F2E-2776-D7F2FCDE64B5}"/>
              </a:ext>
            </a:extLst>
          </p:cNvPr>
          <p:cNvGrpSpPr>
            <a:grpSpLocks/>
          </p:cNvGrpSpPr>
          <p:nvPr/>
        </p:nvGrpSpPr>
        <p:grpSpPr>
          <a:xfrm>
            <a:off x="5761591" y="4485123"/>
            <a:ext cx="5857650" cy="508496"/>
            <a:chOff x="5761591" y="5378136"/>
            <a:chExt cx="5857650" cy="508496"/>
          </a:xfrm>
        </p:grpSpPr>
        <p:sp>
          <p:nvSpPr>
            <p:cNvPr id="28" name="四角形: 角を丸くする 27">
              <a:extLst>
                <a:ext uri="{FF2B5EF4-FFF2-40B4-BE49-F238E27FC236}">
                  <a16:creationId xmlns:a16="http://schemas.microsoft.com/office/drawing/2014/main" id="{9FB9A742-FBE0-133A-B21C-A7C35745B897}"/>
                </a:ext>
              </a:extLst>
            </p:cNvPr>
            <p:cNvSpPr/>
            <p:nvPr/>
          </p:nvSpPr>
          <p:spPr>
            <a:xfrm>
              <a:off x="5859241" y="5526632"/>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表示された対象リソースの</a:t>
              </a:r>
              <a:r>
                <a:rPr lang="ja-JP" altLang="en-US" sz="1200">
                  <a:solidFill>
                    <a:schemeClr val="tx1"/>
                  </a:solidFill>
                  <a:latin typeface="+mn-ea"/>
                </a:rPr>
                <a:t>概要</a:t>
              </a:r>
              <a:r>
                <a:rPr kumimoji="1" lang="ja-JP" altLang="en-US" sz="1200">
                  <a:solidFill>
                    <a:schemeClr val="tx1"/>
                  </a:solidFill>
                  <a:latin typeface="+mn-ea"/>
                </a:rPr>
                <a:t>情報を確認</a:t>
              </a:r>
              <a:endParaRPr kumimoji="1" lang="en-US" altLang="ja-JP" sz="1200">
                <a:solidFill>
                  <a:schemeClr val="tx1"/>
                </a:solidFill>
                <a:latin typeface="+mn-ea"/>
              </a:endParaRPr>
            </a:p>
          </p:txBody>
        </p:sp>
        <p:sp>
          <p:nvSpPr>
            <p:cNvPr id="29" name="フローチャート: 結合子 28">
              <a:extLst>
                <a:ext uri="{FF2B5EF4-FFF2-40B4-BE49-F238E27FC236}">
                  <a16:creationId xmlns:a16="http://schemas.microsoft.com/office/drawing/2014/main" id="{83DE6699-9BDB-0261-3AF1-31A5CE5A9B1E}"/>
                </a:ext>
              </a:extLst>
            </p:cNvPr>
            <p:cNvSpPr/>
            <p:nvPr/>
          </p:nvSpPr>
          <p:spPr>
            <a:xfrm>
              <a:off x="5761591" y="537813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grpSp>
        <p:nvGrpSpPr>
          <p:cNvPr id="30" name="グループ化 29">
            <a:extLst>
              <a:ext uri="{FF2B5EF4-FFF2-40B4-BE49-F238E27FC236}">
                <a16:creationId xmlns:a16="http://schemas.microsoft.com/office/drawing/2014/main" id="{F5B124B2-7ABC-9427-5736-1CE9AEC7ACE8}"/>
              </a:ext>
            </a:extLst>
          </p:cNvPr>
          <p:cNvGrpSpPr/>
          <p:nvPr/>
        </p:nvGrpSpPr>
        <p:grpSpPr>
          <a:xfrm>
            <a:off x="6896155" y="4025662"/>
            <a:ext cx="4723086" cy="361375"/>
            <a:chOff x="8001986" y="4015153"/>
            <a:chExt cx="4723086" cy="361375"/>
          </a:xfrm>
        </p:grpSpPr>
        <p:sp>
          <p:nvSpPr>
            <p:cNvPr id="31" name="吹き出し: 角を丸めた四角形 30">
              <a:extLst>
                <a:ext uri="{FF2B5EF4-FFF2-40B4-BE49-F238E27FC236}">
                  <a16:creationId xmlns:a16="http://schemas.microsoft.com/office/drawing/2014/main" id="{2B992936-498D-0DCE-DFFB-CD26727164B3}"/>
                </a:ext>
              </a:extLst>
            </p:cNvPr>
            <p:cNvSpPr/>
            <p:nvPr/>
          </p:nvSpPr>
          <p:spPr>
            <a:xfrm>
              <a:off x="8153072" y="4124528"/>
              <a:ext cx="4572000" cy="252000"/>
            </a:xfrm>
            <a:prstGeom prst="wedgeRoundRectCallout">
              <a:avLst>
                <a:gd name="adj1" fmla="val 16097"/>
                <a:gd name="adj2" fmla="val -1131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クラウド利用経費の高いものから順に費用情報を確認することを推奨</a:t>
              </a:r>
            </a:p>
          </p:txBody>
        </p:sp>
        <p:pic>
          <p:nvPicPr>
            <p:cNvPr id="32" name="グラフィックス 31" descr="ダブルタップ ジェスチャ 単色塗りつぶし">
              <a:extLst>
                <a:ext uri="{FF2B5EF4-FFF2-40B4-BE49-F238E27FC236}">
                  <a16:creationId xmlns:a16="http://schemas.microsoft.com/office/drawing/2014/main" id="{693E584C-5973-6B88-D6EA-47DBC781B8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1986" y="4015153"/>
              <a:ext cx="302699" cy="302699"/>
            </a:xfrm>
            <a:prstGeom prst="rect">
              <a:avLst/>
            </a:prstGeom>
          </p:spPr>
        </p:pic>
      </p:grpSp>
      <p:grpSp>
        <p:nvGrpSpPr>
          <p:cNvPr id="45" name="グループ化 44">
            <a:extLst>
              <a:ext uri="{FF2B5EF4-FFF2-40B4-BE49-F238E27FC236}">
                <a16:creationId xmlns:a16="http://schemas.microsoft.com/office/drawing/2014/main" id="{E1F99D58-BEFC-E906-D2FD-4A3F759895FD}"/>
              </a:ext>
            </a:extLst>
          </p:cNvPr>
          <p:cNvGrpSpPr/>
          <p:nvPr/>
        </p:nvGrpSpPr>
        <p:grpSpPr>
          <a:xfrm>
            <a:off x="3922762" y="3268296"/>
            <a:ext cx="1594530" cy="342966"/>
            <a:chOff x="1580398" y="5740797"/>
            <a:chExt cx="1594530" cy="342966"/>
          </a:xfrm>
        </p:grpSpPr>
        <p:sp>
          <p:nvSpPr>
            <p:cNvPr id="46" name="フローチャート: 処理 45">
              <a:extLst>
                <a:ext uri="{FF2B5EF4-FFF2-40B4-BE49-F238E27FC236}">
                  <a16:creationId xmlns:a16="http://schemas.microsoft.com/office/drawing/2014/main" id="{2E8D0637-6A37-102E-F1EA-7CC803AC2E9D}"/>
                </a:ext>
              </a:extLst>
            </p:cNvPr>
            <p:cNvSpPr/>
            <p:nvPr/>
          </p:nvSpPr>
          <p:spPr>
            <a:xfrm>
              <a:off x="1819520" y="5795398"/>
              <a:ext cx="1355408" cy="2883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フローチャート: 結合子 46">
              <a:extLst>
                <a:ext uri="{FF2B5EF4-FFF2-40B4-BE49-F238E27FC236}">
                  <a16:creationId xmlns:a16="http://schemas.microsoft.com/office/drawing/2014/main" id="{1C774BD1-73D3-A918-C7C7-5E6A500EAD27}"/>
                </a:ext>
              </a:extLst>
            </p:cNvPr>
            <p:cNvSpPr/>
            <p:nvPr/>
          </p:nvSpPr>
          <p:spPr>
            <a:xfrm>
              <a:off x="1580398" y="57407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sp>
        <p:nvSpPr>
          <p:cNvPr id="48" name="正方形/長方形 47">
            <a:extLst>
              <a:ext uri="{FF2B5EF4-FFF2-40B4-BE49-F238E27FC236}">
                <a16:creationId xmlns:a16="http://schemas.microsoft.com/office/drawing/2014/main" id="{CFEB8E8A-515A-FAAC-203A-3AEB8EFF0B50}"/>
              </a:ext>
            </a:extLst>
          </p:cNvPr>
          <p:cNvSpPr/>
          <p:nvPr/>
        </p:nvSpPr>
        <p:spPr>
          <a:xfrm>
            <a:off x="4910447" y="3624943"/>
            <a:ext cx="579512" cy="107467"/>
          </a:xfrm>
          <a:prstGeom prst="rect">
            <a:avLst/>
          </a:prstGeom>
          <a:noFill/>
          <a:ln w="19050">
            <a:solidFill>
              <a:schemeClr val="accent3"/>
            </a:solidFill>
            <a:prstDash val="sysDash"/>
          </a:ln>
        </p:spPr>
        <p:style>
          <a:lnRef idx="0">
            <a:schemeClr val="accent1"/>
          </a:lnRef>
          <a:fillRef idx="1">
            <a:schemeClr val="accent1"/>
          </a:fillRef>
          <a:effectRef idx="0">
            <a:schemeClr val="dk1"/>
          </a:effectRef>
          <a:fontRef idx="minor">
            <a:schemeClr val="lt1"/>
          </a:fontRef>
        </p:style>
        <p:txBody>
          <a:bodyPr rtlCol="0" anchor="ctr"/>
          <a:lstStyle/>
          <a:p>
            <a:pPr marL="0" algn="l" fontAlgn="ctr">
              <a:spcBef>
                <a:spcPts val="300"/>
              </a:spcBef>
            </a:pPr>
            <a:endParaRPr kumimoji="1" lang="ja-JP" altLang="en-US" sz="1000">
              <a:solidFill>
                <a:schemeClr val="tx1"/>
              </a:solidFill>
              <a:latin typeface="+mn-ea"/>
            </a:endParaRPr>
          </a:p>
        </p:txBody>
      </p:sp>
      <p:grpSp>
        <p:nvGrpSpPr>
          <p:cNvPr id="54" name="グループ化 53">
            <a:extLst>
              <a:ext uri="{FF2B5EF4-FFF2-40B4-BE49-F238E27FC236}">
                <a16:creationId xmlns:a16="http://schemas.microsoft.com/office/drawing/2014/main" id="{DA8A458E-205C-1890-C836-C2684916FC21}"/>
              </a:ext>
            </a:extLst>
          </p:cNvPr>
          <p:cNvGrpSpPr/>
          <p:nvPr/>
        </p:nvGrpSpPr>
        <p:grpSpPr>
          <a:xfrm>
            <a:off x="4939447" y="2647246"/>
            <a:ext cx="585054" cy="252000"/>
            <a:chOff x="1638027" y="5751555"/>
            <a:chExt cx="585054" cy="252000"/>
          </a:xfrm>
        </p:grpSpPr>
        <p:sp>
          <p:nvSpPr>
            <p:cNvPr id="55" name="フローチャート: 処理 54">
              <a:extLst>
                <a:ext uri="{FF2B5EF4-FFF2-40B4-BE49-F238E27FC236}">
                  <a16:creationId xmlns:a16="http://schemas.microsoft.com/office/drawing/2014/main" id="{E642FF50-87D8-5DB3-3825-13AAEA9E9605}"/>
                </a:ext>
              </a:extLst>
            </p:cNvPr>
            <p:cNvSpPr/>
            <p:nvPr/>
          </p:nvSpPr>
          <p:spPr>
            <a:xfrm>
              <a:off x="1853197" y="5804923"/>
              <a:ext cx="369884" cy="172761"/>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フローチャート: 結合子 55">
              <a:extLst>
                <a:ext uri="{FF2B5EF4-FFF2-40B4-BE49-F238E27FC236}">
                  <a16:creationId xmlns:a16="http://schemas.microsoft.com/office/drawing/2014/main" id="{91AEBFFF-F46D-59CF-922B-B4AFC2EE8737}"/>
                </a:ext>
              </a:extLst>
            </p:cNvPr>
            <p:cNvSpPr/>
            <p:nvPr/>
          </p:nvSpPr>
          <p:spPr>
            <a:xfrm>
              <a:off x="1638027" y="5751555"/>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60" name="グループ化 59">
            <a:extLst>
              <a:ext uri="{FF2B5EF4-FFF2-40B4-BE49-F238E27FC236}">
                <a16:creationId xmlns:a16="http://schemas.microsoft.com/office/drawing/2014/main" id="{25C53ABF-F050-0764-F617-565220E8CDFA}"/>
              </a:ext>
            </a:extLst>
          </p:cNvPr>
          <p:cNvGrpSpPr/>
          <p:nvPr/>
        </p:nvGrpSpPr>
        <p:grpSpPr>
          <a:xfrm>
            <a:off x="2553766" y="4300476"/>
            <a:ext cx="2328627" cy="1848654"/>
            <a:chOff x="1657075" y="5795398"/>
            <a:chExt cx="2328627" cy="1848654"/>
          </a:xfrm>
        </p:grpSpPr>
        <p:sp>
          <p:nvSpPr>
            <p:cNvPr id="61" name="フローチャート: 処理 60">
              <a:extLst>
                <a:ext uri="{FF2B5EF4-FFF2-40B4-BE49-F238E27FC236}">
                  <a16:creationId xmlns:a16="http://schemas.microsoft.com/office/drawing/2014/main" id="{9FADBF20-4F96-92B6-6BFB-9A216C1F2294}"/>
                </a:ext>
              </a:extLst>
            </p:cNvPr>
            <p:cNvSpPr/>
            <p:nvPr/>
          </p:nvSpPr>
          <p:spPr>
            <a:xfrm>
              <a:off x="1854898" y="5795398"/>
              <a:ext cx="2130804" cy="1848654"/>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フローチャート: 結合子 61">
              <a:extLst>
                <a:ext uri="{FF2B5EF4-FFF2-40B4-BE49-F238E27FC236}">
                  <a16:creationId xmlns:a16="http://schemas.microsoft.com/office/drawing/2014/main" id="{5852D47B-1B3E-F82A-13C5-3859231B4D51}"/>
                </a:ext>
              </a:extLst>
            </p:cNvPr>
            <p:cNvSpPr/>
            <p:nvPr/>
          </p:nvSpPr>
          <p:spPr>
            <a:xfrm>
              <a:off x="1657075" y="6596352"/>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pic>
        <p:nvPicPr>
          <p:cNvPr id="65" name="図 64">
            <a:extLst>
              <a:ext uri="{FF2B5EF4-FFF2-40B4-BE49-F238E27FC236}">
                <a16:creationId xmlns:a16="http://schemas.microsoft.com/office/drawing/2014/main" id="{CB1A50CA-FC68-ADEB-BA59-8AEEB8BBCF29}"/>
              </a:ext>
            </a:extLst>
          </p:cNvPr>
          <p:cNvPicPr>
            <a:picLocks noChangeAspect="1"/>
          </p:cNvPicPr>
          <p:nvPr/>
        </p:nvPicPr>
        <p:blipFill>
          <a:blip r:embed="rId5"/>
          <a:stretch>
            <a:fillRect/>
          </a:stretch>
        </p:blipFill>
        <p:spPr>
          <a:xfrm>
            <a:off x="587376" y="2634690"/>
            <a:ext cx="4952290" cy="1450888"/>
          </a:xfrm>
          <a:prstGeom prst="rect">
            <a:avLst/>
          </a:prstGeom>
          <a:ln>
            <a:solidFill>
              <a:schemeClr val="tx2"/>
            </a:solidFill>
          </a:ln>
        </p:spPr>
      </p:pic>
      <p:pic>
        <p:nvPicPr>
          <p:cNvPr id="53" name="グラフィックス 52" descr="矢印: 右回転 単色塗りつぶし">
            <a:extLst>
              <a:ext uri="{FF2B5EF4-FFF2-40B4-BE49-F238E27FC236}">
                <a16:creationId xmlns:a16="http://schemas.microsoft.com/office/drawing/2014/main" id="{EDBE6C34-9C79-5F1C-9962-7B85A6B26A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347429">
            <a:off x="5273109" y="3705983"/>
            <a:ext cx="581422" cy="581422"/>
          </a:xfrm>
          <a:prstGeom prst="rect">
            <a:avLst/>
          </a:prstGeom>
        </p:spPr>
      </p:pic>
      <p:sp>
        <p:nvSpPr>
          <p:cNvPr id="67" name="正方形/長方形 66">
            <a:extLst>
              <a:ext uri="{FF2B5EF4-FFF2-40B4-BE49-F238E27FC236}">
                <a16:creationId xmlns:a16="http://schemas.microsoft.com/office/drawing/2014/main" id="{FE7CB3BC-E8AD-AB96-D5AC-F89D78CC39EE}"/>
              </a:ext>
            </a:extLst>
          </p:cNvPr>
          <p:cNvSpPr/>
          <p:nvPr/>
        </p:nvSpPr>
        <p:spPr>
          <a:xfrm>
            <a:off x="4960419" y="3622979"/>
            <a:ext cx="525982" cy="100900"/>
          </a:xfrm>
          <a:prstGeom prst="rect">
            <a:avLst/>
          </a:prstGeom>
          <a:noFill/>
          <a:ln w="19050">
            <a:solidFill>
              <a:schemeClr val="accent3"/>
            </a:solidFill>
            <a:prstDash val="sysDash"/>
          </a:ln>
        </p:spPr>
        <p:style>
          <a:lnRef idx="0">
            <a:schemeClr val="accent1"/>
          </a:lnRef>
          <a:fillRef idx="1">
            <a:schemeClr val="accent1"/>
          </a:fillRef>
          <a:effectRef idx="0">
            <a:schemeClr val="dk1"/>
          </a:effectRef>
          <a:fontRef idx="minor">
            <a:schemeClr val="lt1"/>
          </a:fontRef>
        </p:style>
        <p:txBody>
          <a:bodyPr rtlCol="0" anchor="ctr"/>
          <a:lstStyle/>
          <a:p>
            <a:pPr marL="0" algn="l" fontAlgn="ctr">
              <a:spcBef>
                <a:spcPts val="300"/>
              </a:spcBef>
            </a:pPr>
            <a:endParaRPr kumimoji="1" lang="ja-JP" altLang="en-US" sz="1000">
              <a:solidFill>
                <a:schemeClr val="tx1"/>
              </a:solidFill>
              <a:latin typeface="+mn-ea"/>
            </a:endParaRPr>
          </a:p>
        </p:txBody>
      </p:sp>
      <p:grpSp>
        <p:nvGrpSpPr>
          <p:cNvPr id="68" name="グループ化 67">
            <a:extLst>
              <a:ext uri="{FF2B5EF4-FFF2-40B4-BE49-F238E27FC236}">
                <a16:creationId xmlns:a16="http://schemas.microsoft.com/office/drawing/2014/main" id="{4184EB7D-21C6-5199-2BE3-977AB5C7C222}"/>
              </a:ext>
            </a:extLst>
          </p:cNvPr>
          <p:cNvGrpSpPr/>
          <p:nvPr/>
        </p:nvGrpSpPr>
        <p:grpSpPr>
          <a:xfrm>
            <a:off x="3964826" y="3316309"/>
            <a:ext cx="1547332" cy="288365"/>
            <a:chOff x="1657075" y="6557732"/>
            <a:chExt cx="1547332" cy="288365"/>
          </a:xfrm>
        </p:grpSpPr>
        <p:sp>
          <p:nvSpPr>
            <p:cNvPr id="69" name="フローチャート: 処理 68">
              <a:extLst>
                <a:ext uri="{FF2B5EF4-FFF2-40B4-BE49-F238E27FC236}">
                  <a16:creationId xmlns:a16="http://schemas.microsoft.com/office/drawing/2014/main" id="{DB0A73E8-3E8C-7B0F-DBD1-8652606FDACC}"/>
                </a:ext>
              </a:extLst>
            </p:cNvPr>
            <p:cNvSpPr/>
            <p:nvPr/>
          </p:nvSpPr>
          <p:spPr>
            <a:xfrm>
              <a:off x="1877883" y="6557732"/>
              <a:ext cx="1326524" cy="288365"/>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フローチャート: 結合子 69">
              <a:extLst>
                <a:ext uri="{FF2B5EF4-FFF2-40B4-BE49-F238E27FC236}">
                  <a16:creationId xmlns:a16="http://schemas.microsoft.com/office/drawing/2014/main" id="{B04D8477-8C68-1729-D184-7099C0E8D094}"/>
                </a:ext>
              </a:extLst>
            </p:cNvPr>
            <p:cNvSpPr/>
            <p:nvPr/>
          </p:nvSpPr>
          <p:spPr>
            <a:xfrm>
              <a:off x="1657075" y="6564044"/>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spTree>
    <p:extLst>
      <p:ext uri="{BB962C8B-B14F-4D97-AF65-F5344CB8AC3E}">
        <p14:creationId xmlns:p14="http://schemas.microsoft.com/office/powerpoint/2010/main" val="3015396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1445D0F7-5029-C34D-85B0-D8E822EA786F}"/>
              </a:ext>
            </a:extLst>
          </p:cNvPr>
          <p:cNvSpPr>
            <a:spLocks noGrp="1"/>
          </p:cNvSpPr>
          <p:nvPr>
            <p:ph type="body" sz="quarter" idx="10"/>
          </p:nvPr>
        </p:nvSpPr>
        <p:spPr/>
        <p:txBody>
          <a:bodyPr/>
          <a:lstStyle/>
          <a:p>
            <a:endParaRPr kumimoji="1" lang="ja-JP" altLang="en-US"/>
          </a:p>
        </p:txBody>
      </p:sp>
      <p:sp>
        <p:nvSpPr>
          <p:cNvPr id="6" name="タイトル 5">
            <a:extLst>
              <a:ext uri="{FF2B5EF4-FFF2-40B4-BE49-F238E27FC236}">
                <a16:creationId xmlns:a16="http://schemas.microsoft.com/office/drawing/2014/main" id="{41F11443-02EF-F609-9858-149CE1534BBB}"/>
              </a:ext>
            </a:extLst>
          </p:cNvPr>
          <p:cNvSpPr>
            <a:spLocks noGrp="1"/>
          </p:cNvSpPr>
          <p:nvPr>
            <p:ph type="title"/>
          </p:nvPr>
        </p:nvSpPr>
        <p:spPr/>
        <p:txBody>
          <a:bodyPr/>
          <a:lstStyle/>
          <a:p>
            <a:r>
              <a:rPr lang="en-US" altLang="ja-JP"/>
              <a:t>2.1. </a:t>
            </a:r>
            <a:r>
              <a:rPr lang="ja-JP" altLang="en-US"/>
              <a:t>カリキュレータの概要と使用方法（</a:t>
            </a:r>
            <a:r>
              <a:rPr lang="en-US" altLang="ja-JP"/>
              <a:t>3/4</a:t>
            </a:r>
            <a:r>
              <a:rPr lang="ja-JP" altLang="en-US"/>
              <a:t>）</a:t>
            </a:r>
            <a:endParaRPr kumimoji="1" lang="ja-JP" altLang="en-US"/>
          </a:p>
        </p:txBody>
      </p:sp>
      <p:sp>
        <p:nvSpPr>
          <p:cNvPr id="9" name="Text Placeholder 4">
            <a:extLst>
              <a:ext uri="{FF2B5EF4-FFF2-40B4-BE49-F238E27FC236}">
                <a16:creationId xmlns:a16="http://schemas.microsoft.com/office/drawing/2014/main" id="{1A7D9B17-7E2E-2C5B-B83F-9624DB203318}"/>
              </a:ext>
            </a:extLst>
          </p:cNvPr>
          <p:cNvSpPr txBox="1">
            <a:spLocks/>
          </p:cNvSpPr>
          <p:nvPr/>
        </p:nvSpPr>
        <p:spPr>
          <a:xfrm>
            <a:off x="742599" y="1022400"/>
            <a:ext cx="10706871" cy="706698"/>
          </a:xfrm>
          <a:prstGeom prst="rect">
            <a:avLst/>
          </a:prstGeom>
        </p:spPr>
        <p:txBody>
          <a:bodyPr lIns="0" tIns="0" rIns="0" bIns="0" anchor="t"/>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kumimoji="1" sz="2800" b="1" kern="1200">
                <a:solidFill>
                  <a:schemeClr val="tx1"/>
                </a:solidFill>
                <a:latin typeface="+mn-lt"/>
                <a:ea typeface="+mn-ea"/>
                <a:cs typeface="+mn-cs"/>
              </a:defRPr>
            </a:lvl1pPr>
            <a:lvl2pPr marL="6840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2pPr>
            <a:lvl3pPr marL="1008000" indent="-2520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a:t>各</a:t>
            </a:r>
            <a:r>
              <a:rPr lang="en-US" altLang="ja-JP" sz="1800"/>
              <a:t>CSP</a:t>
            </a:r>
            <a:r>
              <a:rPr lang="ja-JP" altLang="en-US" sz="1800"/>
              <a:t>が提供するカリキュレータにより事業者から提出された見積りを確認する際の手順およびカリキュレータの基礎情報を以下に記載する。</a:t>
            </a:r>
            <a:endParaRPr lang="en-US" altLang="ja-JP" sz="1800"/>
          </a:p>
        </p:txBody>
      </p:sp>
      <p:sp>
        <p:nvSpPr>
          <p:cNvPr id="10" name="正方形/長方形 9">
            <a:extLst>
              <a:ext uri="{FF2B5EF4-FFF2-40B4-BE49-F238E27FC236}">
                <a16:creationId xmlns:a16="http://schemas.microsoft.com/office/drawing/2014/main" id="{5A9C44D8-5248-D517-1F00-056757C77C0B}"/>
              </a:ext>
            </a:extLst>
          </p:cNvPr>
          <p:cNvSpPr/>
          <p:nvPr/>
        </p:nvSpPr>
        <p:spPr>
          <a:xfrm>
            <a:off x="587375" y="1773667"/>
            <a:ext cx="4853758" cy="363626"/>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Microsoft Azure</a:t>
            </a:r>
            <a:r>
              <a:rPr kumimoji="1" lang="ja-JP" altLang="en-US"/>
              <a:t>編</a:t>
            </a:r>
            <a:endParaRPr kumimoji="1" lang="en-US" altLang="ja-JP"/>
          </a:p>
        </p:txBody>
      </p:sp>
      <p:sp>
        <p:nvSpPr>
          <p:cNvPr id="12" name="Slide Number Placeholder 1">
            <a:extLst>
              <a:ext uri="{FF2B5EF4-FFF2-40B4-BE49-F238E27FC236}">
                <a16:creationId xmlns:a16="http://schemas.microsoft.com/office/drawing/2014/main" id="{0A53FA96-5864-F317-4349-B24FD6900E7A}"/>
              </a:ext>
            </a:extLst>
          </p:cNvPr>
          <p:cNvSpPr>
            <a:spLocks noGrp="1"/>
          </p:cNvSpPr>
          <p:nvPr>
            <p:ph type="sldNum" sz="quarter" idx="4"/>
          </p:nvPr>
        </p:nvSpPr>
        <p:spPr>
          <a:xfrm>
            <a:off x="11404311" y="6367301"/>
            <a:ext cx="4511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02DECC-888D-4484-8ACD-C6BF8B24BC79}" type="slidenum">
              <a:rPr kumimoji="1" lang="ja-JP" altLang="en-US" sz="1000" b="0" i="0" u="none" strike="noStrike" kern="1200" cap="none" spc="0" normalizeH="0" baseline="0" noProof="0" smtClean="0">
                <a:ln>
                  <a:noFill/>
                </a:ln>
                <a:solidFill>
                  <a:srgbClr val="000000"/>
                </a:solidFill>
                <a:effectLst/>
                <a:uLnTx/>
                <a:uFillTx/>
                <a:latin typeface="Noto Sans JP"/>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000" b="0" i="0" u="none" strike="noStrike" kern="1200" cap="none" spc="0" normalizeH="0" baseline="0" noProof="0">
              <a:ln>
                <a:noFill/>
              </a:ln>
              <a:solidFill>
                <a:srgbClr val="000000"/>
              </a:solidFill>
              <a:effectLst/>
              <a:uLnTx/>
              <a:uFillTx/>
              <a:latin typeface="Noto Sans JP"/>
              <a:cs typeface="+mn-cs"/>
            </a:endParaRPr>
          </a:p>
        </p:txBody>
      </p:sp>
      <p:pic>
        <p:nvPicPr>
          <p:cNvPr id="3" name="図 2">
            <a:extLst>
              <a:ext uri="{FF2B5EF4-FFF2-40B4-BE49-F238E27FC236}">
                <a16:creationId xmlns:a16="http://schemas.microsoft.com/office/drawing/2014/main" id="{870DEE86-A814-5F3D-30B5-DE5DFFD7E7F3}"/>
              </a:ext>
            </a:extLst>
          </p:cNvPr>
          <p:cNvPicPr>
            <a:picLocks noChangeAspect="1"/>
          </p:cNvPicPr>
          <p:nvPr/>
        </p:nvPicPr>
        <p:blipFill>
          <a:blip r:embed="rId2"/>
          <a:srcRect b="9975"/>
          <a:stretch/>
        </p:blipFill>
        <p:spPr>
          <a:xfrm>
            <a:off x="587375" y="2634690"/>
            <a:ext cx="4952292" cy="2112734"/>
          </a:xfrm>
          <a:prstGeom prst="rect">
            <a:avLst/>
          </a:prstGeom>
          <a:ln>
            <a:solidFill>
              <a:schemeClr val="accent1"/>
            </a:solidFill>
          </a:ln>
        </p:spPr>
      </p:pic>
      <p:sp>
        <p:nvSpPr>
          <p:cNvPr id="5" name="テキスト ボックス 4">
            <a:extLst>
              <a:ext uri="{FF2B5EF4-FFF2-40B4-BE49-F238E27FC236}">
                <a16:creationId xmlns:a16="http://schemas.microsoft.com/office/drawing/2014/main" id="{33292CD7-90DE-C709-D0E1-3AB48F6A2194}"/>
              </a:ext>
            </a:extLst>
          </p:cNvPr>
          <p:cNvSpPr txBox="1"/>
          <p:nvPr/>
        </p:nvSpPr>
        <p:spPr>
          <a:xfrm>
            <a:off x="587373" y="2303344"/>
            <a:ext cx="4952293" cy="307777"/>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400"/>
              <a:t>カリキュレータの使用手順</a:t>
            </a:r>
          </a:p>
        </p:txBody>
      </p:sp>
      <p:grpSp>
        <p:nvGrpSpPr>
          <p:cNvPr id="8" name="グループ化 7">
            <a:extLst>
              <a:ext uri="{FF2B5EF4-FFF2-40B4-BE49-F238E27FC236}">
                <a16:creationId xmlns:a16="http://schemas.microsoft.com/office/drawing/2014/main" id="{A7A4CF29-404F-341C-009F-77728BF07A8C}"/>
              </a:ext>
            </a:extLst>
          </p:cNvPr>
          <p:cNvGrpSpPr/>
          <p:nvPr/>
        </p:nvGrpSpPr>
        <p:grpSpPr>
          <a:xfrm>
            <a:off x="5761591" y="2402770"/>
            <a:ext cx="5857650" cy="461923"/>
            <a:chOff x="5761591" y="2854568"/>
            <a:chExt cx="5857650" cy="461923"/>
          </a:xfrm>
        </p:grpSpPr>
        <p:sp>
          <p:nvSpPr>
            <p:cNvPr id="13" name="四角形: 角を丸くする 12">
              <a:extLst>
                <a:ext uri="{FF2B5EF4-FFF2-40B4-BE49-F238E27FC236}">
                  <a16:creationId xmlns:a16="http://schemas.microsoft.com/office/drawing/2014/main" id="{97B83FF9-0A11-74EA-AC32-CB424A541BDF}"/>
                </a:ext>
              </a:extLst>
            </p:cNvPr>
            <p:cNvSpPr/>
            <p:nvPr/>
          </p:nvSpPr>
          <p:spPr>
            <a:xfrm>
              <a:off x="5859241" y="2956491"/>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事業者から提出されたカリキュレータのリンクにアクセス</a:t>
              </a:r>
              <a:endParaRPr kumimoji="1" lang="en-US" altLang="ja-JP" sz="1200">
                <a:solidFill>
                  <a:schemeClr val="tx1"/>
                </a:solidFill>
                <a:latin typeface="+mn-ea"/>
              </a:endParaRPr>
            </a:p>
          </p:txBody>
        </p:sp>
        <p:sp>
          <p:nvSpPr>
            <p:cNvPr id="14" name="フローチャート: 結合子 13">
              <a:extLst>
                <a:ext uri="{FF2B5EF4-FFF2-40B4-BE49-F238E27FC236}">
                  <a16:creationId xmlns:a16="http://schemas.microsoft.com/office/drawing/2014/main" id="{4D3C2DDF-6552-7AA8-9204-66026A0675A4}"/>
                </a:ext>
              </a:extLst>
            </p:cNvPr>
            <p:cNvSpPr/>
            <p:nvPr/>
          </p:nvSpPr>
          <p:spPr>
            <a:xfrm>
              <a:off x="5761591" y="2854568"/>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1</a:t>
              </a:r>
              <a:endParaRPr kumimoji="1" lang="ja-JP" altLang="en-US" sz="1200"/>
            </a:p>
          </p:txBody>
        </p:sp>
      </p:grpSp>
      <p:grpSp>
        <p:nvGrpSpPr>
          <p:cNvPr id="18" name="グループ化 17">
            <a:extLst>
              <a:ext uri="{FF2B5EF4-FFF2-40B4-BE49-F238E27FC236}">
                <a16:creationId xmlns:a16="http://schemas.microsoft.com/office/drawing/2014/main" id="{A5197975-3A09-4433-8170-F7A6B71B8E0A}"/>
              </a:ext>
            </a:extLst>
          </p:cNvPr>
          <p:cNvGrpSpPr>
            <a:grpSpLocks/>
          </p:cNvGrpSpPr>
          <p:nvPr/>
        </p:nvGrpSpPr>
        <p:grpSpPr>
          <a:xfrm>
            <a:off x="5761591" y="2971073"/>
            <a:ext cx="5857650" cy="653385"/>
            <a:chOff x="5761591" y="4767937"/>
            <a:chExt cx="5857650" cy="653385"/>
          </a:xfrm>
        </p:grpSpPr>
        <p:sp>
          <p:nvSpPr>
            <p:cNvPr id="19" name="四角形: 角を丸くする 18">
              <a:extLst>
                <a:ext uri="{FF2B5EF4-FFF2-40B4-BE49-F238E27FC236}">
                  <a16:creationId xmlns:a16="http://schemas.microsoft.com/office/drawing/2014/main" id="{6228FCE4-0028-B6E2-CCBF-3046C1862075}"/>
                </a:ext>
              </a:extLst>
            </p:cNvPr>
            <p:cNvSpPr/>
            <p:nvPr/>
          </p:nvSpPr>
          <p:spPr>
            <a:xfrm>
              <a:off x="5859241" y="4881322"/>
              <a:ext cx="5760000" cy="54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特定のリソースを確認したい場合は、「</a:t>
              </a:r>
              <a:r>
                <a:rPr lang="en-US" altLang="ja-JP" sz="1200">
                  <a:solidFill>
                    <a:schemeClr val="tx1"/>
                  </a:solidFill>
                  <a:latin typeface="+mn-ea"/>
                </a:rPr>
                <a:t>search products</a:t>
              </a:r>
              <a:r>
                <a:rPr lang="ja-JP" altLang="en-US" sz="1200">
                  <a:solidFill>
                    <a:schemeClr val="tx1"/>
                  </a:solidFill>
                  <a:latin typeface="+mn-ea"/>
                </a:rPr>
                <a:t>」から対象サービス名を入力</a:t>
              </a:r>
              <a:endParaRPr lang="en-US" altLang="ja-JP" sz="1200">
                <a:solidFill>
                  <a:schemeClr val="tx1"/>
                </a:solidFill>
                <a:latin typeface="+mn-ea"/>
              </a:endParaRPr>
            </a:p>
          </p:txBody>
        </p:sp>
        <p:sp>
          <p:nvSpPr>
            <p:cNvPr id="20" name="フローチャート: 結合子 19">
              <a:extLst>
                <a:ext uri="{FF2B5EF4-FFF2-40B4-BE49-F238E27FC236}">
                  <a16:creationId xmlns:a16="http://schemas.microsoft.com/office/drawing/2014/main" id="{880E28B1-46EB-44C7-85BE-873EFA0C6B71}"/>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2</a:t>
              </a:r>
              <a:endParaRPr kumimoji="1" lang="ja-JP" altLang="en-US" sz="1200"/>
            </a:p>
          </p:txBody>
        </p:sp>
      </p:grpSp>
      <p:grpSp>
        <p:nvGrpSpPr>
          <p:cNvPr id="21" name="グループ化 20">
            <a:extLst>
              <a:ext uri="{FF2B5EF4-FFF2-40B4-BE49-F238E27FC236}">
                <a16:creationId xmlns:a16="http://schemas.microsoft.com/office/drawing/2014/main" id="{1154399A-0F00-24B6-A725-86E3FE803D39}"/>
              </a:ext>
            </a:extLst>
          </p:cNvPr>
          <p:cNvGrpSpPr>
            <a:grpSpLocks/>
          </p:cNvGrpSpPr>
          <p:nvPr/>
        </p:nvGrpSpPr>
        <p:grpSpPr>
          <a:xfrm>
            <a:off x="5761591" y="4989944"/>
            <a:ext cx="5857650" cy="508496"/>
            <a:chOff x="5761591" y="5378136"/>
            <a:chExt cx="5857650" cy="508496"/>
          </a:xfrm>
        </p:grpSpPr>
        <p:sp>
          <p:nvSpPr>
            <p:cNvPr id="22" name="四角形: 角を丸くする 21">
              <a:extLst>
                <a:ext uri="{FF2B5EF4-FFF2-40B4-BE49-F238E27FC236}">
                  <a16:creationId xmlns:a16="http://schemas.microsoft.com/office/drawing/2014/main" id="{9E150079-AE40-04AA-96E1-DC7F675A0223}"/>
                </a:ext>
              </a:extLst>
            </p:cNvPr>
            <p:cNvSpPr/>
            <p:nvPr/>
          </p:nvSpPr>
          <p:spPr>
            <a:xfrm>
              <a:off x="5859241" y="5526632"/>
              <a:ext cx="5760000" cy="36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200">
                  <a:solidFill>
                    <a:schemeClr val="tx1"/>
                  </a:solidFill>
                  <a:latin typeface="+mn-ea"/>
                </a:rPr>
                <a:t>「下矢印マーク」より対象リソースの詳細情報を表示</a:t>
              </a:r>
              <a:endParaRPr kumimoji="1" lang="en-US" altLang="ja-JP" sz="1200">
                <a:solidFill>
                  <a:schemeClr val="tx1"/>
                </a:solidFill>
                <a:latin typeface="+mn-ea"/>
              </a:endParaRPr>
            </a:p>
          </p:txBody>
        </p:sp>
        <p:sp>
          <p:nvSpPr>
            <p:cNvPr id="23" name="フローチャート: 結合子 22">
              <a:extLst>
                <a:ext uri="{FF2B5EF4-FFF2-40B4-BE49-F238E27FC236}">
                  <a16:creationId xmlns:a16="http://schemas.microsoft.com/office/drawing/2014/main" id="{B069950D-31A6-83DC-C5F0-89E01F08227E}"/>
                </a:ext>
              </a:extLst>
            </p:cNvPr>
            <p:cNvSpPr/>
            <p:nvPr/>
          </p:nvSpPr>
          <p:spPr>
            <a:xfrm>
              <a:off x="5761591" y="5378136"/>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24" name="グループ化 23">
            <a:extLst>
              <a:ext uri="{FF2B5EF4-FFF2-40B4-BE49-F238E27FC236}">
                <a16:creationId xmlns:a16="http://schemas.microsoft.com/office/drawing/2014/main" id="{88246876-A0CF-B3B2-2752-E3269EFCD913}"/>
              </a:ext>
            </a:extLst>
          </p:cNvPr>
          <p:cNvGrpSpPr/>
          <p:nvPr/>
        </p:nvGrpSpPr>
        <p:grpSpPr>
          <a:xfrm>
            <a:off x="6896155" y="4512113"/>
            <a:ext cx="4723086" cy="361375"/>
            <a:chOff x="8001986" y="4015153"/>
            <a:chExt cx="4723086" cy="361375"/>
          </a:xfrm>
        </p:grpSpPr>
        <p:sp>
          <p:nvSpPr>
            <p:cNvPr id="25" name="吹き出し: 角を丸めた四角形 24">
              <a:extLst>
                <a:ext uri="{FF2B5EF4-FFF2-40B4-BE49-F238E27FC236}">
                  <a16:creationId xmlns:a16="http://schemas.microsoft.com/office/drawing/2014/main" id="{C0DBA5EA-ED4B-D87A-7C34-41598384F8A9}"/>
                </a:ext>
              </a:extLst>
            </p:cNvPr>
            <p:cNvSpPr/>
            <p:nvPr/>
          </p:nvSpPr>
          <p:spPr>
            <a:xfrm>
              <a:off x="8153072" y="4124528"/>
              <a:ext cx="4572000" cy="252000"/>
            </a:xfrm>
            <a:prstGeom prst="wedgeRoundRectCallout">
              <a:avLst>
                <a:gd name="adj1" fmla="val 16097"/>
                <a:gd name="adj2" fmla="val -113161"/>
                <a:gd name="adj3" fmla="val 16667"/>
              </a:avLst>
            </a:prstGeom>
            <a:solidFill>
              <a:srgbClr val="FFCCF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a:solidFill>
                    <a:schemeClr val="tx1"/>
                  </a:solidFill>
                  <a:latin typeface="+mn-ea"/>
                </a:rPr>
                <a:t>クラウド利用経費の高いものから順に費用情報を確認することを推奨</a:t>
              </a:r>
            </a:p>
          </p:txBody>
        </p:sp>
        <p:pic>
          <p:nvPicPr>
            <p:cNvPr id="26" name="グラフィックス 25" descr="ダブルタップ ジェスチャ 単色塗りつぶし">
              <a:extLst>
                <a:ext uri="{FF2B5EF4-FFF2-40B4-BE49-F238E27FC236}">
                  <a16:creationId xmlns:a16="http://schemas.microsoft.com/office/drawing/2014/main" id="{65B81451-EBC7-305E-FA9F-110B617865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1986" y="4015153"/>
              <a:ext cx="302699" cy="302699"/>
            </a:xfrm>
            <a:prstGeom prst="rect">
              <a:avLst/>
            </a:prstGeom>
          </p:spPr>
        </p:pic>
      </p:grpSp>
      <p:pic>
        <p:nvPicPr>
          <p:cNvPr id="28" name="図 27">
            <a:extLst>
              <a:ext uri="{FF2B5EF4-FFF2-40B4-BE49-F238E27FC236}">
                <a16:creationId xmlns:a16="http://schemas.microsoft.com/office/drawing/2014/main" id="{1319B676-91E9-0AB1-3EE0-6624AFDAC6BB}"/>
              </a:ext>
            </a:extLst>
          </p:cNvPr>
          <p:cNvPicPr>
            <a:picLocks noChangeAspect="1"/>
          </p:cNvPicPr>
          <p:nvPr/>
        </p:nvPicPr>
        <p:blipFill>
          <a:blip r:embed="rId5"/>
          <a:srcRect b="20979"/>
          <a:stretch/>
        </p:blipFill>
        <p:spPr>
          <a:xfrm>
            <a:off x="587375" y="4831028"/>
            <a:ext cx="4952291" cy="660640"/>
          </a:xfrm>
          <a:prstGeom prst="rect">
            <a:avLst/>
          </a:prstGeom>
          <a:ln>
            <a:solidFill>
              <a:schemeClr val="accent1"/>
            </a:solidFill>
          </a:ln>
        </p:spPr>
      </p:pic>
      <p:grpSp>
        <p:nvGrpSpPr>
          <p:cNvPr id="29" name="グループ化 28">
            <a:extLst>
              <a:ext uri="{FF2B5EF4-FFF2-40B4-BE49-F238E27FC236}">
                <a16:creationId xmlns:a16="http://schemas.microsoft.com/office/drawing/2014/main" id="{5ADEB08D-BCFC-CF71-7EE5-7DF3657630A8}"/>
              </a:ext>
            </a:extLst>
          </p:cNvPr>
          <p:cNvGrpSpPr/>
          <p:nvPr/>
        </p:nvGrpSpPr>
        <p:grpSpPr>
          <a:xfrm>
            <a:off x="335798" y="4973700"/>
            <a:ext cx="383122" cy="252000"/>
            <a:chOff x="1580398" y="5740797"/>
            <a:chExt cx="383122" cy="252000"/>
          </a:xfrm>
        </p:grpSpPr>
        <p:sp>
          <p:nvSpPr>
            <p:cNvPr id="30" name="フローチャート: 処理 29">
              <a:extLst>
                <a:ext uri="{FF2B5EF4-FFF2-40B4-BE49-F238E27FC236}">
                  <a16:creationId xmlns:a16="http://schemas.microsoft.com/office/drawing/2014/main" id="{75D25F3D-1853-2266-6029-1CAFA668AD77}"/>
                </a:ext>
              </a:extLst>
            </p:cNvPr>
            <p:cNvSpPr/>
            <p:nvPr/>
          </p:nvSpPr>
          <p:spPr>
            <a:xfrm>
              <a:off x="1819520" y="5795398"/>
              <a:ext cx="144000"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フローチャート: 結合子 30">
              <a:extLst>
                <a:ext uri="{FF2B5EF4-FFF2-40B4-BE49-F238E27FC236}">
                  <a16:creationId xmlns:a16="http://schemas.microsoft.com/office/drawing/2014/main" id="{E79DF97F-26B2-8171-0C34-14A78463C012}"/>
                </a:ext>
              </a:extLst>
            </p:cNvPr>
            <p:cNvSpPr/>
            <p:nvPr/>
          </p:nvSpPr>
          <p:spPr>
            <a:xfrm>
              <a:off x="1580398" y="57407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4</a:t>
              </a:r>
              <a:endParaRPr kumimoji="1" lang="ja-JP" altLang="en-US" sz="1200"/>
            </a:p>
          </p:txBody>
        </p:sp>
      </p:grpSp>
      <p:grpSp>
        <p:nvGrpSpPr>
          <p:cNvPr id="32" name="グループ化 31">
            <a:extLst>
              <a:ext uri="{FF2B5EF4-FFF2-40B4-BE49-F238E27FC236}">
                <a16:creationId xmlns:a16="http://schemas.microsoft.com/office/drawing/2014/main" id="{D25E6BFE-36E9-6A60-29EB-D6AC4668DCD8}"/>
              </a:ext>
            </a:extLst>
          </p:cNvPr>
          <p:cNvGrpSpPr/>
          <p:nvPr/>
        </p:nvGrpSpPr>
        <p:grpSpPr>
          <a:xfrm>
            <a:off x="563520" y="4283803"/>
            <a:ext cx="4734385" cy="252000"/>
            <a:chOff x="1556545" y="5740797"/>
            <a:chExt cx="4734385" cy="252000"/>
          </a:xfrm>
        </p:grpSpPr>
        <p:sp>
          <p:nvSpPr>
            <p:cNvPr id="33" name="フローチャート: 処理 32">
              <a:extLst>
                <a:ext uri="{FF2B5EF4-FFF2-40B4-BE49-F238E27FC236}">
                  <a16:creationId xmlns:a16="http://schemas.microsoft.com/office/drawing/2014/main" id="{F3745AA4-82B1-7A3B-015B-8362C37E2411}"/>
                </a:ext>
              </a:extLst>
            </p:cNvPr>
            <p:cNvSpPr/>
            <p:nvPr/>
          </p:nvSpPr>
          <p:spPr>
            <a:xfrm>
              <a:off x="1786287" y="5795398"/>
              <a:ext cx="4504643" cy="144000"/>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ローチャート: 結合子 33">
              <a:extLst>
                <a:ext uri="{FF2B5EF4-FFF2-40B4-BE49-F238E27FC236}">
                  <a16:creationId xmlns:a16="http://schemas.microsoft.com/office/drawing/2014/main" id="{EF0A0A20-502A-6BEE-E80F-E118CA63ED2A}"/>
                </a:ext>
              </a:extLst>
            </p:cNvPr>
            <p:cNvSpPr/>
            <p:nvPr/>
          </p:nvSpPr>
          <p:spPr>
            <a:xfrm>
              <a:off x="1556545" y="574079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2</a:t>
              </a:r>
              <a:endParaRPr kumimoji="1" lang="ja-JP" altLang="en-US" sz="1200"/>
            </a:p>
          </p:txBody>
        </p:sp>
      </p:grpSp>
      <p:grpSp>
        <p:nvGrpSpPr>
          <p:cNvPr id="38" name="グループ化 37">
            <a:extLst>
              <a:ext uri="{FF2B5EF4-FFF2-40B4-BE49-F238E27FC236}">
                <a16:creationId xmlns:a16="http://schemas.microsoft.com/office/drawing/2014/main" id="{98BE7083-FF6D-9111-7BD4-9003A51F1613}"/>
              </a:ext>
            </a:extLst>
          </p:cNvPr>
          <p:cNvGrpSpPr>
            <a:grpSpLocks/>
          </p:cNvGrpSpPr>
          <p:nvPr/>
        </p:nvGrpSpPr>
        <p:grpSpPr>
          <a:xfrm>
            <a:off x="5761591" y="3760075"/>
            <a:ext cx="5857650" cy="653385"/>
            <a:chOff x="5761591" y="4767937"/>
            <a:chExt cx="5857650" cy="653385"/>
          </a:xfrm>
        </p:grpSpPr>
        <p:sp>
          <p:nvSpPr>
            <p:cNvPr id="39" name="四角形: 角を丸くする 38">
              <a:extLst>
                <a:ext uri="{FF2B5EF4-FFF2-40B4-BE49-F238E27FC236}">
                  <a16:creationId xmlns:a16="http://schemas.microsoft.com/office/drawing/2014/main" id="{A937F801-A3E4-D43B-303B-4F5D81AEBAAE}"/>
                </a:ext>
              </a:extLst>
            </p:cNvPr>
            <p:cNvSpPr/>
            <p:nvPr/>
          </p:nvSpPr>
          <p:spPr>
            <a:xfrm>
              <a:off x="5859241" y="4881322"/>
              <a:ext cx="5760000" cy="540000"/>
            </a:xfrm>
            <a:prstGeom prst="roundRect">
              <a:avLst/>
            </a:prstGeom>
            <a:solidFill>
              <a:schemeClr val="bg1"/>
            </a:solid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a:solidFill>
                    <a:schemeClr val="tx1"/>
                  </a:solidFill>
                  <a:latin typeface="+mn-ea"/>
                </a:rPr>
                <a:t>リソースの並び替えをしたい場合は「並び替えボタン」を選択し、リソースの表示順を変更</a:t>
              </a:r>
              <a:endParaRPr lang="en-US" altLang="ja-JP" sz="1200">
                <a:solidFill>
                  <a:schemeClr val="tx1"/>
                </a:solidFill>
                <a:latin typeface="+mn-ea"/>
              </a:endParaRPr>
            </a:p>
          </p:txBody>
        </p:sp>
        <p:sp>
          <p:nvSpPr>
            <p:cNvPr id="40" name="フローチャート: 結合子 39">
              <a:extLst>
                <a:ext uri="{FF2B5EF4-FFF2-40B4-BE49-F238E27FC236}">
                  <a16:creationId xmlns:a16="http://schemas.microsoft.com/office/drawing/2014/main" id="{371073EA-2846-DCA5-FC56-24BC818C56D2}"/>
                </a:ext>
              </a:extLst>
            </p:cNvPr>
            <p:cNvSpPr/>
            <p:nvPr/>
          </p:nvSpPr>
          <p:spPr>
            <a:xfrm>
              <a:off x="5761591" y="4767937"/>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a:t>3</a:t>
              </a:r>
              <a:endParaRPr kumimoji="1" lang="ja-JP" altLang="en-US" sz="1200"/>
            </a:p>
          </p:txBody>
        </p:sp>
      </p:grpSp>
      <p:grpSp>
        <p:nvGrpSpPr>
          <p:cNvPr id="41" name="グループ化 40">
            <a:extLst>
              <a:ext uri="{FF2B5EF4-FFF2-40B4-BE49-F238E27FC236}">
                <a16:creationId xmlns:a16="http://schemas.microsoft.com/office/drawing/2014/main" id="{F917BDBA-69AA-5514-CD52-AD7E167CE8C4}"/>
              </a:ext>
            </a:extLst>
          </p:cNvPr>
          <p:cNvGrpSpPr/>
          <p:nvPr/>
        </p:nvGrpSpPr>
        <p:grpSpPr>
          <a:xfrm>
            <a:off x="4921232" y="4811507"/>
            <a:ext cx="428464" cy="252000"/>
            <a:chOff x="1580398" y="5749911"/>
            <a:chExt cx="428464" cy="252000"/>
          </a:xfrm>
        </p:grpSpPr>
        <p:sp>
          <p:nvSpPr>
            <p:cNvPr id="42" name="フローチャート: 処理 41">
              <a:extLst>
                <a:ext uri="{FF2B5EF4-FFF2-40B4-BE49-F238E27FC236}">
                  <a16:creationId xmlns:a16="http://schemas.microsoft.com/office/drawing/2014/main" id="{F854E8C4-EAF4-529A-F0F4-ED14AC5C0FFF}"/>
                </a:ext>
              </a:extLst>
            </p:cNvPr>
            <p:cNvSpPr/>
            <p:nvPr/>
          </p:nvSpPr>
          <p:spPr>
            <a:xfrm>
              <a:off x="1819520" y="5783813"/>
              <a:ext cx="189342" cy="182891"/>
            </a:xfrm>
            <a:prstGeom prst="flowChartProcess">
              <a:avLst/>
            </a:prstGeom>
            <a:noFill/>
            <a:ln w="19050">
              <a:solidFill>
                <a:srgbClr val="0017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ローチャート: 結合子 42">
              <a:extLst>
                <a:ext uri="{FF2B5EF4-FFF2-40B4-BE49-F238E27FC236}">
                  <a16:creationId xmlns:a16="http://schemas.microsoft.com/office/drawing/2014/main" id="{D6DCEAC8-5AA5-A5F0-1824-DCD4EC0B9324}"/>
                </a:ext>
              </a:extLst>
            </p:cNvPr>
            <p:cNvSpPr/>
            <p:nvPr/>
          </p:nvSpPr>
          <p:spPr>
            <a:xfrm>
              <a:off x="1580398" y="5749911"/>
              <a:ext cx="252000" cy="252000"/>
            </a:xfrm>
            <a:prstGeom prst="flowChartConnector">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a:t>3</a:t>
              </a:r>
              <a:endParaRPr kumimoji="1" lang="ja-JP" altLang="en-US" sz="1200"/>
            </a:p>
          </p:txBody>
        </p:sp>
      </p:grpSp>
    </p:spTree>
    <p:extLst>
      <p:ext uri="{BB962C8B-B14F-4D97-AF65-F5344CB8AC3E}">
        <p14:creationId xmlns:p14="http://schemas.microsoft.com/office/powerpoint/2010/main" val="11798108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981,88,3.3.2.10.クラウド利用経費 | マネージドサービスの活用"/>
  <p:tag name="SP_AGENDA" val="TOC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3.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5.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9.xml><?xml version="1.0" encoding="utf-8"?>
<p:tagLst xmlns:a="http://schemas.openxmlformats.org/drawingml/2006/main" xmlns:r="http://schemas.openxmlformats.org/officeDocument/2006/relationships" xmlns:p="http://schemas.openxmlformats.org/presentationml/2006/main">
  <p:tag name="DOCUMENTCLASSIFICATION" val="TRUE"/>
</p:tagLst>
</file>

<file path=ppt/theme/theme1.xml><?xml version="1.0" encoding="utf-8"?>
<a:theme xmlns:a="http://schemas.openxmlformats.org/drawingml/2006/main" name="表紙・目次">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AgencyPresentationTemplate_20230512" id="{460AE7F2-C95B-0C48-B729-8568DACC6684}" vid="{085FDBDB-3418-4C46-A07B-3F0127C409B1}"/>
    </a:ext>
  </a:extLst>
</a:theme>
</file>

<file path=ppt/theme/theme2.xml><?xml version="1.0" encoding="utf-8"?>
<a:theme xmlns:a="http://schemas.openxmlformats.org/drawingml/2006/main" name="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349C">
            <a:alpha val="10000"/>
          </a:srgbClr>
        </a:solidFill>
        <a:ln w="19050">
          <a:solidFill>
            <a:srgbClr val="FD349C"/>
          </a:solidFill>
        </a:ln>
      </a:spPr>
      <a:bodyPr rtlCol="0" anchor="ctr"/>
      <a:lstStyle>
        <a:defPPr marL="0" algn="l" fontAlgn="ctr">
          <a:spcBef>
            <a:spcPts val="300"/>
          </a:spcBef>
          <a:defRPr kumimoji="1" sz="1000">
            <a:solidFill>
              <a:schemeClr val="tx1"/>
            </a:solidFill>
            <a:latin typeface="+mn-ea"/>
          </a:defRPr>
        </a:defPPr>
      </a:lstStyle>
      <a:style>
        <a:lnRef idx="0">
          <a:schemeClr val="accent1"/>
        </a:lnRef>
        <a:fillRef idx="1">
          <a:schemeClr val="accent1"/>
        </a:fillRef>
        <a:effectRef idx="0">
          <a:schemeClr val="dk1"/>
        </a:effectRef>
        <a:fontRef idx="minor">
          <a:schemeClr val="lt1"/>
        </a:fontRef>
      </a:style>
    </a:spDef>
  </a:objectDefaults>
  <a:extraClrSchemeLst/>
  <a:extLst>
    <a:ext uri="{05A4C25C-085E-4340-85A3-A5531E510DB2}">
      <thm15:themeFamily xmlns:thm15="http://schemas.microsoft.com/office/thememl/2012/main" name="DigitalAgencyPresentationTemplate_20230512" id="{460AE7F2-C95B-0C48-B729-8568DACC6684}" vid="{27A98395-6BF1-EF48-84E6-04793BC7A641}"/>
    </a:ext>
  </a:extLst>
</a:theme>
</file>

<file path=ppt/theme/theme3.xml><?xml version="1.0" encoding="utf-8"?>
<a:theme xmlns:a="http://schemas.openxmlformats.org/drawingml/2006/main" name="詳細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AgencyPresentationTemplate_20230512" id="{460AE7F2-C95B-0C48-B729-8568DACC6684}" vid="{4A764A9D-3D39-0342-AD5F-73AB5541C711}"/>
    </a:ext>
  </a:extLst>
</a:theme>
</file>

<file path=ppt/theme/theme4.xml><?xml version="1.0" encoding="utf-8"?>
<a:theme xmlns:a="http://schemas.openxmlformats.org/drawingml/2006/main" name="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Meiryo UI+Arial">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54610" tIns="54610" rIns="54610" bIns="54610" rtlCol="0" anchor="ctr"/>
      <a:lstStyle>
        <a:defPPr algn="l">
          <a:defRPr kumimoji="1" sz="15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Widescreen Standard Template.potx" id="{DC51C7FD-0CAA-463E-8F07-A678E52C803E}" vid="{EBD1A3CB-08EB-43D2-8235-CDF3022FF549}"/>
    </a:ext>
  </a:extLst>
</a:theme>
</file>

<file path=ppt/theme/theme5.xml><?xml version="1.0" encoding="utf-8"?>
<a:theme xmlns:a="http://schemas.openxmlformats.org/drawingml/2006/main" name="1_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349C">
            <a:alpha val="10000"/>
          </a:srgbClr>
        </a:solidFill>
        <a:ln w="19050">
          <a:solidFill>
            <a:srgbClr val="FD349C"/>
          </a:solidFill>
        </a:ln>
      </a:spPr>
      <a:bodyPr rtlCol="0" anchor="ctr"/>
      <a:lstStyle>
        <a:defPPr marL="0" algn="l" fontAlgn="ctr">
          <a:spcBef>
            <a:spcPts val="300"/>
          </a:spcBef>
          <a:defRPr kumimoji="1" sz="1000">
            <a:solidFill>
              <a:schemeClr val="tx1"/>
            </a:solidFill>
            <a:latin typeface="+mn-ea"/>
          </a:defRPr>
        </a:defPPr>
      </a:lstStyle>
      <a:style>
        <a:lnRef idx="0">
          <a:schemeClr val="accent1"/>
        </a:lnRef>
        <a:fillRef idx="1">
          <a:schemeClr val="accent1"/>
        </a:fillRef>
        <a:effectRef idx="0">
          <a:schemeClr val="dk1"/>
        </a:effectRef>
        <a:fontRef idx="minor">
          <a:schemeClr val="lt1"/>
        </a:fontRef>
      </a:style>
    </a:spDef>
  </a:objectDefaults>
  <a:extraClrSchemeLst/>
  <a:extLst>
    <a:ext uri="{05A4C25C-085E-4340-85A3-A5531E510DB2}">
      <thm15:themeFamily xmlns:thm15="http://schemas.microsoft.com/office/thememl/2012/main" name="DigitalAgencyPresentationTemplate_20230512" id="{460AE7F2-C95B-0C48-B729-8568DACC6684}" vid="{27A98395-6BF1-EF48-84E6-04793BC7A641}"/>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810b5de-6137-4290-b45d-86a8c6de7d1e}" enabled="1" method="Privileged" siteId="{deff24bb-2089-4400-8c8e-f71e680378b2}" contentBits="0" removed="0"/>
</clbl:labelList>
</file>

<file path=docProps/app.xml><?xml version="1.0" encoding="utf-8"?>
<Properties xmlns="http://schemas.openxmlformats.org/officeDocument/2006/extended-properties" xmlns:vt="http://schemas.openxmlformats.org/officeDocument/2006/docPropsVTypes">
  <Template>DigitalAgencyPresentationTemplate_20230512 (1)</Template>
  <TotalTime>0</TotalTime>
  <Words>6226</Words>
  <Application>Microsoft Office PowerPoint</Application>
  <PresentationFormat>ワイド画面</PresentationFormat>
  <Paragraphs>738</Paragraphs>
  <Slides>34</Slides>
  <Notes>21</Notes>
  <HiddenSlides>0</HiddenSlides>
  <MMClips>0</MMClips>
  <ScaleCrop>false</ScaleCrop>
  <HeadingPairs>
    <vt:vector size="6" baseType="variant">
      <vt:variant>
        <vt:lpstr>使用されているフォント</vt:lpstr>
      </vt:variant>
      <vt:variant>
        <vt:i4>8</vt:i4>
      </vt:variant>
      <vt:variant>
        <vt:lpstr>テーマ</vt:lpstr>
      </vt:variant>
      <vt:variant>
        <vt:i4>5</vt:i4>
      </vt:variant>
      <vt:variant>
        <vt:lpstr>スライド タイトル</vt:lpstr>
      </vt:variant>
      <vt:variant>
        <vt:i4>34</vt:i4>
      </vt:variant>
    </vt:vector>
  </HeadingPairs>
  <TitlesOfParts>
    <vt:vector size="47" baseType="lpstr">
      <vt:lpstr>KPMG Bold</vt:lpstr>
      <vt:lpstr>Meiryo UI</vt:lpstr>
      <vt:lpstr>ＭＳ ゴシック</vt:lpstr>
      <vt:lpstr>Noto Sans JP</vt:lpstr>
      <vt:lpstr>游ゴシック</vt:lpstr>
      <vt:lpstr>Arial</vt:lpstr>
      <vt:lpstr>Calibri</vt:lpstr>
      <vt:lpstr>Wingdings</vt:lpstr>
      <vt:lpstr>表紙・目次</vt:lpstr>
      <vt:lpstr>基本スライド</vt:lpstr>
      <vt:lpstr>詳細スライド</vt:lpstr>
      <vt:lpstr>KPMG Widescreen [16:9] Feb 2022</vt:lpstr>
      <vt:lpstr>1_基本スライド</vt:lpstr>
      <vt:lpstr>見積りの確認観点 第1.1版</vt:lpstr>
      <vt:lpstr>目次</vt:lpstr>
      <vt:lpstr>PowerPoint プレゼンテーション</vt:lpstr>
      <vt:lpstr>1.1. 本書の位置づけと使用方法</vt:lpstr>
      <vt:lpstr>1.2. 本書を活用したクラウド利用経費最適化のステップ</vt:lpstr>
      <vt:lpstr>PowerPoint プレゼンテーション</vt:lpstr>
      <vt:lpstr>2.1. カリキュレータの概要と使用方法（1/4）</vt:lpstr>
      <vt:lpstr>2.1. カリキュレータの概要と使用方法（2/4）</vt:lpstr>
      <vt:lpstr>2.1. カリキュレータの概要と使用方法（3/4）</vt:lpstr>
      <vt:lpstr>2.1. カリキュレータの概要と使用方法（4/4）</vt:lpstr>
      <vt:lpstr>PowerPoint プレゼンテーション</vt:lpstr>
      <vt:lpstr>PowerPoint プレゼンテーション</vt:lpstr>
      <vt:lpstr>3.1. 各収集情報に対応するコスト最適化のアプローチ</vt:lpstr>
      <vt:lpstr>PowerPoint プレゼンテーション</vt:lpstr>
      <vt:lpstr>3.2. インスタンス（コンピューティング） （1/4）</vt:lpstr>
      <vt:lpstr>3.2. インスタンス（コンピューティング） （2/4）</vt:lpstr>
      <vt:lpstr>3.2. インスタンス（コンピューティング） （3/4）</vt:lpstr>
      <vt:lpstr>3.2. インスタンス（コンピューティング） （4/4）</vt:lpstr>
      <vt:lpstr>PowerPoint プレゼンテーション</vt:lpstr>
      <vt:lpstr>3.3. インスタンス（データベース） （1/4）</vt:lpstr>
      <vt:lpstr>3.3. インスタンス（データベース） （2/4）</vt:lpstr>
      <vt:lpstr>3.3. インスタンス（データベース） （3/4）</vt:lpstr>
      <vt:lpstr>3.3. インスタンス（データベース） （4/4）</vt:lpstr>
      <vt:lpstr>PowerPoint プレゼンテーション</vt:lpstr>
      <vt:lpstr>3.4. ストレージ（1/4）</vt:lpstr>
      <vt:lpstr>3.4. ストレージ（2/4）</vt:lpstr>
      <vt:lpstr>3.4. ストレージ（3/4）</vt:lpstr>
      <vt:lpstr>3.4. ストレージ（4/4）</vt:lpstr>
      <vt:lpstr>PowerPoint プレゼンテーション</vt:lpstr>
      <vt:lpstr>3.5. その他（1/4）</vt:lpstr>
      <vt:lpstr>3.5. その他（2/4）</vt:lpstr>
      <vt:lpstr>3.5. その他（3/4）</vt:lpstr>
      <vt:lpstr>3.5. その他（4/4）</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2026-03-06T03:18:09Z</dcterms:created>
  <dcterms:modified xsi:type="dcterms:W3CDTF">2026-03-26T05:47:08Z</dcterms:modified>
  <cp:category/>
</cp:coreProperties>
</file>