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414" r:id="rId4"/>
    <p:sldId id="418" r:id="rId5"/>
    <p:sldId id="555" r:id="rId6"/>
    <p:sldId id="416" r:id="rId7"/>
    <p:sldId id="554" r:id="rId8"/>
    <p:sldId id="417" r:id="rId9"/>
    <p:sldId id="552" r:id="rId10"/>
    <p:sldId id="557" r:id="rId11"/>
    <p:sldId id="556" r:id="rId12"/>
    <p:sldId id="558" r:id="rId13"/>
  </p:sldIdLst>
  <p:sldSz cx="32040513" cy="18000663"/>
  <p:notesSz cx="6858000" cy="9144000"/>
  <p:embeddedFontLst>
    <p:embeddedFont>
      <p:font typeface="Meiryo UI" panose="020B0604030504040204" pitchFamily="50" charset="-128"/>
      <p:regular r:id="rId15"/>
      <p:bold r:id="rId16"/>
      <p:italic r:id="rId17"/>
      <p:boldItalic r:id="rId18"/>
    </p:embeddedFont>
    <p:embeddedFont>
      <p:font typeface="Roboto" panose="02000000000000000000" pitchFamily="2" charset="0"/>
      <p:regular r:id="rId19"/>
      <p:bold r:id="rId20"/>
      <p:italic r:id="rId21"/>
      <p:boldItalic r:id="rId22"/>
    </p:embeddedFont>
  </p:embeddedFontLst>
  <p:custDataLst>
    <p:tags r:id="rId23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67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67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67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67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67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67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67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67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67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0FC8EB2B-5359-4141-AD5E-814060BE9AC0}">
          <p14:sldIdLst>
            <p14:sldId id="256"/>
            <p14:sldId id="257"/>
            <p14:sldId id="414"/>
            <p14:sldId id="418"/>
            <p14:sldId id="555"/>
            <p14:sldId id="416"/>
            <p14:sldId id="554"/>
            <p14:sldId id="417"/>
            <p14:sldId id="552"/>
            <p14:sldId id="557"/>
            <p14:sldId id="556"/>
            <p14:sldId id="55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13" roundtripDataSignature="AMtx7mguRrsV6zw/4Vd/3TZNrhyMQ+s7hA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作成者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7577889-4FD1-43E7-A14B-D78D8FF0F031}">
  <a:tblStyle styleId="{A7577889-4FD1-43E7-A14B-D78D8FF0F031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33" autoAdjust="0"/>
    <p:restoredTop sz="87438" autoAdjust="0"/>
  </p:normalViewPr>
  <p:slideViewPr>
    <p:cSldViewPr snapToGrid="0" snapToObjects="1">
      <p:cViewPr varScale="1">
        <p:scale>
          <a:sx n="34" d="100"/>
          <a:sy n="34" d="100"/>
        </p:scale>
        <p:origin x="504" y="2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0" d="100"/>
          <a:sy n="120" d="100"/>
        </p:scale>
        <p:origin x="4962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117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11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11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gs" Target="tags/tag1.xml"/><Relationship Id="rId114" Type="http://schemas.openxmlformats.org/officeDocument/2006/relationships/commentAuthors" Target="commentAuthors.xml"/><Relationship Id="rId119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113" Type="http://customschemas.google.com/relationships/presentationmetadata" Target="metadata"/><Relationship Id="rId11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200" b="0" i="0" u="none" strike="noStrike" cap="none"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200" b="0" i="0" u="none" strike="noStrike" cap="none"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200" b="0" i="0" u="none" strike="noStrike" cap="none"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200" b="0" i="0" u="none" strike="noStrike" cap="none"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200" b="0" i="0" u="none" strike="noStrike" cap="none"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200" b="0" i="0" u="none" strike="noStrike" cap="none"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200" b="0" i="0" u="none" strike="noStrike" cap="none"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200" b="0" i="0" u="none" strike="noStrike" cap="none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675" b="0" i="0" u="none" strike="noStrike" cap="none">
        <a:solidFill>
          <a:srgbClr val="000000"/>
        </a:solidFill>
        <a:latin typeface="Meiryo UI" panose="020B0604030504040204" pitchFamily="50" charset="-128"/>
        <a:ea typeface="Meiryo UI" panose="020B0604030504040204" pitchFamily="50" charset="-128"/>
        <a:cs typeface="Arial"/>
        <a:sym typeface="Arial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6" name="Google Shape;6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4" name="Google Shape;7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タイトル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3"/>
          <p:cNvSpPr txBox="1">
            <a:spLocks noGrp="1"/>
          </p:cNvSpPr>
          <p:nvPr>
            <p:ph type="title"/>
          </p:nvPr>
        </p:nvSpPr>
        <p:spPr>
          <a:xfrm>
            <a:off x="4577794" y="3619419"/>
            <a:ext cx="22884936" cy="5089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15745" b="0" i="0"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12" name="Google Shape;12;p33"/>
          <p:cNvSpPr txBox="1">
            <a:spLocks noGrp="1"/>
          </p:cNvSpPr>
          <p:nvPr>
            <p:ph type="body" idx="1"/>
          </p:nvPr>
        </p:nvSpPr>
        <p:spPr>
          <a:xfrm>
            <a:off x="4927449" y="9374664"/>
            <a:ext cx="22535281" cy="2323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1199811" lvl="0" indent="-599904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None/>
              <a:defRPr sz="6298" b="0" i="0">
                <a:solidFill>
                  <a:srgbClr val="80808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marL="2399621" lvl="1" indent="-599904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None/>
              <a:defRPr sz="6298">
                <a:solidFill>
                  <a:srgbClr val="808080"/>
                </a:solidFill>
              </a:defRPr>
            </a:lvl2pPr>
            <a:lvl3pPr marL="3599432" lvl="2" indent="-599904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None/>
              <a:defRPr sz="6298">
                <a:solidFill>
                  <a:srgbClr val="808080"/>
                </a:solidFill>
              </a:defRPr>
            </a:lvl3pPr>
            <a:lvl4pPr marL="4799242" lvl="3" indent="-599904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None/>
              <a:defRPr sz="6298">
                <a:solidFill>
                  <a:srgbClr val="808080"/>
                </a:solidFill>
              </a:defRPr>
            </a:lvl4pPr>
            <a:lvl5pPr marL="5999051" lvl="4" indent="-599904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None/>
              <a:defRPr sz="6298">
                <a:solidFill>
                  <a:srgbClr val="808080"/>
                </a:solidFill>
              </a:defRPr>
            </a:lvl5pPr>
            <a:lvl6pPr marL="7198862" lvl="5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8398673" lvl="6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9598483" lvl="7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10798294" lvl="8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pic>
        <p:nvPicPr>
          <p:cNvPr id="13" name="Google Shape;13;p33" descr="図 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97934" y="12704105"/>
            <a:ext cx="8638075" cy="279570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3"/>
          <p:cNvSpPr txBox="1">
            <a:spLocks noGrp="1"/>
          </p:cNvSpPr>
          <p:nvPr>
            <p:ph type="sldNum" idx="12"/>
          </p:nvPr>
        </p:nvSpPr>
        <p:spPr>
          <a:xfrm>
            <a:off x="15486252" y="16395433"/>
            <a:ext cx="7476120" cy="577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3150" b="0" i="0" u="none" strike="noStrike" cap="none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31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31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31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31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31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31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31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31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3675" dirty="0">
              <a:solidFill>
                <a:srgbClr val="80808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タイトルとコンテンツ">
  <p:cSld name="1_タイトルとコンテンツ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2"/>
          <p:cNvSpPr txBox="1">
            <a:spLocks noGrp="1"/>
          </p:cNvSpPr>
          <p:nvPr>
            <p:ph type="body" idx="1"/>
          </p:nvPr>
        </p:nvSpPr>
        <p:spPr>
          <a:xfrm>
            <a:off x="2202786" y="3599194"/>
            <a:ext cx="27634943" cy="12640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1199811" lvl="0" indent="-1066497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SzPts val="2800"/>
              <a:buChar char="•"/>
              <a:defRPr b="0" i="0"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marL="2399621" lvl="1" indent="-1066497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SzPts val="2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2pPr>
            <a:lvl3pPr marL="3599432" lvl="2" indent="-1066497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SzPts val="2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3pPr>
            <a:lvl4pPr marL="4799242" lvl="3" indent="-1066497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SzPts val="2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marL="5999051" lvl="4" indent="-1066497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SzPts val="2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marL="7198862" lvl="5" indent="-1066497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SzPts val="2800"/>
              <a:buChar char="•"/>
              <a:defRPr/>
            </a:lvl6pPr>
            <a:lvl7pPr marL="8398673" lvl="6" indent="-1066497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SzPts val="2800"/>
              <a:buChar char="•"/>
              <a:defRPr/>
            </a:lvl7pPr>
            <a:lvl8pPr marL="9598483" lvl="7" indent="-1066497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SzPts val="2800"/>
              <a:buChar char="•"/>
              <a:defRPr/>
            </a:lvl8pPr>
            <a:lvl9pPr marL="10798294" lvl="8" indent="-1066497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7" name="Google Shape;17;p52"/>
          <p:cNvSpPr/>
          <p:nvPr/>
        </p:nvSpPr>
        <p:spPr>
          <a:xfrm rot="10800000">
            <a:off x="-232717" y="2045027"/>
            <a:ext cx="1135295" cy="188983"/>
          </a:xfrm>
          <a:prstGeom prst="roundRect">
            <a:avLst>
              <a:gd name="adj" fmla="val 50000"/>
            </a:avLst>
          </a:prstGeom>
          <a:solidFill>
            <a:srgbClr val="1E50B5"/>
          </a:solidFill>
          <a:ln>
            <a:noFill/>
          </a:ln>
        </p:spPr>
        <p:txBody>
          <a:bodyPr spcFirstLastPara="1" wrap="square" lIns="239948" tIns="119941" rIns="239948" bIns="11994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75" b="0" i="0" u="none" strike="noStrike" cap="none" dirty="0">
              <a:solidFill>
                <a:schemeClr val="lt1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/>
              <a:sym typeface="Arial"/>
            </a:endParaRPr>
          </a:p>
        </p:txBody>
      </p:sp>
      <p:sp>
        <p:nvSpPr>
          <p:cNvPr id="18" name="Google Shape;18;p52"/>
          <p:cNvSpPr txBox="1">
            <a:spLocks noGrp="1"/>
          </p:cNvSpPr>
          <p:nvPr>
            <p:ph type="title"/>
          </p:nvPr>
        </p:nvSpPr>
        <p:spPr>
          <a:xfrm>
            <a:off x="2202786" y="1217478"/>
            <a:ext cx="27634943" cy="1844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i="0"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9pPr>
          </a:lstStyle>
          <a:p>
            <a:endParaRPr dirty="0"/>
          </a:p>
        </p:txBody>
      </p:sp>
      <p:sp>
        <p:nvSpPr>
          <p:cNvPr id="19" name="Google Shape;19;p52"/>
          <p:cNvSpPr txBox="1">
            <a:spLocks noGrp="1"/>
          </p:cNvSpPr>
          <p:nvPr>
            <p:ph type="sldNum" idx="12"/>
          </p:nvPr>
        </p:nvSpPr>
        <p:spPr>
          <a:xfrm>
            <a:off x="23579588" y="16742123"/>
            <a:ext cx="7209115" cy="657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75" b="0" i="0" u="none" strike="noStrike" cap="none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75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75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75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75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75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75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75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75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セクションタイトル">
  <p:cSld name="1_セクションタイトル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6"/>
          <p:cNvSpPr txBox="1">
            <a:spLocks noGrp="1"/>
          </p:cNvSpPr>
          <p:nvPr>
            <p:ph type="body" idx="1"/>
          </p:nvPr>
        </p:nvSpPr>
        <p:spPr>
          <a:xfrm>
            <a:off x="2524711" y="9468352"/>
            <a:ext cx="27296329" cy="1844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1199811" lvl="0" indent="-599904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None/>
              <a:defRPr sz="6298" b="0" i="0">
                <a:solidFill>
                  <a:srgbClr val="80808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marL="2399621" lvl="1" indent="-599904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None/>
              <a:defRPr sz="6298">
                <a:solidFill>
                  <a:srgbClr val="808080"/>
                </a:solidFill>
              </a:defRPr>
            </a:lvl2pPr>
            <a:lvl3pPr marL="3599432" lvl="2" indent="-599904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None/>
              <a:defRPr sz="6298">
                <a:solidFill>
                  <a:srgbClr val="808080"/>
                </a:solidFill>
              </a:defRPr>
            </a:lvl3pPr>
            <a:lvl4pPr marL="4799242" lvl="3" indent="-599904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None/>
              <a:defRPr sz="6298">
                <a:solidFill>
                  <a:srgbClr val="808080"/>
                </a:solidFill>
              </a:defRPr>
            </a:lvl4pPr>
            <a:lvl5pPr marL="5999051" lvl="4" indent="-599904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None/>
              <a:defRPr sz="6298">
                <a:solidFill>
                  <a:srgbClr val="808080"/>
                </a:solidFill>
              </a:defRPr>
            </a:lvl5pPr>
            <a:lvl6pPr marL="7198862" lvl="5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8398673" lvl="6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9598483" lvl="7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10798294" lvl="8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3" name="Google Shape;33;p36"/>
          <p:cNvSpPr/>
          <p:nvPr/>
        </p:nvSpPr>
        <p:spPr>
          <a:xfrm rot="10800000">
            <a:off x="-232714" y="7873805"/>
            <a:ext cx="1135296" cy="188985"/>
          </a:xfrm>
          <a:prstGeom prst="roundRect">
            <a:avLst>
              <a:gd name="adj" fmla="val 50000"/>
            </a:avLst>
          </a:prstGeom>
          <a:solidFill>
            <a:srgbClr val="1E50B5"/>
          </a:solidFill>
          <a:ln>
            <a:noFill/>
          </a:ln>
        </p:spPr>
        <p:txBody>
          <a:bodyPr spcFirstLastPara="1" wrap="square" lIns="119941" tIns="119941" rIns="119941" bIns="11994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4723" b="0" i="0" u="none" strike="noStrike" cap="none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/>
              <a:sym typeface="Arial"/>
            </a:endParaRPr>
          </a:p>
        </p:txBody>
      </p:sp>
      <p:sp>
        <p:nvSpPr>
          <p:cNvPr id="34" name="Google Shape;34;p36"/>
          <p:cNvSpPr txBox="1">
            <a:spLocks noGrp="1"/>
          </p:cNvSpPr>
          <p:nvPr>
            <p:ph type="title"/>
          </p:nvPr>
        </p:nvSpPr>
        <p:spPr>
          <a:xfrm>
            <a:off x="2202786" y="7046261"/>
            <a:ext cx="27634943" cy="1844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0" i="0"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5" name="Google Shape;35;p36"/>
          <p:cNvSpPr txBox="1">
            <a:spLocks noGrp="1"/>
          </p:cNvSpPr>
          <p:nvPr>
            <p:ph type="sldNum" idx="12"/>
          </p:nvPr>
        </p:nvSpPr>
        <p:spPr>
          <a:xfrm>
            <a:off x="29995295" y="16459356"/>
            <a:ext cx="793415" cy="1223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セクションタイトル">
  <p:cSld name="2_セクションタイトル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7"/>
          <p:cNvSpPr txBox="1">
            <a:spLocks noGrp="1"/>
          </p:cNvSpPr>
          <p:nvPr>
            <p:ph type="body" idx="1"/>
          </p:nvPr>
        </p:nvSpPr>
        <p:spPr>
          <a:xfrm>
            <a:off x="2524711" y="9468352"/>
            <a:ext cx="27296329" cy="1844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1199811" lvl="0" indent="-599904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None/>
              <a:defRPr sz="6298" b="0" i="0">
                <a:solidFill>
                  <a:srgbClr val="80808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marL="2399621" lvl="1" indent="-599904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None/>
              <a:defRPr sz="6298">
                <a:solidFill>
                  <a:srgbClr val="808080"/>
                </a:solidFill>
              </a:defRPr>
            </a:lvl2pPr>
            <a:lvl3pPr marL="3599432" lvl="2" indent="-599904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None/>
              <a:defRPr sz="6298">
                <a:solidFill>
                  <a:srgbClr val="808080"/>
                </a:solidFill>
              </a:defRPr>
            </a:lvl3pPr>
            <a:lvl4pPr marL="4799242" lvl="3" indent="-599904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None/>
              <a:defRPr sz="6298">
                <a:solidFill>
                  <a:srgbClr val="808080"/>
                </a:solidFill>
              </a:defRPr>
            </a:lvl4pPr>
            <a:lvl5pPr marL="5999051" lvl="4" indent="-599904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None/>
              <a:defRPr sz="6298">
                <a:solidFill>
                  <a:srgbClr val="808080"/>
                </a:solidFill>
              </a:defRPr>
            </a:lvl5pPr>
            <a:lvl6pPr marL="7198862" lvl="5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8398673" lvl="6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9598483" lvl="7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10798294" lvl="8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8" name="Google Shape;38;p37"/>
          <p:cNvSpPr/>
          <p:nvPr/>
        </p:nvSpPr>
        <p:spPr>
          <a:xfrm rot="10800000">
            <a:off x="-232714" y="7873805"/>
            <a:ext cx="1135296" cy="188985"/>
          </a:xfrm>
          <a:prstGeom prst="roundRect">
            <a:avLst>
              <a:gd name="adj" fmla="val 50000"/>
            </a:avLst>
          </a:prstGeom>
          <a:solidFill>
            <a:srgbClr val="E60032"/>
          </a:solidFill>
          <a:ln>
            <a:noFill/>
          </a:ln>
        </p:spPr>
        <p:txBody>
          <a:bodyPr spcFirstLastPara="1" wrap="square" lIns="119941" tIns="119941" rIns="119941" bIns="11994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4723" b="0" i="0" u="none" strike="noStrike" cap="none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/>
              <a:sym typeface="Arial"/>
            </a:endParaRPr>
          </a:p>
        </p:txBody>
      </p:sp>
      <p:sp>
        <p:nvSpPr>
          <p:cNvPr id="39" name="Google Shape;39;p37"/>
          <p:cNvSpPr txBox="1">
            <a:spLocks noGrp="1"/>
          </p:cNvSpPr>
          <p:nvPr>
            <p:ph type="title"/>
          </p:nvPr>
        </p:nvSpPr>
        <p:spPr>
          <a:xfrm>
            <a:off x="2202786" y="7046261"/>
            <a:ext cx="27634943" cy="1844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0" i="0"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40" name="Google Shape;40;p37"/>
          <p:cNvSpPr txBox="1">
            <a:spLocks noGrp="1"/>
          </p:cNvSpPr>
          <p:nvPr>
            <p:ph type="sldNum" idx="12"/>
          </p:nvPr>
        </p:nvSpPr>
        <p:spPr>
          <a:xfrm>
            <a:off x="29995295" y="16459356"/>
            <a:ext cx="793415" cy="1223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サマリとコンテンツ">
  <p:cSld name="タイトルとサマリとコンテンツ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8"/>
          <p:cNvSpPr txBox="1">
            <a:spLocks noGrp="1"/>
          </p:cNvSpPr>
          <p:nvPr>
            <p:ph type="title"/>
          </p:nvPr>
        </p:nvSpPr>
        <p:spPr>
          <a:xfrm>
            <a:off x="2202786" y="1217478"/>
            <a:ext cx="27634943" cy="1844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0" i="0"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43" name="Google Shape;43;p38"/>
          <p:cNvSpPr txBox="1">
            <a:spLocks noGrp="1"/>
          </p:cNvSpPr>
          <p:nvPr>
            <p:ph type="body" idx="1"/>
          </p:nvPr>
        </p:nvSpPr>
        <p:spPr>
          <a:xfrm>
            <a:off x="2202789" y="3499286"/>
            <a:ext cx="27634945" cy="575135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215975" tIns="215975" rIns="215975" bIns="215975" anchor="t" anchorCtr="0">
            <a:normAutofit/>
          </a:bodyPr>
          <a:lstStyle>
            <a:lvl1pPr marL="1199811" lvl="0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 b="0" i="0"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marL="2399621" lvl="1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3599432" lvl="2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4799242" lvl="3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5999051" lvl="4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7198862" lvl="5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8398673" lvl="6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9598483" lvl="7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10798294" lvl="8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4" name="Google Shape;44;p38"/>
          <p:cNvSpPr txBox="1">
            <a:spLocks noGrp="1"/>
          </p:cNvSpPr>
          <p:nvPr>
            <p:ph type="body" idx="2"/>
          </p:nvPr>
        </p:nvSpPr>
        <p:spPr>
          <a:xfrm>
            <a:off x="2202786" y="9575351"/>
            <a:ext cx="27634943" cy="6570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1199811" lvl="0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 b="0" i="0"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marL="2399621" lvl="1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3599432" lvl="2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4799242" lvl="3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5999051" lvl="4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7198862" lvl="5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8398673" lvl="6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9598483" lvl="7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10798294" lvl="8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5" name="Google Shape;45;p38"/>
          <p:cNvSpPr txBox="1">
            <a:spLocks noGrp="1"/>
          </p:cNvSpPr>
          <p:nvPr>
            <p:ph type="sldNum" idx="12"/>
          </p:nvPr>
        </p:nvSpPr>
        <p:spPr>
          <a:xfrm>
            <a:off x="29995295" y="16459356"/>
            <a:ext cx="793415" cy="1223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タイトルとサマリとコンテンツ">
  <p:cSld name="1_タイトルとサマリとコンテンツ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9"/>
          <p:cNvSpPr txBox="1">
            <a:spLocks noGrp="1"/>
          </p:cNvSpPr>
          <p:nvPr>
            <p:ph type="title"/>
          </p:nvPr>
        </p:nvSpPr>
        <p:spPr>
          <a:xfrm>
            <a:off x="2202786" y="1217478"/>
            <a:ext cx="27634943" cy="1844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0" i="0"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49" name="Google Shape;49;p39"/>
          <p:cNvSpPr txBox="1">
            <a:spLocks noGrp="1"/>
          </p:cNvSpPr>
          <p:nvPr>
            <p:ph type="body" idx="1"/>
          </p:nvPr>
        </p:nvSpPr>
        <p:spPr>
          <a:xfrm>
            <a:off x="2202789" y="3499286"/>
            <a:ext cx="27634945" cy="575135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215975" tIns="215975" rIns="215975" bIns="215975" anchor="t" anchorCtr="0">
            <a:normAutofit/>
          </a:bodyPr>
          <a:lstStyle>
            <a:lvl1pPr marL="1199811" lvl="0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 b="0" i="0"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marL="2399621" lvl="1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3599432" lvl="2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4799242" lvl="3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5999051" lvl="4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7198862" lvl="5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8398673" lvl="6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9598483" lvl="7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10798294" lvl="8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50" name="Google Shape;50;p39"/>
          <p:cNvSpPr txBox="1">
            <a:spLocks noGrp="1"/>
          </p:cNvSpPr>
          <p:nvPr>
            <p:ph type="body" idx="2"/>
          </p:nvPr>
        </p:nvSpPr>
        <p:spPr>
          <a:xfrm>
            <a:off x="2202786" y="9575351"/>
            <a:ext cx="27634943" cy="6570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1199811" lvl="0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 b="0" i="0"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marL="2399621" lvl="1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3599432" lvl="2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4799242" lvl="3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5999051" lvl="4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7198862" lvl="5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8398673" lvl="6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9598483" lvl="7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10798294" lvl="8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51" name="Google Shape;51;p39"/>
          <p:cNvSpPr/>
          <p:nvPr/>
        </p:nvSpPr>
        <p:spPr>
          <a:xfrm rot="10800000">
            <a:off x="-232714" y="2045027"/>
            <a:ext cx="1135296" cy="188985"/>
          </a:xfrm>
          <a:prstGeom prst="roundRect">
            <a:avLst>
              <a:gd name="adj" fmla="val 50000"/>
            </a:avLst>
          </a:prstGeom>
          <a:solidFill>
            <a:srgbClr val="11AC51"/>
          </a:solidFill>
          <a:ln>
            <a:noFill/>
          </a:ln>
        </p:spPr>
        <p:txBody>
          <a:bodyPr spcFirstLastPara="1" wrap="square" lIns="119941" tIns="119941" rIns="119941" bIns="11994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4723" b="0" i="0" u="none" strike="noStrike" cap="none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/>
              <a:sym typeface="Arial"/>
            </a:endParaRPr>
          </a:p>
        </p:txBody>
      </p:sp>
      <p:sp>
        <p:nvSpPr>
          <p:cNvPr id="52" name="Google Shape;52;p39"/>
          <p:cNvSpPr txBox="1">
            <a:spLocks noGrp="1"/>
          </p:cNvSpPr>
          <p:nvPr>
            <p:ph type="sldNum" idx="12"/>
          </p:nvPr>
        </p:nvSpPr>
        <p:spPr>
          <a:xfrm>
            <a:off x="29995295" y="16459356"/>
            <a:ext cx="793415" cy="1223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タイトルとサマリとコンテンツ">
  <p:cSld name="2_タイトルとサマリとコンテンツ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0"/>
          <p:cNvSpPr txBox="1">
            <a:spLocks noGrp="1"/>
          </p:cNvSpPr>
          <p:nvPr>
            <p:ph type="title"/>
          </p:nvPr>
        </p:nvSpPr>
        <p:spPr>
          <a:xfrm>
            <a:off x="2202786" y="1217478"/>
            <a:ext cx="27634943" cy="1844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0" i="0"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56" name="Google Shape;56;p40"/>
          <p:cNvSpPr txBox="1">
            <a:spLocks noGrp="1"/>
          </p:cNvSpPr>
          <p:nvPr>
            <p:ph type="body" idx="1"/>
          </p:nvPr>
        </p:nvSpPr>
        <p:spPr>
          <a:xfrm>
            <a:off x="2202789" y="3499286"/>
            <a:ext cx="27634945" cy="575135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215975" tIns="215975" rIns="215975" bIns="215975" anchor="t" anchorCtr="0">
            <a:normAutofit/>
          </a:bodyPr>
          <a:lstStyle>
            <a:lvl1pPr marL="1199811" lvl="0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 b="0" i="0"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marL="2399621" lvl="1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3599432" lvl="2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4799242" lvl="3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5999051" lvl="4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7198862" lvl="5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8398673" lvl="6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9598483" lvl="7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10798294" lvl="8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57" name="Google Shape;57;p40"/>
          <p:cNvSpPr txBox="1">
            <a:spLocks noGrp="1"/>
          </p:cNvSpPr>
          <p:nvPr>
            <p:ph type="body" idx="2"/>
          </p:nvPr>
        </p:nvSpPr>
        <p:spPr>
          <a:xfrm>
            <a:off x="2202786" y="9575351"/>
            <a:ext cx="27634943" cy="6570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1199811" lvl="0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 b="0" i="0"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marL="2399621" lvl="1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3599432" lvl="2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4799242" lvl="3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5999051" lvl="4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7198862" lvl="5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8398673" lvl="6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9598483" lvl="7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10798294" lvl="8" indent="-899858" algn="l">
              <a:lnSpc>
                <a:spcPct val="90000"/>
              </a:lnSpc>
              <a:spcBef>
                <a:spcPts val="262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58" name="Google Shape;58;p40"/>
          <p:cNvSpPr/>
          <p:nvPr/>
        </p:nvSpPr>
        <p:spPr>
          <a:xfrm rot="10800000">
            <a:off x="-232714" y="2045027"/>
            <a:ext cx="1135296" cy="188985"/>
          </a:xfrm>
          <a:prstGeom prst="roundRect">
            <a:avLst>
              <a:gd name="adj" fmla="val 50000"/>
            </a:avLst>
          </a:prstGeom>
          <a:solidFill>
            <a:srgbClr val="E60032"/>
          </a:solidFill>
          <a:ln>
            <a:noFill/>
          </a:ln>
        </p:spPr>
        <p:txBody>
          <a:bodyPr spcFirstLastPara="1" wrap="square" lIns="119941" tIns="119941" rIns="119941" bIns="11994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4723" b="0" i="0" u="none" strike="noStrike" cap="none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/>
              <a:sym typeface="Arial"/>
            </a:endParaRPr>
          </a:p>
        </p:txBody>
      </p:sp>
      <p:sp>
        <p:nvSpPr>
          <p:cNvPr id="59" name="Google Shape;59;p40"/>
          <p:cNvSpPr txBox="1">
            <a:spLocks noGrp="1"/>
          </p:cNvSpPr>
          <p:nvPr>
            <p:ph type="sldNum" idx="12"/>
          </p:nvPr>
        </p:nvSpPr>
        <p:spPr>
          <a:xfrm>
            <a:off x="29995295" y="16459356"/>
            <a:ext cx="793415" cy="1223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ロゴのみ">
  <p:cSld name="ロゴのみ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41" descr="図 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950013" y="7119093"/>
            <a:ext cx="12140490" cy="3762486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41"/>
          <p:cNvSpPr txBox="1">
            <a:spLocks noGrp="1"/>
          </p:cNvSpPr>
          <p:nvPr>
            <p:ph type="sldNum" idx="12"/>
          </p:nvPr>
        </p:nvSpPr>
        <p:spPr>
          <a:xfrm>
            <a:off x="15486252" y="16395433"/>
            <a:ext cx="7476120" cy="577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3150" b="0" i="0" u="none" strike="noStrike" cap="none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31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31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31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31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31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31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31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31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3675" dirty="0">
              <a:solidFill>
                <a:srgbClr val="80808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2"/>
          <p:cNvSpPr txBox="1">
            <a:spLocks noGrp="1"/>
          </p:cNvSpPr>
          <p:nvPr>
            <p:ph type="body" idx="1"/>
          </p:nvPr>
        </p:nvSpPr>
        <p:spPr>
          <a:xfrm>
            <a:off x="2202786" y="3599194"/>
            <a:ext cx="27634943" cy="12640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7" name="Google Shape;7;p32"/>
          <p:cNvSpPr/>
          <p:nvPr/>
        </p:nvSpPr>
        <p:spPr>
          <a:xfrm rot="10800000">
            <a:off x="-232714" y="2045027"/>
            <a:ext cx="1135296" cy="188985"/>
          </a:xfrm>
          <a:prstGeom prst="roundRect">
            <a:avLst>
              <a:gd name="adj" fmla="val 50000"/>
            </a:avLst>
          </a:prstGeom>
          <a:solidFill>
            <a:srgbClr val="1E50B5"/>
          </a:solidFill>
          <a:ln>
            <a:noFill/>
          </a:ln>
        </p:spPr>
        <p:txBody>
          <a:bodyPr spcFirstLastPara="1" wrap="square" lIns="119941" tIns="119941" rIns="119941" bIns="11994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4723" b="0" i="0" u="none" strike="noStrike" cap="none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/>
              <a:sym typeface="Arial"/>
            </a:endParaRPr>
          </a:p>
        </p:txBody>
      </p:sp>
      <p:sp>
        <p:nvSpPr>
          <p:cNvPr id="8" name="Google Shape;8;p32"/>
          <p:cNvSpPr txBox="1">
            <a:spLocks noGrp="1"/>
          </p:cNvSpPr>
          <p:nvPr>
            <p:ph type="title"/>
          </p:nvPr>
        </p:nvSpPr>
        <p:spPr>
          <a:xfrm>
            <a:off x="2202786" y="1217478"/>
            <a:ext cx="27634943" cy="1844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Roboto"/>
              <a:buNone/>
              <a:defRPr sz="44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Roboto"/>
              <a:buNone/>
              <a:defRPr sz="44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Roboto"/>
              <a:buNone/>
              <a:defRPr sz="44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Roboto"/>
              <a:buNone/>
              <a:defRPr sz="44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Roboto"/>
              <a:buNone/>
              <a:defRPr sz="44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Roboto"/>
              <a:buNone/>
              <a:defRPr sz="44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Roboto"/>
              <a:buNone/>
              <a:defRPr sz="44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Roboto"/>
              <a:buNone/>
              <a:defRPr sz="44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Roboto"/>
              <a:buNone/>
              <a:defRPr sz="44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 dirty="0"/>
          </a:p>
        </p:txBody>
      </p:sp>
      <p:sp>
        <p:nvSpPr>
          <p:cNvPr id="9" name="Google Shape;9;p32"/>
          <p:cNvSpPr txBox="1">
            <a:spLocks noGrp="1"/>
          </p:cNvSpPr>
          <p:nvPr>
            <p:ph type="sldNum" idx="12"/>
          </p:nvPr>
        </p:nvSpPr>
        <p:spPr>
          <a:xfrm>
            <a:off x="29585239" y="16742126"/>
            <a:ext cx="1203468" cy="657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3675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675" b="0" i="0" u="none" strike="noStrike" cap="none">
          <a:solidFill>
            <a:srgbClr val="000000"/>
          </a:solidFill>
          <a:latin typeface="Meiryo UI" panose="020B0604030504040204" pitchFamily="50" charset="-128"/>
          <a:ea typeface="Meiryo UI" panose="020B0604030504040204" pitchFamily="50" charset="-128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6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6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6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6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6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6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6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6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675" b="0" i="0" u="none" strike="noStrike" cap="none">
          <a:solidFill>
            <a:srgbClr val="000000"/>
          </a:solidFill>
          <a:latin typeface="Meiryo UI" panose="020B0604030504040204" pitchFamily="50" charset="-128"/>
          <a:ea typeface="Meiryo UI" panose="020B0604030504040204" pitchFamily="50" charset="-128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6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6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6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6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6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6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6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6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6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6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6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6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6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6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6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6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6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4.svg"/><Relationship Id="rId18" Type="http://schemas.openxmlformats.org/officeDocument/2006/relationships/image" Target="../media/image69.png"/><Relationship Id="rId3" Type="http://schemas.openxmlformats.org/officeDocument/2006/relationships/image" Target="../media/image8.svg"/><Relationship Id="rId21" Type="http://schemas.openxmlformats.org/officeDocument/2006/relationships/image" Target="../media/image88.svg"/><Relationship Id="rId7" Type="http://schemas.openxmlformats.org/officeDocument/2006/relationships/image" Target="../media/image16.svg"/><Relationship Id="rId12" Type="http://schemas.openxmlformats.org/officeDocument/2006/relationships/image" Target="../media/image13.png"/><Relationship Id="rId17" Type="http://schemas.openxmlformats.org/officeDocument/2006/relationships/image" Target="../media/image10.svg"/><Relationship Id="rId2" Type="http://schemas.openxmlformats.org/officeDocument/2006/relationships/image" Target="../media/image7.png"/><Relationship Id="rId16" Type="http://schemas.openxmlformats.org/officeDocument/2006/relationships/image" Target="../media/image9.png"/><Relationship Id="rId20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34.svg"/><Relationship Id="rId5" Type="http://schemas.openxmlformats.org/officeDocument/2006/relationships/image" Target="../media/image4.svg"/><Relationship Id="rId15" Type="http://schemas.openxmlformats.org/officeDocument/2006/relationships/image" Target="../media/image12.svg"/><Relationship Id="rId10" Type="http://schemas.openxmlformats.org/officeDocument/2006/relationships/image" Target="../media/image33.png"/><Relationship Id="rId19" Type="http://schemas.openxmlformats.org/officeDocument/2006/relationships/image" Target="../media/image70.svg"/><Relationship Id="rId4" Type="http://schemas.openxmlformats.org/officeDocument/2006/relationships/image" Target="../media/image3.png"/><Relationship Id="rId9" Type="http://schemas.openxmlformats.org/officeDocument/2006/relationships/image" Target="../media/image18.svg"/><Relationship Id="rId1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5.png"/><Relationship Id="rId21" Type="http://schemas.openxmlformats.org/officeDocument/2006/relationships/image" Target="../media/image34.svg"/><Relationship Id="rId34" Type="http://schemas.openxmlformats.org/officeDocument/2006/relationships/image" Target="../media/image74.png"/><Relationship Id="rId42" Type="http://schemas.openxmlformats.org/officeDocument/2006/relationships/image" Target="../media/image53.png"/><Relationship Id="rId47" Type="http://schemas.openxmlformats.org/officeDocument/2006/relationships/image" Target="../media/image58.svg"/><Relationship Id="rId50" Type="http://schemas.openxmlformats.org/officeDocument/2006/relationships/image" Target="../media/image61.png"/><Relationship Id="rId55" Type="http://schemas.openxmlformats.org/officeDocument/2006/relationships/image" Target="../media/image42.svg"/><Relationship Id="rId63" Type="http://schemas.openxmlformats.org/officeDocument/2006/relationships/image" Target="../media/image48.svg"/><Relationship Id="rId7" Type="http://schemas.openxmlformats.org/officeDocument/2006/relationships/image" Target="../media/image68.png"/><Relationship Id="rId2" Type="http://schemas.openxmlformats.org/officeDocument/2006/relationships/image" Target="../media/image7.png"/><Relationship Id="rId16" Type="http://schemas.openxmlformats.org/officeDocument/2006/relationships/image" Target="../media/image17.png"/><Relationship Id="rId29" Type="http://schemas.openxmlformats.org/officeDocument/2006/relationships/image" Target="../media/image30.svg"/><Relationship Id="rId11" Type="http://schemas.openxmlformats.org/officeDocument/2006/relationships/image" Target="../media/image12.svg"/><Relationship Id="rId24" Type="http://schemas.openxmlformats.org/officeDocument/2006/relationships/image" Target="../media/image21.png"/><Relationship Id="rId32" Type="http://schemas.openxmlformats.org/officeDocument/2006/relationships/image" Target="../media/image31.png"/><Relationship Id="rId37" Type="http://schemas.openxmlformats.org/officeDocument/2006/relationships/image" Target="../media/image46.svg"/><Relationship Id="rId40" Type="http://schemas.openxmlformats.org/officeDocument/2006/relationships/image" Target="../media/image35.png"/><Relationship Id="rId45" Type="http://schemas.openxmlformats.org/officeDocument/2006/relationships/image" Target="../media/image56.svg"/><Relationship Id="rId53" Type="http://schemas.openxmlformats.org/officeDocument/2006/relationships/image" Target="../media/image64.svg"/><Relationship Id="rId58" Type="http://schemas.openxmlformats.org/officeDocument/2006/relationships/image" Target="../media/image39.png"/><Relationship Id="rId66" Type="http://schemas.openxmlformats.org/officeDocument/2006/relationships/image" Target="../media/image71.png"/><Relationship Id="rId5" Type="http://schemas.openxmlformats.org/officeDocument/2006/relationships/image" Target="../media/image66.svg"/><Relationship Id="rId61" Type="http://schemas.openxmlformats.org/officeDocument/2006/relationships/image" Target="../media/image44.svg"/><Relationship Id="rId19" Type="http://schemas.openxmlformats.org/officeDocument/2006/relationships/image" Target="../media/image24.svg"/><Relationship Id="rId14" Type="http://schemas.openxmlformats.org/officeDocument/2006/relationships/image" Target="../media/image15.png"/><Relationship Id="rId22" Type="http://schemas.openxmlformats.org/officeDocument/2006/relationships/image" Target="../media/image3.png"/><Relationship Id="rId27" Type="http://schemas.openxmlformats.org/officeDocument/2006/relationships/image" Target="../media/image26.svg"/><Relationship Id="rId30" Type="http://schemas.openxmlformats.org/officeDocument/2006/relationships/image" Target="../media/image27.png"/><Relationship Id="rId35" Type="http://schemas.openxmlformats.org/officeDocument/2006/relationships/image" Target="../media/image75.svg"/><Relationship Id="rId43" Type="http://schemas.openxmlformats.org/officeDocument/2006/relationships/image" Target="../media/image54.svg"/><Relationship Id="rId48" Type="http://schemas.openxmlformats.org/officeDocument/2006/relationships/image" Target="../media/image59.png"/><Relationship Id="rId56" Type="http://schemas.openxmlformats.org/officeDocument/2006/relationships/image" Target="../media/image37.png"/><Relationship Id="rId64" Type="http://schemas.openxmlformats.org/officeDocument/2006/relationships/image" Target="../media/image49.png"/><Relationship Id="rId8" Type="http://schemas.openxmlformats.org/officeDocument/2006/relationships/image" Target="../media/image9.png"/><Relationship Id="rId51" Type="http://schemas.openxmlformats.org/officeDocument/2006/relationships/image" Target="../media/image62.svg"/><Relationship Id="rId3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openxmlformats.org/officeDocument/2006/relationships/image" Target="../media/image22.svg"/><Relationship Id="rId33" Type="http://schemas.openxmlformats.org/officeDocument/2006/relationships/image" Target="../media/image32.svg"/><Relationship Id="rId38" Type="http://schemas.openxmlformats.org/officeDocument/2006/relationships/image" Target="../media/image51.png"/><Relationship Id="rId46" Type="http://schemas.openxmlformats.org/officeDocument/2006/relationships/image" Target="../media/image57.png"/><Relationship Id="rId59" Type="http://schemas.openxmlformats.org/officeDocument/2006/relationships/image" Target="../media/image40.svg"/><Relationship Id="rId20" Type="http://schemas.openxmlformats.org/officeDocument/2006/relationships/image" Target="../media/image33.png"/><Relationship Id="rId41" Type="http://schemas.openxmlformats.org/officeDocument/2006/relationships/image" Target="../media/image36.svg"/><Relationship Id="rId54" Type="http://schemas.openxmlformats.org/officeDocument/2006/relationships/image" Target="../media/image41.png"/><Relationship Id="rId6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15" Type="http://schemas.openxmlformats.org/officeDocument/2006/relationships/image" Target="../media/image16.svg"/><Relationship Id="rId23" Type="http://schemas.openxmlformats.org/officeDocument/2006/relationships/image" Target="../media/image4.svg"/><Relationship Id="rId28" Type="http://schemas.openxmlformats.org/officeDocument/2006/relationships/image" Target="../media/image29.png"/><Relationship Id="rId36" Type="http://schemas.openxmlformats.org/officeDocument/2006/relationships/image" Target="../media/image45.png"/><Relationship Id="rId49" Type="http://schemas.openxmlformats.org/officeDocument/2006/relationships/image" Target="../media/image60.svg"/><Relationship Id="rId57" Type="http://schemas.openxmlformats.org/officeDocument/2006/relationships/image" Target="../media/image38.svg"/><Relationship Id="rId10" Type="http://schemas.openxmlformats.org/officeDocument/2006/relationships/image" Target="../media/image11.png"/><Relationship Id="rId31" Type="http://schemas.openxmlformats.org/officeDocument/2006/relationships/image" Target="../media/image28.svg"/><Relationship Id="rId44" Type="http://schemas.openxmlformats.org/officeDocument/2006/relationships/image" Target="../media/image55.png"/><Relationship Id="rId52" Type="http://schemas.openxmlformats.org/officeDocument/2006/relationships/image" Target="../media/image63.png"/><Relationship Id="rId60" Type="http://schemas.openxmlformats.org/officeDocument/2006/relationships/image" Target="../media/image43.png"/><Relationship Id="rId65" Type="http://schemas.openxmlformats.org/officeDocument/2006/relationships/image" Target="../media/image50.svg"/><Relationship Id="rId4" Type="http://schemas.openxmlformats.org/officeDocument/2006/relationships/image" Target="../media/image65.png"/><Relationship Id="rId9" Type="http://schemas.openxmlformats.org/officeDocument/2006/relationships/image" Target="../media/image10.svg"/><Relationship Id="rId13" Type="http://schemas.openxmlformats.org/officeDocument/2006/relationships/image" Target="../media/image14.svg"/><Relationship Id="rId18" Type="http://schemas.openxmlformats.org/officeDocument/2006/relationships/image" Target="../media/image23.png"/><Relationship Id="rId39" Type="http://schemas.openxmlformats.org/officeDocument/2006/relationships/image" Target="../media/image52.sv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6.svg"/><Relationship Id="rId18" Type="http://schemas.openxmlformats.org/officeDocument/2006/relationships/image" Target="../media/image13.png"/><Relationship Id="rId26" Type="http://schemas.openxmlformats.org/officeDocument/2006/relationships/image" Target="../media/image55.png"/><Relationship Id="rId39" Type="http://schemas.openxmlformats.org/officeDocument/2006/relationships/image" Target="../media/image66.svg"/><Relationship Id="rId21" Type="http://schemas.openxmlformats.org/officeDocument/2006/relationships/image" Target="../media/image52.svg"/><Relationship Id="rId34" Type="http://schemas.openxmlformats.org/officeDocument/2006/relationships/image" Target="../media/image63.png"/><Relationship Id="rId42" Type="http://schemas.openxmlformats.org/officeDocument/2006/relationships/image" Target="../media/image3.png"/><Relationship Id="rId47" Type="http://schemas.openxmlformats.org/officeDocument/2006/relationships/image" Target="../media/image12.svg"/><Relationship Id="rId50" Type="http://schemas.openxmlformats.org/officeDocument/2006/relationships/image" Target="../media/image21.png"/><Relationship Id="rId7" Type="http://schemas.openxmlformats.org/officeDocument/2006/relationships/image" Target="../media/image40.svg"/><Relationship Id="rId2" Type="http://schemas.openxmlformats.org/officeDocument/2006/relationships/image" Target="../media/image7.png"/><Relationship Id="rId16" Type="http://schemas.openxmlformats.org/officeDocument/2006/relationships/image" Target="../media/image49.png"/><Relationship Id="rId29" Type="http://schemas.openxmlformats.org/officeDocument/2006/relationships/image" Target="../media/image58.svg"/><Relationship Id="rId11" Type="http://schemas.openxmlformats.org/officeDocument/2006/relationships/image" Target="../media/image44.svg"/><Relationship Id="rId24" Type="http://schemas.openxmlformats.org/officeDocument/2006/relationships/image" Target="../media/image53.png"/><Relationship Id="rId32" Type="http://schemas.openxmlformats.org/officeDocument/2006/relationships/image" Target="../media/image61.png"/><Relationship Id="rId37" Type="http://schemas.openxmlformats.org/officeDocument/2006/relationships/image" Target="../media/image18.svg"/><Relationship Id="rId40" Type="http://schemas.openxmlformats.org/officeDocument/2006/relationships/image" Target="../media/image67.png"/><Relationship Id="rId45" Type="http://schemas.openxmlformats.org/officeDocument/2006/relationships/image" Target="../media/image10.svg"/><Relationship Id="rId53" Type="http://schemas.openxmlformats.org/officeDocument/2006/relationships/image" Target="../media/image73.svg"/><Relationship Id="rId5" Type="http://schemas.openxmlformats.org/officeDocument/2006/relationships/image" Target="../media/image38.svg"/><Relationship Id="rId10" Type="http://schemas.openxmlformats.org/officeDocument/2006/relationships/image" Target="../media/image43.png"/><Relationship Id="rId19" Type="http://schemas.openxmlformats.org/officeDocument/2006/relationships/image" Target="../media/image14.svg"/><Relationship Id="rId31" Type="http://schemas.openxmlformats.org/officeDocument/2006/relationships/image" Target="../media/image60.svg"/><Relationship Id="rId44" Type="http://schemas.openxmlformats.org/officeDocument/2006/relationships/image" Target="../media/image9.png"/><Relationship Id="rId52" Type="http://schemas.openxmlformats.org/officeDocument/2006/relationships/image" Target="../media/image72.png"/><Relationship Id="rId4" Type="http://schemas.openxmlformats.org/officeDocument/2006/relationships/image" Target="../media/image37.png"/><Relationship Id="rId9" Type="http://schemas.openxmlformats.org/officeDocument/2006/relationships/image" Target="../media/image42.svg"/><Relationship Id="rId14" Type="http://schemas.openxmlformats.org/officeDocument/2006/relationships/image" Target="../media/image47.png"/><Relationship Id="rId22" Type="http://schemas.openxmlformats.org/officeDocument/2006/relationships/image" Target="../media/image35.png"/><Relationship Id="rId27" Type="http://schemas.openxmlformats.org/officeDocument/2006/relationships/image" Target="../media/image56.svg"/><Relationship Id="rId30" Type="http://schemas.openxmlformats.org/officeDocument/2006/relationships/image" Target="../media/image59.png"/><Relationship Id="rId35" Type="http://schemas.openxmlformats.org/officeDocument/2006/relationships/image" Target="../media/image64.svg"/><Relationship Id="rId43" Type="http://schemas.openxmlformats.org/officeDocument/2006/relationships/image" Target="../media/image4.svg"/><Relationship Id="rId48" Type="http://schemas.openxmlformats.org/officeDocument/2006/relationships/image" Target="../media/image15.png"/><Relationship Id="rId8" Type="http://schemas.openxmlformats.org/officeDocument/2006/relationships/image" Target="../media/image41.png"/><Relationship Id="rId51" Type="http://schemas.openxmlformats.org/officeDocument/2006/relationships/image" Target="../media/image22.svg"/><Relationship Id="rId3" Type="http://schemas.openxmlformats.org/officeDocument/2006/relationships/image" Target="../media/image8.svg"/><Relationship Id="rId12" Type="http://schemas.openxmlformats.org/officeDocument/2006/relationships/image" Target="../media/image45.png"/><Relationship Id="rId17" Type="http://schemas.openxmlformats.org/officeDocument/2006/relationships/image" Target="../media/image50.svg"/><Relationship Id="rId25" Type="http://schemas.openxmlformats.org/officeDocument/2006/relationships/image" Target="../media/image54.svg"/><Relationship Id="rId33" Type="http://schemas.openxmlformats.org/officeDocument/2006/relationships/image" Target="../media/image62.svg"/><Relationship Id="rId38" Type="http://schemas.openxmlformats.org/officeDocument/2006/relationships/image" Target="../media/image65.png"/><Relationship Id="rId46" Type="http://schemas.openxmlformats.org/officeDocument/2006/relationships/image" Target="../media/image11.png"/><Relationship Id="rId20" Type="http://schemas.openxmlformats.org/officeDocument/2006/relationships/image" Target="../media/image51.png"/><Relationship Id="rId41" Type="http://schemas.openxmlformats.org/officeDocument/2006/relationships/image" Target="../media/image68.png"/><Relationship Id="rId54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5" Type="http://schemas.openxmlformats.org/officeDocument/2006/relationships/image" Target="../media/image48.svg"/><Relationship Id="rId23" Type="http://schemas.openxmlformats.org/officeDocument/2006/relationships/image" Target="../media/image36.svg"/><Relationship Id="rId28" Type="http://schemas.openxmlformats.org/officeDocument/2006/relationships/image" Target="../media/image57.png"/><Relationship Id="rId36" Type="http://schemas.openxmlformats.org/officeDocument/2006/relationships/image" Target="../media/image17.png"/><Relationship Id="rId49" Type="http://schemas.openxmlformats.org/officeDocument/2006/relationships/image" Target="../media/image16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7.png"/><Relationship Id="rId21" Type="http://schemas.openxmlformats.org/officeDocument/2006/relationships/image" Target="../media/image22.svg"/><Relationship Id="rId34" Type="http://schemas.openxmlformats.org/officeDocument/2006/relationships/image" Target="../media/image35.png"/><Relationship Id="rId42" Type="http://schemas.openxmlformats.org/officeDocument/2006/relationships/image" Target="../media/image43.png"/><Relationship Id="rId47" Type="http://schemas.openxmlformats.org/officeDocument/2006/relationships/image" Target="../media/image48.svg"/><Relationship Id="rId50" Type="http://schemas.openxmlformats.org/officeDocument/2006/relationships/image" Target="../media/image51.png"/><Relationship Id="rId55" Type="http://schemas.openxmlformats.org/officeDocument/2006/relationships/image" Target="../media/image56.svg"/><Relationship Id="rId63" Type="http://schemas.openxmlformats.org/officeDocument/2006/relationships/image" Target="../media/image6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9" Type="http://schemas.openxmlformats.org/officeDocument/2006/relationships/image" Target="../media/image30.svg"/><Relationship Id="rId11" Type="http://schemas.openxmlformats.org/officeDocument/2006/relationships/image" Target="../media/image12.svg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37" Type="http://schemas.openxmlformats.org/officeDocument/2006/relationships/image" Target="../media/image38.svg"/><Relationship Id="rId40" Type="http://schemas.openxmlformats.org/officeDocument/2006/relationships/image" Target="../media/image41.png"/><Relationship Id="rId45" Type="http://schemas.openxmlformats.org/officeDocument/2006/relationships/image" Target="../media/image46.svg"/><Relationship Id="rId53" Type="http://schemas.openxmlformats.org/officeDocument/2006/relationships/image" Target="../media/image54.svg"/><Relationship Id="rId58" Type="http://schemas.openxmlformats.org/officeDocument/2006/relationships/image" Target="../media/image59.png"/><Relationship Id="rId66" Type="http://schemas.openxmlformats.org/officeDocument/2006/relationships/image" Target="../media/image67.png"/><Relationship Id="rId5" Type="http://schemas.openxmlformats.org/officeDocument/2006/relationships/image" Target="../media/image6.svg"/><Relationship Id="rId61" Type="http://schemas.openxmlformats.org/officeDocument/2006/relationships/image" Target="../media/image62.svg"/><Relationship Id="rId19" Type="http://schemas.openxmlformats.org/officeDocument/2006/relationships/image" Target="../media/image20.sv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svg"/><Relationship Id="rId30" Type="http://schemas.openxmlformats.org/officeDocument/2006/relationships/image" Target="../media/image31.png"/><Relationship Id="rId35" Type="http://schemas.openxmlformats.org/officeDocument/2006/relationships/image" Target="../media/image36.svg"/><Relationship Id="rId43" Type="http://schemas.openxmlformats.org/officeDocument/2006/relationships/image" Target="../media/image44.svg"/><Relationship Id="rId48" Type="http://schemas.openxmlformats.org/officeDocument/2006/relationships/image" Target="../media/image49.png"/><Relationship Id="rId56" Type="http://schemas.openxmlformats.org/officeDocument/2006/relationships/image" Target="../media/image57.png"/><Relationship Id="rId64" Type="http://schemas.openxmlformats.org/officeDocument/2006/relationships/image" Target="../media/image65.png"/><Relationship Id="rId8" Type="http://schemas.openxmlformats.org/officeDocument/2006/relationships/image" Target="../media/image9.png"/><Relationship Id="rId51" Type="http://schemas.openxmlformats.org/officeDocument/2006/relationships/image" Target="../media/image52.svg"/><Relationship Id="rId3" Type="http://schemas.openxmlformats.org/officeDocument/2006/relationships/image" Target="../media/image4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openxmlformats.org/officeDocument/2006/relationships/image" Target="../media/image26.svg"/><Relationship Id="rId33" Type="http://schemas.openxmlformats.org/officeDocument/2006/relationships/image" Target="../media/image34.svg"/><Relationship Id="rId38" Type="http://schemas.openxmlformats.org/officeDocument/2006/relationships/image" Target="../media/image39.png"/><Relationship Id="rId46" Type="http://schemas.openxmlformats.org/officeDocument/2006/relationships/image" Target="../media/image47.png"/><Relationship Id="rId59" Type="http://schemas.openxmlformats.org/officeDocument/2006/relationships/image" Target="../media/image60.svg"/><Relationship Id="rId67" Type="http://schemas.openxmlformats.org/officeDocument/2006/relationships/image" Target="../media/image68.png"/><Relationship Id="rId20" Type="http://schemas.openxmlformats.org/officeDocument/2006/relationships/image" Target="../media/image21.png"/><Relationship Id="rId41" Type="http://schemas.openxmlformats.org/officeDocument/2006/relationships/image" Target="../media/image42.svg"/><Relationship Id="rId54" Type="http://schemas.openxmlformats.org/officeDocument/2006/relationships/image" Target="../media/image55.png"/><Relationship Id="rId6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5" Type="http://schemas.openxmlformats.org/officeDocument/2006/relationships/image" Target="../media/image16.svg"/><Relationship Id="rId23" Type="http://schemas.openxmlformats.org/officeDocument/2006/relationships/image" Target="../media/image24.svg"/><Relationship Id="rId28" Type="http://schemas.openxmlformats.org/officeDocument/2006/relationships/image" Target="../media/image29.png"/><Relationship Id="rId36" Type="http://schemas.openxmlformats.org/officeDocument/2006/relationships/image" Target="../media/image37.png"/><Relationship Id="rId49" Type="http://schemas.openxmlformats.org/officeDocument/2006/relationships/image" Target="../media/image50.svg"/><Relationship Id="rId57" Type="http://schemas.openxmlformats.org/officeDocument/2006/relationships/image" Target="../media/image58.svg"/><Relationship Id="rId10" Type="http://schemas.openxmlformats.org/officeDocument/2006/relationships/image" Target="../media/image11.png"/><Relationship Id="rId31" Type="http://schemas.openxmlformats.org/officeDocument/2006/relationships/image" Target="../media/image32.svg"/><Relationship Id="rId44" Type="http://schemas.openxmlformats.org/officeDocument/2006/relationships/image" Target="../media/image45.png"/><Relationship Id="rId52" Type="http://schemas.openxmlformats.org/officeDocument/2006/relationships/image" Target="../media/image53.png"/><Relationship Id="rId60" Type="http://schemas.openxmlformats.org/officeDocument/2006/relationships/image" Target="../media/image61.png"/><Relationship Id="rId65" Type="http://schemas.openxmlformats.org/officeDocument/2006/relationships/image" Target="../media/image6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39" Type="http://schemas.openxmlformats.org/officeDocument/2006/relationships/image" Target="../media/image40.svg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9.png"/><Relationship Id="rId21" Type="http://schemas.openxmlformats.org/officeDocument/2006/relationships/image" Target="../media/image24.svg"/><Relationship Id="rId42" Type="http://schemas.openxmlformats.org/officeDocument/2006/relationships/image" Target="../media/image53.png"/><Relationship Id="rId47" Type="http://schemas.openxmlformats.org/officeDocument/2006/relationships/image" Target="../media/image58.svg"/><Relationship Id="rId63" Type="http://schemas.openxmlformats.org/officeDocument/2006/relationships/image" Target="../media/image74.png"/><Relationship Id="rId68" Type="http://schemas.openxmlformats.org/officeDocument/2006/relationships/image" Target="../media/image30.svg"/><Relationship Id="rId7" Type="http://schemas.openxmlformats.org/officeDocument/2006/relationships/image" Target="../media/image10.svg"/><Relationship Id="rId2" Type="http://schemas.openxmlformats.org/officeDocument/2006/relationships/image" Target="../media/image3.png"/><Relationship Id="rId16" Type="http://schemas.openxmlformats.org/officeDocument/2006/relationships/image" Target="../media/image19.png"/><Relationship Id="rId29" Type="http://schemas.openxmlformats.org/officeDocument/2006/relationships/image" Target="../media/image42.svg"/><Relationship Id="rId11" Type="http://schemas.openxmlformats.org/officeDocument/2006/relationships/image" Target="../media/image14.svg"/><Relationship Id="rId24" Type="http://schemas.openxmlformats.org/officeDocument/2006/relationships/image" Target="../media/image37.png"/><Relationship Id="rId32" Type="http://schemas.openxmlformats.org/officeDocument/2006/relationships/image" Target="../media/image45.png"/><Relationship Id="rId37" Type="http://schemas.openxmlformats.org/officeDocument/2006/relationships/image" Target="../media/image50.svg"/><Relationship Id="rId40" Type="http://schemas.openxmlformats.org/officeDocument/2006/relationships/image" Target="../media/image35.png"/><Relationship Id="rId45" Type="http://schemas.openxmlformats.org/officeDocument/2006/relationships/image" Target="../media/image56.svg"/><Relationship Id="rId53" Type="http://schemas.openxmlformats.org/officeDocument/2006/relationships/image" Target="../media/image64.svg"/><Relationship Id="rId58" Type="http://schemas.openxmlformats.org/officeDocument/2006/relationships/image" Target="../media/image69.png"/><Relationship Id="rId66" Type="http://schemas.openxmlformats.org/officeDocument/2006/relationships/image" Target="../media/image26.svg"/><Relationship Id="rId5" Type="http://schemas.openxmlformats.org/officeDocument/2006/relationships/image" Target="../media/image8.svg"/><Relationship Id="rId61" Type="http://schemas.openxmlformats.org/officeDocument/2006/relationships/image" Target="../media/image72.png"/><Relationship Id="rId19" Type="http://schemas.openxmlformats.org/officeDocument/2006/relationships/image" Target="../media/image22.svg"/><Relationship Id="rId14" Type="http://schemas.openxmlformats.org/officeDocument/2006/relationships/image" Target="../media/image17.png"/><Relationship Id="rId22" Type="http://schemas.openxmlformats.org/officeDocument/2006/relationships/image" Target="../media/image33.png"/><Relationship Id="rId27" Type="http://schemas.openxmlformats.org/officeDocument/2006/relationships/image" Target="../media/image40.svg"/><Relationship Id="rId30" Type="http://schemas.openxmlformats.org/officeDocument/2006/relationships/image" Target="../media/image43.png"/><Relationship Id="rId35" Type="http://schemas.openxmlformats.org/officeDocument/2006/relationships/image" Target="../media/image48.svg"/><Relationship Id="rId43" Type="http://schemas.openxmlformats.org/officeDocument/2006/relationships/image" Target="../media/image54.svg"/><Relationship Id="rId48" Type="http://schemas.openxmlformats.org/officeDocument/2006/relationships/image" Target="../media/image59.png"/><Relationship Id="rId56" Type="http://schemas.openxmlformats.org/officeDocument/2006/relationships/image" Target="../media/image67.png"/><Relationship Id="rId64" Type="http://schemas.openxmlformats.org/officeDocument/2006/relationships/image" Target="../media/image75.svg"/><Relationship Id="rId69" Type="http://schemas.openxmlformats.org/officeDocument/2006/relationships/image" Target="../media/image27.png"/><Relationship Id="rId8" Type="http://schemas.openxmlformats.org/officeDocument/2006/relationships/image" Target="../media/image11.png"/><Relationship Id="rId51" Type="http://schemas.openxmlformats.org/officeDocument/2006/relationships/image" Target="../media/image62.svg"/><Relationship Id="rId3" Type="http://schemas.openxmlformats.org/officeDocument/2006/relationships/image" Target="../media/image4.svg"/><Relationship Id="rId12" Type="http://schemas.openxmlformats.org/officeDocument/2006/relationships/image" Target="../media/image15.png"/><Relationship Id="rId17" Type="http://schemas.openxmlformats.org/officeDocument/2006/relationships/image" Target="../media/image20.svg"/><Relationship Id="rId25" Type="http://schemas.openxmlformats.org/officeDocument/2006/relationships/image" Target="../media/image38.svg"/><Relationship Id="rId33" Type="http://schemas.openxmlformats.org/officeDocument/2006/relationships/image" Target="../media/image46.svg"/><Relationship Id="rId38" Type="http://schemas.openxmlformats.org/officeDocument/2006/relationships/image" Target="../media/image51.png"/><Relationship Id="rId46" Type="http://schemas.openxmlformats.org/officeDocument/2006/relationships/image" Target="../media/image57.png"/><Relationship Id="rId59" Type="http://schemas.openxmlformats.org/officeDocument/2006/relationships/image" Target="../media/image70.svg"/><Relationship Id="rId67" Type="http://schemas.openxmlformats.org/officeDocument/2006/relationships/image" Target="../media/image29.png"/><Relationship Id="rId20" Type="http://schemas.openxmlformats.org/officeDocument/2006/relationships/image" Target="../media/image23.png"/><Relationship Id="rId41" Type="http://schemas.openxmlformats.org/officeDocument/2006/relationships/image" Target="../media/image36.svg"/><Relationship Id="rId54" Type="http://schemas.openxmlformats.org/officeDocument/2006/relationships/image" Target="../media/image65.png"/><Relationship Id="rId62" Type="http://schemas.openxmlformats.org/officeDocument/2006/relationships/image" Target="../media/image73.svg"/><Relationship Id="rId70" Type="http://schemas.openxmlformats.org/officeDocument/2006/relationships/image" Target="../media/image28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5" Type="http://schemas.openxmlformats.org/officeDocument/2006/relationships/image" Target="../media/image18.svg"/><Relationship Id="rId23" Type="http://schemas.openxmlformats.org/officeDocument/2006/relationships/image" Target="../media/image34.svg"/><Relationship Id="rId28" Type="http://schemas.openxmlformats.org/officeDocument/2006/relationships/image" Target="../media/image41.png"/><Relationship Id="rId36" Type="http://schemas.openxmlformats.org/officeDocument/2006/relationships/image" Target="../media/image49.png"/><Relationship Id="rId49" Type="http://schemas.openxmlformats.org/officeDocument/2006/relationships/image" Target="../media/image60.svg"/><Relationship Id="rId57" Type="http://schemas.openxmlformats.org/officeDocument/2006/relationships/image" Target="../media/image68.png"/><Relationship Id="rId10" Type="http://schemas.openxmlformats.org/officeDocument/2006/relationships/image" Target="../media/image13.png"/><Relationship Id="rId31" Type="http://schemas.openxmlformats.org/officeDocument/2006/relationships/image" Target="../media/image44.svg"/><Relationship Id="rId44" Type="http://schemas.openxmlformats.org/officeDocument/2006/relationships/image" Target="../media/image55.png"/><Relationship Id="rId52" Type="http://schemas.openxmlformats.org/officeDocument/2006/relationships/image" Target="../media/image63.png"/><Relationship Id="rId60" Type="http://schemas.openxmlformats.org/officeDocument/2006/relationships/image" Target="../media/image71.png"/><Relationship Id="rId65" Type="http://schemas.openxmlformats.org/officeDocument/2006/relationships/image" Target="../media/image25.pn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3" Type="http://schemas.openxmlformats.org/officeDocument/2006/relationships/image" Target="../media/image16.svg"/><Relationship Id="rId18" Type="http://schemas.openxmlformats.org/officeDocument/2006/relationships/image" Target="../media/image21.png"/><Relationship Id="rId39" Type="http://schemas.openxmlformats.org/officeDocument/2006/relationships/image" Target="../media/image52.svg"/><Relationship Id="rId34" Type="http://schemas.openxmlformats.org/officeDocument/2006/relationships/image" Target="../media/image47.png"/><Relationship Id="rId50" Type="http://schemas.openxmlformats.org/officeDocument/2006/relationships/image" Target="../media/image61.png"/><Relationship Id="rId55" Type="http://schemas.openxmlformats.org/officeDocument/2006/relationships/image" Target="../media/image66.svg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1.png"/><Relationship Id="rId21" Type="http://schemas.openxmlformats.org/officeDocument/2006/relationships/image" Target="../media/image56.svg"/><Relationship Id="rId34" Type="http://schemas.openxmlformats.org/officeDocument/2006/relationships/image" Target="../media/image37.png"/><Relationship Id="rId42" Type="http://schemas.openxmlformats.org/officeDocument/2006/relationships/image" Target="../media/image49.png"/><Relationship Id="rId47" Type="http://schemas.openxmlformats.org/officeDocument/2006/relationships/image" Target="../media/image22.svg"/><Relationship Id="rId50" Type="http://schemas.openxmlformats.org/officeDocument/2006/relationships/image" Target="../media/image9.png"/><Relationship Id="rId55" Type="http://schemas.openxmlformats.org/officeDocument/2006/relationships/image" Target="../media/image28.svg"/><Relationship Id="rId63" Type="http://schemas.openxmlformats.org/officeDocument/2006/relationships/image" Target="../media/image30.svg"/><Relationship Id="rId7" Type="http://schemas.openxmlformats.org/officeDocument/2006/relationships/image" Target="../media/image66.svg"/><Relationship Id="rId2" Type="http://schemas.openxmlformats.org/officeDocument/2006/relationships/image" Target="../media/image7.png"/><Relationship Id="rId16" Type="http://schemas.openxmlformats.org/officeDocument/2006/relationships/image" Target="../media/image35.png"/><Relationship Id="rId29" Type="http://schemas.openxmlformats.org/officeDocument/2006/relationships/image" Target="../media/image64.svg"/><Relationship Id="rId11" Type="http://schemas.openxmlformats.org/officeDocument/2006/relationships/image" Target="../media/image14.svg"/><Relationship Id="rId24" Type="http://schemas.openxmlformats.org/officeDocument/2006/relationships/image" Target="../media/image59.png"/><Relationship Id="rId32" Type="http://schemas.openxmlformats.org/officeDocument/2006/relationships/image" Target="../media/image17.png"/><Relationship Id="rId37" Type="http://schemas.openxmlformats.org/officeDocument/2006/relationships/image" Target="../media/image40.svg"/><Relationship Id="rId40" Type="http://schemas.openxmlformats.org/officeDocument/2006/relationships/image" Target="../media/image47.png"/><Relationship Id="rId45" Type="http://schemas.openxmlformats.org/officeDocument/2006/relationships/image" Target="../media/image16.svg"/><Relationship Id="rId53" Type="http://schemas.openxmlformats.org/officeDocument/2006/relationships/image" Target="../media/image12.svg"/><Relationship Id="rId58" Type="http://schemas.openxmlformats.org/officeDocument/2006/relationships/image" Target="../media/image25.png"/><Relationship Id="rId5" Type="http://schemas.openxmlformats.org/officeDocument/2006/relationships/image" Target="../media/image4.svg"/><Relationship Id="rId61" Type="http://schemas.openxmlformats.org/officeDocument/2006/relationships/image" Target="../media/image24.svg"/><Relationship Id="rId19" Type="http://schemas.openxmlformats.org/officeDocument/2006/relationships/image" Target="../media/image54.svg"/><Relationship Id="rId14" Type="http://schemas.openxmlformats.org/officeDocument/2006/relationships/image" Target="../media/image51.png"/><Relationship Id="rId22" Type="http://schemas.openxmlformats.org/officeDocument/2006/relationships/image" Target="../media/image57.png"/><Relationship Id="rId27" Type="http://schemas.openxmlformats.org/officeDocument/2006/relationships/image" Target="../media/image62.svg"/><Relationship Id="rId30" Type="http://schemas.openxmlformats.org/officeDocument/2006/relationships/image" Target="../media/image41.png"/><Relationship Id="rId35" Type="http://schemas.openxmlformats.org/officeDocument/2006/relationships/image" Target="../media/image38.svg"/><Relationship Id="rId43" Type="http://schemas.openxmlformats.org/officeDocument/2006/relationships/image" Target="../media/image50.svg"/><Relationship Id="rId48" Type="http://schemas.openxmlformats.org/officeDocument/2006/relationships/image" Target="../media/image76.png"/><Relationship Id="rId56" Type="http://schemas.openxmlformats.org/officeDocument/2006/relationships/image" Target="../media/image74.png"/><Relationship Id="rId64" Type="http://schemas.openxmlformats.org/officeDocument/2006/relationships/image" Target="../media/image78.png"/><Relationship Id="rId8" Type="http://schemas.openxmlformats.org/officeDocument/2006/relationships/image" Target="../media/image67.png"/><Relationship Id="rId51" Type="http://schemas.openxmlformats.org/officeDocument/2006/relationships/image" Target="../media/image10.svg"/><Relationship Id="rId3" Type="http://schemas.openxmlformats.org/officeDocument/2006/relationships/image" Target="../media/image8.svg"/><Relationship Id="rId12" Type="http://schemas.openxmlformats.org/officeDocument/2006/relationships/image" Target="../media/image45.png"/><Relationship Id="rId17" Type="http://schemas.openxmlformats.org/officeDocument/2006/relationships/image" Target="../media/image36.svg"/><Relationship Id="rId25" Type="http://schemas.openxmlformats.org/officeDocument/2006/relationships/image" Target="../media/image60.svg"/><Relationship Id="rId33" Type="http://schemas.openxmlformats.org/officeDocument/2006/relationships/image" Target="../media/image18.svg"/><Relationship Id="rId38" Type="http://schemas.openxmlformats.org/officeDocument/2006/relationships/image" Target="../media/image43.png"/><Relationship Id="rId46" Type="http://schemas.openxmlformats.org/officeDocument/2006/relationships/image" Target="../media/image21.png"/><Relationship Id="rId59" Type="http://schemas.openxmlformats.org/officeDocument/2006/relationships/image" Target="../media/image26.svg"/><Relationship Id="rId20" Type="http://schemas.openxmlformats.org/officeDocument/2006/relationships/image" Target="../media/image55.png"/><Relationship Id="rId41" Type="http://schemas.openxmlformats.org/officeDocument/2006/relationships/image" Target="../media/image48.svg"/><Relationship Id="rId54" Type="http://schemas.openxmlformats.org/officeDocument/2006/relationships/image" Target="../media/image27.png"/><Relationship Id="rId6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5" Type="http://schemas.openxmlformats.org/officeDocument/2006/relationships/image" Target="../media/image52.svg"/><Relationship Id="rId23" Type="http://schemas.openxmlformats.org/officeDocument/2006/relationships/image" Target="../media/image58.svg"/><Relationship Id="rId28" Type="http://schemas.openxmlformats.org/officeDocument/2006/relationships/image" Target="../media/image63.png"/><Relationship Id="rId36" Type="http://schemas.openxmlformats.org/officeDocument/2006/relationships/image" Target="../media/image39.png"/><Relationship Id="rId49" Type="http://schemas.openxmlformats.org/officeDocument/2006/relationships/image" Target="../media/image77.svg"/><Relationship Id="rId57" Type="http://schemas.openxmlformats.org/officeDocument/2006/relationships/image" Target="../media/image75.svg"/><Relationship Id="rId10" Type="http://schemas.openxmlformats.org/officeDocument/2006/relationships/image" Target="../media/image13.png"/><Relationship Id="rId31" Type="http://schemas.openxmlformats.org/officeDocument/2006/relationships/image" Target="../media/image42.svg"/><Relationship Id="rId44" Type="http://schemas.openxmlformats.org/officeDocument/2006/relationships/image" Target="../media/image15.png"/><Relationship Id="rId52" Type="http://schemas.openxmlformats.org/officeDocument/2006/relationships/image" Target="../media/image11.png"/><Relationship Id="rId60" Type="http://schemas.openxmlformats.org/officeDocument/2006/relationships/image" Target="../media/image23.png"/><Relationship Id="rId65" Type="http://schemas.openxmlformats.org/officeDocument/2006/relationships/image" Target="../media/image79.svg"/><Relationship Id="rId4" Type="http://schemas.openxmlformats.org/officeDocument/2006/relationships/image" Target="../media/image3.png"/><Relationship Id="rId9" Type="http://schemas.openxmlformats.org/officeDocument/2006/relationships/image" Target="../media/image68.png"/><Relationship Id="rId13" Type="http://schemas.openxmlformats.org/officeDocument/2006/relationships/image" Target="../media/image46.svg"/><Relationship Id="rId18" Type="http://schemas.openxmlformats.org/officeDocument/2006/relationships/image" Target="../media/image53.png"/><Relationship Id="rId39" Type="http://schemas.openxmlformats.org/officeDocument/2006/relationships/image" Target="../media/image44.sv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.svg"/><Relationship Id="rId18" Type="http://schemas.openxmlformats.org/officeDocument/2006/relationships/image" Target="../media/image10.svg"/><Relationship Id="rId26" Type="http://schemas.openxmlformats.org/officeDocument/2006/relationships/image" Target="../media/image34.svg"/><Relationship Id="rId39" Type="http://schemas.openxmlformats.org/officeDocument/2006/relationships/image" Target="../media/image48.svg"/><Relationship Id="rId21" Type="http://schemas.openxmlformats.org/officeDocument/2006/relationships/image" Target="../media/image13.png"/><Relationship Id="rId34" Type="http://schemas.openxmlformats.org/officeDocument/2006/relationships/image" Target="../media/image43.png"/><Relationship Id="rId42" Type="http://schemas.openxmlformats.org/officeDocument/2006/relationships/image" Target="../media/image51.png"/><Relationship Id="rId47" Type="http://schemas.openxmlformats.org/officeDocument/2006/relationships/image" Target="../media/image54.svg"/><Relationship Id="rId50" Type="http://schemas.openxmlformats.org/officeDocument/2006/relationships/image" Target="../media/image57.png"/><Relationship Id="rId55" Type="http://schemas.openxmlformats.org/officeDocument/2006/relationships/image" Target="../media/image62.svg"/><Relationship Id="rId7" Type="http://schemas.openxmlformats.org/officeDocument/2006/relationships/image" Target="../media/image28.svg"/><Relationship Id="rId2" Type="http://schemas.openxmlformats.org/officeDocument/2006/relationships/image" Target="../media/image7.png"/><Relationship Id="rId16" Type="http://schemas.openxmlformats.org/officeDocument/2006/relationships/image" Target="../media/image82.png"/><Relationship Id="rId29" Type="http://schemas.openxmlformats.org/officeDocument/2006/relationships/image" Target="../media/image38.svg"/><Relationship Id="rId11" Type="http://schemas.openxmlformats.org/officeDocument/2006/relationships/image" Target="../media/image32.svg"/><Relationship Id="rId24" Type="http://schemas.openxmlformats.org/officeDocument/2006/relationships/image" Target="../media/image18.svg"/><Relationship Id="rId32" Type="http://schemas.openxmlformats.org/officeDocument/2006/relationships/image" Target="../media/image41.png"/><Relationship Id="rId37" Type="http://schemas.openxmlformats.org/officeDocument/2006/relationships/image" Target="../media/image46.svg"/><Relationship Id="rId40" Type="http://schemas.openxmlformats.org/officeDocument/2006/relationships/image" Target="../media/image49.png"/><Relationship Id="rId45" Type="http://schemas.openxmlformats.org/officeDocument/2006/relationships/image" Target="../media/image36.svg"/><Relationship Id="rId53" Type="http://schemas.openxmlformats.org/officeDocument/2006/relationships/image" Target="../media/image60.svg"/><Relationship Id="rId58" Type="http://schemas.openxmlformats.org/officeDocument/2006/relationships/image" Target="../media/image84.png"/><Relationship Id="rId5" Type="http://schemas.openxmlformats.org/officeDocument/2006/relationships/image" Target="../media/image30.svg"/><Relationship Id="rId61" Type="http://schemas.openxmlformats.org/officeDocument/2006/relationships/image" Target="../media/image67.png"/><Relationship Id="rId19" Type="http://schemas.openxmlformats.org/officeDocument/2006/relationships/image" Target="../media/image11.png"/><Relationship Id="rId14" Type="http://schemas.openxmlformats.org/officeDocument/2006/relationships/image" Target="../media/image80.png"/><Relationship Id="rId22" Type="http://schemas.openxmlformats.org/officeDocument/2006/relationships/image" Target="../media/image14.svg"/><Relationship Id="rId27" Type="http://schemas.openxmlformats.org/officeDocument/2006/relationships/image" Target="../media/image83.png"/><Relationship Id="rId30" Type="http://schemas.openxmlformats.org/officeDocument/2006/relationships/image" Target="../media/image39.png"/><Relationship Id="rId35" Type="http://schemas.openxmlformats.org/officeDocument/2006/relationships/image" Target="../media/image44.svg"/><Relationship Id="rId43" Type="http://schemas.openxmlformats.org/officeDocument/2006/relationships/image" Target="../media/image52.svg"/><Relationship Id="rId48" Type="http://schemas.openxmlformats.org/officeDocument/2006/relationships/image" Target="../media/image55.png"/><Relationship Id="rId56" Type="http://schemas.openxmlformats.org/officeDocument/2006/relationships/image" Target="../media/image63.png"/><Relationship Id="rId8" Type="http://schemas.openxmlformats.org/officeDocument/2006/relationships/image" Target="../media/image25.png"/><Relationship Id="rId51" Type="http://schemas.openxmlformats.org/officeDocument/2006/relationships/image" Target="../media/image58.svg"/><Relationship Id="rId3" Type="http://schemas.openxmlformats.org/officeDocument/2006/relationships/image" Target="../media/image8.svg"/><Relationship Id="rId12" Type="http://schemas.openxmlformats.org/officeDocument/2006/relationships/image" Target="../media/image3.png"/><Relationship Id="rId17" Type="http://schemas.openxmlformats.org/officeDocument/2006/relationships/image" Target="../media/image9.png"/><Relationship Id="rId25" Type="http://schemas.openxmlformats.org/officeDocument/2006/relationships/image" Target="../media/image33.png"/><Relationship Id="rId33" Type="http://schemas.openxmlformats.org/officeDocument/2006/relationships/image" Target="../media/image42.svg"/><Relationship Id="rId38" Type="http://schemas.openxmlformats.org/officeDocument/2006/relationships/image" Target="../media/image47.png"/><Relationship Id="rId46" Type="http://schemas.openxmlformats.org/officeDocument/2006/relationships/image" Target="../media/image53.png"/><Relationship Id="rId59" Type="http://schemas.openxmlformats.org/officeDocument/2006/relationships/image" Target="../media/image65.png"/><Relationship Id="rId20" Type="http://schemas.openxmlformats.org/officeDocument/2006/relationships/image" Target="../media/image12.svg"/><Relationship Id="rId41" Type="http://schemas.openxmlformats.org/officeDocument/2006/relationships/image" Target="../media/image50.svg"/><Relationship Id="rId54" Type="http://schemas.openxmlformats.org/officeDocument/2006/relationships/image" Target="../media/image61.png"/><Relationship Id="rId6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5" Type="http://schemas.openxmlformats.org/officeDocument/2006/relationships/image" Target="../media/image81.svg"/><Relationship Id="rId23" Type="http://schemas.openxmlformats.org/officeDocument/2006/relationships/image" Target="../media/image17.png"/><Relationship Id="rId28" Type="http://schemas.openxmlformats.org/officeDocument/2006/relationships/image" Target="../media/image37.png"/><Relationship Id="rId36" Type="http://schemas.openxmlformats.org/officeDocument/2006/relationships/image" Target="../media/image45.png"/><Relationship Id="rId49" Type="http://schemas.openxmlformats.org/officeDocument/2006/relationships/image" Target="../media/image56.svg"/><Relationship Id="rId57" Type="http://schemas.openxmlformats.org/officeDocument/2006/relationships/image" Target="../media/image64.svg"/><Relationship Id="rId10" Type="http://schemas.openxmlformats.org/officeDocument/2006/relationships/image" Target="../media/image31.png"/><Relationship Id="rId31" Type="http://schemas.openxmlformats.org/officeDocument/2006/relationships/image" Target="../media/image40.svg"/><Relationship Id="rId44" Type="http://schemas.openxmlformats.org/officeDocument/2006/relationships/image" Target="../media/image35.png"/><Relationship Id="rId52" Type="http://schemas.openxmlformats.org/officeDocument/2006/relationships/image" Target="../media/image59.png"/><Relationship Id="rId60" Type="http://schemas.openxmlformats.org/officeDocument/2006/relationships/image" Target="../media/image66.svg"/><Relationship Id="rId4" Type="http://schemas.openxmlformats.org/officeDocument/2006/relationships/image" Target="../media/image29.png"/><Relationship Id="rId9" Type="http://schemas.openxmlformats.org/officeDocument/2006/relationships/image" Target="../media/image26.sv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svg"/><Relationship Id="rId18" Type="http://schemas.openxmlformats.org/officeDocument/2006/relationships/image" Target="../media/image25.png"/><Relationship Id="rId26" Type="http://schemas.openxmlformats.org/officeDocument/2006/relationships/image" Target="../media/image37.png"/><Relationship Id="rId39" Type="http://schemas.openxmlformats.org/officeDocument/2006/relationships/image" Target="../media/image50.svg"/><Relationship Id="rId21" Type="http://schemas.openxmlformats.org/officeDocument/2006/relationships/image" Target="../media/image28.svg"/><Relationship Id="rId34" Type="http://schemas.openxmlformats.org/officeDocument/2006/relationships/image" Target="../media/image45.png"/><Relationship Id="rId42" Type="http://schemas.openxmlformats.org/officeDocument/2006/relationships/image" Target="../media/image35.png"/><Relationship Id="rId47" Type="http://schemas.openxmlformats.org/officeDocument/2006/relationships/image" Target="../media/image56.svg"/><Relationship Id="rId50" Type="http://schemas.openxmlformats.org/officeDocument/2006/relationships/image" Target="../media/image59.png"/><Relationship Id="rId55" Type="http://schemas.openxmlformats.org/officeDocument/2006/relationships/image" Target="../media/image64.svg"/><Relationship Id="rId63" Type="http://schemas.openxmlformats.org/officeDocument/2006/relationships/image" Target="../media/image34.svg"/><Relationship Id="rId7" Type="http://schemas.openxmlformats.org/officeDocument/2006/relationships/image" Target="../media/image10.svg"/><Relationship Id="rId2" Type="http://schemas.openxmlformats.org/officeDocument/2006/relationships/image" Target="../media/image3.png"/><Relationship Id="rId16" Type="http://schemas.openxmlformats.org/officeDocument/2006/relationships/image" Target="../media/image21.png"/><Relationship Id="rId29" Type="http://schemas.openxmlformats.org/officeDocument/2006/relationships/image" Target="../media/image40.svg"/><Relationship Id="rId11" Type="http://schemas.openxmlformats.org/officeDocument/2006/relationships/image" Target="../media/image14.svg"/><Relationship Id="rId24" Type="http://schemas.openxmlformats.org/officeDocument/2006/relationships/image" Target="../media/image31.png"/><Relationship Id="rId32" Type="http://schemas.openxmlformats.org/officeDocument/2006/relationships/image" Target="../media/image43.png"/><Relationship Id="rId37" Type="http://schemas.openxmlformats.org/officeDocument/2006/relationships/image" Target="../media/image48.svg"/><Relationship Id="rId40" Type="http://schemas.openxmlformats.org/officeDocument/2006/relationships/image" Target="../media/image51.png"/><Relationship Id="rId45" Type="http://schemas.openxmlformats.org/officeDocument/2006/relationships/image" Target="../media/image54.svg"/><Relationship Id="rId53" Type="http://schemas.openxmlformats.org/officeDocument/2006/relationships/image" Target="../media/image62.svg"/><Relationship Id="rId58" Type="http://schemas.openxmlformats.org/officeDocument/2006/relationships/image" Target="../media/image67.png"/><Relationship Id="rId5" Type="http://schemas.openxmlformats.org/officeDocument/2006/relationships/image" Target="../media/image8.svg"/><Relationship Id="rId61" Type="http://schemas.openxmlformats.org/officeDocument/2006/relationships/image" Target="../media/image24.svg"/><Relationship Id="rId19" Type="http://schemas.openxmlformats.org/officeDocument/2006/relationships/image" Target="../media/image26.svg"/><Relationship Id="rId14" Type="http://schemas.openxmlformats.org/officeDocument/2006/relationships/image" Target="../media/image17.png"/><Relationship Id="rId22" Type="http://schemas.openxmlformats.org/officeDocument/2006/relationships/image" Target="../media/image29.png"/><Relationship Id="rId27" Type="http://schemas.openxmlformats.org/officeDocument/2006/relationships/image" Target="../media/image38.svg"/><Relationship Id="rId30" Type="http://schemas.openxmlformats.org/officeDocument/2006/relationships/image" Target="../media/image41.png"/><Relationship Id="rId35" Type="http://schemas.openxmlformats.org/officeDocument/2006/relationships/image" Target="../media/image46.svg"/><Relationship Id="rId43" Type="http://schemas.openxmlformats.org/officeDocument/2006/relationships/image" Target="../media/image36.svg"/><Relationship Id="rId48" Type="http://schemas.openxmlformats.org/officeDocument/2006/relationships/image" Target="../media/image57.png"/><Relationship Id="rId56" Type="http://schemas.openxmlformats.org/officeDocument/2006/relationships/image" Target="../media/image65.png"/><Relationship Id="rId64" Type="http://schemas.openxmlformats.org/officeDocument/2006/relationships/image" Target="../media/image85.png"/><Relationship Id="rId8" Type="http://schemas.openxmlformats.org/officeDocument/2006/relationships/image" Target="../media/image11.png"/><Relationship Id="rId51" Type="http://schemas.openxmlformats.org/officeDocument/2006/relationships/image" Target="../media/image60.svg"/><Relationship Id="rId3" Type="http://schemas.openxmlformats.org/officeDocument/2006/relationships/image" Target="../media/image4.svg"/><Relationship Id="rId12" Type="http://schemas.openxmlformats.org/officeDocument/2006/relationships/image" Target="../media/image15.png"/><Relationship Id="rId17" Type="http://schemas.openxmlformats.org/officeDocument/2006/relationships/image" Target="../media/image22.svg"/><Relationship Id="rId25" Type="http://schemas.openxmlformats.org/officeDocument/2006/relationships/image" Target="../media/image32.svg"/><Relationship Id="rId33" Type="http://schemas.openxmlformats.org/officeDocument/2006/relationships/image" Target="../media/image44.svg"/><Relationship Id="rId38" Type="http://schemas.openxmlformats.org/officeDocument/2006/relationships/image" Target="../media/image49.png"/><Relationship Id="rId46" Type="http://schemas.openxmlformats.org/officeDocument/2006/relationships/image" Target="../media/image55.png"/><Relationship Id="rId59" Type="http://schemas.openxmlformats.org/officeDocument/2006/relationships/image" Target="../media/image68.png"/><Relationship Id="rId20" Type="http://schemas.openxmlformats.org/officeDocument/2006/relationships/image" Target="../media/image27.png"/><Relationship Id="rId41" Type="http://schemas.openxmlformats.org/officeDocument/2006/relationships/image" Target="../media/image52.svg"/><Relationship Id="rId54" Type="http://schemas.openxmlformats.org/officeDocument/2006/relationships/image" Target="../media/image63.png"/><Relationship Id="rId6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5" Type="http://schemas.openxmlformats.org/officeDocument/2006/relationships/image" Target="../media/image18.svg"/><Relationship Id="rId23" Type="http://schemas.openxmlformats.org/officeDocument/2006/relationships/image" Target="../media/image30.svg"/><Relationship Id="rId28" Type="http://schemas.openxmlformats.org/officeDocument/2006/relationships/image" Target="../media/image39.png"/><Relationship Id="rId36" Type="http://schemas.openxmlformats.org/officeDocument/2006/relationships/image" Target="../media/image47.png"/><Relationship Id="rId49" Type="http://schemas.openxmlformats.org/officeDocument/2006/relationships/image" Target="../media/image58.svg"/><Relationship Id="rId57" Type="http://schemas.openxmlformats.org/officeDocument/2006/relationships/image" Target="../media/image66.svg"/><Relationship Id="rId10" Type="http://schemas.openxmlformats.org/officeDocument/2006/relationships/image" Target="../media/image13.png"/><Relationship Id="rId31" Type="http://schemas.openxmlformats.org/officeDocument/2006/relationships/image" Target="../media/image42.svg"/><Relationship Id="rId44" Type="http://schemas.openxmlformats.org/officeDocument/2006/relationships/image" Target="../media/image53.png"/><Relationship Id="rId52" Type="http://schemas.openxmlformats.org/officeDocument/2006/relationships/image" Target="../media/image61.png"/><Relationship Id="rId60" Type="http://schemas.openxmlformats.org/officeDocument/2006/relationships/image" Target="../media/image2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5.png"/><Relationship Id="rId21" Type="http://schemas.openxmlformats.org/officeDocument/2006/relationships/image" Target="../media/image34.svg"/><Relationship Id="rId34" Type="http://schemas.openxmlformats.org/officeDocument/2006/relationships/image" Target="../media/image74.png"/><Relationship Id="rId42" Type="http://schemas.openxmlformats.org/officeDocument/2006/relationships/image" Target="../media/image53.png"/><Relationship Id="rId47" Type="http://schemas.openxmlformats.org/officeDocument/2006/relationships/image" Target="../media/image58.svg"/><Relationship Id="rId50" Type="http://schemas.openxmlformats.org/officeDocument/2006/relationships/image" Target="../media/image61.png"/><Relationship Id="rId55" Type="http://schemas.openxmlformats.org/officeDocument/2006/relationships/image" Target="../media/image42.svg"/><Relationship Id="rId63" Type="http://schemas.openxmlformats.org/officeDocument/2006/relationships/image" Target="../media/image48.svg"/><Relationship Id="rId7" Type="http://schemas.openxmlformats.org/officeDocument/2006/relationships/image" Target="../media/image68.png"/><Relationship Id="rId2" Type="http://schemas.openxmlformats.org/officeDocument/2006/relationships/image" Target="../media/image7.png"/><Relationship Id="rId16" Type="http://schemas.openxmlformats.org/officeDocument/2006/relationships/image" Target="../media/image17.png"/><Relationship Id="rId29" Type="http://schemas.openxmlformats.org/officeDocument/2006/relationships/image" Target="../media/image30.svg"/><Relationship Id="rId11" Type="http://schemas.openxmlformats.org/officeDocument/2006/relationships/image" Target="../media/image12.svg"/><Relationship Id="rId24" Type="http://schemas.openxmlformats.org/officeDocument/2006/relationships/image" Target="../media/image21.png"/><Relationship Id="rId32" Type="http://schemas.openxmlformats.org/officeDocument/2006/relationships/image" Target="../media/image31.png"/><Relationship Id="rId37" Type="http://schemas.openxmlformats.org/officeDocument/2006/relationships/image" Target="../media/image46.svg"/><Relationship Id="rId40" Type="http://schemas.openxmlformats.org/officeDocument/2006/relationships/image" Target="../media/image35.png"/><Relationship Id="rId45" Type="http://schemas.openxmlformats.org/officeDocument/2006/relationships/image" Target="../media/image56.svg"/><Relationship Id="rId53" Type="http://schemas.openxmlformats.org/officeDocument/2006/relationships/image" Target="../media/image64.svg"/><Relationship Id="rId58" Type="http://schemas.openxmlformats.org/officeDocument/2006/relationships/image" Target="../media/image39.png"/><Relationship Id="rId5" Type="http://schemas.openxmlformats.org/officeDocument/2006/relationships/image" Target="../media/image66.svg"/><Relationship Id="rId61" Type="http://schemas.openxmlformats.org/officeDocument/2006/relationships/image" Target="../media/image44.svg"/><Relationship Id="rId19" Type="http://schemas.openxmlformats.org/officeDocument/2006/relationships/image" Target="../media/image24.svg"/><Relationship Id="rId14" Type="http://schemas.openxmlformats.org/officeDocument/2006/relationships/image" Target="../media/image15.png"/><Relationship Id="rId22" Type="http://schemas.openxmlformats.org/officeDocument/2006/relationships/image" Target="../media/image3.png"/><Relationship Id="rId27" Type="http://schemas.openxmlformats.org/officeDocument/2006/relationships/image" Target="../media/image26.svg"/><Relationship Id="rId30" Type="http://schemas.openxmlformats.org/officeDocument/2006/relationships/image" Target="../media/image27.png"/><Relationship Id="rId35" Type="http://schemas.openxmlformats.org/officeDocument/2006/relationships/image" Target="../media/image75.svg"/><Relationship Id="rId43" Type="http://schemas.openxmlformats.org/officeDocument/2006/relationships/image" Target="../media/image54.svg"/><Relationship Id="rId48" Type="http://schemas.openxmlformats.org/officeDocument/2006/relationships/image" Target="../media/image59.png"/><Relationship Id="rId56" Type="http://schemas.openxmlformats.org/officeDocument/2006/relationships/image" Target="../media/image37.png"/><Relationship Id="rId64" Type="http://schemas.openxmlformats.org/officeDocument/2006/relationships/image" Target="../media/image49.png"/><Relationship Id="rId8" Type="http://schemas.openxmlformats.org/officeDocument/2006/relationships/image" Target="../media/image9.png"/><Relationship Id="rId51" Type="http://schemas.openxmlformats.org/officeDocument/2006/relationships/image" Target="../media/image62.svg"/><Relationship Id="rId3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openxmlformats.org/officeDocument/2006/relationships/image" Target="../media/image22.svg"/><Relationship Id="rId33" Type="http://schemas.openxmlformats.org/officeDocument/2006/relationships/image" Target="../media/image32.svg"/><Relationship Id="rId38" Type="http://schemas.openxmlformats.org/officeDocument/2006/relationships/image" Target="../media/image51.png"/><Relationship Id="rId46" Type="http://schemas.openxmlformats.org/officeDocument/2006/relationships/image" Target="../media/image57.png"/><Relationship Id="rId59" Type="http://schemas.openxmlformats.org/officeDocument/2006/relationships/image" Target="../media/image40.svg"/><Relationship Id="rId20" Type="http://schemas.openxmlformats.org/officeDocument/2006/relationships/image" Target="../media/image33.png"/><Relationship Id="rId41" Type="http://schemas.openxmlformats.org/officeDocument/2006/relationships/image" Target="../media/image36.svg"/><Relationship Id="rId54" Type="http://schemas.openxmlformats.org/officeDocument/2006/relationships/image" Target="../media/image41.png"/><Relationship Id="rId6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15" Type="http://schemas.openxmlformats.org/officeDocument/2006/relationships/image" Target="../media/image16.svg"/><Relationship Id="rId23" Type="http://schemas.openxmlformats.org/officeDocument/2006/relationships/image" Target="../media/image4.svg"/><Relationship Id="rId28" Type="http://schemas.openxmlformats.org/officeDocument/2006/relationships/image" Target="../media/image29.png"/><Relationship Id="rId36" Type="http://schemas.openxmlformats.org/officeDocument/2006/relationships/image" Target="../media/image45.png"/><Relationship Id="rId49" Type="http://schemas.openxmlformats.org/officeDocument/2006/relationships/image" Target="../media/image60.svg"/><Relationship Id="rId57" Type="http://schemas.openxmlformats.org/officeDocument/2006/relationships/image" Target="../media/image38.svg"/><Relationship Id="rId10" Type="http://schemas.openxmlformats.org/officeDocument/2006/relationships/image" Target="../media/image11.png"/><Relationship Id="rId31" Type="http://schemas.openxmlformats.org/officeDocument/2006/relationships/image" Target="../media/image28.svg"/><Relationship Id="rId44" Type="http://schemas.openxmlformats.org/officeDocument/2006/relationships/image" Target="../media/image55.png"/><Relationship Id="rId52" Type="http://schemas.openxmlformats.org/officeDocument/2006/relationships/image" Target="../media/image63.png"/><Relationship Id="rId60" Type="http://schemas.openxmlformats.org/officeDocument/2006/relationships/image" Target="../media/image43.png"/><Relationship Id="rId65" Type="http://schemas.openxmlformats.org/officeDocument/2006/relationships/image" Target="../media/image50.svg"/><Relationship Id="rId4" Type="http://schemas.openxmlformats.org/officeDocument/2006/relationships/image" Target="../media/image65.png"/><Relationship Id="rId9" Type="http://schemas.openxmlformats.org/officeDocument/2006/relationships/image" Target="../media/image10.svg"/><Relationship Id="rId13" Type="http://schemas.openxmlformats.org/officeDocument/2006/relationships/image" Target="../media/image14.svg"/><Relationship Id="rId18" Type="http://schemas.openxmlformats.org/officeDocument/2006/relationships/image" Target="../media/image23.png"/><Relationship Id="rId39" Type="http://schemas.openxmlformats.org/officeDocument/2006/relationships/image" Target="../media/image52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4592867" y="3619902"/>
            <a:ext cx="23798161" cy="5088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9941" tIns="119941" rIns="119941" bIns="119941" anchor="b" anchorCtr="0">
            <a:normAutofit/>
          </a:bodyPr>
          <a:lstStyle/>
          <a:p>
            <a:pPr>
              <a:buSzPct val="111111"/>
            </a:pPr>
            <a:r>
              <a:rPr lang="ja-JP" altLang="en-US" sz="14170" dirty="0"/>
              <a:t>リファレンスアーキテクチャ</a:t>
            </a:r>
            <a:br>
              <a:rPr lang="ja-JP" altLang="en-US" sz="14170" dirty="0"/>
            </a:br>
            <a:r>
              <a:rPr lang="ja-JP" altLang="en-US" sz="7111" dirty="0"/>
              <a:t>代表的なシステムパターンにおけるブロックの組み合わせ例</a:t>
            </a:r>
            <a:br>
              <a:rPr lang="ja-JP" altLang="en-US" sz="7111" dirty="0"/>
            </a:br>
            <a:r>
              <a:rPr lang="ja-JP" altLang="en-US" sz="7111" dirty="0"/>
              <a:t>システムアーキテクチャ例（</a:t>
            </a:r>
            <a:r>
              <a:rPr lang="en-US" altLang="ja-JP" sz="7111" dirty="0"/>
              <a:t>Azure</a:t>
            </a:r>
            <a:r>
              <a:rPr lang="ja-JP" altLang="en-US" sz="7111" dirty="0"/>
              <a:t>）</a:t>
            </a:r>
            <a:endParaRPr lang="en-US" sz="7111" dirty="0"/>
          </a:p>
        </p:txBody>
      </p:sp>
      <p:sp>
        <p:nvSpPr>
          <p:cNvPr id="70" name="Google Shape;70;p15"/>
          <p:cNvSpPr txBox="1"/>
          <p:nvPr/>
        </p:nvSpPr>
        <p:spPr>
          <a:xfrm>
            <a:off x="4592864" y="15061878"/>
            <a:ext cx="10177897" cy="1211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39948" tIns="119941" rIns="239948" bIns="119941" anchor="t" anchorCtr="0">
            <a:spAutoFit/>
          </a:bodyPr>
          <a:lstStyle/>
          <a:p>
            <a:r>
              <a:rPr lang="en-US" sz="6298" dirty="0">
                <a:latin typeface="Meiryo UI" panose="020B0604030504040204" pitchFamily="50" charset="-128"/>
                <a:ea typeface="Meiryo UI" panose="020B0604030504040204" pitchFamily="50" charset="-128"/>
              </a:rPr>
              <a:t>ガバメントクラウドチーム</a:t>
            </a:r>
            <a:endParaRPr sz="4409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1" name="Google Shape;71;p15"/>
          <p:cNvSpPr txBox="1"/>
          <p:nvPr/>
        </p:nvSpPr>
        <p:spPr>
          <a:xfrm>
            <a:off x="4592866" y="11369520"/>
            <a:ext cx="6103363" cy="898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39948" tIns="119941" rIns="239948" bIns="119941" anchor="t" anchorCtr="0">
            <a:spAutoFit/>
          </a:bodyPr>
          <a:lstStyle/>
          <a:p>
            <a:r>
              <a:rPr lang="en-US" sz="4266" dirty="0">
                <a:latin typeface="Meiryo UI"/>
                <a:ea typeface="Meiryo UI"/>
              </a:rPr>
              <a:t>2024年12</a:t>
            </a:r>
            <a:r>
              <a:rPr lang="ja-JP" altLang="en-US" sz="4266" dirty="0">
                <a:latin typeface="Meiryo UI"/>
                <a:ea typeface="Meiryo UI"/>
              </a:rPr>
              <a:t>月</a:t>
            </a:r>
            <a:r>
              <a:rPr lang="en-US" altLang="ja-JP" sz="4266" dirty="0">
                <a:latin typeface="Meiryo UI"/>
                <a:ea typeface="Meiryo UI"/>
              </a:rPr>
              <a:t>26</a:t>
            </a:r>
            <a:r>
              <a:rPr lang="ja-JP" altLang="en-US" sz="4266" dirty="0">
                <a:latin typeface="Meiryo UI"/>
                <a:ea typeface="Meiryo UI"/>
              </a:rPr>
              <a:t>日</a:t>
            </a:r>
            <a:endParaRPr lang="en-US" sz="4266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3D3967-A824-FCE3-3175-253FCCA706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正方形/長方形 637">
            <a:extLst>
              <a:ext uri="{FF2B5EF4-FFF2-40B4-BE49-F238E27FC236}">
                <a16:creationId xmlns:a16="http://schemas.microsoft.com/office/drawing/2014/main" id="{12B043A6-866A-6E4D-D07C-27FB82F0D36D}"/>
              </a:ext>
            </a:extLst>
          </p:cNvPr>
          <p:cNvSpPr/>
          <p:nvPr/>
        </p:nvSpPr>
        <p:spPr>
          <a:xfrm>
            <a:off x="8363104" y="9785737"/>
            <a:ext cx="14868819" cy="4004629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kumimoji="1" lang="ja-JP" altLang="en-US" sz="2800" b="1" u="sng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コンテンツ管理</a:t>
            </a:r>
            <a:r>
              <a:rPr kumimoji="1" lang="en-US" altLang="ja-JP" sz="2800" b="1" u="sng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_Web</a:t>
            </a:r>
            <a:r>
              <a:rPr kumimoji="1" lang="ja-JP" altLang="en-US" sz="2800" b="1" u="sng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ページ（静的コンテンツ）公開機能</a:t>
            </a:r>
            <a:br>
              <a:rPr kumimoji="1" lang="en-US" altLang="ja-JP" sz="2800" b="1" u="sng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kumimoji="1" lang="ja-JP" altLang="en-US" sz="2800" b="1" u="sng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（問い合わせページ・静的ページ配信）</a:t>
            </a:r>
            <a:endParaRPr kumimoji="1" lang="en-US" altLang="ja-JP" sz="2800" b="1" u="sng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129E29F4-1178-216C-BA45-502FC90E9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3-8. </a:t>
            </a:r>
            <a:r>
              <a:rPr kumimoji="1" lang="ja-JP" altLang="en-US"/>
              <a:t>府省庁</a:t>
            </a:r>
            <a:r>
              <a:rPr kumimoji="1" lang="en-US" altLang="ja-JP"/>
              <a:t>Web</a:t>
            </a:r>
            <a:r>
              <a:rPr kumimoji="1" lang="ja-JP" altLang="en-US"/>
              <a:t>サイト</a:t>
            </a:r>
            <a:endParaRPr kumimoji="1" lang="ja-JP" altLang="en-US" dirty="0"/>
          </a:p>
        </p:txBody>
      </p:sp>
      <p:sp>
        <p:nvSpPr>
          <p:cNvPr id="5" name="Rectangle 78">
            <a:extLst>
              <a:ext uri="{FF2B5EF4-FFF2-40B4-BE49-F238E27FC236}">
                <a16:creationId xmlns:a16="http://schemas.microsoft.com/office/drawing/2014/main" id="{C3720216-D256-D541-DC9B-2A87BA775C87}"/>
              </a:ext>
            </a:extLst>
          </p:cNvPr>
          <p:cNvSpPr/>
          <p:nvPr/>
        </p:nvSpPr>
        <p:spPr>
          <a:xfrm>
            <a:off x="6884848" y="6816759"/>
            <a:ext cx="16918201" cy="10251499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40055" tIns="80010"/>
          <a:lstStyle/>
          <a:p>
            <a:pPr>
              <a:defRPr/>
            </a:pPr>
            <a:r>
              <a:rPr lang="ja-JP" altLang="en-US" sz="28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　　　ガバメントクラウド </a:t>
            </a:r>
            <a:r>
              <a:rPr lang="en-US" sz="28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</a:t>
            </a:r>
            <a:endParaRPr lang="en-US" sz="2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pic>
        <p:nvPicPr>
          <p:cNvPr id="60" name="グラフィックス 59">
            <a:extLst>
              <a:ext uri="{FF2B5EF4-FFF2-40B4-BE49-F238E27FC236}">
                <a16:creationId xmlns:a16="http://schemas.microsoft.com/office/drawing/2014/main" id="{84D1B910-CF3D-95FC-3522-A7F129A9E4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55715" y="6920429"/>
            <a:ext cx="754201" cy="754201"/>
          </a:xfrm>
          <a:prstGeom prst="rect">
            <a:avLst/>
          </a:prstGeom>
        </p:spPr>
      </p:pic>
      <p:pic>
        <p:nvPicPr>
          <p:cNvPr id="61" name="Graphic 23">
            <a:extLst>
              <a:ext uri="{FF2B5EF4-FFF2-40B4-BE49-F238E27FC236}">
                <a16:creationId xmlns:a16="http://schemas.microsoft.com/office/drawing/2014/main" id="{A831A683-8F78-935E-4909-9D2BA435F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auto">
          <a:xfrm flipH="1">
            <a:off x="4554653" y="7528901"/>
            <a:ext cx="946384" cy="94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9" name="TextBox 12">
            <a:extLst>
              <a:ext uri="{FF2B5EF4-FFF2-40B4-BE49-F238E27FC236}">
                <a16:creationId xmlns:a16="http://schemas.microsoft.com/office/drawing/2014/main" id="{ED91F3A8-B0DF-9A08-311F-AE93E18764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1130" y="8929901"/>
            <a:ext cx="1873658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ja-JP" altLang="en-US" sz="240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利用者</a:t>
            </a:r>
            <a:br>
              <a:rPr lang="en-US" altLang="ja-JP" sz="240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</a:br>
            <a:r>
              <a:rPr lang="ja-JP" altLang="en-US" sz="240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（閲覧者）</a:t>
            </a:r>
            <a:endParaRPr lang="en-US" altLang="en-US" sz="24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pic>
        <p:nvPicPr>
          <p:cNvPr id="630" name="Graphic 23">
            <a:extLst>
              <a:ext uri="{FF2B5EF4-FFF2-40B4-BE49-F238E27FC236}">
                <a16:creationId xmlns:a16="http://schemas.microsoft.com/office/drawing/2014/main" id="{AE910610-7037-2EA2-6F87-E4EFF3226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auto">
          <a:xfrm flipH="1">
            <a:off x="25186860" y="4607415"/>
            <a:ext cx="946384" cy="94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1" name="TextBox 12">
            <a:extLst>
              <a:ext uri="{FF2B5EF4-FFF2-40B4-BE49-F238E27FC236}">
                <a16:creationId xmlns:a16="http://schemas.microsoft.com/office/drawing/2014/main" id="{D8E9E2AC-4D04-6D00-5237-7CFA36F65E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13899" y="5684833"/>
            <a:ext cx="2912533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ja-JP" altLang="en-US" sz="240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職員</a:t>
            </a:r>
            <a:br>
              <a:rPr lang="en-US" altLang="ja-JP" sz="240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</a:br>
            <a:r>
              <a:rPr lang="ja-JP" altLang="en-US" sz="240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（コンテンツ投稿者）</a:t>
            </a:r>
            <a:endParaRPr lang="en-US" altLang="en-US" sz="24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pic>
        <p:nvPicPr>
          <p:cNvPr id="632" name="Graphic 23">
            <a:extLst>
              <a:ext uri="{FF2B5EF4-FFF2-40B4-BE49-F238E27FC236}">
                <a16:creationId xmlns:a16="http://schemas.microsoft.com/office/drawing/2014/main" id="{A1CB275E-455D-2A9B-407A-8EA54DF30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auto">
          <a:xfrm flipH="1">
            <a:off x="25186860" y="7674630"/>
            <a:ext cx="946384" cy="94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3" name="TextBox 12">
            <a:extLst>
              <a:ext uri="{FF2B5EF4-FFF2-40B4-BE49-F238E27FC236}">
                <a16:creationId xmlns:a16="http://schemas.microsoft.com/office/drawing/2014/main" id="{2366A36E-FA34-9093-4EF5-D655EC316A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33337" y="8797945"/>
            <a:ext cx="1873658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ja-JP" altLang="en-US" sz="240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開発者</a:t>
            </a:r>
            <a:endParaRPr lang="en-US" altLang="en-US" sz="24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pic>
        <p:nvPicPr>
          <p:cNvPr id="634" name="Graphic 23">
            <a:extLst>
              <a:ext uri="{FF2B5EF4-FFF2-40B4-BE49-F238E27FC236}">
                <a16:creationId xmlns:a16="http://schemas.microsoft.com/office/drawing/2014/main" id="{7CD3352D-3464-8F7B-4089-8C44CA4BB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auto">
          <a:xfrm flipH="1">
            <a:off x="25186860" y="10940458"/>
            <a:ext cx="946384" cy="94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5" name="TextBox 12">
            <a:extLst>
              <a:ext uri="{FF2B5EF4-FFF2-40B4-BE49-F238E27FC236}">
                <a16:creationId xmlns:a16="http://schemas.microsoft.com/office/drawing/2014/main" id="{531ECAEF-4059-4B3F-0467-03968CB351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51124" y="12341458"/>
            <a:ext cx="2449688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ja-JP" altLang="en-US" sz="240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職員</a:t>
            </a:r>
            <a:br>
              <a:rPr lang="en-US" altLang="ja-JP" sz="240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</a:br>
            <a:r>
              <a:rPr lang="ja-JP" altLang="en-US" sz="240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（サイト管理者）</a:t>
            </a:r>
            <a:endParaRPr lang="en-US" altLang="en-US" sz="24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sp>
        <p:nvSpPr>
          <p:cNvPr id="636" name="正方形/長方形 635">
            <a:extLst>
              <a:ext uri="{FF2B5EF4-FFF2-40B4-BE49-F238E27FC236}">
                <a16:creationId xmlns:a16="http://schemas.microsoft.com/office/drawing/2014/main" id="{E00590C1-19DB-F770-3D90-D13B6FC7EF43}"/>
              </a:ext>
            </a:extLst>
          </p:cNvPr>
          <p:cNvSpPr/>
          <p:nvPr/>
        </p:nvSpPr>
        <p:spPr>
          <a:xfrm>
            <a:off x="8363104" y="3492182"/>
            <a:ext cx="14868819" cy="6045113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kumimoji="1" lang="ja-JP" altLang="en-US" sz="2800" b="1" u="sng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コンテンツ管理</a:t>
            </a:r>
            <a:r>
              <a:rPr kumimoji="1" lang="en-US" altLang="ja-JP" sz="2800" b="1" u="sng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_Web</a:t>
            </a:r>
            <a:r>
              <a:rPr kumimoji="1" lang="ja-JP" altLang="en-US" sz="2800" b="1" u="sng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コンテンツ管理（</a:t>
            </a:r>
            <a:r>
              <a:rPr kumimoji="1" lang="en-US" altLang="ja-JP" sz="2800" b="1" u="sng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CMS</a:t>
            </a:r>
            <a:r>
              <a:rPr kumimoji="1" lang="ja-JP" altLang="en-US" sz="2800" b="1" u="sng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）機能</a:t>
            </a:r>
            <a:br>
              <a:rPr kumimoji="1" lang="en-US" altLang="ja-JP" sz="2800" b="1" u="sng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kumimoji="1" lang="ja-JP" altLang="en-US" sz="2800" b="1" u="sng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（更新型コンテンツ配信）</a:t>
            </a:r>
            <a:endParaRPr kumimoji="1" lang="en-US" altLang="ja-JP" sz="2800" b="1" u="sng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37" name="正方形/長方形 636">
            <a:extLst>
              <a:ext uri="{FF2B5EF4-FFF2-40B4-BE49-F238E27FC236}">
                <a16:creationId xmlns:a16="http://schemas.microsoft.com/office/drawing/2014/main" id="{1CF12894-25B7-8193-398A-65FCFBB160A4}"/>
              </a:ext>
            </a:extLst>
          </p:cNvPr>
          <p:cNvSpPr/>
          <p:nvPr/>
        </p:nvSpPr>
        <p:spPr>
          <a:xfrm>
            <a:off x="8363104" y="13980942"/>
            <a:ext cx="14868819" cy="2799940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kumimoji="1" lang="ja-JP" altLang="en-US" sz="2800" b="1" u="sng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コミュニケーション</a:t>
            </a:r>
            <a:r>
              <a:rPr kumimoji="1" lang="en-US" altLang="ja-JP" sz="2800" b="1" u="sng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_</a:t>
            </a:r>
            <a:r>
              <a:rPr kumimoji="1" lang="ja-JP" altLang="en-US" sz="2800" b="1" u="sng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問い合わせフォーム機能</a:t>
            </a:r>
            <a:br>
              <a:rPr kumimoji="1" lang="en-US" altLang="ja-JP" sz="2800" b="1" u="sng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kumimoji="1" lang="ja-JP" altLang="en-US" sz="2800" b="1" u="sng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（問い合わせ受付）</a:t>
            </a:r>
            <a:endParaRPr kumimoji="1" lang="en-US" altLang="ja-JP" sz="2800" b="1" u="sng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39" name="TextBox 9">
            <a:extLst>
              <a:ext uri="{FF2B5EF4-FFF2-40B4-BE49-F238E27FC236}">
                <a16:creationId xmlns:a16="http://schemas.microsoft.com/office/drawing/2014/main" id="{CD9B6E53-F42B-7382-A529-118E7C6AC9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4940" y="15984169"/>
            <a:ext cx="268719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API Management</a:t>
            </a:r>
          </a:p>
          <a:p>
            <a:pPr algn="ctr" eaLnBrk="1" hangingPunct="1"/>
            <a:r>
              <a:rPr lang="ja-JP" altLang="en-US" sz="200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お問い合わせ受付</a:t>
            </a:r>
            <a:r>
              <a:rPr lang="en-US" altLang="ja-JP" sz="200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API</a:t>
            </a:r>
            <a:endParaRPr lang="en-US" altLang="en-US" sz="2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pic>
        <p:nvPicPr>
          <p:cNvPr id="192" name="グラフィックス 191">
            <a:extLst>
              <a:ext uri="{FF2B5EF4-FFF2-40B4-BE49-F238E27FC236}">
                <a16:creationId xmlns:a16="http://schemas.microsoft.com/office/drawing/2014/main" id="{6F5D0078-F565-2B36-C6C6-78F949C809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47450" y="14470626"/>
            <a:ext cx="1415051" cy="1415051"/>
          </a:xfrm>
          <a:prstGeom prst="rect">
            <a:avLst/>
          </a:prstGeom>
        </p:spPr>
      </p:pic>
      <p:pic>
        <p:nvPicPr>
          <p:cNvPr id="193" name="グラフィックス 192">
            <a:extLst>
              <a:ext uri="{FF2B5EF4-FFF2-40B4-BE49-F238E27FC236}">
                <a16:creationId xmlns:a16="http://schemas.microsoft.com/office/drawing/2014/main" id="{E98730DA-9EC6-881F-8815-27E2938350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4861033" y="14668172"/>
            <a:ext cx="1169029" cy="1169029"/>
          </a:xfrm>
          <a:prstGeom prst="rect">
            <a:avLst/>
          </a:prstGeom>
        </p:spPr>
      </p:pic>
      <p:pic>
        <p:nvPicPr>
          <p:cNvPr id="195" name="グラフィックス 194">
            <a:extLst>
              <a:ext uri="{FF2B5EF4-FFF2-40B4-BE49-F238E27FC236}">
                <a16:creationId xmlns:a16="http://schemas.microsoft.com/office/drawing/2014/main" id="{D5164086-7F33-EA71-5247-E13E0F680F3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9380948" y="14491637"/>
            <a:ext cx="1415050" cy="1415050"/>
          </a:xfrm>
          <a:prstGeom prst="rect">
            <a:avLst/>
          </a:prstGeom>
        </p:spPr>
      </p:pic>
      <p:sp>
        <p:nvSpPr>
          <p:cNvPr id="196" name="TextBox 9">
            <a:extLst>
              <a:ext uri="{FF2B5EF4-FFF2-40B4-BE49-F238E27FC236}">
                <a16:creationId xmlns:a16="http://schemas.microsoft.com/office/drawing/2014/main" id="{15CF29CE-3E71-6D41-89AB-386B584150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54544" y="15984169"/>
            <a:ext cx="260985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200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Functions</a:t>
            </a:r>
            <a:br>
              <a:rPr lang="en-US" altLang="en-US" sz="200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</a:br>
            <a:r>
              <a:rPr lang="ja-JP" altLang="en-US" sz="200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お問い合わせ受付関数</a:t>
            </a:r>
            <a:endParaRPr lang="en-US" altLang="en-US" sz="2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sp>
        <p:nvSpPr>
          <p:cNvPr id="197" name="TextBox 9">
            <a:extLst>
              <a:ext uri="{FF2B5EF4-FFF2-40B4-BE49-F238E27FC236}">
                <a16:creationId xmlns:a16="http://schemas.microsoft.com/office/drawing/2014/main" id="{6A695952-3F29-1B93-E1CD-6CCCE98F17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48666" y="15984169"/>
            <a:ext cx="42989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200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Communication Services</a:t>
            </a:r>
            <a:r>
              <a:rPr lang="ja-JP" altLang="en-US" sz="200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 </a:t>
            </a:r>
            <a:br>
              <a:rPr lang="en-US" altLang="ja-JP" sz="200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</a:br>
            <a:r>
              <a:rPr lang="ja-JP" altLang="en-US" sz="200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メール配信</a:t>
            </a:r>
            <a:endParaRPr lang="en-US" altLang="en-US" sz="2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pic>
        <p:nvPicPr>
          <p:cNvPr id="204" name="グラフィックス 203">
            <a:extLst>
              <a:ext uri="{FF2B5EF4-FFF2-40B4-BE49-F238E27FC236}">
                <a16:creationId xmlns:a16="http://schemas.microsoft.com/office/drawing/2014/main" id="{199D3E87-66BA-C1EC-2E33-D986A7C01FF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6411970" y="10838753"/>
            <a:ext cx="1262491" cy="1262491"/>
          </a:xfrm>
          <a:prstGeom prst="rect">
            <a:avLst/>
          </a:prstGeom>
        </p:spPr>
      </p:pic>
      <p:pic>
        <p:nvPicPr>
          <p:cNvPr id="206" name="グラフィックス 205">
            <a:extLst>
              <a:ext uri="{FF2B5EF4-FFF2-40B4-BE49-F238E27FC236}">
                <a16:creationId xmlns:a16="http://schemas.microsoft.com/office/drawing/2014/main" id="{0B81EF45-0731-0F71-4742-53CAD6B06A2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840212" y="12037960"/>
            <a:ext cx="1262491" cy="1262491"/>
          </a:xfrm>
          <a:prstGeom prst="rect">
            <a:avLst/>
          </a:prstGeom>
        </p:spPr>
      </p:pic>
      <p:pic>
        <p:nvPicPr>
          <p:cNvPr id="207" name="グラフィックス 206">
            <a:extLst>
              <a:ext uri="{FF2B5EF4-FFF2-40B4-BE49-F238E27FC236}">
                <a16:creationId xmlns:a16="http://schemas.microsoft.com/office/drawing/2014/main" id="{817B104B-242F-F0F7-CC60-682B2F4DD30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956696" y="9935853"/>
            <a:ext cx="1029524" cy="1029524"/>
          </a:xfrm>
          <a:prstGeom prst="rect">
            <a:avLst/>
          </a:prstGeom>
        </p:spPr>
      </p:pic>
      <p:sp>
        <p:nvSpPr>
          <p:cNvPr id="208" name="TextBox 9">
            <a:extLst>
              <a:ext uri="{FF2B5EF4-FFF2-40B4-BE49-F238E27FC236}">
                <a16:creationId xmlns:a16="http://schemas.microsoft.com/office/drawing/2014/main" id="{E73DDB3B-C32C-BC66-C265-E7468F8DC4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2408" y="13100014"/>
            <a:ext cx="29467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200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Frontdoor</a:t>
            </a:r>
            <a:br>
              <a:rPr lang="en-US" altLang="ja-JP" sz="200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</a:br>
            <a:r>
              <a:rPr lang="ja-JP" altLang="en-US" sz="200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静的コンテンツ配信</a:t>
            </a:r>
            <a:r>
              <a:rPr lang="en-US" altLang="ja-JP" sz="200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CDN</a:t>
            </a:r>
            <a:endParaRPr lang="en-US" altLang="en-US" sz="2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sp>
        <p:nvSpPr>
          <p:cNvPr id="209" name="TextBox 9">
            <a:extLst>
              <a:ext uri="{FF2B5EF4-FFF2-40B4-BE49-F238E27FC236}">
                <a16:creationId xmlns:a16="http://schemas.microsoft.com/office/drawing/2014/main" id="{43658AE2-05D5-4414-7BE1-60732D19C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0591" y="10925227"/>
            <a:ext cx="29467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200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WAF</a:t>
            </a:r>
            <a:br>
              <a:rPr lang="en-US" altLang="ja-JP" sz="200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</a:br>
            <a:r>
              <a:rPr lang="ja-JP" altLang="en-US" sz="200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フロントエンド保護</a:t>
            </a:r>
            <a:endParaRPr lang="en-US" altLang="en-US" sz="2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sp>
        <p:nvSpPr>
          <p:cNvPr id="210" name="正方形/長方形 209">
            <a:extLst>
              <a:ext uri="{FF2B5EF4-FFF2-40B4-BE49-F238E27FC236}">
                <a16:creationId xmlns:a16="http://schemas.microsoft.com/office/drawing/2014/main" id="{FCABD562-CD6C-87DA-B727-87BFC5BDB2B7}"/>
              </a:ext>
            </a:extLst>
          </p:cNvPr>
          <p:cNvSpPr/>
          <p:nvPr/>
        </p:nvSpPr>
        <p:spPr>
          <a:xfrm>
            <a:off x="19329355" y="7297529"/>
            <a:ext cx="2246489" cy="11448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>
                <a:solidFill>
                  <a:schemeClr val="tx1"/>
                </a:solidFill>
              </a:rPr>
              <a:t>コード</a:t>
            </a:r>
            <a:br>
              <a:rPr kumimoji="1" lang="en-US" altLang="ja-JP" sz="3200">
                <a:solidFill>
                  <a:schemeClr val="tx1"/>
                </a:solidFill>
              </a:rPr>
            </a:br>
            <a:r>
              <a:rPr kumimoji="1" lang="ja-JP" altLang="en-US" sz="3200">
                <a:solidFill>
                  <a:schemeClr val="tx1"/>
                </a:solidFill>
              </a:rPr>
              <a:t>リポジトリ</a:t>
            </a:r>
          </a:p>
        </p:txBody>
      </p:sp>
      <p:sp>
        <p:nvSpPr>
          <p:cNvPr id="211" name="正方形/長方形 210">
            <a:extLst>
              <a:ext uri="{FF2B5EF4-FFF2-40B4-BE49-F238E27FC236}">
                <a16:creationId xmlns:a16="http://schemas.microsoft.com/office/drawing/2014/main" id="{C067C418-0109-9BB9-3A1E-52F082D1395E}"/>
              </a:ext>
            </a:extLst>
          </p:cNvPr>
          <p:cNvSpPr/>
          <p:nvPr/>
        </p:nvSpPr>
        <p:spPr>
          <a:xfrm>
            <a:off x="15287686" y="7296194"/>
            <a:ext cx="2246489" cy="11448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>
                <a:solidFill>
                  <a:schemeClr val="tx1"/>
                </a:solidFill>
              </a:rPr>
              <a:t>ビルド</a:t>
            </a:r>
            <a:br>
              <a:rPr kumimoji="1" lang="en-US" altLang="ja-JP" sz="3200">
                <a:solidFill>
                  <a:schemeClr val="tx1"/>
                </a:solidFill>
              </a:rPr>
            </a:br>
            <a:r>
              <a:rPr kumimoji="1" lang="ja-JP" altLang="en-US" sz="3200">
                <a:solidFill>
                  <a:schemeClr val="tx1"/>
                </a:solidFill>
              </a:rPr>
              <a:t>デプロイ</a:t>
            </a:r>
          </a:p>
        </p:txBody>
      </p:sp>
      <p:pic>
        <p:nvPicPr>
          <p:cNvPr id="213" name="グラフィックス 212">
            <a:extLst>
              <a:ext uri="{FF2B5EF4-FFF2-40B4-BE49-F238E27FC236}">
                <a16:creationId xmlns:a16="http://schemas.microsoft.com/office/drawing/2014/main" id="{A65F9DD9-5FEC-04E6-04E5-84E58E9642D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1300023" y="7241233"/>
            <a:ext cx="1222369" cy="1222369"/>
          </a:xfrm>
          <a:prstGeom prst="rect">
            <a:avLst/>
          </a:prstGeom>
        </p:spPr>
      </p:pic>
      <p:sp>
        <p:nvSpPr>
          <p:cNvPr id="214" name="TextBox 9">
            <a:extLst>
              <a:ext uri="{FF2B5EF4-FFF2-40B4-BE49-F238E27FC236}">
                <a16:creationId xmlns:a16="http://schemas.microsoft.com/office/drawing/2014/main" id="{7AD2C131-034E-6E0B-456E-79E30D8BA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7809" y="8444002"/>
            <a:ext cx="29467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200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Static WebApps</a:t>
            </a:r>
            <a:br>
              <a:rPr lang="en-US" altLang="ja-JP" sz="200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</a:br>
            <a:r>
              <a:rPr lang="ja-JP" altLang="en-US" sz="200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静的コンテンツ配信</a:t>
            </a:r>
            <a:endParaRPr lang="en-US" altLang="en-US" sz="2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sp>
        <p:nvSpPr>
          <p:cNvPr id="215" name="正方形/長方形 214">
            <a:extLst>
              <a:ext uri="{FF2B5EF4-FFF2-40B4-BE49-F238E27FC236}">
                <a16:creationId xmlns:a16="http://schemas.microsoft.com/office/drawing/2014/main" id="{93BECB6E-D8CA-46A5-8EE5-636984E6926F}"/>
              </a:ext>
            </a:extLst>
          </p:cNvPr>
          <p:cNvSpPr/>
          <p:nvPr/>
        </p:nvSpPr>
        <p:spPr>
          <a:xfrm>
            <a:off x="15307197" y="4567139"/>
            <a:ext cx="2246489" cy="11448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>
                <a:solidFill>
                  <a:schemeClr val="tx1"/>
                </a:solidFill>
              </a:rPr>
              <a:t>ヘッドレス</a:t>
            </a:r>
            <a:br>
              <a:rPr kumimoji="1" lang="en-US" altLang="ja-JP" sz="3200">
                <a:solidFill>
                  <a:schemeClr val="tx1"/>
                </a:solidFill>
              </a:rPr>
            </a:br>
            <a:r>
              <a:rPr kumimoji="1" lang="en-US" altLang="ja-JP" sz="3200">
                <a:solidFill>
                  <a:schemeClr val="tx1"/>
                </a:solidFill>
              </a:rPr>
              <a:t>CMS</a:t>
            </a:r>
            <a:endParaRPr kumimoji="1" lang="ja-JP" altLang="en-US" sz="3200">
              <a:solidFill>
                <a:schemeClr val="tx1"/>
              </a:solidFill>
            </a:endParaRPr>
          </a:p>
        </p:txBody>
      </p:sp>
      <p:cxnSp>
        <p:nvCxnSpPr>
          <p:cNvPr id="218" name="直線矢印コネクタ 217">
            <a:extLst>
              <a:ext uri="{FF2B5EF4-FFF2-40B4-BE49-F238E27FC236}">
                <a16:creationId xmlns:a16="http://schemas.microsoft.com/office/drawing/2014/main" id="{58F00EB7-3996-35FD-F1DA-A10FC0A56634}"/>
              </a:ext>
            </a:extLst>
          </p:cNvPr>
          <p:cNvCxnSpPr>
            <a:cxnSpLocks/>
          </p:cNvCxnSpPr>
          <p:nvPr/>
        </p:nvCxnSpPr>
        <p:spPr>
          <a:xfrm>
            <a:off x="5722857" y="7998280"/>
            <a:ext cx="5577166" cy="0"/>
          </a:xfrm>
          <a:prstGeom prst="straightConnector1">
            <a:avLst/>
          </a:prstGeom>
          <a:ln w="19050">
            <a:headEnd type="none"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5" name="直線矢印コネクタ 224">
            <a:extLst>
              <a:ext uri="{FF2B5EF4-FFF2-40B4-BE49-F238E27FC236}">
                <a16:creationId xmlns:a16="http://schemas.microsoft.com/office/drawing/2014/main" id="{D839A7DE-AFD5-0E1E-97A7-09D1F916F71C}"/>
              </a:ext>
            </a:extLst>
          </p:cNvPr>
          <p:cNvCxnSpPr>
            <a:cxnSpLocks/>
          </p:cNvCxnSpPr>
          <p:nvPr/>
        </p:nvCxnSpPr>
        <p:spPr>
          <a:xfrm flipH="1">
            <a:off x="12646334" y="7917424"/>
            <a:ext cx="2586478" cy="0"/>
          </a:xfrm>
          <a:prstGeom prst="straightConnector1">
            <a:avLst/>
          </a:prstGeom>
          <a:ln w="19050">
            <a:headEnd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0" name="直線矢印コネクタ 229">
            <a:extLst>
              <a:ext uri="{FF2B5EF4-FFF2-40B4-BE49-F238E27FC236}">
                <a16:creationId xmlns:a16="http://schemas.microsoft.com/office/drawing/2014/main" id="{721F8D71-6925-62E7-586A-25D56322E72D}"/>
              </a:ext>
            </a:extLst>
          </p:cNvPr>
          <p:cNvCxnSpPr>
            <a:cxnSpLocks/>
          </p:cNvCxnSpPr>
          <p:nvPr/>
        </p:nvCxnSpPr>
        <p:spPr>
          <a:xfrm flipH="1">
            <a:off x="17553686" y="5139554"/>
            <a:ext cx="7633174" cy="0"/>
          </a:xfrm>
          <a:prstGeom prst="straightConnector1">
            <a:avLst/>
          </a:prstGeom>
          <a:ln w="19050">
            <a:headEnd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2" name="直線矢印コネクタ 231">
            <a:extLst>
              <a:ext uri="{FF2B5EF4-FFF2-40B4-BE49-F238E27FC236}">
                <a16:creationId xmlns:a16="http://schemas.microsoft.com/office/drawing/2014/main" id="{A333469F-8F65-C10D-4A79-697F1032B6FF}"/>
              </a:ext>
            </a:extLst>
          </p:cNvPr>
          <p:cNvCxnSpPr>
            <a:cxnSpLocks/>
          </p:cNvCxnSpPr>
          <p:nvPr/>
        </p:nvCxnSpPr>
        <p:spPr>
          <a:xfrm flipH="1">
            <a:off x="17534175" y="7951901"/>
            <a:ext cx="1795180" cy="0"/>
          </a:xfrm>
          <a:prstGeom prst="straightConnector1">
            <a:avLst/>
          </a:prstGeom>
          <a:ln w="19050">
            <a:headEnd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8" name="直線矢印コネクタ 237">
            <a:extLst>
              <a:ext uri="{FF2B5EF4-FFF2-40B4-BE49-F238E27FC236}">
                <a16:creationId xmlns:a16="http://schemas.microsoft.com/office/drawing/2014/main" id="{9B0521DE-0535-4C09-4860-A6DE2C5DC06C}"/>
              </a:ext>
            </a:extLst>
          </p:cNvPr>
          <p:cNvCxnSpPr>
            <a:cxnSpLocks/>
          </p:cNvCxnSpPr>
          <p:nvPr/>
        </p:nvCxnSpPr>
        <p:spPr>
          <a:xfrm flipH="1">
            <a:off x="21575844" y="8002093"/>
            <a:ext cx="3611016" cy="0"/>
          </a:xfrm>
          <a:prstGeom prst="straightConnector1">
            <a:avLst/>
          </a:prstGeom>
          <a:ln w="19050">
            <a:headEnd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0" name="TextBox 9">
            <a:extLst>
              <a:ext uri="{FF2B5EF4-FFF2-40B4-BE49-F238E27FC236}">
                <a16:creationId xmlns:a16="http://schemas.microsoft.com/office/drawing/2014/main" id="{E7DEFC00-B1A3-2909-3778-1EF61E48C6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62861" y="8522499"/>
            <a:ext cx="294679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200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Github Actions</a:t>
            </a:r>
            <a:br>
              <a:rPr lang="en-US" altLang="ja-JP" sz="200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</a:br>
            <a:r>
              <a:rPr lang="en-US" altLang="ja-JP" sz="200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DevOps Pipelines</a:t>
            </a:r>
            <a:r>
              <a:rPr lang="ja-JP" altLang="en-US" sz="200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など</a:t>
            </a:r>
            <a:endParaRPr lang="en-US" altLang="en-US" sz="2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sp>
        <p:nvSpPr>
          <p:cNvPr id="241" name="TextBox 9">
            <a:extLst>
              <a:ext uri="{FF2B5EF4-FFF2-40B4-BE49-F238E27FC236}">
                <a16:creationId xmlns:a16="http://schemas.microsoft.com/office/drawing/2014/main" id="{19B51570-15C3-D337-77B7-DB5D0776CE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22966" y="8482698"/>
            <a:ext cx="294679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200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Github, </a:t>
            </a:r>
            <a:br>
              <a:rPr lang="en-US" altLang="ja-JP" sz="200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</a:br>
            <a:r>
              <a:rPr lang="en-US" altLang="ja-JP" sz="200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DevOps Repos</a:t>
            </a:r>
            <a:r>
              <a:rPr lang="ja-JP" altLang="en-US" sz="200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など</a:t>
            </a:r>
            <a:endParaRPr lang="en-US" altLang="en-US" sz="2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cxnSp>
        <p:nvCxnSpPr>
          <p:cNvPr id="246" name="直線矢印コネクタ 245">
            <a:extLst>
              <a:ext uri="{FF2B5EF4-FFF2-40B4-BE49-F238E27FC236}">
                <a16:creationId xmlns:a16="http://schemas.microsoft.com/office/drawing/2014/main" id="{47C39E19-E16F-6ADD-CFDF-897D57C446B3}"/>
              </a:ext>
            </a:extLst>
          </p:cNvPr>
          <p:cNvCxnSpPr>
            <a:cxnSpLocks/>
          </p:cNvCxnSpPr>
          <p:nvPr/>
        </p:nvCxnSpPr>
        <p:spPr>
          <a:xfrm flipH="1">
            <a:off x="17674461" y="11514609"/>
            <a:ext cx="7512399" cy="0"/>
          </a:xfrm>
          <a:prstGeom prst="straightConnector1">
            <a:avLst/>
          </a:prstGeom>
          <a:ln w="19050">
            <a:headEnd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2" name="TextBox 9">
            <a:extLst>
              <a:ext uri="{FF2B5EF4-FFF2-40B4-BE49-F238E27FC236}">
                <a16:creationId xmlns:a16="http://schemas.microsoft.com/office/drawing/2014/main" id="{4F8D3757-B585-CA56-B2A6-6623CB9FE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45102" y="12015904"/>
            <a:ext cx="325314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200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Storage Account</a:t>
            </a:r>
            <a:br>
              <a:rPr lang="en-US" altLang="ja-JP" sz="200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</a:br>
            <a:r>
              <a:rPr lang="ja-JP" altLang="en-US" sz="200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静的コンテンツ配信ストレージ</a:t>
            </a:r>
            <a:endParaRPr lang="en-US" altLang="en-US" sz="2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cxnSp>
        <p:nvCxnSpPr>
          <p:cNvPr id="253" name="コネクタ: カギ線 252">
            <a:extLst>
              <a:ext uri="{FF2B5EF4-FFF2-40B4-BE49-F238E27FC236}">
                <a16:creationId xmlns:a16="http://schemas.microsoft.com/office/drawing/2014/main" id="{7BFA68D9-9A27-CC26-F588-4C4EE1D6CBB7}"/>
              </a:ext>
            </a:extLst>
          </p:cNvPr>
          <p:cNvCxnSpPr>
            <a:cxnSpLocks/>
            <a:stCxn id="61" idx="1"/>
            <a:endCxn id="206" idx="1"/>
          </p:cNvCxnSpPr>
          <p:nvPr/>
        </p:nvCxnSpPr>
        <p:spPr>
          <a:xfrm>
            <a:off x="5501037" y="8002093"/>
            <a:ext cx="4339175" cy="4667113"/>
          </a:xfrm>
          <a:prstGeom prst="bentConnector3">
            <a:avLst>
              <a:gd name="adj1" fmla="val 21523"/>
            </a:avLst>
          </a:prstGeom>
          <a:ln w="19050">
            <a:headEnd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2" name="コネクタ: カギ線 261">
            <a:extLst>
              <a:ext uri="{FF2B5EF4-FFF2-40B4-BE49-F238E27FC236}">
                <a16:creationId xmlns:a16="http://schemas.microsoft.com/office/drawing/2014/main" id="{12A168C0-4C9E-D853-4E26-E7B16F75A891}"/>
              </a:ext>
            </a:extLst>
          </p:cNvPr>
          <p:cNvCxnSpPr>
            <a:cxnSpLocks/>
            <a:stCxn id="61" idx="1"/>
            <a:endCxn id="192" idx="1"/>
          </p:cNvCxnSpPr>
          <p:nvPr/>
        </p:nvCxnSpPr>
        <p:spPr>
          <a:xfrm>
            <a:off x="5501037" y="8002093"/>
            <a:ext cx="4146413" cy="7176059"/>
          </a:xfrm>
          <a:prstGeom prst="bentConnector3">
            <a:avLst>
              <a:gd name="adj1" fmla="val 22583"/>
            </a:avLst>
          </a:prstGeom>
          <a:ln w="19050">
            <a:headEnd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6" name="直線矢印コネクタ 265">
            <a:extLst>
              <a:ext uri="{FF2B5EF4-FFF2-40B4-BE49-F238E27FC236}">
                <a16:creationId xmlns:a16="http://schemas.microsoft.com/office/drawing/2014/main" id="{91891873-9D5B-FAF1-BB6F-32FB2B6F8A6A}"/>
              </a:ext>
            </a:extLst>
          </p:cNvPr>
          <p:cNvCxnSpPr>
            <a:cxnSpLocks/>
          </p:cNvCxnSpPr>
          <p:nvPr/>
        </p:nvCxnSpPr>
        <p:spPr>
          <a:xfrm>
            <a:off x="11054089" y="15178152"/>
            <a:ext cx="3806944" cy="0"/>
          </a:xfrm>
          <a:prstGeom prst="straightConnector1">
            <a:avLst/>
          </a:prstGeom>
          <a:ln w="19050">
            <a:headEnd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9" name="直線矢印コネクタ 268">
            <a:extLst>
              <a:ext uri="{FF2B5EF4-FFF2-40B4-BE49-F238E27FC236}">
                <a16:creationId xmlns:a16="http://schemas.microsoft.com/office/drawing/2014/main" id="{F9D89A53-84CA-4626-BC66-6D6D5C7CDA22}"/>
              </a:ext>
            </a:extLst>
          </p:cNvPr>
          <p:cNvCxnSpPr>
            <a:cxnSpLocks/>
          </p:cNvCxnSpPr>
          <p:nvPr/>
        </p:nvCxnSpPr>
        <p:spPr>
          <a:xfrm>
            <a:off x="16081655" y="15182501"/>
            <a:ext cx="3299293" cy="0"/>
          </a:xfrm>
          <a:prstGeom prst="straightConnector1">
            <a:avLst/>
          </a:prstGeom>
          <a:ln w="19050">
            <a:headEnd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3" name="コネクタ: カギ線 272">
            <a:extLst>
              <a:ext uri="{FF2B5EF4-FFF2-40B4-BE49-F238E27FC236}">
                <a16:creationId xmlns:a16="http://schemas.microsoft.com/office/drawing/2014/main" id="{BF5008E0-695A-C227-77BC-B07809CE2D0F}"/>
              </a:ext>
            </a:extLst>
          </p:cNvPr>
          <p:cNvCxnSpPr>
            <a:cxnSpLocks/>
            <a:stCxn id="195" idx="3"/>
            <a:endCxn id="635" idx="2"/>
          </p:cNvCxnSpPr>
          <p:nvPr/>
        </p:nvCxnSpPr>
        <p:spPr>
          <a:xfrm flipV="1">
            <a:off x="20795998" y="13172455"/>
            <a:ext cx="4879970" cy="2026707"/>
          </a:xfrm>
          <a:prstGeom prst="bentConnector2">
            <a:avLst/>
          </a:prstGeom>
          <a:ln w="19050">
            <a:headEnd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4" name="コネクタ: カギ線 283">
            <a:extLst>
              <a:ext uri="{FF2B5EF4-FFF2-40B4-BE49-F238E27FC236}">
                <a16:creationId xmlns:a16="http://schemas.microsoft.com/office/drawing/2014/main" id="{A8624BCE-3F49-6875-BF19-C9A9C17A77A2}"/>
              </a:ext>
            </a:extLst>
          </p:cNvPr>
          <p:cNvCxnSpPr>
            <a:cxnSpLocks/>
            <a:stCxn id="206" idx="3"/>
            <a:endCxn id="204" idx="1"/>
          </p:cNvCxnSpPr>
          <p:nvPr/>
        </p:nvCxnSpPr>
        <p:spPr>
          <a:xfrm flipV="1">
            <a:off x="11102703" y="11469999"/>
            <a:ext cx="5309267" cy="1199207"/>
          </a:xfrm>
          <a:prstGeom prst="bentConnector3">
            <a:avLst>
              <a:gd name="adj1" fmla="val 50000"/>
            </a:avLst>
          </a:prstGeom>
          <a:ln w="19050">
            <a:headEnd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0" name="コネクタ: カギ線 289">
            <a:extLst>
              <a:ext uri="{FF2B5EF4-FFF2-40B4-BE49-F238E27FC236}">
                <a16:creationId xmlns:a16="http://schemas.microsoft.com/office/drawing/2014/main" id="{ABA796B1-EE5C-712A-FB92-489D3456134F}"/>
              </a:ext>
            </a:extLst>
          </p:cNvPr>
          <p:cNvCxnSpPr>
            <a:cxnSpLocks/>
            <a:stCxn id="213" idx="0"/>
            <a:endCxn id="215" idx="2"/>
          </p:cNvCxnSpPr>
          <p:nvPr/>
        </p:nvCxnSpPr>
        <p:spPr>
          <a:xfrm rot="5400000" flipH="1" flipV="1">
            <a:off x="13406193" y="4216984"/>
            <a:ext cx="1529264" cy="4519234"/>
          </a:xfrm>
          <a:prstGeom prst="bentConnector3">
            <a:avLst>
              <a:gd name="adj1" fmla="val 50000"/>
            </a:avLst>
          </a:prstGeom>
          <a:ln w="19050">
            <a:headEnd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8" name="直線矢印コネクタ 297">
            <a:extLst>
              <a:ext uri="{FF2B5EF4-FFF2-40B4-BE49-F238E27FC236}">
                <a16:creationId xmlns:a16="http://schemas.microsoft.com/office/drawing/2014/main" id="{4689F02F-C450-B849-14F9-92853109247A}"/>
              </a:ext>
            </a:extLst>
          </p:cNvPr>
          <p:cNvCxnSpPr>
            <a:cxnSpLocks/>
          </p:cNvCxnSpPr>
          <p:nvPr/>
        </p:nvCxnSpPr>
        <p:spPr>
          <a:xfrm flipV="1">
            <a:off x="10437809" y="11633113"/>
            <a:ext cx="0" cy="382791"/>
          </a:xfrm>
          <a:prstGeom prst="straightConnector1">
            <a:avLst/>
          </a:prstGeom>
          <a:ln w="19050">
            <a:headEnd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2" name="TextBox 12">
            <a:extLst>
              <a:ext uri="{FF2B5EF4-FFF2-40B4-BE49-F238E27FC236}">
                <a16:creationId xmlns:a16="http://schemas.microsoft.com/office/drawing/2014/main" id="{B85594E7-80C4-3AD3-F95C-A96D070B3A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49979" y="15293054"/>
            <a:ext cx="2449688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ja-JP" altLang="en-US" sz="240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メール送信</a:t>
            </a:r>
            <a:endParaRPr lang="en-US" altLang="en-US" sz="24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sp>
        <p:nvSpPr>
          <p:cNvPr id="313" name="フリーフォーム: 図形 312">
            <a:extLst>
              <a:ext uri="{FF2B5EF4-FFF2-40B4-BE49-F238E27FC236}">
                <a16:creationId xmlns:a16="http://schemas.microsoft.com/office/drawing/2014/main" id="{0991EDEA-FFE1-66C4-A92B-5BFB8125499C}"/>
              </a:ext>
            </a:extLst>
          </p:cNvPr>
          <p:cNvSpPr/>
          <p:nvPr/>
        </p:nvSpPr>
        <p:spPr>
          <a:xfrm>
            <a:off x="5004486" y="9873049"/>
            <a:ext cx="22341017" cy="7661189"/>
          </a:xfrm>
          <a:custGeom>
            <a:avLst/>
            <a:gdLst>
              <a:gd name="connsiteX0" fmla="*/ 21191838 w 22254519"/>
              <a:gd name="connsiteY0" fmla="*/ 1606378 h 7661189"/>
              <a:gd name="connsiteX1" fmla="*/ 22254519 w 22254519"/>
              <a:gd name="connsiteY1" fmla="*/ 1606378 h 7661189"/>
              <a:gd name="connsiteX2" fmla="*/ 22254519 w 22254519"/>
              <a:gd name="connsiteY2" fmla="*/ 7661189 h 7661189"/>
              <a:gd name="connsiteX3" fmla="*/ 0 w 22254519"/>
              <a:gd name="connsiteY3" fmla="*/ 7661189 h 7661189"/>
              <a:gd name="connsiteX4" fmla="*/ 0 w 22254519"/>
              <a:gd name="connsiteY4" fmla="*/ 0 h 7661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54519" h="7661189">
                <a:moveTo>
                  <a:pt x="21191838" y="1606378"/>
                </a:moveTo>
                <a:lnTo>
                  <a:pt x="22254519" y="1606378"/>
                </a:lnTo>
                <a:lnTo>
                  <a:pt x="22254519" y="7661189"/>
                </a:lnTo>
                <a:lnTo>
                  <a:pt x="0" y="7661189"/>
                </a:lnTo>
                <a:lnTo>
                  <a:pt x="0" y="0"/>
                </a:lnTo>
              </a:path>
            </a:pathLst>
          </a:custGeom>
          <a:noFill/>
          <a:ln>
            <a:headEnd type="none" w="med" len="med"/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う</a:t>
            </a:r>
          </a:p>
        </p:txBody>
      </p:sp>
      <p:pic>
        <p:nvPicPr>
          <p:cNvPr id="315" name="グラフィックス 314" descr="封筒 枠線">
            <a:extLst>
              <a:ext uri="{FF2B5EF4-FFF2-40B4-BE49-F238E27FC236}">
                <a16:creationId xmlns:a16="http://schemas.microsoft.com/office/drawing/2014/main" id="{D692422D-3B62-17A9-755E-2BD4CFDC07C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24710179" y="15144872"/>
            <a:ext cx="914400" cy="914400"/>
          </a:xfrm>
          <a:prstGeom prst="rect">
            <a:avLst/>
          </a:prstGeom>
        </p:spPr>
      </p:pic>
      <p:pic>
        <p:nvPicPr>
          <p:cNvPr id="316" name="グラフィックス 315" descr="封筒 枠線">
            <a:extLst>
              <a:ext uri="{FF2B5EF4-FFF2-40B4-BE49-F238E27FC236}">
                <a16:creationId xmlns:a16="http://schemas.microsoft.com/office/drawing/2014/main" id="{DCA8B24E-8B8C-B42B-48A2-F15EF699558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27515371" y="15622347"/>
            <a:ext cx="914400" cy="914400"/>
          </a:xfrm>
          <a:prstGeom prst="rect">
            <a:avLst/>
          </a:prstGeom>
        </p:spPr>
      </p:pic>
      <p:sp>
        <p:nvSpPr>
          <p:cNvPr id="317" name="TextBox 12">
            <a:extLst>
              <a:ext uri="{FF2B5EF4-FFF2-40B4-BE49-F238E27FC236}">
                <a16:creationId xmlns:a16="http://schemas.microsoft.com/office/drawing/2014/main" id="{3458DF8D-F995-32F6-8792-22C1C2D5F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1121" y="15214621"/>
            <a:ext cx="2449688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ja-JP" altLang="en-US" sz="240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メール送信</a:t>
            </a:r>
            <a:endParaRPr lang="en-US" altLang="en-US" sz="24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cxnSp>
        <p:nvCxnSpPr>
          <p:cNvPr id="318" name="直線矢印コネクタ 317">
            <a:extLst>
              <a:ext uri="{FF2B5EF4-FFF2-40B4-BE49-F238E27FC236}">
                <a16:creationId xmlns:a16="http://schemas.microsoft.com/office/drawing/2014/main" id="{6295A42C-DC01-ED65-DB57-E2DF67E4BF5C}"/>
              </a:ext>
            </a:extLst>
          </p:cNvPr>
          <p:cNvCxnSpPr>
            <a:cxnSpLocks/>
          </p:cNvCxnSpPr>
          <p:nvPr/>
        </p:nvCxnSpPr>
        <p:spPr>
          <a:xfrm flipV="1">
            <a:off x="17039968" y="5820032"/>
            <a:ext cx="0" cy="1440426"/>
          </a:xfrm>
          <a:prstGeom prst="straightConnector1">
            <a:avLst/>
          </a:prstGeom>
          <a:ln w="19050">
            <a:headEnd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2212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06044E-56FD-093B-AC49-428A74F682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正方形/長方形 567">
            <a:extLst>
              <a:ext uri="{FF2B5EF4-FFF2-40B4-BE49-F238E27FC236}">
                <a16:creationId xmlns:a16="http://schemas.microsoft.com/office/drawing/2014/main" id="{9F0F95A0-7625-55D0-C0FF-18E2A1F8F928}"/>
              </a:ext>
            </a:extLst>
          </p:cNvPr>
          <p:cNvSpPr/>
          <p:nvPr/>
        </p:nvSpPr>
        <p:spPr>
          <a:xfrm>
            <a:off x="12973338" y="5142407"/>
            <a:ext cx="4349883" cy="3111914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endParaRPr kumimoji="1" lang="ja-JP" altLang="en-US" sz="1400" b="1" u="sng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59300FA7-864F-A332-C450-14680B69915F}"/>
              </a:ext>
            </a:extLst>
          </p:cNvPr>
          <p:cNvSpPr/>
          <p:nvPr/>
        </p:nvSpPr>
        <p:spPr>
          <a:xfrm>
            <a:off x="17700190" y="5140496"/>
            <a:ext cx="2077513" cy="2830784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endParaRPr kumimoji="1" lang="en-US" altLang="ja-JP" sz="1000" b="1" u="sng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3" name="正方形/長方形 122">
            <a:extLst>
              <a:ext uri="{FF2B5EF4-FFF2-40B4-BE49-F238E27FC236}">
                <a16:creationId xmlns:a16="http://schemas.microsoft.com/office/drawing/2014/main" id="{63691450-B6D8-9642-4DFD-22CF91C6C4F4}"/>
              </a:ext>
            </a:extLst>
          </p:cNvPr>
          <p:cNvSpPr/>
          <p:nvPr/>
        </p:nvSpPr>
        <p:spPr>
          <a:xfrm>
            <a:off x="17700190" y="8096375"/>
            <a:ext cx="5871506" cy="2016733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kumimoji="1" lang="ja-JP" altLang="en-US" sz="14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書類出力</a:t>
            </a:r>
            <a:r>
              <a:rPr kumimoji="1" lang="en-US" altLang="ja-JP" sz="1400" b="1" u="sng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_</a:t>
            </a:r>
            <a:r>
              <a:rPr kumimoji="1" lang="zh-TW" altLang="en-US" sz="1400" b="1" u="sng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書類</a:t>
            </a:r>
            <a:r>
              <a:rPr kumimoji="1" lang="zh-TW" altLang="en-US" sz="14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出力機能</a:t>
            </a:r>
          </a:p>
        </p:txBody>
      </p:sp>
      <p:sp>
        <p:nvSpPr>
          <p:cNvPr id="124" name="TextBox 9">
            <a:extLst>
              <a:ext uri="{FF2B5EF4-FFF2-40B4-BE49-F238E27FC236}">
                <a16:creationId xmlns:a16="http://schemas.microsoft.com/office/drawing/2014/main" id="{E0CA5034-DDC1-1E53-61B9-1C8C899723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34273" y="8718795"/>
            <a:ext cx="17056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署名付き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URL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取得</a:t>
            </a:r>
          </a:p>
        </p:txBody>
      </p:sp>
      <p:sp>
        <p:nvSpPr>
          <p:cNvPr id="349" name="正方形/長方形 348">
            <a:extLst>
              <a:ext uri="{FF2B5EF4-FFF2-40B4-BE49-F238E27FC236}">
                <a16:creationId xmlns:a16="http://schemas.microsoft.com/office/drawing/2014/main" id="{8CEEE4F0-99CD-ACDE-E3DF-716E96335E0D}"/>
              </a:ext>
            </a:extLst>
          </p:cNvPr>
          <p:cNvSpPr/>
          <p:nvPr/>
        </p:nvSpPr>
        <p:spPr>
          <a:xfrm>
            <a:off x="11214063" y="8289984"/>
            <a:ext cx="6109160" cy="2136738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kumimoji="1" lang="ja-JP" altLang="en-US" sz="14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データ管理</a:t>
            </a:r>
            <a:r>
              <a:rPr kumimoji="1" lang="en-US" altLang="ja-JP" sz="14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_</a:t>
            </a:r>
            <a:r>
              <a:rPr kumimoji="1" lang="ja-JP" altLang="en-US" sz="14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統計処理機能</a:t>
            </a:r>
          </a:p>
        </p:txBody>
      </p:sp>
      <p:sp>
        <p:nvSpPr>
          <p:cNvPr id="426" name="正方形/長方形 425">
            <a:extLst>
              <a:ext uri="{FF2B5EF4-FFF2-40B4-BE49-F238E27FC236}">
                <a16:creationId xmlns:a16="http://schemas.microsoft.com/office/drawing/2014/main" id="{0747011A-6C4E-68CD-AAC1-5691DD2BC2CD}"/>
              </a:ext>
            </a:extLst>
          </p:cNvPr>
          <p:cNvSpPr/>
          <p:nvPr/>
        </p:nvSpPr>
        <p:spPr>
          <a:xfrm>
            <a:off x="6948324" y="8288127"/>
            <a:ext cx="1458852" cy="3071453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endParaRPr kumimoji="1" lang="en-US" altLang="ja-JP" sz="1000" b="1" u="sng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25" name="正方形/長方形 424">
            <a:extLst>
              <a:ext uri="{FF2B5EF4-FFF2-40B4-BE49-F238E27FC236}">
                <a16:creationId xmlns:a16="http://schemas.microsoft.com/office/drawing/2014/main" id="{75E5BD02-419D-E9CB-C34D-E1174BA407F7}"/>
              </a:ext>
            </a:extLst>
          </p:cNvPr>
          <p:cNvSpPr/>
          <p:nvPr/>
        </p:nvSpPr>
        <p:spPr>
          <a:xfrm>
            <a:off x="8407175" y="9631225"/>
            <a:ext cx="2604063" cy="1728356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kumimoji="1" lang="ja-JP" altLang="en-US" sz="14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コンテンツ管理</a:t>
            </a:r>
            <a:r>
              <a:rPr kumimoji="1" lang="en-US" altLang="ja-JP" sz="14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_ Web</a:t>
            </a:r>
            <a:r>
              <a:rPr kumimoji="1" lang="ja-JP" altLang="en-US" sz="14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ページ（静的コンテンツ）公開機能</a:t>
            </a:r>
          </a:p>
        </p:txBody>
      </p:sp>
      <p:sp>
        <p:nvSpPr>
          <p:cNvPr id="355" name="正方形/長方形 354">
            <a:extLst>
              <a:ext uri="{FF2B5EF4-FFF2-40B4-BE49-F238E27FC236}">
                <a16:creationId xmlns:a16="http://schemas.microsoft.com/office/drawing/2014/main" id="{C7060CAE-C1B8-FC00-8908-661A2F5F39FC}"/>
              </a:ext>
            </a:extLst>
          </p:cNvPr>
          <p:cNvSpPr/>
          <p:nvPr/>
        </p:nvSpPr>
        <p:spPr>
          <a:xfrm>
            <a:off x="14305144" y="10496761"/>
            <a:ext cx="3018078" cy="1440641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kumimoji="1" lang="ja-JP" altLang="en-US" sz="14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データ管理</a:t>
            </a:r>
            <a:r>
              <a:rPr kumimoji="1" lang="en-US" altLang="ja-JP" sz="14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_</a:t>
            </a:r>
            <a:r>
              <a:rPr kumimoji="1" lang="ja-JP" altLang="en-US" sz="14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分析用</a:t>
            </a:r>
            <a:endParaRPr kumimoji="1" lang="en-US" altLang="ja-JP" sz="1400" b="1" u="sng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r"/>
            <a:r>
              <a:rPr kumimoji="1" lang="ja-JP" altLang="en-US" sz="14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ダッシュボード機能</a:t>
            </a:r>
          </a:p>
        </p:txBody>
      </p:sp>
      <p:sp>
        <p:nvSpPr>
          <p:cNvPr id="427" name="正方形/長方形 426">
            <a:extLst>
              <a:ext uri="{FF2B5EF4-FFF2-40B4-BE49-F238E27FC236}">
                <a16:creationId xmlns:a16="http://schemas.microsoft.com/office/drawing/2014/main" id="{64C42AEA-C18A-AE9F-CDDA-4A968751D3ED}"/>
              </a:ext>
            </a:extLst>
          </p:cNvPr>
          <p:cNvSpPr/>
          <p:nvPr/>
        </p:nvSpPr>
        <p:spPr>
          <a:xfrm>
            <a:off x="8213826" y="16557481"/>
            <a:ext cx="3013061" cy="1116703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kumimoji="1" lang="en-US" altLang="ja-JP" sz="14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CI/CD_CI/CD</a:t>
            </a:r>
            <a:r>
              <a:rPr kumimoji="1" lang="ja-JP" altLang="en-US" sz="14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パイプライン機能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C8712FED-32F8-1D10-66C2-B56D21BAF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3-9. </a:t>
            </a:r>
            <a:r>
              <a:rPr kumimoji="1" lang="ja-JP" altLang="en-US" dirty="0"/>
              <a:t>統計システム</a:t>
            </a:r>
          </a:p>
        </p:txBody>
      </p:sp>
      <p:sp>
        <p:nvSpPr>
          <p:cNvPr id="24" name="Rectangle 78">
            <a:extLst>
              <a:ext uri="{FF2B5EF4-FFF2-40B4-BE49-F238E27FC236}">
                <a16:creationId xmlns:a16="http://schemas.microsoft.com/office/drawing/2014/main" id="{649B6697-D4A0-E7BD-3877-4CC70A2DF954}"/>
              </a:ext>
            </a:extLst>
          </p:cNvPr>
          <p:cNvSpPr/>
          <p:nvPr/>
        </p:nvSpPr>
        <p:spPr>
          <a:xfrm>
            <a:off x="6761280" y="2796857"/>
            <a:ext cx="16918201" cy="14961753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40055" tIns="80010"/>
          <a:lstStyle/>
          <a:p>
            <a:pPr>
              <a:defRPr/>
            </a:pPr>
            <a:r>
              <a:rPr 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</a:t>
            </a:r>
          </a:p>
        </p:txBody>
      </p:sp>
      <p:pic>
        <p:nvPicPr>
          <p:cNvPr id="99" name="グラフィックス 98">
            <a:extLst>
              <a:ext uri="{FF2B5EF4-FFF2-40B4-BE49-F238E27FC236}">
                <a16:creationId xmlns:a16="http://schemas.microsoft.com/office/drawing/2014/main" id="{310D8833-6EBC-2684-3133-E19637A9F5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78860" y="2812837"/>
            <a:ext cx="381000" cy="381000"/>
          </a:xfrm>
          <a:prstGeom prst="rect">
            <a:avLst/>
          </a:prstGeom>
        </p:spPr>
      </p:pic>
      <p:pic>
        <p:nvPicPr>
          <p:cNvPr id="419" name="グラフィックス 418">
            <a:extLst>
              <a:ext uri="{FF2B5EF4-FFF2-40B4-BE49-F238E27FC236}">
                <a16:creationId xmlns:a16="http://schemas.microsoft.com/office/drawing/2014/main" id="{650B1BF7-E05C-FCF0-2ADD-1F7A870861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86683" y="16592271"/>
            <a:ext cx="381000" cy="381000"/>
          </a:xfrm>
          <a:prstGeom prst="rect">
            <a:avLst/>
          </a:prstGeom>
        </p:spPr>
      </p:pic>
      <p:sp>
        <p:nvSpPr>
          <p:cNvPr id="420" name="Rectangle 78">
            <a:extLst>
              <a:ext uri="{FF2B5EF4-FFF2-40B4-BE49-F238E27FC236}">
                <a16:creationId xmlns:a16="http://schemas.microsoft.com/office/drawing/2014/main" id="{6897CDB5-97A6-F52A-AD5D-44815F90C39B}"/>
              </a:ext>
            </a:extLst>
          </p:cNvPr>
          <p:cNvSpPr/>
          <p:nvPr/>
        </p:nvSpPr>
        <p:spPr>
          <a:xfrm>
            <a:off x="6965418" y="16495763"/>
            <a:ext cx="4474629" cy="1203457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2920" tIns="9144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DevOps</a:t>
            </a:r>
          </a:p>
        </p:txBody>
      </p:sp>
      <p:pic>
        <p:nvPicPr>
          <p:cNvPr id="421" name="図 420">
            <a:extLst>
              <a:ext uri="{FF2B5EF4-FFF2-40B4-BE49-F238E27FC236}">
                <a16:creationId xmlns:a16="http://schemas.microsoft.com/office/drawing/2014/main" id="{5FE34B2D-2838-A549-33B2-F4F71E1D5F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71784" y="16865896"/>
            <a:ext cx="428625" cy="476250"/>
          </a:xfrm>
          <a:prstGeom prst="rect">
            <a:avLst/>
          </a:prstGeom>
        </p:spPr>
      </p:pic>
      <p:pic>
        <p:nvPicPr>
          <p:cNvPr id="422" name="図 421">
            <a:extLst>
              <a:ext uri="{FF2B5EF4-FFF2-40B4-BE49-F238E27FC236}">
                <a16:creationId xmlns:a16="http://schemas.microsoft.com/office/drawing/2014/main" id="{15ED7216-A009-53B9-D010-423A5ACCF9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02468" y="16865896"/>
            <a:ext cx="476250" cy="476250"/>
          </a:xfrm>
          <a:prstGeom prst="rect">
            <a:avLst/>
          </a:prstGeom>
        </p:spPr>
      </p:pic>
      <p:sp>
        <p:nvSpPr>
          <p:cNvPr id="423" name="TextBox 9">
            <a:extLst>
              <a:ext uri="{FF2B5EF4-FFF2-40B4-BE49-F238E27FC236}">
                <a16:creationId xmlns:a16="http://schemas.microsoft.com/office/drawing/2014/main" id="{F2ECB4E9-81EC-02EB-21D5-23CE290FC4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3827" y="17299110"/>
            <a:ext cx="12786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Azure Repos</a:t>
            </a:r>
            <a:endParaRPr lang="en-US" altLang="ja-JP" sz="10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  <a:p>
            <a:pPr algn="ctr" eaLnBrk="1" hangingPunct="1"/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コード管理</a:t>
            </a:r>
            <a:endParaRPr lang="en-US" altLang="en-US" sz="10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sp>
        <p:nvSpPr>
          <p:cNvPr id="424" name="TextBox 9">
            <a:extLst>
              <a:ext uri="{FF2B5EF4-FFF2-40B4-BE49-F238E27FC236}">
                <a16:creationId xmlns:a16="http://schemas.microsoft.com/office/drawing/2014/main" id="{1CCC6C4A-6C90-DF61-9E99-000F04B54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9771" y="17299110"/>
            <a:ext cx="17480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Azure Pipelines</a:t>
            </a:r>
            <a:endParaRPr lang="en-US" altLang="ja-JP" sz="10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  <a:p>
            <a:pPr algn="ctr" eaLnBrk="1" hangingPunct="1"/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ビルド、テスト、デプロイ</a:t>
            </a:r>
            <a:endParaRPr lang="en-US" altLang="en-US" sz="10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C508FCF-44B6-8CC7-9436-9FD66A0FC1DF}"/>
              </a:ext>
            </a:extLst>
          </p:cNvPr>
          <p:cNvSpPr/>
          <p:nvPr/>
        </p:nvSpPr>
        <p:spPr>
          <a:xfrm>
            <a:off x="6948323" y="3839769"/>
            <a:ext cx="6025016" cy="4414552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kumimoji="1" lang="ja-JP" altLang="en-US" sz="14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申請・届出</a:t>
            </a:r>
            <a:r>
              <a:rPr kumimoji="1" lang="en-US" altLang="ja-JP" sz="14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_</a:t>
            </a:r>
            <a:r>
              <a:rPr kumimoji="1" lang="ja-JP" altLang="en-US" sz="14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申請・届出機能</a:t>
            </a:r>
            <a:endParaRPr kumimoji="1" lang="en-US" altLang="ja-JP" sz="1400" b="1" u="sng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r"/>
            <a:r>
              <a:rPr kumimoji="1" lang="ja-JP" altLang="en-US" sz="14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申請・届出</a:t>
            </a:r>
            <a:r>
              <a:rPr kumimoji="1" lang="en-US" altLang="ja-JP" sz="14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_</a:t>
            </a:r>
            <a:r>
              <a:rPr kumimoji="1" lang="ja-JP" altLang="en-US" sz="14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ステータス管理機能</a:t>
            </a:r>
            <a:endParaRPr kumimoji="1" lang="en-US" altLang="ja-JP" sz="1400" b="1" u="sng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r"/>
            <a:r>
              <a:rPr kumimoji="1" lang="ja-JP" altLang="en-US" sz="14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データ管理</a:t>
            </a:r>
            <a:r>
              <a:rPr kumimoji="1" lang="en-US" altLang="ja-JP" sz="14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_</a:t>
            </a:r>
            <a:r>
              <a:rPr kumimoji="1" lang="ja-JP" altLang="en-US" sz="14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データ収集機能</a:t>
            </a:r>
            <a:endParaRPr kumimoji="1" lang="en-US" altLang="ja-JP" sz="1400" b="1" u="sng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r"/>
            <a:endParaRPr kumimoji="1" lang="en-US" altLang="ja-JP" sz="1400" b="1" u="sng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A485F649-73EE-72A1-D7D9-742EEAD291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9187" y="7303439"/>
            <a:ext cx="13014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API Management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バックエンド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API</a:t>
            </a:r>
            <a:endParaRPr lang="en-US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15B06A0E-285D-82E6-78CE-71219C3AA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0429" y="5476996"/>
            <a:ext cx="17056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Front Door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フロントエンド配信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CDN</a:t>
            </a:r>
            <a:endParaRPr lang="en-US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21939D98-5093-72D8-8305-182943218E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0269" y="4389499"/>
            <a:ext cx="15060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WAF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フロントエンド保護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cxnSp>
        <p:nvCxnSpPr>
          <p:cNvPr id="10" name="直線矢印コネクタ 120">
            <a:extLst>
              <a:ext uri="{FF2B5EF4-FFF2-40B4-BE49-F238E27FC236}">
                <a16:creationId xmlns:a16="http://schemas.microsoft.com/office/drawing/2014/main" id="{8CE4308D-4092-F399-205D-320725249105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7603302" y="4789609"/>
            <a:ext cx="4932" cy="143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グラフィックス 10">
            <a:extLst>
              <a:ext uri="{FF2B5EF4-FFF2-40B4-BE49-F238E27FC236}">
                <a16:creationId xmlns:a16="http://schemas.microsoft.com/office/drawing/2014/main" id="{DFA3D3B6-CE53-2916-2990-C31EE8F0AE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425555" y="4065839"/>
            <a:ext cx="365761" cy="365761"/>
          </a:xfrm>
          <a:prstGeom prst="rect">
            <a:avLst/>
          </a:prstGeom>
        </p:spPr>
      </p:pic>
      <p:pic>
        <p:nvPicPr>
          <p:cNvPr id="12" name="グラフィックス 11">
            <a:extLst>
              <a:ext uri="{FF2B5EF4-FFF2-40B4-BE49-F238E27FC236}">
                <a16:creationId xmlns:a16="http://schemas.microsoft.com/office/drawing/2014/main" id="{FB35ADA2-0199-1ED3-28D2-7F6F7CCB86F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333914" y="4932701"/>
            <a:ext cx="548640" cy="548640"/>
          </a:xfrm>
          <a:prstGeom prst="rect">
            <a:avLst/>
          </a:prstGeom>
        </p:spPr>
      </p:pic>
      <p:pic>
        <p:nvPicPr>
          <p:cNvPr id="13" name="グラフィックス 12">
            <a:extLst>
              <a:ext uri="{FF2B5EF4-FFF2-40B4-BE49-F238E27FC236}">
                <a16:creationId xmlns:a16="http://schemas.microsoft.com/office/drawing/2014/main" id="{EEE249EE-58AD-F638-EAA0-2F3D1E5BFA9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655982" y="4229096"/>
            <a:ext cx="548640" cy="548640"/>
          </a:xfrm>
          <a:prstGeom prst="rect">
            <a:avLst/>
          </a:prstGeom>
        </p:spPr>
      </p:pic>
      <p:pic>
        <p:nvPicPr>
          <p:cNvPr id="14" name="グラフィックス 13">
            <a:extLst>
              <a:ext uri="{FF2B5EF4-FFF2-40B4-BE49-F238E27FC236}">
                <a16:creationId xmlns:a16="http://schemas.microsoft.com/office/drawing/2014/main" id="{0E4FBF13-D562-DAAD-BF5C-EF895182DA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394176" y="6827571"/>
            <a:ext cx="548640" cy="548640"/>
          </a:xfrm>
          <a:prstGeom prst="rect">
            <a:avLst/>
          </a:prstGeom>
        </p:spPr>
      </p:pic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B65EE0ED-EE8C-81DA-2B6C-6C50056AB191}"/>
              </a:ext>
            </a:extLst>
          </p:cNvPr>
          <p:cNvCxnSpPr>
            <a:cxnSpLocks/>
            <a:stCxn id="14" idx="3"/>
            <a:endCxn id="20" idx="1"/>
          </p:cNvCxnSpPr>
          <p:nvPr/>
        </p:nvCxnSpPr>
        <p:spPr>
          <a:xfrm flipV="1">
            <a:off x="7942816" y="7100574"/>
            <a:ext cx="675691" cy="13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1">
            <a:extLst>
              <a:ext uri="{FF2B5EF4-FFF2-40B4-BE49-F238E27FC236}">
                <a16:creationId xmlns:a16="http://schemas.microsoft.com/office/drawing/2014/main" id="{0636B878-549B-FBED-C824-50974550AE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7573" y="7307182"/>
            <a:ext cx="17056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Front Door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バックエンド配信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CDN</a:t>
            </a:r>
            <a:endParaRPr lang="en-US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sp>
        <p:nvSpPr>
          <p:cNvPr id="17" name="TextBox 11">
            <a:extLst>
              <a:ext uri="{FF2B5EF4-FFF2-40B4-BE49-F238E27FC236}">
                <a16:creationId xmlns:a16="http://schemas.microsoft.com/office/drawing/2014/main" id="{E106D45F-FCA3-FA4F-5723-66E8756E47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8860" y="6232268"/>
            <a:ext cx="17056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WAF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バックエンド保護</a:t>
            </a:r>
            <a:endParaRPr lang="en-US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cxnSp>
        <p:nvCxnSpPr>
          <p:cNvPr id="18" name="直線矢印コネクタ 120">
            <a:extLst>
              <a:ext uri="{FF2B5EF4-FFF2-40B4-BE49-F238E27FC236}">
                <a16:creationId xmlns:a16="http://schemas.microsoft.com/office/drawing/2014/main" id="{76004D73-F75C-AC4D-2414-44F15DE50CCA}"/>
              </a:ext>
            </a:extLst>
          </p:cNvPr>
          <p:cNvCxnSpPr>
            <a:cxnSpLocks/>
          </p:cNvCxnSpPr>
          <p:nvPr/>
        </p:nvCxnSpPr>
        <p:spPr>
          <a:xfrm>
            <a:off x="7663072" y="6644735"/>
            <a:ext cx="5119" cy="203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グラフィックス 18">
            <a:extLst>
              <a:ext uri="{FF2B5EF4-FFF2-40B4-BE49-F238E27FC236}">
                <a16:creationId xmlns:a16="http://schemas.microsoft.com/office/drawing/2014/main" id="{77226647-0E57-87DA-69CC-C5E132212A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437516" y="5906814"/>
            <a:ext cx="365761" cy="365761"/>
          </a:xfrm>
          <a:prstGeom prst="rect">
            <a:avLst/>
          </a:prstGeom>
        </p:spPr>
      </p:pic>
      <p:pic>
        <p:nvPicPr>
          <p:cNvPr id="20" name="グラフィックス 19">
            <a:extLst>
              <a:ext uri="{FF2B5EF4-FFF2-40B4-BE49-F238E27FC236}">
                <a16:creationId xmlns:a16="http://schemas.microsoft.com/office/drawing/2014/main" id="{E1118B33-E0BC-E89B-3D56-D76813FA339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618507" y="6826254"/>
            <a:ext cx="548639" cy="548639"/>
          </a:xfrm>
          <a:prstGeom prst="rect">
            <a:avLst/>
          </a:prstGeom>
        </p:spPr>
      </p:pic>
      <p:pic>
        <p:nvPicPr>
          <p:cNvPr id="21" name="グラフィックス 20">
            <a:extLst>
              <a:ext uri="{FF2B5EF4-FFF2-40B4-BE49-F238E27FC236}">
                <a16:creationId xmlns:a16="http://schemas.microsoft.com/office/drawing/2014/main" id="{935CBCAA-0F26-A625-0190-9FF342FFF57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214193" y="6096914"/>
            <a:ext cx="548640" cy="548640"/>
          </a:xfrm>
          <a:prstGeom prst="rect">
            <a:avLst/>
          </a:prstGeom>
        </p:spPr>
      </p:pic>
      <p:sp>
        <p:nvSpPr>
          <p:cNvPr id="26" name="TextBox 9">
            <a:extLst>
              <a:ext uri="{FF2B5EF4-FFF2-40B4-BE49-F238E27FC236}">
                <a16:creationId xmlns:a16="http://schemas.microsoft.com/office/drawing/2014/main" id="{EF94D7C3-EDE5-7C73-AAD1-CF0813B002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0415" y="4775601"/>
            <a:ext cx="174994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Storage </a:t>
            </a:r>
          </a:p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Accounts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フロントエンド配信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ストレージ</a:t>
            </a:r>
            <a:endParaRPr lang="en-US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sp>
        <p:nvSpPr>
          <p:cNvPr id="27" name="TextBox 20">
            <a:extLst>
              <a:ext uri="{FF2B5EF4-FFF2-40B4-BE49-F238E27FC236}">
                <a16:creationId xmlns:a16="http://schemas.microsoft.com/office/drawing/2014/main" id="{C9AE4875-2B1A-9C99-7F8B-8AC5F2DAF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49800" y="6579014"/>
            <a:ext cx="12801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Functions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回答内容処理関数</a:t>
            </a:r>
            <a:endParaRPr lang="en-US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3F75B3BA-66A1-E52D-1040-5839F66AA64B}"/>
              </a:ext>
            </a:extLst>
          </p:cNvPr>
          <p:cNvSpPr/>
          <p:nvPr/>
        </p:nvSpPr>
        <p:spPr>
          <a:xfrm>
            <a:off x="13145793" y="3630674"/>
            <a:ext cx="5276851" cy="1433172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kumimoji="1" lang="ja-JP" altLang="en-US" sz="14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利用者通知</a:t>
            </a:r>
            <a:r>
              <a:rPr kumimoji="1" lang="en-US" altLang="ja-JP" sz="14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_</a:t>
            </a:r>
            <a:r>
              <a:rPr kumimoji="1" lang="ja-JP" altLang="en-US" sz="14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メッセージ通知機能</a:t>
            </a:r>
            <a:endParaRPr kumimoji="1" lang="en-US" altLang="ja-JP" sz="1400" b="1" u="sng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6" name="TextBox 12">
            <a:extLst>
              <a:ext uri="{FF2B5EF4-FFF2-40B4-BE49-F238E27FC236}">
                <a16:creationId xmlns:a16="http://schemas.microsoft.com/office/drawing/2014/main" id="{37AB1910-A990-B26F-22E2-BF0F58BA10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23467" y="4494869"/>
            <a:ext cx="22796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Azure Communication Services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通知メール</a:t>
            </a:r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送信</a:t>
            </a:r>
          </a:p>
        </p:txBody>
      </p:sp>
      <p:sp>
        <p:nvSpPr>
          <p:cNvPr id="47" name="TextBox 11">
            <a:extLst>
              <a:ext uri="{FF2B5EF4-FFF2-40B4-BE49-F238E27FC236}">
                <a16:creationId xmlns:a16="http://schemas.microsoft.com/office/drawing/2014/main" id="{16DEB6DA-0450-D270-D5B1-CF1D08A80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9655" y="4493724"/>
            <a:ext cx="22923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Azure Service Bus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通知メール</a:t>
            </a:r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送信用キュー</a:t>
            </a:r>
          </a:p>
        </p:txBody>
      </p:sp>
      <p:sp>
        <p:nvSpPr>
          <p:cNvPr id="48" name="TextBox 20">
            <a:extLst>
              <a:ext uri="{FF2B5EF4-FFF2-40B4-BE49-F238E27FC236}">
                <a16:creationId xmlns:a16="http://schemas.microsoft.com/office/drawing/2014/main" id="{95646FF6-F806-0AEC-C83B-9E69D150B7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51759" y="4490971"/>
            <a:ext cx="22923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Azure Functions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通知メール</a:t>
            </a:r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送信処理</a:t>
            </a:r>
          </a:p>
        </p:txBody>
      </p:sp>
      <p:cxnSp>
        <p:nvCxnSpPr>
          <p:cNvPr id="50" name="直線矢印コネクタ 49">
            <a:extLst>
              <a:ext uri="{FF2B5EF4-FFF2-40B4-BE49-F238E27FC236}">
                <a16:creationId xmlns:a16="http://schemas.microsoft.com/office/drawing/2014/main" id="{AA86E17E-CD4F-8811-D382-9EE976F4F0CE}"/>
              </a:ext>
            </a:extLst>
          </p:cNvPr>
          <p:cNvCxnSpPr>
            <a:cxnSpLocks/>
            <a:stCxn id="53" idx="1"/>
            <a:endCxn id="54" idx="3"/>
          </p:cNvCxnSpPr>
          <p:nvPr/>
        </p:nvCxnSpPr>
        <p:spPr>
          <a:xfrm flipH="1" flipV="1">
            <a:off x="14519381" y="4229207"/>
            <a:ext cx="1300809" cy="48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直線矢印コネクタ 50">
            <a:extLst>
              <a:ext uri="{FF2B5EF4-FFF2-40B4-BE49-F238E27FC236}">
                <a16:creationId xmlns:a16="http://schemas.microsoft.com/office/drawing/2014/main" id="{2D15BA87-EE10-F784-5DB4-996BE76E626B}"/>
              </a:ext>
            </a:extLst>
          </p:cNvPr>
          <p:cNvCxnSpPr>
            <a:cxnSpLocks/>
            <a:stCxn id="52" idx="1"/>
            <a:endCxn id="53" idx="3"/>
          </p:cNvCxnSpPr>
          <p:nvPr/>
        </p:nvCxnSpPr>
        <p:spPr>
          <a:xfrm flipH="1">
            <a:off x="16368830" y="4232938"/>
            <a:ext cx="1021564" cy="10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2" name="グラフィックス 51">
            <a:extLst>
              <a:ext uri="{FF2B5EF4-FFF2-40B4-BE49-F238E27FC236}">
                <a16:creationId xmlns:a16="http://schemas.microsoft.com/office/drawing/2014/main" id="{5048CFF3-5B25-F64A-4543-F490E0E4CAC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7390394" y="3962150"/>
            <a:ext cx="541575" cy="541575"/>
          </a:xfrm>
          <a:prstGeom prst="rect">
            <a:avLst/>
          </a:prstGeom>
        </p:spPr>
      </p:pic>
      <p:pic>
        <p:nvPicPr>
          <p:cNvPr id="53" name="グラフィックス 52">
            <a:extLst>
              <a:ext uri="{FF2B5EF4-FFF2-40B4-BE49-F238E27FC236}">
                <a16:creationId xmlns:a16="http://schemas.microsoft.com/office/drawing/2014/main" id="{CF3CB796-535A-3A90-146F-5DBAC7C4004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5820190" y="3959705"/>
            <a:ext cx="548640" cy="548640"/>
          </a:xfrm>
          <a:prstGeom prst="rect">
            <a:avLst/>
          </a:prstGeom>
        </p:spPr>
      </p:pic>
      <p:pic>
        <p:nvPicPr>
          <p:cNvPr id="54" name="グラフィックス 53">
            <a:extLst>
              <a:ext uri="{FF2B5EF4-FFF2-40B4-BE49-F238E27FC236}">
                <a16:creationId xmlns:a16="http://schemas.microsoft.com/office/drawing/2014/main" id="{EF69C03A-E0CC-5F1A-1089-89EAB4C9826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3861291" y="3900162"/>
            <a:ext cx="658090" cy="658090"/>
          </a:xfrm>
          <a:prstGeom prst="rect">
            <a:avLst/>
          </a:prstGeom>
        </p:spPr>
      </p:pic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68D4BD31-BDB6-A193-7595-DB3DC88CA087}"/>
              </a:ext>
            </a:extLst>
          </p:cNvPr>
          <p:cNvSpPr/>
          <p:nvPr/>
        </p:nvSpPr>
        <p:spPr>
          <a:xfrm>
            <a:off x="19778662" y="2959770"/>
            <a:ext cx="3793034" cy="5006500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kumimoji="1" lang="ja-JP" altLang="en-US" sz="1400" b="1" u="sng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審査・承認</a:t>
            </a:r>
            <a:r>
              <a:rPr kumimoji="1" lang="en-US" altLang="ja-JP" sz="1400" b="1" u="sng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_</a:t>
            </a:r>
            <a:r>
              <a:rPr kumimoji="1" lang="ja-JP" altLang="en-US" sz="14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審査・承認機能</a:t>
            </a:r>
            <a:endParaRPr kumimoji="1" lang="en-US" altLang="ja-JP" sz="1400" b="1" u="sng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r"/>
            <a:r>
              <a:rPr kumimoji="1" lang="ja-JP" altLang="en-US" sz="1400" b="1" u="sng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申請・届出</a:t>
            </a:r>
            <a:r>
              <a:rPr kumimoji="1" lang="en-US" altLang="ja-JP" sz="1400" b="1" u="sng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_</a:t>
            </a:r>
            <a:r>
              <a:rPr kumimoji="1" lang="ja-JP" altLang="en-US" sz="14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ステータス管理機能</a:t>
            </a:r>
            <a:endParaRPr kumimoji="1" lang="en-US" altLang="ja-JP" sz="1400" b="1" u="sng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0" name="TextBox 9">
            <a:extLst>
              <a:ext uri="{FF2B5EF4-FFF2-40B4-BE49-F238E27FC236}">
                <a16:creationId xmlns:a16="http://schemas.microsoft.com/office/drawing/2014/main" id="{02BE904E-26CE-0E9C-2C8C-7C94589F6B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0742" y="6639080"/>
            <a:ext cx="19627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Front Door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バックエンド配信</a:t>
            </a:r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CDN</a:t>
            </a:r>
          </a:p>
        </p:txBody>
      </p:sp>
      <p:cxnSp>
        <p:nvCxnSpPr>
          <p:cNvPr id="71" name="直線矢印コネクタ 120">
            <a:extLst>
              <a:ext uri="{FF2B5EF4-FFF2-40B4-BE49-F238E27FC236}">
                <a16:creationId xmlns:a16="http://schemas.microsoft.com/office/drawing/2014/main" id="{5C90F2C1-004F-6EC4-D5A9-F25ED530EC00}"/>
              </a:ext>
            </a:extLst>
          </p:cNvPr>
          <p:cNvCxnSpPr>
            <a:cxnSpLocks/>
            <a:stCxn id="93" idx="1"/>
            <a:endCxn id="92" idx="3"/>
          </p:cNvCxnSpPr>
          <p:nvPr/>
        </p:nvCxnSpPr>
        <p:spPr>
          <a:xfrm flipH="1" flipV="1">
            <a:off x="20076098" y="6406401"/>
            <a:ext cx="734093" cy="74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TextBox 11">
            <a:extLst>
              <a:ext uri="{FF2B5EF4-FFF2-40B4-BE49-F238E27FC236}">
                <a16:creationId xmlns:a16="http://schemas.microsoft.com/office/drawing/2014/main" id="{83C31933-93C4-ADAD-EA47-D3EBE8899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61255" y="5620905"/>
            <a:ext cx="11668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WAF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バックエンド保護</a:t>
            </a:r>
          </a:p>
        </p:txBody>
      </p:sp>
      <p:cxnSp>
        <p:nvCxnSpPr>
          <p:cNvPr id="73" name="直線矢印コネクタ 120">
            <a:extLst>
              <a:ext uri="{FF2B5EF4-FFF2-40B4-BE49-F238E27FC236}">
                <a16:creationId xmlns:a16="http://schemas.microsoft.com/office/drawing/2014/main" id="{B8CE0ADD-A2D3-7831-9542-832F546BECCB}"/>
              </a:ext>
            </a:extLst>
          </p:cNvPr>
          <p:cNvCxnSpPr>
            <a:cxnSpLocks/>
          </p:cNvCxnSpPr>
          <p:nvPr/>
        </p:nvCxnSpPr>
        <p:spPr>
          <a:xfrm>
            <a:off x="22284838" y="6017002"/>
            <a:ext cx="0" cy="1460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4" name="TextBox 11">
            <a:extLst>
              <a:ext uri="{FF2B5EF4-FFF2-40B4-BE49-F238E27FC236}">
                <a16:creationId xmlns:a16="http://schemas.microsoft.com/office/drawing/2014/main" id="{FDC24481-766A-CA21-E1DB-E50F8E5C1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87023" y="4763512"/>
            <a:ext cx="20058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Front Door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フロントエンド配信</a:t>
            </a:r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CDN</a:t>
            </a:r>
          </a:p>
        </p:txBody>
      </p:sp>
      <p:sp>
        <p:nvSpPr>
          <p:cNvPr id="75" name="TextBox 9">
            <a:extLst>
              <a:ext uri="{FF2B5EF4-FFF2-40B4-BE49-F238E27FC236}">
                <a16:creationId xmlns:a16="http://schemas.microsoft.com/office/drawing/2014/main" id="{4EE501B9-A601-8FF6-0F9A-9B76426416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38267" y="4763129"/>
            <a:ext cx="195996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Storage Accounts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フロントエンド配信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ストレージ</a:t>
            </a:r>
          </a:p>
        </p:txBody>
      </p:sp>
      <p:cxnSp>
        <p:nvCxnSpPr>
          <p:cNvPr id="76" name="直線矢印コネクタ 120">
            <a:extLst>
              <a:ext uri="{FF2B5EF4-FFF2-40B4-BE49-F238E27FC236}">
                <a16:creationId xmlns:a16="http://schemas.microsoft.com/office/drawing/2014/main" id="{8B73BF09-CB36-B022-D417-8DA9CA8992A5}"/>
              </a:ext>
            </a:extLst>
          </p:cNvPr>
          <p:cNvCxnSpPr>
            <a:cxnSpLocks/>
          </p:cNvCxnSpPr>
          <p:nvPr/>
        </p:nvCxnSpPr>
        <p:spPr>
          <a:xfrm flipH="1">
            <a:off x="20858281" y="4526031"/>
            <a:ext cx="78333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TextBox 11">
            <a:extLst>
              <a:ext uri="{FF2B5EF4-FFF2-40B4-BE49-F238E27FC236}">
                <a16:creationId xmlns:a16="http://schemas.microsoft.com/office/drawing/2014/main" id="{75ADEF3F-4E8A-700C-82DF-62114F0B3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21861" y="3736075"/>
            <a:ext cx="151530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WAF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フロントエンド保護</a:t>
            </a:r>
          </a:p>
        </p:txBody>
      </p:sp>
      <p:cxnSp>
        <p:nvCxnSpPr>
          <p:cNvPr id="78" name="直線矢印コネクタ 120">
            <a:extLst>
              <a:ext uri="{FF2B5EF4-FFF2-40B4-BE49-F238E27FC236}">
                <a16:creationId xmlns:a16="http://schemas.microsoft.com/office/drawing/2014/main" id="{E86B84F4-528D-AE3F-9034-F4449BF38B03}"/>
              </a:ext>
            </a:extLst>
          </p:cNvPr>
          <p:cNvCxnSpPr>
            <a:cxnSpLocks/>
          </p:cNvCxnSpPr>
          <p:nvPr/>
        </p:nvCxnSpPr>
        <p:spPr>
          <a:xfrm flipH="1">
            <a:off x="21881641" y="4108185"/>
            <a:ext cx="1" cy="1778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Rectangle 115">
            <a:extLst>
              <a:ext uri="{FF2B5EF4-FFF2-40B4-BE49-F238E27FC236}">
                <a16:creationId xmlns:a16="http://schemas.microsoft.com/office/drawing/2014/main" id="{41ABEF90-C991-4BE1-64C8-BB017AD4E6A0}"/>
              </a:ext>
            </a:extLst>
          </p:cNvPr>
          <p:cNvSpPr/>
          <p:nvPr/>
        </p:nvSpPr>
        <p:spPr>
          <a:xfrm>
            <a:off x="23732233" y="4542285"/>
            <a:ext cx="1200169" cy="813798"/>
          </a:xfrm>
          <a:prstGeom prst="rect">
            <a:avLst/>
          </a:prstGeom>
          <a:noFill/>
          <a:ln w="15875">
            <a:solidFill>
              <a:srgbClr val="7D899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0010"/>
          <a:lstStyle/>
          <a:p>
            <a:pPr algn="ctr">
              <a:defRPr/>
            </a:pPr>
            <a:endParaRPr lang="en-US" altLang="ja-JP" sz="1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80" name="TextBox 20">
            <a:extLst>
              <a:ext uri="{FF2B5EF4-FFF2-40B4-BE49-F238E27FC236}">
                <a16:creationId xmlns:a16="http://schemas.microsoft.com/office/drawing/2014/main" id="{1D02831E-EF1C-C93C-937E-C9994542D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52631" y="4599427"/>
            <a:ext cx="1102253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ID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プロバイダ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81" name="TextBox 20">
            <a:extLst>
              <a:ext uri="{FF2B5EF4-FFF2-40B4-BE49-F238E27FC236}">
                <a16:creationId xmlns:a16="http://schemas.microsoft.com/office/drawing/2014/main" id="{D3E9B6F2-9296-61C4-0DEE-B676088B1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36525" y="4861272"/>
            <a:ext cx="1118359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職員向け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  <a:p>
            <a:pPr eaLnBrk="1" hangingPunct="1"/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sp>
        <p:nvSpPr>
          <p:cNvPr id="82" name="TextBox 12">
            <a:extLst>
              <a:ext uri="{FF2B5EF4-FFF2-40B4-BE49-F238E27FC236}">
                <a16:creationId xmlns:a16="http://schemas.microsoft.com/office/drawing/2014/main" id="{A3E2E7C5-972C-9F08-F2FD-3A6766616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85063" y="6028543"/>
            <a:ext cx="927948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承認者</a:t>
            </a:r>
          </a:p>
          <a:p>
            <a:pPr algn="ctr" eaLnBrk="1" hangingPunct="1"/>
            <a:r>
              <a:rPr lang="en-US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（職員）</a:t>
            </a:r>
          </a:p>
        </p:txBody>
      </p:sp>
      <p:pic>
        <p:nvPicPr>
          <p:cNvPr id="83" name="Graphic 23">
            <a:extLst>
              <a:ext uri="{FF2B5EF4-FFF2-40B4-BE49-F238E27FC236}">
                <a16:creationId xmlns:a16="http://schemas.microsoft.com/office/drawing/2014/main" id="{B375E2A2-7B33-0565-777A-570C22352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 bwMode="auto">
          <a:xfrm flipH="1">
            <a:off x="24119448" y="5618736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" name="TextBox 20">
            <a:extLst>
              <a:ext uri="{FF2B5EF4-FFF2-40B4-BE49-F238E27FC236}">
                <a16:creationId xmlns:a16="http://schemas.microsoft.com/office/drawing/2014/main" id="{D641E53F-14B4-B7F8-CC6F-7D63C0C0AC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22235" y="6570140"/>
            <a:ext cx="13246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Functions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回答審査処理関数</a:t>
            </a:r>
          </a:p>
        </p:txBody>
      </p:sp>
      <p:cxnSp>
        <p:nvCxnSpPr>
          <p:cNvPr id="86" name="カギ線コネクタ 236">
            <a:extLst>
              <a:ext uri="{FF2B5EF4-FFF2-40B4-BE49-F238E27FC236}">
                <a16:creationId xmlns:a16="http://schemas.microsoft.com/office/drawing/2014/main" id="{F04DB961-204B-A226-6E35-FAFAE71B7FB5}"/>
              </a:ext>
            </a:extLst>
          </p:cNvPr>
          <p:cNvCxnSpPr>
            <a:cxnSpLocks/>
            <a:stCxn id="83" idx="3"/>
            <a:endCxn id="100" idx="3"/>
          </p:cNvCxnSpPr>
          <p:nvPr/>
        </p:nvCxnSpPr>
        <p:spPr>
          <a:xfrm rot="10800000">
            <a:off x="22170240" y="4564920"/>
            <a:ext cx="1949209" cy="1259399"/>
          </a:xfrm>
          <a:prstGeom prst="bentConnector3">
            <a:avLst>
              <a:gd name="adj1" fmla="val 44788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カギ線コネクタ 239">
            <a:extLst>
              <a:ext uri="{FF2B5EF4-FFF2-40B4-BE49-F238E27FC236}">
                <a16:creationId xmlns:a16="http://schemas.microsoft.com/office/drawing/2014/main" id="{84F2B748-C4DB-8293-7505-9BF885930DDC}"/>
              </a:ext>
            </a:extLst>
          </p:cNvPr>
          <p:cNvCxnSpPr>
            <a:cxnSpLocks/>
            <a:stCxn id="83" idx="3"/>
            <a:endCxn id="94" idx="3"/>
          </p:cNvCxnSpPr>
          <p:nvPr/>
        </p:nvCxnSpPr>
        <p:spPr>
          <a:xfrm rot="10800000" flipV="1">
            <a:off x="22561776" y="5824318"/>
            <a:ext cx="1557672" cy="591078"/>
          </a:xfrm>
          <a:prstGeom prst="bentConnector3">
            <a:avLst>
              <a:gd name="adj1" fmla="val 55407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直線矢印コネクタ 120">
            <a:extLst>
              <a:ext uri="{FF2B5EF4-FFF2-40B4-BE49-F238E27FC236}">
                <a16:creationId xmlns:a16="http://schemas.microsoft.com/office/drawing/2014/main" id="{BEE42105-A8A4-F64D-BB9E-E9F0C3F6C9DB}"/>
              </a:ext>
            </a:extLst>
          </p:cNvPr>
          <p:cNvCxnSpPr>
            <a:cxnSpLocks/>
            <a:stCxn id="83" idx="0"/>
            <a:endCxn id="79" idx="2"/>
          </p:cNvCxnSpPr>
          <p:nvPr/>
        </p:nvCxnSpPr>
        <p:spPr>
          <a:xfrm flipV="1">
            <a:off x="24325029" y="5356083"/>
            <a:ext cx="7289" cy="2626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直線矢印コネクタ 120">
            <a:extLst>
              <a:ext uri="{FF2B5EF4-FFF2-40B4-BE49-F238E27FC236}">
                <a16:creationId xmlns:a16="http://schemas.microsoft.com/office/drawing/2014/main" id="{5A8B57E1-FD7A-1FB6-F91E-5DB121B0AEA9}"/>
              </a:ext>
            </a:extLst>
          </p:cNvPr>
          <p:cNvCxnSpPr>
            <a:cxnSpLocks/>
            <a:stCxn id="92" idx="1"/>
          </p:cNvCxnSpPr>
          <p:nvPr/>
        </p:nvCxnSpPr>
        <p:spPr>
          <a:xfrm flipH="1">
            <a:off x="18723651" y="6406401"/>
            <a:ext cx="80380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1" name="グラフィックス 90">
            <a:extLst>
              <a:ext uri="{FF2B5EF4-FFF2-40B4-BE49-F238E27FC236}">
                <a16:creationId xmlns:a16="http://schemas.microsoft.com/office/drawing/2014/main" id="{5535153B-1F78-482A-3F11-A644232AFD36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8143109" y="6125048"/>
            <a:ext cx="580542" cy="580542"/>
          </a:xfrm>
          <a:prstGeom prst="rect">
            <a:avLst/>
          </a:prstGeom>
        </p:spPr>
      </p:pic>
      <p:pic>
        <p:nvPicPr>
          <p:cNvPr id="92" name="グラフィックス 91">
            <a:extLst>
              <a:ext uri="{FF2B5EF4-FFF2-40B4-BE49-F238E27FC236}">
                <a16:creationId xmlns:a16="http://schemas.microsoft.com/office/drawing/2014/main" id="{38558280-10C9-3CC8-B5E0-F7C13355FB2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9527458" y="6132081"/>
            <a:ext cx="548640" cy="548640"/>
          </a:xfrm>
          <a:prstGeom prst="rect">
            <a:avLst/>
          </a:prstGeom>
        </p:spPr>
      </p:pic>
      <p:pic>
        <p:nvPicPr>
          <p:cNvPr id="93" name="グラフィックス 92">
            <a:extLst>
              <a:ext uri="{FF2B5EF4-FFF2-40B4-BE49-F238E27FC236}">
                <a16:creationId xmlns:a16="http://schemas.microsoft.com/office/drawing/2014/main" id="{005BB8A5-143D-B6EC-9916-F7E75DC69C9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0810191" y="6139550"/>
            <a:ext cx="548639" cy="548639"/>
          </a:xfrm>
          <a:prstGeom prst="rect">
            <a:avLst/>
          </a:prstGeom>
        </p:spPr>
      </p:pic>
      <p:pic>
        <p:nvPicPr>
          <p:cNvPr id="94" name="グラフィックス 93">
            <a:extLst>
              <a:ext uri="{FF2B5EF4-FFF2-40B4-BE49-F238E27FC236}">
                <a16:creationId xmlns:a16="http://schemas.microsoft.com/office/drawing/2014/main" id="{2EC7ABF8-98B2-793B-C3E6-450C45DF1B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2013136" y="6141076"/>
            <a:ext cx="548640" cy="548640"/>
          </a:xfrm>
          <a:prstGeom prst="rect">
            <a:avLst/>
          </a:prstGeom>
        </p:spPr>
      </p:pic>
      <p:cxnSp>
        <p:nvCxnSpPr>
          <p:cNvPr id="95" name="直線矢印コネクタ 120">
            <a:extLst>
              <a:ext uri="{FF2B5EF4-FFF2-40B4-BE49-F238E27FC236}">
                <a16:creationId xmlns:a16="http://schemas.microsoft.com/office/drawing/2014/main" id="{7A7450AD-CBC3-01A7-080A-7861A76A3A9C}"/>
              </a:ext>
            </a:extLst>
          </p:cNvPr>
          <p:cNvCxnSpPr>
            <a:cxnSpLocks/>
            <a:stCxn id="94" idx="1"/>
            <a:endCxn id="93" idx="3"/>
          </p:cNvCxnSpPr>
          <p:nvPr/>
        </p:nvCxnSpPr>
        <p:spPr>
          <a:xfrm flipH="1" flipV="1">
            <a:off x="21358830" y="6413870"/>
            <a:ext cx="654306" cy="15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6" name="TextBox 9">
            <a:extLst>
              <a:ext uri="{FF2B5EF4-FFF2-40B4-BE49-F238E27FC236}">
                <a16:creationId xmlns:a16="http://schemas.microsoft.com/office/drawing/2014/main" id="{CBFDFB2E-1CA7-0D36-6A56-6D7E30E3DF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94777" y="6661037"/>
            <a:ext cx="19627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API Management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バックエンド</a:t>
            </a:r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API</a:t>
            </a:r>
          </a:p>
        </p:txBody>
      </p:sp>
      <p:pic>
        <p:nvPicPr>
          <p:cNvPr id="97" name="グラフィックス 96">
            <a:extLst>
              <a:ext uri="{FF2B5EF4-FFF2-40B4-BE49-F238E27FC236}">
                <a16:creationId xmlns:a16="http://schemas.microsoft.com/office/drawing/2014/main" id="{BBFD517C-57C1-7155-116E-92B8E9DBE1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738755" y="3487792"/>
            <a:ext cx="285764" cy="285764"/>
          </a:xfrm>
          <a:prstGeom prst="rect">
            <a:avLst/>
          </a:prstGeom>
        </p:spPr>
      </p:pic>
      <p:pic>
        <p:nvPicPr>
          <p:cNvPr id="98" name="グラフィックス 97">
            <a:extLst>
              <a:ext uri="{FF2B5EF4-FFF2-40B4-BE49-F238E27FC236}">
                <a16:creationId xmlns:a16="http://schemas.microsoft.com/office/drawing/2014/main" id="{81940342-7A9B-F90C-E3EF-B79D9F963F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112374" y="5343787"/>
            <a:ext cx="285764" cy="285764"/>
          </a:xfrm>
          <a:prstGeom prst="rect">
            <a:avLst/>
          </a:prstGeom>
        </p:spPr>
      </p:pic>
      <p:pic>
        <p:nvPicPr>
          <p:cNvPr id="100" name="グラフィックス 99">
            <a:extLst>
              <a:ext uri="{FF2B5EF4-FFF2-40B4-BE49-F238E27FC236}">
                <a16:creationId xmlns:a16="http://schemas.microsoft.com/office/drawing/2014/main" id="{291B92E5-40D1-0B64-FC65-D33253FD458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1621599" y="4290599"/>
            <a:ext cx="548640" cy="548640"/>
          </a:xfrm>
          <a:prstGeom prst="rect">
            <a:avLst/>
          </a:prstGeom>
        </p:spPr>
      </p:pic>
      <p:pic>
        <p:nvPicPr>
          <p:cNvPr id="101" name="グラフィックス 100">
            <a:extLst>
              <a:ext uri="{FF2B5EF4-FFF2-40B4-BE49-F238E27FC236}">
                <a16:creationId xmlns:a16="http://schemas.microsoft.com/office/drawing/2014/main" id="{C731ADBA-91A7-CE9E-15B4-A0CEC7519F5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0307405" y="4273443"/>
            <a:ext cx="548640" cy="548640"/>
          </a:xfrm>
          <a:prstGeom prst="rect">
            <a:avLst/>
          </a:prstGeom>
        </p:spPr>
      </p:pic>
      <p:sp>
        <p:nvSpPr>
          <p:cNvPr id="110" name="TextBox 9">
            <a:extLst>
              <a:ext uri="{FF2B5EF4-FFF2-40B4-BE49-F238E27FC236}">
                <a16:creationId xmlns:a16="http://schemas.microsoft.com/office/drawing/2014/main" id="{73DC125B-2300-684E-1429-1E6212A48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90865" y="6685330"/>
            <a:ext cx="196274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Cosmos DB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審査内容保管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データベース</a:t>
            </a:r>
          </a:p>
        </p:txBody>
      </p:sp>
      <p:sp>
        <p:nvSpPr>
          <p:cNvPr id="125" name="TextBox 12">
            <a:extLst>
              <a:ext uri="{FF2B5EF4-FFF2-40B4-BE49-F238E27FC236}">
                <a16:creationId xmlns:a16="http://schemas.microsoft.com/office/drawing/2014/main" id="{1261DE62-A7D7-A640-9A2A-A5D609773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03070" y="9306142"/>
            <a:ext cx="22796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Azure Communication Services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通知メール</a:t>
            </a:r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送信</a:t>
            </a:r>
          </a:p>
        </p:txBody>
      </p:sp>
      <p:cxnSp>
        <p:nvCxnSpPr>
          <p:cNvPr id="126" name="カギ線コネクタ 19">
            <a:extLst>
              <a:ext uri="{FF2B5EF4-FFF2-40B4-BE49-F238E27FC236}">
                <a16:creationId xmlns:a16="http://schemas.microsoft.com/office/drawing/2014/main" id="{283B3302-5A50-097C-B55C-70F6A7DC4B2B}"/>
              </a:ext>
            </a:extLst>
          </p:cNvPr>
          <p:cNvCxnSpPr>
            <a:cxnSpLocks/>
            <a:stCxn id="136" idx="0"/>
            <a:endCxn id="82" idx="2"/>
          </p:cNvCxnSpPr>
          <p:nvPr/>
        </p:nvCxnSpPr>
        <p:spPr>
          <a:xfrm rot="5400000" flipH="1" flipV="1">
            <a:off x="20360719" y="4866536"/>
            <a:ext cx="2364646" cy="5611990"/>
          </a:xfrm>
          <a:prstGeom prst="bentConnector3">
            <a:avLst>
              <a:gd name="adj1" fmla="val 7302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7" name="TextBox 11">
            <a:extLst>
              <a:ext uri="{FF2B5EF4-FFF2-40B4-BE49-F238E27FC236}">
                <a16:creationId xmlns:a16="http://schemas.microsoft.com/office/drawing/2014/main" id="{7E008A82-86B9-0D00-6027-2D913C119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49961" y="9308121"/>
            <a:ext cx="17986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Azure Storage Accounts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郵便書類保管ストレージ</a:t>
            </a:r>
          </a:p>
        </p:txBody>
      </p:sp>
      <p:sp>
        <p:nvSpPr>
          <p:cNvPr id="128" name="TextBox 20">
            <a:extLst>
              <a:ext uri="{FF2B5EF4-FFF2-40B4-BE49-F238E27FC236}">
                <a16:creationId xmlns:a16="http://schemas.microsoft.com/office/drawing/2014/main" id="{637D447E-4D6D-88F9-6E59-5764A2A93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53073" y="9315727"/>
            <a:ext cx="17112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Azure Functions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署名付き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URL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発行関数</a:t>
            </a:r>
            <a:endParaRPr lang="en-US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cxnSp>
        <p:nvCxnSpPr>
          <p:cNvPr id="130" name="直線矢印コネクタ 129">
            <a:extLst>
              <a:ext uri="{FF2B5EF4-FFF2-40B4-BE49-F238E27FC236}">
                <a16:creationId xmlns:a16="http://schemas.microsoft.com/office/drawing/2014/main" id="{B95B20B7-94BC-EBD0-BE1E-A649038DB16F}"/>
              </a:ext>
            </a:extLst>
          </p:cNvPr>
          <p:cNvCxnSpPr>
            <a:cxnSpLocks/>
          </p:cNvCxnSpPr>
          <p:nvPr/>
        </p:nvCxnSpPr>
        <p:spPr>
          <a:xfrm>
            <a:off x="19220315" y="9082107"/>
            <a:ext cx="46868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直線矢印コネクタ 130">
            <a:extLst>
              <a:ext uri="{FF2B5EF4-FFF2-40B4-BE49-F238E27FC236}">
                <a16:creationId xmlns:a16="http://schemas.microsoft.com/office/drawing/2014/main" id="{11DDC572-DA4B-C699-A632-E6323664ED86}"/>
              </a:ext>
            </a:extLst>
          </p:cNvPr>
          <p:cNvCxnSpPr>
            <a:cxnSpLocks/>
          </p:cNvCxnSpPr>
          <p:nvPr/>
        </p:nvCxnSpPr>
        <p:spPr>
          <a:xfrm>
            <a:off x="20645742" y="9082107"/>
            <a:ext cx="66216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2" name="グラフィックス 131">
            <a:extLst>
              <a:ext uri="{FF2B5EF4-FFF2-40B4-BE49-F238E27FC236}">
                <a16:creationId xmlns:a16="http://schemas.microsoft.com/office/drawing/2014/main" id="{F47AB0DD-2266-38C7-6DC2-E50C4312D8A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9916705" y="8807097"/>
            <a:ext cx="548640" cy="548640"/>
          </a:xfrm>
          <a:prstGeom prst="rect">
            <a:avLst/>
          </a:prstGeom>
        </p:spPr>
      </p:pic>
      <p:pic>
        <p:nvPicPr>
          <p:cNvPr id="133" name="グラフィックス 132">
            <a:extLst>
              <a:ext uri="{FF2B5EF4-FFF2-40B4-BE49-F238E27FC236}">
                <a16:creationId xmlns:a16="http://schemas.microsoft.com/office/drawing/2014/main" id="{54FC21E4-9060-0764-F016-1680A68F692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21538661" y="8798330"/>
            <a:ext cx="658090" cy="658090"/>
          </a:xfrm>
          <a:prstGeom prst="rect">
            <a:avLst/>
          </a:prstGeom>
        </p:spPr>
      </p:pic>
      <p:pic>
        <p:nvPicPr>
          <p:cNvPr id="136" name="グラフィックス 135">
            <a:extLst>
              <a:ext uri="{FF2B5EF4-FFF2-40B4-BE49-F238E27FC236}">
                <a16:creationId xmlns:a16="http://schemas.microsoft.com/office/drawing/2014/main" id="{43A3F7F1-8E26-5217-7877-6C7F674A7D8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8462727" y="8854854"/>
            <a:ext cx="548640" cy="548640"/>
          </a:xfrm>
          <a:prstGeom prst="rect">
            <a:avLst/>
          </a:prstGeom>
        </p:spPr>
      </p:pic>
      <p:pic>
        <p:nvPicPr>
          <p:cNvPr id="137" name="グラフィックス 136">
            <a:extLst>
              <a:ext uri="{FF2B5EF4-FFF2-40B4-BE49-F238E27FC236}">
                <a16:creationId xmlns:a16="http://schemas.microsoft.com/office/drawing/2014/main" id="{24376563-E307-061B-254F-7DECBD174C3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9527458" y="7133340"/>
            <a:ext cx="548640" cy="548640"/>
          </a:xfrm>
          <a:prstGeom prst="rect">
            <a:avLst/>
          </a:prstGeom>
        </p:spPr>
      </p:pic>
      <p:sp>
        <p:nvSpPr>
          <p:cNvPr id="139" name="TextBox 20">
            <a:extLst>
              <a:ext uri="{FF2B5EF4-FFF2-40B4-BE49-F238E27FC236}">
                <a16:creationId xmlns:a16="http://schemas.microsoft.com/office/drawing/2014/main" id="{8D96DF3E-ABB5-F196-6802-19345116F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6599" y="7566159"/>
            <a:ext cx="17112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Azure Functions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ファイル生成関数</a:t>
            </a:r>
            <a:endParaRPr lang="en-US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cxnSp>
        <p:nvCxnSpPr>
          <p:cNvPr id="143" name="カギ線コネクタ 239">
            <a:extLst>
              <a:ext uri="{FF2B5EF4-FFF2-40B4-BE49-F238E27FC236}">
                <a16:creationId xmlns:a16="http://schemas.microsoft.com/office/drawing/2014/main" id="{51D28DB9-A7F2-94FE-E37C-A143C58926F2}"/>
              </a:ext>
            </a:extLst>
          </p:cNvPr>
          <p:cNvCxnSpPr>
            <a:cxnSpLocks/>
            <a:stCxn id="96" idx="2"/>
            <a:endCxn id="137" idx="3"/>
          </p:cNvCxnSpPr>
          <p:nvPr/>
        </p:nvCxnSpPr>
        <p:spPr>
          <a:xfrm rot="5400000">
            <a:off x="20452868" y="6684377"/>
            <a:ext cx="346513" cy="110005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1" name="カギ線コネクタ 239">
            <a:extLst>
              <a:ext uri="{FF2B5EF4-FFF2-40B4-BE49-F238E27FC236}">
                <a16:creationId xmlns:a16="http://schemas.microsoft.com/office/drawing/2014/main" id="{9EC4AC1A-ABD9-C448-E214-7A7D123FF9E2}"/>
              </a:ext>
            </a:extLst>
          </p:cNvPr>
          <p:cNvCxnSpPr>
            <a:cxnSpLocks/>
            <a:stCxn id="137" idx="1"/>
            <a:endCxn id="110" idx="2"/>
          </p:cNvCxnSpPr>
          <p:nvPr/>
        </p:nvCxnSpPr>
        <p:spPr>
          <a:xfrm rot="10800000">
            <a:off x="18472238" y="7239328"/>
            <a:ext cx="1055220" cy="16833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5" name="カギ線コネクタ 239">
            <a:extLst>
              <a:ext uri="{FF2B5EF4-FFF2-40B4-BE49-F238E27FC236}">
                <a16:creationId xmlns:a16="http://schemas.microsoft.com/office/drawing/2014/main" id="{5C176AFE-C424-D43C-A36D-7473FC590FE9}"/>
              </a:ext>
            </a:extLst>
          </p:cNvPr>
          <p:cNvCxnSpPr>
            <a:cxnSpLocks/>
            <a:stCxn id="137" idx="1"/>
            <a:endCxn id="136" idx="1"/>
          </p:cNvCxnSpPr>
          <p:nvPr/>
        </p:nvCxnSpPr>
        <p:spPr>
          <a:xfrm rot="10800000" flipV="1">
            <a:off x="18462728" y="7407660"/>
            <a:ext cx="1064731" cy="1721514"/>
          </a:xfrm>
          <a:prstGeom prst="bentConnector3">
            <a:avLst>
              <a:gd name="adj1" fmla="val 120959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0" name="正方形/長方形 179">
            <a:extLst>
              <a:ext uri="{FF2B5EF4-FFF2-40B4-BE49-F238E27FC236}">
                <a16:creationId xmlns:a16="http://schemas.microsoft.com/office/drawing/2014/main" id="{84190168-66BB-423A-5C96-56E9FDE0E5A5}"/>
              </a:ext>
            </a:extLst>
          </p:cNvPr>
          <p:cNvSpPr/>
          <p:nvPr/>
        </p:nvSpPr>
        <p:spPr>
          <a:xfrm>
            <a:off x="17700189" y="10189758"/>
            <a:ext cx="5871507" cy="4482673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kumimoji="1" lang="ja-JP" altLang="en-US" sz="1400" b="1" u="sng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申請・届出</a:t>
            </a:r>
            <a:r>
              <a:rPr kumimoji="1" lang="en-US" altLang="ja-JP" sz="1400" b="1" u="sng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_</a:t>
            </a:r>
            <a:r>
              <a:rPr kumimoji="1" lang="ja-JP" altLang="en-US" sz="14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添付資料管理機能</a:t>
            </a:r>
            <a:endParaRPr kumimoji="1" lang="en-US" altLang="ja-JP" sz="1400" b="1" u="sng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r"/>
            <a:r>
              <a:rPr kumimoji="1" lang="ja-JP" altLang="en-US" sz="14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コンテンツ管理</a:t>
            </a:r>
            <a:r>
              <a:rPr kumimoji="1" lang="en-US" altLang="ja-JP" sz="14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_Web</a:t>
            </a:r>
            <a:r>
              <a:rPr kumimoji="1" lang="ja-JP" altLang="en-US" sz="14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ページ（静的コンテンツ）公開機能</a:t>
            </a:r>
            <a:endParaRPr kumimoji="1" lang="en-US" altLang="ja-JP" sz="1400" b="1" u="sng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86" name="グラフィックス 185">
            <a:extLst>
              <a:ext uri="{FF2B5EF4-FFF2-40B4-BE49-F238E27FC236}">
                <a16:creationId xmlns:a16="http://schemas.microsoft.com/office/drawing/2014/main" id="{7148DCBE-09E1-B1A0-5F7E-3EE75ABE226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1853488" y="11762830"/>
            <a:ext cx="548640" cy="548640"/>
          </a:xfrm>
          <a:prstGeom prst="rect">
            <a:avLst/>
          </a:prstGeom>
        </p:spPr>
      </p:pic>
      <p:sp>
        <p:nvSpPr>
          <p:cNvPr id="221" name="TextBox 11">
            <a:extLst>
              <a:ext uri="{FF2B5EF4-FFF2-40B4-BE49-F238E27FC236}">
                <a16:creationId xmlns:a16="http://schemas.microsoft.com/office/drawing/2014/main" id="{99551D3A-D370-CFCB-6392-B8116F0F0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87750" y="12232533"/>
            <a:ext cx="17056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Front Door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フロントエンド配信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CDN</a:t>
            </a:r>
            <a:endParaRPr lang="en-US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sp>
        <p:nvSpPr>
          <p:cNvPr id="222" name="TextBox 11">
            <a:extLst>
              <a:ext uri="{FF2B5EF4-FFF2-40B4-BE49-F238E27FC236}">
                <a16:creationId xmlns:a16="http://schemas.microsoft.com/office/drawing/2014/main" id="{CB39C30C-7101-366D-D7E4-F37C0BDE0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5515" y="11148135"/>
            <a:ext cx="17056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WAF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フロントエンド保護</a:t>
            </a:r>
            <a:endParaRPr lang="en-US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cxnSp>
        <p:nvCxnSpPr>
          <p:cNvPr id="227" name="直線矢印コネクタ 120">
            <a:extLst>
              <a:ext uri="{FF2B5EF4-FFF2-40B4-BE49-F238E27FC236}">
                <a16:creationId xmlns:a16="http://schemas.microsoft.com/office/drawing/2014/main" id="{7501A261-2EBD-457D-FA42-410D57733A45}"/>
              </a:ext>
            </a:extLst>
          </p:cNvPr>
          <p:cNvCxnSpPr>
            <a:cxnSpLocks/>
            <a:stCxn id="222" idx="2"/>
            <a:endCxn id="186" idx="0"/>
          </p:cNvCxnSpPr>
          <p:nvPr/>
        </p:nvCxnSpPr>
        <p:spPr>
          <a:xfrm flipH="1">
            <a:off x="22127808" y="11548245"/>
            <a:ext cx="532" cy="2145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47" name="グラフィックス 246">
            <a:extLst>
              <a:ext uri="{FF2B5EF4-FFF2-40B4-BE49-F238E27FC236}">
                <a16:creationId xmlns:a16="http://schemas.microsoft.com/office/drawing/2014/main" id="{6655517C-7BD1-218F-54FE-F8AF5A209E8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896828" y="10842073"/>
            <a:ext cx="365761" cy="365761"/>
          </a:xfrm>
          <a:prstGeom prst="rect">
            <a:avLst/>
          </a:prstGeom>
        </p:spPr>
      </p:pic>
      <p:pic>
        <p:nvPicPr>
          <p:cNvPr id="270" name="グラフィックス 269">
            <a:extLst>
              <a:ext uri="{FF2B5EF4-FFF2-40B4-BE49-F238E27FC236}">
                <a16:creationId xmlns:a16="http://schemas.microsoft.com/office/drawing/2014/main" id="{0CF4D41E-B52D-C651-5413-70E9272499C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9357247" y="11778391"/>
            <a:ext cx="548640" cy="548640"/>
          </a:xfrm>
          <a:prstGeom prst="rect">
            <a:avLst/>
          </a:prstGeom>
        </p:spPr>
      </p:pic>
      <p:sp>
        <p:nvSpPr>
          <p:cNvPr id="271" name="TextBox 9">
            <a:extLst>
              <a:ext uri="{FF2B5EF4-FFF2-40B4-BE49-F238E27FC236}">
                <a16:creationId xmlns:a16="http://schemas.microsoft.com/office/drawing/2014/main" id="{B2A1514E-7BCD-32D4-1C64-752B1D053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11751" y="12210264"/>
            <a:ext cx="17056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Storage Accounts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フロントエンド配信ストレージ</a:t>
            </a:r>
          </a:p>
        </p:txBody>
      </p:sp>
      <p:pic>
        <p:nvPicPr>
          <p:cNvPr id="274" name="グラフィックス 273">
            <a:extLst>
              <a:ext uri="{FF2B5EF4-FFF2-40B4-BE49-F238E27FC236}">
                <a16:creationId xmlns:a16="http://schemas.microsoft.com/office/drawing/2014/main" id="{3EFB6944-CA49-D5DC-8E19-4B3872AB07A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1839050" y="13550413"/>
            <a:ext cx="548640" cy="548640"/>
          </a:xfrm>
          <a:prstGeom prst="rect">
            <a:avLst/>
          </a:prstGeom>
        </p:spPr>
      </p:pic>
      <p:sp>
        <p:nvSpPr>
          <p:cNvPr id="277" name="TextBox 11">
            <a:extLst>
              <a:ext uri="{FF2B5EF4-FFF2-40B4-BE49-F238E27FC236}">
                <a16:creationId xmlns:a16="http://schemas.microsoft.com/office/drawing/2014/main" id="{3AA9E54E-2698-3522-528E-A24B04469B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63391" y="14060291"/>
            <a:ext cx="17056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Front Door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バックエンド配信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CDN</a:t>
            </a:r>
            <a:endParaRPr lang="en-US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sp>
        <p:nvSpPr>
          <p:cNvPr id="278" name="TextBox 11">
            <a:extLst>
              <a:ext uri="{FF2B5EF4-FFF2-40B4-BE49-F238E27FC236}">
                <a16:creationId xmlns:a16="http://schemas.microsoft.com/office/drawing/2014/main" id="{9AF162EB-6B25-4D43-2D9E-E97C5BC9D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55476" y="12995983"/>
            <a:ext cx="17056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WAF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バックエンド保護</a:t>
            </a:r>
            <a:endParaRPr lang="en-US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cxnSp>
        <p:nvCxnSpPr>
          <p:cNvPr id="279" name="直線矢印コネクタ 120">
            <a:extLst>
              <a:ext uri="{FF2B5EF4-FFF2-40B4-BE49-F238E27FC236}">
                <a16:creationId xmlns:a16="http://schemas.microsoft.com/office/drawing/2014/main" id="{8A79C7A1-78A5-73B2-F8E9-31F31414BD5C}"/>
              </a:ext>
            </a:extLst>
          </p:cNvPr>
          <p:cNvCxnSpPr>
            <a:cxnSpLocks/>
            <a:stCxn id="278" idx="2"/>
            <a:endCxn id="274" idx="0"/>
          </p:cNvCxnSpPr>
          <p:nvPr/>
        </p:nvCxnSpPr>
        <p:spPr>
          <a:xfrm>
            <a:off x="22108301" y="13396093"/>
            <a:ext cx="5069" cy="154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80" name="グラフィックス 279">
            <a:extLst>
              <a:ext uri="{FF2B5EF4-FFF2-40B4-BE49-F238E27FC236}">
                <a16:creationId xmlns:a16="http://schemas.microsoft.com/office/drawing/2014/main" id="{1E9D18D2-717B-FEB6-5567-FAE3D6BA22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890733" y="12679966"/>
            <a:ext cx="365761" cy="365761"/>
          </a:xfrm>
          <a:prstGeom prst="rect">
            <a:avLst/>
          </a:prstGeom>
        </p:spPr>
      </p:pic>
      <p:sp>
        <p:nvSpPr>
          <p:cNvPr id="292" name="TextBox 9">
            <a:extLst>
              <a:ext uri="{FF2B5EF4-FFF2-40B4-BE49-F238E27FC236}">
                <a16:creationId xmlns:a16="http://schemas.microsoft.com/office/drawing/2014/main" id="{37867A84-D41A-62A2-69B5-F01B5DB0F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96758" y="14060291"/>
            <a:ext cx="13014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API Management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バックエンド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API</a:t>
            </a:r>
            <a:endParaRPr lang="en-US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pic>
        <p:nvPicPr>
          <p:cNvPr id="293" name="グラフィックス 292">
            <a:extLst>
              <a:ext uri="{FF2B5EF4-FFF2-40B4-BE49-F238E27FC236}">
                <a16:creationId xmlns:a16="http://schemas.microsoft.com/office/drawing/2014/main" id="{4B9029B6-AB10-D04A-00B5-8812E6752BE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0657317" y="13551151"/>
            <a:ext cx="548639" cy="548639"/>
          </a:xfrm>
          <a:prstGeom prst="rect">
            <a:avLst/>
          </a:prstGeom>
        </p:spPr>
      </p:pic>
      <p:cxnSp>
        <p:nvCxnSpPr>
          <p:cNvPr id="294" name="直線矢印コネクタ 120">
            <a:extLst>
              <a:ext uri="{FF2B5EF4-FFF2-40B4-BE49-F238E27FC236}">
                <a16:creationId xmlns:a16="http://schemas.microsoft.com/office/drawing/2014/main" id="{8B7C0074-199F-726A-8FB9-F5CD65195FE1}"/>
              </a:ext>
            </a:extLst>
          </p:cNvPr>
          <p:cNvCxnSpPr>
            <a:cxnSpLocks/>
            <a:stCxn id="293" idx="1"/>
            <a:endCxn id="295" idx="3"/>
          </p:cNvCxnSpPr>
          <p:nvPr/>
        </p:nvCxnSpPr>
        <p:spPr>
          <a:xfrm flipH="1" flipV="1">
            <a:off x="19944676" y="13824733"/>
            <a:ext cx="712641" cy="7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95" name="グラフィックス 294">
            <a:extLst>
              <a:ext uri="{FF2B5EF4-FFF2-40B4-BE49-F238E27FC236}">
                <a16:creationId xmlns:a16="http://schemas.microsoft.com/office/drawing/2014/main" id="{AC9648ED-81AF-D46C-BD10-4838D4EB231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9396036" y="13550413"/>
            <a:ext cx="548640" cy="548640"/>
          </a:xfrm>
          <a:prstGeom prst="rect">
            <a:avLst/>
          </a:prstGeom>
        </p:spPr>
      </p:pic>
      <p:sp>
        <p:nvSpPr>
          <p:cNvPr id="296" name="TextBox 20">
            <a:extLst>
              <a:ext uri="{FF2B5EF4-FFF2-40B4-BE49-F238E27FC236}">
                <a16:creationId xmlns:a16="http://schemas.microsoft.com/office/drawing/2014/main" id="{33D2FEF4-5866-E597-8F43-6C5CE472D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31643" y="14063321"/>
            <a:ext cx="128013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Functions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署名付き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URL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発行関数</a:t>
            </a:r>
            <a:endParaRPr lang="en-US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cxnSp>
        <p:nvCxnSpPr>
          <p:cNvPr id="300" name="直線矢印コネクタ 120">
            <a:extLst>
              <a:ext uri="{FF2B5EF4-FFF2-40B4-BE49-F238E27FC236}">
                <a16:creationId xmlns:a16="http://schemas.microsoft.com/office/drawing/2014/main" id="{60C59927-BFDD-519C-7A6B-C75FA37F88F4}"/>
              </a:ext>
            </a:extLst>
          </p:cNvPr>
          <p:cNvCxnSpPr>
            <a:cxnSpLocks/>
            <a:stCxn id="274" idx="1"/>
            <a:endCxn id="293" idx="3"/>
          </p:cNvCxnSpPr>
          <p:nvPr/>
        </p:nvCxnSpPr>
        <p:spPr>
          <a:xfrm flipH="1">
            <a:off x="21205956" y="13824733"/>
            <a:ext cx="633094" cy="7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6" name="グラフィックス 305">
            <a:extLst>
              <a:ext uri="{FF2B5EF4-FFF2-40B4-BE49-F238E27FC236}">
                <a16:creationId xmlns:a16="http://schemas.microsoft.com/office/drawing/2014/main" id="{4952F008-AB74-EF2B-9E03-22C489DA567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8256529" y="13555040"/>
            <a:ext cx="548640" cy="548640"/>
          </a:xfrm>
          <a:prstGeom prst="rect">
            <a:avLst/>
          </a:prstGeom>
        </p:spPr>
      </p:pic>
      <p:sp>
        <p:nvSpPr>
          <p:cNvPr id="307" name="TextBox 9">
            <a:extLst>
              <a:ext uri="{FF2B5EF4-FFF2-40B4-BE49-F238E27FC236}">
                <a16:creationId xmlns:a16="http://schemas.microsoft.com/office/drawing/2014/main" id="{3347E4B0-50C6-A40E-5893-76BFA611D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68062" y="14057247"/>
            <a:ext cx="170564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Storage</a:t>
            </a:r>
          </a:p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Accounts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添付資料保管ストレージ</a:t>
            </a:r>
            <a:endParaRPr lang="en-US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cxnSp>
        <p:nvCxnSpPr>
          <p:cNvPr id="308" name="直線矢印コネクタ 120">
            <a:extLst>
              <a:ext uri="{FF2B5EF4-FFF2-40B4-BE49-F238E27FC236}">
                <a16:creationId xmlns:a16="http://schemas.microsoft.com/office/drawing/2014/main" id="{5DCDC6BA-95ED-D70F-6DD2-2CA156380362}"/>
              </a:ext>
            </a:extLst>
          </p:cNvPr>
          <p:cNvCxnSpPr>
            <a:cxnSpLocks/>
            <a:stCxn id="295" idx="1"/>
            <a:endCxn id="306" idx="3"/>
          </p:cNvCxnSpPr>
          <p:nvPr/>
        </p:nvCxnSpPr>
        <p:spPr>
          <a:xfrm flipH="1">
            <a:off x="18805169" y="13824733"/>
            <a:ext cx="590867" cy="46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2" name="直線矢印コネクタ 120">
            <a:extLst>
              <a:ext uri="{FF2B5EF4-FFF2-40B4-BE49-F238E27FC236}">
                <a16:creationId xmlns:a16="http://schemas.microsoft.com/office/drawing/2014/main" id="{3ACD61B5-9E84-A7BC-1938-5CE47F2A6E17}"/>
              </a:ext>
            </a:extLst>
          </p:cNvPr>
          <p:cNvCxnSpPr>
            <a:cxnSpLocks/>
            <a:stCxn id="295" idx="0"/>
            <a:endCxn id="271" idx="2"/>
          </p:cNvCxnSpPr>
          <p:nvPr/>
        </p:nvCxnSpPr>
        <p:spPr>
          <a:xfrm flipH="1" flipV="1">
            <a:off x="19664576" y="12610374"/>
            <a:ext cx="5780" cy="9400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2" name="TextBox 10">
            <a:extLst>
              <a:ext uri="{FF2B5EF4-FFF2-40B4-BE49-F238E27FC236}">
                <a16:creationId xmlns:a16="http://schemas.microsoft.com/office/drawing/2014/main" id="{576E07E0-81F8-79D4-136F-0F2495429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83785" y="9568328"/>
            <a:ext cx="173406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Fabric</a:t>
            </a:r>
          </a:p>
          <a:p>
            <a:pPr algn="ctr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Data Factory</a:t>
            </a:r>
          </a:p>
          <a:p>
            <a:pPr algn="ctr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事前バッチ処理ジョブ</a:t>
            </a:r>
            <a:endParaRPr lang="en-US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326" name="グラフィックス 325">
            <a:extLst>
              <a:ext uri="{FF2B5EF4-FFF2-40B4-BE49-F238E27FC236}">
                <a16:creationId xmlns:a16="http://schemas.microsoft.com/office/drawing/2014/main" id="{1CED347E-6181-37B5-B5C6-97232BF58594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6227122" y="8943035"/>
            <a:ext cx="620055" cy="620055"/>
          </a:xfrm>
          <a:prstGeom prst="rect">
            <a:avLst/>
          </a:prstGeom>
        </p:spPr>
      </p:pic>
      <p:sp>
        <p:nvSpPr>
          <p:cNvPr id="333" name="TextBox 9">
            <a:extLst>
              <a:ext uri="{FF2B5EF4-FFF2-40B4-BE49-F238E27FC236}">
                <a16:creationId xmlns:a16="http://schemas.microsoft.com/office/drawing/2014/main" id="{07712B3A-6093-06A5-2526-F02DC1C913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93921" y="9547340"/>
            <a:ext cx="22431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Fabric</a:t>
            </a:r>
          </a:p>
          <a:p>
            <a:pPr algn="ctr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OneLake</a:t>
            </a:r>
          </a:p>
          <a:p>
            <a:pPr algn="ctr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統計処理対象データ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algn="ctr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保存ストレージ</a:t>
            </a:r>
            <a:endParaRPr lang="en-US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334" name="TextBox 24">
            <a:extLst>
              <a:ext uri="{FF2B5EF4-FFF2-40B4-BE49-F238E27FC236}">
                <a16:creationId xmlns:a16="http://schemas.microsoft.com/office/drawing/2014/main" id="{56558E19-C8EF-565C-7B82-2BFE4CA30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79001" y="9533339"/>
            <a:ext cx="154073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Fabric </a:t>
            </a:r>
            <a:b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</a:b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カタログ 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/ 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リネージ機能</a:t>
            </a:r>
            <a:endParaRPr lang="en-US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統計処理対象データ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algn="ctr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メタデータカタログ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336" name="グラフィックス 335">
            <a:extLst>
              <a:ext uri="{FF2B5EF4-FFF2-40B4-BE49-F238E27FC236}">
                <a16:creationId xmlns:a16="http://schemas.microsoft.com/office/drawing/2014/main" id="{98D51B1A-8318-96E5-F861-09FD6680DF7A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5136467" y="8946704"/>
            <a:ext cx="570046" cy="570046"/>
          </a:xfrm>
          <a:prstGeom prst="rect">
            <a:avLst/>
          </a:prstGeom>
        </p:spPr>
      </p:pic>
      <p:pic>
        <p:nvPicPr>
          <p:cNvPr id="337" name="グラフィックス 336">
            <a:extLst>
              <a:ext uri="{FF2B5EF4-FFF2-40B4-BE49-F238E27FC236}">
                <a16:creationId xmlns:a16="http://schemas.microsoft.com/office/drawing/2014/main" id="{6B9403B5-37CE-C704-9B09-5802C9B01BF7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3901191" y="8951082"/>
            <a:ext cx="637572" cy="650855"/>
          </a:xfrm>
          <a:prstGeom prst="rect">
            <a:avLst/>
          </a:prstGeom>
        </p:spPr>
      </p:pic>
      <p:sp>
        <p:nvSpPr>
          <p:cNvPr id="338" name="TextBox 34">
            <a:extLst>
              <a:ext uri="{FF2B5EF4-FFF2-40B4-BE49-F238E27FC236}">
                <a16:creationId xmlns:a16="http://schemas.microsoft.com/office/drawing/2014/main" id="{E546AC11-392F-AD22-4960-0310B2C23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01287" y="9549899"/>
            <a:ext cx="145645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Fabric</a:t>
            </a:r>
          </a:p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Warehouse 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統計処理エンジン・</a:t>
            </a:r>
            <a:b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</a:b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データウェアハウス</a:t>
            </a:r>
            <a:endParaRPr lang="en-US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339" name="グラフィックス 338">
            <a:extLst>
              <a:ext uri="{FF2B5EF4-FFF2-40B4-BE49-F238E27FC236}">
                <a16:creationId xmlns:a16="http://schemas.microsoft.com/office/drawing/2014/main" id="{F61E7631-7E54-EBD6-B36F-488664E3436C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2724092" y="8943035"/>
            <a:ext cx="620055" cy="620055"/>
          </a:xfrm>
          <a:prstGeom prst="rect">
            <a:avLst/>
          </a:prstGeom>
        </p:spPr>
      </p:pic>
      <p:sp>
        <p:nvSpPr>
          <p:cNvPr id="350" name="TextBox 34">
            <a:extLst>
              <a:ext uri="{FF2B5EF4-FFF2-40B4-BE49-F238E27FC236}">
                <a16:creationId xmlns:a16="http://schemas.microsoft.com/office/drawing/2014/main" id="{9473492B-E120-4CBE-136B-BC20F32D6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84185" y="11315219"/>
            <a:ext cx="15485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Power BI</a:t>
            </a:r>
            <a:b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</a:b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分析用ダッシュボード</a:t>
            </a:r>
            <a:endParaRPr lang="en-US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351" name="グラフィックス 350">
            <a:extLst>
              <a:ext uri="{FF2B5EF4-FFF2-40B4-BE49-F238E27FC236}">
                <a16:creationId xmlns:a16="http://schemas.microsoft.com/office/drawing/2014/main" id="{A06A6109-F8EE-0BF7-7E8E-836FA7EE29A8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5349675" y="10787707"/>
            <a:ext cx="553302" cy="553302"/>
          </a:xfrm>
          <a:prstGeom prst="rect">
            <a:avLst/>
          </a:prstGeom>
        </p:spPr>
      </p:pic>
      <p:sp>
        <p:nvSpPr>
          <p:cNvPr id="380" name="正方形/長方形 379">
            <a:extLst>
              <a:ext uri="{FF2B5EF4-FFF2-40B4-BE49-F238E27FC236}">
                <a16:creationId xmlns:a16="http://schemas.microsoft.com/office/drawing/2014/main" id="{C1E330CF-117E-FC37-2803-E220C68D55DF}"/>
              </a:ext>
            </a:extLst>
          </p:cNvPr>
          <p:cNvSpPr/>
          <p:nvPr/>
        </p:nvSpPr>
        <p:spPr>
          <a:xfrm>
            <a:off x="8492127" y="8289700"/>
            <a:ext cx="2573806" cy="1264493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kumimoji="1" lang="ja-JP" altLang="en-US" sz="14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データ管理</a:t>
            </a:r>
            <a:r>
              <a:rPr kumimoji="1" lang="en-US" altLang="ja-JP" sz="14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_</a:t>
            </a:r>
            <a:r>
              <a:rPr kumimoji="1" lang="ja-JP" altLang="en-US" sz="14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統計情報公開機能</a:t>
            </a:r>
          </a:p>
        </p:txBody>
      </p:sp>
      <p:sp>
        <p:nvSpPr>
          <p:cNvPr id="383" name="TextBox 9">
            <a:extLst>
              <a:ext uri="{FF2B5EF4-FFF2-40B4-BE49-F238E27FC236}">
                <a16:creationId xmlns:a16="http://schemas.microsoft.com/office/drawing/2014/main" id="{9BF67C79-440F-E88C-88CC-8FAEFC7481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7" y="9135034"/>
            <a:ext cx="22431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Storage Accounts</a:t>
            </a:r>
          </a:p>
          <a:p>
            <a:pPr algn="ctr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統計処理後データ保存ストレージ</a:t>
            </a:r>
            <a:endParaRPr lang="en-US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pic>
        <p:nvPicPr>
          <p:cNvPr id="386" name="グラフィックス 385">
            <a:extLst>
              <a:ext uri="{FF2B5EF4-FFF2-40B4-BE49-F238E27FC236}">
                <a16:creationId xmlns:a16="http://schemas.microsoft.com/office/drawing/2014/main" id="{E01C0245-B4B9-6A3B-221D-541E32F5A72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542592" y="8596529"/>
            <a:ext cx="548640" cy="548640"/>
          </a:xfrm>
          <a:prstGeom prst="rect">
            <a:avLst/>
          </a:prstGeom>
        </p:spPr>
      </p:pic>
      <p:sp>
        <p:nvSpPr>
          <p:cNvPr id="394" name="TextBox 11">
            <a:extLst>
              <a:ext uri="{FF2B5EF4-FFF2-40B4-BE49-F238E27FC236}">
                <a16:creationId xmlns:a16="http://schemas.microsoft.com/office/drawing/2014/main" id="{101AC9DF-F0AF-F598-CE68-44A6A6A78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9727" y="10778363"/>
            <a:ext cx="17056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Front Door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静的コンテンツ配信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CDN</a:t>
            </a:r>
            <a:endParaRPr lang="en-US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sp>
        <p:nvSpPr>
          <p:cNvPr id="395" name="TextBox 11">
            <a:extLst>
              <a:ext uri="{FF2B5EF4-FFF2-40B4-BE49-F238E27FC236}">
                <a16:creationId xmlns:a16="http://schemas.microsoft.com/office/drawing/2014/main" id="{DDDCB1DA-4E6E-5ABD-765B-F7319529A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7187" y="9629906"/>
            <a:ext cx="15060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WAF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フロントエンド保護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cxnSp>
        <p:nvCxnSpPr>
          <p:cNvPr id="396" name="直線矢印コネクタ 120">
            <a:extLst>
              <a:ext uri="{FF2B5EF4-FFF2-40B4-BE49-F238E27FC236}">
                <a16:creationId xmlns:a16="http://schemas.microsoft.com/office/drawing/2014/main" id="{6B8DC3B4-2F4F-CAAC-49B9-D82BAB9305B4}"/>
              </a:ext>
            </a:extLst>
          </p:cNvPr>
          <p:cNvCxnSpPr>
            <a:cxnSpLocks/>
            <a:stCxn id="395" idx="2"/>
            <a:endCxn id="410" idx="0"/>
          </p:cNvCxnSpPr>
          <p:nvPr/>
        </p:nvCxnSpPr>
        <p:spPr>
          <a:xfrm flipH="1">
            <a:off x="7677532" y="10030016"/>
            <a:ext cx="2688" cy="2040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97" name="グラフィックス 396">
            <a:extLst>
              <a:ext uri="{FF2B5EF4-FFF2-40B4-BE49-F238E27FC236}">
                <a16:creationId xmlns:a16="http://schemas.microsoft.com/office/drawing/2014/main" id="{5E07061E-34D9-223F-A954-0562DCC474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02473" y="9306246"/>
            <a:ext cx="365761" cy="365761"/>
          </a:xfrm>
          <a:prstGeom prst="rect">
            <a:avLst/>
          </a:prstGeom>
        </p:spPr>
      </p:pic>
      <p:pic>
        <p:nvPicPr>
          <p:cNvPr id="410" name="グラフィックス 409">
            <a:extLst>
              <a:ext uri="{FF2B5EF4-FFF2-40B4-BE49-F238E27FC236}">
                <a16:creationId xmlns:a16="http://schemas.microsoft.com/office/drawing/2014/main" id="{0004CB55-9240-F406-821B-B87DD8E1A2A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403212" y="10234068"/>
            <a:ext cx="548640" cy="548640"/>
          </a:xfrm>
          <a:prstGeom prst="rect">
            <a:avLst/>
          </a:prstGeom>
        </p:spPr>
      </p:pic>
      <p:sp>
        <p:nvSpPr>
          <p:cNvPr id="431" name="TextBox 9">
            <a:extLst>
              <a:ext uri="{FF2B5EF4-FFF2-40B4-BE49-F238E27FC236}">
                <a16:creationId xmlns:a16="http://schemas.microsoft.com/office/drawing/2014/main" id="{C658EF62-89F7-937E-BB1F-83DAF865FB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7426" y="10778252"/>
            <a:ext cx="22399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Storage Accounts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フロントエンド配信ストレージ</a:t>
            </a:r>
            <a:endParaRPr lang="en-US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pic>
        <p:nvPicPr>
          <p:cNvPr id="432" name="グラフィックス 431">
            <a:extLst>
              <a:ext uri="{FF2B5EF4-FFF2-40B4-BE49-F238E27FC236}">
                <a16:creationId xmlns:a16="http://schemas.microsoft.com/office/drawing/2014/main" id="{14B533BA-FC7D-31C6-7A76-5C22B2DB67C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550504" y="10235734"/>
            <a:ext cx="548640" cy="548640"/>
          </a:xfrm>
          <a:prstGeom prst="rect">
            <a:avLst/>
          </a:prstGeom>
        </p:spPr>
      </p:pic>
      <p:cxnSp>
        <p:nvCxnSpPr>
          <p:cNvPr id="436" name="直線矢印コネクタ 120">
            <a:extLst>
              <a:ext uri="{FF2B5EF4-FFF2-40B4-BE49-F238E27FC236}">
                <a16:creationId xmlns:a16="http://schemas.microsoft.com/office/drawing/2014/main" id="{F250E4DC-845C-D063-0EE0-B4F3E8B15A95}"/>
              </a:ext>
            </a:extLst>
          </p:cNvPr>
          <p:cNvCxnSpPr>
            <a:cxnSpLocks/>
            <a:stCxn id="410" idx="3"/>
            <a:endCxn id="432" idx="1"/>
          </p:cNvCxnSpPr>
          <p:nvPr/>
        </p:nvCxnSpPr>
        <p:spPr>
          <a:xfrm>
            <a:off x="7951852" y="10508388"/>
            <a:ext cx="1598652" cy="1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9" name="カギ線コネクタ 239">
            <a:extLst>
              <a:ext uri="{FF2B5EF4-FFF2-40B4-BE49-F238E27FC236}">
                <a16:creationId xmlns:a16="http://schemas.microsoft.com/office/drawing/2014/main" id="{143B87F5-F260-1CFC-CABF-A2599CE923DA}"/>
              </a:ext>
            </a:extLst>
          </p:cNvPr>
          <p:cNvCxnSpPr>
            <a:cxnSpLocks/>
            <a:stCxn id="410" idx="3"/>
            <a:endCxn id="386" idx="1"/>
          </p:cNvCxnSpPr>
          <p:nvPr/>
        </p:nvCxnSpPr>
        <p:spPr>
          <a:xfrm flipV="1">
            <a:off x="7951852" y="8870849"/>
            <a:ext cx="1590740" cy="1637539"/>
          </a:xfrm>
          <a:prstGeom prst="bentConnector3">
            <a:avLst>
              <a:gd name="adj1" fmla="val 24133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5" name="正方形/長方形 454">
            <a:extLst>
              <a:ext uri="{FF2B5EF4-FFF2-40B4-BE49-F238E27FC236}">
                <a16:creationId xmlns:a16="http://schemas.microsoft.com/office/drawing/2014/main" id="{61E1FEDF-A9F9-1F54-3BD2-EEBF6479A4D3}"/>
              </a:ext>
            </a:extLst>
          </p:cNvPr>
          <p:cNvSpPr/>
          <p:nvPr/>
        </p:nvSpPr>
        <p:spPr>
          <a:xfrm>
            <a:off x="6965418" y="13657075"/>
            <a:ext cx="4997670" cy="1383356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kumimoji="1" lang="ja-JP" altLang="en-US" sz="1400" b="1" u="sng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ログ管理</a:t>
            </a:r>
            <a:r>
              <a:rPr kumimoji="1" lang="en-US" altLang="ja-JP" sz="1400" b="1" u="sng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_</a:t>
            </a:r>
            <a:r>
              <a:rPr kumimoji="1" lang="ja-JP" altLang="en-US" sz="1400" b="1" u="sng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ログ管理機能</a:t>
            </a:r>
            <a:endParaRPr kumimoji="1" lang="en-US" altLang="ja-JP" sz="1400" b="1" u="sng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56" name="TextBox 9">
            <a:extLst>
              <a:ext uri="{FF2B5EF4-FFF2-40B4-BE49-F238E27FC236}">
                <a16:creationId xmlns:a16="http://schemas.microsoft.com/office/drawing/2014/main" id="{4CDF5F95-4C8D-74C3-30B4-48CAA54015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9794" y="14463545"/>
            <a:ext cx="174994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Storage </a:t>
            </a:r>
          </a:p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Accounts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ログ長期保管用ストレージ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pic>
        <p:nvPicPr>
          <p:cNvPr id="457" name="グラフィックス 456">
            <a:extLst>
              <a:ext uri="{FF2B5EF4-FFF2-40B4-BE49-F238E27FC236}">
                <a16:creationId xmlns:a16="http://schemas.microsoft.com/office/drawing/2014/main" id="{8479B5B5-0D51-9E29-2799-B8F3FF76795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600445" y="13949187"/>
            <a:ext cx="548640" cy="548640"/>
          </a:xfrm>
          <a:prstGeom prst="rect">
            <a:avLst/>
          </a:prstGeom>
        </p:spPr>
      </p:pic>
      <p:pic>
        <p:nvPicPr>
          <p:cNvPr id="458" name="グラフィックス 457">
            <a:extLst>
              <a:ext uri="{FF2B5EF4-FFF2-40B4-BE49-F238E27FC236}">
                <a16:creationId xmlns:a16="http://schemas.microsoft.com/office/drawing/2014/main" id="{36601D2C-7B71-7179-4B33-4BCA6F2BAFAA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8424756" y="13941839"/>
            <a:ext cx="548640" cy="548640"/>
          </a:xfrm>
          <a:prstGeom prst="rect">
            <a:avLst/>
          </a:prstGeom>
        </p:spPr>
      </p:pic>
      <p:sp>
        <p:nvSpPr>
          <p:cNvPr id="459" name="TextBox 9">
            <a:extLst>
              <a:ext uri="{FF2B5EF4-FFF2-40B4-BE49-F238E27FC236}">
                <a16:creationId xmlns:a16="http://schemas.microsoft.com/office/drawing/2014/main" id="{8A03D64C-D734-415A-E8CE-90CD7E355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9310" y="14463545"/>
            <a:ext cx="13884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Log Analytics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ログ分析用ストレージ</a:t>
            </a:r>
            <a:endParaRPr lang="en-US" altLang="en-US" sz="10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sp>
        <p:nvSpPr>
          <p:cNvPr id="460" name="TextBox 9">
            <a:extLst>
              <a:ext uri="{FF2B5EF4-FFF2-40B4-BE49-F238E27FC236}">
                <a16:creationId xmlns:a16="http://schemas.microsoft.com/office/drawing/2014/main" id="{463D2DF8-35EB-DD7E-5C4A-CD5A442382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9739" y="14464966"/>
            <a:ext cx="17499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AI Search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ログの検索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pic>
        <p:nvPicPr>
          <p:cNvPr id="461" name="グラフィックス 460">
            <a:extLst>
              <a:ext uri="{FF2B5EF4-FFF2-40B4-BE49-F238E27FC236}">
                <a16:creationId xmlns:a16="http://schemas.microsoft.com/office/drawing/2014/main" id="{C57FEDDD-745B-BF29-EF62-10707867BB09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7119201" y="13939282"/>
            <a:ext cx="550179" cy="550179"/>
          </a:xfrm>
          <a:prstGeom prst="rect">
            <a:avLst/>
          </a:prstGeom>
        </p:spPr>
      </p:pic>
      <p:pic>
        <p:nvPicPr>
          <p:cNvPr id="462" name="グラフィックス 461">
            <a:extLst>
              <a:ext uri="{FF2B5EF4-FFF2-40B4-BE49-F238E27FC236}">
                <a16:creationId xmlns:a16="http://schemas.microsoft.com/office/drawing/2014/main" id="{7EF65B1E-0509-5375-2B45-F0C05DDD74A7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11020389" y="13937297"/>
            <a:ext cx="548640" cy="548640"/>
          </a:xfrm>
          <a:prstGeom prst="rect">
            <a:avLst/>
          </a:prstGeom>
        </p:spPr>
      </p:pic>
      <p:sp>
        <p:nvSpPr>
          <p:cNvPr id="463" name="TextBox 9">
            <a:extLst>
              <a:ext uri="{FF2B5EF4-FFF2-40B4-BE49-F238E27FC236}">
                <a16:creationId xmlns:a16="http://schemas.microsoft.com/office/drawing/2014/main" id="{5F8A1BC5-7150-ED08-87F0-F26292DCB1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0216" y="14460768"/>
            <a:ext cx="17499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診断設定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ログの連携設定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sp>
        <p:nvSpPr>
          <p:cNvPr id="464" name="正方形/長方形 463">
            <a:extLst>
              <a:ext uri="{FF2B5EF4-FFF2-40B4-BE49-F238E27FC236}">
                <a16:creationId xmlns:a16="http://schemas.microsoft.com/office/drawing/2014/main" id="{91F1552A-3B8A-837B-5BAE-DA6640E766B7}"/>
              </a:ext>
            </a:extLst>
          </p:cNvPr>
          <p:cNvSpPr/>
          <p:nvPr/>
        </p:nvSpPr>
        <p:spPr>
          <a:xfrm>
            <a:off x="12036164" y="13405612"/>
            <a:ext cx="1745348" cy="1634818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kumimoji="1" lang="ja-JP" altLang="en-US" sz="1400" b="1" u="sng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バックアップ</a:t>
            </a:r>
            <a:r>
              <a:rPr kumimoji="1" lang="en-US" altLang="ja-JP" sz="1400" b="1" u="sng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_</a:t>
            </a:r>
          </a:p>
          <a:p>
            <a:pPr algn="r"/>
            <a:r>
              <a:rPr kumimoji="1" lang="ja-JP" altLang="en-US" sz="1400" b="1" u="sng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バックアップ機能</a:t>
            </a:r>
            <a:endParaRPr kumimoji="1" lang="en-US" altLang="ja-JP" sz="1400" b="1" u="sng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65" name="TextBox 9">
            <a:extLst>
              <a:ext uri="{FF2B5EF4-FFF2-40B4-BE49-F238E27FC236}">
                <a16:creationId xmlns:a16="http://schemas.microsoft.com/office/drawing/2014/main" id="{7DDBEAFB-AF2A-3FAC-2737-C951A9237A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15605" y="14461588"/>
            <a:ext cx="174994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Backup</a:t>
            </a:r>
          </a:p>
          <a:p>
            <a:pPr algn="ctr" eaLnBrk="1" hangingPunct="1"/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Center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バックアップ機能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pic>
        <p:nvPicPr>
          <p:cNvPr id="466" name="グラフィックス 465">
            <a:extLst>
              <a:ext uri="{FF2B5EF4-FFF2-40B4-BE49-F238E27FC236}">
                <a16:creationId xmlns:a16="http://schemas.microsoft.com/office/drawing/2014/main" id="{63DCCF0F-F6ED-470D-E05D-EFB4F33148BD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12630144" y="13941839"/>
            <a:ext cx="548641" cy="548641"/>
          </a:xfrm>
          <a:prstGeom prst="rect">
            <a:avLst/>
          </a:prstGeom>
        </p:spPr>
      </p:pic>
      <p:sp>
        <p:nvSpPr>
          <p:cNvPr id="467" name="正方形/長方形 466">
            <a:extLst>
              <a:ext uri="{FF2B5EF4-FFF2-40B4-BE49-F238E27FC236}">
                <a16:creationId xmlns:a16="http://schemas.microsoft.com/office/drawing/2014/main" id="{6B53211E-79FC-9DA6-2F49-0828512E89EF}"/>
              </a:ext>
            </a:extLst>
          </p:cNvPr>
          <p:cNvSpPr/>
          <p:nvPr/>
        </p:nvSpPr>
        <p:spPr>
          <a:xfrm>
            <a:off x="13849106" y="13659211"/>
            <a:ext cx="3505544" cy="1381220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kumimoji="1" lang="ja-JP" altLang="en-US" sz="1400" b="1" u="sng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構成管理</a:t>
            </a:r>
            <a:r>
              <a:rPr kumimoji="1" lang="en-US" altLang="ja-JP" sz="1400" b="1" u="sng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_</a:t>
            </a:r>
            <a:r>
              <a:rPr kumimoji="1" lang="ja-JP" altLang="en-US" sz="1400" b="1" u="sng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システム構成管理機能</a:t>
            </a:r>
            <a:endParaRPr kumimoji="1" lang="en-US" altLang="ja-JP" sz="1400" b="1" u="sng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68" name="TextBox 9">
            <a:extLst>
              <a:ext uri="{FF2B5EF4-FFF2-40B4-BE49-F238E27FC236}">
                <a16:creationId xmlns:a16="http://schemas.microsoft.com/office/drawing/2014/main" id="{1363F3BE-4EE1-658B-3251-3A7142EDE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99048" y="14479949"/>
            <a:ext cx="174994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Template Specs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構成管理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構成管理情報保管</a:t>
            </a:r>
            <a:endParaRPr lang="en-US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pic>
        <p:nvPicPr>
          <p:cNvPr id="469" name="グラフィックス 468">
            <a:extLst>
              <a:ext uri="{FF2B5EF4-FFF2-40B4-BE49-F238E27FC236}">
                <a16:creationId xmlns:a16="http://schemas.microsoft.com/office/drawing/2014/main" id="{15303B7C-F5FF-031C-9FD5-7D3349542E37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14498269" y="13951799"/>
            <a:ext cx="548640" cy="548640"/>
          </a:xfrm>
          <a:prstGeom prst="rect">
            <a:avLst/>
          </a:prstGeom>
        </p:spPr>
      </p:pic>
      <p:pic>
        <p:nvPicPr>
          <p:cNvPr id="470" name="グラフィックス 469">
            <a:extLst>
              <a:ext uri="{FF2B5EF4-FFF2-40B4-BE49-F238E27FC236}">
                <a16:creationId xmlns:a16="http://schemas.microsoft.com/office/drawing/2014/main" id="{016254E1-9390-2CF2-7346-47A05F9748B7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16219776" y="13949187"/>
            <a:ext cx="550214" cy="550214"/>
          </a:xfrm>
          <a:prstGeom prst="rect">
            <a:avLst/>
          </a:prstGeom>
        </p:spPr>
      </p:pic>
      <p:sp>
        <p:nvSpPr>
          <p:cNvPr id="471" name="TextBox 9">
            <a:extLst>
              <a:ext uri="{FF2B5EF4-FFF2-40B4-BE49-F238E27FC236}">
                <a16:creationId xmlns:a16="http://schemas.microsoft.com/office/drawing/2014/main" id="{2B4C0F65-4AB7-C871-C863-91B575118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49107" y="14468607"/>
            <a:ext cx="174994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Resource Manager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　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or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　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Bicep 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環境自動構築</a:t>
            </a:r>
            <a:endParaRPr lang="en-US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sp>
        <p:nvSpPr>
          <p:cNvPr id="472" name="正方形/長方形 471">
            <a:extLst>
              <a:ext uri="{FF2B5EF4-FFF2-40B4-BE49-F238E27FC236}">
                <a16:creationId xmlns:a16="http://schemas.microsoft.com/office/drawing/2014/main" id="{BE14B994-FED6-15E8-FD62-CF89C7F3C0B8}"/>
              </a:ext>
            </a:extLst>
          </p:cNvPr>
          <p:cNvSpPr/>
          <p:nvPr/>
        </p:nvSpPr>
        <p:spPr>
          <a:xfrm>
            <a:off x="6965417" y="15082785"/>
            <a:ext cx="10361387" cy="1344922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kumimoji="1" lang="ja-JP" altLang="en-US" sz="1400" b="1" u="sng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セキュリティ</a:t>
            </a:r>
            <a:r>
              <a:rPr kumimoji="1" lang="en-US" altLang="ja-JP" sz="1400" b="1" u="sng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_</a:t>
            </a:r>
            <a:r>
              <a:rPr kumimoji="1" lang="ja-JP" altLang="en-US" sz="1400" b="1" u="sng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セキュリティ管理機能</a:t>
            </a:r>
            <a:endParaRPr kumimoji="1" lang="en-US" altLang="ja-JP" sz="1400" b="1" u="sng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73" name="TextBox 9">
            <a:extLst>
              <a:ext uri="{FF2B5EF4-FFF2-40B4-BE49-F238E27FC236}">
                <a16:creationId xmlns:a16="http://schemas.microsoft.com/office/drawing/2014/main" id="{A6205DC1-880F-ED50-C663-C96009CBB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1099" y="15919388"/>
            <a:ext cx="207181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Microsoft Defender</a:t>
            </a:r>
          </a:p>
          <a:p>
            <a:pPr algn="ctr" eaLnBrk="1" hangingPunct="1"/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for Containers, for Cloud Apps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脆弱性スキャン</a:t>
            </a:r>
            <a:endParaRPr lang="en-US" altLang="ja-JP" sz="10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pic>
        <p:nvPicPr>
          <p:cNvPr id="474" name="グラフィックス 5">
            <a:extLst>
              <a:ext uri="{FF2B5EF4-FFF2-40B4-BE49-F238E27FC236}">
                <a16:creationId xmlns:a16="http://schemas.microsoft.com/office/drawing/2014/main" id="{D5157DE2-5BE6-058D-C6F7-29F17E159C1E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7601801" y="15439511"/>
            <a:ext cx="548640" cy="548640"/>
          </a:xfrm>
          <a:prstGeom prst="rect">
            <a:avLst/>
          </a:prstGeom>
        </p:spPr>
      </p:pic>
      <p:pic>
        <p:nvPicPr>
          <p:cNvPr id="475" name="グラフィックス 474">
            <a:extLst>
              <a:ext uri="{FF2B5EF4-FFF2-40B4-BE49-F238E27FC236}">
                <a16:creationId xmlns:a16="http://schemas.microsoft.com/office/drawing/2014/main" id="{5A76E655-A573-B217-2C4C-80BBE3E7AF07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13956505" y="15421947"/>
            <a:ext cx="554312" cy="554312"/>
          </a:xfrm>
          <a:prstGeom prst="rect">
            <a:avLst/>
          </a:prstGeom>
        </p:spPr>
      </p:pic>
      <p:sp>
        <p:nvSpPr>
          <p:cNvPr id="476" name="TextBox 9">
            <a:extLst>
              <a:ext uri="{FF2B5EF4-FFF2-40B4-BE49-F238E27FC236}">
                <a16:creationId xmlns:a16="http://schemas.microsoft.com/office/drawing/2014/main" id="{D12042FB-FE66-B894-62BB-C7F7AFB4C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05405" y="15911033"/>
            <a:ext cx="13884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Azure Policy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リソース管理</a:t>
            </a:r>
            <a:endParaRPr lang="en-US" altLang="ja-JP" sz="10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  <a:p>
            <a:pPr algn="ctr" eaLnBrk="1" hangingPunct="1"/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アクセス権限管理</a:t>
            </a:r>
            <a:endParaRPr lang="en-US" altLang="ja-JP" sz="10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pic>
        <p:nvPicPr>
          <p:cNvPr id="477" name="グラフィックス 476">
            <a:extLst>
              <a:ext uri="{FF2B5EF4-FFF2-40B4-BE49-F238E27FC236}">
                <a16:creationId xmlns:a16="http://schemas.microsoft.com/office/drawing/2014/main" id="{0C065FC9-43DB-8302-AF6D-00B5935C3AB9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12896501" y="15421947"/>
            <a:ext cx="554734" cy="554734"/>
          </a:xfrm>
          <a:prstGeom prst="rect">
            <a:avLst/>
          </a:prstGeom>
        </p:spPr>
      </p:pic>
      <p:sp>
        <p:nvSpPr>
          <p:cNvPr id="478" name="TextBox 9">
            <a:extLst>
              <a:ext uri="{FF2B5EF4-FFF2-40B4-BE49-F238E27FC236}">
                <a16:creationId xmlns:a16="http://schemas.microsoft.com/office/drawing/2014/main" id="{2E04C0ED-3EE8-AF70-63D2-6D2B61193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76469" y="15911033"/>
            <a:ext cx="13884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Azure DDoS Protection</a:t>
            </a:r>
          </a:p>
          <a:p>
            <a:pPr algn="ctr" eaLnBrk="1" hangingPunct="1"/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DDoS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保護</a:t>
            </a:r>
            <a:endParaRPr lang="en-US" altLang="ja-JP" sz="10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sp>
        <p:nvSpPr>
          <p:cNvPr id="479" name="TextBox 9">
            <a:extLst>
              <a:ext uri="{FF2B5EF4-FFF2-40B4-BE49-F238E27FC236}">
                <a16:creationId xmlns:a16="http://schemas.microsoft.com/office/drawing/2014/main" id="{828AAE1D-F3E4-6EC6-B837-02286AC13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57385" y="15925536"/>
            <a:ext cx="13884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Microsoft Defender</a:t>
            </a:r>
          </a:p>
          <a:p>
            <a:pPr algn="ctr" eaLnBrk="1" hangingPunct="1"/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for Cloud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ダッシュボード</a:t>
            </a:r>
            <a:endParaRPr lang="en-US" altLang="ja-JP" sz="10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pic>
        <p:nvPicPr>
          <p:cNvPr id="480" name="グラフィックス 479">
            <a:extLst>
              <a:ext uri="{FF2B5EF4-FFF2-40B4-BE49-F238E27FC236}">
                <a16:creationId xmlns:a16="http://schemas.microsoft.com/office/drawing/2014/main" id="{718ED1C6-6B19-7AD4-0277-5C2131B244F5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14938352" y="15411522"/>
            <a:ext cx="545329" cy="545329"/>
          </a:xfrm>
          <a:prstGeom prst="rect">
            <a:avLst/>
          </a:prstGeom>
        </p:spPr>
      </p:pic>
      <p:sp>
        <p:nvSpPr>
          <p:cNvPr id="481" name="TextBox 9">
            <a:extLst>
              <a:ext uri="{FF2B5EF4-FFF2-40B4-BE49-F238E27FC236}">
                <a16:creationId xmlns:a16="http://schemas.microsoft.com/office/drawing/2014/main" id="{5105E4F6-2DA7-000A-3909-C7732B41B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51722" y="15918334"/>
            <a:ext cx="17499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Logic Apps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対処ワークフロー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pic>
        <p:nvPicPr>
          <p:cNvPr id="482" name="グラフィックス 481">
            <a:extLst>
              <a:ext uri="{FF2B5EF4-FFF2-40B4-BE49-F238E27FC236}">
                <a16:creationId xmlns:a16="http://schemas.microsoft.com/office/drawing/2014/main" id="{F2CA836B-98B0-718B-8031-08D6F1DD0E8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5997934" y="15424994"/>
            <a:ext cx="543674" cy="543674"/>
          </a:xfrm>
          <a:prstGeom prst="rect">
            <a:avLst/>
          </a:prstGeom>
        </p:spPr>
      </p:pic>
      <p:sp>
        <p:nvSpPr>
          <p:cNvPr id="483" name="TextBox 9">
            <a:extLst>
              <a:ext uri="{FF2B5EF4-FFF2-40B4-BE49-F238E27FC236}">
                <a16:creationId xmlns:a16="http://schemas.microsoft.com/office/drawing/2014/main" id="{8DA01A45-0ECA-F968-8ABD-8D93E57A3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2260" y="15923580"/>
            <a:ext cx="13884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Azure</a:t>
            </a:r>
          </a:p>
          <a:p>
            <a:pPr algn="ctr" eaLnBrk="1" hangingPunct="1"/>
            <a:r>
              <a:rPr lang="en-US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Functions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自走復旧等</a:t>
            </a:r>
            <a:endParaRPr lang="en-US" altLang="en-US" sz="10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pic>
        <p:nvPicPr>
          <p:cNvPr id="484" name="グラフィックス 5">
            <a:extLst>
              <a:ext uri="{FF2B5EF4-FFF2-40B4-BE49-F238E27FC236}">
                <a16:creationId xmlns:a16="http://schemas.microsoft.com/office/drawing/2014/main" id="{5533CD43-17EB-867F-4097-9122414A94E1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9055490" y="15439511"/>
            <a:ext cx="548640" cy="548640"/>
          </a:xfrm>
          <a:prstGeom prst="rect">
            <a:avLst/>
          </a:prstGeom>
        </p:spPr>
      </p:pic>
      <p:sp>
        <p:nvSpPr>
          <p:cNvPr id="485" name="TextBox 9">
            <a:extLst>
              <a:ext uri="{FF2B5EF4-FFF2-40B4-BE49-F238E27FC236}">
                <a16:creationId xmlns:a16="http://schemas.microsoft.com/office/drawing/2014/main" id="{AEFC60F2-E278-C421-714B-F845B6839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0737" y="15932851"/>
            <a:ext cx="13884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Microsoft Defender for Cloud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不正通信検知</a:t>
            </a:r>
            <a:endParaRPr lang="en-US" altLang="ja-JP" sz="10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pic>
        <p:nvPicPr>
          <p:cNvPr id="486" name="グラフィックス 5">
            <a:extLst>
              <a:ext uri="{FF2B5EF4-FFF2-40B4-BE49-F238E27FC236}">
                <a16:creationId xmlns:a16="http://schemas.microsoft.com/office/drawing/2014/main" id="{3A2F49FB-1639-90DD-A06D-42A6DFC9F428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10499520" y="15439511"/>
            <a:ext cx="548640" cy="548640"/>
          </a:xfrm>
          <a:prstGeom prst="rect">
            <a:avLst/>
          </a:prstGeom>
        </p:spPr>
      </p:pic>
      <p:sp>
        <p:nvSpPr>
          <p:cNvPr id="487" name="TextBox 9">
            <a:extLst>
              <a:ext uri="{FF2B5EF4-FFF2-40B4-BE49-F238E27FC236}">
                <a16:creationId xmlns:a16="http://schemas.microsoft.com/office/drawing/2014/main" id="{63E97EC9-67AD-1F93-6EC5-76C498FBE3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76677" y="15925536"/>
            <a:ext cx="13884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Microsoft Defender for Storage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機密情報検出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/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保護</a:t>
            </a:r>
            <a:endParaRPr lang="en-US" altLang="ja-JP" sz="10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pic>
        <p:nvPicPr>
          <p:cNvPr id="488" name="グラフィックス 5">
            <a:extLst>
              <a:ext uri="{FF2B5EF4-FFF2-40B4-BE49-F238E27FC236}">
                <a16:creationId xmlns:a16="http://schemas.microsoft.com/office/drawing/2014/main" id="{5796052C-C3A7-369E-D7A3-234FB8A0BEAD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11795787" y="15439511"/>
            <a:ext cx="548640" cy="548640"/>
          </a:xfrm>
          <a:prstGeom prst="rect">
            <a:avLst/>
          </a:prstGeom>
        </p:spPr>
      </p:pic>
      <p:cxnSp>
        <p:nvCxnSpPr>
          <p:cNvPr id="495" name="カギ線コネクタ 19">
            <a:extLst>
              <a:ext uri="{FF2B5EF4-FFF2-40B4-BE49-F238E27FC236}">
                <a16:creationId xmlns:a16="http://schemas.microsoft.com/office/drawing/2014/main" id="{50370ED0-4912-580D-E600-5E3F4B68F5A8}"/>
              </a:ext>
            </a:extLst>
          </p:cNvPr>
          <p:cNvCxnSpPr>
            <a:cxnSpLocks/>
            <a:stCxn id="333" idx="2"/>
            <a:endCxn id="351" idx="0"/>
          </p:cNvCxnSpPr>
          <p:nvPr/>
        </p:nvCxnSpPr>
        <p:spPr>
          <a:xfrm rot="16200000" flipH="1">
            <a:off x="14654668" y="9816048"/>
            <a:ext cx="532481" cy="141083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9" name="カギ線コネクタ 19">
            <a:extLst>
              <a:ext uri="{FF2B5EF4-FFF2-40B4-BE49-F238E27FC236}">
                <a16:creationId xmlns:a16="http://schemas.microsoft.com/office/drawing/2014/main" id="{3D681435-FFFC-7785-B2AC-FE783265A7FC}"/>
              </a:ext>
            </a:extLst>
          </p:cNvPr>
          <p:cNvCxnSpPr>
            <a:cxnSpLocks/>
            <a:stCxn id="338" idx="2"/>
            <a:endCxn id="351" idx="0"/>
          </p:cNvCxnSpPr>
          <p:nvPr/>
        </p:nvCxnSpPr>
        <p:spPr>
          <a:xfrm rot="16200000" flipH="1">
            <a:off x="14062959" y="9224340"/>
            <a:ext cx="529922" cy="259681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2" name="正方形/長方形 501">
            <a:extLst>
              <a:ext uri="{FF2B5EF4-FFF2-40B4-BE49-F238E27FC236}">
                <a16:creationId xmlns:a16="http://schemas.microsoft.com/office/drawing/2014/main" id="{9076767A-ADA8-F2B9-580E-5F4A3486D688}"/>
              </a:ext>
            </a:extLst>
          </p:cNvPr>
          <p:cNvSpPr/>
          <p:nvPr/>
        </p:nvSpPr>
        <p:spPr>
          <a:xfrm>
            <a:off x="6948323" y="11989205"/>
            <a:ext cx="8048655" cy="1345223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kumimoji="1" lang="ja-JP" altLang="en-US" sz="1400" b="1" u="sng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オブザーバビリティ</a:t>
            </a:r>
            <a:r>
              <a:rPr kumimoji="1" lang="en-US" altLang="ja-JP" sz="1400" b="1" u="sng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_</a:t>
            </a:r>
            <a:r>
              <a:rPr kumimoji="1" lang="ja-JP" altLang="en-US" sz="1400" b="1" u="sng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システム監視機能</a:t>
            </a:r>
            <a:endParaRPr kumimoji="1" lang="en-US" altLang="ja-JP" sz="1400" b="1" u="sng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503" name="グラフィックス 502">
            <a:extLst>
              <a:ext uri="{FF2B5EF4-FFF2-40B4-BE49-F238E27FC236}">
                <a16:creationId xmlns:a16="http://schemas.microsoft.com/office/drawing/2014/main" id="{DC113D14-FAC4-6692-D1CA-3C73FE8DB412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13135284" y="12328798"/>
            <a:ext cx="548639" cy="548639"/>
          </a:xfrm>
          <a:prstGeom prst="rect">
            <a:avLst/>
          </a:prstGeom>
        </p:spPr>
      </p:pic>
      <p:sp>
        <p:nvSpPr>
          <p:cNvPr id="504" name="TextBox 9">
            <a:extLst>
              <a:ext uri="{FF2B5EF4-FFF2-40B4-BE49-F238E27FC236}">
                <a16:creationId xmlns:a16="http://schemas.microsoft.com/office/drawing/2014/main" id="{93D80D4E-E15D-9FD1-8D52-EB03A3307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15361" y="12820034"/>
            <a:ext cx="13884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Alert</a:t>
            </a:r>
          </a:p>
        </p:txBody>
      </p:sp>
      <p:pic>
        <p:nvPicPr>
          <p:cNvPr id="505" name="グラフィックス 504">
            <a:extLst>
              <a:ext uri="{FF2B5EF4-FFF2-40B4-BE49-F238E27FC236}">
                <a16:creationId xmlns:a16="http://schemas.microsoft.com/office/drawing/2014/main" id="{2026803B-1CD4-551A-401F-B1EB13FE0238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11976189" y="12321961"/>
            <a:ext cx="548376" cy="548376"/>
          </a:xfrm>
          <a:prstGeom prst="rect">
            <a:avLst/>
          </a:prstGeom>
        </p:spPr>
      </p:pic>
      <p:sp>
        <p:nvSpPr>
          <p:cNvPr id="506" name="TextBox 9">
            <a:extLst>
              <a:ext uri="{FF2B5EF4-FFF2-40B4-BE49-F238E27FC236}">
                <a16:creationId xmlns:a16="http://schemas.microsoft.com/office/drawing/2014/main" id="{120CC142-9E8D-60E5-6236-AE5E4EEEF8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14062" y="12821897"/>
            <a:ext cx="213622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Azure Service Health</a:t>
            </a:r>
          </a:p>
          <a:p>
            <a:pPr algn="ctr" eaLnBrk="1" hangingPunct="1"/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Azure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障害・メンテナンス</a:t>
            </a:r>
            <a:endParaRPr lang="en-US" altLang="ja-JP" sz="10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  <a:p>
            <a:pPr algn="ctr" eaLnBrk="1" hangingPunct="1"/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情報提供</a:t>
            </a:r>
            <a:endParaRPr lang="en-US" altLang="ja-JP" sz="10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pic>
        <p:nvPicPr>
          <p:cNvPr id="507" name="グラフィックス 506">
            <a:extLst>
              <a:ext uri="{FF2B5EF4-FFF2-40B4-BE49-F238E27FC236}">
                <a16:creationId xmlns:a16="http://schemas.microsoft.com/office/drawing/2014/main" id="{3CBC19F1-954F-A9EA-C296-424FF764C0C6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14105714" y="12319318"/>
            <a:ext cx="548640" cy="548640"/>
          </a:xfrm>
          <a:prstGeom prst="rect">
            <a:avLst/>
          </a:prstGeom>
        </p:spPr>
      </p:pic>
      <p:sp>
        <p:nvSpPr>
          <p:cNvPr id="508" name="TextBox 9">
            <a:extLst>
              <a:ext uri="{FF2B5EF4-FFF2-40B4-BE49-F238E27FC236}">
                <a16:creationId xmlns:a16="http://schemas.microsoft.com/office/drawing/2014/main" id="{BFC17C45-5BA4-5BF9-219B-35CACAE4A7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02799" y="12830369"/>
            <a:ext cx="13884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Azure Logic Apps</a:t>
            </a:r>
          </a:p>
          <a:p>
            <a:pPr algn="ctr" eaLnBrk="1" hangingPunct="1"/>
            <a:endParaRPr lang="en-US" altLang="ja-JP" sz="10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pic>
        <p:nvPicPr>
          <p:cNvPr id="509" name="グラフィックス 508">
            <a:extLst>
              <a:ext uri="{FF2B5EF4-FFF2-40B4-BE49-F238E27FC236}">
                <a16:creationId xmlns:a16="http://schemas.microsoft.com/office/drawing/2014/main" id="{DF2222F2-1905-2315-0BC5-C0C7231E2D4D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10699732" y="12325042"/>
            <a:ext cx="548640" cy="548640"/>
          </a:xfrm>
          <a:prstGeom prst="rect">
            <a:avLst/>
          </a:prstGeom>
        </p:spPr>
      </p:pic>
      <p:sp>
        <p:nvSpPr>
          <p:cNvPr id="510" name="TextBox 9">
            <a:extLst>
              <a:ext uri="{FF2B5EF4-FFF2-40B4-BE49-F238E27FC236}">
                <a16:creationId xmlns:a16="http://schemas.microsoft.com/office/drawing/2014/main" id="{C441BBEF-60C5-02D6-9FAB-59DD5E3CE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76532" y="12826225"/>
            <a:ext cx="13884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Azure Dashboard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ダッシュボード</a:t>
            </a:r>
            <a:endParaRPr lang="en-US" altLang="ja-JP" sz="10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pic>
        <p:nvPicPr>
          <p:cNvPr id="511" name="グラフィックス 510">
            <a:extLst>
              <a:ext uri="{FF2B5EF4-FFF2-40B4-BE49-F238E27FC236}">
                <a16:creationId xmlns:a16="http://schemas.microsoft.com/office/drawing/2014/main" id="{65CB5EE7-59F5-7E11-990F-DC6035725836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9552272" y="12273257"/>
            <a:ext cx="548640" cy="548640"/>
          </a:xfrm>
          <a:prstGeom prst="rect">
            <a:avLst/>
          </a:prstGeom>
        </p:spPr>
      </p:pic>
      <p:sp>
        <p:nvSpPr>
          <p:cNvPr id="512" name="TextBox 9">
            <a:extLst>
              <a:ext uri="{FF2B5EF4-FFF2-40B4-BE49-F238E27FC236}">
                <a16:creationId xmlns:a16="http://schemas.microsoft.com/office/drawing/2014/main" id="{AFE6E452-8212-B107-23DB-085DC88D5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7171" y="12782914"/>
            <a:ext cx="13884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Application Insights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メトリクス監視</a:t>
            </a:r>
            <a:endParaRPr lang="en-US" altLang="en-US" sz="10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pic>
        <p:nvPicPr>
          <p:cNvPr id="513" name="グラフィックス 512">
            <a:extLst>
              <a:ext uri="{FF2B5EF4-FFF2-40B4-BE49-F238E27FC236}">
                <a16:creationId xmlns:a16="http://schemas.microsoft.com/office/drawing/2014/main" id="{5C8B28B5-9E39-7FB2-9437-9EC4B7C0A3ED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7192928" y="12277585"/>
            <a:ext cx="548640" cy="548640"/>
          </a:xfrm>
          <a:prstGeom prst="rect">
            <a:avLst/>
          </a:prstGeom>
        </p:spPr>
      </p:pic>
      <p:pic>
        <p:nvPicPr>
          <p:cNvPr id="514" name="グラフィックス 513">
            <a:extLst>
              <a:ext uri="{FF2B5EF4-FFF2-40B4-BE49-F238E27FC236}">
                <a16:creationId xmlns:a16="http://schemas.microsoft.com/office/drawing/2014/main" id="{2F90D79E-E134-BE8A-8F4B-76F316BD5994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8308638" y="12283311"/>
            <a:ext cx="553794" cy="553794"/>
          </a:xfrm>
          <a:prstGeom prst="rect">
            <a:avLst/>
          </a:prstGeom>
        </p:spPr>
      </p:pic>
      <p:sp>
        <p:nvSpPr>
          <p:cNvPr id="515" name="TextBox 9">
            <a:extLst>
              <a:ext uri="{FF2B5EF4-FFF2-40B4-BE49-F238E27FC236}">
                <a16:creationId xmlns:a16="http://schemas.microsoft.com/office/drawing/2014/main" id="{50541CD5-E649-05BD-EE91-D9131309D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1186" y="12826225"/>
            <a:ext cx="13884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Log Analytics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ログ監視</a:t>
            </a:r>
            <a:endParaRPr lang="en-US" altLang="en-US" sz="10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sp>
        <p:nvSpPr>
          <p:cNvPr id="516" name="TextBox 9">
            <a:extLst>
              <a:ext uri="{FF2B5EF4-FFF2-40B4-BE49-F238E27FC236}">
                <a16:creationId xmlns:a16="http://schemas.microsoft.com/office/drawing/2014/main" id="{17B8510F-F1AE-0C7E-C54D-4BFC330D8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8835" y="12761287"/>
            <a:ext cx="13884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Azure Monitor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メトリクス機能</a:t>
            </a:r>
            <a:endParaRPr lang="en-US" altLang="en-US" sz="10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sp>
        <p:nvSpPr>
          <p:cNvPr id="517" name="正方形/長方形 516">
            <a:extLst>
              <a:ext uri="{FF2B5EF4-FFF2-40B4-BE49-F238E27FC236}">
                <a16:creationId xmlns:a16="http://schemas.microsoft.com/office/drawing/2014/main" id="{D233AF7F-8422-2BF5-5244-54303E158CFF}"/>
              </a:ext>
            </a:extLst>
          </p:cNvPr>
          <p:cNvSpPr/>
          <p:nvPr/>
        </p:nvSpPr>
        <p:spPr>
          <a:xfrm>
            <a:off x="15057799" y="11989205"/>
            <a:ext cx="2290490" cy="1561208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kumimoji="1" lang="ja-JP" altLang="en-US" sz="1400" b="1" u="sng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オブザーバビリティ</a:t>
            </a:r>
            <a:r>
              <a:rPr kumimoji="1" lang="en-US" altLang="ja-JP" sz="1400" b="1" u="sng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_</a:t>
            </a:r>
            <a:r>
              <a:rPr kumimoji="1" lang="ja-JP" altLang="en-US" sz="1400" b="1" u="sng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サービス状態監視機能</a:t>
            </a:r>
            <a:endParaRPr kumimoji="1" lang="en-US" altLang="ja-JP" sz="1400" b="1" u="sng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518" name="グラフィックス 517">
            <a:extLst>
              <a:ext uri="{FF2B5EF4-FFF2-40B4-BE49-F238E27FC236}">
                <a16:creationId xmlns:a16="http://schemas.microsoft.com/office/drawing/2014/main" id="{AD0354F2-1A14-446D-0ACE-7F133EC6B26C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15947674" y="12548080"/>
            <a:ext cx="553794" cy="553794"/>
          </a:xfrm>
          <a:prstGeom prst="rect">
            <a:avLst/>
          </a:prstGeom>
        </p:spPr>
      </p:pic>
      <p:sp>
        <p:nvSpPr>
          <p:cNvPr id="519" name="TextBox 9">
            <a:extLst>
              <a:ext uri="{FF2B5EF4-FFF2-40B4-BE49-F238E27FC236}">
                <a16:creationId xmlns:a16="http://schemas.microsoft.com/office/drawing/2014/main" id="{97AA56AD-DE51-6CC8-78A4-BDDD0E702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4312" y="13135610"/>
            <a:ext cx="15005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Application Insights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サービス監視</a:t>
            </a:r>
            <a:endParaRPr lang="en-US" altLang="en-US" sz="10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cxnSp>
        <p:nvCxnSpPr>
          <p:cNvPr id="523" name="カギ線コネクタ 19">
            <a:extLst>
              <a:ext uri="{FF2B5EF4-FFF2-40B4-BE49-F238E27FC236}">
                <a16:creationId xmlns:a16="http://schemas.microsoft.com/office/drawing/2014/main" id="{E6AB7DA0-4238-13AF-CB8A-9F7EA17726D6}"/>
              </a:ext>
            </a:extLst>
          </p:cNvPr>
          <p:cNvCxnSpPr>
            <a:cxnSpLocks/>
            <a:stCxn id="454" idx="1"/>
            <a:endCxn id="386" idx="3"/>
          </p:cNvCxnSpPr>
          <p:nvPr/>
        </p:nvCxnSpPr>
        <p:spPr>
          <a:xfrm rot="10800000">
            <a:off x="10091232" y="8870849"/>
            <a:ext cx="1437794" cy="38585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6" name="直線矢印コネクタ 525">
            <a:extLst>
              <a:ext uri="{FF2B5EF4-FFF2-40B4-BE49-F238E27FC236}">
                <a16:creationId xmlns:a16="http://schemas.microsoft.com/office/drawing/2014/main" id="{F4D6A4AE-08FD-5A18-4608-B293806C5EFF}"/>
              </a:ext>
            </a:extLst>
          </p:cNvPr>
          <p:cNvCxnSpPr>
            <a:cxnSpLocks/>
            <a:endCxn id="339" idx="3"/>
          </p:cNvCxnSpPr>
          <p:nvPr/>
        </p:nvCxnSpPr>
        <p:spPr>
          <a:xfrm flipH="1">
            <a:off x="13344147" y="9253063"/>
            <a:ext cx="3050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6" name="カギ線コネクタ 19">
            <a:extLst>
              <a:ext uri="{FF2B5EF4-FFF2-40B4-BE49-F238E27FC236}">
                <a16:creationId xmlns:a16="http://schemas.microsoft.com/office/drawing/2014/main" id="{73F6D404-4F83-B514-BB7B-CA757C905D2C}"/>
              </a:ext>
            </a:extLst>
          </p:cNvPr>
          <p:cNvCxnSpPr>
            <a:cxnSpLocks/>
            <a:stCxn id="133" idx="3"/>
            <a:endCxn id="82" idx="2"/>
          </p:cNvCxnSpPr>
          <p:nvPr/>
        </p:nvCxnSpPr>
        <p:spPr>
          <a:xfrm flipV="1">
            <a:off x="22196751" y="6490208"/>
            <a:ext cx="2152286" cy="263716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49" name="Graphic 23">
            <a:extLst>
              <a:ext uri="{FF2B5EF4-FFF2-40B4-BE49-F238E27FC236}">
                <a16:creationId xmlns:a16="http://schemas.microsoft.com/office/drawing/2014/main" id="{4AB2E850-48DD-E55C-0536-2328DD7CF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 bwMode="auto">
          <a:xfrm flipH="1">
            <a:off x="24446496" y="11970859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0" name="TextBox 12">
            <a:extLst>
              <a:ext uri="{FF2B5EF4-FFF2-40B4-BE49-F238E27FC236}">
                <a16:creationId xmlns:a16="http://schemas.microsoft.com/office/drawing/2014/main" id="{80B4CCC1-8875-ED2E-0D3C-884C93D4AE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99471" y="12423718"/>
            <a:ext cx="1364084" cy="7386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情報共有機能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  <a:p>
            <a:pPr algn="ctr" eaLnBrk="1" hangingPunct="1"/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利用者</a:t>
            </a:r>
            <a:endParaRPr lang="en-US" altLang="en-US" sz="14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  <a:p>
            <a:pPr algn="ctr" eaLnBrk="1" hangingPunct="1"/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（職員）</a:t>
            </a:r>
            <a:endParaRPr lang="en-US" altLang="en-US" sz="14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cxnSp>
        <p:nvCxnSpPr>
          <p:cNvPr id="556" name="カギ線コネクタ 19">
            <a:extLst>
              <a:ext uri="{FF2B5EF4-FFF2-40B4-BE49-F238E27FC236}">
                <a16:creationId xmlns:a16="http://schemas.microsoft.com/office/drawing/2014/main" id="{9DBE6412-9182-DE52-E9E7-8D72A9950B8D}"/>
              </a:ext>
            </a:extLst>
          </p:cNvPr>
          <p:cNvCxnSpPr>
            <a:cxnSpLocks/>
            <a:stCxn id="549" idx="3"/>
            <a:endCxn id="274" idx="3"/>
          </p:cNvCxnSpPr>
          <p:nvPr/>
        </p:nvCxnSpPr>
        <p:spPr>
          <a:xfrm rot="10800000" flipV="1">
            <a:off x="22387690" y="12205809"/>
            <a:ext cx="2058806" cy="1618924"/>
          </a:xfrm>
          <a:prstGeom prst="bentConnector3">
            <a:avLst>
              <a:gd name="adj1" fmla="val 23507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1" name="直線矢印コネクタ 120">
            <a:extLst>
              <a:ext uri="{FF2B5EF4-FFF2-40B4-BE49-F238E27FC236}">
                <a16:creationId xmlns:a16="http://schemas.microsoft.com/office/drawing/2014/main" id="{CA89EBE3-7449-CFAB-8926-1A0335906B5B}"/>
              </a:ext>
            </a:extLst>
          </p:cNvPr>
          <p:cNvCxnSpPr>
            <a:cxnSpLocks/>
            <a:stCxn id="186" idx="1"/>
            <a:endCxn id="270" idx="3"/>
          </p:cNvCxnSpPr>
          <p:nvPr/>
        </p:nvCxnSpPr>
        <p:spPr>
          <a:xfrm flipH="1">
            <a:off x="19905887" y="12037150"/>
            <a:ext cx="1947601" cy="155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7" name="カギ線コネクタ 19">
            <a:extLst>
              <a:ext uri="{FF2B5EF4-FFF2-40B4-BE49-F238E27FC236}">
                <a16:creationId xmlns:a16="http://schemas.microsoft.com/office/drawing/2014/main" id="{F9B14D99-34AF-739A-E99F-A79C01ADF04B}"/>
              </a:ext>
            </a:extLst>
          </p:cNvPr>
          <p:cNvCxnSpPr>
            <a:cxnSpLocks/>
            <a:stCxn id="306" idx="1"/>
            <a:endCxn id="326" idx="3"/>
          </p:cNvCxnSpPr>
          <p:nvPr/>
        </p:nvCxnSpPr>
        <p:spPr>
          <a:xfrm rot="10800000">
            <a:off x="16847177" y="9253064"/>
            <a:ext cx="1409352" cy="4576297"/>
          </a:xfrm>
          <a:prstGeom prst="bentConnector3">
            <a:avLst>
              <a:gd name="adj1" fmla="val 45881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4" name="カギ線コネクタ 239">
            <a:extLst>
              <a:ext uri="{FF2B5EF4-FFF2-40B4-BE49-F238E27FC236}">
                <a16:creationId xmlns:a16="http://schemas.microsoft.com/office/drawing/2014/main" id="{885C7E64-852B-A963-07ED-EE36B3747246}"/>
              </a:ext>
            </a:extLst>
          </p:cNvPr>
          <p:cNvCxnSpPr>
            <a:cxnSpLocks/>
            <a:stCxn id="91" idx="0"/>
            <a:endCxn id="52" idx="3"/>
          </p:cNvCxnSpPr>
          <p:nvPr/>
        </p:nvCxnSpPr>
        <p:spPr>
          <a:xfrm rot="16200000" flipV="1">
            <a:off x="17236620" y="4928287"/>
            <a:ext cx="1892110" cy="50141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78" name="Graphic 23">
            <a:extLst>
              <a:ext uri="{FF2B5EF4-FFF2-40B4-BE49-F238E27FC236}">
                <a16:creationId xmlns:a16="http://schemas.microsoft.com/office/drawing/2014/main" id="{B6A7BD8B-9390-B816-2E32-859EA068B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 bwMode="auto">
          <a:xfrm flipH="1">
            <a:off x="5919498" y="3389685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9" name="TextBox 12">
            <a:extLst>
              <a:ext uri="{FF2B5EF4-FFF2-40B4-BE49-F238E27FC236}">
                <a16:creationId xmlns:a16="http://schemas.microsoft.com/office/drawing/2014/main" id="{B1BC5431-6114-95AA-8240-3AEF635C8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7165" y="3879031"/>
            <a:ext cx="1439339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調査員</a:t>
            </a:r>
            <a:endParaRPr lang="en-US" altLang="en-US" sz="14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  <a:p>
            <a:pPr algn="ctr" eaLnBrk="1" hangingPunct="1"/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（自治体職員）</a:t>
            </a:r>
            <a:endParaRPr lang="en-US" altLang="en-US" sz="14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cxnSp>
        <p:nvCxnSpPr>
          <p:cNvPr id="580" name="カギ線コネクタ 19">
            <a:extLst>
              <a:ext uri="{FF2B5EF4-FFF2-40B4-BE49-F238E27FC236}">
                <a16:creationId xmlns:a16="http://schemas.microsoft.com/office/drawing/2014/main" id="{0A96D71A-05A1-D9E9-26B8-A57D03B8A4B9}"/>
              </a:ext>
            </a:extLst>
          </p:cNvPr>
          <p:cNvCxnSpPr>
            <a:cxnSpLocks/>
            <a:stCxn id="54" idx="0"/>
            <a:endCxn id="578" idx="1"/>
          </p:cNvCxnSpPr>
          <p:nvPr/>
        </p:nvCxnSpPr>
        <p:spPr>
          <a:xfrm rot="16200000" flipV="1">
            <a:off x="10152104" y="-138070"/>
            <a:ext cx="275527" cy="780093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85" name="Graphic 23">
            <a:extLst>
              <a:ext uri="{FF2B5EF4-FFF2-40B4-BE49-F238E27FC236}">
                <a16:creationId xmlns:a16="http://schemas.microsoft.com/office/drawing/2014/main" id="{A0D4B2C9-0679-3ED6-36BF-B623FF437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 bwMode="auto">
          <a:xfrm flipH="1">
            <a:off x="5691902" y="10280792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6" name="TextBox 12">
            <a:extLst>
              <a:ext uri="{FF2B5EF4-FFF2-40B4-BE49-F238E27FC236}">
                <a16:creationId xmlns:a16="http://schemas.microsoft.com/office/drawing/2014/main" id="{0DEB3510-1C1B-7F33-E031-F959A9BB3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3293" y="10922522"/>
            <a:ext cx="189241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閲覧者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  <a:p>
            <a:pPr algn="ctr" eaLnBrk="1" hangingPunct="1"/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（国民）</a:t>
            </a:r>
            <a:endParaRPr lang="en-US" altLang="en-US" sz="14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cxnSp>
        <p:nvCxnSpPr>
          <p:cNvPr id="587" name="直線矢印コネクタ 120">
            <a:extLst>
              <a:ext uri="{FF2B5EF4-FFF2-40B4-BE49-F238E27FC236}">
                <a16:creationId xmlns:a16="http://schemas.microsoft.com/office/drawing/2014/main" id="{E3047497-50EE-70FC-5001-FA307C6C76A8}"/>
              </a:ext>
            </a:extLst>
          </p:cNvPr>
          <p:cNvCxnSpPr>
            <a:cxnSpLocks/>
            <a:stCxn id="585" idx="1"/>
            <a:endCxn id="410" idx="1"/>
          </p:cNvCxnSpPr>
          <p:nvPr/>
        </p:nvCxnSpPr>
        <p:spPr>
          <a:xfrm flipV="1">
            <a:off x="6161802" y="10508388"/>
            <a:ext cx="1241410" cy="73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7" name="直線矢印コネクタ 120">
            <a:extLst>
              <a:ext uri="{FF2B5EF4-FFF2-40B4-BE49-F238E27FC236}">
                <a16:creationId xmlns:a16="http://schemas.microsoft.com/office/drawing/2014/main" id="{2382EB64-77E6-CF38-64D6-E302D362F4B8}"/>
              </a:ext>
            </a:extLst>
          </p:cNvPr>
          <p:cNvCxnSpPr>
            <a:cxnSpLocks/>
          </p:cNvCxnSpPr>
          <p:nvPr/>
        </p:nvCxnSpPr>
        <p:spPr>
          <a:xfrm flipH="1">
            <a:off x="7684886" y="5938734"/>
            <a:ext cx="2688" cy="2040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98" name="Graphic 23">
            <a:extLst>
              <a:ext uri="{FF2B5EF4-FFF2-40B4-BE49-F238E27FC236}">
                <a16:creationId xmlns:a16="http://schemas.microsoft.com/office/drawing/2014/main" id="{620CA9AD-C93A-942E-7015-EAA6A4EE4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 bwMode="auto">
          <a:xfrm flipH="1">
            <a:off x="5699256" y="6189510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9" name="TextBox 12">
            <a:extLst>
              <a:ext uri="{FF2B5EF4-FFF2-40B4-BE49-F238E27FC236}">
                <a16:creationId xmlns:a16="http://schemas.microsoft.com/office/drawing/2014/main" id="{9E573A46-13E6-85F3-F11C-08C4EFBE1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0647" y="6599014"/>
            <a:ext cx="189241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回答者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/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調査員</a:t>
            </a:r>
            <a:endParaRPr lang="en-US" altLang="en-US" sz="14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  <a:p>
            <a:pPr algn="ctr" eaLnBrk="1" hangingPunct="1"/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（国民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/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自治体職員）</a:t>
            </a:r>
            <a:endParaRPr lang="en-US" altLang="en-US" sz="14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sp>
        <p:nvSpPr>
          <p:cNvPr id="601" name="Rectangle 115">
            <a:extLst>
              <a:ext uri="{FF2B5EF4-FFF2-40B4-BE49-F238E27FC236}">
                <a16:creationId xmlns:a16="http://schemas.microsoft.com/office/drawing/2014/main" id="{F5BF15AF-8BED-0375-44A6-3AB8C2D71A5F}"/>
              </a:ext>
            </a:extLst>
          </p:cNvPr>
          <p:cNvSpPr/>
          <p:nvPr/>
        </p:nvSpPr>
        <p:spPr>
          <a:xfrm>
            <a:off x="5299539" y="5019394"/>
            <a:ext cx="1338710" cy="813798"/>
          </a:xfrm>
          <a:prstGeom prst="rect">
            <a:avLst/>
          </a:prstGeom>
          <a:noFill/>
          <a:ln w="15875">
            <a:solidFill>
              <a:srgbClr val="7D899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0010"/>
          <a:lstStyle/>
          <a:p>
            <a:pPr algn="ctr">
              <a:defRPr/>
            </a:pPr>
            <a:endParaRPr lang="en-US" altLang="ja-JP" sz="1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602" name="TextBox 20">
            <a:extLst>
              <a:ext uri="{FF2B5EF4-FFF2-40B4-BE49-F238E27FC236}">
                <a16:creationId xmlns:a16="http://schemas.microsoft.com/office/drawing/2014/main" id="{60EC52D0-AF3F-1086-A9FC-EB3D20F0B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0421" y="5076536"/>
            <a:ext cx="1102253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ID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プロバイダ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603" name="TextBox 20">
            <a:extLst>
              <a:ext uri="{FF2B5EF4-FFF2-40B4-BE49-F238E27FC236}">
                <a16:creationId xmlns:a16="http://schemas.microsoft.com/office/drawing/2014/main" id="{FE1E472F-ED3D-4803-806E-4D03635F7B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4315" y="5338381"/>
            <a:ext cx="1278329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国民向け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/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職員向け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  <a:p>
            <a:pPr eaLnBrk="1" hangingPunct="1"/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cxnSp>
        <p:nvCxnSpPr>
          <p:cNvPr id="604" name="直線矢印コネクタ 120">
            <a:extLst>
              <a:ext uri="{FF2B5EF4-FFF2-40B4-BE49-F238E27FC236}">
                <a16:creationId xmlns:a16="http://schemas.microsoft.com/office/drawing/2014/main" id="{3ED5C4DB-F380-6D19-2509-55662C491C9B}"/>
              </a:ext>
            </a:extLst>
          </p:cNvPr>
          <p:cNvCxnSpPr>
            <a:cxnSpLocks/>
            <a:stCxn id="598" idx="0"/>
          </p:cNvCxnSpPr>
          <p:nvPr/>
        </p:nvCxnSpPr>
        <p:spPr>
          <a:xfrm flipV="1">
            <a:off x="5934206" y="5824033"/>
            <a:ext cx="0" cy="3654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5" name="カギ線コネクタ 239">
            <a:extLst>
              <a:ext uri="{FF2B5EF4-FFF2-40B4-BE49-F238E27FC236}">
                <a16:creationId xmlns:a16="http://schemas.microsoft.com/office/drawing/2014/main" id="{301691FC-E754-9B67-A926-5B978627D4A8}"/>
              </a:ext>
            </a:extLst>
          </p:cNvPr>
          <p:cNvCxnSpPr>
            <a:cxnSpLocks/>
            <a:stCxn id="598" idx="1"/>
            <a:endCxn id="14" idx="1"/>
          </p:cNvCxnSpPr>
          <p:nvPr/>
        </p:nvCxnSpPr>
        <p:spPr>
          <a:xfrm>
            <a:off x="6169156" y="6424460"/>
            <a:ext cx="1225020" cy="677431"/>
          </a:xfrm>
          <a:prstGeom prst="bentConnector3">
            <a:avLst>
              <a:gd name="adj1" fmla="val 5622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9" name="カギ線コネクタ 239">
            <a:extLst>
              <a:ext uri="{FF2B5EF4-FFF2-40B4-BE49-F238E27FC236}">
                <a16:creationId xmlns:a16="http://schemas.microsoft.com/office/drawing/2014/main" id="{2CAF7DDF-126B-8E52-1674-AC33D08DD6CF}"/>
              </a:ext>
            </a:extLst>
          </p:cNvPr>
          <p:cNvCxnSpPr>
            <a:cxnSpLocks/>
            <a:stCxn id="598" idx="1"/>
            <a:endCxn id="12" idx="1"/>
          </p:cNvCxnSpPr>
          <p:nvPr/>
        </p:nvCxnSpPr>
        <p:spPr>
          <a:xfrm flipV="1">
            <a:off x="6169156" y="5207021"/>
            <a:ext cx="1164758" cy="1217439"/>
          </a:xfrm>
          <a:prstGeom prst="bentConnector3">
            <a:avLst>
              <a:gd name="adj1" fmla="val 58995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9">
            <a:extLst>
              <a:ext uri="{FF2B5EF4-FFF2-40B4-BE49-F238E27FC236}">
                <a16:creationId xmlns:a16="http://schemas.microsoft.com/office/drawing/2014/main" id="{68F1C1A0-E429-B19F-96DE-8829DBE2A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8508" y="6918225"/>
            <a:ext cx="141504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Cosmos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 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DB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回答内容保管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データベース</a:t>
            </a:r>
          </a:p>
        </p:txBody>
      </p:sp>
      <p:pic>
        <p:nvPicPr>
          <p:cNvPr id="33" name="グラフィックス 32">
            <a:extLst>
              <a:ext uri="{FF2B5EF4-FFF2-40B4-BE49-F238E27FC236}">
                <a16:creationId xmlns:a16="http://schemas.microsoft.com/office/drawing/2014/main" id="{6CF94548-9B2C-5F7A-4E9C-4180527E895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5431530" y="5330704"/>
            <a:ext cx="548640" cy="548640"/>
          </a:xfrm>
          <a:prstGeom prst="rect">
            <a:avLst/>
          </a:prstGeom>
        </p:spPr>
      </p:pic>
      <p:sp>
        <p:nvSpPr>
          <p:cNvPr id="34" name="TextBox 9">
            <a:extLst>
              <a:ext uri="{FF2B5EF4-FFF2-40B4-BE49-F238E27FC236}">
                <a16:creationId xmlns:a16="http://schemas.microsoft.com/office/drawing/2014/main" id="{D1F6B472-1949-559E-4722-6E2EB1D6D0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14462" y="5837753"/>
            <a:ext cx="168560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Storage Accounts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回答内容保管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ストレージ</a:t>
            </a:r>
          </a:p>
        </p:txBody>
      </p:sp>
      <p:sp>
        <p:nvSpPr>
          <p:cNvPr id="35" name="Rectangle 134">
            <a:extLst>
              <a:ext uri="{FF2B5EF4-FFF2-40B4-BE49-F238E27FC236}">
                <a16:creationId xmlns:a16="http://schemas.microsoft.com/office/drawing/2014/main" id="{9C08D2D5-E148-30F5-8E97-021EE1FF9454}"/>
              </a:ext>
            </a:extLst>
          </p:cNvPr>
          <p:cNvSpPr/>
          <p:nvPr/>
        </p:nvSpPr>
        <p:spPr>
          <a:xfrm>
            <a:off x="14918832" y="5250136"/>
            <a:ext cx="1656741" cy="2306985"/>
          </a:xfrm>
          <a:prstGeom prst="rect">
            <a:avLst/>
          </a:prstGeom>
          <a:noFill/>
          <a:ln w="15875">
            <a:solidFill>
              <a:srgbClr val="7D899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0010"/>
          <a:lstStyle/>
          <a:p>
            <a:pPr algn="ctr">
              <a:defRPr/>
            </a:pPr>
            <a:endParaRPr lang="en-US" altLang="ja-JP" sz="1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43" name="Rectangle 134">
            <a:extLst>
              <a:ext uri="{FF2B5EF4-FFF2-40B4-BE49-F238E27FC236}">
                <a16:creationId xmlns:a16="http://schemas.microsoft.com/office/drawing/2014/main" id="{01BE8856-00F6-F652-BEAD-A337D8E98224}"/>
              </a:ext>
            </a:extLst>
          </p:cNvPr>
          <p:cNvSpPr/>
          <p:nvPr/>
        </p:nvSpPr>
        <p:spPr>
          <a:xfrm>
            <a:off x="13649187" y="8763283"/>
            <a:ext cx="2335567" cy="1543875"/>
          </a:xfrm>
          <a:prstGeom prst="rect">
            <a:avLst/>
          </a:prstGeom>
          <a:noFill/>
          <a:ln w="15875">
            <a:solidFill>
              <a:srgbClr val="7D899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0010"/>
          <a:lstStyle/>
          <a:p>
            <a:pPr algn="ctr">
              <a:defRPr/>
            </a:pPr>
            <a:endParaRPr lang="en-US" altLang="ja-JP" sz="1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cxnSp>
        <p:nvCxnSpPr>
          <p:cNvPr id="64" name="カギ線コネクタ 19">
            <a:extLst>
              <a:ext uri="{FF2B5EF4-FFF2-40B4-BE49-F238E27FC236}">
                <a16:creationId xmlns:a16="http://schemas.microsoft.com/office/drawing/2014/main" id="{E944D0B2-019B-9EEE-9AD8-A30932B43288}"/>
              </a:ext>
            </a:extLst>
          </p:cNvPr>
          <p:cNvCxnSpPr>
            <a:cxnSpLocks/>
            <a:stCxn id="326" idx="0"/>
            <a:endCxn id="337" idx="3"/>
          </p:cNvCxnSpPr>
          <p:nvPr/>
        </p:nvCxnSpPr>
        <p:spPr>
          <a:xfrm rot="16200000" flipH="1" flipV="1">
            <a:off x="15371219" y="8110578"/>
            <a:ext cx="333475" cy="1998387"/>
          </a:xfrm>
          <a:prstGeom prst="bentConnector4">
            <a:avLst>
              <a:gd name="adj1" fmla="val -68551"/>
              <a:gd name="adj2" fmla="val 85956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カギ線コネクタ 19">
            <a:extLst>
              <a:ext uri="{FF2B5EF4-FFF2-40B4-BE49-F238E27FC236}">
                <a16:creationId xmlns:a16="http://schemas.microsoft.com/office/drawing/2014/main" id="{5D1ABD1F-C2A6-C09A-17EC-FBB80FC175A1}"/>
              </a:ext>
            </a:extLst>
          </p:cNvPr>
          <p:cNvCxnSpPr>
            <a:cxnSpLocks/>
            <a:stCxn id="334" idx="2"/>
            <a:endCxn id="270" idx="0"/>
          </p:cNvCxnSpPr>
          <p:nvPr/>
        </p:nvCxnSpPr>
        <p:spPr>
          <a:xfrm rot="16200000" flipH="1">
            <a:off x="16721884" y="8868708"/>
            <a:ext cx="1537166" cy="4282199"/>
          </a:xfrm>
          <a:prstGeom prst="bentConnector3">
            <a:avLst>
              <a:gd name="adj1" fmla="val 919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3" name="グラフィックス 102">
            <a:extLst>
              <a:ext uri="{FF2B5EF4-FFF2-40B4-BE49-F238E27FC236}">
                <a16:creationId xmlns:a16="http://schemas.microsoft.com/office/drawing/2014/main" id="{A0E664DD-778D-F26E-6EA3-AB9DAC0BCF1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220168" y="5134388"/>
            <a:ext cx="548640" cy="548640"/>
          </a:xfrm>
          <a:prstGeom prst="rect">
            <a:avLst/>
          </a:prstGeom>
        </p:spPr>
      </p:pic>
      <p:sp>
        <p:nvSpPr>
          <p:cNvPr id="104" name="TextBox 20">
            <a:extLst>
              <a:ext uri="{FF2B5EF4-FFF2-40B4-BE49-F238E27FC236}">
                <a16:creationId xmlns:a16="http://schemas.microsoft.com/office/drawing/2014/main" id="{0C617ECD-5BDA-392A-73F5-0EF543D11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1305" y="5616488"/>
            <a:ext cx="148840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Functions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回答状況処理関数</a:t>
            </a:r>
            <a:endParaRPr lang="en-US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cxnSp>
        <p:nvCxnSpPr>
          <p:cNvPr id="105" name="カギ線コネクタ 239">
            <a:extLst>
              <a:ext uri="{FF2B5EF4-FFF2-40B4-BE49-F238E27FC236}">
                <a16:creationId xmlns:a16="http://schemas.microsoft.com/office/drawing/2014/main" id="{9A1D22F1-206B-DC91-BF3B-819BF480DA13}"/>
              </a:ext>
            </a:extLst>
          </p:cNvPr>
          <p:cNvCxnSpPr>
            <a:cxnSpLocks/>
            <a:stCxn id="12" idx="3"/>
            <a:endCxn id="13" idx="1"/>
          </p:cNvCxnSpPr>
          <p:nvPr/>
        </p:nvCxnSpPr>
        <p:spPr>
          <a:xfrm flipV="1">
            <a:off x="7882554" y="4503416"/>
            <a:ext cx="773428" cy="70360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カギ線コネクタ 239">
            <a:extLst>
              <a:ext uri="{FF2B5EF4-FFF2-40B4-BE49-F238E27FC236}">
                <a16:creationId xmlns:a16="http://schemas.microsoft.com/office/drawing/2014/main" id="{33534154-E98D-0AF6-030E-03C63225A527}"/>
              </a:ext>
            </a:extLst>
          </p:cNvPr>
          <p:cNvCxnSpPr>
            <a:cxnSpLocks/>
            <a:stCxn id="20" idx="3"/>
            <a:endCxn id="103" idx="1"/>
          </p:cNvCxnSpPr>
          <p:nvPr/>
        </p:nvCxnSpPr>
        <p:spPr>
          <a:xfrm flipV="1">
            <a:off x="9167146" y="5408708"/>
            <a:ext cx="2053022" cy="1691866"/>
          </a:xfrm>
          <a:prstGeom prst="bentConnector3">
            <a:avLst>
              <a:gd name="adj1" fmla="val 17372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カギ線コネクタ 239">
            <a:extLst>
              <a:ext uri="{FF2B5EF4-FFF2-40B4-BE49-F238E27FC236}">
                <a16:creationId xmlns:a16="http://schemas.microsoft.com/office/drawing/2014/main" id="{43B85E4F-4B89-29B8-DDFB-0E08430770EA}"/>
              </a:ext>
            </a:extLst>
          </p:cNvPr>
          <p:cNvCxnSpPr>
            <a:cxnSpLocks/>
            <a:stCxn id="103" idx="3"/>
            <a:endCxn id="35" idx="1"/>
          </p:cNvCxnSpPr>
          <p:nvPr/>
        </p:nvCxnSpPr>
        <p:spPr>
          <a:xfrm>
            <a:off x="11768808" y="5408708"/>
            <a:ext cx="3150024" cy="994921"/>
          </a:xfrm>
          <a:prstGeom prst="bentConnector3">
            <a:avLst>
              <a:gd name="adj1" fmla="val 36498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2" name="TextBox 9">
            <a:extLst>
              <a:ext uri="{FF2B5EF4-FFF2-40B4-BE49-F238E27FC236}">
                <a16:creationId xmlns:a16="http://schemas.microsoft.com/office/drawing/2014/main" id="{6C926722-E07F-2F3C-CD2E-357AFD508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73786" y="13405612"/>
            <a:ext cx="17056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署名付き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URL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取得</a:t>
            </a:r>
          </a:p>
        </p:txBody>
      </p:sp>
      <p:sp>
        <p:nvSpPr>
          <p:cNvPr id="524" name="TextBox 20">
            <a:extLst>
              <a:ext uri="{FF2B5EF4-FFF2-40B4-BE49-F238E27FC236}">
                <a16:creationId xmlns:a16="http://schemas.microsoft.com/office/drawing/2014/main" id="{9B62788F-A3E3-6404-597A-C7110C4999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22235" y="5580063"/>
            <a:ext cx="13246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Functions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回答状況処理関数</a:t>
            </a:r>
          </a:p>
        </p:txBody>
      </p:sp>
      <p:pic>
        <p:nvPicPr>
          <p:cNvPr id="525" name="グラフィックス 524">
            <a:extLst>
              <a:ext uri="{FF2B5EF4-FFF2-40B4-BE49-F238E27FC236}">
                <a16:creationId xmlns:a16="http://schemas.microsoft.com/office/drawing/2014/main" id="{F852698F-A556-55B9-01E6-B29DC67F6D5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9527458" y="5140496"/>
            <a:ext cx="548640" cy="548640"/>
          </a:xfrm>
          <a:prstGeom prst="rect">
            <a:avLst/>
          </a:prstGeom>
        </p:spPr>
      </p:pic>
      <p:cxnSp>
        <p:nvCxnSpPr>
          <p:cNvPr id="528" name="カギ線コネクタ 239">
            <a:extLst>
              <a:ext uri="{FF2B5EF4-FFF2-40B4-BE49-F238E27FC236}">
                <a16:creationId xmlns:a16="http://schemas.microsoft.com/office/drawing/2014/main" id="{B12E11A2-A855-EAFC-33CF-B81D07113D87}"/>
              </a:ext>
            </a:extLst>
          </p:cNvPr>
          <p:cNvCxnSpPr>
            <a:cxnSpLocks/>
            <a:stCxn id="93" idx="0"/>
            <a:endCxn id="525" idx="3"/>
          </p:cNvCxnSpPr>
          <p:nvPr/>
        </p:nvCxnSpPr>
        <p:spPr>
          <a:xfrm rot="16200000" flipV="1">
            <a:off x="20217938" y="5272976"/>
            <a:ext cx="724734" cy="100841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1" name="カギ線コネクタ 239">
            <a:extLst>
              <a:ext uri="{FF2B5EF4-FFF2-40B4-BE49-F238E27FC236}">
                <a16:creationId xmlns:a16="http://schemas.microsoft.com/office/drawing/2014/main" id="{BDF78D9B-6748-96E4-9621-82E33C642CE1}"/>
              </a:ext>
            </a:extLst>
          </p:cNvPr>
          <p:cNvCxnSpPr>
            <a:cxnSpLocks/>
            <a:stCxn id="525" idx="1"/>
            <a:endCxn id="91" idx="0"/>
          </p:cNvCxnSpPr>
          <p:nvPr/>
        </p:nvCxnSpPr>
        <p:spPr>
          <a:xfrm rot="10800000" flipV="1">
            <a:off x="18433380" y="5414816"/>
            <a:ext cx="1094078" cy="71023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7" name="TextBox 9">
            <a:extLst>
              <a:ext uri="{FF2B5EF4-FFF2-40B4-BE49-F238E27FC236}">
                <a16:creationId xmlns:a16="http://schemas.microsoft.com/office/drawing/2014/main" id="{D6FE6821-7F1E-1955-730E-3147EC5F1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56753" y="8855436"/>
            <a:ext cx="170564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メール通知</a:t>
            </a:r>
          </a:p>
        </p:txBody>
      </p:sp>
      <p:cxnSp>
        <p:nvCxnSpPr>
          <p:cNvPr id="548" name="カギ線コネクタ 239">
            <a:extLst>
              <a:ext uri="{FF2B5EF4-FFF2-40B4-BE49-F238E27FC236}">
                <a16:creationId xmlns:a16="http://schemas.microsoft.com/office/drawing/2014/main" id="{7844F4EA-C46F-FF15-707B-4A319C235EDA}"/>
              </a:ext>
            </a:extLst>
          </p:cNvPr>
          <p:cNvCxnSpPr>
            <a:cxnSpLocks/>
            <a:stCxn id="91" idx="1"/>
            <a:endCxn id="326" idx="3"/>
          </p:cNvCxnSpPr>
          <p:nvPr/>
        </p:nvCxnSpPr>
        <p:spPr>
          <a:xfrm rot="10800000" flipV="1">
            <a:off x="16847177" y="6415319"/>
            <a:ext cx="1295932" cy="2837744"/>
          </a:xfrm>
          <a:prstGeom prst="bentConnector3">
            <a:avLst>
              <a:gd name="adj1" fmla="val 4104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Graphic 23">
            <a:extLst>
              <a:ext uri="{FF2B5EF4-FFF2-40B4-BE49-F238E27FC236}">
                <a16:creationId xmlns:a16="http://schemas.microsoft.com/office/drawing/2014/main" id="{3B1C3B82-DEAA-E5A6-53CE-5E848E8EF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 bwMode="auto">
          <a:xfrm flipH="1">
            <a:off x="24454718" y="14847833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12">
            <a:extLst>
              <a:ext uri="{FF2B5EF4-FFF2-40B4-BE49-F238E27FC236}">
                <a16:creationId xmlns:a16="http://schemas.microsoft.com/office/drawing/2014/main" id="{68EC2A82-95A6-9913-F42E-1F36D606F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07693" y="15300692"/>
            <a:ext cx="1364084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分析者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  <a:p>
            <a:pPr algn="ctr" eaLnBrk="1" hangingPunct="1"/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（職員）</a:t>
            </a:r>
            <a:endParaRPr lang="en-US" altLang="en-US" sz="14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cxnSp>
        <p:nvCxnSpPr>
          <p:cNvPr id="30" name="カギ線コネクタ 19">
            <a:extLst>
              <a:ext uri="{FF2B5EF4-FFF2-40B4-BE49-F238E27FC236}">
                <a16:creationId xmlns:a16="http://schemas.microsoft.com/office/drawing/2014/main" id="{FEC22EB0-1DD4-399C-03C0-85901848D049}"/>
              </a:ext>
            </a:extLst>
          </p:cNvPr>
          <p:cNvCxnSpPr>
            <a:cxnSpLocks/>
            <a:stCxn id="8" idx="3"/>
            <a:endCxn id="351" idx="3"/>
          </p:cNvCxnSpPr>
          <p:nvPr/>
        </p:nvCxnSpPr>
        <p:spPr>
          <a:xfrm rot="10800000">
            <a:off x="15902978" y="11064359"/>
            <a:ext cx="8551741" cy="4018425"/>
          </a:xfrm>
          <a:prstGeom prst="bentConnector3">
            <a:avLst>
              <a:gd name="adj1" fmla="val 82247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カギ線コネクタ 19">
            <a:extLst>
              <a:ext uri="{FF2B5EF4-FFF2-40B4-BE49-F238E27FC236}">
                <a16:creationId xmlns:a16="http://schemas.microsoft.com/office/drawing/2014/main" id="{1139FF21-C798-D202-EDA7-16E4EE95A4C7}"/>
              </a:ext>
            </a:extLst>
          </p:cNvPr>
          <p:cNvCxnSpPr>
            <a:cxnSpLocks/>
            <a:stCxn id="549" idx="3"/>
            <a:endCxn id="186" idx="3"/>
          </p:cNvCxnSpPr>
          <p:nvPr/>
        </p:nvCxnSpPr>
        <p:spPr>
          <a:xfrm rot="10800000">
            <a:off x="22402128" y="12037151"/>
            <a:ext cx="2044368" cy="16865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カギ線コネクタ 19">
            <a:extLst>
              <a:ext uri="{FF2B5EF4-FFF2-40B4-BE49-F238E27FC236}">
                <a16:creationId xmlns:a16="http://schemas.microsoft.com/office/drawing/2014/main" id="{FF2A90C0-60E9-0634-2518-1DEF3575DB59}"/>
              </a:ext>
            </a:extLst>
          </p:cNvPr>
          <p:cNvCxnSpPr>
            <a:cxnSpLocks/>
            <a:stCxn id="8" idx="3"/>
            <a:endCxn id="274" idx="3"/>
          </p:cNvCxnSpPr>
          <p:nvPr/>
        </p:nvCxnSpPr>
        <p:spPr>
          <a:xfrm rot="10800000">
            <a:off x="22387690" y="13824733"/>
            <a:ext cx="2067028" cy="1258050"/>
          </a:xfrm>
          <a:prstGeom prst="bentConnector3">
            <a:avLst>
              <a:gd name="adj1" fmla="val 24019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TextBox 9">
            <a:extLst>
              <a:ext uri="{FF2B5EF4-FFF2-40B4-BE49-F238E27FC236}">
                <a16:creationId xmlns:a16="http://schemas.microsoft.com/office/drawing/2014/main" id="{CB1554BE-F3FA-D4DF-ACFC-E315C8223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37326" y="14639155"/>
            <a:ext cx="17056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署名付き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URL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による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アップロード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cxnSp>
        <p:nvCxnSpPr>
          <p:cNvPr id="59" name="カギ線コネクタ 19">
            <a:extLst>
              <a:ext uri="{FF2B5EF4-FFF2-40B4-BE49-F238E27FC236}">
                <a16:creationId xmlns:a16="http://schemas.microsoft.com/office/drawing/2014/main" id="{5C4DB62D-1ADC-841B-9024-4833487E6713}"/>
              </a:ext>
            </a:extLst>
          </p:cNvPr>
          <p:cNvCxnSpPr>
            <a:cxnSpLocks/>
            <a:stCxn id="8" idx="3"/>
            <a:endCxn id="307" idx="2"/>
          </p:cNvCxnSpPr>
          <p:nvPr/>
        </p:nvCxnSpPr>
        <p:spPr>
          <a:xfrm rot="10800000">
            <a:off x="18520888" y="14611245"/>
            <a:ext cx="5933831" cy="47153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TextBox 9">
            <a:extLst>
              <a:ext uri="{FF2B5EF4-FFF2-40B4-BE49-F238E27FC236}">
                <a16:creationId xmlns:a16="http://schemas.microsoft.com/office/drawing/2014/main" id="{0D738746-D0AE-960D-35BD-AA982F3A9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12916" y="8299674"/>
            <a:ext cx="17056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署名付き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URL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による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ダウンロード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cxnSp>
        <p:nvCxnSpPr>
          <p:cNvPr id="29" name="カギ線コネクタ 239">
            <a:extLst>
              <a:ext uri="{FF2B5EF4-FFF2-40B4-BE49-F238E27FC236}">
                <a16:creationId xmlns:a16="http://schemas.microsoft.com/office/drawing/2014/main" id="{941DCF34-2519-A003-F061-F3B3684C6675}"/>
              </a:ext>
            </a:extLst>
          </p:cNvPr>
          <p:cNvCxnSpPr>
            <a:cxnSpLocks/>
            <a:stCxn id="34" idx="3"/>
            <a:endCxn id="326" idx="3"/>
          </p:cNvCxnSpPr>
          <p:nvPr/>
        </p:nvCxnSpPr>
        <p:spPr>
          <a:xfrm>
            <a:off x="16600066" y="6114752"/>
            <a:ext cx="247111" cy="3138311"/>
          </a:xfrm>
          <a:prstGeom prst="bentConnector3">
            <a:avLst>
              <a:gd name="adj1" fmla="val 192509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1" name="グラフィックス 40">
            <a:extLst>
              <a:ext uri="{FF2B5EF4-FFF2-40B4-BE49-F238E27FC236}">
                <a16:creationId xmlns:a16="http://schemas.microsoft.com/office/drawing/2014/main" id="{4C159AC6-3788-FCF9-DC90-83F34AF3E2D7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5434720" y="6411733"/>
            <a:ext cx="580542" cy="580542"/>
          </a:xfrm>
          <a:prstGeom prst="rect">
            <a:avLst/>
          </a:prstGeom>
        </p:spPr>
      </p:pic>
      <p:sp>
        <p:nvSpPr>
          <p:cNvPr id="32" name="Rectangle 115">
            <a:extLst>
              <a:ext uri="{FF2B5EF4-FFF2-40B4-BE49-F238E27FC236}">
                <a16:creationId xmlns:a16="http://schemas.microsoft.com/office/drawing/2014/main" id="{C9B0B7DD-20F9-4A82-73C8-4AB0E2CA7953}"/>
              </a:ext>
            </a:extLst>
          </p:cNvPr>
          <p:cNvSpPr/>
          <p:nvPr/>
        </p:nvSpPr>
        <p:spPr>
          <a:xfrm>
            <a:off x="24083238" y="13629219"/>
            <a:ext cx="1200169" cy="813798"/>
          </a:xfrm>
          <a:prstGeom prst="rect">
            <a:avLst/>
          </a:prstGeom>
          <a:noFill/>
          <a:ln w="15875">
            <a:solidFill>
              <a:srgbClr val="7D899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0010"/>
          <a:lstStyle/>
          <a:p>
            <a:pPr algn="ctr">
              <a:defRPr/>
            </a:pPr>
            <a:endParaRPr lang="en-US" altLang="ja-JP" sz="1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36" name="TextBox 20">
            <a:extLst>
              <a:ext uri="{FF2B5EF4-FFF2-40B4-BE49-F238E27FC236}">
                <a16:creationId xmlns:a16="http://schemas.microsoft.com/office/drawing/2014/main" id="{4FA1B082-2C63-2635-8A39-C066B8288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03636" y="13686361"/>
            <a:ext cx="1102253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ID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プロバイダ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37" name="TextBox 20">
            <a:extLst>
              <a:ext uri="{FF2B5EF4-FFF2-40B4-BE49-F238E27FC236}">
                <a16:creationId xmlns:a16="http://schemas.microsoft.com/office/drawing/2014/main" id="{88F6F170-9889-A859-14AE-7CFB2BD847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87530" y="13948206"/>
            <a:ext cx="1118359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職員向け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  <a:p>
            <a:pPr eaLnBrk="1" hangingPunct="1"/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cxnSp>
        <p:nvCxnSpPr>
          <p:cNvPr id="38" name="直線矢印コネクタ 120">
            <a:extLst>
              <a:ext uri="{FF2B5EF4-FFF2-40B4-BE49-F238E27FC236}">
                <a16:creationId xmlns:a16="http://schemas.microsoft.com/office/drawing/2014/main" id="{AD694897-84BF-8592-56B1-DB95FAFB3EEB}"/>
              </a:ext>
            </a:extLst>
          </p:cNvPr>
          <p:cNvCxnSpPr>
            <a:cxnSpLocks/>
            <a:stCxn id="8" idx="0"/>
            <a:endCxn id="32" idx="2"/>
          </p:cNvCxnSpPr>
          <p:nvPr/>
        </p:nvCxnSpPr>
        <p:spPr>
          <a:xfrm flipH="1" flipV="1">
            <a:off x="24683323" y="14443017"/>
            <a:ext cx="6345" cy="4048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直線矢印コネクタ 120">
            <a:extLst>
              <a:ext uri="{FF2B5EF4-FFF2-40B4-BE49-F238E27FC236}">
                <a16:creationId xmlns:a16="http://schemas.microsoft.com/office/drawing/2014/main" id="{197822DE-8E41-7657-2D86-CBE639E48AA3}"/>
              </a:ext>
            </a:extLst>
          </p:cNvPr>
          <p:cNvCxnSpPr>
            <a:cxnSpLocks/>
            <a:stCxn id="550" idx="2"/>
            <a:endCxn id="32" idx="0"/>
          </p:cNvCxnSpPr>
          <p:nvPr/>
        </p:nvCxnSpPr>
        <p:spPr>
          <a:xfrm>
            <a:off x="24681513" y="13162382"/>
            <a:ext cx="1810" cy="4668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3" name="TextBox 10">
            <a:extLst>
              <a:ext uri="{FF2B5EF4-FFF2-40B4-BE49-F238E27FC236}">
                <a16:creationId xmlns:a16="http://schemas.microsoft.com/office/drawing/2014/main" id="{1F4139BB-3A25-24D6-7092-B3970FAA6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2374" y="9568328"/>
            <a:ext cx="173406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Fabric</a:t>
            </a:r>
          </a:p>
          <a:p>
            <a:pPr algn="ctr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Data Factory</a:t>
            </a:r>
          </a:p>
          <a:p>
            <a:pPr algn="ctr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事前バッチ処理ジョブ</a:t>
            </a:r>
            <a:endParaRPr lang="en-US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454" name="グラフィックス 453">
            <a:extLst>
              <a:ext uri="{FF2B5EF4-FFF2-40B4-BE49-F238E27FC236}">
                <a16:creationId xmlns:a16="http://schemas.microsoft.com/office/drawing/2014/main" id="{B2F82DD2-B958-09CE-CC15-411C8ABD5ED7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1529026" y="8946671"/>
            <a:ext cx="620055" cy="620055"/>
          </a:xfrm>
          <a:prstGeom prst="rect">
            <a:avLst/>
          </a:prstGeom>
        </p:spPr>
      </p:pic>
      <p:cxnSp>
        <p:nvCxnSpPr>
          <p:cNvPr id="496" name="直線矢印コネクタ 495">
            <a:extLst>
              <a:ext uri="{FF2B5EF4-FFF2-40B4-BE49-F238E27FC236}">
                <a16:creationId xmlns:a16="http://schemas.microsoft.com/office/drawing/2014/main" id="{E14DC1F4-F84E-E917-2328-399E9EBA0669}"/>
              </a:ext>
            </a:extLst>
          </p:cNvPr>
          <p:cNvCxnSpPr>
            <a:cxnSpLocks/>
            <a:stCxn id="339" idx="1"/>
            <a:endCxn id="454" idx="3"/>
          </p:cNvCxnSpPr>
          <p:nvPr/>
        </p:nvCxnSpPr>
        <p:spPr>
          <a:xfrm flipH="1">
            <a:off x="12149081" y="9253063"/>
            <a:ext cx="575011" cy="36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カギ線コネクタ 19">
            <a:extLst>
              <a:ext uri="{FF2B5EF4-FFF2-40B4-BE49-F238E27FC236}">
                <a16:creationId xmlns:a16="http://schemas.microsoft.com/office/drawing/2014/main" id="{E5297BCB-6956-97C1-CFCD-221DD9D45061}"/>
              </a:ext>
            </a:extLst>
          </p:cNvPr>
          <p:cNvCxnSpPr>
            <a:cxnSpLocks/>
            <a:stCxn id="337" idx="0"/>
            <a:endCxn id="454" idx="0"/>
          </p:cNvCxnSpPr>
          <p:nvPr/>
        </p:nvCxnSpPr>
        <p:spPr>
          <a:xfrm rot="16200000" flipV="1">
            <a:off x="13027311" y="7758415"/>
            <a:ext cx="4411" cy="2380923"/>
          </a:xfrm>
          <a:prstGeom prst="bentConnector3">
            <a:avLst>
              <a:gd name="adj1" fmla="val 5282498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3" name="TextBox 20">
            <a:extLst>
              <a:ext uri="{FF2B5EF4-FFF2-40B4-BE49-F238E27FC236}">
                <a16:creationId xmlns:a16="http://schemas.microsoft.com/office/drawing/2014/main" id="{192EE396-716A-9B19-D388-D9597616F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02977" y="7600372"/>
            <a:ext cx="12148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Functions</a:t>
            </a:r>
          </a:p>
          <a:p>
            <a:pPr algn="ctr" eaLnBrk="1" hangingPunct="1"/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OCR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処理関数</a:t>
            </a:r>
            <a:endParaRPr lang="en-US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pic>
        <p:nvPicPr>
          <p:cNvPr id="114" name="グラフィックス 113">
            <a:extLst>
              <a:ext uri="{FF2B5EF4-FFF2-40B4-BE49-F238E27FC236}">
                <a16:creationId xmlns:a16="http://schemas.microsoft.com/office/drawing/2014/main" id="{7E2E27DE-D7BF-B5E6-4771-C3F0BBD003C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2627736" y="7068587"/>
            <a:ext cx="573730" cy="573730"/>
          </a:xfrm>
          <a:prstGeom prst="rect">
            <a:avLst/>
          </a:prstGeom>
        </p:spPr>
      </p:pic>
      <p:pic>
        <p:nvPicPr>
          <p:cNvPr id="115" name="図 114">
            <a:extLst>
              <a:ext uri="{FF2B5EF4-FFF2-40B4-BE49-F238E27FC236}">
                <a16:creationId xmlns:a16="http://schemas.microsoft.com/office/drawing/2014/main" id="{D8641814-C9C6-745C-5632-F0A08EF96026}"/>
              </a:ext>
            </a:extLst>
          </p:cNvPr>
          <p:cNvPicPr>
            <a:picLocks noChangeAspect="1"/>
          </p:cNvPicPr>
          <p:nvPr/>
        </p:nvPicPr>
        <p:blipFill>
          <a:blip r:embed="rId6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058499" y="7100574"/>
            <a:ext cx="468212" cy="518023"/>
          </a:xfrm>
          <a:prstGeom prst="rect">
            <a:avLst/>
          </a:prstGeom>
        </p:spPr>
      </p:pic>
      <p:cxnSp>
        <p:nvCxnSpPr>
          <p:cNvPr id="116" name="直線矢印コネクタ 120">
            <a:extLst>
              <a:ext uri="{FF2B5EF4-FFF2-40B4-BE49-F238E27FC236}">
                <a16:creationId xmlns:a16="http://schemas.microsoft.com/office/drawing/2014/main" id="{77736EF0-01AF-6ECE-F1F6-14BCB941FD60}"/>
              </a:ext>
            </a:extLst>
          </p:cNvPr>
          <p:cNvCxnSpPr>
            <a:cxnSpLocks/>
          </p:cNvCxnSpPr>
          <p:nvPr/>
        </p:nvCxnSpPr>
        <p:spPr>
          <a:xfrm flipV="1">
            <a:off x="13300547" y="7469770"/>
            <a:ext cx="673682" cy="46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直線矢印コネクタ 120">
            <a:extLst>
              <a:ext uri="{FF2B5EF4-FFF2-40B4-BE49-F238E27FC236}">
                <a16:creationId xmlns:a16="http://schemas.microsoft.com/office/drawing/2014/main" id="{8945761D-2BA9-9778-0FD7-C0F99A24D227}"/>
              </a:ext>
            </a:extLst>
          </p:cNvPr>
          <p:cNvCxnSpPr>
            <a:cxnSpLocks/>
          </p:cNvCxnSpPr>
          <p:nvPr/>
        </p:nvCxnSpPr>
        <p:spPr>
          <a:xfrm flipV="1">
            <a:off x="13276990" y="7288226"/>
            <a:ext cx="673682" cy="4629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8" name="TextBox 20">
            <a:extLst>
              <a:ext uri="{FF2B5EF4-FFF2-40B4-BE49-F238E27FC236}">
                <a16:creationId xmlns:a16="http://schemas.microsoft.com/office/drawing/2014/main" id="{AA02D2AB-70FC-4784-380E-E9878894A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89147" y="7600372"/>
            <a:ext cx="121488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Document Intelligence</a:t>
            </a:r>
            <a:endParaRPr lang="en-US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  <a:p>
            <a:pPr algn="ctr" eaLnBrk="1" hangingPunct="1"/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OCR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処理</a:t>
            </a:r>
            <a:endParaRPr lang="en-US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sp>
        <p:nvSpPr>
          <p:cNvPr id="121" name="TextBox 20">
            <a:extLst>
              <a:ext uri="{FF2B5EF4-FFF2-40B4-BE49-F238E27FC236}">
                <a16:creationId xmlns:a16="http://schemas.microsoft.com/office/drawing/2014/main" id="{8A8351F8-0843-A18E-9A23-9A938B32F4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0388" y="7621541"/>
            <a:ext cx="121488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Functions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電子調査票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処理関数</a:t>
            </a:r>
            <a:endParaRPr lang="en-US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pic>
        <p:nvPicPr>
          <p:cNvPr id="521" name="グラフィックス 520">
            <a:extLst>
              <a:ext uri="{FF2B5EF4-FFF2-40B4-BE49-F238E27FC236}">
                <a16:creationId xmlns:a16="http://schemas.microsoft.com/office/drawing/2014/main" id="{650D24D7-9251-7FBB-E117-2DE4C6EE604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052200" y="7071834"/>
            <a:ext cx="573730" cy="573730"/>
          </a:xfrm>
          <a:prstGeom prst="rect">
            <a:avLst/>
          </a:prstGeom>
        </p:spPr>
      </p:pic>
      <p:pic>
        <p:nvPicPr>
          <p:cNvPr id="522" name="グラフィックス 521">
            <a:extLst>
              <a:ext uri="{FF2B5EF4-FFF2-40B4-BE49-F238E27FC236}">
                <a16:creationId xmlns:a16="http://schemas.microsoft.com/office/drawing/2014/main" id="{C6D6E164-3D6C-C55E-B7CA-0FF5F9F1F01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301564" y="7076060"/>
            <a:ext cx="573730" cy="573730"/>
          </a:xfrm>
          <a:prstGeom prst="rect">
            <a:avLst/>
          </a:prstGeom>
        </p:spPr>
      </p:pic>
      <p:sp>
        <p:nvSpPr>
          <p:cNvPr id="527" name="TextBox 9">
            <a:extLst>
              <a:ext uri="{FF2B5EF4-FFF2-40B4-BE49-F238E27FC236}">
                <a16:creationId xmlns:a16="http://schemas.microsoft.com/office/drawing/2014/main" id="{2EE03D17-F5BB-4B83-D981-A3827701A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69521" y="7578334"/>
            <a:ext cx="16079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Storage Accounts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電子調査票格納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ストレージ</a:t>
            </a:r>
            <a:endParaRPr lang="en-US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cxnSp>
        <p:nvCxnSpPr>
          <p:cNvPr id="529" name="直線矢印コネクタ 120">
            <a:extLst>
              <a:ext uri="{FF2B5EF4-FFF2-40B4-BE49-F238E27FC236}">
                <a16:creationId xmlns:a16="http://schemas.microsoft.com/office/drawing/2014/main" id="{6ED018F2-639F-0EB9-51FC-6C44EC7B4125}"/>
              </a:ext>
            </a:extLst>
          </p:cNvPr>
          <p:cNvCxnSpPr>
            <a:cxnSpLocks/>
            <a:stCxn id="521" idx="3"/>
            <a:endCxn id="522" idx="1"/>
          </p:cNvCxnSpPr>
          <p:nvPr/>
        </p:nvCxnSpPr>
        <p:spPr>
          <a:xfrm>
            <a:off x="10625930" y="7358699"/>
            <a:ext cx="675634" cy="42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0" name="カギ線コネクタ 239">
            <a:extLst>
              <a:ext uri="{FF2B5EF4-FFF2-40B4-BE49-F238E27FC236}">
                <a16:creationId xmlns:a16="http://schemas.microsoft.com/office/drawing/2014/main" id="{31A99CDC-946C-6F58-3E34-B96B6E382697}"/>
              </a:ext>
            </a:extLst>
          </p:cNvPr>
          <p:cNvCxnSpPr>
            <a:cxnSpLocks/>
            <a:stCxn id="21" idx="3"/>
            <a:endCxn id="35" idx="1"/>
          </p:cNvCxnSpPr>
          <p:nvPr/>
        </p:nvCxnSpPr>
        <p:spPr>
          <a:xfrm>
            <a:off x="11762833" y="6371234"/>
            <a:ext cx="3155999" cy="32395"/>
          </a:xfrm>
          <a:prstGeom prst="bentConnector3">
            <a:avLst>
              <a:gd name="adj1" fmla="val 36524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4" name="カギ線コネクタ 239">
            <a:extLst>
              <a:ext uri="{FF2B5EF4-FFF2-40B4-BE49-F238E27FC236}">
                <a16:creationId xmlns:a16="http://schemas.microsoft.com/office/drawing/2014/main" id="{ADC01851-2EAD-A5BB-8A26-CE186513424D}"/>
              </a:ext>
            </a:extLst>
          </p:cNvPr>
          <p:cNvCxnSpPr>
            <a:cxnSpLocks/>
            <a:stCxn id="20" idx="3"/>
            <a:endCxn id="21" idx="1"/>
          </p:cNvCxnSpPr>
          <p:nvPr/>
        </p:nvCxnSpPr>
        <p:spPr>
          <a:xfrm flipV="1">
            <a:off x="9167146" y="6371234"/>
            <a:ext cx="2047047" cy="729340"/>
          </a:xfrm>
          <a:prstGeom prst="bentConnector3">
            <a:avLst>
              <a:gd name="adj1" fmla="val 17277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3" name="カギ線コネクタ 239">
            <a:extLst>
              <a:ext uri="{FF2B5EF4-FFF2-40B4-BE49-F238E27FC236}">
                <a16:creationId xmlns:a16="http://schemas.microsoft.com/office/drawing/2014/main" id="{382C665A-7914-E5E2-F687-161145A31741}"/>
              </a:ext>
            </a:extLst>
          </p:cNvPr>
          <p:cNvCxnSpPr>
            <a:cxnSpLocks/>
            <a:stCxn id="20" idx="3"/>
            <a:endCxn id="521" idx="1"/>
          </p:cNvCxnSpPr>
          <p:nvPr/>
        </p:nvCxnSpPr>
        <p:spPr>
          <a:xfrm>
            <a:off x="9167146" y="7100574"/>
            <a:ext cx="885054" cy="258125"/>
          </a:xfrm>
          <a:prstGeom prst="bentConnector3">
            <a:avLst>
              <a:gd name="adj1" fmla="val 40389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7" name="カギ線コネクタ 239">
            <a:extLst>
              <a:ext uri="{FF2B5EF4-FFF2-40B4-BE49-F238E27FC236}">
                <a16:creationId xmlns:a16="http://schemas.microsoft.com/office/drawing/2014/main" id="{46827630-49AD-7EA5-629C-B1B7E41B4077}"/>
              </a:ext>
            </a:extLst>
          </p:cNvPr>
          <p:cNvCxnSpPr>
            <a:cxnSpLocks/>
            <a:stCxn id="114" idx="0"/>
            <a:endCxn id="35" idx="1"/>
          </p:cNvCxnSpPr>
          <p:nvPr/>
        </p:nvCxnSpPr>
        <p:spPr>
          <a:xfrm rot="5400000" flipH="1" flipV="1">
            <a:off x="13584237" y="5733993"/>
            <a:ext cx="664958" cy="200423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0" name="直線矢印コネクタ 120">
            <a:extLst>
              <a:ext uri="{FF2B5EF4-FFF2-40B4-BE49-F238E27FC236}">
                <a16:creationId xmlns:a16="http://schemas.microsoft.com/office/drawing/2014/main" id="{E6B5DBC9-1E99-8651-12C1-6D7049780D30}"/>
              </a:ext>
            </a:extLst>
          </p:cNvPr>
          <p:cNvCxnSpPr>
            <a:cxnSpLocks/>
            <a:stCxn id="522" idx="3"/>
            <a:endCxn id="114" idx="1"/>
          </p:cNvCxnSpPr>
          <p:nvPr/>
        </p:nvCxnSpPr>
        <p:spPr>
          <a:xfrm flipV="1">
            <a:off x="11875294" y="7355452"/>
            <a:ext cx="752442" cy="74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6403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E697B6-47FD-6A34-FEAB-B8C505FB95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EDC18FB3-6B03-035C-6A57-6F426663793A}"/>
              </a:ext>
            </a:extLst>
          </p:cNvPr>
          <p:cNvSpPr/>
          <p:nvPr/>
        </p:nvSpPr>
        <p:spPr>
          <a:xfrm>
            <a:off x="19930832" y="9783238"/>
            <a:ext cx="2618852" cy="1501231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kumimoji="1" lang="ja-JP" altLang="en-US" sz="12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外部連携</a:t>
            </a:r>
            <a:r>
              <a:rPr kumimoji="1" lang="en-US" altLang="ja-JP" sz="12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_</a:t>
            </a:r>
            <a:r>
              <a:rPr kumimoji="1" lang="ja-JP" altLang="en-US" sz="12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システム間認証機能</a:t>
            </a:r>
            <a:endParaRPr kumimoji="1" lang="en-US" altLang="ja-JP" sz="1200" b="1" u="sng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5" name="正方形/長方形 144">
            <a:extLst>
              <a:ext uri="{FF2B5EF4-FFF2-40B4-BE49-F238E27FC236}">
                <a16:creationId xmlns:a16="http://schemas.microsoft.com/office/drawing/2014/main" id="{82F649CC-A346-479E-F077-D335036CEF0C}"/>
              </a:ext>
            </a:extLst>
          </p:cNvPr>
          <p:cNvSpPr/>
          <p:nvPr/>
        </p:nvSpPr>
        <p:spPr>
          <a:xfrm>
            <a:off x="10275846" y="14202148"/>
            <a:ext cx="12089021" cy="1259140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kumimoji="1" lang="ja-JP" altLang="en-US" sz="10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セキュリティ</a:t>
            </a:r>
            <a:r>
              <a:rPr kumimoji="1" lang="en-US" altLang="ja-JP" sz="10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_</a:t>
            </a:r>
            <a:r>
              <a:rPr kumimoji="1" lang="ja-JP" altLang="en-US" sz="10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セキュリティ管理機能</a:t>
            </a:r>
            <a:endParaRPr kumimoji="1" lang="en-US" altLang="ja-JP" sz="1000" b="1" u="sng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16FFDFC0-33BE-1798-43D3-FD4DB3C06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7508" y="1148629"/>
            <a:ext cx="27634943" cy="1844072"/>
          </a:xfrm>
        </p:spPr>
        <p:txBody>
          <a:bodyPr>
            <a:normAutofit/>
          </a:bodyPr>
          <a:lstStyle/>
          <a:p>
            <a:r>
              <a:rPr kumimoji="1" lang="en-US" altLang="ja-JP" sz="4000" dirty="0"/>
              <a:t>3-10. </a:t>
            </a:r>
            <a:r>
              <a:rPr kumimoji="1" lang="ja-JP" altLang="en-US" sz="4000" dirty="0"/>
              <a:t>資格管理システム</a:t>
            </a:r>
          </a:p>
        </p:txBody>
      </p:sp>
      <p:sp>
        <p:nvSpPr>
          <p:cNvPr id="30" name="Rectangle 78">
            <a:extLst>
              <a:ext uri="{FF2B5EF4-FFF2-40B4-BE49-F238E27FC236}">
                <a16:creationId xmlns:a16="http://schemas.microsoft.com/office/drawing/2014/main" id="{A70864EB-473F-AEBA-2C51-BB2956EC3E21}"/>
              </a:ext>
            </a:extLst>
          </p:cNvPr>
          <p:cNvSpPr/>
          <p:nvPr/>
        </p:nvSpPr>
        <p:spPr>
          <a:xfrm>
            <a:off x="9380276" y="2898023"/>
            <a:ext cx="13633416" cy="13974291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40055" tIns="80010"/>
          <a:lstStyle/>
          <a:p>
            <a:pPr>
              <a:defRPr/>
            </a:pPr>
            <a:r>
              <a:rPr 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</a:t>
            </a:r>
          </a:p>
        </p:txBody>
      </p:sp>
      <p:pic>
        <p:nvPicPr>
          <p:cNvPr id="2" name="グラフィックス 1">
            <a:extLst>
              <a:ext uri="{FF2B5EF4-FFF2-40B4-BE49-F238E27FC236}">
                <a16:creationId xmlns:a16="http://schemas.microsoft.com/office/drawing/2014/main" id="{03C6E375-24F6-C3BD-4979-B6D7188CF2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96851" y="2912537"/>
            <a:ext cx="381000" cy="355749"/>
          </a:xfrm>
          <a:prstGeom prst="rect">
            <a:avLst/>
          </a:prstGeom>
        </p:spPr>
      </p:pic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BD4CD59E-571E-2A77-3843-5429C9114033}"/>
              </a:ext>
            </a:extLst>
          </p:cNvPr>
          <p:cNvSpPr/>
          <p:nvPr/>
        </p:nvSpPr>
        <p:spPr>
          <a:xfrm>
            <a:off x="10275846" y="11392944"/>
            <a:ext cx="8471765" cy="1345223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kumimoji="1" lang="ja-JP" altLang="en-US" sz="10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オブザーバビリティ</a:t>
            </a:r>
            <a:r>
              <a:rPr kumimoji="1" lang="en-US" altLang="ja-JP" sz="10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_</a:t>
            </a:r>
            <a:r>
              <a:rPr kumimoji="1" lang="ja-JP" altLang="en-US" sz="10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システム監視機能</a:t>
            </a:r>
            <a:endParaRPr kumimoji="1" lang="en-US" altLang="ja-JP" sz="1000" b="1" u="sng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4" name="グラフィックス 33">
            <a:extLst>
              <a:ext uri="{FF2B5EF4-FFF2-40B4-BE49-F238E27FC236}">
                <a16:creationId xmlns:a16="http://schemas.microsoft.com/office/drawing/2014/main" id="{EB96C042-80A1-6108-84DA-37B249FD59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854585" y="11732537"/>
            <a:ext cx="548639" cy="548639"/>
          </a:xfrm>
          <a:prstGeom prst="rect">
            <a:avLst/>
          </a:prstGeom>
        </p:spPr>
      </p:pic>
      <p:sp>
        <p:nvSpPr>
          <p:cNvPr id="36" name="TextBox 9">
            <a:extLst>
              <a:ext uri="{FF2B5EF4-FFF2-40B4-BE49-F238E27FC236}">
                <a16:creationId xmlns:a16="http://schemas.microsoft.com/office/drawing/2014/main" id="{A9F9D6EE-34E1-7C37-1C2D-B73710412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34662" y="12223773"/>
            <a:ext cx="13884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Alert</a:t>
            </a:r>
          </a:p>
        </p:txBody>
      </p:sp>
      <p:pic>
        <p:nvPicPr>
          <p:cNvPr id="40" name="グラフィックス 39">
            <a:extLst>
              <a:ext uri="{FF2B5EF4-FFF2-40B4-BE49-F238E27FC236}">
                <a16:creationId xmlns:a16="http://schemas.microsoft.com/office/drawing/2014/main" id="{A780B4AB-8964-07A0-E598-A6C07941E6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695490" y="11725700"/>
            <a:ext cx="548376" cy="548376"/>
          </a:xfrm>
          <a:prstGeom prst="rect">
            <a:avLst/>
          </a:prstGeom>
        </p:spPr>
      </p:pic>
      <p:sp>
        <p:nvSpPr>
          <p:cNvPr id="57" name="TextBox 9">
            <a:extLst>
              <a:ext uri="{FF2B5EF4-FFF2-40B4-BE49-F238E27FC236}">
                <a16:creationId xmlns:a16="http://schemas.microsoft.com/office/drawing/2014/main" id="{DE5E95C7-A68E-8F18-6471-962828969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04341" y="12225636"/>
            <a:ext cx="213622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Service Health</a:t>
            </a:r>
          </a:p>
          <a:p>
            <a:pPr algn="ctr" eaLnBrk="1" hangingPunct="1"/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障害・メンテナンス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情報提供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pic>
        <p:nvPicPr>
          <p:cNvPr id="60" name="グラフィックス 59">
            <a:extLst>
              <a:ext uri="{FF2B5EF4-FFF2-40B4-BE49-F238E27FC236}">
                <a16:creationId xmlns:a16="http://schemas.microsoft.com/office/drawing/2014/main" id="{05F14F24-2D1A-BA50-50FB-6D70684A34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825015" y="11723057"/>
            <a:ext cx="548640" cy="548640"/>
          </a:xfrm>
          <a:prstGeom prst="rect">
            <a:avLst/>
          </a:prstGeom>
        </p:spPr>
      </p:pic>
      <p:sp>
        <p:nvSpPr>
          <p:cNvPr id="65" name="TextBox 9">
            <a:extLst>
              <a:ext uri="{FF2B5EF4-FFF2-40B4-BE49-F238E27FC236}">
                <a16:creationId xmlns:a16="http://schemas.microsoft.com/office/drawing/2014/main" id="{4232AAD2-8587-36B1-1E83-07474F2F9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22100" y="12234108"/>
            <a:ext cx="13884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Logic Apps</a:t>
            </a:r>
          </a:p>
          <a:p>
            <a:pPr algn="ctr" eaLnBrk="1" hangingPunct="1"/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pic>
        <p:nvPicPr>
          <p:cNvPr id="68" name="グラフィックス 67">
            <a:extLst>
              <a:ext uri="{FF2B5EF4-FFF2-40B4-BE49-F238E27FC236}">
                <a16:creationId xmlns:a16="http://schemas.microsoft.com/office/drawing/2014/main" id="{1EEB9D1E-F7FA-A49A-6AE7-C47546279BF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4419033" y="11728781"/>
            <a:ext cx="548640" cy="548640"/>
          </a:xfrm>
          <a:prstGeom prst="rect">
            <a:avLst/>
          </a:prstGeom>
        </p:spPr>
      </p:pic>
      <p:sp>
        <p:nvSpPr>
          <p:cNvPr id="79" name="TextBox 9">
            <a:extLst>
              <a:ext uri="{FF2B5EF4-FFF2-40B4-BE49-F238E27FC236}">
                <a16:creationId xmlns:a16="http://schemas.microsoft.com/office/drawing/2014/main" id="{9B3548C9-F3CF-7CEB-E44C-07C90A4D2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95833" y="12229964"/>
            <a:ext cx="13884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Dashboard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ダッシュボード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pic>
        <p:nvPicPr>
          <p:cNvPr id="80" name="グラフィックス 79">
            <a:extLst>
              <a:ext uri="{FF2B5EF4-FFF2-40B4-BE49-F238E27FC236}">
                <a16:creationId xmlns:a16="http://schemas.microsoft.com/office/drawing/2014/main" id="{0CD71877-5DB8-8317-22FB-6717EEE2021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3271573" y="11676996"/>
            <a:ext cx="548640" cy="548640"/>
          </a:xfrm>
          <a:prstGeom prst="rect">
            <a:avLst/>
          </a:prstGeom>
        </p:spPr>
      </p:pic>
      <p:sp>
        <p:nvSpPr>
          <p:cNvPr id="83" name="TextBox 9">
            <a:extLst>
              <a:ext uri="{FF2B5EF4-FFF2-40B4-BE49-F238E27FC236}">
                <a16:creationId xmlns:a16="http://schemas.microsoft.com/office/drawing/2014/main" id="{7FD2C45E-4ABB-68B1-62EC-48ED19AFA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6472" y="12186653"/>
            <a:ext cx="13884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Application Insights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メトリクス監視</a:t>
            </a:r>
            <a:endParaRPr lang="en-US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pic>
        <p:nvPicPr>
          <p:cNvPr id="85" name="グラフィックス 84">
            <a:extLst>
              <a:ext uri="{FF2B5EF4-FFF2-40B4-BE49-F238E27FC236}">
                <a16:creationId xmlns:a16="http://schemas.microsoft.com/office/drawing/2014/main" id="{99DA7699-E5C5-08E0-7B33-E6904248338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912229" y="11681324"/>
            <a:ext cx="548640" cy="548640"/>
          </a:xfrm>
          <a:prstGeom prst="rect">
            <a:avLst/>
          </a:prstGeom>
        </p:spPr>
      </p:pic>
      <p:pic>
        <p:nvPicPr>
          <p:cNvPr id="86" name="グラフィックス 85">
            <a:extLst>
              <a:ext uri="{FF2B5EF4-FFF2-40B4-BE49-F238E27FC236}">
                <a16:creationId xmlns:a16="http://schemas.microsoft.com/office/drawing/2014/main" id="{87C57339-C9EC-4BBD-A428-AD678D3AD66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2027939" y="11687050"/>
            <a:ext cx="553794" cy="553794"/>
          </a:xfrm>
          <a:prstGeom prst="rect">
            <a:avLst/>
          </a:prstGeom>
        </p:spPr>
      </p:pic>
      <p:sp>
        <p:nvSpPr>
          <p:cNvPr id="88" name="TextBox 9">
            <a:extLst>
              <a:ext uri="{FF2B5EF4-FFF2-40B4-BE49-F238E27FC236}">
                <a16:creationId xmlns:a16="http://schemas.microsoft.com/office/drawing/2014/main" id="{232B7CB2-74F1-068B-4359-ED648ADFC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70487" y="12229964"/>
            <a:ext cx="13884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Log Analytics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ログ監視</a:t>
            </a:r>
            <a:endParaRPr lang="en-US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sp>
        <p:nvSpPr>
          <p:cNvPr id="90" name="TextBox 9">
            <a:extLst>
              <a:ext uri="{FF2B5EF4-FFF2-40B4-BE49-F238E27FC236}">
                <a16:creationId xmlns:a16="http://schemas.microsoft.com/office/drawing/2014/main" id="{ADF4A8E6-A38B-3B38-26AF-2A66DF7C61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8136" y="12165026"/>
            <a:ext cx="13884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Monitor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メトリクス機能</a:t>
            </a:r>
            <a:endParaRPr lang="en-US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sp>
        <p:nvSpPr>
          <p:cNvPr id="95" name="正方形/長方形 94">
            <a:extLst>
              <a:ext uri="{FF2B5EF4-FFF2-40B4-BE49-F238E27FC236}">
                <a16:creationId xmlns:a16="http://schemas.microsoft.com/office/drawing/2014/main" id="{B36870B1-ABBB-9116-5BD6-4376F6F90051}"/>
              </a:ext>
            </a:extLst>
          </p:cNvPr>
          <p:cNvSpPr/>
          <p:nvPr/>
        </p:nvSpPr>
        <p:spPr>
          <a:xfrm>
            <a:off x="18893214" y="11392944"/>
            <a:ext cx="3446407" cy="1345223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kumimoji="1" lang="ja-JP" altLang="en-US" sz="10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オブザーバビリティ</a:t>
            </a:r>
            <a:r>
              <a:rPr kumimoji="1" lang="en-US" altLang="ja-JP" sz="10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_</a:t>
            </a:r>
            <a:r>
              <a:rPr kumimoji="1" lang="ja-JP" altLang="en-US" sz="10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サービス状態監視機能</a:t>
            </a:r>
            <a:endParaRPr kumimoji="1" lang="en-US" altLang="ja-JP" sz="1000" b="1" u="sng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96" name="グラフィックス 95">
            <a:extLst>
              <a:ext uri="{FF2B5EF4-FFF2-40B4-BE49-F238E27FC236}">
                <a16:creationId xmlns:a16="http://schemas.microsoft.com/office/drawing/2014/main" id="{9CA8D2CD-D5EA-695B-3897-77AB6A1424F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9971771" y="11717903"/>
            <a:ext cx="553794" cy="553794"/>
          </a:xfrm>
          <a:prstGeom prst="rect">
            <a:avLst/>
          </a:prstGeom>
        </p:spPr>
      </p:pic>
      <p:sp>
        <p:nvSpPr>
          <p:cNvPr id="99" name="TextBox 9">
            <a:extLst>
              <a:ext uri="{FF2B5EF4-FFF2-40B4-BE49-F238E27FC236}">
                <a16:creationId xmlns:a16="http://schemas.microsoft.com/office/drawing/2014/main" id="{BFD90D71-6AE7-C945-FA98-31BA70FE7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98409" y="12305433"/>
            <a:ext cx="15005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Application Insights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サービス監視</a:t>
            </a:r>
            <a:endParaRPr lang="en-US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sp>
        <p:nvSpPr>
          <p:cNvPr id="100" name="正方形/長方形 99">
            <a:extLst>
              <a:ext uri="{FF2B5EF4-FFF2-40B4-BE49-F238E27FC236}">
                <a16:creationId xmlns:a16="http://schemas.microsoft.com/office/drawing/2014/main" id="{157AD384-8F64-08A1-B845-733E3251FFE7}"/>
              </a:ext>
            </a:extLst>
          </p:cNvPr>
          <p:cNvSpPr/>
          <p:nvPr/>
        </p:nvSpPr>
        <p:spPr>
          <a:xfrm>
            <a:off x="10275846" y="12789076"/>
            <a:ext cx="5839134" cy="1383356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kumimoji="1" lang="ja-JP" altLang="en-US" sz="10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ログ管理</a:t>
            </a:r>
            <a:r>
              <a:rPr kumimoji="1" lang="en-US" altLang="ja-JP" sz="10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_</a:t>
            </a:r>
            <a:r>
              <a:rPr kumimoji="1" lang="ja-JP" altLang="en-US" sz="10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ログ管理機能</a:t>
            </a:r>
            <a:endParaRPr kumimoji="1" lang="en-US" altLang="ja-JP" sz="1000" b="1" u="sng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2" name="TextBox 9">
            <a:extLst>
              <a:ext uri="{FF2B5EF4-FFF2-40B4-BE49-F238E27FC236}">
                <a16:creationId xmlns:a16="http://schemas.microsoft.com/office/drawing/2014/main" id="{95D7BF93-9BAA-9077-2604-AC182C6AE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92822" y="13595546"/>
            <a:ext cx="174994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Storage </a:t>
            </a:r>
          </a:p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Accounts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ログ長期保管用ストレージ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pic>
        <p:nvPicPr>
          <p:cNvPr id="109" name="グラフィックス 108">
            <a:extLst>
              <a:ext uri="{FF2B5EF4-FFF2-40B4-BE49-F238E27FC236}">
                <a16:creationId xmlns:a16="http://schemas.microsoft.com/office/drawing/2014/main" id="{28443347-6D0A-4336-8A63-A08C2D649D3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3393473" y="13081188"/>
            <a:ext cx="548640" cy="548640"/>
          </a:xfrm>
          <a:prstGeom prst="rect">
            <a:avLst/>
          </a:prstGeom>
        </p:spPr>
      </p:pic>
      <p:pic>
        <p:nvPicPr>
          <p:cNvPr id="110" name="グラフィックス 109">
            <a:extLst>
              <a:ext uri="{FF2B5EF4-FFF2-40B4-BE49-F238E27FC236}">
                <a16:creationId xmlns:a16="http://schemas.microsoft.com/office/drawing/2014/main" id="{F36C7B0A-CBA3-6F14-E3BA-C08A8364907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2217784" y="13073840"/>
            <a:ext cx="548640" cy="548640"/>
          </a:xfrm>
          <a:prstGeom prst="rect">
            <a:avLst/>
          </a:prstGeom>
        </p:spPr>
      </p:pic>
      <p:sp>
        <p:nvSpPr>
          <p:cNvPr id="111" name="TextBox 9">
            <a:extLst>
              <a:ext uri="{FF2B5EF4-FFF2-40B4-BE49-F238E27FC236}">
                <a16:creationId xmlns:a16="http://schemas.microsoft.com/office/drawing/2014/main" id="{7B1DD970-A37F-7F5D-E463-59DD5B8805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2338" y="13595546"/>
            <a:ext cx="13884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Log Analytics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ログ分析用ストレージ</a:t>
            </a:r>
            <a:endParaRPr lang="en-US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sp>
        <p:nvSpPr>
          <p:cNvPr id="112" name="TextBox 9">
            <a:extLst>
              <a:ext uri="{FF2B5EF4-FFF2-40B4-BE49-F238E27FC236}">
                <a16:creationId xmlns:a16="http://schemas.microsoft.com/office/drawing/2014/main" id="{1BA5C059-08A2-C32A-92DE-32E9DE43A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12767" y="13596967"/>
            <a:ext cx="17499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AI Search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ログの検索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pic>
        <p:nvPicPr>
          <p:cNvPr id="113" name="グラフィックス 112">
            <a:extLst>
              <a:ext uri="{FF2B5EF4-FFF2-40B4-BE49-F238E27FC236}">
                <a16:creationId xmlns:a16="http://schemas.microsoft.com/office/drawing/2014/main" id="{CB5877C9-C651-8F31-8200-70AAB070E9A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912229" y="13071283"/>
            <a:ext cx="550179" cy="550179"/>
          </a:xfrm>
          <a:prstGeom prst="rect">
            <a:avLst/>
          </a:prstGeom>
        </p:spPr>
      </p:pic>
      <p:pic>
        <p:nvPicPr>
          <p:cNvPr id="115" name="グラフィックス 114">
            <a:extLst>
              <a:ext uri="{FF2B5EF4-FFF2-40B4-BE49-F238E27FC236}">
                <a16:creationId xmlns:a16="http://schemas.microsoft.com/office/drawing/2014/main" id="{79818420-22CF-361C-0CA8-CA61D2CB1DE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4813417" y="13069298"/>
            <a:ext cx="548640" cy="548640"/>
          </a:xfrm>
          <a:prstGeom prst="rect">
            <a:avLst/>
          </a:prstGeom>
        </p:spPr>
      </p:pic>
      <p:sp>
        <p:nvSpPr>
          <p:cNvPr id="116" name="TextBox 9">
            <a:extLst>
              <a:ext uri="{FF2B5EF4-FFF2-40B4-BE49-F238E27FC236}">
                <a16:creationId xmlns:a16="http://schemas.microsoft.com/office/drawing/2014/main" id="{85FA8EAB-676D-C679-9948-87C9AA23F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23244" y="13592769"/>
            <a:ext cx="17499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診断設定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ログの連携設定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sp>
        <p:nvSpPr>
          <p:cNvPr id="119" name="正方形/長方形 118">
            <a:extLst>
              <a:ext uri="{FF2B5EF4-FFF2-40B4-BE49-F238E27FC236}">
                <a16:creationId xmlns:a16="http://schemas.microsoft.com/office/drawing/2014/main" id="{11BBD38A-047A-3CF4-4A17-6EF92042A99E}"/>
              </a:ext>
            </a:extLst>
          </p:cNvPr>
          <p:cNvSpPr/>
          <p:nvPr/>
        </p:nvSpPr>
        <p:spPr>
          <a:xfrm>
            <a:off x="16235592" y="12785127"/>
            <a:ext cx="1745348" cy="1387304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kumimoji="1" lang="ja-JP" altLang="en-US" sz="10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バックアップ</a:t>
            </a:r>
            <a:r>
              <a:rPr kumimoji="1" lang="en-US" altLang="ja-JP" sz="10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_</a:t>
            </a:r>
            <a:r>
              <a:rPr kumimoji="1" lang="ja-JP" altLang="en-US" sz="10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バックアップ機能</a:t>
            </a:r>
            <a:endParaRPr kumimoji="1" lang="en-US" altLang="ja-JP" sz="1000" b="1" u="sng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1" name="TextBox 9">
            <a:extLst>
              <a:ext uri="{FF2B5EF4-FFF2-40B4-BE49-F238E27FC236}">
                <a16:creationId xmlns:a16="http://schemas.microsoft.com/office/drawing/2014/main" id="{7F0B9652-0DFE-FFEB-B239-DFADADFA4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55379" y="13593589"/>
            <a:ext cx="174994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Backup</a:t>
            </a:r>
          </a:p>
          <a:p>
            <a:pPr algn="ctr" eaLnBrk="1" hangingPunct="1"/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Center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バックアップ機能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pic>
        <p:nvPicPr>
          <p:cNvPr id="123" name="グラフィックス 122">
            <a:extLst>
              <a:ext uri="{FF2B5EF4-FFF2-40B4-BE49-F238E27FC236}">
                <a16:creationId xmlns:a16="http://schemas.microsoft.com/office/drawing/2014/main" id="{C4476FD8-03BB-CEFE-3B5C-52556F401D70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6669918" y="13073840"/>
            <a:ext cx="548641" cy="548641"/>
          </a:xfrm>
          <a:prstGeom prst="rect">
            <a:avLst/>
          </a:prstGeom>
        </p:spPr>
      </p:pic>
      <p:sp>
        <p:nvSpPr>
          <p:cNvPr id="125" name="正方形/長方形 124">
            <a:extLst>
              <a:ext uri="{FF2B5EF4-FFF2-40B4-BE49-F238E27FC236}">
                <a16:creationId xmlns:a16="http://schemas.microsoft.com/office/drawing/2014/main" id="{E9E7C14A-0AA2-E876-7698-80C5A5F99E27}"/>
              </a:ext>
            </a:extLst>
          </p:cNvPr>
          <p:cNvSpPr/>
          <p:nvPr/>
        </p:nvSpPr>
        <p:spPr>
          <a:xfrm>
            <a:off x="18099334" y="12791212"/>
            <a:ext cx="4250699" cy="1381220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kumimoji="1" lang="ja-JP" altLang="en-US" sz="10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構成管理</a:t>
            </a:r>
            <a:r>
              <a:rPr kumimoji="1" lang="en-US" altLang="ja-JP" sz="10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_</a:t>
            </a:r>
            <a:r>
              <a:rPr kumimoji="1" lang="ja-JP" altLang="en-US" sz="10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システム構成管理機能</a:t>
            </a:r>
            <a:endParaRPr kumimoji="1" lang="en-US" altLang="ja-JP" sz="1000" b="1" u="sng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4" name="TextBox 9">
            <a:extLst>
              <a:ext uri="{FF2B5EF4-FFF2-40B4-BE49-F238E27FC236}">
                <a16:creationId xmlns:a16="http://schemas.microsoft.com/office/drawing/2014/main" id="{D29B470F-0177-B5E1-8FA9-82375C7B8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49276" y="13611950"/>
            <a:ext cx="174994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Template Specs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構成管理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構成管理情報保管</a:t>
            </a:r>
            <a:endParaRPr lang="en-US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pic>
        <p:nvPicPr>
          <p:cNvPr id="135" name="グラフィックス 134">
            <a:extLst>
              <a:ext uri="{FF2B5EF4-FFF2-40B4-BE49-F238E27FC236}">
                <a16:creationId xmlns:a16="http://schemas.microsoft.com/office/drawing/2014/main" id="{75352405-3D82-65E2-66C6-9833AAFE6807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8748497" y="13083800"/>
            <a:ext cx="548640" cy="548640"/>
          </a:xfrm>
          <a:prstGeom prst="rect">
            <a:avLst/>
          </a:prstGeom>
        </p:spPr>
      </p:pic>
      <p:pic>
        <p:nvPicPr>
          <p:cNvPr id="136" name="グラフィックス 135">
            <a:extLst>
              <a:ext uri="{FF2B5EF4-FFF2-40B4-BE49-F238E27FC236}">
                <a16:creationId xmlns:a16="http://schemas.microsoft.com/office/drawing/2014/main" id="{DF7170CF-FDC6-6A93-DF68-6159396301DF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20470004" y="13081188"/>
            <a:ext cx="550214" cy="550214"/>
          </a:xfrm>
          <a:prstGeom prst="rect">
            <a:avLst/>
          </a:prstGeom>
        </p:spPr>
      </p:pic>
      <p:sp>
        <p:nvSpPr>
          <p:cNvPr id="137" name="TextBox 9">
            <a:extLst>
              <a:ext uri="{FF2B5EF4-FFF2-40B4-BE49-F238E27FC236}">
                <a16:creationId xmlns:a16="http://schemas.microsoft.com/office/drawing/2014/main" id="{D2D2EF61-9713-B607-DD7E-4DFCE05D9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9335" y="13600608"/>
            <a:ext cx="174994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Resource Manager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　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or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　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Bicep 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環境自動構築</a:t>
            </a:r>
            <a:endParaRPr lang="en-US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sp>
        <p:nvSpPr>
          <p:cNvPr id="146" name="TextBox 9">
            <a:extLst>
              <a:ext uri="{FF2B5EF4-FFF2-40B4-BE49-F238E27FC236}">
                <a16:creationId xmlns:a16="http://schemas.microsoft.com/office/drawing/2014/main" id="{B171EFF1-729D-56B6-E3DD-E4A1B0DB2B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15026" y="14734443"/>
            <a:ext cx="13884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Microsoft Defender</a:t>
            </a:r>
          </a:p>
          <a:p>
            <a:pPr algn="ctr" eaLnBrk="1" hangingPunct="1"/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for Containers</a:t>
            </a:r>
          </a:p>
          <a:p>
            <a:pPr algn="ctr" eaLnBrk="1" hangingPunct="1"/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for Cloud Apps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脆弱性スキャン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pic>
        <p:nvPicPr>
          <p:cNvPr id="147" name="グラフィックス 5">
            <a:extLst>
              <a:ext uri="{FF2B5EF4-FFF2-40B4-BE49-F238E27FC236}">
                <a16:creationId xmlns:a16="http://schemas.microsoft.com/office/drawing/2014/main" id="{AE8D47E0-69AC-D5FF-28EE-736B184989F7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0912229" y="14238949"/>
            <a:ext cx="548640" cy="548640"/>
          </a:xfrm>
          <a:prstGeom prst="rect">
            <a:avLst/>
          </a:prstGeom>
        </p:spPr>
      </p:pic>
      <p:pic>
        <p:nvPicPr>
          <p:cNvPr id="148" name="グラフィックス 147">
            <a:extLst>
              <a:ext uri="{FF2B5EF4-FFF2-40B4-BE49-F238E27FC236}">
                <a16:creationId xmlns:a16="http://schemas.microsoft.com/office/drawing/2014/main" id="{9FF57DC8-571F-7E95-2253-44B0693E15E2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7686033" y="14235902"/>
            <a:ext cx="554312" cy="554312"/>
          </a:xfrm>
          <a:prstGeom prst="rect">
            <a:avLst/>
          </a:prstGeom>
        </p:spPr>
      </p:pic>
      <p:sp>
        <p:nvSpPr>
          <p:cNvPr id="149" name="TextBox 9">
            <a:extLst>
              <a:ext uri="{FF2B5EF4-FFF2-40B4-BE49-F238E27FC236}">
                <a16:creationId xmlns:a16="http://schemas.microsoft.com/office/drawing/2014/main" id="{21F74358-5EBC-ABC3-7449-AFD57CCB9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34933" y="14724988"/>
            <a:ext cx="13884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Policy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リソース管理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アクセス権限管理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pic>
        <p:nvPicPr>
          <p:cNvPr id="150" name="グラフィックス 149">
            <a:extLst>
              <a:ext uri="{FF2B5EF4-FFF2-40B4-BE49-F238E27FC236}">
                <a16:creationId xmlns:a16="http://schemas.microsoft.com/office/drawing/2014/main" id="{7B91EE0B-3299-255C-C807-E1B03E21629B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6384729" y="14235902"/>
            <a:ext cx="554734" cy="554734"/>
          </a:xfrm>
          <a:prstGeom prst="rect">
            <a:avLst/>
          </a:prstGeom>
        </p:spPr>
      </p:pic>
      <p:sp>
        <p:nvSpPr>
          <p:cNvPr id="151" name="TextBox 9">
            <a:extLst>
              <a:ext uri="{FF2B5EF4-FFF2-40B4-BE49-F238E27FC236}">
                <a16:creationId xmlns:a16="http://schemas.microsoft.com/office/drawing/2014/main" id="{E1B500F1-BAD5-B85F-7BB9-FDCD8F5BC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64697" y="14724988"/>
            <a:ext cx="13884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DDoS Protection</a:t>
            </a:r>
          </a:p>
          <a:p>
            <a:pPr algn="ctr" eaLnBrk="1" hangingPunct="1"/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DDoS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保護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sp>
        <p:nvSpPr>
          <p:cNvPr id="152" name="TextBox 9">
            <a:extLst>
              <a:ext uri="{FF2B5EF4-FFF2-40B4-BE49-F238E27FC236}">
                <a16:creationId xmlns:a16="http://schemas.microsoft.com/office/drawing/2014/main" id="{6A19AA17-B2C7-F664-044A-C56B3D558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67813" y="14724974"/>
            <a:ext cx="13884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Microsoft Defender</a:t>
            </a:r>
          </a:p>
          <a:p>
            <a:pPr algn="ctr" eaLnBrk="1" hangingPunct="1"/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for Cloud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ダッシュボード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pic>
        <p:nvPicPr>
          <p:cNvPr id="153" name="グラフィックス 152">
            <a:extLst>
              <a:ext uri="{FF2B5EF4-FFF2-40B4-BE49-F238E27FC236}">
                <a16:creationId xmlns:a16="http://schemas.microsoft.com/office/drawing/2014/main" id="{393578A4-74BF-0386-74E5-0458ABC768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8883780" y="14238177"/>
            <a:ext cx="545329" cy="545329"/>
          </a:xfrm>
          <a:prstGeom prst="rect">
            <a:avLst/>
          </a:prstGeom>
        </p:spPr>
      </p:pic>
      <p:sp>
        <p:nvSpPr>
          <p:cNvPr id="154" name="TextBox 9">
            <a:extLst>
              <a:ext uri="{FF2B5EF4-FFF2-40B4-BE49-F238E27FC236}">
                <a16:creationId xmlns:a16="http://schemas.microsoft.com/office/drawing/2014/main" id="{887BD011-A9E3-2DA6-840F-CD1B9D334F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97150" y="14744989"/>
            <a:ext cx="17499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Logic Apps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対処ワークフロー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pic>
        <p:nvPicPr>
          <p:cNvPr id="155" name="グラフィックス 154">
            <a:extLst>
              <a:ext uri="{FF2B5EF4-FFF2-40B4-BE49-F238E27FC236}">
                <a16:creationId xmlns:a16="http://schemas.microsoft.com/office/drawing/2014/main" id="{BB07FF6F-C924-D559-8176-2696C7970CD6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19879862" y="14238949"/>
            <a:ext cx="543674" cy="543674"/>
          </a:xfrm>
          <a:prstGeom prst="rect">
            <a:avLst/>
          </a:prstGeom>
        </p:spPr>
      </p:pic>
      <p:sp>
        <p:nvSpPr>
          <p:cNvPr id="156" name="TextBox 9">
            <a:extLst>
              <a:ext uri="{FF2B5EF4-FFF2-40B4-BE49-F238E27FC236}">
                <a16:creationId xmlns:a16="http://schemas.microsoft.com/office/drawing/2014/main" id="{CA430EFB-5C1A-F22A-A2DB-1824A1AB6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34188" y="14737535"/>
            <a:ext cx="13884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</a:t>
            </a:r>
          </a:p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Functions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自走復旧等</a:t>
            </a:r>
            <a:endParaRPr lang="en-US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pic>
        <p:nvPicPr>
          <p:cNvPr id="157" name="グラフィックス 5">
            <a:extLst>
              <a:ext uri="{FF2B5EF4-FFF2-40B4-BE49-F238E27FC236}">
                <a16:creationId xmlns:a16="http://schemas.microsoft.com/office/drawing/2014/main" id="{72FF69A9-70D0-C20F-494D-3E59E3EC3D28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2365918" y="14238949"/>
            <a:ext cx="548640" cy="548640"/>
          </a:xfrm>
          <a:prstGeom prst="rect">
            <a:avLst/>
          </a:prstGeom>
        </p:spPr>
      </p:pic>
      <p:sp>
        <p:nvSpPr>
          <p:cNvPr id="158" name="TextBox 9">
            <a:extLst>
              <a:ext uri="{FF2B5EF4-FFF2-40B4-BE49-F238E27FC236}">
                <a16:creationId xmlns:a16="http://schemas.microsoft.com/office/drawing/2014/main" id="{6D07EA93-EA21-E08E-BECF-E82615661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41165" y="14732289"/>
            <a:ext cx="13884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Microsoft Defender for Cloud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不正通信検知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pic>
        <p:nvPicPr>
          <p:cNvPr id="159" name="グラフィックス 5">
            <a:extLst>
              <a:ext uri="{FF2B5EF4-FFF2-40B4-BE49-F238E27FC236}">
                <a16:creationId xmlns:a16="http://schemas.microsoft.com/office/drawing/2014/main" id="{87654A59-C6B5-921C-EB7C-7507EAD0DEF9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3809948" y="14238949"/>
            <a:ext cx="548640" cy="548640"/>
          </a:xfrm>
          <a:prstGeom prst="rect">
            <a:avLst/>
          </a:prstGeom>
        </p:spPr>
      </p:pic>
      <p:sp>
        <p:nvSpPr>
          <p:cNvPr id="160" name="TextBox 9">
            <a:extLst>
              <a:ext uri="{FF2B5EF4-FFF2-40B4-BE49-F238E27FC236}">
                <a16:creationId xmlns:a16="http://schemas.microsoft.com/office/drawing/2014/main" id="{CEE0CCF4-8850-B15D-CEB5-EEE4DDD708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87105" y="14724974"/>
            <a:ext cx="13884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Microsoft Defender for Storage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機密情報検出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/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保護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pic>
        <p:nvPicPr>
          <p:cNvPr id="161" name="グラフィックス 5">
            <a:extLst>
              <a:ext uri="{FF2B5EF4-FFF2-40B4-BE49-F238E27FC236}">
                <a16:creationId xmlns:a16="http://schemas.microsoft.com/office/drawing/2014/main" id="{81C3C554-026F-2D17-2720-9EB3CB3ED6EF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5106215" y="14238949"/>
            <a:ext cx="548640" cy="548640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5A205AB-CECE-A2E6-2340-2807587BF187}"/>
              </a:ext>
            </a:extLst>
          </p:cNvPr>
          <p:cNvSpPr/>
          <p:nvPr/>
        </p:nvSpPr>
        <p:spPr>
          <a:xfrm>
            <a:off x="11539088" y="15583873"/>
            <a:ext cx="3013061" cy="1116703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kumimoji="1" lang="en-US" altLang="ja-JP" sz="14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CI/CD_CI/CD</a:t>
            </a:r>
            <a:r>
              <a:rPr kumimoji="1" lang="ja-JP" altLang="en-US" sz="14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パイプライン機能</a:t>
            </a:r>
          </a:p>
        </p:txBody>
      </p:sp>
      <p:pic>
        <p:nvPicPr>
          <p:cNvPr id="127" name="グラフィックス 126">
            <a:extLst>
              <a:ext uri="{FF2B5EF4-FFF2-40B4-BE49-F238E27FC236}">
                <a16:creationId xmlns:a16="http://schemas.microsoft.com/office/drawing/2014/main" id="{A0414EF6-1549-3474-700A-F68233E4FEC4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10290679" y="15575121"/>
            <a:ext cx="381000" cy="381000"/>
          </a:xfrm>
          <a:prstGeom prst="rect">
            <a:avLst/>
          </a:prstGeom>
        </p:spPr>
      </p:pic>
      <p:sp>
        <p:nvSpPr>
          <p:cNvPr id="162" name="Rectangle 78">
            <a:extLst>
              <a:ext uri="{FF2B5EF4-FFF2-40B4-BE49-F238E27FC236}">
                <a16:creationId xmlns:a16="http://schemas.microsoft.com/office/drawing/2014/main" id="{726DA40D-5FB8-71B1-B244-9AFC3CE8801B}"/>
              </a:ext>
            </a:extLst>
          </p:cNvPr>
          <p:cNvSpPr/>
          <p:nvPr/>
        </p:nvSpPr>
        <p:spPr>
          <a:xfrm>
            <a:off x="10290680" y="15522155"/>
            <a:ext cx="4474629" cy="1203457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2920" tIns="9144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DevOps</a:t>
            </a:r>
          </a:p>
        </p:txBody>
      </p:sp>
      <p:pic>
        <p:nvPicPr>
          <p:cNvPr id="163" name="図 162">
            <a:extLst>
              <a:ext uri="{FF2B5EF4-FFF2-40B4-BE49-F238E27FC236}">
                <a16:creationId xmlns:a16="http://schemas.microsoft.com/office/drawing/2014/main" id="{001BCA8A-8BE8-F7E5-9F27-62A17CB5EDDF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11997046" y="15892288"/>
            <a:ext cx="428625" cy="476250"/>
          </a:xfrm>
          <a:prstGeom prst="rect">
            <a:avLst/>
          </a:prstGeom>
        </p:spPr>
      </p:pic>
      <p:pic>
        <p:nvPicPr>
          <p:cNvPr id="164" name="図 163">
            <a:extLst>
              <a:ext uri="{FF2B5EF4-FFF2-40B4-BE49-F238E27FC236}">
                <a16:creationId xmlns:a16="http://schemas.microsoft.com/office/drawing/2014/main" id="{6B11222C-DF45-56B9-8438-8F5379C186AD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3127730" y="15892288"/>
            <a:ext cx="476250" cy="476250"/>
          </a:xfrm>
          <a:prstGeom prst="rect">
            <a:avLst/>
          </a:prstGeom>
        </p:spPr>
      </p:pic>
      <p:sp>
        <p:nvSpPr>
          <p:cNvPr id="165" name="TextBox 9">
            <a:extLst>
              <a:ext uri="{FF2B5EF4-FFF2-40B4-BE49-F238E27FC236}">
                <a16:creationId xmlns:a16="http://schemas.microsoft.com/office/drawing/2014/main" id="{9A428941-9FB0-A992-3BC2-A8304CFB1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9089" y="16325502"/>
            <a:ext cx="12786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Repos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コード管理</a:t>
            </a:r>
            <a:endParaRPr lang="en-US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sp>
        <p:nvSpPr>
          <p:cNvPr id="166" name="TextBox 9">
            <a:extLst>
              <a:ext uri="{FF2B5EF4-FFF2-40B4-BE49-F238E27FC236}">
                <a16:creationId xmlns:a16="http://schemas.microsoft.com/office/drawing/2014/main" id="{B45C172E-4E3F-DEBC-1B3E-2DF21A2A9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45033" y="16325502"/>
            <a:ext cx="17480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Pipelines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ビルド、テスト、デプロイ</a:t>
            </a:r>
            <a:endParaRPr lang="en-US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sp>
        <p:nvSpPr>
          <p:cNvPr id="22" name="TextBox 20">
            <a:extLst>
              <a:ext uri="{FF2B5EF4-FFF2-40B4-BE49-F238E27FC236}">
                <a16:creationId xmlns:a16="http://schemas.microsoft.com/office/drawing/2014/main" id="{6FC16898-4E95-4D56-76F6-B835E04CD9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59732" y="10070634"/>
            <a:ext cx="1949570" cy="73866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資格管理</a:t>
            </a:r>
          </a:p>
          <a:p>
            <a:pPr algn="ctr" eaLnBrk="1" hangingPunct="1"/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外部システム</a:t>
            </a:r>
          </a:p>
          <a:p>
            <a:pPr algn="ctr" eaLnBrk="1" hangingPunct="1"/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（資格情報収集元）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3" name="Rectangle 115">
            <a:extLst>
              <a:ext uri="{FF2B5EF4-FFF2-40B4-BE49-F238E27FC236}">
                <a16:creationId xmlns:a16="http://schemas.microsoft.com/office/drawing/2014/main" id="{071621CA-2F7F-A2FE-0BBB-89F0B7A13762}"/>
              </a:ext>
            </a:extLst>
          </p:cNvPr>
          <p:cNvSpPr/>
          <p:nvPr/>
        </p:nvSpPr>
        <p:spPr>
          <a:xfrm>
            <a:off x="23240963" y="5830267"/>
            <a:ext cx="1338710" cy="722944"/>
          </a:xfrm>
          <a:prstGeom prst="rect">
            <a:avLst/>
          </a:prstGeom>
          <a:noFill/>
          <a:ln w="15875">
            <a:solidFill>
              <a:srgbClr val="7D899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0010"/>
          <a:lstStyle/>
          <a:p>
            <a:pPr algn="ctr">
              <a:defRPr/>
            </a:pPr>
            <a:endParaRPr lang="en-US" altLang="ja-JP" sz="105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5" name="TextBox 20">
            <a:extLst>
              <a:ext uri="{FF2B5EF4-FFF2-40B4-BE49-F238E27FC236}">
                <a16:creationId xmlns:a16="http://schemas.microsoft.com/office/drawing/2014/main" id="{E35D0713-1BFE-276F-84A2-62F991100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49407" y="5887409"/>
            <a:ext cx="1102253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ID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プロバイダ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7" name="TextBox 20">
            <a:extLst>
              <a:ext uri="{FF2B5EF4-FFF2-40B4-BE49-F238E27FC236}">
                <a16:creationId xmlns:a16="http://schemas.microsoft.com/office/drawing/2014/main" id="{97D4EA8F-C1CE-AC6A-EE08-60ED662BC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33301" y="6155604"/>
            <a:ext cx="1118359" cy="25391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ja-JP" altLang="en-US" sz="105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職員向け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sp>
        <p:nvSpPr>
          <p:cNvPr id="32" name="TextBox 12">
            <a:extLst>
              <a:ext uri="{FF2B5EF4-FFF2-40B4-BE49-F238E27FC236}">
                <a16:creationId xmlns:a16="http://schemas.microsoft.com/office/drawing/2014/main" id="{7808FDDA-E38F-C8F7-9104-861A4D892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69846" y="4977931"/>
            <a:ext cx="681967" cy="4154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管理者</a:t>
            </a:r>
            <a:endParaRPr lang="en-US" altLang="en-US" sz="105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  <a:p>
            <a:pPr algn="ctr" eaLnBrk="1" hangingPunct="1"/>
            <a:r>
              <a:rPr lang="en-US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(</a:t>
            </a:r>
            <a:r>
              <a:rPr lang="en-US" altLang="en-US" sz="1050" dirty="0" err="1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職員</a:t>
            </a:r>
            <a:r>
              <a:rPr lang="en-US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)</a:t>
            </a:r>
          </a:p>
        </p:txBody>
      </p:sp>
      <p:pic>
        <p:nvPicPr>
          <p:cNvPr id="37" name="Graphic 23">
            <a:extLst>
              <a:ext uri="{FF2B5EF4-FFF2-40B4-BE49-F238E27FC236}">
                <a16:creationId xmlns:a16="http://schemas.microsoft.com/office/drawing/2014/main" id="{3A5618B7-2356-C370-FFB5-336654532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rcRect/>
          <a:stretch/>
        </p:blipFill>
        <p:spPr bwMode="auto">
          <a:xfrm flipH="1">
            <a:off x="23707208" y="4555227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5" name="直線矢印コネクタ 120">
            <a:extLst>
              <a:ext uri="{FF2B5EF4-FFF2-40B4-BE49-F238E27FC236}">
                <a16:creationId xmlns:a16="http://schemas.microsoft.com/office/drawing/2014/main" id="{72ED7708-15FD-4D80-3AF8-15C7FDDAC546}"/>
              </a:ext>
            </a:extLst>
          </p:cNvPr>
          <p:cNvCxnSpPr>
            <a:cxnSpLocks/>
            <a:stCxn id="32" idx="2"/>
            <a:endCxn id="23" idx="0"/>
          </p:cNvCxnSpPr>
          <p:nvPr/>
        </p:nvCxnSpPr>
        <p:spPr>
          <a:xfrm flipH="1">
            <a:off x="23910318" y="5393429"/>
            <a:ext cx="512" cy="4368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Rectangle 115">
            <a:extLst>
              <a:ext uri="{FF2B5EF4-FFF2-40B4-BE49-F238E27FC236}">
                <a16:creationId xmlns:a16="http://schemas.microsoft.com/office/drawing/2014/main" id="{FB4D45AD-35E7-BF6E-9CB7-5ACAF88DCC10}"/>
              </a:ext>
            </a:extLst>
          </p:cNvPr>
          <p:cNvSpPr/>
          <p:nvPr/>
        </p:nvSpPr>
        <p:spPr>
          <a:xfrm>
            <a:off x="23175609" y="9981677"/>
            <a:ext cx="1509129" cy="894684"/>
          </a:xfrm>
          <a:prstGeom prst="rect">
            <a:avLst/>
          </a:prstGeom>
          <a:noFill/>
          <a:ln w="15875">
            <a:solidFill>
              <a:srgbClr val="7D899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0010"/>
          <a:lstStyle/>
          <a:p>
            <a:pPr algn="ctr">
              <a:defRPr/>
            </a:pPr>
            <a:endParaRPr lang="en-US" altLang="ja-JP" sz="105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49" name="TextBox 12">
            <a:extLst>
              <a:ext uri="{FF2B5EF4-FFF2-40B4-BE49-F238E27FC236}">
                <a16:creationId xmlns:a16="http://schemas.microsoft.com/office/drawing/2014/main" id="{72FB38D8-FDD5-F5F6-86C0-09F364A09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3756" y="7627743"/>
            <a:ext cx="1556958" cy="25391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利用者</a:t>
            </a:r>
            <a:r>
              <a:rPr lang="en-US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(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国民</a:t>
            </a:r>
            <a:r>
              <a:rPr lang="en-US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)</a:t>
            </a:r>
            <a:endParaRPr lang="en-US" altLang="ja-JP" sz="105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pic>
        <p:nvPicPr>
          <p:cNvPr id="50" name="Graphic 23">
            <a:extLst>
              <a:ext uri="{FF2B5EF4-FFF2-40B4-BE49-F238E27FC236}">
                <a16:creationId xmlns:a16="http://schemas.microsoft.com/office/drawing/2014/main" id="{C5F3B45D-E03A-649B-51E8-EAC316E69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rcRect/>
          <a:stretch/>
        </p:blipFill>
        <p:spPr bwMode="auto">
          <a:xfrm flipH="1">
            <a:off x="8102693" y="7217482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Rectangle 115">
            <a:extLst>
              <a:ext uri="{FF2B5EF4-FFF2-40B4-BE49-F238E27FC236}">
                <a16:creationId xmlns:a16="http://schemas.microsoft.com/office/drawing/2014/main" id="{055A8D90-893E-4F29-6F2D-A9EFF6C3BBEF}"/>
              </a:ext>
            </a:extLst>
          </p:cNvPr>
          <p:cNvSpPr/>
          <p:nvPr/>
        </p:nvSpPr>
        <p:spPr>
          <a:xfrm>
            <a:off x="7638919" y="8297948"/>
            <a:ext cx="1338710" cy="431000"/>
          </a:xfrm>
          <a:prstGeom prst="rect">
            <a:avLst/>
          </a:prstGeom>
          <a:noFill/>
          <a:ln w="15875">
            <a:solidFill>
              <a:srgbClr val="7D899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0010"/>
          <a:lstStyle/>
          <a:p>
            <a:pPr algn="ctr">
              <a:defRPr/>
            </a:pPr>
            <a:endParaRPr lang="en-US" altLang="ja-JP" sz="105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53" name="TextBox 20">
            <a:extLst>
              <a:ext uri="{FF2B5EF4-FFF2-40B4-BE49-F238E27FC236}">
                <a16:creationId xmlns:a16="http://schemas.microsoft.com/office/drawing/2014/main" id="{D1F3A435-D806-8303-47DF-5D360A406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7476" y="8355090"/>
            <a:ext cx="1241597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マイナポータル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cxnSp>
        <p:nvCxnSpPr>
          <p:cNvPr id="55" name="直線矢印コネクタ 120">
            <a:extLst>
              <a:ext uri="{FF2B5EF4-FFF2-40B4-BE49-F238E27FC236}">
                <a16:creationId xmlns:a16="http://schemas.microsoft.com/office/drawing/2014/main" id="{8B7CC490-1169-6373-091D-17933C721151}"/>
              </a:ext>
            </a:extLst>
          </p:cNvPr>
          <p:cNvCxnSpPr>
            <a:cxnSpLocks/>
          </p:cNvCxnSpPr>
          <p:nvPr/>
        </p:nvCxnSpPr>
        <p:spPr>
          <a:xfrm flipH="1">
            <a:off x="8308274" y="8121346"/>
            <a:ext cx="1" cy="180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8" name="Rectangle 115">
            <a:extLst>
              <a:ext uri="{FF2B5EF4-FFF2-40B4-BE49-F238E27FC236}">
                <a16:creationId xmlns:a16="http://schemas.microsoft.com/office/drawing/2014/main" id="{C1ABEFDC-2276-11D7-E288-0EA9E8EC61E9}"/>
              </a:ext>
            </a:extLst>
          </p:cNvPr>
          <p:cNvSpPr/>
          <p:nvPr/>
        </p:nvSpPr>
        <p:spPr>
          <a:xfrm>
            <a:off x="7643876" y="9981167"/>
            <a:ext cx="1509129" cy="894684"/>
          </a:xfrm>
          <a:prstGeom prst="rect">
            <a:avLst/>
          </a:prstGeom>
          <a:noFill/>
          <a:ln w="15875">
            <a:solidFill>
              <a:srgbClr val="7D899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0010"/>
          <a:lstStyle/>
          <a:p>
            <a:pPr algn="ctr">
              <a:defRPr/>
            </a:pPr>
            <a:endParaRPr lang="en-US" altLang="ja-JP" sz="105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449" name="TextBox 20">
            <a:extLst>
              <a:ext uri="{FF2B5EF4-FFF2-40B4-BE49-F238E27FC236}">
                <a16:creationId xmlns:a16="http://schemas.microsoft.com/office/drawing/2014/main" id="{4C971185-B40F-49CC-8A76-911E405569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2684" y="10145151"/>
            <a:ext cx="1255673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資格情報参照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algn="ctr" eaLnBrk="1" hangingPunct="1"/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外部システム</a:t>
            </a:r>
          </a:p>
        </p:txBody>
      </p:sp>
      <p:sp>
        <p:nvSpPr>
          <p:cNvPr id="450" name="Rectangle 115">
            <a:extLst>
              <a:ext uri="{FF2B5EF4-FFF2-40B4-BE49-F238E27FC236}">
                <a16:creationId xmlns:a16="http://schemas.microsoft.com/office/drawing/2014/main" id="{898F07D5-8295-3F77-992D-9295F073B5A1}"/>
              </a:ext>
            </a:extLst>
          </p:cNvPr>
          <p:cNvSpPr/>
          <p:nvPr/>
        </p:nvSpPr>
        <p:spPr>
          <a:xfrm>
            <a:off x="7638919" y="9004703"/>
            <a:ext cx="1338710" cy="572242"/>
          </a:xfrm>
          <a:prstGeom prst="rect">
            <a:avLst/>
          </a:prstGeom>
          <a:noFill/>
          <a:ln w="15875">
            <a:solidFill>
              <a:srgbClr val="7D899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0010"/>
          <a:lstStyle/>
          <a:p>
            <a:pPr algn="ctr">
              <a:defRPr/>
            </a:pPr>
            <a:endParaRPr lang="en-US" altLang="ja-JP" sz="105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cxnSp>
        <p:nvCxnSpPr>
          <p:cNvPr id="451" name="直線矢印コネクタ 120">
            <a:extLst>
              <a:ext uri="{FF2B5EF4-FFF2-40B4-BE49-F238E27FC236}">
                <a16:creationId xmlns:a16="http://schemas.microsoft.com/office/drawing/2014/main" id="{D041E0E1-3096-831E-51D2-1780247872F4}"/>
              </a:ext>
            </a:extLst>
          </p:cNvPr>
          <p:cNvCxnSpPr>
            <a:cxnSpLocks/>
            <a:stCxn id="52" idx="2"/>
            <a:endCxn id="450" idx="0"/>
          </p:cNvCxnSpPr>
          <p:nvPr/>
        </p:nvCxnSpPr>
        <p:spPr>
          <a:xfrm>
            <a:off x="8308274" y="8728948"/>
            <a:ext cx="0" cy="2757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2" name="TextBox 20">
            <a:extLst>
              <a:ext uri="{FF2B5EF4-FFF2-40B4-BE49-F238E27FC236}">
                <a16:creationId xmlns:a16="http://schemas.microsoft.com/office/drawing/2014/main" id="{F72102D1-A324-8AC8-B91A-5D11DD117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3176" y="9023745"/>
            <a:ext cx="145283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公的個人認証サービス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(JPKI)​</a:t>
            </a:r>
          </a:p>
        </p:txBody>
      </p:sp>
      <p:sp>
        <p:nvSpPr>
          <p:cNvPr id="453" name="正方形/長方形 452">
            <a:extLst>
              <a:ext uri="{FF2B5EF4-FFF2-40B4-BE49-F238E27FC236}">
                <a16:creationId xmlns:a16="http://schemas.microsoft.com/office/drawing/2014/main" id="{4B8F3D69-6076-F165-3AD4-B4F8F0DEFFE2}"/>
              </a:ext>
            </a:extLst>
          </p:cNvPr>
          <p:cNvSpPr/>
          <p:nvPr/>
        </p:nvSpPr>
        <p:spPr>
          <a:xfrm>
            <a:off x="9861639" y="3800279"/>
            <a:ext cx="5126287" cy="5746685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kumimoji="1" lang="ja-JP" altLang="en-US" sz="14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申請・届出</a:t>
            </a:r>
            <a:r>
              <a:rPr kumimoji="1" lang="en-US" altLang="ja-JP" sz="14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_</a:t>
            </a:r>
            <a:r>
              <a:rPr kumimoji="1" lang="ja-JP" altLang="en-US" sz="14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ステータス管理機能</a:t>
            </a:r>
            <a:endParaRPr kumimoji="1" lang="en-US" altLang="ja-JP" sz="1400" b="1" u="sng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r"/>
            <a:r>
              <a:rPr kumimoji="1" lang="ja-JP" altLang="en-US" sz="14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外部連携</a:t>
            </a:r>
            <a:r>
              <a:rPr kumimoji="1" lang="en-US" altLang="ja-JP" sz="14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_</a:t>
            </a:r>
            <a:r>
              <a:rPr kumimoji="1" lang="ja-JP" altLang="en-US" sz="14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外部連携機能</a:t>
            </a:r>
            <a:r>
              <a:rPr kumimoji="1" lang="en-US" altLang="ja-JP" sz="14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(API</a:t>
            </a:r>
            <a:r>
              <a:rPr kumimoji="1" lang="ja-JP" altLang="en-US" sz="14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公開</a:t>
            </a:r>
            <a:r>
              <a:rPr kumimoji="1" lang="en-US" altLang="ja-JP" sz="14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kumimoji="1" lang="ja-JP" altLang="en-US" sz="1400" b="1" u="sng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54" name="TextBox 9">
            <a:extLst>
              <a:ext uri="{FF2B5EF4-FFF2-40B4-BE49-F238E27FC236}">
                <a16:creationId xmlns:a16="http://schemas.microsoft.com/office/drawing/2014/main" id="{0C488287-0F36-A5F7-B207-49E60CE7B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0900" y="8167750"/>
            <a:ext cx="13014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API Management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バックエンド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API</a:t>
            </a:r>
            <a:endParaRPr lang="en-US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cxnSp>
        <p:nvCxnSpPr>
          <p:cNvPr id="455" name="直線矢印コネクタ 120">
            <a:extLst>
              <a:ext uri="{FF2B5EF4-FFF2-40B4-BE49-F238E27FC236}">
                <a16:creationId xmlns:a16="http://schemas.microsoft.com/office/drawing/2014/main" id="{406F846D-4C63-7730-A87B-35205D8CF836}"/>
              </a:ext>
            </a:extLst>
          </p:cNvPr>
          <p:cNvCxnSpPr>
            <a:cxnSpLocks/>
            <a:stCxn id="470" idx="3"/>
            <a:endCxn id="471" idx="1"/>
          </p:cNvCxnSpPr>
          <p:nvPr/>
        </p:nvCxnSpPr>
        <p:spPr>
          <a:xfrm flipV="1">
            <a:off x="12588568" y="7876946"/>
            <a:ext cx="840688" cy="31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6" name="TextBox 11">
            <a:extLst>
              <a:ext uri="{FF2B5EF4-FFF2-40B4-BE49-F238E27FC236}">
                <a16:creationId xmlns:a16="http://schemas.microsoft.com/office/drawing/2014/main" id="{1815C2B4-D1B8-7A65-89E4-23432B4B1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8124" y="5663583"/>
            <a:ext cx="17056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Front Door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フロントエンド配信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CDN</a:t>
            </a:r>
            <a:endParaRPr lang="en-US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cxnSp>
        <p:nvCxnSpPr>
          <p:cNvPr id="457" name="直線矢印コネクタ 120">
            <a:extLst>
              <a:ext uri="{FF2B5EF4-FFF2-40B4-BE49-F238E27FC236}">
                <a16:creationId xmlns:a16="http://schemas.microsoft.com/office/drawing/2014/main" id="{AC0D4B26-76E1-FCC3-B0DC-D0875C23D490}"/>
              </a:ext>
            </a:extLst>
          </p:cNvPr>
          <p:cNvCxnSpPr>
            <a:cxnSpLocks/>
          </p:cNvCxnSpPr>
          <p:nvPr/>
        </p:nvCxnSpPr>
        <p:spPr>
          <a:xfrm flipV="1">
            <a:off x="11210249" y="5390960"/>
            <a:ext cx="2058980" cy="2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9" name="TextBox 11">
            <a:extLst>
              <a:ext uri="{FF2B5EF4-FFF2-40B4-BE49-F238E27FC236}">
                <a16:creationId xmlns:a16="http://schemas.microsoft.com/office/drawing/2014/main" id="{E15B5C55-A3CB-738C-E06A-A6F9A0D589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77964" y="4576086"/>
            <a:ext cx="15060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WAF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フロントエンド保護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cxnSp>
        <p:nvCxnSpPr>
          <p:cNvPr id="460" name="直線矢印コネクタ 120">
            <a:extLst>
              <a:ext uri="{FF2B5EF4-FFF2-40B4-BE49-F238E27FC236}">
                <a16:creationId xmlns:a16="http://schemas.microsoft.com/office/drawing/2014/main" id="{79FB0153-77FA-4B88-E29D-42BB362E789A}"/>
              </a:ext>
            </a:extLst>
          </p:cNvPr>
          <p:cNvCxnSpPr>
            <a:cxnSpLocks/>
            <a:stCxn id="459" idx="2"/>
          </p:cNvCxnSpPr>
          <p:nvPr/>
        </p:nvCxnSpPr>
        <p:spPr>
          <a:xfrm>
            <a:off x="10930997" y="4976196"/>
            <a:ext cx="4932" cy="143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61" name="グラフィックス 460">
            <a:extLst>
              <a:ext uri="{FF2B5EF4-FFF2-40B4-BE49-F238E27FC236}">
                <a16:creationId xmlns:a16="http://schemas.microsoft.com/office/drawing/2014/main" id="{3B05C330-CFDB-EE3F-796E-C77CBB7B4C5B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10753250" y="4252426"/>
            <a:ext cx="365761" cy="365761"/>
          </a:xfrm>
          <a:prstGeom prst="rect">
            <a:avLst/>
          </a:prstGeom>
        </p:spPr>
      </p:pic>
      <p:pic>
        <p:nvPicPr>
          <p:cNvPr id="462" name="グラフィックス 461">
            <a:extLst>
              <a:ext uri="{FF2B5EF4-FFF2-40B4-BE49-F238E27FC236}">
                <a16:creationId xmlns:a16="http://schemas.microsoft.com/office/drawing/2014/main" id="{9780B157-1BF9-4736-EF37-BB70C113BC0F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10661609" y="5119288"/>
            <a:ext cx="548640" cy="548640"/>
          </a:xfrm>
          <a:prstGeom prst="rect">
            <a:avLst/>
          </a:prstGeom>
        </p:spPr>
      </p:pic>
      <p:pic>
        <p:nvPicPr>
          <p:cNvPr id="463" name="グラフィックス 462">
            <a:extLst>
              <a:ext uri="{FF2B5EF4-FFF2-40B4-BE49-F238E27FC236}">
                <a16:creationId xmlns:a16="http://schemas.microsoft.com/office/drawing/2014/main" id="{93B26B16-7C5C-7D45-393A-314EF424C11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3269229" y="5116640"/>
            <a:ext cx="548640" cy="548640"/>
          </a:xfrm>
          <a:prstGeom prst="rect">
            <a:avLst/>
          </a:prstGeom>
        </p:spPr>
      </p:pic>
      <p:pic>
        <p:nvPicPr>
          <p:cNvPr id="464" name="グラフィックス 463">
            <a:extLst>
              <a:ext uri="{FF2B5EF4-FFF2-40B4-BE49-F238E27FC236}">
                <a16:creationId xmlns:a16="http://schemas.microsoft.com/office/drawing/2014/main" id="{F7E44A28-31FF-99BD-4465-248DAAEA2A70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10691773" y="7607089"/>
            <a:ext cx="548640" cy="548640"/>
          </a:xfrm>
          <a:prstGeom prst="rect">
            <a:avLst/>
          </a:prstGeom>
        </p:spPr>
      </p:pic>
      <p:cxnSp>
        <p:nvCxnSpPr>
          <p:cNvPr id="465" name="直線矢印コネクタ 464">
            <a:extLst>
              <a:ext uri="{FF2B5EF4-FFF2-40B4-BE49-F238E27FC236}">
                <a16:creationId xmlns:a16="http://schemas.microsoft.com/office/drawing/2014/main" id="{6C274EA2-AE0F-F635-EDA5-2A37799363AE}"/>
              </a:ext>
            </a:extLst>
          </p:cNvPr>
          <p:cNvCxnSpPr>
            <a:cxnSpLocks/>
            <a:stCxn id="464" idx="3"/>
            <a:endCxn id="470" idx="1"/>
          </p:cNvCxnSpPr>
          <p:nvPr/>
        </p:nvCxnSpPr>
        <p:spPr>
          <a:xfrm flipV="1">
            <a:off x="11240413" y="7880092"/>
            <a:ext cx="799516" cy="13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6" name="TextBox 11">
            <a:extLst>
              <a:ext uri="{FF2B5EF4-FFF2-40B4-BE49-F238E27FC236}">
                <a16:creationId xmlns:a16="http://schemas.microsoft.com/office/drawing/2014/main" id="{ECC0FF56-0B8B-7944-2B14-3C09733A7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5170" y="8150224"/>
            <a:ext cx="17056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Front Door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バックエンド配信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CDN</a:t>
            </a:r>
            <a:endParaRPr lang="en-US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sp>
        <p:nvSpPr>
          <p:cNvPr id="467" name="TextBox 11">
            <a:extLst>
              <a:ext uri="{FF2B5EF4-FFF2-40B4-BE49-F238E27FC236}">
                <a16:creationId xmlns:a16="http://schemas.microsoft.com/office/drawing/2014/main" id="{D8D49881-E84B-6CD3-C598-4D9A770DB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19324" y="6584465"/>
            <a:ext cx="17056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WAF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バックエンド保護</a:t>
            </a:r>
            <a:endParaRPr lang="en-US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cxnSp>
        <p:nvCxnSpPr>
          <p:cNvPr id="468" name="直線矢印コネクタ 120">
            <a:extLst>
              <a:ext uri="{FF2B5EF4-FFF2-40B4-BE49-F238E27FC236}">
                <a16:creationId xmlns:a16="http://schemas.microsoft.com/office/drawing/2014/main" id="{D51DC3A4-C63F-CB68-02F0-DB43D1CD7F68}"/>
              </a:ext>
            </a:extLst>
          </p:cNvPr>
          <p:cNvCxnSpPr>
            <a:cxnSpLocks/>
            <a:endCxn id="464" idx="0"/>
          </p:cNvCxnSpPr>
          <p:nvPr/>
        </p:nvCxnSpPr>
        <p:spPr>
          <a:xfrm flipH="1">
            <a:off x="10966093" y="7201923"/>
            <a:ext cx="6056" cy="4051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69" name="グラフィックス 468">
            <a:extLst>
              <a:ext uri="{FF2B5EF4-FFF2-40B4-BE49-F238E27FC236}">
                <a16:creationId xmlns:a16="http://schemas.microsoft.com/office/drawing/2014/main" id="{6DBE7C39-1A78-6079-F6A3-5DB441065685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10777980" y="6259011"/>
            <a:ext cx="365761" cy="365761"/>
          </a:xfrm>
          <a:prstGeom prst="rect">
            <a:avLst/>
          </a:prstGeom>
        </p:spPr>
      </p:pic>
      <p:pic>
        <p:nvPicPr>
          <p:cNvPr id="470" name="グラフィックス 469">
            <a:extLst>
              <a:ext uri="{FF2B5EF4-FFF2-40B4-BE49-F238E27FC236}">
                <a16:creationId xmlns:a16="http://schemas.microsoft.com/office/drawing/2014/main" id="{1A10B480-99B0-F7AF-5B32-92EA251CBCE3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12039929" y="7605772"/>
            <a:ext cx="548639" cy="548639"/>
          </a:xfrm>
          <a:prstGeom prst="rect">
            <a:avLst/>
          </a:prstGeom>
        </p:spPr>
      </p:pic>
      <p:pic>
        <p:nvPicPr>
          <p:cNvPr id="471" name="グラフィックス 470">
            <a:extLst>
              <a:ext uri="{FF2B5EF4-FFF2-40B4-BE49-F238E27FC236}">
                <a16:creationId xmlns:a16="http://schemas.microsoft.com/office/drawing/2014/main" id="{984BAA99-B784-6BC6-8BB7-354D58CD9E50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13429256" y="7602626"/>
            <a:ext cx="548640" cy="548640"/>
          </a:xfrm>
          <a:prstGeom prst="rect">
            <a:avLst/>
          </a:prstGeom>
        </p:spPr>
      </p:pic>
      <p:sp>
        <p:nvSpPr>
          <p:cNvPr id="472" name="TextBox 9">
            <a:extLst>
              <a:ext uri="{FF2B5EF4-FFF2-40B4-BE49-F238E27FC236}">
                <a16:creationId xmlns:a16="http://schemas.microsoft.com/office/drawing/2014/main" id="{B6ACAF19-B53C-371A-E74D-E49342296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63662" y="5663145"/>
            <a:ext cx="174994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Storage </a:t>
            </a:r>
          </a:p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Accounts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フロントエンド配信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ストレージ</a:t>
            </a:r>
            <a:endParaRPr lang="en-US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sp>
        <p:nvSpPr>
          <p:cNvPr id="473" name="TextBox 20">
            <a:extLst>
              <a:ext uri="{FF2B5EF4-FFF2-40B4-BE49-F238E27FC236}">
                <a16:creationId xmlns:a16="http://schemas.microsoft.com/office/drawing/2014/main" id="{3F7F839F-A05D-8C9B-AF65-A0180474B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44735" y="8176966"/>
            <a:ext cx="144611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Functions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利用者参照</a:t>
            </a:r>
            <a:endParaRPr lang="en-US" altLang="ja-JP" sz="10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  <a:p>
            <a:pPr algn="ctr" eaLnBrk="1" hangingPunct="1"/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処理関数</a:t>
            </a:r>
            <a:endParaRPr lang="en-US" altLang="en-US" sz="10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sp>
        <p:nvSpPr>
          <p:cNvPr id="474" name="正方形/長方形 473">
            <a:extLst>
              <a:ext uri="{FF2B5EF4-FFF2-40B4-BE49-F238E27FC236}">
                <a16:creationId xmlns:a16="http://schemas.microsoft.com/office/drawing/2014/main" id="{DE994C5F-A830-FEA0-A625-C5ADB9BD8128}"/>
              </a:ext>
            </a:extLst>
          </p:cNvPr>
          <p:cNvSpPr/>
          <p:nvPr/>
        </p:nvSpPr>
        <p:spPr>
          <a:xfrm>
            <a:off x="15106215" y="3785755"/>
            <a:ext cx="7440535" cy="5746686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kumimoji="1" lang="ja-JP" altLang="en-US" sz="14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データ管理</a:t>
            </a:r>
            <a:r>
              <a:rPr kumimoji="1" lang="en-US" altLang="ja-JP" sz="14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_</a:t>
            </a:r>
            <a:r>
              <a:rPr kumimoji="1" lang="ja-JP" altLang="en-US" sz="14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データ収集機能</a:t>
            </a:r>
            <a:endParaRPr kumimoji="1" lang="en-US" altLang="ja-JP" sz="1400" b="1" u="sng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r"/>
            <a:r>
              <a:rPr kumimoji="1" lang="ja-JP" altLang="en-US" sz="14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外部連携</a:t>
            </a:r>
            <a:r>
              <a:rPr kumimoji="1" lang="en-US" altLang="ja-JP" sz="14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_</a:t>
            </a:r>
            <a:r>
              <a:rPr kumimoji="1" lang="ja-JP" altLang="en-US" sz="14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外部連携機能</a:t>
            </a:r>
            <a:r>
              <a:rPr kumimoji="1" lang="en-US" altLang="ja-JP" sz="14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(API</a:t>
            </a:r>
            <a:r>
              <a:rPr kumimoji="1" lang="ja-JP" altLang="en-US" sz="14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公開</a:t>
            </a:r>
            <a:r>
              <a:rPr kumimoji="1" lang="en-US" altLang="ja-JP" sz="14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</a:p>
          <a:p>
            <a:pPr algn="r"/>
            <a:r>
              <a:rPr kumimoji="1" lang="ja-JP" altLang="en-US" sz="14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コンテンツ管理</a:t>
            </a:r>
            <a:r>
              <a:rPr kumimoji="1" lang="en-US" altLang="ja-JP" sz="14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_Web</a:t>
            </a:r>
            <a:r>
              <a:rPr kumimoji="1" lang="ja-JP" altLang="en-US" sz="14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ページ</a:t>
            </a:r>
            <a:r>
              <a:rPr kumimoji="1" lang="en-US" altLang="ja-JP" sz="14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14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静的コンテンツ</a:t>
            </a:r>
            <a:r>
              <a:rPr kumimoji="1" lang="en-US" altLang="ja-JP" sz="14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kumimoji="1" lang="ja-JP" altLang="en-US" sz="14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公開機能</a:t>
            </a:r>
          </a:p>
          <a:p>
            <a:pPr algn="r"/>
            <a:endParaRPr kumimoji="1" lang="en-US" altLang="ja-JP" sz="1400" b="1" u="sng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475" name="直線矢印コネクタ 120">
            <a:extLst>
              <a:ext uri="{FF2B5EF4-FFF2-40B4-BE49-F238E27FC236}">
                <a16:creationId xmlns:a16="http://schemas.microsoft.com/office/drawing/2014/main" id="{B416D483-0069-F988-E0DC-D0ADA17255FE}"/>
              </a:ext>
            </a:extLst>
          </p:cNvPr>
          <p:cNvCxnSpPr>
            <a:cxnSpLocks/>
            <a:stCxn id="482" idx="1"/>
            <a:endCxn id="483" idx="3"/>
          </p:cNvCxnSpPr>
          <p:nvPr/>
        </p:nvCxnSpPr>
        <p:spPr>
          <a:xfrm flipH="1">
            <a:off x="19376440" y="5679812"/>
            <a:ext cx="1730848" cy="13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6" name="TextBox 11">
            <a:extLst>
              <a:ext uri="{FF2B5EF4-FFF2-40B4-BE49-F238E27FC236}">
                <a16:creationId xmlns:a16="http://schemas.microsoft.com/office/drawing/2014/main" id="{65816465-058F-FB6D-8820-2D7285A7A0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6007" y="4866942"/>
            <a:ext cx="11712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WAF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フロントエンド保護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cxnSp>
        <p:nvCxnSpPr>
          <p:cNvPr id="477" name="直線矢印コネクタ 120">
            <a:extLst>
              <a:ext uri="{FF2B5EF4-FFF2-40B4-BE49-F238E27FC236}">
                <a16:creationId xmlns:a16="http://schemas.microsoft.com/office/drawing/2014/main" id="{2DC02904-4900-0DD8-80CF-EE981F76EB79}"/>
              </a:ext>
            </a:extLst>
          </p:cNvPr>
          <p:cNvCxnSpPr>
            <a:cxnSpLocks/>
            <a:stCxn id="476" idx="2"/>
          </p:cNvCxnSpPr>
          <p:nvPr/>
        </p:nvCxnSpPr>
        <p:spPr>
          <a:xfrm>
            <a:off x="21381610" y="5267052"/>
            <a:ext cx="5119" cy="141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8" name="TextBox 11">
            <a:extLst>
              <a:ext uri="{FF2B5EF4-FFF2-40B4-BE49-F238E27FC236}">
                <a16:creationId xmlns:a16="http://schemas.microsoft.com/office/drawing/2014/main" id="{D0342CE8-41E9-CD90-F834-41654A0FE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57334" y="5995509"/>
            <a:ext cx="22923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Front Door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静的コンテンツ配信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CDN</a:t>
            </a:r>
            <a:endParaRPr lang="en-US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sp>
        <p:nvSpPr>
          <p:cNvPr id="480" name="TextBox 9">
            <a:extLst>
              <a:ext uri="{FF2B5EF4-FFF2-40B4-BE49-F238E27FC236}">
                <a16:creationId xmlns:a16="http://schemas.microsoft.com/office/drawing/2014/main" id="{8E6FC1F1-4A64-9941-5DB2-B38E0AE847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04722" y="5995071"/>
            <a:ext cx="223996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Storage Accounts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静的コンテンツ配信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ストレージ</a:t>
            </a:r>
            <a:endParaRPr lang="en-US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pic>
        <p:nvPicPr>
          <p:cNvPr id="481" name="グラフィックス 480">
            <a:extLst>
              <a:ext uri="{FF2B5EF4-FFF2-40B4-BE49-F238E27FC236}">
                <a16:creationId xmlns:a16="http://schemas.microsoft.com/office/drawing/2014/main" id="{80CFFAE9-3632-092F-60B4-E7DC9420F34E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21198728" y="4552078"/>
            <a:ext cx="365761" cy="365761"/>
          </a:xfrm>
          <a:prstGeom prst="rect">
            <a:avLst/>
          </a:prstGeom>
        </p:spPr>
      </p:pic>
      <p:pic>
        <p:nvPicPr>
          <p:cNvPr id="482" name="グラフィックス 481">
            <a:extLst>
              <a:ext uri="{FF2B5EF4-FFF2-40B4-BE49-F238E27FC236}">
                <a16:creationId xmlns:a16="http://schemas.microsoft.com/office/drawing/2014/main" id="{B485DB4B-242E-831A-C9D1-4B05DF7EEB21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21107288" y="5405492"/>
            <a:ext cx="548640" cy="548640"/>
          </a:xfrm>
          <a:prstGeom prst="rect">
            <a:avLst/>
          </a:prstGeom>
        </p:spPr>
      </p:pic>
      <p:pic>
        <p:nvPicPr>
          <p:cNvPr id="483" name="グラフィックス 482">
            <a:extLst>
              <a:ext uri="{FF2B5EF4-FFF2-40B4-BE49-F238E27FC236}">
                <a16:creationId xmlns:a16="http://schemas.microsoft.com/office/drawing/2014/main" id="{34D889CE-1DDB-9846-9F9A-02CFA978E0A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8827800" y="5406833"/>
            <a:ext cx="548640" cy="548640"/>
          </a:xfrm>
          <a:prstGeom prst="rect">
            <a:avLst/>
          </a:prstGeom>
        </p:spPr>
      </p:pic>
      <p:sp>
        <p:nvSpPr>
          <p:cNvPr id="488" name="TextBox 9">
            <a:extLst>
              <a:ext uri="{FF2B5EF4-FFF2-40B4-BE49-F238E27FC236}">
                <a16:creationId xmlns:a16="http://schemas.microsoft.com/office/drawing/2014/main" id="{1554FEF6-502B-E487-4D85-61D62C4188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04968" y="8153028"/>
            <a:ext cx="13014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API Management</a:t>
            </a:r>
          </a:p>
          <a:p>
            <a:pPr algn="ctr" eaLnBrk="1" hangingPunct="1"/>
            <a:r>
              <a:rPr lang="ja-JP" altLang="en-US" sz="100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バックエンド</a:t>
            </a:r>
            <a:r>
              <a:rPr lang="en-US" altLang="ja-JP" sz="100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API</a:t>
            </a:r>
            <a:endParaRPr lang="en-US" altLang="en-US" sz="100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sp>
        <p:nvSpPr>
          <p:cNvPr id="489" name="TextBox 20">
            <a:extLst>
              <a:ext uri="{FF2B5EF4-FFF2-40B4-BE49-F238E27FC236}">
                <a16:creationId xmlns:a16="http://schemas.microsoft.com/office/drawing/2014/main" id="{DD2BFAA0-952D-B0FB-6396-E0EA59BBE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42865" y="8082475"/>
            <a:ext cx="125781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Functions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資格情報登録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処理関数</a:t>
            </a:r>
            <a:endParaRPr lang="en-US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cxnSp>
        <p:nvCxnSpPr>
          <p:cNvPr id="490" name="直線矢印コネクタ 120">
            <a:extLst>
              <a:ext uri="{FF2B5EF4-FFF2-40B4-BE49-F238E27FC236}">
                <a16:creationId xmlns:a16="http://schemas.microsoft.com/office/drawing/2014/main" id="{39448BFC-42FD-8767-05F5-D80BB13C7974}"/>
              </a:ext>
            </a:extLst>
          </p:cNvPr>
          <p:cNvCxnSpPr>
            <a:cxnSpLocks/>
            <a:stCxn id="492" idx="1"/>
            <a:endCxn id="494" idx="3"/>
          </p:cNvCxnSpPr>
          <p:nvPr/>
        </p:nvCxnSpPr>
        <p:spPr>
          <a:xfrm flipH="1" flipV="1">
            <a:off x="20257334" y="7878708"/>
            <a:ext cx="892173" cy="23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92" name="グラフィックス 491">
            <a:extLst>
              <a:ext uri="{FF2B5EF4-FFF2-40B4-BE49-F238E27FC236}">
                <a16:creationId xmlns:a16="http://schemas.microsoft.com/office/drawing/2014/main" id="{5780D14C-96FE-6514-0BDA-57806376438E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21149507" y="7606701"/>
            <a:ext cx="548639" cy="548639"/>
          </a:xfrm>
          <a:prstGeom prst="rect">
            <a:avLst/>
          </a:prstGeom>
        </p:spPr>
      </p:pic>
      <p:pic>
        <p:nvPicPr>
          <p:cNvPr id="494" name="グラフィックス 493">
            <a:extLst>
              <a:ext uri="{FF2B5EF4-FFF2-40B4-BE49-F238E27FC236}">
                <a16:creationId xmlns:a16="http://schemas.microsoft.com/office/drawing/2014/main" id="{8CB55554-D1FB-F0A2-28F1-07DCF3DF67F8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19708694" y="7604388"/>
            <a:ext cx="548640" cy="548640"/>
          </a:xfrm>
          <a:prstGeom prst="rect">
            <a:avLst/>
          </a:prstGeom>
        </p:spPr>
      </p:pic>
      <p:sp>
        <p:nvSpPr>
          <p:cNvPr id="495" name="TextBox 9">
            <a:extLst>
              <a:ext uri="{FF2B5EF4-FFF2-40B4-BE49-F238E27FC236}">
                <a16:creationId xmlns:a16="http://schemas.microsoft.com/office/drawing/2014/main" id="{276BC826-12FA-DAC8-F77D-105D45A9B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68860" y="8155340"/>
            <a:ext cx="136739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Cosmos DB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資格情報保管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データベース</a:t>
            </a:r>
            <a:endParaRPr lang="en-US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pic>
        <p:nvPicPr>
          <p:cNvPr id="496" name="グラフィックス 495">
            <a:extLst>
              <a:ext uri="{FF2B5EF4-FFF2-40B4-BE49-F238E27FC236}">
                <a16:creationId xmlns:a16="http://schemas.microsoft.com/office/drawing/2014/main" id="{E45041D7-D08E-9122-AE8D-2AD5E2654EF4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18280289" y="7587508"/>
            <a:ext cx="582401" cy="582401"/>
          </a:xfrm>
          <a:prstGeom prst="rect">
            <a:avLst/>
          </a:prstGeom>
        </p:spPr>
      </p:pic>
      <p:sp>
        <p:nvSpPr>
          <p:cNvPr id="497" name="TextBox 10">
            <a:extLst>
              <a:ext uri="{FF2B5EF4-FFF2-40B4-BE49-F238E27FC236}">
                <a16:creationId xmlns:a16="http://schemas.microsoft.com/office/drawing/2014/main" id="{5F079872-8B61-207D-7562-1A397EF089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78944" y="8135356"/>
            <a:ext cx="151166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Azure</a:t>
            </a:r>
          </a:p>
          <a:p>
            <a:pPr algn="ctr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Data Factory</a:t>
            </a:r>
          </a:p>
          <a:p>
            <a:pPr algn="ctr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資格情報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抽出ジョブ</a:t>
            </a:r>
            <a:endParaRPr lang="en-US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cxnSp>
        <p:nvCxnSpPr>
          <p:cNvPr id="498" name="直線矢印コネクタ 120">
            <a:extLst>
              <a:ext uri="{FF2B5EF4-FFF2-40B4-BE49-F238E27FC236}">
                <a16:creationId xmlns:a16="http://schemas.microsoft.com/office/drawing/2014/main" id="{38A69901-EF57-8EDB-DDE3-30E95EBB1763}"/>
              </a:ext>
            </a:extLst>
          </p:cNvPr>
          <p:cNvCxnSpPr>
            <a:cxnSpLocks/>
            <a:stCxn id="496" idx="1"/>
            <a:endCxn id="503" idx="3"/>
          </p:cNvCxnSpPr>
          <p:nvPr/>
        </p:nvCxnSpPr>
        <p:spPr>
          <a:xfrm flipH="1" flipV="1">
            <a:off x="17352080" y="7875374"/>
            <a:ext cx="928209" cy="33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99" name="グラフィックス 498">
            <a:extLst>
              <a:ext uri="{FF2B5EF4-FFF2-40B4-BE49-F238E27FC236}">
                <a16:creationId xmlns:a16="http://schemas.microsoft.com/office/drawing/2014/main" id="{6EF82E22-846F-AA23-0761-C26991C6973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5404113" y="7601403"/>
            <a:ext cx="548640" cy="548640"/>
          </a:xfrm>
          <a:prstGeom prst="rect">
            <a:avLst/>
          </a:prstGeom>
        </p:spPr>
      </p:pic>
      <p:sp>
        <p:nvSpPr>
          <p:cNvPr id="502" name="TextBox 9">
            <a:extLst>
              <a:ext uri="{FF2B5EF4-FFF2-40B4-BE49-F238E27FC236}">
                <a16:creationId xmlns:a16="http://schemas.microsoft.com/office/drawing/2014/main" id="{90634C8E-368C-5EF4-CEE1-940B5535B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87926" y="8121346"/>
            <a:ext cx="136739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Storage Accounts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資格情報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蓄積ストレージ</a:t>
            </a:r>
            <a:endParaRPr lang="en-US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pic>
        <p:nvPicPr>
          <p:cNvPr id="503" name="グラフィックス 11">
            <a:extLst>
              <a:ext uri="{FF2B5EF4-FFF2-40B4-BE49-F238E27FC236}">
                <a16:creationId xmlns:a16="http://schemas.microsoft.com/office/drawing/2014/main" id="{59F1A4E7-A353-9C5B-626F-DA270399CFD0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16841148" y="7619908"/>
            <a:ext cx="510932" cy="510932"/>
          </a:xfrm>
          <a:prstGeom prst="rect">
            <a:avLst/>
          </a:prstGeom>
        </p:spPr>
      </p:pic>
      <p:cxnSp>
        <p:nvCxnSpPr>
          <p:cNvPr id="504" name="直線矢印コネクタ 120">
            <a:extLst>
              <a:ext uri="{FF2B5EF4-FFF2-40B4-BE49-F238E27FC236}">
                <a16:creationId xmlns:a16="http://schemas.microsoft.com/office/drawing/2014/main" id="{A820C01D-1501-308A-7752-E35C6A59B734}"/>
              </a:ext>
            </a:extLst>
          </p:cNvPr>
          <p:cNvCxnSpPr>
            <a:cxnSpLocks/>
            <a:stCxn id="503" idx="1"/>
            <a:endCxn id="499" idx="3"/>
          </p:cNvCxnSpPr>
          <p:nvPr/>
        </p:nvCxnSpPr>
        <p:spPr>
          <a:xfrm flipH="1">
            <a:off x="15952753" y="7875374"/>
            <a:ext cx="888395" cy="3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カギ線コネクタ 222">
            <a:extLst>
              <a:ext uri="{FF2B5EF4-FFF2-40B4-BE49-F238E27FC236}">
                <a16:creationId xmlns:a16="http://schemas.microsoft.com/office/drawing/2014/main" id="{732E6C77-1D23-1D93-3532-DD449480BB22}"/>
              </a:ext>
            </a:extLst>
          </p:cNvPr>
          <p:cNvCxnSpPr>
            <a:cxnSpLocks/>
            <a:stCxn id="37" idx="3"/>
            <a:endCxn id="482" idx="3"/>
          </p:cNvCxnSpPr>
          <p:nvPr/>
        </p:nvCxnSpPr>
        <p:spPr>
          <a:xfrm rot="10800000" flipV="1">
            <a:off x="21655928" y="4760808"/>
            <a:ext cx="2051280" cy="919003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3" name="カギ線コネクタ 222">
            <a:extLst>
              <a:ext uri="{FF2B5EF4-FFF2-40B4-BE49-F238E27FC236}">
                <a16:creationId xmlns:a16="http://schemas.microsoft.com/office/drawing/2014/main" id="{482470CE-2874-1393-79AF-01924B576B6A}"/>
              </a:ext>
            </a:extLst>
          </p:cNvPr>
          <p:cNvCxnSpPr>
            <a:cxnSpLocks/>
            <a:stCxn id="37" idx="3"/>
            <a:endCxn id="492" idx="3"/>
          </p:cNvCxnSpPr>
          <p:nvPr/>
        </p:nvCxnSpPr>
        <p:spPr>
          <a:xfrm rot="10800000" flipV="1">
            <a:off x="21698146" y="4760809"/>
            <a:ext cx="2009062" cy="3120212"/>
          </a:xfrm>
          <a:prstGeom prst="bentConnector3">
            <a:avLst>
              <a:gd name="adj1" fmla="val 50948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0B18C59-894C-AA1C-42E0-6F76A1F7ABC6}"/>
              </a:ext>
            </a:extLst>
          </p:cNvPr>
          <p:cNvSpPr/>
          <p:nvPr/>
        </p:nvSpPr>
        <p:spPr>
          <a:xfrm>
            <a:off x="9873252" y="9783238"/>
            <a:ext cx="2344532" cy="1501231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kumimoji="1" lang="ja-JP" altLang="en-US" sz="12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外部連携</a:t>
            </a:r>
            <a:r>
              <a:rPr kumimoji="1" lang="en-US" altLang="ja-JP" sz="12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_</a:t>
            </a:r>
            <a:r>
              <a:rPr kumimoji="1" lang="ja-JP" altLang="en-US" sz="12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システム間認証機能</a:t>
            </a:r>
            <a:endParaRPr kumimoji="1" lang="en-US" altLang="ja-JP" sz="1200" b="1" u="sng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6" name="図 15" descr="アイコン&#10;&#10;自動的に生成された説明">
            <a:extLst>
              <a:ext uri="{FF2B5EF4-FFF2-40B4-BE49-F238E27FC236}">
                <a16:creationId xmlns:a16="http://schemas.microsoft.com/office/drawing/2014/main" id="{85F3125D-5475-D795-A382-DC2110544521}"/>
              </a:ext>
            </a:extLst>
      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10616581" y="10079177"/>
            <a:ext cx="698413" cy="698413"/>
          </a:xfrm>
          <a:prstGeom prst="rect">
            <a:avLst/>
          </a:prstGeom>
        </p:spPr>
      </p:pic>
      <p:sp>
        <p:nvSpPr>
          <p:cNvPr id="17" name="TextBox 11">
            <a:extLst>
              <a:ext uri="{FF2B5EF4-FFF2-40B4-BE49-F238E27FC236}">
                <a16:creationId xmlns:a16="http://schemas.microsoft.com/office/drawing/2014/main" id="{8589C8D6-588E-3537-7FFF-6C62E5F8D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5170" y="10726687"/>
            <a:ext cx="17056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Entra ID</a:t>
            </a:r>
          </a:p>
          <a:p>
            <a:pPr algn="ctr" eaLnBrk="1" hangingPunct="1"/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API 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呼び出し元認証</a:t>
            </a:r>
            <a:endParaRPr lang="en-US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pic>
        <p:nvPicPr>
          <p:cNvPr id="18" name="図 17" descr="アイコン&#10;&#10;自動的に生成された説明">
            <a:extLst>
              <a:ext uri="{FF2B5EF4-FFF2-40B4-BE49-F238E27FC236}">
                <a16:creationId xmlns:a16="http://schemas.microsoft.com/office/drawing/2014/main" id="{D083CB41-F975-0AD8-175B-3925ED1E23C6}"/>
              </a:ext>
            </a:extLst>
      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20897314" y="10079177"/>
            <a:ext cx="698413" cy="698413"/>
          </a:xfrm>
          <a:prstGeom prst="rect">
            <a:avLst/>
          </a:prstGeom>
        </p:spPr>
      </p:pic>
      <p:sp>
        <p:nvSpPr>
          <p:cNvPr id="19" name="TextBox 11">
            <a:extLst>
              <a:ext uri="{FF2B5EF4-FFF2-40B4-BE49-F238E27FC236}">
                <a16:creationId xmlns:a16="http://schemas.microsoft.com/office/drawing/2014/main" id="{1C1A8F23-E6D6-FB6C-0A91-417C37F2C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45903" y="10726687"/>
            <a:ext cx="17056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Entra ID</a:t>
            </a:r>
          </a:p>
          <a:p>
            <a:pPr algn="ctr" eaLnBrk="1" hangingPunct="1"/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API 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呼び出し元認証</a:t>
            </a:r>
            <a:endParaRPr lang="en-US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cxnSp>
        <p:nvCxnSpPr>
          <p:cNvPr id="21" name="直線矢印コネクタ 120">
            <a:extLst>
              <a:ext uri="{FF2B5EF4-FFF2-40B4-BE49-F238E27FC236}">
                <a16:creationId xmlns:a16="http://schemas.microsoft.com/office/drawing/2014/main" id="{A876F0C5-C37D-68C6-C3C6-DF17135C215E}"/>
              </a:ext>
            </a:extLst>
          </p:cNvPr>
          <p:cNvCxnSpPr>
            <a:cxnSpLocks/>
            <a:stCxn id="48" idx="1"/>
            <a:endCxn id="18" idx="3"/>
          </p:cNvCxnSpPr>
          <p:nvPr/>
        </p:nvCxnSpPr>
        <p:spPr>
          <a:xfrm flipH="1" flipV="1">
            <a:off x="21595727" y="10428384"/>
            <a:ext cx="1579882" cy="6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256ED704-4D8A-ACC5-4EFF-25859173504F}"/>
              </a:ext>
            </a:extLst>
          </p:cNvPr>
          <p:cNvCxnSpPr>
            <a:cxnSpLocks/>
          </p:cNvCxnSpPr>
          <p:nvPr/>
        </p:nvCxnSpPr>
        <p:spPr>
          <a:xfrm flipV="1">
            <a:off x="9153005" y="10430289"/>
            <a:ext cx="1463576" cy="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カギ線コネクタ 222">
            <a:extLst>
              <a:ext uri="{FF2B5EF4-FFF2-40B4-BE49-F238E27FC236}">
                <a16:creationId xmlns:a16="http://schemas.microsoft.com/office/drawing/2014/main" id="{848DF38D-E404-94ED-E01D-20E75E9A36A6}"/>
              </a:ext>
            </a:extLst>
          </p:cNvPr>
          <p:cNvCxnSpPr>
            <a:cxnSpLocks/>
            <a:stCxn id="50" idx="1"/>
            <a:endCxn id="464" idx="1"/>
          </p:cNvCxnSpPr>
          <p:nvPr/>
        </p:nvCxnSpPr>
        <p:spPr>
          <a:xfrm>
            <a:off x="8513856" y="7423064"/>
            <a:ext cx="2177917" cy="45834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カギ線コネクタ 222">
            <a:extLst>
              <a:ext uri="{FF2B5EF4-FFF2-40B4-BE49-F238E27FC236}">
                <a16:creationId xmlns:a16="http://schemas.microsoft.com/office/drawing/2014/main" id="{B54A5916-2E9C-C251-83C7-F6B767BFD0B4}"/>
              </a:ext>
            </a:extLst>
          </p:cNvPr>
          <p:cNvCxnSpPr>
            <a:cxnSpLocks/>
            <a:stCxn id="50" idx="1"/>
            <a:endCxn id="462" idx="1"/>
          </p:cNvCxnSpPr>
          <p:nvPr/>
        </p:nvCxnSpPr>
        <p:spPr>
          <a:xfrm flipV="1">
            <a:off x="8513856" y="5393608"/>
            <a:ext cx="2147753" cy="202945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カギ線コネクタ 222">
            <a:extLst>
              <a:ext uri="{FF2B5EF4-FFF2-40B4-BE49-F238E27FC236}">
                <a16:creationId xmlns:a16="http://schemas.microsoft.com/office/drawing/2014/main" id="{9C4805CF-E2C9-97CC-216E-E91619F28A72}"/>
              </a:ext>
            </a:extLst>
          </p:cNvPr>
          <p:cNvCxnSpPr>
            <a:cxnSpLocks/>
            <a:stCxn id="48" idx="1"/>
            <a:endCxn id="492" idx="3"/>
          </p:cNvCxnSpPr>
          <p:nvPr/>
        </p:nvCxnSpPr>
        <p:spPr>
          <a:xfrm rot="10800000">
            <a:off x="21698147" y="7881021"/>
            <a:ext cx="1477463" cy="2547998"/>
          </a:xfrm>
          <a:prstGeom prst="bentConnector3">
            <a:avLst>
              <a:gd name="adj1" fmla="val 33238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5" name="TextBox 20">
            <a:extLst>
              <a:ext uri="{FF2B5EF4-FFF2-40B4-BE49-F238E27FC236}">
                <a16:creationId xmlns:a16="http://schemas.microsoft.com/office/drawing/2014/main" id="{714B5224-30F7-1AA1-5F31-566A2B14B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8830" y="6927611"/>
            <a:ext cx="154588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Functions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資格情報収集処理関数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定期実行トリガー</a:t>
            </a:r>
            <a:endParaRPr lang="en-US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pic>
        <p:nvPicPr>
          <p:cNvPr id="486" name="グラフィックス 485">
            <a:extLst>
              <a:ext uri="{FF2B5EF4-FFF2-40B4-BE49-F238E27FC236}">
                <a16:creationId xmlns:a16="http://schemas.microsoft.com/office/drawing/2014/main" id="{1A335617-B322-CD50-646E-704107A3468F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19741982" y="6421357"/>
            <a:ext cx="548640" cy="548640"/>
          </a:xfrm>
          <a:prstGeom prst="rect">
            <a:avLst/>
          </a:prstGeom>
        </p:spPr>
      </p:pic>
      <p:cxnSp>
        <p:nvCxnSpPr>
          <p:cNvPr id="505" name="カギ線コネクタ 222">
            <a:extLst>
              <a:ext uri="{FF2B5EF4-FFF2-40B4-BE49-F238E27FC236}">
                <a16:creationId xmlns:a16="http://schemas.microsoft.com/office/drawing/2014/main" id="{7053104C-B4D1-F441-FCFB-A5BC96E9AAD2}"/>
              </a:ext>
            </a:extLst>
          </p:cNvPr>
          <p:cNvCxnSpPr>
            <a:cxnSpLocks/>
            <a:stCxn id="486" idx="1"/>
            <a:endCxn id="496" idx="0"/>
          </p:cNvCxnSpPr>
          <p:nvPr/>
        </p:nvCxnSpPr>
        <p:spPr>
          <a:xfrm rot="10800000" flipV="1">
            <a:off x="18571490" y="6695676"/>
            <a:ext cx="1170492" cy="89183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8" name="カギ線コネクタ 222">
            <a:extLst>
              <a:ext uri="{FF2B5EF4-FFF2-40B4-BE49-F238E27FC236}">
                <a16:creationId xmlns:a16="http://schemas.microsoft.com/office/drawing/2014/main" id="{5778332D-1C42-06B4-E755-FFA9E8203807}"/>
              </a:ext>
            </a:extLst>
          </p:cNvPr>
          <p:cNvCxnSpPr>
            <a:cxnSpLocks/>
            <a:stCxn id="486" idx="3"/>
            <a:endCxn id="48" idx="0"/>
          </p:cNvCxnSpPr>
          <p:nvPr/>
        </p:nvCxnSpPr>
        <p:spPr>
          <a:xfrm>
            <a:off x="20290622" y="6695677"/>
            <a:ext cx="3639552" cy="328600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カギ線コネクタ 222">
            <a:extLst>
              <a:ext uri="{FF2B5EF4-FFF2-40B4-BE49-F238E27FC236}">
                <a16:creationId xmlns:a16="http://schemas.microsoft.com/office/drawing/2014/main" id="{953D2CED-8E8D-24D4-614A-758B656473CF}"/>
              </a:ext>
            </a:extLst>
          </p:cNvPr>
          <p:cNvCxnSpPr>
            <a:cxnSpLocks/>
            <a:stCxn id="494" idx="1"/>
            <a:endCxn id="496" idx="3"/>
          </p:cNvCxnSpPr>
          <p:nvPr/>
        </p:nvCxnSpPr>
        <p:spPr>
          <a:xfrm rot="10800000" flipV="1">
            <a:off x="18862690" y="7878707"/>
            <a:ext cx="846004" cy="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カギ線コネクタ 222">
            <a:extLst>
              <a:ext uri="{FF2B5EF4-FFF2-40B4-BE49-F238E27FC236}">
                <a16:creationId xmlns:a16="http://schemas.microsoft.com/office/drawing/2014/main" id="{246136F8-6C17-24B5-9626-62AE5C4CAA6A}"/>
              </a:ext>
            </a:extLst>
          </p:cNvPr>
          <p:cNvCxnSpPr>
            <a:cxnSpLocks/>
            <a:stCxn id="16" idx="3"/>
            <a:endCxn id="454" idx="2"/>
          </p:cNvCxnSpPr>
          <p:nvPr/>
        </p:nvCxnSpPr>
        <p:spPr>
          <a:xfrm flipV="1">
            <a:off x="11314994" y="8567860"/>
            <a:ext cx="1016644" cy="1860524"/>
          </a:xfrm>
          <a:prstGeom prst="bentConnector2">
            <a:avLst/>
          </a:prstGeom>
          <a:ln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カギ線コネクタ 222">
            <a:extLst>
              <a:ext uri="{FF2B5EF4-FFF2-40B4-BE49-F238E27FC236}">
                <a16:creationId xmlns:a16="http://schemas.microsoft.com/office/drawing/2014/main" id="{39A0108F-AE41-5D5E-3C73-5AFC02504DF8}"/>
              </a:ext>
            </a:extLst>
          </p:cNvPr>
          <p:cNvCxnSpPr>
            <a:cxnSpLocks/>
            <a:stCxn id="488" idx="2"/>
            <a:endCxn id="501" idx="3"/>
          </p:cNvCxnSpPr>
          <p:nvPr/>
        </p:nvCxnSpPr>
        <p:spPr>
          <a:xfrm rot="5400000">
            <a:off x="20415203" y="7816499"/>
            <a:ext cx="303864" cy="177714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6" name="グラフィックス 25">
            <a:extLst>
              <a:ext uri="{FF2B5EF4-FFF2-40B4-BE49-F238E27FC236}">
                <a16:creationId xmlns:a16="http://schemas.microsoft.com/office/drawing/2014/main" id="{9B04C44F-7BBB-684B-F5DC-9E6AD77E055A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10643213" y="8582682"/>
            <a:ext cx="548640" cy="548640"/>
          </a:xfrm>
          <a:prstGeom prst="rect">
            <a:avLst/>
          </a:prstGeom>
        </p:spPr>
      </p:pic>
      <p:sp>
        <p:nvSpPr>
          <p:cNvPr id="29" name="TextBox 20">
            <a:extLst>
              <a:ext uri="{FF2B5EF4-FFF2-40B4-BE49-F238E27FC236}">
                <a16:creationId xmlns:a16="http://schemas.microsoft.com/office/drawing/2014/main" id="{461E9D25-0574-50A1-0A58-3A2A89F88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58692" y="9103682"/>
            <a:ext cx="14461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Functions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認証トークン検証関数</a:t>
            </a:r>
            <a:endParaRPr lang="en-US" altLang="en-US" sz="10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cxnSp>
        <p:nvCxnSpPr>
          <p:cNvPr id="38" name="直線矢印コネクタ 37">
            <a:extLst>
              <a:ext uri="{FF2B5EF4-FFF2-40B4-BE49-F238E27FC236}">
                <a16:creationId xmlns:a16="http://schemas.microsoft.com/office/drawing/2014/main" id="{5795BB9B-306E-90E7-D15D-4B1BE7B83BA2}"/>
              </a:ext>
            </a:extLst>
          </p:cNvPr>
          <p:cNvCxnSpPr>
            <a:cxnSpLocks/>
            <a:endCxn id="26" idx="3"/>
          </p:cNvCxnSpPr>
          <p:nvPr/>
        </p:nvCxnSpPr>
        <p:spPr>
          <a:xfrm flipH="1">
            <a:off x="11191853" y="8857002"/>
            <a:ext cx="11397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カギ線コネクタ 222">
            <a:extLst>
              <a:ext uri="{FF2B5EF4-FFF2-40B4-BE49-F238E27FC236}">
                <a16:creationId xmlns:a16="http://schemas.microsoft.com/office/drawing/2014/main" id="{54190DC1-8DE7-0BD0-595B-876E53BCE494}"/>
              </a:ext>
            </a:extLst>
          </p:cNvPr>
          <p:cNvCxnSpPr>
            <a:cxnSpLocks/>
            <a:stCxn id="499" idx="1"/>
            <a:endCxn id="471" idx="3"/>
          </p:cNvCxnSpPr>
          <p:nvPr/>
        </p:nvCxnSpPr>
        <p:spPr>
          <a:xfrm rot="10800000" flipV="1">
            <a:off x="13977897" y="7875722"/>
            <a:ext cx="1426217" cy="1223"/>
          </a:xfrm>
          <a:prstGeom prst="bentConnector3">
            <a:avLst>
              <a:gd name="adj1" fmla="val 50000"/>
            </a:avLst>
          </a:prstGeom>
          <a:ln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01" name="グラフィックス 500">
            <a:extLst>
              <a:ext uri="{FF2B5EF4-FFF2-40B4-BE49-F238E27FC236}">
                <a16:creationId xmlns:a16="http://schemas.microsoft.com/office/drawing/2014/main" id="{AEC891B6-116F-5497-4F06-F65B96210670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19129923" y="8582682"/>
            <a:ext cx="548640" cy="548640"/>
          </a:xfrm>
          <a:prstGeom prst="rect">
            <a:avLst/>
          </a:prstGeom>
        </p:spPr>
      </p:pic>
      <p:sp>
        <p:nvSpPr>
          <p:cNvPr id="506" name="TextBox 20">
            <a:extLst>
              <a:ext uri="{FF2B5EF4-FFF2-40B4-BE49-F238E27FC236}">
                <a16:creationId xmlns:a16="http://schemas.microsoft.com/office/drawing/2014/main" id="{BEB09F31-8B9B-363A-8F4F-0454FBCE5C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45402" y="9103682"/>
            <a:ext cx="14461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Functions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認証トークン検証関数</a:t>
            </a:r>
            <a:endParaRPr lang="en-US" altLang="en-US" sz="10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cxnSp>
        <p:nvCxnSpPr>
          <p:cNvPr id="66" name="カギ線コネクタ 222">
            <a:extLst>
              <a:ext uri="{FF2B5EF4-FFF2-40B4-BE49-F238E27FC236}">
                <a16:creationId xmlns:a16="http://schemas.microsoft.com/office/drawing/2014/main" id="{6FA96318-8243-0507-9EEF-4C8433B295D4}"/>
              </a:ext>
            </a:extLst>
          </p:cNvPr>
          <p:cNvCxnSpPr>
            <a:cxnSpLocks/>
            <a:stCxn id="488" idx="2"/>
            <a:endCxn id="18" idx="1"/>
          </p:cNvCxnSpPr>
          <p:nvPr/>
        </p:nvCxnSpPr>
        <p:spPr>
          <a:xfrm rot="5400000">
            <a:off x="20238887" y="9211565"/>
            <a:ext cx="1875246" cy="558392"/>
          </a:xfrm>
          <a:prstGeom prst="bentConnector4">
            <a:avLst>
              <a:gd name="adj1" fmla="val 40689"/>
              <a:gd name="adj2" fmla="val 238169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0378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>
            <a:spLocks noGrp="1"/>
          </p:cNvSpPr>
          <p:nvPr>
            <p:ph type="title"/>
          </p:nvPr>
        </p:nvSpPr>
        <p:spPr>
          <a:xfrm>
            <a:off x="2220993" y="1218177"/>
            <a:ext cx="27598531" cy="1843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9941" tIns="119941" rIns="119941" bIns="119941" anchor="ctr" anchorCtr="0">
            <a:normAutofit/>
          </a:bodyPr>
          <a:lstStyle/>
          <a:p>
            <a:r>
              <a:rPr lang="ja-JP" altLang="en-US" dirty="0"/>
              <a:t>改訂</a:t>
            </a:r>
            <a:r>
              <a:rPr 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履歴</a:t>
            </a:r>
            <a:endParaRPr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77" name="Google Shape;77;p17"/>
          <p:cNvGraphicFramePr/>
          <p:nvPr>
            <p:extLst>
              <p:ext uri="{D42A27DB-BD31-4B8C-83A1-F6EECF244321}">
                <p14:modId xmlns:p14="http://schemas.microsoft.com/office/powerpoint/2010/main" val="3870186209"/>
              </p:ext>
            </p:extLst>
          </p:nvPr>
        </p:nvGraphicFramePr>
        <p:xfrm>
          <a:off x="2237432" y="3062081"/>
          <a:ext cx="27582128" cy="4853634"/>
        </p:xfrm>
        <a:graphic>
          <a:graphicData uri="http://schemas.openxmlformats.org/drawingml/2006/table">
            <a:tbl>
              <a:tblPr firstRow="1" bandRow="1">
                <a:noFill/>
                <a:tableStyleId>{A7577889-4FD1-43E7-A14B-D78D8FF0F031}</a:tableStyleId>
              </a:tblPr>
              <a:tblGrid>
                <a:gridCol w="4363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2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365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893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altLang="en-US" sz="3700" b="0" i="0" u="none" strike="noStrike" cap="none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改訂</a:t>
                      </a:r>
                      <a:r>
                        <a:rPr lang="en-US" sz="3700" b="0" i="0" u="none" strike="noStrike" cap="none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年月日</a:t>
                      </a:r>
                      <a:endParaRPr sz="4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240014" marR="240014" marT="120007" marB="120007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altLang="en-US" sz="3700" b="0" i="0" u="none" strike="noStrike" cap="none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改訂</a:t>
                      </a:r>
                      <a:r>
                        <a:rPr lang="en-US" sz="3700" b="0" i="0" u="none" strike="noStrike" cap="none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箇所</a:t>
                      </a:r>
                      <a:endParaRPr sz="4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240014" marR="240014" marT="120007" marB="120007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altLang="en-US" sz="3700" b="0" i="0" u="none" strike="noStrike" cap="none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改訂</a:t>
                      </a:r>
                      <a:r>
                        <a:rPr lang="en-US" sz="3700" b="0" i="0" u="none" strike="noStrike" cap="none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内容</a:t>
                      </a:r>
                      <a:endParaRPr sz="4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240014" marR="240014" marT="120007" marB="120007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893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700" b="0" i="0" u="none" strike="noStrike" cap="none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2023年12月22日</a:t>
                      </a:r>
                      <a:endParaRPr sz="4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240014" marR="240014" marT="120007" marB="120007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700" b="0" i="0" u="none" strike="noStrike" cap="none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-</a:t>
                      </a:r>
                      <a:endParaRPr sz="3700" b="0" i="0" u="none" strike="noStrike" cap="none" dirty="0">
                        <a:solidFill>
                          <a:schemeClr val="dk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/>
                        <a:sym typeface="Arial"/>
                      </a:endParaRPr>
                    </a:p>
                  </a:txBody>
                  <a:tcPr marL="240014" marR="240014" marT="120007" marB="120007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altLang="en-US" sz="3700" b="0" i="0" u="none" strike="noStrike" cap="none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新規作成</a:t>
                      </a:r>
                      <a:endParaRPr sz="4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240014" marR="240014" marT="120007" marB="120007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89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ja-JP" sz="3600" b="0" i="0" u="none" strike="noStrike" cap="none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2024</a:t>
                      </a:r>
                      <a:r>
                        <a:rPr lang="ja-JP" altLang="en-US" sz="3600" b="0" i="0" u="none" strike="noStrike" cap="none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年</a:t>
                      </a:r>
                      <a:r>
                        <a:rPr lang="en-US" altLang="ja-JP" sz="3600" b="0" i="0" u="none" strike="noStrike" cap="none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03</a:t>
                      </a:r>
                      <a:r>
                        <a:rPr lang="ja-JP" altLang="en-US" sz="3600" b="0" i="0" u="none" strike="noStrike" cap="none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月</a:t>
                      </a:r>
                      <a:r>
                        <a:rPr lang="en-US" altLang="ja-JP" sz="3600" b="0" i="0" u="none" strike="noStrike" cap="none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29</a:t>
                      </a:r>
                      <a:r>
                        <a:rPr lang="ja-JP" altLang="en-US" sz="3600" b="0" i="0" u="none" strike="noStrike" cap="none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日</a:t>
                      </a:r>
                      <a:endParaRPr lang="ja-JP" altLang="en-US" sz="4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240014" marR="240014" marT="120007" marB="120007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700" b="0" i="0" u="none" strike="noStrike" cap="none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-</a:t>
                      </a:r>
                    </a:p>
                  </a:txBody>
                  <a:tcPr marL="240014" marR="240014" marT="120007" marB="120007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altLang="en-US" sz="37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非機能ブロックの追記</a:t>
                      </a:r>
                      <a:endParaRPr lang="en-US" altLang="ja-JP" sz="37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240014" marR="240014" marT="120007" marB="120007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4928998"/>
                  </a:ext>
                </a:extLst>
              </a:tr>
              <a:tr h="8089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ja-JP" sz="3600" b="0" i="0" u="none" strike="noStrike" cap="none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2024</a:t>
                      </a:r>
                      <a:r>
                        <a:rPr lang="ja-JP" altLang="en-US" sz="3600" b="0" i="0" u="none" strike="noStrike" cap="none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年</a:t>
                      </a:r>
                      <a:r>
                        <a:rPr lang="en-US" altLang="ja-JP" sz="3600" b="0" i="0" u="none" strike="noStrike" cap="none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03</a:t>
                      </a:r>
                      <a:r>
                        <a:rPr lang="ja-JP" altLang="en-US" sz="3600" b="0" i="0" u="none" strike="noStrike" cap="none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月</a:t>
                      </a:r>
                      <a:r>
                        <a:rPr lang="en-US" altLang="ja-JP" sz="3600" b="0" i="0" u="none" strike="noStrike" cap="none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29</a:t>
                      </a:r>
                      <a:r>
                        <a:rPr lang="ja-JP" altLang="en-US" sz="3600" b="0" i="0" u="none" strike="noStrike" cap="none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日</a:t>
                      </a:r>
                      <a:endParaRPr lang="ja-JP" altLang="en-US" sz="4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240014" marR="240014" marT="120007" marB="120007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700" b="0" i="0" u="none" strike="noStrike" cap="none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-</a:t>
                      </a:r>
                      <a:endParaRPr sz="3700" b="0" i="0" u="none" strike="noStrike" cap="none" dirty="0">
                        <a:solidFill>
                          <a:schemeClr val="dk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/>
                        <a:sym typeface="Arial"/>
                      </a:endParaRPr>
                    </a:p>
                  </a:txBody>
                  <a:tcPr marL="240014" marR="240014" marT="120007" marB="120007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ja-JP" sz="37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3-4,3-6</a:t>
                      </a:r>
                      <a:r>
                        <a:rPr lang="ja-JP" altLang="en-US" sz="37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の追加</a:t>
                      </a:r>
                      <a:endParaRPr lang="en-US" altLang="ja-JP" sz="37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240014" marR="240014" marT="120007" marB="120007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9043703"/>
                  </a:ext>
                </a:extLst>
              </a:tr>
              <a:tr h="8089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ja-JP" sz="3600" b="0" i="0" u="none" strike="noStrike" cap="none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2024</a:t>
                      </a:r>
                      <a:r>
                        <a:rPr lang="ja-JP" altLang="en-US" sz="3600" b="0" i="0" u="none" strike="noStrike" cap="none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年</a:t>
                      </a:r>
                      <a:r>
                        <a:rPr lang="en-US" altLang="ja-JP" sz="3600" b="0" i="0" u="none" strike="noStrike" cap="none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11</a:t>
                      </a:r>
                      <a:r>
                        <a:rPr lang="ja-JP" altLang="en-US" sz="3600" b="0" i="0" u="none" strike="noStrike" cap="none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月</a:t>
                      </a:r>
                      <a:r>
                        <a:rPr lang="en-US" altLang="ja-JP" sz="3600" b="0" i="0" u="none" strike="noStrike" cap="none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29</a:t>
                      </a:r>
                      <a:r>
                        <a:rPr lang="ja-JP" altLang="en-US" sz="3600" b="0" i="0" u="none" strike="noStrike" cap="none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日</a:t>
                      </a:r>
                      <a:endParaRPr lang="ja-JP" altLang="en-US" sz="4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240014" marR="240014" marT="120007" marB="120007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700" b="0" i="0" u="none" strike="noStrike" cap="none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-</a:t>
                      </a:r>
                      <a:endParaRPr sz="3700" b="0" i="0" u="none" strike="noStrike" cap="none" dirty="0">
                        <a:solidFill>
                          <a:schemeClr val="dk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/>
                        <a:sym typeface="Arial"/>
                      </a:endParaRPr>
                    </a:p>
                  </a:txBody>
                  <a:tcPr marL="240014" marR="240014" marT="120007" marB="120007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ja-JP" sz="37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3-9</a:t>
                      </a:r>
                      <a:r>
                        <a:rPr lang="ja-JP" altLang="en-US" sz="37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の追加</a:t>
                      </a:r>
                      <a:endParaRPr lang="en-US" altLang="ja-JP" sz="37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240014" marR="240014" marT="120007" marB="120007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3014134"/>
                  </a:ext>
                </a:extLst>
              </a:tr>
              <a:tr h="8089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ja-JP" sz="3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2024</a:t>
                      </a:r>
                      <a:r>
                        <a:rPr lang="ja-JP" altLang="en-US" sz="3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</a:t>
                      </a:r>
                      <a:r>
                        <a:rPr lang="en-US" altLang="ja-JP" sz="3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12</a:t>
                      </a:r>
                      <a:r>
                        <a:rPr lang="ja-JP" altLang="en-US" sz="3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月</a:t>
                      </a:r>
                      <a:r>
                        <a:rPr lang="en-US" altLang="ja-JP" sz="3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26</a:t>
                      </a:r>
                      <a:r>
                        <a:rPr lang="ja-JP" altLang="en-US" sz="3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日</a:t>
                      </a:r>
                    </a:p>
                  </a:txBody>
                  <a:tcPr marL="240014" marR="240014" marT="120007" marB="120007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700" b="0" i="0" u="none" strike="noStrike" cap="none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-</a:t>
                      </a:r>
                      <a:endParaRPr sz="3700" b="0" i="0" u="none" strike="noStrike" cap="none" dirty="0">
                        <a:solidFill>
                          <a:schemeClr val="dk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/>
                        <a:sym typeface="Arial"/>
                      </a:endParaRPr>
                    </a:p>
                  </a:txBody>
                  <a:tcPr marL="240014" marR="240014" marT="120007" marB="120007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ja-JP" sz="37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3-2,3-3,3-7,3-8</a:t>
                      </a:r>
                      <a:r>
                        <a:rPr lang="ja-JP" altLang="en-US" sz="37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の追加</a:t>
                      </a:r>
                      <a:endParaRPr lang="en-US" altLang="ja-JP" sz="37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240014" marR="240014" marT="120007" marB="120007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8945619"/>
                  </a:ext>
                </a:extLst>
              </a:tr>
            </a:tbl>
          </a:graphicData>
        </a:graphic>
      </p:graphicFrame>
      <p:sp>
        <p:nvSpPr>
          <p:cNvPr id="78" name="Google Shape;78;p17"/>
          <p:cNvSpPr txBox="1">
            <a:spLocks noGrp="1"/>
          </p:cNvSpPr>
          <p:nvPr>
            <p:ph type="sldNum" idx="12"/>
          </p:nvPr>
        </p:nvSpPr>
        <p:spPr>
          <a:xfrm>
            <a:off x="23569628" y="16666484"/>
            <a:ext cx="7199617" cy="807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39948" tIns="119941" rIns="239948" bIns="119941" anchor="ctr" anchorCtr="0">
            <a:spAutoFit/>
          </a:bodyPr>
          <a:lstStyle/>
          <a:p>
            <a:fld id="{00000000-1234-1234-1234-123412341234}" type="slidenum">
              <a:rPr lang="en-US">
                <a:latin typeface="Meiryo UI" panose="020B0604030504040204" pitchFamily="50" charset="-128"/>
                <a:ea typeface="Meiryo UI" panose="020B0604030504040204" pitchFamily="50" charset="-128"/>
              </a:rPr>
              <a:pPr/>
              <a:t>2</a:t>
            </a:fld>
            <a:endParaRPr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正方形/長方形 144">
            <a:extLst>
              <a:ext uri="{FF2B5EF4-FFF2-40B4-BE49-F238E27FC236}">
                <a16:creationId xmlns:a16="http://schemas.microsoft.com/office/drawing/2014/main" id="{40ABBD72-FA1F-FB92-8671-1B69AB58511B}"/>
              </a:ext>
            </a:extLst>
          </p:cNvPr>
          <p:cNvSpPr/>
          <p:nvPr/>
        </p:nvSpPr>
        <p:spPr>
          <a:xfrm>
            <a:off x="10275846" y="14439210"/>
            <a:ext cx="12089021" cy="1259140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kumimoji="1" lang="ja-JP" altLang="en-US" sz="1000" b="1" u="sng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セキュリティ</a:t>
            </a:r>
            <a:r>
              <a:rPr kumimoji="1" lang="en-US" altLang="ja-JP" sz="1000" b="1" u="sng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_</a:t>
            </a:r>
            <a:r>
              <a:rPr kumimoji="1" lang="ja-JP" altLang="en-US" sz="1000" b="1" u="sng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セキュリティ管理機能</a:t>
            </a:r>
            <a:endParaRPr kumimoji="1" lang="en-US" altLang="ja-JP" sz="1000" b="1" u="sng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F3BDFD01-82D0-2958-A9AA-1C6717426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7508" y="166597"/>
            <a:ext cx="27634943" cy="1844072"/>
          </a:xfrm>
        </p:spPr>
        <p:txBody>
          <a:bodyPr>
            <a:normAutofit/>
          </a:bodyPr>
          <a:lstStyle/>
          <a:p>
            <a:r>
              <a:rPr kumimoji="1" lang="en-US" altLang="ja-JP" sz="4000" dirty="0"/>
              <a:t>3-1. </a:t>
            </a:r>
            <a:r>
              <a:rPr kumimoji="1" lang="ja-JP" altLang="en-US" sz="4000" dirty="0"/>
              <a:t>電子申請・審査システム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9BBE7C9-A266-D9F2-168E-2470C521A2F2}"/>
              </a:ext>
            </a:extLst>
          </p:cNvPr>
          <p:cNvSpPr/>
          <p:nvPr/>
        </p:nvSpPr>
        <p:spPr>
          <a:xfrm>
            <a:off x="16416966" y="4806827"/>
            <a:ext cx="3282106" cy="981447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endParaRPr kumimoji="1" lang="en-US" altLang="ja-JP" sz="1000" b="1" u="sng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CF524BB-AA29-A285-FEE3-5055AB8E09AD}"/>
              </a:ext>
            </a:extLst>
          </p:cNvPr>
          <p:cNvSpPr/>
          <p:nvPr/>
        </p:nvSpPr>
        <p:spPr>
          <a:xfrm>
            <a:off x="17907206" y="6124066"/>
            <a:ext cx="2077513" cy="2269648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endParaRPr kumimoji="1" lang="en-US" altLang="ja-JP" sz="1000" b="1" u="sng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CD554F2E-5E42-F51E-0D05-0A17C6C6E35A}"/>
              </a:ext>
            </a:extLst>
          </p:cNvPr>
          <p:cNvSpPr/>
          <p:nvPr/>
        </p:nvSpPr>
        <p:spPr>
          <a:xfrm>
            <a:off x="12482052" y="8660087"/>
            <a:ext cx="7444000" cy="1500419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kumimoji="1" lang="ja-JP" altLang="en-US" sz="1000" b="1" u="sng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データ管理</a:t>
            </a:r>
            <a:r>
              <a:rPr kumimoji="1" lang="en-US" altLang="ja-JP" sz="10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_</a:t>
            </a:r>
            <a:r>
              <a:rPr kumimoji="1" lang="ja-JP" altLang="en-US" sz="1000" b="1" u="sng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統計処理機能</a:t>
            </a:r>
            <a:endParaRPr kumimoji="1" lang="en-US" altLang="ja-JP" sz="1000" b="1" u="sng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F1A55DB3-A8B5-4794-6F1D-B021CCBBFA16}"/>
              </a:ext>
            </a:extLst>
          </p:cNvPr>
          <p:cNvSpPr/>
          <p:nvPr/>
        </p:nvSpPr>
        <p:spPr>
          <a:xfrm>
            <a:off x="14088768" y="10282747"/>
            <a:ext cx="3099116" cy="1243128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kumimoji="1" lang="ja-JP" altLang="en-US" sz="10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データ管理</a:t>
            </a:r>
            <a:r>
              <a:rPr kumimoji="1" lang="en-US" altLang="ja-JP" sz="10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_</a:t>
            </a:r>
            <a:r>
              <a:rPr kumimoji="1" lang="ja-JP" altLang="en-US" sz="10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統計情報公開機能</a:t>
            </a:r>
            <a:endParaRPr kumimoji="1" lang="en-US" altLang="ja-JP" sz="1000" b="1" u="sng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4539C282-AD74-C1ED-85E0-83DAE09F1057}"/>
              </a:ext>
            </a:extLst>
          </p:cNvPr>
          <p:cNvSpPr/>
          <p:nvPr/>
        </p:nvSpPr>
        <p:spPr>
          <a:xfrm>
            <a:off x="14228827" y="6549022"/>
            <a:ext cx="3254897" cy="1708437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kumimoji="1" lang="ja-JP" altLang="en-US" sz="10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データ管理</a:t>
            </a:r>
            <a:r>
              <a:rPr kumimoji="1" lang="en-US" altLang="ja-JP" sz="10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_</a:t>
            </a:r>
            <a:r>
              <a:rPr kumimoji="1" lang="ja-JP" altLang="en-US" sz="10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文書検索機能</a:t>
            </a:r>
            <a:endParaRPr kumimoji="1" lang="en-US" altLang="ja-JP" sz="1000" b="1" u="sng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A126E7EE-A9F8-717A-5F3D-9BFDA9BF6115}"/>
              </a:ext>
            </a:extLst>
          </p:cNvPr>
          <p:cNvSpPr/>
          <p:nvPr/>
        </p:nvSpPr>
        <p:spPr>
          <a:xfrm>
            <a:off x="18153759" y="3191293"/>
            <a:ext cx="1544055" cy="1613078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kumimoji="1" lang="zh-TW" altLang="en-US" sz="10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書類出力</a:t>
            </a:r>
            <a:r>
              <a:rPr kumimoji="1" lang="en-US" altLang="zh-TW" sz="10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_</a:t>
            </a:r>
            <a:r>
              <a:rPr kumimoji="1" lang="zh-TW" altLang="en-US" sz="10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法定帳票作成機能（外部）</a:t>
            </a:r>
            <a:endParaRPr kumimoji="1" lang="en-US" altLang="ja-JP" sz="1000" b="1" u="sng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9A32DD51-C486-EAC5-0A53-FBAC7417E9B9}"/>
              </a:ext>
            </a:extLst>
          </p:cNvPr>
          <p:cNvSpPr/>
          <p:nvPr/>
        </p:nvSpPr>
        <p:spPr>
          <a:xfrm>
            <a:off x="19985976" y="3586069"/>
            <a:ext cx="2812910" cy="4807645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kumimoji="1" lang="ja-JP" altLang="en-US" sz="10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審査・承認</a:t>
            </a:r>
            <a:r>
              <a:rPr kumimoji="1" lang="en-US" altLang="ja-JP" sz="10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_</a:t>
            </a:r>
            <a:r>
              <a:rPr kumimoji="1" lang="ja-JP" altLang="en-US" sz="10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審査・承認機能</a:t>
            </a:r>
            <a:endParaRPr kumimoji="1" lang="en-US" altLang="ja-JP" sz="1000" b="1" u="sng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96F20DAA-5138-29DE-7C57-026BADDA6F41}"/>
              </a:ext>
            </a:extLst>
          </p:cNvPr>
          <p:cNvSpPr/>
          <p:nvPr/>
        </p:nvSpPr>
        <p:spPr>
          <a:xfrm>
            <a:off x="9437901" y="9346323"/>
            <a:ext cx="3029576" cy="2071279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kumimoji="1" lang="ja-JP" altLang="en-US" sz="10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コンテンツ管理</a:t>
            </a:r>
            <a:r>
              <a:rPr kumimoji="1" lang="en-US" altLang="ja-JP" sz="10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_Web</a:t>
            </a:r>
            <a:r>
              <a:rPr kumimoji="1" lang="ja-JP" altLang="en-US" sz="10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ページ（静的コンテンツ）公開機能</a:t>
            </a:r>
            <a:endParaRPr kumimoji="1" lang="en-US" altLang="ja-JP" sz="1000" b="1" u="sng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5378D95C-4728-81C2-F0B6-0E51E1BE2D9A}"/>
              </a:ext>
            </a:extLst>
          </p:cNvPr>
          <p:cNvSpPr/>
          <p:nvPr/>
        </p:nvSpPr>
        <p:spPr>
          <a:xfrm>
            <a:off x="12057683" y="2240671"/>
            <a:ext cx="7506083" cy="882492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kumimoji="1" lang="ja-JP" altLang="en-US" sz="10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申請・届出</a:t>
            </a:r>
            <a:r>
              <a:rPr kumimoji="1" lang="en-US" altLang="ja-JP" sz="10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_</a:t>
            </a:r>
            <a:r>
              <a:rPr kumimoji="1" lang="ja-JP" altLang="en-US" sz="10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電子決裁機能</a:t>
            </a:r>
            <a:endParaRPr kumimoji="1" lang="en-US" altLang="ja-JP" sz="1000" b="1" u="sng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F9B7C1D6-D4DD-999C-96B4-83BEBCD1FEBD}"/>
              </a:ext>
            </a:extLst>
          </p:cNvPr>
          <p:cNvSpPr/>
          <p:nvPr/>
        </p:nvSpPr>
        <p:spPr>
          <a:xfrm>
            <a:off x="12057682" y="3221262"/>
            <a:ext cx="5788983" cy="1342465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kumimoji="1" lang="ja-JP" altLang="en-US" sz="10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利用者通知</a:t>
            </a:r>
            <a:r>
              <a:rPr kumimoji="1" lang="en-US" altLang="ja-JP" sz="10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_</a:t>
            </a:r>
            <a:r>
              <a:rPr kumimoji="1" lang="ja-JP" altLang="en-US" sz="10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メッセージ通知機能</a:t>
            </a:r>
            <a:endParaRPr kumimoji="1" lang="en-US" altLang="ja-JP" sz="1000" b="1" u="sng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13A70635-983E-E02C-6CEA-7857794202D5}"/>
              </a:ext>
            </a:extLst>
          </p:cNvPr>
          <p:cNvSpPr/>
          <p:nvPr/>
        </p:nvSpPr>
        <p:spPr>
          <a:xfrm>
            <a:off x="11873192" y="5323095"/>
            <a:ext cx="2285782" cy="2997146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endParaRPr kumimoji="1" lang="ja-JP" altLang="en-US" sz="100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EA192D63-869E-42A3-4EBB-9DDCE038BBF1}"/>
              </a:ext>
            </a:extLst>
          </p:cNvPr>
          <p:cNvSpPr/>
          <p:nvPr/>
        </p:nvSpPr>
        <p:spPr>
          <a:xfrm>
            <a:off x="9447426" y="3899355"/>
            <a:ext cx="2425767" cy="4420886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kumimoji="1" lang="ja-JP" altLang="en-US" sz="10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申請・届出</a:t>
            </a:r>
            <a:r>
              <a:rPr kumimoji="1" lang="en-US" altLang="ja-JP" sz="10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_</a:t>
            </a:r>
            <a:r>
              <a:rPr kumimoji="1" lang="ja-JP" altLang="en-US" sz="10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申請・届出機能</a:t>
            </a:r>
            <a:endParaRPr kumimoji="1" lang="en-US" altLang="ja-JP" sz="1000" b="1" u="sng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r"/>
            <a:r>
              <a:rPr kumimoji="1" lang="ja-JP" altLang="en-US" sz="10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申請・届出</a:t>
            </a:r>
            <a:r>
              <a:rPr kumimoji="1" lang="en-US" altLang="ja-JP" sz="10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_</a:t>
            </a:r>
            <a:r>
              <a:rPr kumimoji="1" lang="ja-JP" altLang="en-US" sz="10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ステータス管理機能</a:t>
            </a:r>
          </a:p>
        </p:txBody>
      </p:sp>
      <p:sp>
        <p:nvSpPr>
          <p:cNvPr id="21" name="TextBox 12">
            <a:extLst>
              <a:ext uri="{FF2B5EF4-FFF2-40B4-BE49-F238E27FC236}">
                <a16:creationId xmlns:a16="http://schemas.microsoft.com/office/drawing/2014/main" id="{0BE804BB-01F4-B19E-737F-6AF63E964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8403" y="4959148"/>
            <a:ext cx="1552679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申請者</a:t>
            </a:r>
          </a:p>
          <a:p>
            <a:pPr algn="ctr" eaLnBrk="1" hangingPunct="1"/>
            <a:r>
              <a:rPr lang="en-US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（国民/企業ユーザ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ー、</a:t>
            </a:r>
            <a:endParaRPr lang="en-US" altLang="en-US" sz="12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  <a:p>
            <a:pPr algn="ctr" eaLnBrk="1" hangingPunct="1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ブラウザ利用</a:t>
            </a:r>
            <a:r>
              <a:rPr lang="en-US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）</a:t>
            </a:r>
          </a:p>
        </p:txBody>
      </p:sp>
      <p:pic>
        <p:nvPicPr>
          <p:cNvPr id="22" name="Graphic 23">
            <a:extLst>
              <a:ext uri="{FF2B5EF4-FFF2-40B4-BE49-F238E27FC236}">
                <a16:creationId xmlns:a16="http://schemas.microsoft.com/office/drawing/2014/main" id="{DF6D44ED-9164-FF70-1F2E-65C28C164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auto">
          <a:xfrm flipH="1">
            <a:off x="8523548" y="4547988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9">
            <a:extLst>
              <a:ext uri="{FF2B5EF4-FFF2-40B4-BE49-F238E27FC236}">
                <a16:creationId xmlns:a16="http://schemas.microsoft.com/office/drawing/2014/main" id="{BD763F1F-2BD9-BA8A-17EC-F7D4C9F7A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2928" y="7065394"/>
            <a:ext cx="19627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Front Door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バックエンド配信</a:t>
            </a:r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CDN</a:t>
            </a:r>
          </a:p>
        </p:txBody>
      </p:sp>
      <p:sp>
        <p:nvSpPr>
          <p:cNvPr id="26" name="TextBox 20">
            <a:extLst>
              <a:ext uri="{FF2B5EF4-FFF2-40B4-BE49-F238E27FC236}">
                <a16:creationId xmlns:a16="http://schemas.microsoft.com/office/drawing/2014/main" id="{5CAAAC61-3A56-1F65-CBE8-6B18E25B30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27408" y="7084271"/>
            <a:ext cx="200580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Functions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申請・届出内容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処理関数</a:t>
            </a:r>
          </a:p>
        </p:txBody>
      </p:sp>
      <p:cxnSp>
        <p:nvCxnSpPr>
          <p:cNvPr id="27" name="直線矢印コネクタ 120">
            <a:extLst>
              <a:ext uri="{FF2B5EF4-FFF2-40B4-BE49-F238E27FC236}">
                <a16:creationId xmlns:a16="http://schemas.microsoft.com/office/drawing/2014/main" id="{8CB80134-0C4D-F600-296C-5BFDBDAA219B}"/>
              </a:ext>
            </a:extLst>
          </p:cNvPr>
          <p:cNvCxnSpPr>
            <a:cxnSpLocks/>
            <a:endCxn id="242" idx="1"/>
          </p:cNvCxnSpPr>
          <p:nvPr/>
        </p:nvCxnSpPr>
        <p:spPr>
          <a:xfrm flipV="1">
            <a:off x="11353467" y="6832133"/>
            <a:ext cx="466650" cy="23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9">
            <a:extLst>
              <a:ext uri="{FF2B5EF4-FFF2-40B4-BE49-F238E27FC236}">
                <a16:creationId xmlns:a16="http://schemas.microsoft.com/office/drawing/2014/main" id="{072B9CE3-5401-57BB-D8A0-285D68D628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59824" y="7078555"/>
            <a:ext cx="196274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SQL Database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申請・届出内容保管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データベース</a:t>
            </a:r>
          </a:p>
        </p:txBody>
      </p:sp>
      <p:cxnSp>
        <p:nvCxnSpPr>
          <p:cNvPr id="29" name="直線矢印コネクタ 120">
            <a:extLst>
              <a:ext uri="{FF2B5EF4-FFF2-40B4-BE49-F238E27FC236}">
                <a16:creationId xmlns:a16="http://schemas.microsoft.com/office/drawing/2014/main" id="{8747CB8D-8CCC-580A-C2CA-5DD605C4EFA1}"/>
              </a:ext>
            </a:extLst>
          </p:cNvPr>
          <p:cNvCxnSpPr>
            <a:cxnSpLocks/>
            <a:stCxn id="242" idx="3"/>
            <a:endCxn id="246" idx="1"/>
          </p:cNvCxnSpPr>
          <p:nvPr/>
        </p:nvCxnSpPr>
        <p:spPr>
          <a:xfrm>
            <a:off x="12368757" y="6832133"/>
            <a:ext cx="596349" cy="7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Rectangle 78">
            <a:extLst>
              <a:ext uri="{FF2B5EF4-FFF2-40B4-BE49-F238E27FC236}">
                <a16:creationId xmlns:a16="http://schemas.microsoft.com/office/drawing/2014/main" id="{40D6F9BD-85B7-EB81-6536-F64A77058FE6}"/>
              </a:ext>
            </a:extLst>
          </p:cNvPr>
          <p:cNvSpPr/>
          <p:nvPr/>
        </p:nvSpPr>
        <p:spPr>
          <a:xfrm>
            <a:off x="9380276" y="2143179"/>
            <a:ext cx="13633416" cy="14966198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40055" tIns="80010"/>
          <a:lstStyle/>
          <a:p>
            <a:pPr>
              <a:defRPr/>
            </a:pPr>
            <a:r>
              <a:rPr 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</a:t>
            </a:r>
          </a:p>
        </p:txBody>
      </p:sp>
      <p:sp>
        <p:nvSpPr>
          <p:cNvPr id="38" name="TextBox 11">
            <a:extLst>
              <a:ext uri="{FF2B5EF4-FFF2-40B4-BE49-F238E27FC236}">
                <a16:creationId xmlns:a16="http://schemas.microsoft.com/office/drawing/2014/main" id="{59A2C499-F7DA-6D3E-6F74-5A6148039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1678" y="6068606"/>
            <a:ext cx="10675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WAF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バックエンド保護</a:t>
            </a:r>
          </a:p>
        </p:txBody>
      </p:sp>
      <p:cxnSp>
        <p:nvCxnSpPr>
          <p:cNvPr id="39" name="直線矢印コネクタ 120">
            <a:extLst>
              <a:ext uri="{FF2B5EF4-FFF2-40B4-BE49-F238E27FC236}">
                <a16:creationId xmlns:a16="http://schemas.microsoft.com/office/drawing/2014/main" id="{E96EAF28-E3F0-3308-263B-E3C9BE00F544}"/>
              </a:ext>
            </a:extLst>
          </p:cNvPr>
          <p:cNvCxnSpPr>
            <a:cxnSpLocks/>
          </p:cNvCxnSpPr>
          <p:nvPr/>
        </p:nvCxnSpPr>
        <p:spPr>
          <a:xfrm>
            <a:off x="10035827" y="6443316"/>
            <a:ext cx="0" cy="1460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Box 11">
            <a:extLst>
              <a:ext uri="{FF2B5EF4-FFF2-40B4-BE49-F238E27FC236}">
                <a16:creationId xmlns:a16="http://schemas.microsoft.com/office/drawing/2014/main" id="{7343DDC7-6BA6-42FE-9CA9-B0CEE67ED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4454" y="5189826"/>
            <a:ext cx="20058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Front Door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フロントエンド配信</a:t>
            </a:r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CDN</a:t>
            </a:r>
          </a:p>
        </p:txBody>
      </p:sp>
      <p:sp>
        <p:nvSpPr>
          <p:cNvPr id="43" name="TextBox 9">
            <a:extLst>
              <a:ext uri="{FF2B5EF4-FFF2-40B4-BE49-F238E27FC236}">
                <a16:creationId xmlns:a16="http://schemas.microsoft.com/office/drawing/2014/main" id="{1514C952-1D28-B3FC-91EC-9FA3EC70BB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50767" y="5189443"/>
            <a:ext cx="195996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Storage Accounts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フロントエンド配信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ストレージ</a:t>
            </a:r>
          </a:p>
        </p:txBody>
      </p:sp>
      <p:cxnSp>
        <p:nvCxnSpPr>
          <p:cNvPr id="44" name="直線矢印コネクタ 120">
            <a:extLst>
              <a:ext uri="{FF2B5EF4-FFF2-40B4-BE49-F238E27FC236}">
                <a16:creationId xmlns:a16="http://schemas.microsoft.com/office/drawing/2014/main" id="{C2F9BF64-0730-C88F-1864-33AA7B9EC867}"/>
              </a:ext>
            </a:extLst>
          </p:cNvPr>
          <p:cNvCxnSpPr>
            <a:cxnSpLocks/>
          </p:cNvCxnSpPr>
          <p:nvPr/>
        </p:nvCxnSpPr>
        <p:spPr>
          <a:xfrm>
            <a:off x="10307390" y="4952345"/>
            <a:ext cx="78333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11">
            <a:extLst>
              <a:ext uri="{FF2B5EF4-FFF2-40B4-BE49-F238E27FC236}">
                <a16:creationId xmlns:a16="http://schemas.microsoft.com/office/drawing/2014/main" id="{5BB3E43A-4732-82BC-5502-5370C79D1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6055" y="4200168"/>
            <a:ext cx="12116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WAF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フロントエンド保護</a:t>
            </a:r>
          </a:p>
        </p:txBody>
      </p:sp>
      <p:cxnSp>
        <p:nvCxnSpPr>
          <p:cNvPr id="47" name="直線矢印コネクタ 120">
            <a:extLst>
              <a:ext uri="{FF2B5EF4-FFF2-40B4-BE49-F238E27FC236}">
                <a16:creationId xmlns:a16="http://schemas.microsoft.com/office/drawing/2014/main" id="{B8D2919F-EA69-69C4-30DE-40ED3572A9ED}"/>
              </a:ext>
            </a:extLst>
          </p:cNvPr>
          <p:cNvCxnSpPr>
            <a:cxnSpLocks/>
          </p:cNvCxnSpPr>
          <p:nvPr/>
        </p:nvCxnSpPr>
        <p:spPr>
          <a:xfrm flipH="1">
            <a:off x="10067360" y="4534499"/>
            <a:ext cx="1" cy="1778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Rectangle 115">
            <a:extLst>
              <a:ext uri="{FF2B5EF4-FFF2-40B4-BE49-F238E27FC236}">
                <a16:creationId xmlns:a16="http://schemas.microsoft.com/office/drawing/2014/main" id="{AA71340E-082C-21A7-C67C-9DB338E0B7B2}"/>
              </a:ext>
            </a:extLst>
          </p:cNvPr>
          <p:cNvSpPr/>
          <p:nvPr/>
        </p:nvSpPr>
        <p:spPr>
          <a:xfrm>
            <a:off x="7792514" y="8881993"/>
            <a:ext cx="1338710" cy="942924"/>
          </a:xfrm>
          <a:prstGeom prst="rect">
            <a:avLst/>
          </a:prstGeom>
          <a:noFill/>
          <a:ln w="15875">
            <a:solidFill>
              <a:srgbClr val="7D899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0010"/>
          <a:lstStyle/>
          <a:p>
            <a:pPr algn="ctr">
              <a:defRPr/>
            </a:pPr>
            <a:endParaRPr lang="en-US" altLang="ja-JP" sz="1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49" name="TextBox 20">
            <a:extLst>
              <a:ext uri="{FF2B5EF4-FFF2-40B4-BE49-F238E27FC236}">
                <a16:creationId xmlns:a16="http://schemas.microsoft.com/office/drawing/2014/main" id="{D4B8554E-77C7-D308-967E-1688D27CC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0957" y="8939135"/>
            <a:ext cx="1102253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ID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プロバイダ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50" name="TextBox 20">
            <a:extLst>
              <a:ext uri="{FF2B5EF4-FFF2-40B4-BE49-F238E27FC236}">
                <a16:creationId xmlns:a16="http://schemas.microsoft.com/office/drawing/2014/main" id="{A00D4788-F737-24F3-2CE1-40BE3D51A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4851" y="9200980"/>
            <a:ext cx="1373931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国民向け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/</a:t>
            </a:r>
          </a:p>
          <a:p>
            <a:pPr eaLnBrk="1" hangingPunct="1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企業ユーザー向け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sp>
        <p:nvSpPr>
          <p:cNvPr id="51" name="Rectangle 41">
            <a:extLst>
              <a:ext uri="{FF2B5EF4-FFF2-40B4-BE49-F238E27FC236}">
                <a16:creationId xmlns:a16="http://schemas.microsoft.com/office/drawing/2014/main" id="{3111C73E-AC30-332D-DDBA-2853EE5E7C69}"/>
              </a:ext>
            </a:extLst>
          </p:cNvPr>
          <p:cNvSpPr/>
          <p:nvPr/>
        </p:nvSpPr>
        <p:spPr>
          <a:xfrm>
            <a:off x="16710422" y="2718764"/>
            <a:ext cx="3035528" cy="2001950"/>
          </a:xfrm>
          <a:prstGeom prst="rect">
            <a:avLst/>
          </a:prstGeom>
          <a:noFill/>
          <a:ln w="158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40055" tIns="80010"/>
          <a:lstStyle/>
          <a:p>
            <a:pPr>
              <a:defRPr/>
            </a:pPr>
            <a:r>
              <a:rPr 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Durable Functions</a:t>
            </a:r>
          </a:p>
        </p:txBody>
      </p:sp>
      <p:sp>
        <p:nvSpPr>
          <p:cNvPr id="54" name="TextBox 9">
            <a:extLst>
              <a:ext uri="{FF2B5EF4-FFF2-40B4-BE49-F238E27FC236}">
                <a16:creationId xmlns:a16="http://schemas.microsoft.com/office/drawing/2014/main" id="{B06AD90D-78EB-10A5-3169-2EC172A8D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17486" y="7065394"/>
            <a:ext cx="19627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Front Door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バックエンド配信</a:t>
            </a:r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CDN</a:t>
            </a:r>
          </a:p>
        </p:txBody>
      </p:sp>
      <p:cxnSp>
        <p:nvCxnSpPr>
          <p:cNvPr id="56" name="直線矢印コネクタ 120">
            <a:extLst>
              <a:ext uri="{FF2B5EF4-FFF2-40B4-BE49-F238E27FC236}">
                <a16:creationId xmlns:a16="http://schemas.microsoft.com/office/drawing/2014/main" id="{DAE6931A-7E36-03AA-7B52-F2B23280EE03}"/>
              </a:ext>
            </a:extLst>
          </p:cNvPr>
          <p:cNvCxnSpPr>
            <a:cxnSpLocks/>
            <a:stCxn id="275" idx="1"/>
            <a:endCxn id="268" idx="3"/>
          </p:cNvCxnSpPr>
          <p:nvPr/>
        </p:nvCxnSpPr>
        <p:spPr>
          <a:xfrm flipH="1" flipV="1">
            <a:off x="20322501" y="6834529"/>
            <a:ext cx="383089" cy="56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TextBox 11">
            <a:extLst>
              <a:ext uri="{FF2B5EF4-FFF2-40B4-BE49-F238E27FC236}">
                <a16:creationId xmlns:a16="http://schemas.microsoft.com/office/drawing/2014/main" id="{C765E0D8-E5C5-0D9D-8B7E-9AFE54E3B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1839" y="6020768"/>
            <a:ext cx="10937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WAF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バックエンド保護</a:t>
            </a:r>
          </a:p>
        </p:txBody>
      </p:sp>
      <p:cxnSp>
        <p:nvCxnSpPr>
          <p:cNvPr id="62" name="直線矢印コネクタ 120">
            <a:extLst>
              <a:ext uri="{FF2B5EF4-FFF2-40B4-BE49-F238E27FC236}">
                <a16:creationId xmlns:a16="http://schemas.microsoft.com/office/drawing/2014/main" id="{33D7D37C-2973-5985-8881-F0494D5CE03C}"/>
              </a:ext>
            </a:extLst>
          </p:cNvPr>
          <p:cNvCxnSpPr>
            <a:cxnSpLocks/>
            <a:stCxn id="61" idx="2"/>
          </p:cNvCxnSpPr>
          <p:nvPr/>
        </p:nvCxnSpPr>
        <p:spPr>
          <a:xfrm flipH="1">
            <a:off x="22137070" y="6420878"/>
            <a:ext cx="1644" cy="1684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TextBox 11">
            <a:extLst>
              <a:ext uri="{FF2B5EF4-FFF2-40B4-BE49-F238E27FC236}">
                <a16:creationId xmlns:a16="http://schemas.microsoft.com/office/drawing/2014/main" id="{8820CBDE-04AC-81C0-2A42-F837A0AB2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36455" y="5189826"/>
            <a:ext cx="20058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Front Door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フロントエンド配信</a:t>
            </a:r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CDN</a:t>
            </a:r>
          </a:p>
        </p:txBody>
      </p:sp>
      <p:sp>
        <p:nvSpPr>
          <p:cNvPr id="66" name="TextBox 9">
            <a:extLst>
              <a:ext uri="{FF2B5EF4-FFF2-40B4-BE49-F238E27FC236}">
                <a16:creationId xmlns:a16="http://schemas.microsoft.com/office/drawing/2014/main" id="{65B2B8D0-2F1D-C0F4-67CF-A8F0B3BCE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95987" y="5189443"/>
            <a:ext cx="195996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Storage Accounts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フロントエンド配信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ストレージ</a:t>
            </a:r>
          </a:p>
        </p:txBody>
      </p:sp>
      <p:cxnSp>
        <p:nvCxnSpPr>
          <p:cNvPr id="67" name="直線矢印コネクタ 120">
            <a:extLst>
              <a:ext uri="{FF2B5EF4-FFF2-40B4-BE49-F238E27FC236}">
                <a16:creationId xmlns:a16="http://schemas.microsoft.com/office/drawing/2014/main" id="{E90B7B9B-3BB4-71A1-D73F-2F67F2B514FA}"/>
              </a:ext>
            </a:extLst>
          </p:cNvPr>
          <p:cNvCxnSpPr>
            <a:cxnSpLocks/>
          </p:cNvCxnSpPr>
          <p:nvPr/>
        </p:nvCxnSpPr>
        <p:spPr>
          <a:xfrm flipH="1">
            <a:off x="20916001" y="4952345"/>
            <a:ext cx="78333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TextBox 11">
            <a:extLst>
              <a:ext uri="{FF2B5EF4-FFF2-40B4-BE49-F238E27FC236}">
                <a16:creationId xmlns:a16="http://schemas.microsoft.com/office/drawing/2014/main" id="{494711A8-C5D0-7CF9-E7AA-8FA45294F7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24753" y="4136233"/>
            <a:ext cx="124459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WAF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フロントエンド保護</a:t>
            </a:r>
          </a:p>
        </p:txBody>
      </p:sp>
      <p:cxnSp>
        <p:nvCxnSpPr>
          <p:cNvPr id="70" name="直線矢印コネクタ 120">
            <a:extLst>
              <a:ext uri="{FF2B5EF4-FFF2-40B4-BE49-F238E27FC236}">
                <a16:creationId xmlns:a16="http://schemas.microsoft.com/office/drawing/2014/main" id="{9D691838-6194-4BB7-315B-F9826A57A296}"/>
              </a:ext>
            </a:extLst>
          </p:cNvPr>
          <p:cNvCxnSpPr>
            <a:cxnSpLocks/>
          </p:cNvCxnSpPr>
          <p:nvPr/>
        </p:nvCxnSpPr>
        <p:spPr>
          <a:xfrm flipH="1">
            <a:off x="21939361" y="4534499"/>
            <a:ext cx="1" cy="1778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Rectangle 115">
            <a:extLst>
              <a:ext uri="{FF2B5EF4-FFF2-40B4-BE49-F238E27FC236}">
                <a16:creationId xmlns:a16="http://schemas.microsoft.com/office/drawing/2014/main" id="{EE4B5595-9B6D-FB9A-3779-970B95F4FC52}"/>
              </a:ext>
            </a:extLst>
          </p:cNvPr>
          <p:cNvSpPr/>
          <p:nvPr/>
        </p:nvSpPr>
        <p:spPr>
          <a:xfrm>
            <a:off x="23129162" y="7307193"/>
            <a:ext cx="1338710" cy="813798"/>
          </a:xfrm>
          <a:prstGeom prst="rect">
            <a:avLst/>
          </a:prstGeom>
          <a:noFill/>
          <a:ln w="15875">
            <a:solidFill>
              <a:srgbClr val="7D899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0010"/>
          <a:lstStyle/>
          <a:p>
            <a:pPr algn="ctr">
              <a:defRPr/>
            </a:pPr>
            <a:endParaRPr lang="en-US" altLang="ja-JP" sz="1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72" name="TextBox 20">
            <a:extLst>
              <a:ext uri="{FF2B5EF4-FFF2-40B4-BE49-F238E27FC236}">
                <a16:creationId xmlns:a16="http://schemas.microsoft.com/office/drawing/2014/main" id="{5F91DE58-1608-40D5-A0F7-C29DB2DAF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37606" y="7364335"/>
            <a:ext cx="1102253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ID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プロバイダ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73" name="TextBox 20">
            <a:extLst>
              <a:ext uri="{FF2B5EF4-FFF2-40B4-BE49-F238E27FC236}">
                <a16:creationId xmlns:a16="http://schemas.microsoft.com/office/drawing/2014/main" id="{FB5DDC57-8CC3-4B6D-01D0-AC4360CDDE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21500" y="7626180"/>
            <a:ext cx="1118359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職員向け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  <a:p>
            <a:pPr eaLnBrk="1" hangingPunct="1"/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sp>
        <p:nvSpPr>
          <p:cNvPr id="74" name="TextBox 12">
            <a:extLst>
              <a:ext uri="{FF2B5EF4-FFF2-40B4-BE49-F238E27FC236}">
                <a16:creationId xmlns:a16="http://schemas.microsoft.com/office/drawing/2014/main" id="{59BBEA6D-05CA-D0D0-6A2C-C5A217A8A6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39145" y="6454857"/>
            <a:ext cx="927948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承認者</a:t>
            </a:r>
          </a:p>
          <a:p>
            <a:pPr algn="ctr" eaLnBrk="1" hangingPunct="1"/>
            <a:r>
              <a:rPr lang="en-US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（職員）</a:t>
            </a:r>
          </a:p>
        </p:txBody>
      </p:sp>
      <p:pic>
        <p:nvPicPr>
          <p:cNvPr id="75" name="Graphic 23">
            <a:extLst>
              <a:ext uri="{FF2B5EF4-FFF2-40B4-BE49-F238E27FC236}">
                <a16:creationId xmlns:a16="http://schemas.microsoft.com/office/drawing/2014/main" id="{D6D07FEE-5504-DAD2-460E-10E976F45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auto">
          <a:xfrm flipH="1">
            <a:off x="23595407" y="6032153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" name="TextBox 20">
            <a:extLst>
              <a:ext uri="{FF2B5EF4-FFF2-40B4-BE49-F238E27FC236}">
                <a16:creationId xmlns:a16="http://schemas.microsoft.com/office/drawing/2014/main" id="{399683BC-D82D-E6F2-5B49-E8E64ED984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8637" y="7084271"/>
            <a:ext cx="13246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Functions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審査・承認処理関数</a:t>
            </a:r>
          </a:p>
        </p:txBody>
      </p:sp>
      <p:sp>
        <p:nvSpPr>
          <p:cNvPr id="78" name="TextBox 20">
            <a:extLst>
              <a:ext uri="{FF2B5EF4-FFF2-40B4-BE49-F238E27FC236}">
                <a16:creationId xmlns:a16="http://schemas.microsoft.com/office/drawing/2014/main" id="{6ECA51C8-F272-3081-7BE3-1EF8A71599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41047" y="4068966"/>
            <a:ext cx="200580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Functions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届出・申請内容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処理関数</a:t>
            </a:r>
            <a:endParaRPr lang="en-US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cxnSp>
        <p:nvCxnSpPr>
          <p:cNvPr id="81" name="カギ線コネクタ 113">
            <a:extLst>
              <a:ext uri="{FF2B5EF4-FFF2-40B4-BE49-F238E27FC236}">
                <a16:creationId xmlns:a16="http://schemas.microsoft.com/office/drawing/2014/main" id="{A1B81161-AC9C-F98C-A0B8-158A662D196A}"/>
              </a:ext>
            </a:extLst>
          </p:cNvPr>
          <p:cNvCxnSpPr>
            <a:cxnSpLocks/>
            <a:stCxn id="268" idx="0"/>
            <a:endCxn id="51" idx="0"/>
          </p:cNvCxnSpPr>
          <p:nvPr/>
        </p:nvCxnSpPr>
        <p:spPr>
          <a:xfrm rot="16200000" flipV="1">
            <a:off x="17217462" y="3729489"/>
            <a:ext cx="3841445" cy="1819995"/>
          </a:xfrm>
          <a:prstGeom prst="bentConnector3">
            <a:avLst>
              <a:gd name="adj1" fmla="val 105951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カギ線コネクタ 131">
            <a:extLst>
              <a:ext uri="{FF2B5EF4-FFF2-40B4-BE49-F238E27FC236}">
                <a16:creationId xmlns:a16="http://schemas.microsoft.com/office/drawing/2014/main" id="{2CF753F0-D3C7-FE73-D76D-087BF221E57E}"/>
              </a:ext>
            </a:extLst>
          </p:cNvPr>
          <p:cNvCxnSpPr>
            <a:cxnSpLocks/>
            <a:endCxn id="215" idx="0"/>
          </p:cNvCxnSpPr>
          <p:nvPr/>
        </p:nvCxnSpPr>
        <p:spPr>
          <a:xfrm rot="16200000" flipH="1" flipV="1">
            <a:off x="8673610" y="2977689"/>
            <a:ext cx="3850802" cy="4865123"/>
          </a:xfrm>
          <a:prstGeom prst="bentConnector3">
            <a:avLst>
              <a:gd name="adj1" fmla="val -5936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4" name="TextBox 20">
            <a:extLst>
              <a:ext uri="{FF2B5EF4-FFF2-40B4-BE49-F238E27FC236}">
                <a16:creationId xmlns:a16="http://schemas.microsoft.com/office/drawing/2014/main" id="{FD540D6F-46C3-C388-2893-8409AA4E07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66120" y="4084775"/>
            <a:ext cx="200580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Functions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法定帳票作成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関数</a:t>
            </a:r>
            <a:endParaRPr lang="en-US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sp>
        <p:nvSpPr>
          <p:cNvPr id="87" name="TextBox 9">
            <a:extLst>
              <a:ext uri="{FF2B5EF4-FFF2-40B4-BE49-F238E27FC236}">
                <a16:creationId xmlns:a16="http://schemas.microsoft.com/office/drawing/2014/main" id="{BE6CE993-097C-C494-2EC3-386439CC4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19201" y="5323095"/>
            <a:ext cx="19599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Storage Accounts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帳票保管ストレージ</a:t>
            </a:r>
          </a:p>
        </p:txBody>
      </p:sp>
      <p:sp>
        <p:nvSpPr>
          <p:cNvPr id="89" name="TextBox 17">
            <a:extLst>
              <a:ext uri="{FF2B5EF4-FFF2-40B4-BE49-F238E27FC236}">
                <a16:creationId xmlns:a16="http://schemas.microsoft.com/office/drawing/2014/main" id="{ECDA7607-53A2-0073-FF1F-C490536ED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03706" y="7554457"/>
            <a:ext cx="15762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Azure AI Search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全文検索</a:t>
            </a:r>
          </a:p>
        </p:txBody>
      </p:sp>
      <p:sp>
        <p:nvSpPr>
          <p:cNvPr id="91" name="TextBox 20">
            <a:extLst>
              <a:ext uri="{FF2B5EF4-FFF2-40B4-BE49-F238E27FC236}">
                <a16:creationId xmlns:a16="http://schemas.microsoft.com/office/drawing/2014/main" id="{C03168F3-A053-B6B2-7682-449DD34250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7918" y="7548076"/>
            <a:ext cx="20058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Functions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差分取り込み関数</a:t>
            </a:r>
          </a:p>
        </p:txBody>
      </p:sp>
      <p:cxnSp>
        <p:nvCxnSpPr>
          <p:cNvPr id="92" name="直線矢印コネクタ 120">
            <a:extLst>
              <a:ext uri="{FF2B5EF4-FFF2-40B4-BE49-F238E27FC236}">
                <a16:creationId xmlns:a16="http://schemas.microsoft.com/office/drawing/2014/main" id="{AF604731-C7B3-42E2-B45C-DD69BD7CBE83}"/>
              </a:ext>
            </a:extLst>
          </p:cNvPr>
          <p:cNvCxnSpPr>
            <a:cxnSpLocks/>
          </p:cNvCxnSpPr>
          <p:nvPr/>
        </p:nvCxnSpPr>
        <p:spPr>
          <a:xfrm flipH="1">
            <a:off x="15546252" y="7295922"/>
            <a:ext cx="640258" cy="12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3" name="TextBox 10">
            <a:extLst>
              <a:ext uri="{FF2B5EF4-FFF2-40B4-BE49-F238E27FC236}">
                <a16:creationId xmlns:a16="http://schemas.microsoft.com/office/drawing/2014/main" id="{B8BE6A7E-C553-6131-99C1-2358F66CF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4041" y="9503132"/>
            <a:ext cx="15173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Fabric Data Factory</a:t>
            </a:r>
          </a:p>
          <a:p>
            <a:pPr algn="ctr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事前バッチ処理ジョブ</a:t>
            </a:r>
            <a:endParaRPr lang="en-US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94" name="TextBox 10">
            <a:extLst>
              <a:ext uri="{FF2B5EF4-FFF2-40B4-BE49-F238E27FC236}">
                <a16:creationId xmlns:a16="http://schemas.microsoft.com/office/drawing/2014/main" id="{BA7809BB-F684-AADE-F23A-1FB4445F74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52521" y="9334162"/>
            <a:ext cx="151730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Fabric</a:t>
            </a:r>
          </a:p>
          <a:p>
            <a:pPr algn="ctr"/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Warehouse </a:t>
            </a:r>
          </a:p>
          <a:p>
            <a:pPr algn="ctr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統計処理エンジン・</a:t>
            </a:r>
            <a:b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</a:b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データウェアハウス</a:t>
            </a:r>
          </a:p>
        </p:txBody>
      </p:sp>
      <p:cxnSp>
        <p:nvCxnSpPr>
          <p:cNvPr id="97" name="直線矢印コネクタ 96">
            <a:extLst>
              <a:ext uri="{FF2B5EF4-FFF2-40B4-BE49-F238E27FC236}">
                <a16:creationId xmlns:a16="http://schemas.microsoft.com/office/drawing/2014/main" id="{E9348256-0EEE-8C21-ADB7-9DE595934FC0}"/>
              </a:ext>
            </a:extLst>
          </p:cNvPr>
          <p:cNvCxnSpPr>
            <a:cxnSpLocks/>
          </p:cNvCxnSpPr>
          <p:nvPr/>
        </p:nvCxnSpPr>
        <p:spPr>
          <a:xfrm>
            <a:off x="13324178" y="9143804"/>
            <a:ext cx="1156298" cy="79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8" name="TextBox 9">
            <a:extLst>
              <a:ext uri="{FF2B5EF4-FFF2-40B4-BE49-F238E27FC236}">
                <a16:creationId xmlns:a16="http://schemas.microsoft.com/office/drawing/2014/main" id="{F54B4ADD-A57D-E741-2E46-CF5A94A7F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63157" y="10979342"/>
            <a:ext cx="196274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Azure Storage Accounts</a:t>
            </a:r>
          </a:p>
          <a:p>
            <a:pPr algn="ctr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統計情報配信</a:t>
            </a:r>
          </a:p>
          <a:p>
            <a:pPr algn="ctr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ストレージ</a:t>
            </a:r>
          </a:p>
        </p:txBody>
      </p:sp>
      <p:cxnSp>
        <p:nvCxnSpPr>
          <p:cNvPr id="101" name="カギ線コネクタ 201">
            <a:extLst>
              <a:ext uri="{FF2B5EF4-FFF2-40B4-BE49-F238E27FC236}">
                <a16:creationId xmlns:a16="http://schemas.microsoft.com/office/drawing/2014/main" id="{62847795-5426-DADB-2FE0-D3763431DAFA}"/>
              </a:ext>
            </a:extLst>
          </p:cNvPr>
          <p:cNvCxnSpPr>
            <a:cxnSpLocks/>
            <a:endCxn id="23" idx="2"/>
          </p:cNvCxnSpPr>
          <p:nvPr/>
        </p:nvCxnSpPr>
        <p:spPr>
          <a:xfrm rot="5400000" flipH="1" flipV="1">
            <a:off x="12613113" y="8195124"/>
            <a:ext cx="1192966" cy="23762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3" name="TextBox 11">
            <a:extLst>
              <a:ext uri="{FF2B5EF4-FFF2-40B4-BE49-F238E27FC236}">
                <a16:creationId xmlns:a16="http://schemas.microsoft.com/office/drawing/2014/main" id="{895E1618-D583-2827-18C5-768D2D02E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7747" y="10970732"/>
            <a:ext cx="20058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Front Door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静的コンテンツ配信</a:t>
            </a:r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CDN</a:t>
            </a:r>
          </a:p>
        </p:txBody>
      </p:sp>
      <p:cxnSp>
        <p:nvCxnSpPr>
          <p:cNvPr id="104" name="直線矢印コネクタ 120">
            <a:extLst>
              <a:ext uri="{FF2B5EF4-FFF2-40B4-BE49-F238E27FC236}">
                <a16:creationId xmlns:a16="http://schemas.microsoft.com/office/drawing/2014/main" id="{214368CE-A62C-D2AC-F70E-77B9D3B921B1}"/>
              </a:ext>
            </a:extLst>
          </p:cNvPr>
          <p:cNvCxnSpPr>
            <a:cxnSpLocks/>
          </p:cNvCxnSpPr>
          <p:nvPr/>
        </p:nvCxnSpPr>
        <p:spPr>
          <a:xfrm>
            <a:off x="10290680" y="10733255"/>
            <a:ext cx="4193298" cy="2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5" name="TextBox 12">
            <a:extLst>
              <a:ext uri="{FF2B5EF4-FFF2-40B4-BE49-F238E27FC236}">
                <a16:creationId xmlns:a16="http://schemas.microsoft.com/office/drawing/2014/main" id="{8F519D32-68A9-EDC9-670D-6A3061778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27923" y="9320960"/>
            <a:ext cx="100792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分析者</a:t>
            </a:r>
          </a:p>
          <a:p>
            <a:pPr algn="ctr" eaLnBrk="1" hangingPunct="1"/>
            <a:r>
              <a:rPr lang="en-US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（職員）</a:t>
            </a:r>
          </a:p>
        </p:txBody>
      </p:sp>
      <p:pic>
        <p:nvPicPr>
          <p:cNvPr id="106" name="Graphic 23">
            <a:extLst>
              <a:ext uri="{FF2B5EF4-FFF2-40B4-BE49-F238E27FC236}">
                <a16:creationId xmlns:a16="http://schemas.microsoft.com/office/drawing/2014/main" id="{1A25BF7A-98E5-776E-9B56-4FE9314E9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auto">
          <a:xfrm flipH="1">
            <a:off x="23595407" y="8909797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7" name="カギ線コネクタ 236">
            <a:extLst>
              <a:ext uri="{FF2B5EF4-FFF2-40B4-BE49-F238E27FC236}">
                <a16:creationId xmlns:a16="http://schemas.microsoft.com/office/drawing/2014/main" id="{DD49DE52-281C-0E5C-757A-AA974FC62BD8}"/>
              </a:ext>
            </a:extLst>
          </p:cNvPr>
          <p:cNvCxnSpPr>
            <a:cxnSpLocks/>
            <a:stCxn id="75" idx="3"/>
          </p:cNvCxnSpPr>
          <p:nvPr/>
        </p:nvCxnSpPr>
        <p:spPr>
          <a:xfrm rot="10800000">
            <a:off x="22179391" y="4952345"/>
            <a:ext cx="1416017" cy="1285388"/>
          </a:xfrm>
          <a:prstGeom prst="bentConnector3">
            <a:avLst>
              <a:gd name="adj1" fmla="val 2795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カギ線コネクタ 239">
            <a:extLst>
              <a:ext uri="{FF2B5EF4-FFF2-40B4-BE49-F238E27FC236}">
                <a16:creationId xmlns:a16="http://schemas.microsoft.com/office/drawing/2014/main" id="{25AAD6F3-CAA8-6D7E-8848-70DA62FE54AC}"/>
              </a:ext>
            </a:extLst>
          </p:cNvPr>
          <p:cNvCxnSpPr>
            <a:cxnSpLocks/>
            <a:stCxn id="75" idx="3"/>
            <a:endCxn id="277" idx="3"/>
          </p:cNvCxnSpPr>
          <p:nvPr/>
        </p:nvCxnSpPr>
        <p:spPr>
          <a:xfrm rot="10800000" flipV="1">
            <a:off x="22428521" y="6237734"/>
            <a:ext cx="1166886" cy="60397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直線矢印コネクタ 120">
            <a:extLst>
              <a:ext uri="{FF2B5EF4-FFF2-40B4-BE49-F238E27FC236}">
                <a16:creationId xmlns:a16="http://schemas.microsoft.com/office/drawing/2014/main" id="{7415FFF9-4061-B236-4BF9-96E3BB2362BE}"/>
              </a:ext>
            </a:extLst>
          </p:cNvPr>
          <p:cNvCxnSpPr>
            <a:cxnSpLocks/>
            <a:stCxn id="258" idx="1"/>
          </p:cNvCxnSpPr>
          <p:nvPr/>
        </p:nvCxnSpPr>
        <p:spPr>
          <a:xfrm flipH="1">
            <a:off x="16139299" y="3808033"/>
            <a:ext cx="94533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カギ線コネクタ 158">
            <a:extLst>
              <a:ext uri="{FF2B5EF4-FFF2-40B4-BE49-F238E27FC236}">
                <a16:creationId xmlns:a16="http://schemas.microsoft.com/office/drawing/2014/main" id="{10B75790-0350-1B43-0049-66377EE0595D}"/>
              </a:ext>
            </a:extLst>
          </p:cNvPr>
          <p:cNvCxnSpPr>
            <a:cxnSpLocks/>
            <a:stCxn id="94" idx="2"/>
            <a:endCxn id="290" idx="3"/>
          </p:cNvCxnSpPr>
          <p:nvPr/>
        </p:nvCxnSpPr>
        <p:spPr>
          <a:xfrm rot="5400000">
            <a:off x="15953944" y="9098129"/>
            <a:ext cx="713313" cy="260115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8" name="TextBox 9">
            <a:extLst>
              <a:ext uri="{FF2B5EF4-FFF2-40B4-BE49-F238E27FC236}">
                <a16:creationId xmlns:a16="http://schemas.microsoft.com/office/drawing/2014/main" id="{A8CAC6AB-7F8A-44B6-D040-4BE6B8238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59655" y="9397608"/>
            <a:ext cx="196274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Fabric OneLake</a:t>
            </a:r>
          </a:p>
          <a:p>
            <a:pPr algn="ctr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統計処理対象データ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algn="ctr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保存ストレージ</a:t>
            </a:r>
            <a:endParaRPr lang="en-US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20" name="TextBox 24">
            <a:extLst>
              <a:ext uri="{FF2B5EF4-FFF2-40B4-BE49-F238E27FC236}">
                <a16:creationId xmlns:a16="http://schemas.microsoft.com/office/drawing/2014/main" id="{2865C31E-2972-5B07-FC9F-4708A4058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04794" y="9433446"/>
            <a:ext cx="140003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Fabric </a:t>
            </a:r>
            <a:b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</a:b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カタログ 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/ 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リネージ機能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統計処理対象データ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メタデータカタログ</a:t>
            </a:r>
          </a:p>
        </p:txBody>
      </p:sp>
      <p:sp>
        <p:nvSpPr>
          <p:cNvPr id="122" name="Rectangle 134">
            <a:extLst>
              <a:ext uri="{FF2B5EF4-FFF2-40B4-BE49-F238E27FC236}">
                <a16:creationId xmlns:a16="http://schemas.microsoft.com/office/drawing/2014/main" id="{BADE168C-3644-E781-E0B0-5CF1980698A1}"/>
              </a:ext>
            </a:extLst>
          </p:cNvPr>
          <p:cNvSpPr/>
          <p:nvPr/>
        </p:nvSpPr>
        <p:spPr>
          <a:xfrm>
            <a:off x="13997174" y="8740525"/>
            <a:ext cx="2755120" cy="1358452"/>
          </a:xfrm>
          <a:prstGeom prst="rect">
            <a:avLst/>
          </a:prstGeom>
          <a:noFill/>
          <a:ln w="15875">
            <a:solidFill>
              <a:srgbClr val="7D899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0010"/>
          <a:lstStyle/>
          <a:p>
            <a:pPr algn="ctr">
              <a:defRPr/>
            </a:pPr>
            <a:endParaRPr lang="en-US" altLang="ja-JP" sz="1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24" name="TextBox 9">
            <a:extLst>
              <a:ext uri="{FF2B5EF4-FFF2-40B4-BE49-F238E27FC236}">
                <a16:creationId xmlns:a16="http://schemas.microsoft.com/office/drawing/2014/main" id="{33FD9859-6A24-4B7D-7122-808CBEDC5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90663" y="10140995"/>
            <a:ext cx="195996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Storage Accounts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静的コンテンツ配信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ストレージ</a:t>
            </a:r>
          </a:p>
        </p:txBody>
      </p:sp>
      <p:sp>
        <p:nvSpPr>
          <p:cNvPr id="126" name="TextBox 11">
            <a:extLst>
              <a:ext uri="{FF2B5EF4-FFF2-40B4-BE49-F238E27FC236}">
                <a16:creationId xmlns:a16="http://schemas.microsoft.com/office/drawing/2014/main" id="{DDAB7482-F3CF-918E-F44D-42B37F852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0125" y="9931774"/>
            <a:ext cx="11799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WAF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フロントエンド保護</a:t>
            </a:r>
          </a:p>
        </p:txBody>
      </p:sp>
      <p:cxnSp>
        <p:nvCxnSpPr>
          <p:cNvPr id="128" name="直線矢印コネクタ 120">
            <a:extLst>
              <a:ext uri="{FF2B5EF4-FFF2-40B4-BE49-F238E27FC236}">
                <a16:creationId xmlns:a16="http://schemas.microsoft.com/office/drawing/2014/main" id="{F0D5ED9A-547C-4E71-445E-DD0A289AF331}"/>
              </a:ext>
            </a:extLst>
          </p:cNvPr>
          <p:cNvCxnSpPr>
            <a:cxnSpLocks/>
            <a:stCxn id="126" idx="2"/>
            <a:endCxn id="288" idx="0"/>
          </p:cNvCxnSpPr>
          <p:nvPr/>
        </p:nvCxnSpPr>
        <p:spPr>
          <a:xfrm>
            <a:off x="10060108" y="10331884"/>
            <a:ext cx="1764" cy="129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9" name="TextBox 12">
            <a:extLst>
              <a:ext uri="{FF2B5EF4-FFF2-40B4-BE49-F238E27FC236}">
                <a16:creationId xmlns:a16="http://schemas.microsoft.com/office/drawing/2014/main" id="{A9F529A5-EBF1-0B9C-DD1F-00D1F70AC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8138" y="10938833"/>
            <a:ext cx="1291103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閲覧者</a:t>
            </a:r>
          </a:p>
          <a:p>
            <a:pPr algn="ctr" eaLnBrk="1" hangingPunct="1"/>
            <a:r>
              <a:rPr lang="en-US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（国民）</a:t>
            </a:r>
          </a:p>
        </p:txBody>
      </p:sp>
      <p:pic>
        <p:nvPicPr>
          <p:cNvPr id="130" name="Graphic 23">
            <a:extLst>
              <a:ext uri="{FF2B5EF4-FFF2-40B4-BE49-F238E27FC236}">
                <a16:creationId xmlns:a16="http://schemas.microsoft.com/office/drawing/2014/main" id="{07E2990E-29C6-BA4C-189F-C6D78CB7A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auto">
          <a:xfrm flipH="1">
            <a:off x="8044000" y="10530639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1" name="直線矢印コネクタ 120">
            <a:extLst>
              <a:ext uri="{FF2B5EF4-FFF2-40B4-BE49-F238E27FC236}">
                <a16:creationId xmlns:a16="http://schemas.microsoft.com/office/drawing/2014/main" id="{20657CCB-4660-78D0-0358-95B543195833}"/>
              </a:ext>
            </a:extLst>
          </p:cNvPr>
          <p:cNvCxnSpPr>
            <a:cxnSpLocks/>
            <a:stCxn id="130" idx="1"/>
          </p:cNvCxnSpPr>
          <p:nvPr/>
        </p:nvCxnSpPr>
        <p:spPr>
          <a:xfrm flipV="1">
            <a:off x="8455163" y="10733253"/>
            <a:ext cx="1355459" cy="29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カギ線コネクタ 268">
            <a:extLst>
              <a:ext uri="{FF2B5EF4-FFF2-40B4-BE49-F238E27FC236}">
                <a16:creationId xmlns:a16="http://schemas.microsoft.com/office/drawing/2014/main" id="{41226F68-9256-B9C2-9F5E-85DBF01B634B}"/>
              </a:ext>
            </a:extLst>
          </p:cNvPr>
          <p:cNvCxnSpPr>
            <a:cxnSpLocks/>
          </p:cNvCxnSpPr>
          <p:nvPr/>
        </p:nvCxnSpPr>
        <p:spPr>
          <a:xfrm flipV="1">
            <a:off x="10290682" y="9903897"/>
            <a:ext cx="800037" cy="829356"/>
          </a:xfrm>
          <a:prstGeom prst="bentConnector3">
            <a:avLst>
              <a:gd name="adj1" fmla="val 41637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" name="直線矢印コネクタ 132">
            <a:extLst>
              <a:ext uri="{FF2B5EF4-FFF2-40B4-BE49-F238E27FC236}">
                <a16:creationId xmlns:a16="http://schemas.microsoft.com/office/drawing/2014/main" id="{58870A1A-37CF-F01E-B12F-6B5B28625839}"/>
              </a:ext>
            </a:extLst>
          </p:cNvPr>
          <p:cNvCxnSpPr>
            <a:cxnSpLocks/>
            <a:stCxn id="106" idx="3"/>
          </p:cNvCxnSpPr>
          <p:nvPr/>
        </p:nvCxnSpPr>
        <p:spPr>
          <a:xfrm flipH="1" flipV="1">
            <a:off x="17854442" y="9111640"/>
            <a:ext cx="5740965" cy="37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2" name="カギ線コネクタ 332">
            <a:extLst>
              <a:ext uri="{FF2B5EF4-FFF2-40B4-BE49-F238E27FC236}">
                <a16:creationId xmlns:a16="http://schemas.microsoft.com/office/drawing/2014/main" id="{34A342C5-0283-DC2A-978D-F9653020CE68}"/>
              </a:ext>
            </a:extLst>
          </p:cNvPr>
          <p:cNvCxnSpPr>
            <a:cxnSpLocks/>
            <a:stCxn id="26" idx="2"/>
          </p:cNvCxnSpPr>
          <p:nvPr/>
        </p:nvCxnSpPr>
        <p:spPr>
          <a:xfrm rot="5400000" flipH="1" flipV="1">
            <a:off x="13336110" y="6090123"/>
            <a:ext cx="342347" cy="2753946"/>
          </a:xfrm>
          <a:prstGeom prst="bentConnector4">
            <a:avLst>
              <a:gd name="adj1" fmla="val -66774"/>
              <a:gd name="adj2" fmla="val 8033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6" name="直線矢印コネクタ 120">
            <a:extLst>
              <a:ext uri="{FF2B5EF4-FFF2-40B4-BE49-F238E27FC236}">
                <a16:creationId xmlns:a16="http://schemas.microsoft.com/office/drawing/2014/main" id="{4496CCCF-05D8-5B60-2ABA-07A2B172FAD9}"/>
              </a:ext>
            </a:extLst>
          </p:cNvPr>
          <p:cNvCxnSpPr>
            <a:cxnSpLocks/>
            <a:stCxn id="74" idx="2"/>
            <a:endCxn id="71" idx="0"/>
          </p:cNvCxnSpPr>
          <p:nvPr/>
        </p:nvCxnSpPr>
        <p:spPr>
          <a:xfrm flipH="1">
            <a:off x="23798517" y="6916522"/>
            <a:ext cx="4602" cy="3906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7" name="直線矢印コネクタ 120">
            <a:extLst>
              <a:ext uri="{FF2B5EF4-FFF2-40B4-BE49-F238E27FC236}">
                <a16:creationId xmlns:a16="http://schemas.microsoft.com/office/drawing/2014/main" id="{CDF92E7B-82C9-EB1F-25E6-801E07D09489}"/>
              </a:ext>
            </a:extLst>
          </p:cNvPr>
          <p:cNvCxnSpPr>
            <a:cxnSpLocks/>
            <a:stCxn id="21" idx="2"/>
          </p:cNvCxnSpPr>
          <p:nvPr/>
        </p:nvCxnSpPr>
        <p:spPr>
          <a:xfrm flipH="1">
            <a:off x="8749096" y="5605479"/>
            <a:ext cx="15647" cy="32649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0" name="TextBox 9">
            <a:extLst>
              <a:ext uri="{FF2B5EF4-FFF2-40B4-BE49-F238E27FC236}">
                <a16:creationId xmlns:a16="http://schemas.microsoft.com/office/drawing/2014/main" id="{586D1B99-E098-9866-B6BB-62C89B06D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92478" y="7076741"/>
            <a:ext cx="196274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Cosmos DB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審査データ保管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データベース</a:t>
            </a:r>
          </a:p>
        </p:txBody>
      </p:sp>
      <p:cxnSp>
        <p:nvCxnSpPr>
          <p:cNvPr id="212" name="カギ線コネクタ 132">
            <a:extLst>
              <a:ext uri="{FF2B5EF4-FFF2-40B4-BE49-F238E27FC236}">
                <a16:creationId xmlns:a16="http://schemas.microsoft.com/office/drawing/2014/main" id="{1D515807-ABE5-C2DE-62CC-2AC462977DE2}"/>
              </a:ext>
            </a:extLst>
          </p:cNvPr>
          <p:cNvCxnSpPr>
            <a:cxnSpLocks/>
            <a:stCxn id="84" idx="2"/>
          </p:cNvCxnSpPr>
          <p:nvPr/>
        </p:nvCxnSpPr>
        <p:spPr>
          <a:xfrm rot="5400000">
            <a:off x="17980507" y="4297481"/>
            <a:ext cx="447224" cy="112980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3" name="直線矢印コネクタ 120">
            <a:extLst>
              <a:ext uri="{FF2B5EF4-FFF2-40B4-BE49-F238E27FC236}">
                <a16:creationId xmlns:a16="http://schemas.microsoft.com/office/drawing/2014/main" id="{3CA8E2F2-27B1-D006-9669-6F31C3FFF976}"/>
              </a:ext>
            </a:extLst>
          </p:cNvPr>
          <p:cNvCxnSpPr>
            <a:cxnSpLocks/>
            <a:stCxn id="268" idx="1"/>
            <a:endCxn id="267" idx="3"/>
          </p:cNvCxnSpPr>
          <p:nvPr/>
        </p:nvCxnSpPr>
        <p:spPr>
          <a:xfrm flipH="1">
            <a:off x="19035371" y="6834529"/>
            <a:ext cx="738489" cy="7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14" name="Graphic 116">
            <a:extLst>
              <a:ext uri="{FF2B5EF4-FFF2-40B4-BE49-F238E27FC236}">
                <a16:creationId xmlns:a16="http://schemas.microsoft.com/office/drawing/2014/main" id="{6684E933-BD81-219B-32F6-7D6CA9E482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31203" y="7327718"/>
            <a:ext cx="457200" cy="457200"/>
          </a:xfrm>
          <a:prstGeom prst="rect">
            <a:avLst/>
          </a:prstGeom>
        </p:spPr>
      </p:pic>
      <p:pic>
        <p:nvPicPr>
          <p:cNvPr id="215" name="Graphic 23">
            <a:extLst>
              <a:ext uri="{FF2B5EF4-FFF2-40B4-BE49-F238E27FC236}">
                <a16:creationId xmlns:a16="http://schemas.microsoft.com/office/drawing/2014/main" id="{EE4985EC-6228-8142-3A8E-68CE280ED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auto">
          <a:xfrm flipH="1">
            <a:off x="7960868" y="7335652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" name="TextBox 12">
            <a:extLst>
              <a:ext uri="{FF2B5EF4-FFF2-40B4-BE49-F238E27FC236}">
                <a16:creationId xmlns:a16="http://schemas.microsoft.com/office/drawing/2014/main" id="{03FAAA3C-A96A-565C-5073-2F6A6FBEA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2642" y="7754758"/>
            <a:ext cx="1522179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申請者</a:t>
            </a:r>
          </a:p>
          <a:p>
            <a:pPr algn="ctr" eaLnBrk="1" hangingPunct="1"/>
            <a:r>
              <a:rPr lang="en-US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（国民/企業ユーザ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ー、</a:t>
            </a:r>
            <a:endParaRPr lang="en-US" altLang="en-US" sz="12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  <a:p>
            <a:pPr algn="ctr" eaLnBrk="1" hangingPunct="1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スマホ利用</a:t>
            </a:r>
            <a:r>
              <a:rPr lang="en-US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）</a:t>
            </a:r>
          </a:p>
        </p:txBody>
      </p:sp>
      <p:cxnSp>
        <p:nvCxnSpPr>
          <p:cNvPr id="217" name="カギ線コネクタ 131">
            <a:extLst>
              <a:ext uri="{FF2B5EF4-FFF2-40B4-BE49-F238E27FC236}">
                <a16:creationId xmlns:a16="http://schemas.microsoft.com/office/drawing/2014/main" id="{648D1A1C-68DE-CA20-F3C6-C542C12ECE5C}"/>
              </a:ext>
            </a:extLst>
          </p:cNvPr>
          <p:cNvCxnSpPr>
            <a:cxnSpLocks/>
            <a:endCxn id="22" idx="0"/>
          </p:cNvCxnSpPr>
          <p:nvPr/>
        </p:nvCxnSpPr>
        <p:spPr>
          <a:xfrm rot="16200000" flipH="1" flipV="1">
            <a:off x="10348782" y="1865197"/>
            <a:ext cx="1063138" cy="4302443"/>
          </a:xfrm>
          <a:prstGeom prst="bentConnector3">
            <a:avLst>
              <a:gd name="adj1" fmla="val -21502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8" name="直線矢印コネクタ 120">
            <a:extLst>
              <a:ext uri="{FF2B5EF4-FFF2-40B4-BE49-F238E27FC236}">
                <a16:creationId xmlns:a16="http://schemas.microsoft.com/office/drawing/2014/main" id="{003D42FC-E0F2-2D1C-4C40-8D8126BDBA47}"/>
              </a:ext>
            </a:extLst>
          </p:cNvPr>
          <p:cNvCxnSpPr>
            <a:cxnSpLocks/>
          </p:cNvCxnSpPr>
          <p:nvPr/>
        </p:nvCxnSpPr>
        <p:spPr>
          <a:xfrm>
            <a:off x="8117464" y="8318325"/>
            <a:ext cx="0" cy="5442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9" name="直線矢印コネクタ 120">
            <a:extLst>
              <a:ext uri="{FF2B5EF4-FFF2-40B4-BE49-F238E27FC236}">
                <a16:creationId xmlns:a16="http://schemas.microsoft.com/office/drawing/2014/main" id="{21E6FEC4-7EFA-448B-D380-24EC7FBE3B09}"/>
              </a:ext>
            </a:extLst>
          </p:cNvPr>
          <p:cNvCxnSpPr>
            <a:cxnSpLocks/>
          </p:cNvCxnSpPr>
          <p:nvPr/>
        </p:nvCxnSpPr>
        <p:spPr>
          <a:xfrm>
            <a:off x="8940875" y="4949599"/>
            <a:ext cx="886452" cy="27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0" name="カギ線コネクタ 131">
            <a:extLst>
              <a:ext uri="{FF2B5EF4-FFF2-40B4-BE49-F238E27FC236}">
                <a16:creationId xmlns:a16="http://schemas.microsoft.com/office/drawing/2014/main" id="{67F7651B-A5FF-693C-EA56-F526494C9B78}"/>
              </a:ext>
            </a:extLst>
          </p:cNvPr>
          <p:cNvCxnSpPr>
            <a:cxnSpLocks/>
            <a:stCxn id="215" idx="1"/>
          </p:cNvCxnSpPr>
          <p:nvPr/>
        </p:nvCxnSpPr>
        <p:spPr>
          <a:xfrm flipV="1">
            <a:off x="8372031" y="6829373"/>
            <a:ext cx="1318666" cy="71186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1" name="カギ線コネクタ 131">
            <a:extLst>
              <a:ext uri="{FF2B5EF4-FFF2-40B4-BE49-F238E27FC236}">
                <a16:creationId xmlns:a16="http://schemas.microsoft.com/office/drawing/2014/main" id="{AAB59B22-DFCB-EFBB-0B3E-C0D4CAAF9D92}"/>
              </a:ext>
            </a:extLst>
          </p:cNvPr>
          <p:cNvCxnSpPr>
            <a:cxnSpLocks/>
            <a:stCxn id="22" idx="1"/>
          </p:cNvCxnSpPr>
          <p:nvPr/>
        </p:nvCxnSpPr>
        <p:spPr>
          <a:xfrm>
            <a:off x="8934711" y="4753570"/>
            <a:ext cx="755986" cy="2075803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2" name="TextBox 270">
            <a:extLst>
              <a:ext uri="{FF2B5EF4-FFF2-40B4-BE49-F238E27FC236}">
                <a16:creationId xmlns:a16="http://schemas.microsoft.com/office/drawing/2014/main" id="{5BDFECF6-064D-9265-77D4-71E741E1F1F5}"/>
              </a:ext>
            </a:extLst>
          </p:cNvPr>
          <p:cNvSpPr txBox="1"/>
          <p:nvPr/>
        </p:nvSpPr>
        <p:spPr>
          <a:xfrm>
            <a:off x="13165594" y="17230133"/>
            <a:ext cx="86995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補足：スマホ利用のユーザーはスマホアプリを外部アプリストアからダウンロードする想定</a:t>
            </a:r>
            <a:endParaRPr kumimoji="1" lang="en-US" sz="12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pic>
        <p:nvPicPr>
          <p:cNvPr id="2" name="グラフィックス 1">
            <a:extLst>
              <a:ext uri="{FF2B5EF4-FFF2-40B4-BE49-F238E27FC236}">
                <a16:creationId xmlns:a16="http://schemas.microsoft.com/office/drawing/2014/main" id="{D23FC36F-C694-961B-84EC-17E7C62312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96851" y="2139750"/>
            <a:ext cx="381000" cy="381000"/>
          </a:xfrm>
          <a:prstGeom prst="rect">
            <a:avLst/>
          </a:prstGeom>
        </p:spPr>
      </p:pic>
      <p:pic>
        <p:nvPicPr>
          <p:cNvPr id="227" name="グラフィックス 226">
            <a:extLst>
              <a:ext uri="{FF2B5EF4-FFF2-40B4-BE49-F238E27FC236}">
                <a16:creationId xmlns:a16="http://schemas.microsoft.com/office/drawing/2014/main" id="{4210FC6D-E8C8-309E-C78B-B338A099D9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07516" y="3910194"/>
            <a:ext cx="285764" cy="285764"/>
          </a:xfrm>
          <a:prstGeom prst="rect">
            <a:avLst/>
          </a:prstGeom>
        </p:spPr>
      </p:pic>
      <p:pic>
        <p:nvPicPr>
          <p:cNvPr id="228" name="グラフィックス 227">
            <a:extLst>
              <a:ext uri="{FF2B5EF4-FFF2-40B4-BE49-F238E27FC236}">
                <a16:creationId xmlns:a16="http://schemas.microsoft.com/office/drawing/2014/main" id="{8551F516-1B1B-2804-890D-5447096C075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787552" y="4681835"/>
            <a:ext cx="548640" cy="548640"/>
          </a:xfrm>
          <a:prstGeom prst="rect">
            <a:avLst/>
          </a:prstGeom>
        </p:spPr>
      </p:pic>
      <p:pic>
        <p:nvPicPr>
          <p:cNvPr id="229" name="グラフィックス 228">
            <a:extLst>
              <a:ext uri="{FF2B5EF4-FFF2-40B4-BE49-F238E27FC236}">
                <a16:creationId xmlns:a16="http://schemas.microsoft.com/office/drawing/2014/main" id="{3FD03AE6-D791-9229-6876-9792C3CBB4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119854" y="4689490"/>
            <a:ext cx="548640" cy="548640"/>
          </a:xfrm>
          <a:prstGeom prst="rect">
            <a:avLst/>
          </a:prstGeom>
        </p:spPr>
      </p:pic>
      <p:cxnSp>
        <p:nvCxnSpPr>
          <p:cNvPr id="235" name="直線矢印コネクタ 120">
            <a:extLst>
              <a:ext uri="{FF2B5EF4-FFF2-40B4-BE49-F238E27FC236}">
                <a16:creationId xmlns:a16="http://schemas.microsoft.com/office/drawing/2014/main" id="{74BFA27D-DD60-96F3-1B2D-9609837AB382}"/>
              </a:ext>
            </a:extLst>
          </p:cNvPr>
          <p:cNvCxnSpPr>
            <a:cxnSpLocks/>
            <a:stCxn id="239" idx="3"/>
            <a:endCxn id="240" idx="1"/>
          </p:cNvCxnSpPr>
          <p:nvPr/>
        </p:nvCxnSpPr>
        <p:spPr>
          <a:xfrm flipV="1">
            <a:off x="10326884" y="6848421"/>
            <a:ext cx="439724" cy="9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38" name="グラフィックス 237">
            <a:extLst>
              <a:ext uri="{FF2B5EF4-FFF2-40B4-BE49-F238E27FC236}">
                <a16:creationId xmlns:a16="http://schemas.microsoft.com/office/drawing/2014/main" id="{EFEA7C12-5B9B-8C9C-6EDA-AEC6BAD6FB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86368" y="5720605"/>
            <a:ext cx="285764" cy="285764"/>
          </a:xfrm>
          <a:prstGeom prst="rect">
            <a:avLst/>
          </a:prstGeom>
        </p:spPr>
      </p:pic>
      <p:pic>
        <p:nvPicPr>
          <p:cNvPr id="239" name="グラフィックス 238">
            <a:extLst>
              <a:ext uri="{FF2B5EF4-FFF2-40B4-BE49-F238E27FC236}">
                <a16:creationId xmlns:a16="http://schemas.microsoft.com/office/drawing/2014/main" id="{BA2D9CA0-D735-D87A-AD9E-E4081341925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778244" y="6575015"/>
            <a:ext cx="548640" cy="548640"/>
          </a:xfrm>
          <a:prstGeom prst="rect">
            <a:avLst/>
          </a:prstGeom>
        </p:spPr>
      </p:pic>
      <p:pic>
        <p:nvPicPr>
          <p:cNvPr id="240" name="グラフィックス 239">
            <a:extLst>
              <a:ext uri="{FF2B5EF4-FFF2-40B4-BE49-F238E27FC236}">
                <a16:creationId xmlns:a16="http://schemas.microsoft.com/office/drawing/2014/main" id="{3654808D-927E-BBBB-5166-1FFD3FE791D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766609" y="6574102"/>
            <a:ext cx="548639" cy="548639"/>
          </a:xfrm>
          <a:prstGeom prst="rect">
            <a:avLst/>
          </a:prstGeom>
        </p:spPr>
      </p:pic>
      <p:sp>
        <p:nvSpPr>
          <p:cNvPr id="241" name="TextBox 9">
            <a:extLst>
              <a:ext uri="{FF2B5EF4-FFF2-40B4-BE49-F238E27FC236}">
                <a16:creationId xmlns:a16="http://schemas.microsoft.com/office/drawing/2014/main" id="{AE4D4C28-8FB3-C10E-A563-FB44C639F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78827" y="7071632"/>
            <a:ext cx="19627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API Management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バックエンド</a:t>
            </a:r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API</a:t>
            </a:r>
          </a:p>
        </p:txBody>
      </p:sp>
      <p:pic>
        <p:nvPicPr>
          <p:cNvPr id="242" name="グラフィックス 241">
            <a:extLst>
              <a:ext uri="{FF2B5EF4-FFF2-40B4-BE49-F238E27FC236}">
                <a16:creationId xmlns:a16="http://schemas.microsoft.com/office/drawing/2014/main" id="{8F57231A-62E7-169F-D24C-ABFC297C0DE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820116" y="6557813"/>
            <a:ext cx="548640" cy="548640"/>
          </a:xfrm>
          <a:prstGeom prst="rect">
            <a:avLst/>
          </a:prstGeom>
        </p:spPr>
      </p:pic>
      <p:pic>
        <p:nvPicPr>
          <p:cNvPr id="246" name="グラフィックス 245">
            <a:extLst>
              <a:ext uri="{FF2B5EF4-FFF2-40B4-BE49-F238E27FC236}">
                <a16:creationId xmlns:a16="http://schemas.microsoft.com/office/drawing/2014/main" id="{483E1CDD-6761-85D6-194F-A691FA47225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2965106" y="6549023"/>
            <a:ext cx="580541" cy="580541"/>
          </a:xfrm>
          <a:prstGeom prst="rect">
            <a:avLst/>
          </a:prstGeom>
        </p:spPr>
      </p:pic>
      <p:pic>
        <p:nvPicPr>
          <p:cNvPr id="249" name="グラフィックス 248">
            <a:extLst>
              <a:ext uri="{FF2B5EF4-FFF2-40B4-BE49-F238E27FC236}">
                <a16:creationId xmlns:a16="http://schemas.microsoft.com/office/drawing/2014/main" id="{897DCD3E-8388-F6EE-2AC1-0D551E81B78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6186510" y="6982159"/>
            <a:ext cx="548640" cy="548640"/>
          </a:xfrm>
          <a:prstGeom prst="rect">
            <a:avLst/>
          </a:prstGeom>
        </p:spPr>
      </p:pic>
      <p:pic>
        <p:nvPicPr>
          <p:cNvPr id="257" name="グラフィックス 256">
            <a:extLst>
              <a:ext uri="{FF2B5EF4-FFF2-40B4-BE49-F238E27FC236}">
                <a16:creationId xmlns:a16="http://schemas.microsoft.com/office/drawing/2014/main" id="{D3E0C6F3-7B9A-CC2E-B1F9-796555EF26C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6723145" y="2712311"/>
            <a:ext cx="380774" cy="380774"/>
          </a:xfrm>
          <a:prstGeom prst="rect">
            <a:avLst/>
          </a:prstGeom>
        </p:spPr>
      </p:pic>
      <p:pic>
        <p:nvPicPr>
          <p:cNvPr id="258" name="グラフィックス 257">
            <a:extLst>
              <a:ext uri="{FF2B5EF4-FFF2-40B4-BE49-F238E27FC236}">
                <a16:creationId xmlns:a16="http://schemas.microsoft.com/office/drawing/2014/main" id="{F1F2BB0C-9515-34F1-2AFA-1D3575B1B13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7084628" y="3533713"/>
            <a:ext cx="548640" cy="548640"/>
          </a:xfrm>
          <a:prstGeom prst="rect">
            <a:avLst/>
          </a:prstGeom>
        </p:spPr>
      </p:pic>
      <p:pic>
        <p:nvPicPr>
          <p:cNvPr id="259" name="グラフィックス 258">
            <a:extLst>
              <a:ext uri="{FF2B5EF4-FFF2-40B4-BE49-F238E27FC236}">
                <a16:creationId xmlns:a16="http://schemas.microsoft.com/office/drawing/2014/main" id="{1CBD51C9-2217-F6F0-3390-199063A2530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8509746" y="3555674"/>
            <a:ext cx="548640" cy="548640"/>
          </a:xfrm>
          <a:prstGeom prst="rect">
            <a:avLst/>
          </a:prstGeom>
        </p:spPr>
      </p:pic>
      <p:pic>
        <p:nvPicPr>
          <p:cNvPr id="266" name="グラフィックス 265">
            <a:extLst>
              <a:ext uri="{FF2B5EF4-FFF2-40B4-BE49-F238E27FC236}">
                <a16:creationId xmlns:a16="http://schemas.microsoft.com/office/drawing/2014/main" id="{3405DD13-01DA-4886-7F7C-61C7020D053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7064388" y="4821710"/>
            <a:ext cx="548640" cy="548640"/>
          </a:xfrm>
          <a:prstGeom prst="rect">
            <a:avLst/>
          </a:prstGeom>
        </p:spPr>
      </p:pic>
      <p:pic>
        <p:nvPicPr>
          <p:cNvPr id="267" name="グラフィックス 266">
            <a:extLst>
              <a:ext uri="{FF2B5EF4-FFF2-40B4-BE49-F238E27FC236}">
                <a16:creationId xmlns:a16="http://schemas.microsoft.com/office/drawing/2014/main" id="{4C20FFC1-3766-640A-CF89-1E57E409CD4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8454829" y="6551362"/>
            <a:ext cx="580542" cy="580542"/>
          </a:xfrm>
          <a:prstGeom prst="rect">
            <a:avLst/>
          </a:prstGeom>
        </p:spPr>
      </p:pic>
      <p:pic>
        <p:nvPicPr>
          <p:cNvPr id="268" name="グラフィックス 267">
            <a:extLst>
              <a:ext uri="{FF2B5EF4-FFF2-40B4-BE49-F238E27FC236}">
                <a16:creationId xmlns:a16="http://schemas.microsoft.com/office/drawing/2014/main" id="{3B85FF4E-A3A7-106F-CBCA-40E71A38C6A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9773860" y="6560209"/>
            <a:ext cx="548640" cy="548640"/>
          </a:xfrm>
          <a:prstGeom prst="rect">
            <a:avLst/>
          </a:prstGeom>
        </p:spPr>
      </p:pic>
      <p:pic>
        <p:nvPicPr>
          <p:cNvPr id="275" name="グラフィックス 274">
            <a:extLst>
              <a:ext uri="{FF2B5EF4-FFF2-40B4-BE49-F238E27FC236}">
                <a16:creationId xmlns:a16="http://schemas.microsoft.com/office/drawing/2014/main" id="{7EF097F5-C529-DAE2-13BF-161DBC275EF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0705590" y="6565864"/>
            <a:ext cx="548639" cy="548639"/>
          </a:xfrm>
          <a:prstGeom prst="rect">
            <a:avLst/>
          </a:prstGeom>
        </p:spPr>
      </p:pic>
      <p:pic>
        <p:nvPicPr>
          <p:cNvPr id="277" name="グラフィックス 276">
            <a:extLst>
              <a:ext uri="{FF2B5EF4-FFF2-40B4-BE49-F238E27FC236}">
                <a16:creationId xmlns:a16="http://schemas.microsoft.com/office/drawing/2014/main" id="{000E3B8F-1BDB-CE9E-2026-5F0239B930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1879880" y="6567390"/>
            <a:ext cx="548640" cy="548640"/>
          </a:xfrm>
          <a:prstGeom prst="rect">
            <a:avLst/>
          </a:prstGeom>
        </p:spPr>
      </p:pic>
      <p:cxnSp>
        <p:nvCxnSpPr>
          <p:cNvPr id="279" name="直線矢印コネクタ 120">
            <a:extLst>
              <a:ext uri="{FF2B5EF4-FFF2-40B4-BE49-F238E27FC236}">
                <a16:creationId xmlns:a16="http://schemas.microsoft.com/office/drawing/2014/main" id="{40AE4933-D00B-F855-03AA-C8D092F048C5}"/>
              </a:ext>
            </a:extLst>
          </p:cNvPr>
          <p:cNvCxnSpPr>
            <a:cxnSpLocks/>
            <a:stCxn id="277" idx="1"/>
            <a:endCxn id="275" idx="3"/>
          </p:cNvCxnSpPr>
          <p:nvPr/>
        </p:nvCxnSpPr>
        <p:spPr>
          <a:xfrm flipH="1" flipV="1">
            <a:off x="21254228" y="6840184"/>
            <a:ext cx="625652" cy="15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2" name="TextBox 9">
            <a:extLst>
              <a:ext uri="{FF2B5EF4-FFF2-40B4-BE49-F238E27FC236}">
                <a16:creationId xmlns:a16="http://schemas.microsoft.com/office/drawing/2014/main" id="{293A49F5-3252-E3AB-8687-1880CB4446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90176" y="7087351"/>
            <a:ext cx="19627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API Management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審査・承認</a:t>
            </a:r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API</a:t>
            </a:r>
          </a:p>
        </p:txBody>
      </p:sp>
      <p:pic>
        <p:nvPicPr>
          <p:cNvPr id="283" name="グラフィックス 282">
            <a:extLst>
              <a:ext uri="{FF2B5EF4-FFF2-40B4-BE49-F238E27FC236}">
                <a16:creationId xmlns:a16="http://schemas.microsoft.com/office/drawing/2014/main" id="{CD347083-F79B-F36F-7592-04FCE59767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796475" y="3914106"/>
            <a:ext cx="285764" cy="285764"/>
          </a:xfrm>
          <a:prstGeom prst="rect">
            <a:avLst/>
          </a:prstGeom>
        </p:spPr>
      </p:pic>
      <p:pic>
        <p:nvPicPr>
          <p:cNvPr id="284" name="グラフィックス 283">
            <a:extLst>
              <a:ext uri="{FF2B5EF4-FFF2-40B4-BE49-F238E27FC236}">
                <a16:creationId xmlns:a16="http://schemas.microsoft.com/office/drawing/2014/main" id="{B27FC569-EF1D-DE7B-5013-0D66423693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994188" y="5770157"/>
            <a:ext cx="285764" cy="285764"/>
          </a:xfrm>
          <a:prstGeom prst="rect">
            <a:avLst/>
          </a:prstGeom>
        </p:spPr>
      </p:pic>
      <p:pic>
        <p:nvPicPr>
          <p:cNvPr id="285" name="グラフィックス 284">
            <a:extLst>
              <a:ext uri="{FF2B5EF4-FFF2-40B4-BE49-F238E27FC236}">
                <a16:creationId xmlns:a16="http://schemas.microsoft.com/office/drawing/2014/main" id="{7B63DAC6-E681-920C-C8D5-07CCE7EFAA2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1679319" y="4716913"/>
            <a:ext cx="548640" cy="548640"/>
          </a:xfrm>
          <a:prstGeom prst="rect">
            <a:avLst/>
          </a:prstGeom>
        </p:spPr>
      </p:pic>
      <p:pic>
        <p:nvPicPr>
          <p:cNvPr id="286" name="グラフィックス 285">
            <a:extLst>
              <a:ext uri="{FF2B5EF4-FFF2-40B4-BE49-F238E27FC236}">
                <a16:creationId xmlns:a16="http://schemas.microsoft.com/office/drawing/2014/main" id="{DD362016-F619-0485-3D90-4A258B6A764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0365125" y="4699757"/>
            <a:ext cx="548640" cy="548640"/>
          </a:xfrm>
          <a:prstGeom prst="rect">
            <a:avLst/>
          </a:prstGeom>
        </p:spPr>
      </p:pic>
      <p:pic>
        <p:nvPicPr>
          <p:cNvPr id="287" name="グラフィックス 286">
            <a:extLst>
              <a:ext uri="{FF2B5EF4-FFF2-40B4-BE49-F238E27FC236}">
                <a16:creationId xmlns:a16="http://schemas.microsoft.com/office/drawing/2014/main" id="{EDA658D6-0490-8776-20CE-DF38A63D18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907769" y="9676222"/>
            <a:ext cx="285764" cy="285764"/>
          </a:xfrm>
          <a:prstGeom prst="rect">
            <a:avLst/>
          </a:prstGeom>
        </p:spPr>
      </p:pic>
      <p:pic>
        <p:nvPicPr>
          <p:cNvPr id="288" name="グラフィックス 287">
            <a:extLst>
              <a:ext uri="{FF2B5EF4-FFF2-40B4-BE49-F238E27FC236}">
                <a16:creationId xmlns:a16="http://schemas.microsoft.com/office/drawing/2014/main" id="{53310869-5A0A-4D7F-D71A-0CF096AE095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787552" y="10461184"/>
            <a:ext cx="548640" cy="548640"/>
          </a:xfrm>
          <a:prstGeom prst="rect">
            <a:avLst/>
          </a:prstGeom>
        </p:spPr>
      </p:pic>
      <p:pic>
        <p:nvPicPr>
          <p:cNvPr id="289" name="グラフィックス 288">
            <a:extLst>
              <a:ext uri="{FF2B5EF4-FFF2-40B4-BE49-F238E27FC236}">
                <a16:creationId xmlns:a16="http://schemas.microsoft.com/office/drawing/2014/main" id="{8BEDC6FC-F6B5-BD87-DC4C-A7F0BEBB399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186415" y="9667684"/>
            <a:ext cx="548640" cy="548640"/>
          </a:xfrm>
          <a:prstGeom prst="rect">
            <a:avLst/>
          </a:prstGeom>
        </p:spPr>
      </p:pic>
      <p:pic>
        <p:nvPicPr>
          <p:cNvPr id="290" name="グラフィックス 289">
            <a:extLst>
              <a:ext uri="{FF2B5EF4-FFF2-40B4-BE49-F238E27FC236}">
                <a16:creationId xmlns:a16="http://schemas.microsoft.com/office/drawing/2014/main" id="{3931F449-F37D-C67F-9E5F-3D9173E289F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4461383" y="10481041"/>
            <a:ext cx="548640" cy="548640"/>
          </a:xfrm>
          <a:prstGeom prst="rect">
            <a:avLst/>
          </a:prstGeom>
        </p:spPr>
      </p:pic>
      <p:cxnSp>
        <p:nvCxnSpPr>
          <p:cNvPr id="295" name="カギ線コネクタ 158">
            <a:extLst>
              <a:ext uri="{FF2B5EF4-FFF2-40B4-BE49-F238E27FC236}">
                <a16:creationId xmlns:a16="http://schemas.microsoft.com/office/drawing/2014/main" id="{E1CBC125-2766-E101-93E7-853D9424F0B6}"/>
              </a:ext>
            </a:extLst>
          </p:cNvPr>
          <p:cNvCxnSpPr>
            <a:cxnSpLocks/>
            <a:stCxn id="55" idx="0"/>
            <a:endCxn id="52" idx="0"/>
          </p:cNvCxnSpPr>
          <p:nvPr/>
        </p:nvCxnSpPr>
        <p:spPr>
          <a:xfrm rot="16200000" flipH="1" flipV="1">
            <a:off x="16138404" y="7356811"/>
            <a:ext cx="64041" cy="2881501"/>
          </a:xfrm>
          <a:prstGeom prst="bentConnector3">
            <a:avLst>
              <a:gd name="adj1" fmla="val -654425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グラフィックス 6">
            <a:extLst>
              <a:ext uri="{FF2B5EF4-FFF2-40B4-BE49-F238E27FC236}">
                <a16:creationId xmlns:a16="http://schemas.microsoft.com/office/drawing/2014/main" id="{10829676-48A2-A1ED-EFF6-7E7FBC1B6D5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5617285" y="3562069"/>
            <a:ext cx="541575" cy="541575"/>
          </a:xfrm>
          <a:prstGeom prst="rect">
            <a:avLst/>
          </a:prstGeom>
        </p:spPr>
      </p:pic>
      <p:pic>
        <p:nvPicPr>
          <p:cNvPr id="31" name="グラフィックス 30">
            <a:extLst>
              <a:ext uri="{FF2B5EF4-FFF2-40B4-BE49-F238E27FC236}">
                <a16:creationId xmlns:a16="http://schemas.microsoft.com/office/drawing/2014/main" id="{D4994B09-16D2-ADA9-FCF5-5421318F53C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4126868" y="3545951"/>
            <a:ext cx="548640" cy="548640"/>
          </a:xfrm>
          <a:prstGeom prst="rect">
            <a:avLst/>
          </a:prstGeom>
        </p:spPr>
      </p:pic>
      <p:cxnSp>
        <p:nvCxnSpPr>
          <p:cNvPr id="35" name="直線矢印コネクタ 120">
            <a:extLst>
              <a:ext uri="{FF2B5EF4-FFF2-40B4-BE49-F238E27FC236}">
                <a16:creationId xmlns:a16="http://schemas.microsoft.com/office/drawing/2014/main" id="{DC7BE27E-F949-4961-66F9-BBB2A87265F4}"/>
              </a:ext>
            </a:extLst>
          </p:cNvPr>
          <p:cNvCxnSpPr>
            <a:cxnSpLocks/>
            <a:endCxn id="31" idx="3"/>
          </p:cNvCxnSpPr>
          <p:nvPr/>
        </p:nvCxnSpPr>
        <p:spPr>
          <a:xfrm flipH="1">
            <a:off x="14675509" y="3808033"/>
            <a:ext cx="971691" cy="122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直線矢印コネクタ 120">
            <a:extLst>
              <a:ext uri="{FF2B5EF4-FFF2-40B4-BE49-F238E27FC236}">
                <a16:creationId xmlns:a16="http://schemas.microsoft.com/office/drawing/2014/main" id="{0882022A-C92F-A482-21EE-817661E5C7EC}"/>
              </a:ext>
            </a:extLst>
          </p:cNvPr>
          <p:cNvCxnSpPr>
            <a:cxnSpLocks/>
            <a:stCxn id="31" idx="1"/>
          </p:cNvCxnSpPr>
          <p:nvPr/>
        </p:nvCxnSpPr>
        <p:spPr>
          <a:xfrm flipH="1" flipV="1">
            <a:off x="13360616" y="3813895"/>
            <a:ext cx="766252" cy="63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TextBox 11">
            <a:extLst>
              <a:ext uri="{FF2B5EF4-FFF2-40B4-BE49-F238E27FC236}">
                <a16:creationId xmlns:a16="http://schemas.microsoft.com/office/drawing/2014/main" id="{D9BD9F83-86AC-DDD5-9A2C-F130D74CFE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29145" y="4071936"/>
            <a:ext cx="22923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Azure Service Bus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通知メール</a:t>
            </a:r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送信用キュー</a:t>
            </a:r>
          </a:p>
        </p:txBody>
      </p:sp>
      <p:sp>
        <p:nvSpPr>
          <p:cNvPr id="59" name="TextBox 20">
            <a:extLst>
              <a:ext uri="{FF2B5EF4-FFF2-40B4-BE49-F238E27FC236}">
                <a16:creationId xmlns:a16="http://schemas.microsoft.com/office/drawing/2014/main" id="{D88518BB-CBB8-6C50-C046-13D5131C4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7508" y="4077429"/>
            <a:ext cx="22923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Azure Functions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通知メール送信処理</a:t>
            </a:r>
          </a:p>
        </p:txBody>
      </p:sp>
      <p:sp>
        <p:nvSpPr>
          <p:cNvPr id="63" name="TextBox 12">
            <a:extLst>
              <a:ext uri="{FF2B5EF4-FFF2-40B4-BE49-F238E27FC236}">
                <a16:creationId xmlns:a16="http://schemas.microsoft.com/office/drawing/2014/main" id="{DEDD550E-F8CF-3EF7-4798-1C2F02BD1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25067" y="4101251"/>
            <a:ext cx="22796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Azure Communication Services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通知メール送信</a:t>
            </a:r>
          </a:p>
        </p:txBody>
      </p:sp>
      <p:pic>
        <p:nvPicPr>
          <p:cNvPr id="9" name="グラフィックス 8">
            <a:extLst>
              <a:ext uri="{FF2B5EF4-FFF2-40B4-BE49-F238E27FC236}">
                <a16:creationId xmlns:a16="http://schemas.microsoft.com/office/drawing/2014/main" id="{6F896F8C-1E41-EDAE-492A-EFC66AAC86E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3006304" y="5491034"/>
            <a:ext cx="548640" cy="5486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8F693FD-D1DA-96CE-24E3-171BD15D2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19113" y="5998083"/>
            <a:ext cx="196274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Storage Accounts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申請・届出内容保管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ストレージ</a:t>
            </a:r>
          </a:p>
        </p:txBody>
      </p:sp>
      <p:sp>
        <p:nvSpPr>
          <p:cNvPr id="23" name="Rectangle 134">
            <a:extLst>
              <a:ext uri="{FF2B5EF4-FFF2-40B4-BE49-F238E27FC236}">
                <a16:creationId xmlns:a16="http://schemas.microsoft.com/office/drawing/2014/main" id="{5BEE900A-B952-EB30-915C-3024A5CCEB9B}"/>
              </a:ext>
            </a:extLst>
          </p:cNvPr>
          <p:cNvSpPr/>
          <p:nvPr/>
        </p:nvSpPr>
        <p:spPr>
          <a:xfrm>
            <a:off x="12571360" y="5491034"/>
            <a:ext cx="1514091" cy="2226417"/>
          </a:xfrm>
          <a:prstGeom prst="rect">
            <a:avLst/>
          </a:prstGeom>
          <a:noFill/>
          <a:ln w="15875">
            <a:solidFill>
              <a:srgbClr val="7D899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0010"/>
          <a:lstStyle/>
          <a:p>
            <a:pPr algn="ctr">
              <a:defRPr/>
            </a:pPr>
            <a:endParaRPr lang="en-US" altLang="ja-JP" sz="1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45" name="グラフィックス 44">
            <a:extLst>
              <a:ext uri="{FF2B5EF4-FFF2-40B4-BE49-F238E27FC236}">
                <a16:creationId xmlns:a16="http://schemas.microsoft.com/office/drawing/2014/main" id="{5FCAACF6-2DEC-9C57-A7DE-785175B417A1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2781708" y="8877047"/>
            <a:ext cx="620055" cy="620055"/>
          </a:xfrm>
          <a:prstGeom prst="rect">
            <a:avLst/>
          </a:prstGeom>
        </p:spPr>
      </p:pic>
      <p:pic>
        <p:nvPicPr>
          <p:cNvPr id="52" name="グラフィックス 51">
            <a:extLst>
              <a:ext uri="{FF2B5EF4-FFF2-40B4-BE49-F238E27FC236}">
                <a16:creationId xmlns:a16="http://schemas.microsoft.com/office/drawing/2014/main" id="{37D1879B-AB5A-D622-22C6-D3BED39C1438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4410887" y="8829583"/>
            <a:ext cx="637572" cy="650855"/>
          </a:xfrm>
          <a:prstGeom prst="rect">
            <a:avLst/>
          </a:prstGeom>
        </p:spPr>
      </p:pic>
      <p:pic>
        <p:nvPicPr>
          <p:cNvPr id="53" name="グラフィックス 52">
            <a:extLst>
              <a:ext uri="{FF2B5EF4-FFF2-40B4-BE49-F238E27FC236}">
                <a16:creationId xmlns:a16="http://schemas.microsoft.com/office/drawing/2014/main" id="{B37CB97A-A3E4-C5D6-F8CE-0670DB0DEB8B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5616464" y="8881440"/>
            <a:ext cx="570046" cy="570046"/>
          </a:xfrm>
          <a:prstGeom prst="rect">
            <a:avLst/>
          </a:prstGeom>
        </p:spPr>
      </p:pic>
      <p:pic>
        <p:nvPicPr>
          <p:cNvPr id="55" name="グラフィックス 54">
            <a:extLst>
              <a:ext uri="{FF2B5EF4-FFF2-40B4-BE49-F238E27FC236}">
                <a16:creationId xmlns:a16="http://schemas.microsoft.com/office/drawing/2014/main" id="{0964EF1E-ED8B-FC3A-1E89-16647DFE23E5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7301147" y="8765542"/>
            <a:ext cx="620055" cy="620055"/>
          </a:xfrm>
          <a:prstGeom prst="rect">
            <a:avLst/>
          </a:prstGeom>
        </p:spPr>
      </p:pic>
      <p:pic>
        <p:nvPicPr>
          <p:cNvPr id="77" name="グラフィックス 76">
            <a:extLst>
              <a:ext uri="{FF2B5EF4-FFF2-40B4-BE49-F238E27FC236}">
                <a16:creationId xmlns:a16="http://schemas.microsoft.com/office/drawing/2014/main" id="{A439EB23-74B0-6940-0410-CC270D31D423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2718769" y="3470782"/>
            <a:ext cx="658090" cy="658090"/>
          </a:xfrm>
          <a:prstGeom prst="rect">
            <a:avLst/>
          </a:prstGeom>
        </p:spPr>
      </p:pic>
      <p:cxnSp>
        <p:nvCxnSpPr>
          <p:cNvPr id="32" name="カギ線コネクタ 158">
            <a:extLst>
              <a:ext uri="{FF2B5EF4-FFF2-40B4-BE49-F238E27FC236}">
                <a16:creationId xmlns:a16="http://schemas.microsoft.com/office/drawing/2014/main" id="{01A36538-F0FC-4BEF-558A-D248AD5A4FDB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6252704" y="7293313"/>
            <a:ext cx="64041" cy="2881501"/>
          </a:xfrm>
          <a:prstGeom prst="bentConnector3">
            <a:avLst>
              <a:gd name="adj1" fmla="val 456959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4E91082C-06CF-A6C5-F74D-5809B531724C}"/>
              </a:ext>
            </a:extLst>
          </p:cNvPr>
          <p:cNvCxnSpPr>
            <a:cxnSpLocks/>
            <a:stCxn id="118" idx="2"/>
            <a:endCxn id="290" idx="0"/>
          </p:cNvCxnSpPr>
          <p:nvPr/>
        </p:nvCxnSpPr>
        <p:spPr>
          <a:xfrm flipH="1">
            <a:off x="14735703" y="9951607"/>
            <a:ext cx="5324" cy="5294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5" name="グラフィックス 24">
            <a:extLst>
              <a:ext uri="{FF2B5EF4-FFF2-40B4-BE49-F238E27FC236}">
                <a16:creationId xmlns:a16="http://schemas.microsoft.com/office/drawing/2014/main" id="{71A99249-B581-667A-202D-B01206611681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4898345" y="6940979"/>
            <a:ext cx="647907" cy="647907"/>
          </a:xfrm>
          <a:prstGeom prst="rect">
            <a:avLst/>
          </a:prstGeom>
        </p:spPr>
      </p:pic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115A6544-6E4F-D56D-84F6-A2C374BF740E}"/>
              </a:ext>
            </a:extLst>
          </p:cNvPr>
          <p:cNvSpPr/>
          <p:nvPr/>
        </p:nvSpPr>
        <p:spPr>
          <a:xfrm>
            <a:off x="10275846" y="11630006"/>
            <a:ext cx="8471765" cy="1345223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kumimoji="1" lang="ja-JP" altLang="en-US" sz="1000" b="1" u="sng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オブザーバビリティ</a:t>
            </a:r>
            <a:r>
              <a:rPr kumimoji="1" lang="en-US" altLang="ja-JP" sz="1000" b="1" u="sng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_</a:t>
            </a:r>
            <a:r>
              <a:rPr kumimoji="1" lang="ja-JP" altLang="en-US" sz="1000" b="1" u="sng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システム監視機能</a:t>
            </a:r>
            <a:endParaRPr kumimoji="1" lang="en-US" altLang="ja-JP" sz="1000" b="1" u="sng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34" name="グラフィックス 33">
            <a:extLst>
              <a:ext uri="{FF2B5EF4-FFF2-40B4-BE49-F238E27FC236}">
                <a16:creationId xmlns:a16="http://schemas.microsoft.com/office/drawing/2014/main" id="{D5834610-EDE0-0662-85B1-E95D4C9B909D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16854585" y="11969599"/>
            <a:ext cx="548639" cy="548639"/>
          </a:xfrm>
          <a:prstGeom prst="rect">
            <a:avLst/>
          </a:prstGeom>
        </p:spPr>
      </p:pic>
      <p:sp>
        <p:nvSpPr>
          <p:cNvPr id="36" name="TextBox 9">
            <a:extLst>
              <a:ext uri="{FF2B5EF4-FFF2-40B4-BE49-F238E27FC236}">
                <a16:creationId xmlns:a16="http://schemas.microsoft.com/office/drawing/2014/main" id="{62F47AB0-8F11-FEF9-EC48-6342D21D92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34662" y="12460835"/>
            <a:ext cx="13884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Alert</a:t>
            </a:r>
          </a:p>
        </p:txBody>
      </p:sp>
      <p:pic>
        <p:nvPicPr>
          <p:cNvPr id="40" name="グラフィックス 39">
            <a:extLst>
              <a:ext uri="{FF2B5EF4-FFF2-40B4-BE49-F238E27FC236}">
                <a16:creationId xmlns:a16="http://schemas.microsoft.com/office/drawing/2014/main" id="{35B2E024-B083-503E-1552-A15BA0114649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15695490" y="11962762"/>
            <a:ext cx="548376" cy="548376"/>
          </a:xfrm>
          <a:prstGeom prst="rect">
            <a:avLst/>
          </a:prstGeom>
        </p:spPr>
      </p:pic>
      <p:sp>
        <p:nvSpPr>
          <p:cNvPr id="57" name="TextBox 9">
            <a:extLst>
              <a:ext uri="{FF2B5EF4-FFF2-40B4-BE49-F238E27FC236}">
                <a16:creationId xmlns:a16="http://schemas.microsoft.com/office/drawing/2014/main" id="{0B67637B-8BAA-AE6C-985B-FA67C24317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04341" y="12462698"/>
            <a:ext cx="213622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Azure Service Health</a:t>
            </a:r>
          </a:p>
          <a:p>
            <a:pPr algn="ctr" eaLnBrk="1" hangingPunct="1"/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Azure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障害・メンテナンス</a:t>
            </a:r>
            <a:endParaRPr lang="en-US" altLang="ja-JP" sz="10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  <a:p>
            <a:pPr algn="ctr" eaLnBrk="1" hangingPunct="1"/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情報提供</a:t>
            </a:r>
            <a:endParaRPr lang="en-US" altLang="ja-JP" sz="10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pic>
        <p:nvPicPr>
          <p:cNvPr id="60" name="グラフィックス 59">
            <a:extLst>
              <a:ext uri="{FF2B5EF4-FFF2-40B4-BE49-F238E27FC236}">
                <a16:creationId xmlns:a16="http://schemas.microsoft.com/office/drawing/2014/main" id="{EB272681-217F-5657-415B-BC46170AFB65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17825015" y="11960119"/>
            <a:ext cx="548640" cy="548640"/>
          </a:xfrm>
          <a:prstGeom prst="rect">
            <a:avLst/>
          </a:prstGeom>
        </p:spPr>
      </p:pic>
      <p:sp>
        <p:nvSpPr>
          <p:cNvPr id="65" name="TextBox 9">
            <a:extLst>
              <a:ext uri="{FF2B5EF4-FFF2-40B4-BE49-F238E27FC236}">
                <a16:creationId xmlns:a16="http://schemas.microsoft.com/office/drawing/2014/main" id="{B97B6DA1-0063-4DE9-AD9E-15A9D9FD0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22100" y="12471170"/>
            <a:ext cx="13884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Azure Logic Apps</a:t>
            </a:r>
          </a:p>
          <a:p>
            <a:pPr algn="ctr" eaLnBrk="1" hangingPunct="1"/>
            <a:endParaRPr lang="en-US" altLang="ja-JP" sz="10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pic>
        <p:nvPicPr>
          <p:cNvPr id="68" name="グラフィックス 67">
            <a:extLst>
              <a:ext uri="{FF2B5EF4-FFF2-40B4-BE49-F238E27FC236}">
                <a16:creationId xmlns:a16="http://schemas.microsoft.com/office/drawing/2014/main" id="{78B9309B-8A31-54C3-BFCE-1A3B6E90186C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14419033" y="11965843"/>
            <a:ext cx="548640" cy="548640"/>
          </a:xfrm>
          <a:prstGeom prst="rect">
            <a:avLst/>
          </a:prstGeom>
        </p:spPr>
      </p:pic>
      <p:sp>
        <p:nvSpPr>
          <p:cNvPr id="79" name="TextBox 9">
            <a:extLst>
              <a:ext uri="{FF2B5EF4-FFF2-40B4-BE49-F238E27FC236}">
                <a16:creationId xmlns:a16="http://schemas.microsoft.com/office/drawing/2014/main" id="{CF8D1E5B-F1EE-AC13-3B29-4DC6353927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95833" y="12467026"/>
            <a:ext cx="13884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Azure Dashboard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ダッシュボード</a:t>
            </a:r>
            <a:endParaRPr lang="en-US" altLang="ja-JP" sz="10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pic>
        <p:nvPicPr>
          <p:cNvPr id="80" name="グラフィックス 79">
            <a:extLst>
              <a:ext uri="{FF2B5EF4-FFF2-40B4-BE49-F238E27FC236}">
                <a16:creationId xmlns:a16="http://schemas.microsoft.com/office/drawing/2014/main" id="{8A5B59DD-DBBC-C1BB-1947-35DC34F718EA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13271573" y="11914058"/>
            <a:ext cx="548640" cy="548640"/>
          </a:xfrm>
          <a:prstGeom prst="rect">
            <a:avLst/>
          </a:prstGeom>
        </p:spPr>
      </p:pic>
      <p:sp>
        <p:nvSpPr>
          <p:cNvPr id="83" name="TextBox 9">
            <a:extLst>
              <a:ext uri="{FF2B5EF4-FFF2-40B4-BE49-F238E27FC236}">
                <a16:creationId xmlns:a16="http://schemas.microsoft.com/office/drawing/2014/main" id="{DB836A26-0823-67BE-DC5D-DEA488DA1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6472" y="12423715"/>
            <a:ext cx="13884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Application Insights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メトリクス監視</a:t>
            </a:r>
            <a:endParaRPr lang="en-US" altLang="en-US" sz="10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pic>
        <p:nvPicPr>
          <p:cNvPr id="85" name="グラフィックス 84">
            <a:extLst>
              <a:ext uri="{FF2B5EF4-FFF2-40B4-BE49-F238E27FC236}">
                <a16:creationId xmlns:a16="http://schemas.microsoft.com/office/drawing/2014/main" id="{25F74CB8-5802-A3A5-E164-310A9F539A03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10912229" y="11918386"/>
            <a:ext cx="548640" cy="548640"/>
          </a:xfrm>
          <a:prstGeom prst="rect">
            <a:avLst/>
          </a:prstGeom>
        </p:spPr>
      </p:pic>
      <p:pic>
        <p:nvPicPr>
          <p:cNvPr id="86" name="グラフィックス 85">
            <a:extLst>
              <a:ext uri="{FF2B5EF4-FFF2-40B4-BE49-F238E27FC236}">
                <a16:creationId xmlns:a16="http://schemas.microsoft.com/office/drawing/2014/main" id="{303A2593-A340-F0B3-0707-3CECD5B25172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12027939" y="11924112"/>
            <a:ext cx="553794" cy="553794"/>
          </a:xfrm>
          <a:prstGeom prst="rect">
            <a:avLst/>
          </a:prstGeom>
        </p:spPr>
      </p:pic>
      <p:sp>
        <p:nvSpPr>
          <p:cNvPr id="88" name="TextBox 9">
            <a:extLst>
              <a:ext uri="{FF2B5EF4-FFF2-40B4-BE49-F238E27FC236}">
                <a16:creationId xmlns:a16="http://schemas.microsoft.com/office/drawing/2014/main" id="{7656C477-3ABF-42B7-0538-93E981A03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70487" y="12467026"/>
            <a:ext cx="13884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Log Analytics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ログ監視</a:t>
            </a:r>
            <a:endParaRPr lang="en-US" altLang="en-US" sz="10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sp>
        <p:nvSpPr>
          <p:cNvPr id="90" name="TextBox 9">
            <a:extLst>
              <a:ext uri="{FF2B5EF4-FFF2-40B4-BE49-F238E27FC236}">
                <a16:creationId xmlns:a16="http://schemas.microsoft.com/office/drawing/2014/main" id="{E78ADB8C-3DA9-013A-4DDF-EFBD4A8B6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8136" y="12402088"/>
            <a:ext cx="13884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Azure Monitor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メトリクス機能</a:t>
            </a:r>
            <a:endParaRPr lang="en-US" altLang="en-US" sz="10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sp>
        <p:nvSpPr>
          <p:cNvPr id="95" name="正方形/長方形 94">
            <a:extLst>
              <a:ext uri="{FF2B5EF4-FFF2-40B4-BE49-F238E27FC236}">
                <a16:creationId xmlns:a16="http://schemas.microsoft.com/office/drawing/2014/main" id="{E332103D-3600-23BC-3731-B88F543DC77A}"/>
              </a:ext>
            </a:extLst>
          </p:cNvPr>
          <p:cNvSpPr/>
          <p:nvPr/>
        </p:nvSpPr>
        <p:spPr>
          <a:xfrm>
            <a:off x="18893214" y="11630006"/>
            <a:ext cx="3446407" cy="1345223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kumimoji="1" lang="ja-JP" altLang="en-US" sz="1000" b="1" u="sng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オブザーバビリティ</a:t>
            </a:r>
            <a:r>
              <a:rPr kumimoji="1" lang="en-US" altLang="ja-JP" sz="1000" b="1" u="sng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_</a:t>
            </a:r>
            <a:r>
              <a:rPr kumimoji="1" lang="ja-JP" altLang="en-US" sz="1000" b="1" u="sng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サービス状態監視機能</a:t>
            </a:r>
            <a:endParaRPr kumimoji="1" lang="en-US" altLang="ja-JP" sz="1000" b="1" u="sng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96" name="グラフィックス 95">
            <a:extLst>
              <a:ext uri="{FF2B5EF4-FFF2-40B4-BE49-F238E27FC236}">
                <a16:creationId xmlns:a16="http://schemas.microsoft.com/office/drawing/2014/main" id="{A84435E0-5351-6B8B-9D09-3E54770A9249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19971771" y="11954965"/>
            <a:ext cx="553794" cy="553794"/>
          </a:xfrm>
          <a:prstGeom prst="rect">
            <a:avLst/>
          </a:prstGeom>
        </p:spPr>
      </p:pic>
      <p:sp>
        <p:nvSpPr>
          <p:cNvPr id="99" name="TextBox 9">
            <a:extLst>
              <a:ext uri="{FF2B5EF4-FFF2-40B4-BE49-F238E27FC236}">
                <a16:creationId xmlns:a16="http://schemas.microsoft.com/office/drawing/2014/main" id="{5AA7761A-918C-7766-4109-CCA9226DC4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98409" y="12542495"/>
            <a:ext cx="15005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Application Insights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サービス監視</a:t>
            </a:r>
            <a:endParaRPr lang="en-US" altLang="en-US" sz="10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sp>
        <p:nvSpPr>
          <p:cNvPr id="100" name="正方形/長方形 99">
            <a:extLst>
              <a:ext uri="{FF2B5EF4-FFF2-40B4-BE49-F238E27FC236}">
                <a16:creationId xmlns:a16="http://schemas.microsoft.com/office/drawing/2014/main" id="{61D02D71-25A8-76E4-F799-D43E172BB2CA}"/>
              </a:ext>
            </a:extLst>
          </p:cNvPr>
          <p:cNvSpPr/>
          <p:nvPr/>
        </p:nvSpPr>
        <p:spPr>
          <a:xfrm>
            <a:off x="10275846" y="13026138"/>
            <a:ext cx="5839134" cy="1383356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kumimoji="1" lang="ja-JP" altLang="en-US" sz="1000" b="1" u="sng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ログ管理</a:t>
            </a:r>
            <a:r>
              <a:rPr kumimoji="1" lang="en-US" altLang="ja-JP" sz="1000" b="1" u="sng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_</a:t>
            </a:r>
            <a:r>
              <a:rPr kumimoji="1" lang="ja-JP" altLang="en-US" sz="1000" b="1" u="sng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ログ管理機能</a:t>
            </a:r>
            <a:endParaRPr kumimoji="1" lang="en-US" altLang="ja-JP" sz="1000" b="1" u="sng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02" name="TextBox 9">
            <a:extLst>
              <a:ext uri="{FF2B5EF4-FFF2-40B4-BE49-F238E27FC236}">
                <a16:creationId xmlns:a16="http://schemas.microsoft.com/office/drawing/2014/main" id="{3E0E0DCC-090A-8CD3-07D2-AB52CAE2A3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92822" y="13832608"/>
            <a:ext cx="174994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Storage </a:t>
            </a:r>
          </a:p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Accounts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ログ長期保管用ストレージ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pic>
        <p:nvPicPr>
          <p:cNvPr id="109" name="グラフィックス 108">
            <a:extLst>
              <a:ext uri="{FF2B5EF4-FFF2-40B4-BE49-F238E27FC236}">
                <a16:creationId xmlns:a16="http://schemas.microsoft.com/office/drawing/2014/main" id="{02EC4C33-3FFE-758A-54B5-FF7D609522B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3393473" y="13318250"/>
            <a:ext cx="548640" cy="548640"/>
          </a:xfrm>
          <a:prstGeom prst="rect">
            <a:avLst/>
          </a:prstGeom>
        </p:spPr>
      </p:pic>
      <p:pic>
        <p:nvPicPr>
          <p:cNvPr id="110" name="グラフィックス 109">
            <a:extLst>
              <a:ext uri="{FF2B5EF4-FFF2-40B4-BE49-F238E27FC236}">
                <a16:creationId xmlns:a16="http://schemas.microsoft.com/office/drawing/2014/main" id="{B294A200-6027-420F-99D2-11C3EF4477D8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12217784" y="13310902"/>
            <a:ext cx="548640" cy="548640"/>
          </a:xfrm>
          <a:prstGeom prst="rect">
            <a:avLst/>
          </a:prstGeom>
        </p:spPr>
      </p:pic>
      <p:sp>
        <p:nvSpPr>
          <p:cNvPr id="111" name="TextBox 9">
            <a:extLst>
              <a:ext uri="{FF2B5EF4-FFF2-40B4-BE49-F238E27FC236}">
                <a16:creationId xmlns:a16="http://schemas.microsoft.com/office/drawing/2014/main" id="{7D4F4893-3767-C9B2-30AD-764100181E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2338" y="13832608"/>
            <a:ext cx="13884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Log Analytics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ログ分析用ストレージ</a:t>
            </a:r>
            <a:endParaRPr lang="en-US" altLang="en-US" sz="10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sp>
        <p:nvSpPr>
          <p:cNvPr id="112" name="TextBox 9">
            <a:extLst>
              <a:ext uri="{FF2B5EF4-FFF2-40B4-BE49-F238E27FC236}">
                <a16:creationId xmlns:a16="http://schemas.microsoft.com/office/drawing/2014/main" id="{1510CF33-F2B1-957B-B2AE-FFC4008D8B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12767" y="13834029"/>
            <a:ext cx="17499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AI Search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ログの検索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pic>
        <p:nvPicPr>
          <p:cNvPr id="113" name="グラフィックス 112">
            <a:extLst>
              <a:ext uri="{FF2B5EF4-FFF2-40B4-BE49-F238E27FC236}">
                <a16:creationId xmlns:a16="http://schemas.microsoft.com/office/drawing/2014/main" id="{8C5D7520-D8B8-87A9-9704-CC4FA4A731B3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10912229" y="13308345"/>
            <a:ext cx="550179" cy="550179"/>
          </a:xfrm>
          <a:prstGeom prst="rect">
            <a:avLst/>
          </a:prstGeom>
        </p:spPr>
      </p:pic>
      <p:pic>
        <p:nvPicPr>
          <p:cNvPr id="115" name="グラフィックス 114">
            <a:extLst>
              <a:ext uri="{FF2B5EF4-FFF2-40B4-BE49-F238E27FC236}">
                <a16:creationId xmlns:a16="http://schemas.microsoft.com/office/drawing/2014/main" id="{9ECE2C33-3AD3-669F-54DA-4F1F130B7D0E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4813417" y="13306360"/>
            <a:ext cx="548640" cy="548640"/>
          </a:xfrm>
          <a:prstGeom prst="rect">
            <a:avLst/>
          </a:prstGeom>
        </p:spPr>
      </p:pic>
      <p:sp>
        <p:nvSpPr>
          <p:cNvPr id="116" name="TextBox 9">
            <a:extLst>
              <a:ext uri="{FF2B5EF4-FFF2-40B4-BE49-F238E27FC236}">
                <a16:creationId xmlns:a16="http://schemas.microsoft.com/office/drawing/2014/main" id="{E0C39C05-ED36-414E-7DC8-7987A6773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23244" y="13829831"/>
            <a:ext cx="17499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診断設定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ログの連携設定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sp>
        <p:nvSpPr>
          <p:cNvPr id="119" name="正方形/長方形 118">
            <a:extLst>
              <a:ext uri="{FF2B5EF4-FFF2-40B4-BE49-F238E27FC236}">
                <a16:creationId xmlns:a16="http://schemas.microsoft.com/office/drawing/2014/main" id="{118C0867-BADC-2CFF-2309-1AF69B66F097}"/>
              </a:ext>
            </a:extLst>
          </p:cNvPr>
          <p:cNvSpPr/>
          <p:nvPr/>
        </p:nvSpPr>
        <p:spPr>
          <a:xfrm>
            <a:off x="16235592" y="13022189"/>
            <a:ext cx="1745348" cy="1387304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kumimoji="1" lang="ja-JP" altLang="en-US" sz="1000" b="1" u="sng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バックアップ</a:t>
            </a:r>
            <a:r>
              <a:rPr kumimoji="1" lang="en-US" altLang="ja-JP" sz="1000" b="1" u="sng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_</a:t>
            </a:r>
            <a:r>
              <a:rPr kumimoji="1" lang="ja-JP" altLang="en-US" sz="1000" b="1" u="sng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バックアップ機能</a:t>
            </a:r>
            <a:endParaRPr kumimoji="1" lang="en-US" altLang="ja-JP" sz="1000" b="1" u="sng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21" name="TextBox 9">
            <a:extLst>
              <a:ext uri="{FF2B5EF4-FFF2-40B4-BE49-F238E27FC236}">
                <a16:creationId xmlns:a16="http://schemas.microsoft.com/office/drawing/2014/main" id="{7BE53E19-0FD0-B58E-9E7F-487FEF4995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55379" y="13830651"/>
            <a:ext cx="174994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Backup</a:t>
            </a:r>
          </a:p>
          <a:p>
            <a:pPr algn="ctr" eaLnBrk="1" hangingPunct="1"/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Center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バックアップ機能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pic>
        <p:nvPicPr>
          <p:cNvPr id="123" name="グラフィックス 122">
            <a:extLst>
              <a:ext uri="{FF2B5EF4-FFF2-40B4-BE49-F238E27FC236}">
                <a16:creationId xmlns:a16="http://schemas.microsoft.com/office/drawing/2014/main" id="{B03D21AC-5FEF-2A3A-F465-C27B2B8E44AE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16669918" y="13310902"/>
            <a:ext cx="548641" cy="548641"/>
          </a:xfrm>
          <a:prstGeom prst="rect">
            <a:avLst/>
          </a:prstGeom>
        </p:spPr>
      </p:pic>
      <p:sp>
        <p:nvSpPr>
          <p:cNvPr id="125" name="正方形/長方形 124">
            <a:extLst>
              <a:ext uri="{FF2B5EF4-FFF2-40B4-BE49-F238E27FC236}">
                <a16:creationId xmlns:a16="http://schemas.microsoft.com/office/drawing/2014/main" id="{EC856231-2755-B391-DC15-B491D8E1CE79}"/>
              </a:ext>
            </a:extLst>
          </p:cNvPr>
          <p:cNvSpPr/>
          <p:nvPr/>
        </p:nvSpPr>
        <p:spPr>
          <a:xfrm>
            <a:off x="18099334" y="13028274"/>
            <a:ext cx="4250699" cy="1381220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kumimoji="1" lang="ja-JP" altLang="en-US" sz="1000" b="1" u="sng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構成管理</a:t>
            </a:r>
            <a:r>
              <a:rPr kumimoji="1" lang="en-US" altLang="ja-JP" sz="1000" b="1" u="sng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_</a:t>
            </a:r>
            <a:r>
              <a:rPr kumimoji="1" lang="ja-JP" altLang="en-US" sz="1000" b="1" u="sng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システム構成管理機能</a:t>
            </a:r>
            <a:endParaRPr kumimoji="1" lang="en-US" altLang="ja-JP" sz="1000" b="1" u="sng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34" name="TextBox 9">
            <a:extLst>
              <a:ext uri="{FF2B5EF4-FFF2-40B4-BE49-F238E27FC236}">
                <a16:creationId xmlns:a16="http://schemas.microsoft.com/office/drawing/2014/main" id="{85AAD740-F914-DF64-6B7C-8E18634812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49276" y="13849012"/>
            <a:ext cx="174994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Template Specs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構成管理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構成管理情報保管</a:t>
            </a:r>
            <a:endParaRPr lang="en-US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pic>
        <p:nvPicPr>
          <p:cNvPr id="135" name="グラフィックス 134">
            <a:extLst>
              <a:ext uri="{FF2B5EF4-FFF2-40B4-BE49-F238E27FC236}">
                <a16:creationId xmlns:a16="http://schemas.microsoft.com/office/drawing/2014/main" id="{8D66A88B-5BB5-CC0D-C4D7-69C19F844FBB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18748497" y="13320862"/>
            <a:ext cx="548640" cy="548640"/>
          </a:xfrm>
          <a:prstGeom prst="rect">
            <a:avLst/>
          </a:prstGeom>
        </p:spPr>
      </p:pic>
      <p:pic>
        <p:nvPicPr>
          <p:cNvPr id="136" name="グラフィックス 135">
            <a:extLst>
              <a:ext uri="{FF2B5EF4-FFF2-40B4-BE49-F238E27FC236}">
                <a16:creationId xmlns:a16="http://schemas.microsoft.com/office/drawing/2014/main" id="{6EC60101-4940-AB05-76D8-3C14E392A067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20470004" y="13318250"/>
            <a:ext cx="550214" cy="550214"/>
          </a:xfrm>
          <a:prstGeom prst="rect">
            <a:avLst/>
          </a:prstGeom>
        </p:spPr>
      </p:pic>
      <p:sp>
        <p:nvSpPr>
          <p:cNvPr id="137" name="TextBox 9">
            <a:extLst>
              <a:ext uri="{FF2B5EF4-FFF2-40B4-BE49-F238E27FC236}">
                <a16:creationId xmlns:a16="http://schemas.microsoft.com/office/drawing/2014/main" id="{8A61CF8F-BEEC-1266-77B5-BEEA0B3AA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9335" y="13837670"/>
            <a:ext cx="174994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Resource Manager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　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or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　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Bicep 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環境自動構築</a:t>
            </a:r>
            <a:endParaRPr lang="en-US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sp>
        <p:nvSpPr>
          <p:cNvPr id="146" name="TextBox 9">
            <a:extLst>
              <a:ext uri="{FF2B5EF4-FFF2-40B4-BE49-F238E27FC236}">
                <a16:creationId xmlns:a16="http://schemas.microsoft.com/office/drawing/2014/main" id="{96FA76D9-9D89-B7CE-1CF0-84B6160BB8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15026" y="14971505"/>
            <a:ext cx="13884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Microsoft Defender</a:t>
            </a:r>
          </a:p>
          <a:p>
            <a:pPr algn="ctr" eaLnBrk="1" hangingPunct="1"/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for Containers</a:t>
            </a:r>
          </a:p>
          <a:p>
            <a:pPr algn="ctr" eaLnBrk="1" hangingPunct="1"/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for Cloud Apps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脆弱性スキャン</a:t>
            </a:r>
            <a:endParaRPr lang="en-US" altLang="ja-JP" sz="10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pic>
        <p:nvPicPr>
          <p:cNvPr id="147" name="グラフィックス 5">
            <a:extLst>
              <a:ext uri="{FF2B5EF4-FFF2-40B4-BE49-F238E27FC236}">
                <a16:creationId xmlns:a16="http://schemas.microsoft.com/office/drawing/2014/main" id="{90D3AFB7-78CB-1620-686E-52A27E0F94E2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10912229" y="14476011"/>
            <a:ext cx="548640" cy="548640"/>
          </a:xfrm>
          <a:prstGeom prst="rect">
            <a:avLst/>
          </a:prstGeom>
        </p:spPr>
      </p:pic>
      <p:pic>
        <p:nvPicPr>
          <p:cNvPr id="148" name="グラフィックス 147">
            <a:extLst>
              <a:ext uri="{FF2B5EF4-FFF2-40B4-BE49-F238E27FC236}">
                <a16:creationId xmlns:a16="http://schemas.microsoft.com/office/drawing/2014/main" id="{DA50B13C-9768-FE5A-9BDB-953CF3E1A256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17686033" y="14472964"/>
            <a:ext cx="554312" cy="554312"/>
          </a:xfrm>
          <a:prstGeom prst="rect">
            <a:avLst/>
          </a:prstGeom>
        </p:spPr>
      </p:pic>
      <p:sp>
        <p:nvSpPr>
          <p:cNvPr id="149" name="TextBox 9">
            <a:extLst>
              <a:ext uri="{FF2B5EF4-FFF2-40B4-BE49-F238E27FC236}">
                <a16:creationId xmlns:a16="http://schemas.microsoft.com/office/drawing/2014/main" id="{8B7E2E2B-AED2-7DB6-5780-D912AAB1D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34933" y="14962050"/>
            <a:ext cx="13884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Azure Policy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リソース管理</a:t>
            </a:r>
            <a:endParaRPr lang="en-US" altLang="ja-JP" sz="10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  <a:p>
            <a:pPr algn="ctr" eaLnBrk="1" hangingPunct="1"/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アクセス権限管理</a:t>
            </a:r>
            <a:endParaRPr lang="en-US" altLang="ja-JP" sz="10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pic>
        <p:nvPicPr>
          <p:cNvPr id="150" name="グラフィックス 149">
            <a:extLst>
              <a:ext uri="{FF2B5EF4-FFF2-40B4-BE49-F238E27FC236}">
                <a16:creationId xmlns:a16="http://schemas.microsoft.com/office/drawing/2014/main" id="{85DE2A37-C815-21DC-AA6D-688FFB20E601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16384729" y="14472964"/>
            <a:ext cx="554734" cy="554734"/>
          </a:xfrm>
          <a:prstGeom prst="rect">
            <a:avLst/>
          </a:prstGeom>
        </p:spPr>
      </p:pic>
      <p:sp>
        <p:nvSpPr>
          <p:cNvPr id="151" name="TextBox 9">
            <a:extLst>
              <a:ext uri="{FF2B5EF4-FFF2-40B4-BE49-F238E27FC236}">
                <a16:creationId xmlns:a16="http://schemas.microsoft.com/office/drawing/2014/main" id="{2143F192-3758-A2B4-3EC0-B64A7912D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64697" y="14962050"/>
            <a:ext cx="13884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Azure DDoS Protection</a:t>
            </a:r>
          </a:p>
          <a:p>
            <a:pPr algn="ctr" eaLnBrk="1" hangingPunct="1"/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DDoS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保護</a:t>
            </a:r>
            <a:endParaRPr lang="en-US" altLang="ja-JP" sz="10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sp>
        <p:nvSpPr>
          <p:cNvPr id="152" name="TextBox 9">
            <a:extLst>
              <a:ext uri="{FF2B5EF4-FFF2-40B4-BE49-F238E27FC236}">
                <a16:creationId xmlns:a16="http://schemas.microsoft.com/office/drawing/2014/main" id="{BFF94366-7C95-9946-37A9-CEC7861BD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67813" y="14962036"/>
            <a:ext cx="13884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Microsoft Defender</a:t>
            </a:r>
          </a:p>
          <a:p>
            <a:pPr algn="ctr" eaLnBrk="1" hangingPunct="1"/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for Cloud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ダッシュボード</a:t>
            </a:r>
            <a:endParaRPr lang="en-US" altLang="ja-JP" sz="10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pic>
        <p:nvPicPr>
          <p:cNvPr id="153" name="グラフィックス 152">
            <a:extLst>
              <a:ext uri="{FF2B5EF4-FFF2-40B4-BE49-F238E27FC236}">
                <a16:creationId xmlns:a16="http://schemas.microsoft.com/office/drawing/2014/main" id="{EA27222D-48D1-50B7-6B07-EFCAA6465BE3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18883780" y="14475239"/>
            <a:ext cx="545329" cy="545329"/>
          </a:xfrm>
          <a:prstGeom prst="rect">
            <a:avLst/>
          </a:prstGeom>
        </p:spPr>
      </p:pic>
      <p:sp>
        <p:nvSpPr>
          <p:cNvPr id="154" name="TextBox 9">
            <a:extLst>
              <a:ext uri="{FF2B5EF4-FFF2-40B4-BE49-F238E27FC236}">
                <a16:creationId xmlns:a16="http://schemas.microsoft.com/office/drawing/2014/main" id="{05C96E19-183E-9D66-2EC5-7BF660E10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97150" y="14982051"/>
            <a:ext cx="17499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Logic Apps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対処ワークフロー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pic>
        <p:nvPicPr>
          <p:cNvPr id="155" name="グラフィックス 154">
            <a:extLst>
              <a:ext uri="{FF2B5EF4-FFF2-40B4-BE49-F238E27FC236}">
                <a16:creationId xmlns:a16="http://schemas.microsoft.com/office/drawing/2014/main" id="{90FE36C9-D4A5-318A-21D4-FC927377CF5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9879862" y="14476011"/>
            <a:ext cx="543674" cy="543674"/>
          </a:xfrm>
          <a:prstGeom prst="rect">
            <a:avLst/>
          </a:prstGeom>
        </p:spPr>
      </p:pic>
      <p:sp>
        <p:nvSpPr>
          <p:cNvPr id="156" name="TextBox 9">
            <a:extLst>
              <a:ext uri="{FF2B5EF4-FFF2-40B4-BE49-F238E27FC236}">
                <a16:creationId xmlns:a16="http://schemas.microsoft.com/office/drawing/2014/main" id="{1F40B706-7887-4FB1-CEEE-1C06AD3E95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34188" y="14974597"/>
            <a:ext cx="13884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Azure</a:t>
            </a:r>
          </a:p>
          <a:p>
            <a:pPr algn="ctr" eaLnBrk="1" hangingPunct="1"/>
            <a:r>
              <a:rPr lang="en-US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Functions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自走復旧等</a:t>
            </a:r>
            <a:endParaRPr lang="en-US" altLang="en-US" sz="10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pic>
        <p:nvPicPr>
          <p:cNvPr id="157" name="グラフィックス 5">
            <a:extLst>
              <a:ext uri="{FF2B5EF4-FFF2-40B4-BE49-F238E27FC236}">
                <a16:creationId xmlns:a16="http://schemas.microsoft.com/office/drawing/2014/main" id="{223D753D-626C-1E23-95DA-72974823493E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12365918" y="14476011"/>
            <a:ext cx="548640" cy="548640"/>
          </a:xfrm>
          <a:prstGeom prst="rect">
            <a:avLst/>
          </a:prstGeom>
        </p:spPr>
      </p:pic>
      <p:sp>
        <p:nvSpPr>
          <p:cNvPr id="158" name="TextBox 9">
            <a:extLst>
              <a:ext uri="{FF2B5EF4-FFF2-40B4-BE49-F238E27FC236}">
                <a16:creationId xmlns:a16="http://schemas.microsoft.com/office/drawing/2014/main" id="{FF7A7EDB-1121-6F8A-C022-184095AA0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41165" y="14969351"/>
            <a:ext cx="13884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Microsoft Defender for Cloud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不正通信検知</a:t>
            </a:r>
            <a:endParaRPr lang="en-US" altLang="ja-JP" sz="10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pic>
        <p:nvPicPr>
          <p:cNvPr id="159" name="グラフィックス 5">
            <a:extLst>
              <a:ext uri="{FF2B5EF4-FFF2-40B4-BE49-F238E27FC236}">
                <a16:creationId xmlns:a16="http://schemas.microsoft.com/office/drawing/2014/main" id="{5049E63C-B54F-519C-02D6-D9E91734949A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13809948" y="14476011"/>
            <a:ext cx="548640" cy="548640"/>
          </a:xfrm>
          <a:prstGeom prst="rect">
            <a:avLst/>
          </a:prstGeom>
        </p:spPr>
      </p:pic>
      <p:sp>
        <p:nvSpPr>
          <p:cNvPr id="160" name="TextBox 9">
            <a:extLst>
              <a:ext uri="{FF2B5EF4-FFF2-40B4-BE49-F238E27FC236}">
                <a16:creationId xmlns:a16="http://schemas.microsoft.com/office/drawing/2014/main" id="{0F3976F0-F054-6FE7-6069-B7439B96F7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87105" y="14962036"/>
            <a:ext cx="13884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Microsoft Defender for Storage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機密情報検出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/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保護</a:t>
            </a:r>
            <a:endParaRPr lang="en-US" altLang="ja-JP" sz="10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pic>
        <p:nvPicPr>
          <p:cNvPr id="161" name="グラフィックス 5">
            <a:extLst>
              <a:ext uri="{FF2B5EF4-FFF2-40B4-BE49-F238E27FC236}">
                <a16:creationId xmlns:a16="http://schemas.microsoft.com/office/drawing/2014/main" id="{FD6BFFD1-FF9D-924E-6EE7-B20628FE1393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15106215" y="14476011"/>
            <a:ext cx="548640" cy="548640"/>
          </a:xfrm>
          <a:prstGeom prst="rect">
            <a:avLst/>
          </a:prstGeom>
        </p:spPr>
      </p:pic>
      <p:cxnSp>
        <p:nvCxnSpPr>
          <p:cNvPr id="173" name="カギ線コネクタ 234">
            <a:extLst>
              <a:ext uri="{FF2B5EF4-FFF2-40B4-BE49-F238E27FC236}">
                <a16:creationId xmlns:a16="http://schemas.microsoft.com/office/drawing/2014/main" id="{C8897727-B802-B14E-19FA-E3D4F6CE561F}"/>
              </a:ext>
            </a:extLst>
          </p:cNvPr>
          <p:cNvCxnSpPr>
            <a:cxnSpLocks/>
          </p:cNvCxnSpPr>
          <p:nvPr/>
        </p:nvCxnSpPr>
        <p:spPr>
          <a:xfrm>
            <a:off x="14085451" y="6604243"/>
            <a:ext cx="2101059" cy="614136"/>
          </a:xfrm>
          <a:prstGeom prst="bentConnector3">
            <a:avLst>
              <a:gd name="adj1" fmla="val 76838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92F3B15-0D83-F95F-D0D2-6E0F50235C3A}"/>
              </a:ext>
            </a:extLst>
          </p:cNvPr>
          <p:cNvSpPr/>
          <p:nvPr/>
        </p:nvSpPr>
        <p:spPr>
          <a:xfrm>
            <a:off x="11539088" y="15820935"/>
            <a:ext cx="3013061" cy="1116703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kumimoji="1" lang="en-US" altLang="ja-JP" sz="14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CI/CD_CI/CD</a:t>
            </a:r>
            <a:r>
              <a:rPr kumimoji="1" lang="ja-JP" altLang="en-US" sz="14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パイプライン機能</a:t>
            </a:r>
          </a:p>
        </p:txBody>
      </p:sp>
      <p:pic>
        <p:nvPicPr>
          <p:cNvPr id="127" name="グラフィックス 126">
            <a:extLst>
              <a:ext uri="{FF2B5EF4-FFF2-40B4-BE49-F238E27FC236}">
                <a16:creationId xmlns:a16="http://schemas.microsoft.com/office/drawing/2014/main" id="{3888306F-6736-E12F-3182-AA69743DB71B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10290679" y="15812183"/>
            <a:ext cx="381000" cy="381000"/>
          </a:xfrm>
          <a:prstGeom prst="rect">
            <a:avLst/>
          </a:prstGeom>
        </p:spPr>
      </p:pic>
      <p:sp>
        <p:nvSpPr>
          <p:cNvPr id="162" name="Rectangle 78">
            <a:extLst>
              <a:ext uri="{FF2B5EF4-FFF2-40B4-BE49-F238E27FC236}">
                <a16:creationId xmlns:a16="http://schemas.microsoft.com/office/drawing/2014/main" id="{6497BF65-BDEF-BFE1-3F84-F49E7D3C940C}"/>
              </a:ext>
            </a:extLst>
          </p:cNvPr>
          <p:cNvSpPr/>
          <p:nvPr/>
        </p:nvSpPr>
        <p:spPr>
          <a:xfrm>
            <a:off x="10290680" y="15759217"/>
            <a:ext cx="4474629" cy="1203457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2920" tIns="9144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DevOps</a:t>
            </a:r>
          </a:p>
        </p:txBody>
      </p:sp>
      <p:pic>
        <p:nvPicPr>
          <p:cNvPr id="163" name="図 162">
            <a:extLst>
              <a:ext uri="{FF2B5EF4-FFF2-40B4-BE49-F238E27FC236}">
                <a16:creationId xmlns:a16="http://schemas.microsoft.com/office/drawing/2014/main" id="{189891B3-CD83-C656-550A-FA40E8A53187}"/>
              </a:ext>
            </a:extLst>
          </p:cNvPr>
          <p:cNvPicPr>
            <a:picLocks noChangeAspect="1"/>
          </p:cNvPicPr>
          <p:nvPr/>
        </p:nvPicPr>
        <p:blipFill>
          <a:blip r:embed="rId66"/>
          <a:stretch>
            <a:fillRect/>
          </a:stretch>
        </p:blipFill>
        <p:spPr>
          <a:xfrm>
            <a:off x="11997046" y="16129350"/>
            <a:ext cx="428625" cy="476250"/>
          </a:xfrm>
          <a:prstGeom prst="rect">
            <a:avLst/>
          </a:prstGeom>
        </p:spPr>
      </p:pic>
      <p:pic>
        <p:nvPicPr>
          <p:cNvPr id="164" name="図 163">
            <a:extLst>
              <a:ext uri="{FF2B5EF4-FFF2-40B4-BE49-F238E27FC236}">
                <a16:creationId xmlns:a16="http://schemas.microsoft.com/office/drawing/2014/main" id="{8627C7F6-EB1B-4504-D17B-4C900A4C6025}"/>
              </a:ext>
            </a:extLst>
          </p:cNvPr>
          <p:cNvPicPr>
            <a:picLocks noChangeAspect="1"/>
          </p:cNvPicPr>
          <p:nvPr/>
        </p:nvPicPr>
        <p:blipFill>
          <a:blip r:embed="rId67"/>
          <a:stretch>
            <a:fillRect/>
          </a:stretch>
        </p:blipFill>
        <p:spPr>
          <a:xfrm>
            <a:off x="13127730" y="16129350"/>
            <a:ext cx="476250" cy="476250"/>
          </a:xfrm>
          <a:prstGeom prst="rect">
            <a:avLst/>
          </a:prstGeom>
        </p:spPr>
      </p:pic>
      <p:sp>
        <p:nvSpPr>
          <p:cNvPr id="165" name="TextBox 9">
            <a:extLst>
              <a:ext uri="{FF2B5EF4-FFF2-40B4-BE49-F238E27FC236}">
                <a16:creationId xmlns:a16="http://schemas.microsoft.com/office/drawing/2014/main" id="{92325B31-619D-17EE-453F-1F0C5B4ABE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9089" y="16562564"/>
            <a:ext cx="12786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Azure Repos</a:t>
            </a:r>
            <a:endParaRPr lang="en-US" altLang="ja-JP" sz="10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  <a:p>
            <a:pPr algn="ctr" eaLnBrk="1" hangingPunct="1"/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コード管理</a:t>
            </a:r>
            <a:endParaRPr lang="en-US" altLang="en-US" sz="10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sp>
        <p:nvSpPr>
          <p:cNvPr id="166" name="TextBox 9">
            <a:extLst>
              <a:ext uri="{FF2B5EF4-FFF2-40B4-BE49-F238E27FC236}">
                <a16:creationId xmlns:a16="http://schemas.microsoft.com/office/drawing/2014/main" id="{81035BEC-3B11-6B07-71F9-31C11C3632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45033" y="16562564"/>
            <a:ext cx="17480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Azure Pipelines</a:t>
            </a:r>
            <a:endParaRPr lang="en-US" altLang="ja-JP" sz="10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  <a:p>
            <a:pPr algn="ctr" eaLnBrk="1" hangingPunct="1"/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ビルド、テスト、デプロイ</a:t>
            </a:r>
            <a:endParaRPr lang="en-US" altLang="en-US" sz="10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62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E697B6-47FD-6A34-FEAB-B8C505FB95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正方形/長方形 426">
            <a:extLst>
              <a:ext uri="{FF2B5EF4-FFF2-40B4-BE49-F238E27FC236}">
                <a16:creationId xmlns:a16="http://schemas.microsoft.com/office/drawing/2014/main" id="{98290CD0-91C5-01CE-F5F6-56879BE6D61A}"/>
              </a:ext>
            </a:extLst>
          </p:cNvPr>
          <p:cNvSpPr/>
          <p:nvPr/>
        </p:nvSpPr>
        <p:spPr>
          <a:xfrm>
            <a:off x="14667618" y="8340426"/>
            <a:ext cx="2839449" cy="2300325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kumimoji="1" lang="ja-JP" altLang="en-US" sz="1000" b="1" u="sng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データ管理</a:t>
            </a:r>
            <a:r>
              <a:rPr kumimoji="1" lang="en-US" altLang="ja-JP" sz="1000" b="1" u="sng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_</a:t>
            </a:r>
            <a:r>
              <a:rPr kumimoji="1" lang="ja-JP" altLang="en-US" sz="1000" b="1" u="sng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データ連携機能</a:t>
            </a:r>
            <a:endParaRPr kumimoji="1" lang="en-US" altLang="ja-JP" sz="1000" b="1" u="sng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346" name="正方形/長方形 345">
            <a:extLst>
              <a:ext uri="{FF2B5EF4-FFF2-40B4-BE49-F238E27FC236}">
                <a16:creationId xmlns:a16="http://schemas.microsoft.com/office/drawing/2014/main" id="{7A617348-5CCF-8B18-8E61-9AD320BD3F28}"/>
              </a:ext>
            </a:extLst>
          </p:cNvPr>
          <p:cNvSpPr/>
          <p:nvPr/>
        </p:nvSpPr>
        <p:spPr>
          <a:xfrm>
            <a:off x="17766120" y="8333378"/>
            <a:ext cx="5032766" cy="3098057"/>
          </a:xfrm>
          <a:prstGeom prst="rect">
            <a:avLst/>
          </a:prstGeom>
          <a:solidFill>
            <a:schemeClr val="accent2">
              <a:alpha val="30196"/>
            </a:scheme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endParaRPr kumimoji="1" lang="ja-JP" altLang="en-US" sz="100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7" name="正方形/長方形 326">
            <a:extLst>
              <a:ext uri="{FF2B5EF4-FFF2-40B4-BE49-F238E27FC236}">
                <a16:creationId xmlns:a16="http://schemas.microsoft.com/office/drawing/2014/main" id="{2CE408B8-263F-D5C3-6835-1F8BA0A86B12}"/>
              </a:ext>
            </a:extLst>
          </p:cNvPr>
          <p:cNvSpPr/>
          <p:nvPr/>
        </p:nvSpPr>
        <p:spPr>
          <a:xfrm>
            <a:off x="9448462" y="5040691"/>
            <a:ext cx="2305993" cy="5173120"/>
          </a:xfrm>
          <a:prstGeom prst="rect">
            <a:avLst/>
          </a:prstGeom>
          <a:solidFill>
            <a:schemeClr val="accent2">
              <a:alpha val="30196"/>
            </a:scheme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endParaRPr kumimoji="1" lang="ja-JP" altLang="en-US" sz="100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8" name="正方形/長方形 327">
            <a:extLst>
              <a:ext uri="{FF2B5EF4-FFF2-40B4-BE49-F238E27FC236}">
                <a16:creationId xmlns:a16="http://schemas.microsoft.com/office/drawing/2014/main" id="{769264B8-AF62-8EC3-8BB5-0D05D1C2FF51}"/>
              </a:ext>
            </a:extLst>
          </p:cNvPr>
          <p:cNvSpPr/>
          <p:nvPr/>
        </p:nvSpPr>
        <p:spPr>
          <a:xfrm>
            <a:off x="11755377" y="8343476"/>
            <a:ext cx="2792009" cy="1870335"/>
          </a:xfrm>
          <a:prstGeom prst="rect">
            <a:avLst/>
          </a:prstGeom>
          <a:solidFill>
            <a:schemeClr val="accent2">
              <a:alpha val="30196"/>
            </a:scheme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endParaRPr kumimoji="1" lang="ja-JP" altLang="en-US" sz="100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5" name="正方形/長方形 144">
            <a:extLst>
              <a:ext uri="{FF2B5EF4-FFF2-40B4-BE49-F238E27FC236}">
                <a16:creationId xmlns:a16="http://schemas.microsoft.com/office/drawing/2014/main" id="{82F649CC-A346-479E-F077-D335036CEF0C}"/>
              </a:ext>
            </a:extLst>
          </p:cNvPr>
          <p:cNvSpPr/>
          <p:nvPr/>
        </p:nvSpPr>
        <p:spPr>
          <a:xfrm>
            <a:off x="10275846" y="14439210"/>
            <a:ext cx="12089021" cy="1259140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kumimoji="1" lang="ja-JP" altLang="en-US" sz="1000" b="1" u="sng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セキュリティ</a:t>
            </a:r>
            <a:r>
              <a:rPr kumimoji="1" lang="en-US" altLang="ja-JP" sz="1000" b="1" u="sng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_</a:t>
            </a:r>
            <a:r>
              <a:rPr kumimoji="1" lang="ja-JP" altLang="en-US" sz="1000" b="1" u="sng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セキュリティ管理機能</a:t>
            </a:r>
            <a:endParaRPr kumimoji="1" lang="en-US" altLang="ja-JP" sz="1000" b="1" u="sng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16FFDFC0-33BE-1798-43D3-FD4DB3C06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7508" y="1148629"/>
            <a:ext cx="27634943" cy="1844072"/>
          </a:xfrm>
        </p:spPr>
        <p:txBody>
          <a:bodyPr>
            <a:normAutofit/>
          </a:bodyPr>
          <a:lstStyle/>
          <a:p>
            <a:r>
              <a:rPr kumimoji="1" lang="en-US" altLang="ja-JP" sz="4000" dirty="0"/>
              <a:t>3-2. </a:t>
            </a:r>
            <a:r>
              <a:rPr kumimoji="1" lang="ja-JP" altLang="en-US" sz="4000" dirty="0"/>
              <a:t>税金関連システム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E4919A2A-2923-739E-CF4C-F27278C912AD}"/>
              </a:ext>
            </a:extLst>
          </p:cNvPr>
          <p:cNvSpPr/>
          <p:nvPr/>
        </p:nvSpPr>
        <p:spPr>
          <a:xfrm>
            <a:off x="16416966" y="4799207"/>
            <a:ext cx="3282106" cy="981447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endParaRPr kumimoji="1" lang="en-US" altLang="ja-JP" sz="1000" b="1" u="sng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085AECD-490E-4BB9-7983-B8A8229C9DB9}"/>
              </a:ext>
            </a:extLst>
          </p:cNvPr>
          <p:cNvSpPr/>
          <p:nvPr/>
        </p:nvSpPr>
        <p:spPr>
          <a:xfrm>
            <a:off x="17756847" y="5858083"/>
            <a:ext cx="2233906" cy="2330541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endParaRPr kumimoji="1" lang="en-US" altLang="ja-JP" sz="1000" b="1" u="sng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2B24B433-43EC-EA9D-3AB7-2FCA44C83515}"/>
              </a:ext>
            </a:extLst>
          </p:cNvPr>
          <p:cNvSpPr/>
          <p:nvPr/>
        </p:nvSpPr>
        <p:spPr>
          <a:xfrm>
            <a:off x="18153759" y="3191293"/>
            <a:ext cx="1544055" cy="1613078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kumimoji="1" lang="zh-TW" altLang="en-US" sz="10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書類出力</a:t>
            </a:r>
            <a:r>
              <a:rPr kumimoji="1" lang="en-US" altLang="zh-TW" sz="10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_</a:t>
            </a:r>
            <a:r>
              <a:rPr kumimoji="1" lang="zh-TW" altLang="en-US" sz="10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法定帳票作成機能（外部）</a:t>
            </a:r>
            <a:endParaRPr kumimoji="1" lang="en-US" altLang="ja-JP" sz="1000" b="1" u="sng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856D33A7-C624-DA7A-7A54-48D3CC8B7946}"/>
              </a:ext>
            </a:extLst>
          </p:cNvPr>
          <p:cNvSpPr/>
          <p:nvPr/>
        </p:nvSpPr>
        <p:spPr>
          <a:xfrm>
            <a:off x="19985976" y="2247232"/>
            <a:ext cx="2812910" cy="5926892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kumimoji="1" lang="ja-JP" altLang="en-US" sz="1000" b="1" u="sng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審査・承認</a:t>
            </a:r>
            <a:r>
              <a:rPr kumimoji="1" lang="en-US" altLang="ja-JP" sz="1000" b="1" u="sng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_</a:t>
            </a:r>
            <a:r>
              <a:rPr kumimoji="1" lang="ja-JP" altLang="en-US" sz="1000" b="1" u="sng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審査・承認機能</a:t>
            </a:r>
            <a:endParaRPr kumimoji="1" lang="en-US" altLang="ja-JP" sz="1000" b="1" u="sng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r"/>
            <a:r>
              <a:rPr kumimoji="1" lang="ja-JP" altLang="en-US" sz="1000" b="1" u="sng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申請・届出</a:t>
            </a:r>
            <a:r>
              <a:rPr kumimoji="1" lang="en-US" altLang="ja-JP" sz="1000" b="1" u="sng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_</a:t>
            </a:r>
            <a:r>
              <a:rPr kumimoji="1" lang="ja-JP" altLang="en-US" sz="1000" b="1" u="sng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補助金等電子交付機能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19FB5D3F-D9C2-BF2F-42A0-69A69CD4767C}"/>
              </a:ext>
            </a:extLst>
          </p:cNvPr>
          <p:cNvSpPr/>
          <p:nvPr/>
        </p:nvSpPr>
        <p:spPr>
          <a:xfrm>
            <a:off x="12057683" y="2240671"/>
            <a:ext cx="7506083" cy="882492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kumimoji="1" lang="ja-JP" altLang="en-US" sz="10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申請・届出</a:t>
            </a:r>
            <a:r>
              <a:rPr kumimoji="1" lang="en-US" altLang="ja-JP" sz="10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_</a:t>
            </a:r>
            <a:r>
              <a:rPr kumimoji="1" lang="ja-JP" altLang="en-US" sz="10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電子決裁機能</a:t>
            </a:r>
            <a:endParaRPr kumimoji="1" lang="en-US" altLang="ja-JP" sz="1000" b="1" u="sng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A64DAB5C-8D65-1D21-1139-36F4C8CBF298}"/>
              </a:ext>
            </a:extLst>
          </p:cNvPr>
          <p:cNvSpPr/>
          <p:nvPr/>
        </p:nvSpPr>
        <p:spPr>
          <a:xfrm>
            <a:off x="12057682" y="3221262"/>
            <a:ext cx="5788983" cy="1342465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kumimoji="1" lang="ja-JP" altLang="en-US" sz="10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利用者通知</a:t>
            </a:r>
            <a:r>
              <a:rPr kumimoji="1" lang="en-US" altLang="ja-JP" sz="10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_</a:t>
            </a:r>
            <a:r>
              <a:rPr kumimoji="1" lang="ja-JP" altLang="en-US" sz="10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メッセージ通知機能</a:t>
            </a:r>
            <a:endParaRPr kumimoji="1" lang="en-US" altLang="ja-JP" sz="1000" b="1" u="sng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0E367D9C-35A0-3579-5F89-F4F73BD2D238}"/>
              </a:ext>
            </a:extLst>
          </p:cNvPr>
          <p:cNvSpPr/>
          <p:nvPr/>
        </p:nvSpPr>
        <p:spPr>
          <a:xfrm>
            <a:off x="11873093" y="5109157"/>
            <a:ext cx="3952170" cy="2914941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endParaRPr kumimoji="1" lang="ja-JP" altLang="en-US" sz="100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0352A4FE-B4CB-0E63-DAE9-BEFE4D9EF079}"/>
              </a:ext>
            </a:extLst>
          </p:cNvPr>
          <p:cNvSpPr/>
          <p:nvPr/>
        </p:nvSpPr>
        <p:spPr>
          <a:xfrm>
            <a:off x="9447426" y="2573652"/>
            <a:ext cx="2425767" cy="5450446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kumimoji="1" lang="ja-JP" altLang="en-US" sz="1000" b="1" u="sng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申請・届出</a:t>
            </a:r>
            <a:r>
              <a:rPr kumimoji="1" lang="en-US" altLang="ja-JP" sz="1000" b="1" u="sng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_</a:t>
            </a:r>
            <a:r>
              <a:rPr kumimoji="1" lang="ja-JP" altLang="en-US" sz="1000" b="1" u="sng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申請・届出機能</a:t>
            </a:r>
            <a:endParaRPr kumimoji="1" lang="en-US" altLang="ja-JP" sz="1000" b="1" u="sng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r"/>
            <a:r>
              <a:rPr kumimoji="1" lang="ja-JP" altLang="en-US" sz="1000" b="1" u="sng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申請・届出</a:t>
            </a:r>
            <a:r>
              <a:rPr kumimoji="1" lang="en-US" altLang="ja-JP" sz="1000" b="1" u="sng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_</a:t>
            </a:r>
            <a:r>
              <a:rPr kumimoji="1" lang="ja-JP" altLang="en-US" sz="1000" b="1" u="sng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手数料等電子納付機能</a:t>
            </a:r>
            <a:endParaRPr kumimoji="1" lang="en-US" altLang="ja-JP" sz="1000" b="1" u="sng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4" name="TextBox 9">
            <a:extLst>
              <a:ext uri="{FF2B5EF4-FFF2-40B4-BE49-F238E27FC236}">
                <a16:creationId xmlns:a16="http://schemas.microsoft.com/office/drawing/2014/main" id="{D67721B8-5099-05BF-62E3-12D6FBCC77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2928" y="6908668"/>
            <a:ext cx="19627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Front Door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バックエンド配信</a:t>
            </a:r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CDN</a:t>
            </a:r>
          </a:p>
        </p:txBody>
      </p:sp>
      <p:sp>
        <p:nvSpPr>
          <p:cNvPr id="26" name="TextBox 20">
            <a:extLst>
              <a:ext uri="{FF2B5EF4-FFF2-40B4-BE49-F238E27FC236}">
                <a16:creationId xmlns:a16="http://schemas.microsoft.com/office/drawing/2014/main" id="{F1679458-4D41-F97B-0D5F-CF61FB51D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56386" y="6952837"/>
            <a:ext cx="200580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Functions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届出・申請内容</a:t>
            </a:r>
            <a:endParaRPr lang="en-US" altLang="ja-JP" sz="10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  <a:p>
            <a:pPr algn="ctr" eaLnBrk="1" hangingPunct="1"/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処理関数</a:t>
            </a:r>
            <a:endParaRPr lang="en-US" altLang="en-US" sz="10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sp>
        <p:nvSpPr>
          <p:cNvPr id="28" name="TextBox 9">
            <a:extLst>
              <a:ext uri="{FF2B5EF4-FFF2-40B4-BE49-F238E27FC236}">
                <a16:creationId xmlns:a16="http://schemas.microsoft.com/office/drawing/2014/main" id="{9AB0FB5B-4603-CA12-4E8C-87BB308531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07266" y="6960358"/>
            <a:ext cx="145443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SQL Database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届出・申請内容保管</a:t>
            </a:r>
            <a:endParaRPr lang="en-US" altLang="ja-JP" sz="10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  <a:p>
            <a:pPr algn="ctr" eaLnBrk="1" hangingPunct="1"/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データベース</a:t>
            </a:r>
            <a:endParaRPr lang="en-US" altLang="en-US" sz="10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cxnSp>
        <p:nvCxnSpPr>
          <p:cNvPr id="29" name="直線矢印コネクタ 120">
            <a:extLst>
              <a:ext uri="{FF2B5EF4-FFF2-40B4-BE49-F238E27FC236}">
                <a16:creationId xmlns:a16="http://schemas.microsoft.com/office/drawing/2014/main" id="{DD297A2D-1B22-FEFA-C7D6-1308081B1571}"/>
              </a:ext>
            </a:extLst>
          </p:cNvPr>
          <p:cNvCxnSpPr>
            <a:cxnSpLocks/>
            <a:stCxn id="242" idx="3"/>
            <a:endCxn id="246" idx="1"/>
          </p:cNvCxnSpPr>
          <p:nvPr/>
        </p:nvCxnSpPr>
        <p:spPr>
          <a:xfrm>
            <a:off x="13197734" y="6692610"/>
            <a:ext cx="987034" cy="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Rectangle 78">
            <a:extLst>
              <a:ext uri="{FF2B5EF4-FFF2-40B4-BE49-F238E27FC236}">
                <a16:creationId xmlns:a16="http://schemas.microsoft.com/office/drawing/2014/main" id="{A70864EB-473F-AEBA-2C51-BB2956EC3E21}"/>
              </a:ext>
            </a:extLst>
          </p:cNvPr>
          <p:cNvSpPr/>
          <p:nvPr/>
        </p:nvSpPr>
        <p:spPr>
          <a:xfrm>
            <a:off x="9380276" y="2143179"/>
            <a:ext cx="13633416" cy="14966198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40055" tIns="80010"/>
          <a:lstStyle/>
          <a:p>
            <a:pPr>
              <a:defRPr/>
            </a:pPr>
            <a:r>
              <a:rPr 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</a:t>
            </a:r>
          </a:p>
        </p:txBody>
      </p:sp>
      <p:sp>
        <p:nvSpPr>
          <p:cNvPr id="38" name="TextBox 11">
            <a:extLst>
              <a:ext uri="{FF2B5EF4-FFF2-40B4-BE49-F238E27FC236}">
                <a16:creationId xmlns:a16="http://schemas.microsoft.com/office/drawing/2014/main" id="{7427151C-62DC-E460-1242-98E2E579B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1678" y="5924641"/>
            <a:ext cx="10675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WAF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バックエンド保護</a:t>
            </a:r>
          </a:p>
        </p:txBody>
      </p:sp>
      <p:cxnSp>
        <p:nvCxnSpPr>
          <p:cNvPr id="39" name="直線矢印コネクタ 120">
            <a:extLst>
              <a:ext uri="{FF2B5EF4-FFF2-40B4-BE49-F238E27FC236}">
                <a16:creationId xmlns:a16="http://schemas.microsoft.com/office/drawing/2014/main" id="{E66580A1-958D-D348-A245-57893D8F3114}"/>
              </a:ext>
            </a:extLst>
          </p:cNvPr>
          <p:cNvCxnSpPr>
            <a:cxnSpLocks/>
          </p:cNvCxnSpPr>
          <p:nvPr/>
        </p:nvCxnSpPr>
        <p:spPr>
          <a:xfrm>
            <a:off x="10043734" y="6267817"/>
            <a:ext cx="0" cy="1460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Box 11">
            <a:extLst>
              <a:ext uri="{FF2B5EF4-FFF2-40B4-BE49-F238E27FC236}">
                <a16:creationId xmlns:a16="http://schemas.microsoft.com/office/drawing/2014/main" id="{4F860FC4-74C9-8863-CE4B-7751F4478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9885" y="4302637"/>
            <a:ext cx="20058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Front Door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フロントエンド配信</a:t>
            </a:r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CDN</a:t>
            </a:r>
          </a:p>
        </p:txBody>
      </p:sp>
      <p:sp>
        <p:nvSpPr>
          <p:cNvPr id="43" name="TextBox 9">
            <a:extLst>
              <a:ext uri="{FF2B5EF4-FFF2-40B4-BE49-F238E27FC236}">
                <a16:creationId xmlns:a16="http://schemas.microsoft.com/office/drawing/2014/main" id="{5A84B5FC-1FC7-7AC0-225F-FE98D03C18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50767" y="4302254"/>
            <a:ext cx="195996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Storage Accounts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フロントエンド配信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ストレージ</a:t>
            </a:r>
          </a:p>
        </p:txBody>
      </p:sp>
      <p:cxnSp>
        <p:nvCxnSpPr>
          <p:cNvPr id="44" name="直線矢印コネクタ 120">
            <a:extLst>
              <a:ext uri="{FF2B5EF4-FFF2-40B4-BE49-F238E27FC236}">
                <a16:creationId xmlns:a16="http://schemas.microsoft.com/office/drawing/2014/main" id="{C7577C8B-07AD-A435-4DC1-DF8A79D670C0}"/>
              </a:ext>
            </a:extLst>
          </p:cNvPr>
          <p:cNvCxnSpPr>
            <a:cxnSpLocks/>
          </p:cNvCxnSpPr>
          <p:nvPr/>
        </p:nvCxnSpPr>
        <p:spPr>
          <a:xfrm>
            <a:off x="10307390" y="4065156"/>
            <a:ext cx="78333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11">
            <a:extLst>
              <a:ext uri="{FF2B5EF4-FFF2-40B4-BE49-F238E27FC236}">
                <a16:creationId xmlns:a16="http://schemas.microsoft.com/office/drawing/2014/main" id="{417EDED7-770F-F07D-F735-EE09167F8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6055" y="3312979"/>
            <a:ext cx="12116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WAF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フロントエンド保護</a:t>
            </a:r>
          </a:p>
        </p:txBody>
      </p:sp>
      <p:cxnSp>
        <p:nvCxnSpPr>
          <p:cNvPr id="47" name="直線矢印コネクタ 120">
            <a:extLst>
              <a:ext uri="{FF2B5EF4-FFF2-40B4-BE49-F238E27FC236}">
                <a16:creationId xmlns:a16="http://schemas.microsoft.com/office/drawing/2014/main" id="{878E2520-618D-2B0A-5E03-AB60666F8876}"/>
              </a:ext>
            </a:extLst>
          </p:cNvPr>
          <p:cNvCxnSpPr>
            <a:cxnSpLocks/>
          </p:cNvCxnSpPr>
          <p:nvPr/>
        </p:nvCxnSpPr>
        <p:spPr>
          <a:xfrm flipH="1">
            <a:off x="10067360" y="3647310"/>
            <a:ext cx="1" cy="1778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Rectangle 41">
            <a:extLst>
              <a:ext uri="{FF2B5EF4-FFF2-40B4-BE49-F238E27FC236}">
                <a16:creationId xmlns:a16="http://schemas.microsoft.com/office/drawing/2014/main" id="{FB1AD447-CB0E-603B-0D77-61D51B205A7D}"/>
              </a:ext>
            </a:extLst>
          </p:cNvPr>
          <p:cNvSpPr/>
          <p:nvPr/>
        </p:nvSpPr>
        <p:spPr>
          <a:xfrm>
            <a:off x="16710422" y="2718764"/>
            <a:ext cx="3035528" cy="2001950"/>
          </a:xfrm>
          <a:prstGeom prst="rect">
            <a:avLst/>
          </a:prstGeom>
          <a:noFill/>
          <a:ln w="158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40055" tIns="80010"/>
          <a:lstStyle/>
          <a:p>
            <a:pPr>
              <a:defRPr/>
            </a:pPr>
            <a:r>
              <a:rPr 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Durable Functions</a:t>
            </a:r>
          </a:p>
        </p:txBody>
      </p:sp>
      <p:sp>
        <p:nvSpPr>
          <p:cNvPr id="54" name="TextBox 9">
            <a:extLst>
              <a:ext uri="{FF2B5EF4-FFF2-40B4-BE49-F238E27FC236}">
                <a16:creationId xmlns:a16="http://schemas.microsoft.com/office/drawing/2014/main" id="{9CAA4103-AC1D-1AB7-D275-6E7A06DDE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20572" y="5069354"/>
            <a:ext cx="14331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Front Door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バックエンド配信</a:t>
            </a:r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CDN</a:t>
            </a:r>
          </a:p>
        </p:txBody>
      </p:sp>
      <p:cxnSp>
        <p:nvCxnSpPr>
          <p:cNvPr id="56" name="直線矢印コネクタ 120">
            <a:extLst>
              <a:ext uri="{FF2B5EF4-FFF2-40B4-BE49-F238E27FC236}">
                <a16:creationId xmlns:a16="http://schemas.microsoft.com/office/drawing/2014/main" id="{565BA7DB-0AC6-AD59-66DC-BA6BFEC1B30A}"/>
              </a:ext>
            </a:extLst>
          </p:cNvPr>
          <p:cNvCxnSpPr>
            <a:cxnSpLocks/>
          </p:cNvCxnSpPr>
          <p:nvPr/>
        </p:nvCxnSpPr>
        <p:spPr>
          <a:xfrm flipV="1">
            <a:off x="19808762" y="2533804"/>
            <a:ext cx="0" cy="3673380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TextBox 11">
            <a:extLst>
              <a:ext uri="{FF2B5EF4-FFF2-40B4-BE49-F238E27FC236}">
                <a16:creationId xmlns:a16="http://schemas.microsoft.com/office/drawing/2014/main" id="{1276DEB4-993E-6B01-350B-2FA2608AAD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04741" y="5903240"/>
            <a:ext cx="10937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WAF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バックエンド保護</a:t>
            </a:r>
          </a:p>
        </p:txBody>
      </p:sp>
      <p:cxnSp>
        <p:nvCxnSpPr>
          <p:cNvPr id="62" name="直線矢印コネクタ 120">
            <a:extLst>
              <a:ext uri="{FF2B5EF4-FFF2-40B4-BE49-F238E27FC236}">
                <a16:creationId xmlns:a16="http://schemas.microsoft.com/office/drawing/2014/main" id="{10950BB1-9DB8-0CEA-9CD5-C2CCAC2FBA6B}"/>
              </a:ext>
            </a:extLst>
          </p:cNvPr>
          <p:cNvCxnSpPr>
            <a:cxnSpLocks/>
          </p:cNvCxnSpPr>
          <p:nvPr/>
        </p:nvCxnSpPr>
        <p:spPr>
          <a:xfrm flipV="1">
            <a:off x="22044282" y="5427218"/>
            <a:ext cx="0" cy="2093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TextBox 11">
            <a:extLst>
              <a:ext uri="{FF2B5EF4-FFF2-40B4-BE49-F238E27FC236}">
                <a16:creationId xmlns:a16="http://schemas.microsoft.com/office/drawing/2014/main" id="{5CDB0F1E-7796-1DC7-9C9D-201C0817B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091" y="4041612"/>
            <a:ext cx="15541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Front Door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フロントエンド配信</a:t>
            </a:r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CDN</a:t>
            </a:r>
          </a:p>
        </p:txBody>
      </p:sp>
      <p:sp>
        <p:nvSpPr>
          <p:cNvPr id="66" name="TextBox 9">
            <a:extLst>
              <a:ext uri="{FF2B5EF4-FFF2-40B4-BE49-F238E27FC236}">
                <a16:creationId xmlns:a16="http://schemas.microsoft.com/office/drawing/2014/main" id="{1C6A1260-D902-6940-CD7F-E6FB3A45C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95987" y="4047082"/>
            <a:ext cx="195996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Storage Accounts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フロントエンド配信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ストレージ</a:t>
            </a:r>
          </a:p>
        </p:txBody>
      </p:sp>
      <p:cxnSp>
        <p:nvCxnSpPr>
          <p:cNvPr id="67" name="直線矢印コネクタ 120">
            <a:extLst>
              <a:ext uri="{FF2B5EF4-FFF2-40B4-BE49-F238E27FC236}">
                <a16:creationId xmlns:a16="http://schemas.microsoft.com/office/drawing/2014/main" id="{9691CAA9-D2A4-494B-9326-2A986A1A5CAC}"/>
              </a:ext>
            </a:extLst>
          </p:cNvPr>
          <p:cNvCxnSpPr>
            <a:cxnSpLocks/>
          </p:cNvCxnSpPr>
          <p:nvPr/>
        </p:nvCxnSpPr>
        <p:spPr>
          <a:xfrm flipH="1">
            <a:off x="20916001" y="3809984"/>
            <a:ext cx="78333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TextBox 11">
            <a:extLst>
              <a:ext uri="{FF2B5EF4-FFF2-40B4-BE49-F238E27FC236}">
                <a16:creationId xmlns:a16="http://schemas.microsoft.com/office/drawing/2014/main" id="{DE7079CB-7227-4358-4967-53B1D6B2E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9599" y="2993872"/>
            <a:ext cx="124459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WAF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フロントエンド保護</a:t>
            </a:r>
          </a:p>
        </p:txBody>
      </p:sp>
      <p:grpSp>
        <p:nvGrpSpPr>
          <p:cNvPr id="500" name="グループ化 499">
            <a:extLst>
              <a:ext uri="{FF2B5EF4-FFF2-40B4-BE49-F238E27FC236}">
                <a16:creationId xmlns:a16="http://schemas.microsoft.com/office/drawing/2014/main" id="{9F89669A-4507-B2FE-46B0-FC1A0D075BBF}"/>
              </a:ext>
            </a:extLst>
          </p:cNvPr>
          <p:cNvGrpSpPr/>
          <p:nvPr/>
        </p:nvGrpSpPr>
        <p:grpSpPr>
          <a:xfrm>
            <a:off x="23129162" y="8502898"/>
            <a:ext cx="1338710" cy="813798"/>
            <a:chOff x="23129162" y="7307193"/>
            <a:chExt cx="1338710" cy="813798"/>
          </a:xfrm>
        </p:grpSpPr>
        <p:sp>
          <p:nvSpPr>
            <p:cNvPr id="71" name="Rectangle 115">
              <a:extLst>
                <a:ext uri="{FF2B5EF4-FFF2-40B4-BE49-F238E27FC236}">
                  <a16:creationId xmlns:a16="http://schemas.microsoft.com/office/drawing/2014/main" id="{F08CA672-B144-F680-FDE0-A7614C734307}"/>
                </a:ext>
              </a:extLst>
            </p:cNvPr>
            <p:cNvSpPr/>
            <p:nvPr/>
          </p:nvSpPr>
          <p:spPr>
            <a:xfrm>
              <a:off x="23129162" y="7307193"/>
              <a:ext cx="1338710" cy="813798"/>
            </a:xfrm>
            <a:prstGeom prst="rect">
              <a:avLst/>
            </a:prstGeom>
            <a:noFill/>
            <a:ln w="15875">
              <a:solidFill>
                <a:srgbClr val="7D899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80010"/>
            <a:lstStyle/>
            <a:p>
              <a:pPr algn="ctr">
                <a:defRPr/>
              </a:pPr>
              <a:endParaRPr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72" name="TextBox 20">
              <a:extLst>
                <a:ext uri="{FF2B5EF4-FFF2-40B4-BE49-F238E27FC236}">
                  <a16:creationId xmlns:a16="http://schemas.microsoft.com/office/drawing/2014/main" id="{63A07F81-5011-A9F7-605B-B5E4AE7D52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37606" y="7364335"/>
              <a:ext cx="1102253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ja-JP" sz="1200" dirty="0">
                  <a:latin typeface="Meiryo UI" panose="020B0604030504040204" pitchFamily="50" charset="-128"/>
                  <a:ea typeface="Meiryo UI" panose="020B0604030504040204" pitchFamily="50" charset="-128"/>
                  <a:cs typeface="Arial" panose="020B0604020202020204" pitchFamily="34" charset="0"/>
                </a:rPr>
                <a:t>ID</a:t>
              </a:r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  <a:cs typeface="Arial" panose="020B0604020202020204" pitchFamily="34" charset="0"/>
                </a:rPr>
                <a:t>プロバイダ</a:t>
              </a:r>
              <a:endPara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73" name="TextBox 20">
              <a:extLst>
                <a:ext uri="{FF2B5EF4-FFF2-40B4-BE49-F238E27FC236}">
                  <a16:creationId xmlns:a16="http://schemas.microsoft.com/office/drawing/2014/main" id="{BD7D0B3B-CCB0-70F5-690F-9257E70F9D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21500" y="7626180"/>
              <a:ext cx="111835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  <a:cs typeface="Amazon Ember" panose="020B0603020204020204" pitchFamily="34" charset="0"/>
                </a:rPr>
                <a:t>職員向け</a:t>
              </a:r>
              <a:endPara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endParaRPr>
            </a:p>
            <a:p>
              <a:pPr eaLnBrk="1" hangingPunct="1"/>
              <a:endPara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endParaRPr>
            </a:p>
          </p:txBody>
        </p:sp>
      </p:grpSp>
      <p:sp>
        <p:nvSpPr>
          <p:cNvPr id="74" name="TextBox 12">
            <a:extLst>
              <a:ext uri="{FF2B5EF4-FFF2-40B4-BE49-F238E27FC236}">
                <a16:creationId xmlns:a16="http://schemas.microsoft.com/office/drawing/2014/main" id="{2C1BD828-681F-D368-C907-882DAA328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39145" y="6454857"/>
            <a:ext cx="927948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承認者</a:t>
            </a:r>
          </a:p>
          <a:p>
            <a:pPr algn="ctr" eaLnBrk="1" hangingPunct="1"/>
            <a:r>
              <a:rPr lang="en-US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（職員）</a:t>
            </a:r>
          </a:p>
        </p:txBody>
      </p:sp>
      <p:pic>
        <p:nvPicPr>
          <p:cNvPr id="75" name="Graphic 23">
            <a:extLst>
              <a:ext uri="{FF2B5EF4-FFF2-40B4-BE49-F238E27FC236}">
                <a16:creationId xmlns:a16="http://schemas.microsoft.com/office/drawing/2014/main" id="{D6E38443-1484-2615-B5BB-C282A9F0E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auto">
          <a:xfrm flipH="1">
            <a:off x="23595407" y="6032153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" name="TextBox 20">
            <a:extLst>
              <a:ext uri="{FF2B5EF4-FFF2-40B4-BE49-F238E27FC236}">
                <a16:creationId xmlns:a16="http://schemas.microsoft.com/office/drawing/2014/main" id="{83E5366E-6E21-DC71-0A4A-268D9CDC8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53902" y="6370518"/>
            <a:ext cx="13246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Functions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審査・承認処理関数</a:t>
            </a:r>
          </a:p>
        </p:txBody>
      </p:sp>
      <p:sp>
        <p:nvSpPr>
          <p:cNvPr id="78" name="TextBox 20">
            <a:extLst>
              <a:ext uri="{FF2B5EF4-FFF2-40B4-BE49-F238E27FC236}">
                <a16:creationId xmlns:a16="http://schemas.microsoft.com/office/drawing/2014/main" id="{CFF7ADD4-A157-63C6-2F60-EAE22689F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41047" y="4068966"/>
            <a:ext cx="200580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Functions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届出・申請内容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処理関数</a:t>
            </a:r>
            <a:endParaRPr lang="en-US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sp>
        <p:nvSpPr>
          <p:cNvPr id="84" name="TextBox 20">
            <a:extLst>
              <a:ext uri="{FF2B5EF4-FFF2-40B4-BE49-F238E27FC236}">
                <a16:creationId xmlns:a16="http://schemas.microsoft.com/office/drawing/2014/main" id="{5FC221A9-D1DB-79A9-8C05-21347BE987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66120" y="4084775"/>
            <a:ext cx="200580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Functions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法定帳票作成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関数</a:t>
            </a:r>
            <a:endParaRPr lang="en-US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sp>
        <p:nvSpPr>
          <p:cNvPr id="87" name="TextBox 9">
            <a:extLst>
              <a:ext uri="{FF2B5EF4-FFF2-40B4-BE49-F238E27FC236}">
                <a16:creationId xmlns:a16="http://schemas.microsoft.com/office/drawing/2014/main" id="{A2BBE4AC-1A76-C206-5555-8F5033E37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19201" y="5323095"/>
            <a:ext cx="19599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Storage Accounts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帳票保管ストレージ</a:t>
            </a:r>
          </a:p>
        </p:txBody>
      </p:sp>
      <p:sp>
        <p:nvSpPr>
          <p:cNvPr id="105" name="TextBox 12">
            <a:extLst>
              <a:ext uri="{FF2B5EF4-FFF2-40B4-BE49-F238E27FC236}">
                <a16:creationId xmlns:a16="http://schemas.microsoft.com/office/drawing/2014/main" id="{0ED0D33F-2504-DBD4-096F-1B3C0A683F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27923" y="10516665"/>
            <a:ext cx="100792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分析者</a:t>
            </a:r>
          </a:p>
          <a:p>
            <a:pPr algn="ctr" eaLnBrk="1" hangingPunct="1"/>
            <a:r>
              <a:rPr lang="en-US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（職員）</a:t>
            </a:r>
          </a:p>
        </p:txBody>
      </p:sp>
      <p:pic>
        <p:nvPicPr>
          <p:cNvPr id="106" name="Graphic 23">
            <a:extLst>
              <a:ext uri="{FF2B5EF4-FFF2-40B4-BE49-F238E27FC236}">
                <a16:creationId xmlns:a16="http://schemas.microsoft.com/office/drawing/2014/main" id="{FB2577B7-ED99-091E-9F85-D2C2ED8B6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auto">
          <a:xfrm flipH="1">
            <a:off x="23595407" y="10105502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7" name="カギ線コネクタ 236">
            <a:extLst>
              <a:ext uri="{FF2B5EF4-FFF2-40B4-BE49-F238E27FC236}">
                <a16:creationId xmlns:a16="http://schemas.microsoft.com/office/drawing/2014/main" id="{FF002CC2-88E3-7982-8864-709B97DC938D}"/>
              </a:ext>
            </a:extLst>
          </p:cNvPr>
          <p:cNvCxnSpPr>
            <a:cxnSpLocks/>
            <a:stCxn id="75" idx="3"/>
            <a:endCxn id="285" idx="3"/>
          </p:cNvCxnSpPr>
          <p:nvPr/>
        </p:nvCxnSpPr>
        <p:spPr>
          <a:xfrm rot="10800000">
            <a:off x="22342805" y="3848873"/>
            <a:ext cx="1252602" cy="2388863"/>
          </a:xfrm>
          <a:prstGeom prst="bentConnector3">
            <a:avLst>
              <a:gd name="adj1" fmla="val 59632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カギ線コネクタ 239">
            <a:extLst>
              <a:ext uri="{FF2B5EF4-FFF2-40B4-BE49-F238E27FC236}">
                <a16:creationId xmlns:a16="http://schemas.microsoft.com/office/drawing/2014/main" id="{0CE38C56-FA51-8CBB-F6D7-C87E5E2CC68F}"/>
              </a:ext>
            </a:extLst>
          </p:cNvPr>
          <p:cNvCxnSpPr>
            <a:cxnSpLocks/>
            <a:stCxn id="75" idx="3"/>
            <a:endCxn id="277" idx="3"/>
          </p:cNvCxnSpPr>
          <p:nvPr/>
        </p:nvCxnSpPr>
        <p:spPr>
          <a:xfrm rot="10800000">
            <a:off x="22287197" y="4845671"/>
            <a:ext cx="1308211" cy="1392065"/>
          </a:xfrm>
          <a:prstGeom prst="bentConnector3">
            <a:avLst>
              <a:gd name="adj1" fmla="val 56796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直線矢印コネクタ 120">
            <a:extLst>
              <a:ext uri="{FF2B5EF4-FFF2-40B4-BE49-F238E27FC236}">
                <a16:creationId xmlns:a16="http://schemas.microsoft.com/office/drawing/2014/main" id="{513081C6-3EEF-5B25-B3AE-8DB20B3ED0D7}"/>
              </a:ext>
            </a:extLst>
          </p:cNvPr>
          <p:cNvCxnSpPr>
            <a:cxnSpLocks/>
            <a:stCxn id="258" idx="1"/>
          </p:cNvCxnSpPr>
          <p:nvPr/>
        </p:nvCxnSpPr>
        <p:spPr>
          <a:xfrm flipH="1">
            <a:off x="16139299" y="3808033"/>
            <a:ext cx="94533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6" name="直線矢印コネクタ 120">
            <a:extLst>
              <a:ext uri="{FF2B5EF4-FFF2-40B4-BE49-F238E27FC236}">
                <a16:creationId xmlns:a16="http://schemas.microsoft.com/office/drawing/2014/main" id="{90207F5B-CC1E-6EC0-1C01-CC2C55025F6B}"/>
              </a:ext>
            </a:extLst>
          </p:cNvPr>
          <p:cNvCxnSpPr>
            <a:cxnSpLocks/>
            <a:stCxn id="74" idx="2"/>
            <a:endCxn id="71" idx="0"/>
          </p:cNvCxnSpPr>
          <p:nvPr/>
        </p:nvCxnSpPr>
        <p:spPr>
          <a:xfrm flipH="1">
            <a:off x="23798517" y="6916522"/>
            <a:ext cx="4602" cy="15863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0" name="TextBox 9">
            <a:extLst>
              <a:ext uri="{FF2B5EF4-FFF2-40B4-BE49-F238E27FC236}">
                <a16:creationId xmlns:a16="http://schemas.microsoft.com/office/drawing/2014/main" id="{0D055F20-7C22-CF35-9617-89D1467CD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00299" y="6428619"/>
            <a:ext cx="196274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Cosmos DB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審査データ保管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データベース</a:t>
            </a:r>
          </a:p>
        </p:txBody>
      </p:sp>
      <p:cxnSp>
        <p:nvCxnSpPr>
          <p:cNvPr id="212" name="カギ線コネクタ 132">
            <a:extLst>
              <a:ext uri="{FF2B5EF4-FFF2-40B4-BE49-F238E27FC236}">
                <a16:creationId xmlns:a16="http://schemas.microsoft.com/office/drawing/2014/main" id="{49A7F7AF-978F-1DAA-6B7A-A342D17BC7BD}"/>
              </a:ext>
            </a:extLst>
          </p:cNvPr>
          <p:cNvCxnSpPr>
            <a:cxnSpLocks/>
            <a:stCxn id="84" idx="2"/>
          </p:cNvCxnSpPr>
          <p:nvPr/>
        </p:nvCxnSpPr>
        <p:spPr>
          <a:xfrm rot="5400000">
            <a:off x="17980507" y="4297481"/>
            <a:ext cx="447224" cy="112980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3" name="直線矢印コネクタ 120">
            <a:extLst>
              <a:ext uri="{FF2B5EF4-FFF2-40B4-BE49-F238E27FC236}">
                <a16:creationId xmlns:a16="http://schemas.microsoft.com/office/drawing/2014/main" id="{0E0EC23F-9CC7-0CD4-AFC4-356FF3AEF722}"/>
              </a:ext>
            </a:extLst>
          </p:cNvPr>
          <p:cNvCxnSpPr>
            <a:cxnSpLocks/>
            <a:stCxn id="268" idx="1"/>
            <a:endCxn id="267" idx="3"/>
          </p:cNvCxnSpPr>
          <p:nvPr/>
        </p:nvCxnSpPr>
        <p:spPr>
          <a:xfrm flipH="1">
            <a:off x="19035371" y="6192201"/>
            <a:ext cx="1370414" cy="13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7" name="カギ線コネクタ 131">
            <a:extLst>
              <a:ext uri="{FF2B5EF4-FFF2-40B4-BE49-F238E27FC236}">
                <a16:creationId xmlns:a16="http://schemas.microsoft.com/office/drawing/2014/main" id="{66F657AB-7A34-C23B-B06B-B95C3113927D}"/>
              </a:ext>
            </a:extLst>
          </p:cNvPr>
          <p:cNvCxnSpPr>
            <a:cxnSpLocks/>
            <a:stCxn id="77" idx="0"/>
          </p:cNvCxnSpPr>
          <p:nvPr/>
        </p:nvCxnSpPr>
        <p:spPr>
          <a:xfrm rot="16200000" flipH="1" flipV="1">
            <a:off x="9174456" y="2927022"/>
            <a:ext cx="3329599" cy="4417117"/>
          </a:xfrm>
          <a:prstGeom prst="bentConnector4">
            <a:avLst>
              <a:gd name="adj1" fmla="val -27844"/>
              <a:gd name="adj2" fmla="val 84489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グラフィックス 1">
            <a:extLst>
              <a:ext uri="{FF2B5EF4-FFF2-40B4-BE49-F238E27FC236}">
                <a16:creationId xmlns:a16="http://schemas.microsoft.com/office/drawing/2014/main" id="{03C6E375-24F6-C3BD-4979-B6D7188CF2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96851" y="2139750"/>
            <a:ext cx="381000" cy="381000"/>
          </a:xfrm>
          <a:prstGeom prst="rect">
            <a:avLst/>
          </a:prstGeom>
        </p:spPr>
      </p:pic>
      <p:pic>
        <p:nvPicPr>
          <p:cNvPr id="227" name="グラフィックス 226">
            <a:extLst>
              <a:ext uri="{FF2B5EF4-FFF2-40B4-BE49-F238E27FC236}">
                <a16:creationId xmlns:a16="http://schemas.microsoft.com/office/drawing/2014/main" id="{E3736660-1B1E-5348-849E-1B49551406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09682" y="3023005"/>
            <a:ext cx="285764" cy="285764"/>
          </a:xfrm>
          <a:prstGeom prst="rect">
            <a:avLst/>
          </a:prstGeom>
        </p:spPr>
      </p:pic>
      <p:pic>
        <p:nvPicPr>
          <p:cNvPr id="228" name="グラフィックス 227">
            <a:extLst>
              <a:ext uri="{FF2B5EF4-FFF2-40B4-BE49-F238E27FC236}">
                <a16:creationId xmlns:a16="http://schemas.microsoft.com/office/drawing/2014/main" id="{4FA7A1F8-0B53-08B4-4A56-EB83FB3F58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787552" y="3794646"/>
            <a:ext cx="548640" cy="548640"/>
          </a:xfrm>
          <a:prstGeom prst="rect">
            <a:avLst/>
          </a:prstGeom>
        </p:spPr>
      </p:pic>
      <p:pic>
        <p:nvPicPr>
          <p:cNvPr id="229" name="グラフィックス 228">
            <a:extLst>
              <a:ext uri="{FF2B5EF4-FFF2-40B4-BE49-F238E27FC236}">
                <a16:creationId xmlns:a16="http://schemas.microsoft.com/office/drawing/2014/main" id="{4E15A3B3-4F73-4ED4-B447-00FC60B98B9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119854" y="3802301"/>
            <a:ext cx="548640" cy="548640"/>
          </a:xfrm>
          <a:prstGeom prst="rect">
            <a:avLst/>
          </a:prstGeom>
        </p:spPr>
      </p:pic>
      <p:cxnSp>
        <p:nvCxnSpPr>
          <p:cNvPr id="235" name="直線矢印コネクタ 120">
            <a:extLst>
              <a:ext uri="{FF2B5EF4-FFF2-40B4-BE49-F238E27FC236}">
                <a16:creationId xmlns:a16="http://schemas.microsoft.com/office/drawing/2014/main" id="{9C94DF8E-FFE2-0A29-5825-F558AC152905}"/>
              </a:ext>
            </a:extLst>
          </p:cNvPr>
          <p:cNvCxnSpPr>
            <a:cxnSpLocks/>
            <a:stCxn id="239" idx="3"/>
            <a:endCxn id="240" idx="1"/>
          </p:cNvCxnSpPr>
          <p:nvPr/>
        </p:nvCxnSpPr>
        <p:spPr>
          <a:xfrm flipV="1">
            <a:off x="10326884" y="6691696"/>
            <a:ext cx="630362" cy="9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38" name="グラフィックス 237">
            <a:extLst>
              <a:ext uri="{FF2B5EF4-FFF2-40B4-BE49-F238E27FC236}">
                <a16:creationId xmlns:a16="http://schemas.microsoft.com/office/drawing/2014/main" id="{7EDA2E7F-077F-77D8-9BAA-93B64258F5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86368" y="5576640"/>
            <a:ext cx="285764" cy="285764"/>
          </a:xfrm>
          <a:prstGeom prst="rect">
            <a:avLst/>
          </a:prstGeom>
        </p:spPr>
      </p:pic>
      <p:pic>
        <p:nvPicPr>
          <p:cNvPr id="239" name="グラフィックス 238">
            <a:extLst>
              <a:ext uri="{FF2B5EF4-FFF2-40B4-BE49-F238E27FC236}">
                <a16:creationId xmlns:a16="http://schemas.microsoft.com/office/drawing/2014/main" id="{71272982-8E75-056F-454D-D346CF68DD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778244" y="6418289"/>
            <a:ext cx="548640" cy="548640"/>
          </a:xfrm>
          <a:prstGeom prst="rect">
            <a:avLst/>
          </a:prstGeom>
        </p:spPr>
      </p:pic>
      <p:pic>
        <p:nvPicPr>
          <p:cNvPr id="240" name="グラフィックス 239">
            <a:extLst>
              <a:ext uri="{FF2B5EF4-FFF2-40B4-BE49-F238E27FC236}">
                <a16:creationId xmlns:a16="http://schemas.microsoft.com/office/drawing/2014/main" id="{16023645-3587-E458-D617-AEE2EAE4573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957246" y="6417376"/>
            <a:ext cx="548639" cy="548639"/>
          </a:xfrm>
          <a:prstGeom prst="rect">
            <a:avLst/>
          </a:prstGeom>
        </p:spPr>
      </p:pic>
      <p:sp>
        <p:nvSpPr>
          <p:cNvPr id="241" name="TextBox 9">
            <a:extLst>
              <a:ext uri="{FF2B5EF4-FFF2-40B4-BE49-F238E27FC236}">
                <a16:creationId xmlns:a16="http://schemas.microsoft.com/office/drawing/2014/main" id="{A0E1E72E-65EE-1529-3B09-915A941E5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8136" y="6925306"/>
            <a:ext cx="12911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API Management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バックエンド</a:t>
            </a:r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API</a:t>
            </a:r>
          </a:p>
        </p:txBody>
      </p:sp>
      <p:pic>
        <p:nvPicPr>
          <p:cNvPr id="242" name="グラフィックス 241">
            <a:extLst>
              <a:ext uri="{FF2B5EF4-FFF2-40B4-BE49-F238E27FC236}">
                <a16:creationId xmlns:a16="http://schemas.microsoft.com/office/drawing/2014/main" id="{8BC99FD9-FCD9-C16F-8083-842177E733A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2649094" y="6418290"/>
            <a:ext cx="548640" cy="548640"/>
          </a:xfrm>
          <a:prstGeom prst="rect">
            <a:avLst/>
          </a:prstGeom>
        </p:spPr>
      </p:pic>
      <p:pic>
        <p:nvPicPr>
          <p:cNvPr id="246" name="グラフィックス 245">
            <a:extLst>
              <a:ext uri="{FF2B5EF4-FFF2-40B4-BE49-F238E27FC236}">
                <a16:creationId xmlns:a16="http://schemas.microsoft.com/office/drawing/2014/main" id="{81E5D562-B4C8-B820-5FFB-E378461C2DB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4184768" y="6402357"/>
            <a:ext cx="580541" cy="580541"/>
          </a:xfrm>
          <a:prstGeom prst="rect">
            <a:avLst/>
          </a:prstGeom>
        </p:spPr>
      </p:pic>
      <p:pic>
        <p:nvPicPr>
          <p:cNvPr id="257" name="グラフィックス 256">
            <a:extLst>
              <a:ext uri="{FF2B5EF4-FFF2-40B4-BE49-F238E27FC236}">
                <a16:creationId xmlns:a16="http://schemas.microsoft.com/office/drawing/2014/main" id="{3F0E04A1-53CD-D49E-6A11-687C079C3F3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6723145" y="2712311"/>
            <a:ext cx="380774" cy="380774"/>
          </a:xfrm>
          <a:prstGeom prst="rect">
            <a:avLst/>
          </a:prstGeom>
        </p:spPr>
      </p:pic>
      <p:pic>
        <p:nvPicPr>
          <p:cNvPr id="258" name="グラフィックス 257">
            <a:extLst>
              <a:ext uri="{FF2B5EF4-FFF2-40B4-BE49-F238E27FC236}">
                <a16:creationId xmlns:a16="http://schemas.microsoft.com/office/drawing/2014/main" id="{0079B687-9AB2-F32D-0D0B-7C9A5BDC46F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7084628" y="3533713"/>
            <a:ext cx="548640" cy="548640"/>
          </a:xfrm>
          <a:prstGeom prst="rect">
            <a:avLst/>
          </a:prstGeom>
        </p:spPr>
      </p:pic>
      <p:pic>
        <p:nvPicPr>
          <p:cNvPr id="259" name="グラフィックス 258">
            <a:extLst>
              <a:ext uri="{FF2B5EF4-FFF2-40B4-BE49-F238E27FC236}">
                <a16:creationId xmlns:a16="http://schemas.microsoft.com/office/drawing/2014/main" id="{D228A232-53FF-AC9A-7E5B-BFFC3CE64DE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8509746" y="3555674"/>
            <a:ext cx="548640" cy="548640"/>
          </a:xfrm>
          <a:prstGeom prst="rect">
            <a:avLst/>
          </a:prstGeom>
        </p:spPr>
      </p:pic>
      <p:pic>
        <p:nvPicPr>
          <p:cNvPr id="266" name="グラフィックス 265">
            <a:extLst>
              <a:ext uri="{FF2B5EF4-FFF2-40B4-BE49-F238E27FC236}">
                <a16:creationId xmlns:a16="http://schemas.microsoft.com/office/drawing/2014/main" id="{817E6B5A-8FA2-628C-0D85-4D188E24231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7064388" y="4821710"/>
            <a:ext cx="548640" cy="548640"/>
          </a:xfrm>
          <a:prstGeom prst="rect">
            <a:avLst/>
          </a:prstGeom>
        </p:spPr>
      </p:pic>
      <p:pic>
        <p:nvPicPr>
          <p:cNvPr id="267" name="グラフィックス 266">
            <a:extLst>
              <a:ext uri="{FF2B5EF4-FFF2-40B4-BE49-F238E27FC236}">
                <a16:creationId xmlns:a16="http://schemas.microsoft.com/office/drawing/2014/main" id="{D6E03D5C-AF5B-308E-1E05-7DE986FAFE6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8454829" y="5903240"/>
            <a:ext cx="580542" cy="580542"/>
          </a:xfrm>
          <a:prstGeom prst="rect">
            <a:avLst/>
          </a:prstGeom>
        </p:spPr>
      </p:pic>
      <p:pic>
        <p:nvPicPr>
          <p:cNvPr id="268" name="グラフィックス 267">
            <a:extLst>
              <a:ext uri="{FF2B5EF4-FFF2-40B4-BE49-F238E27FC236}">
                <a16:creationId xmlns:a16="http://schemas.microsoft.com/office/drawing/2014/main" id="{B406C459-4EF3-F455-BD3A-5851A355B61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0405785" y="5917881"/>
            <a:ext cx="548640" cy="548640"/>
          </a:xfrm>
          <a:prstGeom prst="rect">
            <a:avLst/>
          </a:prstGeom>
        </p:spPr>
      </p:pic>
      <p:pic>
        <p:nvPicPr>
          <p:cNvPr id="275" name="グラフィックス 274">
            <a:extLst>
              <a:ext uri="{FF2B5EF4-FFF2-40B4-BE49-F238E27FC236}">
                <a16:creationId xmlns:a16="http://schemas.microsoft.com/office/drawing/2014/main" id="{BBC7713D-12C8-3456-7CFD-4DEF1ADCCD2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0362832" y="4568945"/>
            <a:ext cx="548639" cy="548639"/>
          </a:xfrm>
          <a:prstGeom prst="rect">
            <a:avLst/>
          </a:prstGeom>
        </p:spPr>
      </p:pic>
      <p:pic>
        <p:nvPicPr>
          <p:cNvPr id="277" name="グラフィックス 276">
            <a:extLst>
              <a:ext uri="{FF2B5EF4-FFF2-40B4-BE49-F238E27FC236}">
                <a16:creationId xmlns:a16="http://schemas.microsoft.com/office/drawing/2014/main" id="{B7783E50-C118-CB2E-8822-40F992A8E9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738556" y="4571350"/>
            <a:ext cx="548640" cy="548640"/>
          </a:xfrm>
          <a:prstGeom prst="rect">
            <a:avLst/>
          </a:prstGeom>
        </p:spPr>
      </p:pic>
      <p:cxnSp>
        <p:nvCxnSpPr>
          <p:cNvPr id="279" name="直線矢印コネクタ 120">
            <a:extLst>
              <a:ext uri="{FF2B5EF4-FFF2-40B4-BE49-F238E27FC236}">
                <a16:creationId xmlns:a16="http://schemas.microsoft.com/office/drawing/2014/main" id="{85CB2374-9157-762F-24E4-FCEDE505594D}"/>
              </a:ext>
            </a:extLst>
          </p:cNvPr>
          <p:cNvCxnSpPr>
            <a:cxnSpLocks/>
            <a:stCxn id="277" idx="1"/>
            <a:endCxn id="275" idx="3"/>
          </p:cNvCxnSpPr>
          <p:nvPr/>
        </p:nvCxnSpPr>
        <p:spPr>
          <a:xfrm flipH="1" flipV="1">
            <a:off x="20911471" y="4843265"/>
            <a:ext cx="827085" cy="24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2" name="TextBox 9">
            <a:extLst>
              <a:ext uri="{FF2B5EF4-FFF2-40B4-BE49-F238E27FC236}">
                <a16:creationId xmlns:a16="http://schemas.microsoft.com/office/drawing/2014/main" id="{1A31B0D5-7BFF-6683-F006-246B1E914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5267" y="5090432"/>
            <a:ext cx="13323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API Management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審査・承認</a:t>
            </a:r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API</a:t>
            </a:r>
          </a:p>
        </p:txBody>
      </p:sp>
      <p:pic>
        <p:nvPicPr>
          <p:cNvPr id="283" name="グラフィックス 282">
            <a:extLst>
              <a:ext uri="{FF2B5EF4-FFF2-40B4-BE49-F238E27FC236}">
                <a16:creationId xmlns:a16="http://schemas.microsoft.com/office/drawing/2014/main" id="{139A772A-02FD-7DB4-7AF5-59FF9352E1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911321" y="2771745"/>
            <a:ext cx="285764" cy="285764"/>
          </a:xfrm>
          <a:prstGeom prst="rect">
            <a:avLst/>
          </a:prstGeom>
        </p:spPr>
      </p:pic>
      <p:pic>
        <p:nvPicPr>
          <p:cNvPr id="284" name="グラフィックス 283">
            <a:extLst>
              <a:ext uri="{FF2B5EF4-FFF2-40B4-BE49-F238E27FC236}">
                <a16:creationId xmlns:a16="http://schemas.microsoft.com/office/drawing/2014/main" id="{274FC2C7-67E7-19E1-6536-68D7595048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907090" y="5652629"/>
            <a:ext cx="285764" cy="285764"/>
          </a:xfrm>
          <a:prstGeom prst="rect">
            <a:avLst/>
          </a:prstGeom>
        </p:spPr>
      </p:pic>
      <p:pic>
        <p:nvPicPr>
          <p:cNvPr id="285" name="グラフィックス 284">
            <a:extLst>
              <a:ext uri="{FF2B5EF4-FFF2-40B4-BE49-F238E27FC236}">
                <a16:creationId xmlns:a16="http://schemas.microsoft.com/office/drawing/2014/main" id="{4B709464-D9AB-76B1-CE55-BCB8DBA31F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794165" y="3574552"/>
            <a:ext cx="548640" cy="548640"/>
          </a:xfrm>
          <a:prstGeom prst="rect">
            <a:avLst/>
          </a:prstGeom>
        </p:spPr>
      </p:pic>
      <p:pic>
        <p:nvPicPr>
          <p:cNvPr id="286" name="グラフィックス 285">
            <a:extLst>
              <a:ext uri="{FF2B5EF4-FFF2-40B4-BE49-F238E27FC236}">
                <a16:creationId xmlns:a16="http://schemas.microsoft.com/office/drawing/2014/main" id="{0A684D03-40E9-5A4E-9245-F23F813B025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0365125" y="3557396"/>
            <a:ext cx="548640" cy="548640"/>
          </a:xfrm>
          <a:prstGeom prst="rect">
            <a:avLst/>
          </a:prstGeom>
        </p:spPr>
      </p:pic>
      <p:pic>
        <p:nvPicPr>
          <p:cNvPr id="7" name="グラフィックス 6">
            <a:extLst>
              <a:ext uri="{FF2B5EF4-FFF2-40B4-BE49-F238E27FC236}">
                <a16:creationId xmlns:a16="http://schemas.microsoft.com/office/drawing/2014/main" id="{5526A471-DBDD-AEDD-403C-7AF0E090202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5617285" y="3562069"/>
            <a:ext cx="541575" cy="541575"/>
          </a:xfrm>
          <a:prstGeom prst="rect">
            <a:avLst/>
          </a:prstGeom>
        </p:spPr>
      </p:pic>
      <p:pic>
        <p:nvPicPr>
          <p:cNvPr id="31" name="グラフィックス 30">
            <a:extLst>
              <a:ext uri="{FF2B5EF4-FFF2-40B4-BE49-F238E27FC236}">
                <a16:creationId xmlns:a16="http://schemas.microsoft.com/office/drawing/2014/main" id="{3D509904-F564-03F9-63BF-2C989E9B9BA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4126868" y="3545951"/>
            <a:ext cx="548640" cy="548640"/>
          </a:xfrm>
          <a:prstGeom prst="rect">
            <a:avLst/>
          </a:prstGeom>
        </p:spPr>
      </p:pic>
      <p:cxnSp>
        <p:nvCxnSpPr>
          <p:cNvPr id="35" name="直線矢印コネクタ 120">
            <a:extLst>
              <a:ext uri="{FF2B5EF4-FFF2-40B4-BE49-F238E27FC236}">
                <a16:creationId xmlns:a16="http://schemas.microsoft.com/office/drawing/2014/main" id="{F0FF5FCD-E0E9-5EDD-623F-497E07223314}"/>
              </a:ext>
            </a:extLst>
          </p:cNvPr>
          <p:cNvCxnSpPr>
            <a:cxnSpLocks/>
            <a:endCxn id="31" idx="3"/>
          </p:cNvCxnSpPr>
          <p:nvPr/>
        </p:nvCxnSpPr>
        <p:spPr>
          <a:xfrm flipH="1">
            <a:off x="14675509" y="3808033"/>
            <a:ext cx="971691" cy="122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直線矢印コネクタ 120">
            <a:extLst>
              <a:ext uri="{FF2B5EF4-FFF2-40B4-BE49-F238E27FC236}">
                <a16:creationId xmlns:a16="http://schemas.microsoft.com/office/drawing/2014/main" id="{425A4E49-25C6-CA0E-5DB8-6C27EC1FE308}"/>
              </a:ext>
            </a:extLst>
          </p:cNvPr>
          <p:cNvCxnSpPr>
            <a:cxnSpLocks/>
            <a:stCxn id="31" idx="1"/>
          </p:cNvCxnSpPr>
          <p:nvPr/>
        </p:nvCxnSpPr>
        <p:spPr>
          <a:xfrm flipH="1" flipV="1">
            <a:off x="13360616" y="3813895"/>
            <a:ext cx="766252" cy="63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TextBox 11">
            <a:extLst>
              <a:ext uri="{FF2B5EF4-FFF2-40B4-BE49-F238E27FC236}">
                <a16:creationId xmlns:a16="http://schemas.microsoft.com/office/drawing/2014/main" id="{68F228E3-B946-0ADA-0D07-F4124F62B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29145" y="4071936"/>
            <a:ext cx="22923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Azure Service Bus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通知メール</a:t>
            </a:r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送信用キュー</a:t>
            </a:r>
          </a:p>
        </p:txBody>
      </p:sp>
      <p:sp>
        <p:nvSpPr>
          <p:cNvPr id="59" name="TextBox 20">
            <a:extLst>
              <a:ext uri="{FF2B5EF4-FFF2-40B4-BE49-F238E27FC236}">
                <a16:creationId xmlns:a16="http://schemas.microsoft.com/office/drawing/2014/main" id="{EEDAB5D3-689F-06A6-1005-A9C1C4C2D9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7508" y="4077429"/>
            <a:ext cx="22923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Azure Functions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通知メール送信処理</a:t>
            </a:r>
          </a:p>
        </p:txBody>
      </p:sp>
      <p:sp>
        <p:nvSpPr>
          <p:cNvPr id="63" name="TextBox 12">
            <a:extLst>
              <a:ext uri="{FF2B5EF4-FFF2-40B4-BE49-F238E27FC236}">
                <a16:creationId xmlns:a16="http://schemas.microsoft.com/office/drawing/2014/main" id="{68DE8D0C-A449-B56A-536F-1BDAB525F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25067" y="4101251"/>
            <a:ext cx="22796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Azure Communication Services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通知メール送信</a:t>
            </a:r>
          </a:p>
        </p:txBody>
      </p:sp>
      <p:pic>
        <p:nvPicPr>
          <p:cNvPr id="77" name="グラフィックス 76">
            <a:extLst>
              <a:ext uri="{FF2B5EF4-FFF2-40B4-BE49-F238E27FC236}">
                <a16:creationId xmlns:a16="http://schemas.microsoft.com/office/drawing/2014/main" id="{33DC2239-1673-A78B-C5D0-7C2226A52F2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2718769" y="3470782"/>
            <a:ext cx="658090" cy="658090"/>
          </a:xfrm>
          <a:prstGeom prst="rect">
            <a:avLst/>
          </a:prstGeom>
        </p:spPr>
      </p:pic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BD4CD59E-571E-2A77-3843-5429C9114033}"/>
              </a:ext>
            </a:extLst>
          </p:cNvPr>
          <p:cNvSpPr/>
          <p:nvPr/>
        </p:nvSpPr>
        <p:spPr>
          <a:xfrm>
            <a:off x="10275846" y="11630006"/>
            <a:ext cx="8471765" cy="1345223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kumimoji="1" lang="ja-JP" altLang="en-US" sz="1000" b="1" u="sng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オブザーバビリティ</a:t>
            </a:r>
            <a:r>
              <a:rPr kumimoji="1" lang="en-US" altLang="ja-JP" sz="1000" b="1" u="sng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_</a:t>
            </a:r>
            <a:r>
              <a:rPr kumimoji="1" lang="ja-JP" altLang="en-US" sz="1000" b="1" u="sng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システム監視機能</a:t>
            </a:r>
            <a:endParaRPr kumimoji="1" lang="en-US" altLang="ja-JP" sz="1000" b="1" u="sng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34" name="グラフィックス 33">
            <a:extLst>
              <a:ext uri="{FF2B5EF4-FFF2-40B4-BE49-F238E27FC236}">
                <a16:creationId xmlns:a16="http://schemas.microsoft.com/office/drawing/2014/main" id="{EB96C042-80A1-6108-84DA-37B249FD59AE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6854585" y="11969599"/>
            <a:ext cx="548639" cy="548639"/>
          </a:xfrm>
          <a:prstGeom prst="rect">
            <a:avLst/>
          </a:prstGeom>
        </p:spPr>
      </p:pic>
      <p:sp>
        <p:nvSpPr>
          <p:cNvPr id="36" name="TextBox 9">
            <a:extLst>
              <a:ext uri="{FF2B5EF4-FFF2-40B4-BE49-F238E27FC236}">
                <a16:creationId xmlns:a16="http://schemas.microsoft.com/office/drawing/2014/main" id="{A9F9D6EE-34E1-7C37-1C2D-B73710412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34662" y="12460835"/>
            <a:ext cx="13884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Alert</a:t>
            </a:r>
          </a:p>
        </p:txBody>
      </p:sp>
      <p:pic>
        <p:nvPicPr>
          <p:cNvPr id="40" name="グラフィックス 39">
            <a:extLst>
              <a:ext uri="{FF2B5EF4-FFF2-40B4-BE49-F238E27FC236}">
                <a16:creationId xmlns:a16="http://schemas.microsoft.com/office/drawing/2014/main" id="{A780B4AB-8964-07A0-E598-A6C07941E6C6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5695490" y="11962762"/>
            <a:ext cx="548376" cy="548376"/>
          </a:xfrm>
          <a:prstGeom prst="rect">
            <a:avLst/>
          </a:prstGeom>
        </p:spPr>
      </p:pic>
      <p:sp>
        <p:nvSpPr>
          <p:cNvPr id="57" name="TextBox 9">
            <a:extLst>
              <a:ext uri="{FF2B5EF4-FFF2-40B4-BE49-F238E27FC236}">
                <a16:creationId xmlns:a16="http://schemas.microsoft.com/office/drawing/2014/main" id="{DE5E95C7-A68E-8F18-6471-962828969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04341" y="12462698"/>
            <a:ext cx="213622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Azure Service Health</a:t>
            </a:r>
          </a:p>
          <a:p>
            <a:pPr algn="ctr" eaLnBrk="1" hangingPunct="1"/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Azure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障害・メンテナンス</a:t>
            </a:r>
            <a:endParaRPr lang="en-US" altLang="ja-JP" sz="10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  <a:p>
            <a:pPr algn="ctr" eaLnBrk="1" hangingPunct="1"/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情報提供</a:t>
            </a:r>
            <a:endParaRPr lang="en-US" altLang="ja-JP" sz="10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pic>
        <p:nvPicPr>
          <p:cNvPr id="60" name="グラフィックス 59">
            <a:extLst>
              <a:ext uri="{FF2B5EF4-FFF2-40B4-BE49-F238E27FC236}">
                <a16:creationId xmlns:a16="http://schemas.microsoft.com/office/drawing/2014/main" id="{05F14F24-2D1A-BA50-50FB-6D70684A340D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7825015" y="11960119"/>
            <a:ext cx="548640" cy="548640"/>
          </a:xfrm>
          <a:prstGeom prst="rect">
            <a:avLst/>
          </a:prstGeom>
        </p:spPr>
      </p:pic>
      <p:sp>
        <p:nvSpPr>
          <p:cNvPr id="65" name="TextBox 9">
            <a:extLst>
              <a:ext uri="{FF2B5EF4-FFF2-40B4-BE49-F238E27FC236}">
                <a16:creationId xmlns:a16="http://schemas.microsoft.com/office/drawing/2014/main" id="{4232AAD2-8587-36B1-1E83-07474F2F9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22100" y="12471170"/>
            <a:ext cx="13884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Azure Logic Apps</a:t>
            </a:r>
          </a:p>
          <a:p>
            <a:pPr algn="ctr" eaLnBrk="1" hangingPunct="1"/>
            <a:endParaRPr lang="en-US" altLang="ja-JP" sz="10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pic>
        <p:nvPicPr>
          <p:cNvPr id="68" name="グラフィックス 67">
            <a:extLst>
              <a:ext uri="{FF2B5EF4-FFF2-40B4-BE49-F238E27FC236}">
                <a16:creationId xmlns:a16="http://schemas.microsoft.com/office/drawing/2014/main" id="{1EEB9D1E-F7FA-A49A-6AE7-C47546279BFB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4419033" y="11965843"/>
            <a:ext cx="548640" cy="548640"/>
          </a:xfrm>
          <a:prstGeom prst="rect">
            <a:avLst/>
          </a:prstGeom>
        </p:spPr>
      </p:pic>
      <p:sp>
        <p:nvSpPr>
          <p:cNvPr id="79" name="TextBox 9">
            <a:extLst>
              <a:ext uri="{FF2B5EF4-FFF2-40B4-BE49-F238E27FC236}">
                <a16:creationId xmlns:a16="http://schemas.microsoft.com/office/drawing/2014/main" id="{9B3548C9-F3CF-7CEB-E44C-07C90A4D2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95833" y="12467026"/>
            <a:ext cx="13884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Azure Dashboard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ダッシュボード</a:t>
            </a:r>
            <a:endParaRPr lang="en-US" altLang="ja-JP" sz="10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pic>
        <p:nvPicPr>
          <p:cNvPr id="80" name="グラフィックス 79">
            <a:extLst>
              <a:ext uri="{FF2B5EF4-FFF2-40B4-BE49-F238E27FC236}">
                <a16:creationId xmlns:a16="http://schemas.microsoft.com/office/drawing/2014/main" id="{0CD71877-5DB8-8317-22FB-6717EEE2021B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3271573" y="11914058"/>
            <a:ext cx="548640" cy="548640"/>
          </a:xfrm>
          <a:prstGeom prst="rect">
            <a:avLst/>
          </a:prstGeom>
        </p:spPr>
      </p:pic>
      <p:sp>
        <p:nvSpPr>
          <p:cNvPr id="83" name="TextBox 9">
            <a:extLst>
              <a:ext uri="{FF2B5EF4-FFF2-40B4-BE49-F238E27FC236}">
                <a16:creationId xmlns:a16="http://schemas.microsoft.com/office/drawing/2014/main" id="{7FD2C45E-4ABB-68B1-62EC-48ED19AFA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6472" y="12423715"/>
            <a:ext cx="13884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Application Insights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メトリクス監視</a:t>
            </a:r>
            <a:endParaRPr lang="en-US" altLang="en-US" sz="10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pic>
        <p:nvPicPr>
          <p:cNvPr id="85" name="グラフィックス 84">
            <a:extLst>
              <a:ext uri="{FF2B5EF4-FFF2-40B4-BE49-F238E27FC236}">
                <a16:creationId xmlns:a16="http://schemas.microsoft.com/office/drawing/2014/main" id="{99DA7699-E5C5-08E0-7B33-E6904248338F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0912229" y="11918386"/>
            <a:ext cx="548640" cy="548640"/>
          </a:xfrm>
          <a:prstGeom prst="rect">
            <a:avLst/>
          </a:prstGeom>
        </p:spPr>
      </p:pic>
      <p:pic>
        <p:nvPicPr>
          <p:cNvPr id="86" name="グラフィックス 85">
            <a:extLst>
              <a:ext uri="{FF2B5EF4-FFF2-40B4-BE49-F238E27FC236}">
                <a16:creationId xmlns:a16="http://schemas.microsoft.com/office/drawing/2014/main" id="{87C57339-C9EC-4BBD-A428-AD678D3AD66F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12027939" y="11924112"/>
            <a:ext cx="553794" cy="553794"/>
          </a:xfrm>
          <a:prstGeom prst="rect">
            <a:avLst/>
          </a:prstGeom>
        </p:spPr>
      </p:pic>
      <p:sp>
        <p:nvSpPr>
          <p:cNvPr id="88" name="TextBox 9">
            <a:extLst>
              <a:ext uri="{FF2B5EF4-FFF2-40B4-BE49-F238E27FC236}">
                <a16:creationId xmlns:a16="http://schemas.microsoft.com/office/drawing/2014/main" id="{232B7CB2-74F1-068B-4359-ED648ADFC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70487" y="12467026"/>
            <a:ext cx="13884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Log Analytics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ログ監視</a:t>
            </a:r>
            <a:endParaRPr lang="en-US" altLang="en-US" sz="10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sp>
        <p:nvSpPr>
          <p:cNvPr id="90" name="TextBox 9">
            <a:extLst>
              <a:ext uri="{FF2B5EF4-FFF2-40B4-BE49-F238E27FC236}">
                <a16:creationId xmlns:a16="http://schemas.microsoft.com/office/drawing/2014/main" id="{ADF4A8E6-A38B-3B38-26AF-2A66DF7C61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8136" y="12402088"/>
            <a:ext cx="13884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Azure Monitor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メトリクス機能</a:t>
            </a:r>
            <a:endParaRPr lang="en-US" altLang="en-US" sz="10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sp>
        <p:nvSpPr>
          <p:cNvPr id="95" name="正方形/長方形 94">
            <a:extLst>
              <a:ext uri="{FF2B5EF4-FFF2-40B4-BE49-F238E27FC236}">
                <a16:creationId xmlns:a16="http://schemas.microsoft.com/office/drawing/2014/main" id="{B36870B1-ABBB-9116-5BD6-4376F6F90051}"/>
              </a:ext>
            </a:extLst>
          </p:cNvPr>
          <p:cNvSpPr/>
          <p:nvPr/>
        </p:nvSpPr>
        <p:spPr>
          <a:xfrm>
            <a:off x="18893214" y="11630006"/>
            <a:ext cx="3446407" cy="1345223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kumimoji="1" lang="ja-JP" altLang="en-US" sz="1000" b="1" u="sng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オブザーバビリティ</a:t>
            </a:r>
            <a:r>
              <a:rPr kumimoji="1" lang="en-US" altLang="ja-JP" sz="1000" b="1" u="sng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_</a:t>
            </a:r>
            <a:r>
              <a:rPr kumimoji="1" lang="ja-JP" altLang="en-US" sz="1000" b="1" u="sng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サービス状態監視機能</a:t>
            </a:r>
            <a:endParaRPr kumimoji="1" lang="en-US" altLang="ja-JP" sz="1000" b="1" u="sng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96" name="グラフィックス 95">
            <a:extLst>
              <a:ext uri="{FF2B5EF4-FFF2-40B4-BE49-F238E27FC236}">
                <a16:creationId xmlns:a16="http://schemas.microsoft.com/office/drawing/2014/main" id="{9CA8D2CD-D5EA-695B-3897-77AB6A1424F2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19971771" y="11954965"/>
            <a:ext cx="553794" cy="553794"/>
          </a:xfrm>
          <a:prstGeom prst="rect">
            <a:avLst/>
          </a:prstGeom>
        </p:spPr>
      </p:pic>
      <p:sp>
        <p:nvSpPr>
          <p:cNvPr id="99" name="TextBox 9">
            <a:extLst>
              <a:ext uri="{FF2B5EF4-FFF2-40B4-BE49-F238E27FC236}">
                <a16:creationId xmlns:a16="http://schemas.microsoft.com/office/drawing/2014/main" id="{BFD90D71-6AE7-C945-FA98-31BA70FE7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98409" y="12542495"/>
            <a:ext cx="15005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Application Insights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サービス監視</a:t>
            </a:r>
            <a:endParaRPr lang="en-US" altLang="en-US" sz="10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sp>
        <p:nvSpPr>
          <p:cNvPr id="100" name="正方形/長方形 99">
            <a:extLst>
              <a:ext uri="{FF2B5EF4-FFF2-40B4-BE49-F238E27FC236}">
                <a16:creationId xmlns:a16="http://schemas.microsoft.com/office/drawing/2014/main" id="{157AD384-8F64-08A1-B845-733E3251FFE7}"/>
              </a:ext>
            </a:extLst>
          </p:cNvPr>
          <p:cNvSpPr/>
          <p:nvPr/>
        </p:nvSpPr>
        <p:spPr>
          <a:xfrm>
            <a:off x="10275846" y="13026138"/>
            <a:ext cx="5839134" cy="1383356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kumimoji="1" lang="ja-JP" altLang="en-US" sz="1000" b="1" u="sng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ログ管理</a:t>
            </a:r>
            <a:r>
              <a:rPr kumimoji="1" lang="en-US" altLang="ja-JP" sz="1000" b="1" u="sng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_</a:t>
            </a:r>
            <a:r>
              <a:rPr kumimoji="1" lang="ja-JP" altLang="en-US" sz="1000" b="1" u="sng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ログ管理機能</a:t>
            </a:r>
            <a:endParaRPr kumimoji="1" lang="en-US" altLang="ja-JP" sz="1000" b="1" u="sng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02" name="TextBox 9">
            <a:extLst>
              <a:ext uri="{FF2B5EF4-FFF2-40B4-BE49-F238E27FC236}">
                <a16:creationId xmlns:a16="http://schemas.microsoft.com/office/drawing/2014/main" id="{95D7BF93-9BAA-9077-2604-AC182C6AE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92822" y="13832608"/>
            <a:ext cx="174994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Storage </a:t>
            </a:r>
          </a:p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Accounts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ログ長期保管用ストレージ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pic>
        <p:nvPicPr>
          <p:cNvPr id="109" name="グラフィックス 108">
            <a:extLst>
              <a:ext uri="{FF2B5EF4-FFF2-40B4-BE49-F238E27FC236}">
                <a16:creationId xmlns:a16="http://schemas.microsoft.com/office/drawing/2014/main" id="{28443347-6D0A-4336-8A63-A08C2D649D3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3393473" y="13318250"/>
            <a:ext cx="548640" cy="548640"/>
          </a:xfrm>
          <a:prstGeom prst="rect">
            <a:avLst/>
          </a:prstGeom>
        </p:spPr>
      </p:pic>
      <p:pic>
        <p:nvPicPr>
          <p:cNvPr id="110" name="グラフィックス 109">
            <a:extLst>
              <a:ext uri="{FF2B5EF4-FFF2-40B4-BE49-F238E27FC236}">
                <a16:creationId xmlns:a16="http://schemas.microsoft.com/office/drawing/2014/main" id="{F36C7B0A-CBA3-6F14-E3BA-C08A8364907D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2217784" y="13310902"/>
            <a:ext cx="548640" cy="548640"/>
          </a:xfrm>
          <a:prstGeom prst="rect">
            <a:avLst/>
          </a:prstGeom>
        </p:spPr>
      </p:pic>
      <p:sp>
        <p:nvSpPr>
          <p:cNvPr id="111" name="TextBox 9">
            <a:extLst>
              <a:ext uri="{FF2B5EF4-FFF2-40B4-BE49-F238E27FC236}">
                <a16:creationId xmlns:a16="http://schemas.microsoft.com/office/drawing/2014/main" id="{7B1DD970-A37F-7F5D-E463-59DD5B8805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2338" y="13832608"/>
            <a:ext cx="13884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Log Analytics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ログ分析用ストレージ</a:t>
            </a:r>
            <a:endParaRPr lang="en-US" altLang="en-US" sz="10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sp>
        <p:nvSpPr>
          <p:cNvPr id="112" name="TextBox 9">
            <a:extLst>
              <a:ext uri="{FF2B5EF4-FFF2-40B4-BE49-F238E27FC236}">
                <a16:creationId xmlns:a16="http://schemas.microsoft.com/office/drawing/2014/main" id="{1BA5C059-08A2-C32A-92DE-32E9DE43A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12767" y="13834029"/>
            <a:ext cx="17499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AI Search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ログの検索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pic>
        <p:nvPicPr>
          <p:cNvPr id="113" name="グラフィックス 112">
            <a:extLst>
              <a:ext uri="{FF2B5EF4-FFF2-40B4-BE49-F238E27FC236}">
                <a16:creationId xmlns:a16="http://schemas.microsoft.com/office/drawing/2014/main" id="{CB5877C9-C651-8F31-8200-70AAB070E9AB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10912229" y="13308345"/>
            <a:ext cx="550179" cy="550179"/>
          </a:xfrm>
          <a:prstGeom prst="rect">
            <a:avLst/>
          </a:prstGeom>
        </p:spPr>
      </p:pic>
      <p:pic>
        <p:nvPicPr>
          <p:cNvPr id="115" name="グラフィックス 114">
            <a:extLst>
              <a:ext uri="{FF2B5EF4-FFF2-40B4-BE49-F238E27FC236}">
                <a16:creationId xmlns:a16="http://schemas.microsoft.com/office/drawing/2014/main" id="{79818420-22CF-361C-0CA8-CA61D2CB1DEC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14813417" y="13306360"/>
            <a:ext cx="548640" cy="548640"/>
          </a:xfrm>
          <a:prstGeom prst="rect">
            <a:avLst/>
          </a:prstGeom>
        </p:spPr>
      </p:pic>
      <p:sp>
        <p:nvSpPr>
          <p:cNvPr id="116" name="TextBox 9">
            <a:extLst>
              <a:ext uri="{FF2B5EF4-FFF2-40B4-BE49-F238E27FC236}">
                <a16:creationId xmlns:a16="http://schemas.microsoft.com/office/drawing/2014/main" id="{85FA8EAB-676D-C679-9948-87C9AA23F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23244" y="13829831"/>
            <a:ext cx="17499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診断設定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ログの連携設定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sp>
        <p:nvSpPr>
          <p:cNvPr id="119" name="正方形/長方形 118">
            <a:extLst>
              <a:ext uri="{FF2B5EF4-FFF2-40B4-BE49-F238E27FC236}">
                <a16:creationId xmlns:a16="http://schemas.microsoft.com/office/drawing/2014/main" id="{11BBD38A-047A-3CF4-4A17-6EF92042A99E}"/>
              </a:ext>
            </a:extLst>
          </p:cNvPr>
          <p:cNvSpPr/>
          <p:nvPr/>
        </p:nvSpPr>
        <p:spPr>
          <a:xfrm>
            <a:off x="16235592" y="13022189"/>
            <a:ext cx="1745348" cy="1387304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kumimoji="1" lang="ja-JP" altLang="en-US" sz="1000" b="1" u="sng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バックアップ</a:t>
            </a:r>
            <a:r>
              <a:rPr kumimoji="1" lang="en-US" altLang="ja-JP" sz="1000" b="1" u="sng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_</a:t>
            </a:r>
            <a:r>
              <a:rPr kumimoji="1" lang="ja-JP" altLang="en-US" sz="1000" b="1" u="sng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バックアップ機能</a:t>
            </a:r>
            <a:endParaRPr kumimoji="1" lang="en-US" altLang="ja-JP" sz="1000" b="1" u="sng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21" name="TextBox 9">
            <a:extLst>
              <a:ext uri="{FF2B5EF4-FFF2-40B4-BE49-F238E27FC236}">
                <a16:creationId xmlns:a16="http://schemas.microsoft.com/office/drawing/2014/main" id="{7F0B9652-0DFE-FFEB-B239-DFADADFA4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55379" y="13830651"/>
            <a:ext cx="174994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Backup</a:t>
            </a:r>
          </a:p>
          <a:p>
            <a:pPr algn="ctr" eaLnBrk="1" hangingPunct="1"/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Center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バックアップ機能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pic>
        <p:nvPicPr>
          <p:cNvPr id="123" name="グラフィックス 122">
            <a:extLst>
              <a:ext uri="{FF2B5EF4-FFF2-40B4-BE49-F238E27FC236}">
                <a16:creationId xmlns:a16="http://schemas.microsoft.com/office/drawing/2014/main" id="{C4476FD8-03BB-CEFE-3B5C-52556F401D70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16669918" y="13310902"/>
            <a:ext cx="548641" cy="548641"/>
          </a:xfrm>
          <a:prstGeom prst="rect">
            <a:avLst/>
          </a:prstGeom>
        </p:spPr>
      </p:pic>
      <p:sp>
        <p:nvSpPr>
          <p:cNvPr id="125" name="正方形/長方形 124">
            <a:extLst>
              <a:ext uri="{FF2B5EF4-FFF2-40B4-BE49-F238E27FC236}">
                <a16:creationId xmlns:a16="http://schemas.microsoft.com/office/drawing/2014/main" id="{E9E7C14A-0AA2-E876-7698-80C5A5F99E27}"/>
              </a:ext>
            </a:extLst>
          </p:cNvPr>
          <p:cNvSpPr/>
          <p:nvPr/>
        </p:nvSpPr>
        <p:spPr>
          <a:xfrm>
            <a:off x="18099334" y="13028274"/>
            <a:ext cx="4250699" cy="1381220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kumimoji="1" lang="ja-JP" altLang="en-US" sz="1000" b="1" u="sng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構成管理</a:t>
            </a:r>
            <a:r>
              <a:rPr kumimoji="1" lang="en-US" altLang="ja-JP" sz="1000" b="1" u="sng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_</a:t>
            </a:r>
            <a:r>
              <a:rPr kumimoji="1" lang="ja-JP" altLang="en-US" sz="1000" b="1" u="sng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システム構成管理機能</a:t>
            </a:r>
            <a:endParaRPr kumimoji="1" lang="en-US" altLang="ja-JP" sz="1000" b="1" u="sng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34" name="TextBox 9">
            <a:extLst>
              <a:ext uri="{FF2B5EF4-FFF2-40B4-BE49-F238E27FC236}">
                <a16:creationId xmlns:a16="http://schemas.microsoft.com/office/drawing/2014/main" id="{D29B470F-0177-B5E1-8FA9-82375C7B8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49276" y="13849012"/>
            <a:ext cx="174994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Template Specs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構成管理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構成管理情報保管</a:t>
            </a:r>
            <a:endParaRPr lang="en-US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pic>
        <p:nvPicPr>
          <p:cNvPr id="135" name="グラフィックス 134">
            <a:extLst>
              <a:ext uri="{FF2B5EF4-FFF2-40B4-BE49-F238E27FC236}">
                <a16:creationId xmlns:a16="http://schemas.microsoft.com/office/drawing/2014/main" id="{75352405-3D82-65E2-66C6-9833AAFE6807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18748497" y="13320862"/>
            <a:ext cx="548640" cy="548640"/>
          </a:xfrm>
          <a:prstGeom prst="rect">
            <a:avLst/>
          </a:prstGeom>
        </p:spPr>
      </p:pic>
      <p:pic>
        <p:nvPicPr>
          <p:cNvPr id="136" name="グラフィックス 135">
            <a:extLst>
              <a:ext uri="{FF2B5EF4-FFF2-40B4-BE49-F238E27FC236}">
                <a16:creationId xmlns:a16="http://schemas.microsoft.com/office/drawing/2014/main" id="{DF7170CF-FDC6-6A93-DF68-6159396301DF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20470004" y="13318250"/>
            <a:ext cx="550214" cy="550214"/>
          </a:xfrm>
          <a:prstGeom prst="rect">
            <a:avLst/>
          </a:prstGeom>
        </p:spPr>
      </p:pic>
      <p:sp>
        <p:nvSpPr>
          <p:cNvPr id="137" name="TextBox 9">
            <a:extLst>
              <a:ext uri="{FF2B5EF4-FFF2-40B4-BE49-F238E27FC236}">
                <a16:creationId xmlns:a16="http://schemas.microsoft.com/office/drawing/2014/main" id="{D2D2EF61-9713-B607-DD7E-4DFCE05D9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9335" y="13837670"/>
            <a:ext cx="174994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Resource Manager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　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or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　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Bicep 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環境自動構築</a:t>
            </a:r>
            <a:endParaRPr lang="en-US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sp>
        <p:nvSpPr>
          <p:cNvPr id="146" name="TextBox 9">
            <a:extLst>
              <a:ext uri="{FF2B5EF4-FFF2-40B4-BE49-F238E27FC236}">
                <a16:creationId xmlns:a16="http://schemas.microsoft.com/office/drawing/2014/main" id="{B171EFF1-729D-56B6-E3DD-E4A1B0DB2B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15026" y="14971505"/>
            <a:ext cx="13884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Microsoft Defender</a:t>
            </a:r>
          </a:p>
          <a:p>
            <a:pPr algn="ctr" eaLnBrk="1" hangingPunct="1"/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for Containers</a:t>
            </a:r>
          </a:p>
          <a:p>
            <a:pPr algn="ctr" eaLnBrk="1" hangingPunct="1"/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for Cloud Apps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脆弱性スキャン</a:t>
            </a:r>
            <a:endParaRPr lang="en-US" altLang="ja-JP" sz="10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pic>
        <p:nvPicPr>
          <p:cNvPr id="147" name="グラフィックス 5">
            <a:extLst>
              <a:ext uri="{FF2B5EF4-FFF2-40B4-BE49-F238E27FC236}">
                <a16:creationId xmlns:a16="http://schemas.microsoft.com/office/drawing/2014/main" id="{AE8D47E0-69AC-D5FF-28EE-736B184989F7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10912229" y="14476011"/>
            <a:ext cx="548640" cy="548640"/>
          </a:xfrm>
          <a:prstGeom prst="rect">
            <a:avLst/>
          </a:prstGeom>
        </p:spPr>
      </p:pic>
      <p:pic>
        <p:nvPicPr>
          <p:cNvPr id="148" name="グラフィックス 147">
            <a:extLst>
              <a:ext uri="{FF2B5EF4-FFF2-40B4-BE49-F238E27FC236}">
                <a16:creationId xmlns:a16="http://schemas.microsoft.com/office/drawing/2014/main" id="{9FF57DC8-571F-7E95-2253-44B0693E15E2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17686033" y="14472964"/>
            <a:ext cx="554312" cy="554312"/>
          </a:xfrm>
          <a:prstGeom prst="rect">
            <a:avLst/>
          </a:prstGeom>
        </p:spPr>
      </p:pic>
      <p:sp>
        <p:nvSpPr>
          <p:cNvPr id="149" name="TextBox 9">
            <a:extLst>
              <a:ext uri="{FF2B5EF4-FFF2-40B4-BE49-F238E27FC236}">
                <a16:creationId xmlns:a16="http://schemas.microsoft.com/office/drawing/2014/main" id="{21F74358-5EBC-ABC3-7449-AFD57CCB9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34933" y="14962050"/>
            <a:ext cx="13884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Azure Policy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リソース管理</a:t>
            </a:r>
            <a:endParaRPr lang="en-US" altLang="ja-JP" sz="10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  <a:p>
            <a:pPr algn="ctr" eaLnBrk="1" hangingPunct="1"/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アクセス権限管理</a:t>
            </a:r>
            <a:endParaRPr lang="en-US" altLang="ja-JP" sz="10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pic>
        <p:nvPicPr>
          <p:cNvPr id="150" name="グラフィックス 149">
            <a:extLst>
              <a:ext uri="{FF2B5EF4-FFF2-40B4-BE49-F238E27FC236}">
                <a16:creationId xmlns:a16="http://schemas.microsoft.com/office/drawing/2014/main" id="{7B91EE0B-3299-255C-C807-E1B03E21629B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16384729" y="14472964"/>
            <a:ext cx="554734" cy="554734"/>
          </a:xfrm>
          <a:prstGeom prst="rect">
            <a:avLst/>
          </a:prstGeom>
        </p:spPr>
      </p:pic>
      <p:sp>
        <p:nvSpPr>
          <p:cNvPr id="151" name="TextBox 9">
            <a:extLst>
              <a:ext uri="{FF2B5EF4-FFF2-40B4-BE49-F238E27FC236}">
                <a16:creationId xmlns:a16="http://schemas.microsoft.com/office/drawing/2014/main" id="{E1B500F1-BAD5-B85F-7BB9-FDCD8F5BC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64697" y="14962050"/>
            <a:ext cx="13884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Azure DDoS Protection</a:t>
            </a:r>
          </a:p>
          <a:p>
            <a:pPr algn="ctr" eaLnBrk="1" hangingPunct="1"/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DDoS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保護</a:t>
            </a:r>
            <a:endParaRPr lang="en-US" altLang="ja-JP" sz="10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sp>
        <p:nvSpPr>
          <p:cNvPr id="152" name="TextBox 9">
            <a:extLst>
              <a:ext uri="{FF2B5EF4-FFF2-40B4-BE49-F238E27FC236}">
                <a16:creationId xmlns:a16="http://schemas.microsoft.com/office/drawing/2014/main" id="{6A19AA17-B2C7-F664-044A-C56B3D558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67813" y="14962036"/>
            <a:ext cx="13884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Microsoft Defender</a:t>
            </a:r>
          </a:p>
          <a:p>
            <a:pPr algn="ctr" eaLnBrk="1" hangingPunct="1"/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for Cloud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ダッシュボード</a:t>
            </a:r>
            <a:endParaRPr lang="en-US" altLang="ja-JP" sz="10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pic>
        <p:nvPicPr>
          <p:cNvPr id="153" name="グラフィックス 152">
            <a:extLst>
              <a:ext uri="{FF2B5EF4-FFF2-40B4-BE49-F238E27FC236}">
                <a16:creationId xmlns:a16="http://schemas.microsoft.com/office/drawing/2014/main" id="{393578A4-74BF-0386-74E5-0458ABC7680F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8883780" y="14475239"/>
            <a:ext cx="545329" cy="545329"/>
          </a:xfrm>
          <a:prstGeom prst="rect">
            <a:avLst/>
          </a:prstGeom>
        </p:spPr>
      </p:pic>
      <p:sp>
        <p:nvSpPr>
          <p:cNvPr id="154" name="TextBox 9">
            <a:extLst>
              <a:ext uri="{FF2B5EF4-FFF2-40B4-BE49-F238E27FC236}">
                <a16:creationId xmlns:a16="http://schemas.microsoft.com/office/drawing/2014/main" id="{887BD011-A9E3-2DA6-840F-CD1B9D334F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97150" y="14982051"/>
            <a:ext cx="17499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Logic Apps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対処ワークフロー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pic>
        <p:nvPicPr>
          <p:cNvPr id="155" name="グラフィックス 154">
            <a:extLst>
              <a:ext uri="{FF2B5EF4-FFF2-40B4-BE49-F238E27FC236}">
                <a16:creationId xmlns:a16="http://schemas.microsoft.com/office/drawing/2014/main" id="{BB07FF6F-C924-D559-8176-2696C7970CD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9879862" y="14476011"/>
            <a:ext cx="543674" cy="543674"/>
          </a:xfrm>
          <a:prstGeom prst="rect">
            <a:avLst/>
          </a:prstGeom>
        </p:spPr>
      </p:pic>
      <p:sp>
        <p:nvSpPr>
          <p:cNvPr id="156" name="TextBox 9">
            <a:extLst>
              <a:ext uri="{FF2B5EF4-FFF2-40B4-BE49-F238E27FC236}">
                <a16:creationId xmlns:a16="http://schemas.microsoft.com/office/drawing/2014/main" id="{CA430EFB-5C1A-F22A-A2DB-1824A1AB6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34188" y="14974597"/>
            <a:ext cx="13884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Azure</a:t>
            </a:r>
          </a:p>
          <a:p>
            <a:pPr algn="ctr" eaLnBrk="1" hangingPunct="1"/>
            <a:r>
              <a:rPr lang="en-US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Functions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自走復旧等</a:t>
            </a:r>
            <a:endParaRPr lang="en-US" altLang="en-US" sz="10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pic>
        <p:nvPicPr>
          <p:cNvPr id="157" name="グラフィックス 5">
            <a:extLst>
              <a:ext uri="{FF2B5EF4-FFF2-40B4-BE49-F238E27FC236}">
                <a16:creationId xmlns:a16="http://schemas.microsoft.com/office/drawing/2014/main" id="{72FF69A9-70D0-C20F-494D-3E59E3EC3D28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12365918" y="14476011"/>
            <a:ext cx="548640" cy="548640"/>
          </a:xfrm>
          <a:prstGeom prst="rect">
            <a:avLst/>
          </a:prstGeom>
        </p:spPr>
      </p:pic>
      <p:sp>
        <p:nvSpPr>
          <p:cNvPr id="158" name="TextBox 9">
            <a:extLst>
              <a:ext uri="{FF2B5EF4-FFF2-40B4-BE49-F238E27FC236}">
                <a16:creationId xmlns:a16="http://schemas.microsoft.com/office/drawing/2014/main" id="{6D07EA93-EA21-E08E-BECF-E82615661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41165" y="14969351"/>
            <a:ext cx="13884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Microsoft Defender for Cloud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不正通信検知</a:t>
            </a:r>
            <a:endParaRPr lang="en-US" altLang="ja-JP" sz="10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pic>
        <p:nvPicPr>
          <p:cNvPr id="159" name="グラフィックス 5">
            <a:extLst>
              <a:ext uri="{FF2B5EF4-FFF2-40B4-BE49-F238E27FC236}">
                <a16:creationId xmlns:a16="http://schemas.microsoft.com/office/drawing/2014/main" id="{87654A59-C6B5-921C-EB7C-7507EAD0DEF9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13809948" y="14476011"/>
            <a:ext cx="548640" cy="548640"/>
          </a:xfrm>
          <a:prstGeom prst="rect">
            <a:avLst/>
          </a:prstGeom>
        </p:spPr>
      </p:pic>
      <p:sp>
        <p:nvSpPr>
          <p:cNvPr id="160" name="TextBox 9">
            <a:extLst>
              <a:ext uri="{FF2B5EF4-FFF2-40B4-BE49-F238E27FC236}">
                <a16:creationId xmlns:a16="http://schemas.microsoft.com/office/drawing/2014/main" id="{CEE0CCF4-8850-B15D-CEB5-EEE4DDD708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87105" y="14962036"/>
            <a:ext cx="13884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Microsoft Defender for Storage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機密情報検出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/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保護</a:t>
            </a:r>
            <a:endParaRPr lang="en-US" altLang="ja-JP" sz="10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pic>
        <p:nvPicPr>
          <p:cNvPr id="161" name="グラフィックス 5">
            <a:extLst>
              <a:ext uri="{FF2B5EF4-FFF2-40B4-BE49-F238E27FC236}">
                <a16:creationId xmlns:a16="http://schemas.microsoft.com/office/drawing/2014/main" id="{81C3C554-026F-2D17-2720-9EB3CB3ED6EF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15106215" y="14476011"/>
            <a:ext cx="548640" cy="548640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5A205AB-CECE-A2E6-2340-2807587BF187}"/>
              </a:ext>
            </a:extLst>
          </p:cNvPr>
          <p:cNvSpPr/>
          <p:nvPr/>
        </p:nvSpPr>
        <p:spPr>
          <a:xfrm>
            <a:off x="11539088" y="15820935"/>
            <a:ext cx="3013061" cy="1116703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kumimoji="1" lang="en-US" altLang="ja-JP" sz="14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CI/CD_CI/CD</a:t>
            </a:r>
            <a:r>
              <a:rPr kumimoji="1" lang="ja-JP" altLang="en-US" sz="14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パイプライン機能</a:t>
            </a:r>
          </a:p>
        </p:txBody>
      </p:sp>
      <p:pic>
        <p:nvPicPr>
          <p:cNvPr id="127" name="グラフィックス 126">
            <a:extLst>
              <a:ext uri="{FF2B5EF4-FFF2-40B4-BE49-F238E27FC236}">
                <a16:creationId xmlns:a16="http://schemas.microsoft.com/office/drawing/2014/main" id="{A0414EF6-1549-3474-700A-F68233E4FEC4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10290679" y="15812183"/>
            <a:ext cx="381000" cy="381000"/>
          </a:xfrm>
          <a:prstGeom prst="rect">
            <a:avLst/>
          </a:prstGeom>
        </p:spPr>
      </p:pic>
      <p:sp>
        <p:nvSpPr>
          <p:cNvPr id="162" name="Rectangle 78">
            <a:extLst>
              <a:ext uri="{FF2B5EF4-FFF2-40B4-BE49-F238E27FC236}">
                <a16:creationId xmlns:a16="http://schemas.microsoft.com/office/drawing/2014/main" id="{726DA40D-5FB8-71B1-B244-9AFC3CE8801B}"/>
              </a:ext>
            </a:extLst>
          </p:cNvPr>
          <p:cNvSpPr/>
          <p:nvPr/>
        </p:nvSpPr>
        <p:spPr>
          <a:xfrm>
            <a:off x="10290680" y="15759217"/>
            <a:ext cx="4474629" cy="1203457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2920" tIns="9144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DevOps</a:t>
            </a:r>
          </a:p>
        </p:txBody>
      </p:sp>
      <p:pic>
        <p:nvPicPr>
          <p:cNvPr id="163" name="図 162">
            <a:extLst>
              <a:ext uri="{FF2B5EF4-FFF2-40B4-BE49-F238E27FC236}">
                <a16:creationId xmlns:a16="http://schemas.microsoft.com/office/drawing/2014/main" id="{001BCA8A-8BE8-F7E5-9F27-62A17CB5EDDF}"/>
              </a:ext>
            </a:extLst>
      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11997046" y="16129350"/>
            <a:ext cx="428625" cy="476250"/>
          </a:xfrm>
          <a:prstGeom prst="rect">
            <a:avLst/>
          </a:prstGeom>
        </p:spPr>
      </p:pic>
      <p:pic>
        <p:nvPicPr>
          <p:cNvPr id="164" name="図 163">
            <a:extLst>
              <a:ext uri="{FF2B5EF4-FFF2-40B4-BE49-F238E27FC236}">
                <a16:creationId xmlns:a16="http://schemas.microsoft.com/office/drawing/2014/main" id="{6B11222C-DF45-56B9-8438-8F5379C186AD}"/>
              </a:ext>
            </a:extLst>
      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13127730" y="16129350"/>
            <a:ext cx="476250" cy="476250"/>
          </a:xfrm>
          <a:prstGeom prst="rect">
            <a:avLst/>
          </a:prstGeom>
        </p:spPr>
      </p:pic>
      <p:sp>
        <p:nvSpPr>
          <p:cNvPr id="165" name="TextBox 9">
            <a:extLst>
              <a:ext uri="{FF2B5EF4-FFF2-40B4-BE49-F238E27FC236}">
                <a16:creationId xmlns:a16="http://schemas.microsoft.com/office/drawing/2014/main" id="{9A428941-9FB0-A992-3BC2-A8304CFB1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9089" y="16562564"/>
            <a:ext cx="12786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Azure Repos</a:t>
            </a:r>
            <a:endParaRPr lang="en-US" altLang="ja-JP" sz="10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  <a:p>
            <a:pPr algn="ctr" eaLnBrk="1" hangingPunct="1"/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コード管理</a:t>
            </a:r>
            <a:endParaRPr lang="en-US" altLang="en-US" sz="10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sp>
        <p:nvSpPr>
          <p:cNvPr id="166" name="TextBox 9">
            <a:extLst>
              <a:ext uri="{FF2B5EF4-FFF2-40B4-BE49-F238E27FC236}">
                <a16:creationId xmlns:a16="http://schemas.microsoft.com/office/drawing/2014/main" id="{B45C172E-4E3F-DEBC-1B3E-2DF21A2A9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45033" y="16562564"/>
            <a:ext cx="17480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Azure Pipelines</a:t>
            </a:r>
            <a:endParaRPr lang="en-US" altLang="ja-JP" sz="10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  <a:p>
            <a:pPr algn="ctr" eaLnBrk="1" hangingPunct="1"/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ビルド、テスト、デプロイ</a:t>
            </a:r>
            <a:endParaRPr lang="en-US" altLang="en-US" sz="10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sp>
        <p:nvSpPr>
          <p:cNvPr id="170" name="TextBox 9">
            <a:extLst>
              <a:ext uri="{FF2B5EF4-FFF2-40B4-BE49-F238E27FC236}">
                <a16:creationId xmlns:a16="http://schemas.microsoft.com/office/drawing/2014/main" id="{6D16C713-062D-1B2F-646A-C495A50B2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82652" y="7524992"/>
            <a:ext cx="130147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API Management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バックエンド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API</a:t>
            </a:r>
            <a:b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</a:b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前処理</a:t>
            </a:r>
            <a:endParaRPr lang="en-US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pic>
        <p:nvPicPr>
          <p:cNvPr id="171" name="グラフィックス 170">
            <a:extLst>
              <a:ext uri="{FF2B5EF4-FFF2-40B4-BE49-F238E27FC236}">
                <a16:creationId xmlns:a16="http://schemas.microsoft.com/office/drawing/2014/main" id="{85EA4BCC-CF50-A97C-2EF2-BA20F981D14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0641681" y="6978254"/>
            <a:ext cx="548639" cy="548639"/>
          </a:xfrm>
          <a:prstGeom prst="rect">
            <a:avLst/>
          </a:prstGeom>
        </p:spPr>
      </p:pic>
      <p:pic>
        <p:nvPicPr>
          <p:cNvPr id="172" name="グラフィックス 171">
            <a:extLst>
              <a:ext uri="{FF2B5EF4-FFF2-40B4-BE49-F238E27FC236}">
                <a16:creationId xmlns:a16="http://schemas.microsoft.com/office/drawing/2014/main" id="{DA58F183-2490-148C-C97A-2ED14DD59E3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9362037" y="6977873"/>
            <a:ext cx="547199" cy="547199"/>
          </a:xfrm>
          <a:prstGeom prst="rect">
            <a:avLst/>
          </a:prstGeom>
        </p:spPr>
      </p:pic>
      <p:pic>
        <p:nvPicPr>
          <p:cNvPr id="174" name="グラフィックス 173">
            <a:extLst>
              <a:ext uri="{FF2B5EF4-FFF2-40B4-BE49-F238E27FC236}">
                <a16:creationId xmlns:a16="http://schemas.microsoft.com/office/drawing/2014/main" id="{15400446-3BC0-850F-BBBE-DAB8A2D6CA8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8147567" y="7014461"/>
            <a:ext cx="475854" cy="475854"/>
          </a:xfrm>
          <a:prstGeom prst="rect">
            <a:avLst/>
          </a:prstGeom>
        </p:spPr>
      </p:pic>
      <p:sp>
        <p:nvSpPr>
          <p:cNvPr id="175" name="TextBox 9">
            <a:extLst>
              <a:ext uri="{FF2B5EF4-FFF2-40B4-BE49-F238E27FC236}">
                <a16:creationId xmlns:a16="http://schemas.microsoft.com/office/drawing/2014/main" id="{B7E63D7F-9120-4400-8539-646311CDA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2103" y="7459522"/>
            <a:ext cx="136739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SQL Database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補助金交付ステータス管理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DB</a:t>
            </a:r>
            <a:endParaRPr lang="en-US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sp>
        <p:nvSpPr>
          <p:cNvPr id="176" name="TextBox 9">
            <a:extLst>
              <a:ext uri="{FF2B5EF4-FFF2-40B4-BE49-F238E27FC236}">
                <a16:creationId xmlns:a16="http://schemas.microsoft.com/office/drawing/2014/main" id="{8C3D6F27-C8C4-147D-8D43-F4EDED61D7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59364" y="7620125"/>
            <a:ext cx="155959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Functions</a:t>
            </a:r>
          </a:p>
          <a:p>
            <a:pPr algn="ctr" eaLnBrk="1" hangingPunct="1"/>
            <a:r>
              <a:rPr lang="ja-JP" altLang="en-US" sz="100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補助金交付ステータス更新処理</a:t>
            </a:r>
            <a:endParaRPr lang="en-US" altLang="en-US" sz="100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pic>
        <p:nvPicPr>
          <p:cNvPr id="177" name="グラフィックス 176">
            <a:extLst>
              <a:ext uri="{FF2B5EF4-FFF2-40B4-BE49-F238E27FC236}">
                <a16:creationId xmlns:a16="http://schemas.microsoft.com/office/drawing/2014/main" id="{80351029-DCDA-CEF1-69ED-857A01B1AA33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21942874" y="6980822"/>
            <a:ext cx="548639" cy="548639"/>
          </a:xfrm>
          <a:prstGeom prst="rect">
            <a:avLst/>
          </a:prstGeom>
        </p:spPr>
      </p:pic>
      <p:sp>
        <p:nvSpPr>
          <p:cNvPr id="178" name="TextBox 9">
            <a:extLst>
              <a:ext uri="{FF2B5EF4-FFF2-40B4-BE49-F238E27FC236}">
                <a16:creationId xmlns:a16="http://schemas.microsoft.com/office/drawing/2014/main" id="{3951DAB4-FCD9-397D-557F-EBA093B44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51754" y="7593284"/>
            <a:ext cx="13014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Static Web Apps</a:t>
            </a:r>
          </a:p>
          <a:p>
            <a:pPr algn="ctr" eaLnBrk="1" hangingPunct="1"/>
            <a:r>
              <a:rPr lang="ja-JP" altLang="en-US" sz="100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フロントエンド配信</a:t>
            </a:r>
            <a:endParaRPr lang="en-US" altLang="en-US" sz="100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cxnSp>
        <p:nvCxnSpPr>
          <p:cNvPr id="179" name="直線矢印コネクタ 120">
            <a:extLst>
              <a:ext uri="{FF2B5EF4-FFF2-40B4-BE49-F238E27FC236}">
                <a16:creationId xmlns:a16="http://schemas.microsoft.com/office/drawing/2014/main" id="{4561ECC7-D72E-BB63-CF89-FDA5AB07662A}"/>
              </a:ext>
            </a:extLst>
          </p:cNvPr>
          <p:cNvCxnSpPr>
            <a:cxnSpLocks/>
            <a:stCxn id="177" idx="1"/>
            <a:endCxn id="171" idx="3"/>
          </p:cNvCxnSpPr>
          <p:nvPr/>
        </p:nvCxnSpPr>
        <p:spPr>
          <a:xfrm flipH="1" flipV="1">
            <a:off x="21190320" y="7252574"/>
            <a:ext cx="752554" cy="25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2" name="直線矢印コネクタ 120">
            <a:extLst>
              <a:ext uri="{FF2B5EF4-FFF2-40B4-BE49-F238E27FC236}">
                <a16:creationId xmlns:a16="http://schemas.microsoft.com/office/drawing/2014/main" id="{53035BDD-EA81-45E2-E760-940A9C775B5F}"/>
              </a:ext>
            </a:extLst>
          </p:cNvPr>
          <p:cNvCxnSpPr>
            <a:cxnSpLocks/>
            <a:stCxn id="171" idx="1"/>
            <a:endCxn id="172" idx="3"/>
          </p:cNvCxnSpPr>
          <p:nvPr/>
        </p:nvCxnSpPr>
        <p:spPr>
          <a:xfrm flipH="1" flipV="1">
            <a:off x="19909236" y="7251473"/>
            <a:ext cx="732445" cy="11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5" name="直線矢印コネクタ 120">
            <a:extLst>
              <a:ext uri="{FF2B5EF4-FFF2-40B4-BE49-F238E27FC236}">
                <a16:creationId xmlns:a16="http://schemas.microsoft.com/office/drawing/2014/main" id="{F72E0566-E8CA-4B5D-50F5-503BA59208CE}"/>
              </a:ext>
            </a:extLst>
          </p:cNvPr>
          <p:cNvCxnSpPr>
            <a:cxnSpLocks/>
            <a:stCxn id="172" idx="1"/>
            <a:endCxn id="174" idx="3"/>
          </p:cNvCxnSpPr>
          <p:nvPr/>
        </p:nvCxnSpPr>
        <p:spPr>
          <a:xfrm flipH="1">
            <a:off x="18623421" y="7251473"/>
            <a:ext cx="738616" cy="9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1" name="TextBox 12">
            <a:extLst>
              <a:ext uri="{FF2B5EF4-FFF2-40B4-BE49-F238E27FC236}">
                <a16:creationId xmlns:a16="http://schemas.microsoft.com/office/drawing/2014/main" id="{04ED9F97-4F58-8886-2EB5-344EBC3F6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4165" y="7076139"/>
            <a:ext cx="1291103" cy="4154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50" dirty="0" err="1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申請者</a:t>
            </a:r>
            <a:endParaRPr lang="en-US" altLang="en-US" sz="105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  <a:p>
            <a:pPr algn="ctr" eaLnBrk="1" hangingPunct="1"/>
            <a:r>
              <a:rPr lang="en-US" altLang="en-US" sz="105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(</a:t>
            </a:r>
            <a:r>
              <a:rPr lang="en-US" altLang="en-US" sz="1050" dirty="0" err="1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国民</a:t>
            </a:r>
            <a:r>
              <a:rPr lang="en-US" altLang="en-US" sz="105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/</a:t>
            </a:r>
            <a:r>
              <a:rPr lang="ja-JP" altLang="en-US" sz="105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企業</a:t>
            </a:r>
            <a:r>
              <a:rPr lang="en-US" altLang="en-US" sz="105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)</a:t>
            </a:r>
          </a:p>
        </p:txBody>
      </p:sp>
      <p:pic>
        <p:nvPicPr>
          <p:cNvPr id="223" name="Graphic 23">
            <a:extLst>
              <a:ext uri="{FF2B5EF4-FFF2-40B4-BE49-F238E27FC236}">
                <a16:creationId xmlns:a16="http://schemas.microsoft.com/office/drawing/2014/main" id="{D2862180-7604-CCE4-226F-E9D368CCF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auto">
          <a:xfrm flipH="1">
            <a:off x="8219533" y="6645929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4" name="Rectangle 115">
            <a:extLst>
              <a:ext uri="{FF2B5EF4-FFF2-40B4-BE49-F238E27FC236}">
                <a16:creationId xmlns:a16="http://schemas.microsoft.com/office/drawing/2014/main" id="{4AB52AA2-677B-8179-8C21-1F72544AAFF7}"/>
              </a:ext>
            </a:extLst>
          </p:cNvPr>
          <p:cNvSpPr/>
          <p:nvPr/>
        </p:nvSpPr>
        <p:spPr>
          <a:xfrm>
            <a:off x="7805345" y="7940019"/>
            <a:ext cx="1338710" cy="722944"/>
          </a:xfrm>
          <a:prstGeom prst="rect">
            <a:avLst/>
          </a:prstGeom>
          <a:noFill/>
          <a:ln w="15875">
            <a:solidFill>
              <a:srgbClr val="7D899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0010"/>
          <a:lstStyle/>
          <a:p>
            <a:pPr algn="ctr">
              <a:defRPr/>
            </a:pPr>
            <a:endParaRPr lang="en-US" altLang="ja-JP" sz="105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</p:txBody>
      </p:sp>
      <p:sp>
        <p:nvSpPr>
          <p:cNvPr id="225" name="TextBox 20">
            <a:extLst>
              <a:ext uri="{FF2B5EF4-FFF2-40B4-BE49-F238E27FC236}">
                <a16:creationId xmlns:a16="http://schemas.microsoft.com/office/drawing/2014/main" id="{926075B0-EC68-2081-5B02-2441FAA13D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3789" y="7997161"/>
            <a:ext cx="110225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ja-JP" sz="14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ID</a:t>
            </a:r>
            <a:r>
              <a:rPr lang="ja-JP" altLang="en-US" sz="140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プロバイダ</a:t>
            </a:r>
            <a:endParaRPr lang="en-US" altLang="ja-JP" sz="1400" dirty="0"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</p:txBody>
      </p:sp>
      <p:sp>
        <p:nvSpPr>
          <p:cNvPr id="226" name="TextBox 20">
            <a:extLst>
              <a:ext uri="{FF2B5EF4-FFF2-40B4-BE49-F238E27FC236}">
                <a16:creationId xmlns:a16="http://schemas.microsoft.com/office/drawing/2014/main" id="{08B4F565-ADD7-4FE5-7B44-8E9A2A665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1489" y="8266784"/>
            <a:ext cx="129683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ja-JP" altLang="en-US" sz="105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国民向け</a:t>
            </a:r>
            <a:endParaRPr lang="en-US" altLang="ja-JP" sz="105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  <a:p>
            <a:pPr eaLnBrk="1" hangingPunct="1"/>
            <a:r>
              <a:rPr lang="ja-JP" altLang="en-US" sz="105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企業ユーザ向け</a:t>
            </a:r>
            <a:endParaRPr lang="en-US" altLang="ja-JP" sz="105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cxnSp>
        <p:nvCxnSpPr>
          <p:cNvPr id="230" name="直線矢印コネクタ 120">
            <a:extLst>
              <a:ext uri="{FF2B5EF4-FFF2-40B4-BE49-F238E27FC236}">
                <a16:creationId xmlns:a16="http://schemas.microsoft.com/office/drawing/2014/main" id="{94CB5139-8792-26F8-153F-7E0FBE92C984}"/>
              </a:ext>
            </a:extLst>
          </p:cNvPr>
          <p:cNvCxnSpPr>
            <a:cxnSpLocks/>
            <a:stCxn id="211" idx="2"/>
          </p:cNvCxnSpPr>
          <p:nvPr/>
        </p:nvCxnSpPr>
        <p:spPr>
          <a:xfrm>
            <a:off x="8429717" y="7491637"/>
            <a:ext cx="0" cy="432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1" name="TextBox 20">
            <a:extLst>
              <a:ext uri="{FF2B5EF4-FFF2-40B4-BE49-F238E27FC236}">
                <a16:creationId xmlns:a16="http://schemas.microsoft.com/office/drawing/2014/main" id="{79F98FB5-A6EB-46E4-3F0E-6FE937E94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822" y="10536603"/>
            <a:ext cx="1501308" cy="753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外部システム</a:t>
            </a:r>
            <a:endParaRPr lang="en-US" altLang="ja-JP" sz="1400" dirty="0"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  <a:p>
            <a:pPr algn="ctr" eaLnBrk="1" hangingPunct="1"/>
            <a:r>
              <a:rPr lang="ja-JP" altLang="en-US" sz="799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　</a:t>
            </a:r>
            <a:endParaRPr lang="en-US" altLang="ja-JP" sz="799" dirty="0"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  <a:p>
            <a:pPr eaLnBrk="1" hangingPunct="1"/>
            <a:r>
              <a:rPr lang="ja-JP" altLang="en-US" sz="105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入力ファイルへの</a:t>
            </a:r>
            <a:r>
              <a:rPr lang="en-US" altLang="ja-JP" sz="105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OCR</a:t>
            </a:r>
            <a:r>
              <a:rPr lang="ja-JP" altLang="en-US" sz="105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処理を実施する</a:t>
            </a:r>
            <a:endParaRPr lang="en-US" altLang="ja-JP" sz="1050" dirty="0"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</p:txBody>
      </p:sp>
      <p:sp>
        <p:nvSpPr>
          <p:cNvPr id="232" name="Rectangle 115">
            <a:extLst>
              <a:ext uri="{FF2B5EF4-FFF2-40B4-BE49-F238E27FC236}">
                <a16:creationId xmlns:a16="http://schemas.microsoft.com/office/drawing/2014/main" id="{6970CC37-59FD-D920-4F26-0E34D0DEC05D}"/>
              </a:ext>
            </a:extLst>
          </p:cNvPr>
          <p:cNvSpPr/>
          <p:nvPr/>
        </p:nvSpPr>
        <p:spPr>
          <a:xfrm>
            <a:off x="7810551" y="10564568"/>
            <a:ext cx="1338710" cy="722944"/>
          </a:xfrm>
          <a:prstGeom prst="rect">
            <a:avLst/>
          </a:prstGeom>
          <a:noFill/>
          <a:ln w="15875">
            <a:solidFill>
              <a:srgbClr val="7D899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0010"/>
          <a:lstStyle/>
          <a:p>
            <a:pPr algn="ctr">
              <a:defRPr/>
            </a:pPr>
            <a:endParaRPr lang="en-US" altLang="ja-JP" sz="105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</p:txBody>
      </p:sp>
      <p:sp>
        <p:nvSpPr>
          <p:cNvPr id="233" name="Rectangle 115">
            <a:extLst>
              <a:ext uri="{FF2B5EF4-FFF2-40B4-BE49-F238E27FC236}">
                <a16:creationId xmlns:a16="http://schemas.microsoft.com/office/drawing/2014/main" id="{542AF5A6-5C03-C7C2-3159-65FDE90EF3AA}"/>
              </a:ext>
            </a:extLst>
          </p:cNvPr>
          <p:cNvSpPr/>
          <p:nvPr/>
        </p:nvSpPr>
        <p:spPr>
          <a:xfrm>
            <a:off x="7805345" y="3273028"/>
            <a:ext cx="1338710" cy="1439388"/>
          </a:xfrm>
          <a:prstGeom prst="rect">
            <a:avLst/>
          </a:prstGeom>
          <a:noFill/>
          <a:ln w="15875">
            <a:solidFill>
              <a:srgbClr val="7D899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0010"/>
          <a:lstStyle/>
          <a:p>
            <a:pPr algn="ctr">
              <a:defRPr/>
            </a:pPr>
            <a:endParaRPr lang="en-US" altLang="ja-JP" sz="105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</p:txBody>
      </p:sp>
      <p:sp>
        <p:nvSpPr>
          <p:cNvPr id="234" name="TextBox 20">
            <a:extLst>
              <a:ext uri="{FF2B5EF4-FFF2-40B4-BE49-F238E27FC236}">
                <a16:creationId xmlns:a16="http://schemas.microsoft.com/office/drawing/2014/main" id="{731A95F3-11AA-D433-1C19-DAFEE9F4E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3789" y="3277011"/>
            <a:ext cx="110225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ja-JP" altLang="en-US" sz="140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外部システム</a:t>
            </a:r>
            <a:endParaRPr lang="en-US" altLang="ja-JP" sz="1400" dirty="0"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</p:txBody>
      </p:sp>
      <p:sp>
        <p:nvSpPr>
          <p:cNvPr id="236" name="TextBox 20">
            <a:extLst>
              <a:ext uri="{FF2B5EF4-FFF2-40B4-BE49-F238E27FC236}">
                <a16:creationId xmlns:a16="http://schemas.microsoft.com/office/drawing/2014/main" id="{04570595-32EA-5711-B715-25462C7EE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1489" y="3483820"/>
            <a:ext cx="1296839" cy="122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ja-JP" altLang="en-US" sz="105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金融機関等と連携し、金銭処理を行う</a:t>
            </a:r>
            <a:endParaRPr lang="en-US" altLang="ja-JP" sz="105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  <a:p>
            <a:pPr eaLnBrk="1" hangingPunct="1"/>
            <a:endParaRPr lang="en-US" altLang="ja-JP" sz="105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  <a:p>
            <a:pPr eaLnBrk="1" hangingPunct="1"/>
            <a:r>
              <a:rPr lang="ja-JP" altLang="en-US" sz="105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手数料の納付情報や補助金の振込指示を本システムと連携する</a:t>
            </a:r>
            <a:r>
              <a:rPr lang="en-US" altLang="ja-JP" sz="105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(</a:t>
            </a:r>
            <a:r>
              <a:rPr lang="ja-JP" altLang="en-US" sz="105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注</a:t>
            </a:r>
            <a:r>
              <a:rPr lang="en-US" altLang="ja-JP" sz="105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)</a:t>
            </a:r>
          </a:p>
        </p:txBody>
      </p:sp>
      <p:sp>
        <p:nvSpPr>
          <p:cNvPr id="237" name="Rectangle 115">
            <a:extLst>
              <a:ext uri="{FF2B5EF4-FFF2-40B4-BE49-F238E27FC236}">
                <a16:creationId xmlns:a16="http://schemas.microsoft.com/office/drawing/2014/main" id="{A0ACBB1C-033F-41FD-C492-ADC1D4D578A0}"/>
              </a:ext>
            </a:extLst>
          </p:cNvPr>
          <p:cNvSpPr/>
          <p:nvPr/>
        </p:nvSpPr>
        <p:spPr>
          <a:xfrm>
            <a:off x="7805345" y="5236409"/>
            <a:ext cx="1338710" cy="874741"/>
          </a:xfrm>
          <a:prstGeom prst="rect">
            <a:avLst/>
          </a:prstGeom>
          <a:noFill/>
          <a:ln w="15875">
            <a:solidFill>
              <a:srgbClr val="7D899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0010"/>
          <a:lstStyle/>
          <a:p>
            <a:pPr algn="ctr">
              <a:defRPr/>
            </a:pPr>
            <a:endParaRPr lang="en-US" altLang="ja-JP" sz="105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</p:txBody>
      </p:sp>
      <p:sp>
        <p:nvSpPr>
          <p:cNvPr id="243" name="TextBox 20">
            <a:extLst>
              <a:ext uri="{FF2B5EF4-FFF2-40B4-BE49-F238E27FC236}">
                <a16:creationId xmlns:a16="http://schemas.microsoft.com/office/drawing/2014/main" id="{F2A23243-E5D9-07F5-990E-107FBE10DC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3789" y="5240392"/>
            <a:ext cx="110225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ja-JP" altLang="en-US" sz="140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金融機関等</a:t>
            </a:r>
            <a:endParaRPr lang="en-US" altLang="ja-JP" sz="1400" dirty="0">
              <a:latin typeface="Meiryo UI" panose="020B0604030504040204" pitchFamily="34" charset="-128"/>
              <a:ea typeface="Meiryo UI" panose="020B0604030504040204" pitchFamily="34" charset="-128"/>
              <a:cs typeface="Arial" panose="020B0604020202020204" pitchFamily="34" charset="0"/>
            </a:endParaRPr>
          </a:p>
        </p:txBody>
      </p:sp>
      <p:sp>
        <p:nvSpPr>
          <p:cNvPr id="244" name="TextBox 20">
            <a:extLst>
              <a:ext uri="{FF2B5EF4-FFF2-40B4-BE49-F238E27FC236}">
                <a16:creationId xmlns:a16="http://schemas.microsoft.com/office/drawing/2014/main" id="{71656DA8-0E2F-C461-EEEA-15E348EFDE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1489" y="5502115"/>
            <a:ext cx="1296839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ja-JP" altLang="en-US" sz="105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申請者が手数料の納付や補助金の受取に使用する</a:t>
            </a:r>
            <a:endParaRPr lang="en-US" altLang="ja-JP" sz="105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cxnSp>
        <p:nvCxnSpPr>
          <p:cNvPr id="245" name="直線矢印コネクタ 120">
            <a:extLst>
              <a:ext uri="{FF2B5EF4-FFF2-40B4-BE49-F238E27FC236}">
                <a16:creationId xmlns:a16="http://schemas.microsoft.com/office/drawing/2014/main" id="{0EC264DB-79C9-8F95-C3CF-7659A3649CDE}"/>
              </a:ext>
            </a:extLst>
          </p:cNvPr>
          <p:cNvCxnSpPr>
            <a:cxnSpLocks/>
          </p:cNvCxnSpPr>
          <p:nvPr/>
        </p:nvCxnSpPr>
        <p:spPr>
          <a:xfrm flipH="1">
            <a:off x="8427087" y="4756010"/>
            <a:ext cx="8293" cy="4680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7" name="直線矢印コネクタ 120">
            <a:extLst>
              <a:ext uri="{FF2B5EF4-FFF2-40B4-BE49-F238E27FC236}">
                <a16:creationId xmlns:a16="http://schemas.microsoft.com/office/drawing/2014/main" id="{4609BDDE-72E4-8CB0-87E2-B92CB62EBAFD}"/>
              </a:ext>
            </a:extLst>
          </p:cNvPr>
          <p:cNvCxnSpPr>
            <a:cxnSpLocks/>
          </p:cNvCxnSpPr>
          <p:nvPr/>
        </p:nvCxnSpPr>
        <p:spPr>
          <a:xfrm flipH="1">
            <a:off x="8427087" y="6138873"/>
            <a:ext cx="8293" cy="4680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0" name="直線コネクタ 279">
            <a:extLst>
              <a:ext uri="{FF2B5EF4-FFF2-40B4-BE49-F238E27FC236}">
                <a16:creationId xmlns:a16="http://schemas.microsoft.com/office/drawing/2014/main" id="{45636BDC-86AC-6F6B-C58D-19CAC406C384}"/>
              </a:ext>
            </a:extLst>
          </p:cNvPr>
          <p:cNvCxnSpPr>
            <a:cxnSpLocks/>
          </p:cNvCxnSpPr>
          <p:nvPr/>
        </p:nvCxnSpPr>
        <p:spPr>
          <a:xfrm flipH="1">
            <a:off x="9448462" y="4068966"/>
            <a:ext cx="5107" cy="28085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2" name="直線矢印コネクタ 120">
            <a:extLst>
              <a:ext uri="{FF2B5EF4-FFF2-40B4-BE49-F238E27FC236}">
                <a16:creationId xmlns:a16="http://schemas.microsoft.com/office/drawing/2014/main" id="{B0A4C0B0-AE29-A906-A305-051012D4ED7C}"/>
              </a:ext>
            </a:extLst>
          </p:cNvPr>
          <p:cNvCxnSpPr>
            <a:cxnSpLocks/>
            <a:endCxn id="228" idx="1"/>
          </p:cNvCxnSpPr>
          <p:nvPr/>
        </p:nvCxnSpPr>
        <p:spPr>
          <a:xfrm>
            <a:off x="9461678" y="4068966"/>
            <a:ext cx="3258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0" name="TextBox 20">
            <a:extLst>
              <a:ext uri="{FF2B5EF4-FFF2-40B4-BE49-F238E27FC236}">
                <a16:creationId xmlns:a16="http://schemas.microsoft.com/office/drawing/2014/main" id="{C0692337-8BE6-9EF1-C0AE-2E88B90F3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2223" y="9424868"/>
            <a:ext cx="131639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Functions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入力ファイル処理関数</a:t>
            </a:r>
            <a:endParaRPr lang="en-US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pic>
        <p:nvPicPr>
          <p:cNvPr id="311" name="グラフィックス 310">
            <a:extLst>
              <a:ext uri="{FF2B5EF4-FFF2-40B4-BE49-F238E27FC236}">
                <a16:creationId xmlns:a16="http://schemas.microsoft.com/office/drawing/2014/main" id="{9DB0BE7C-6BF9-82DF-312F-7A98F0F036E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729980" y="8859294"/>
            <a:ext cx="548640" cy="548640"/>
          </a:xfrm>
          <a:prstGeom prst="rect">
            <a:avLst/>
          </a:prstGeom>
        </p:spPr>
      </p:pic>
      <p:pic>
        <p:nvPicPr>
          <p:cNvPr id="312" name="グラフィックス 311">
            <a:extLst>
              <a:ext uri="{FF2B5EF4-FFF2-40B4-BE49-F238E27FC236}">
                <a16:creationId xmlns:a16="http://schemas.microsoft.com/office/drawing/2014/main" id="{590680A6-153B-3035-1D47-159B082C1AA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060314" y="8857877"/>
            <a:ext cx="548640" cy="548640"/>
          </a:xfrm>
          <a:prstGeom prst="rect">
            <a:avLst/>
          </a:prstGeom>
        </p:spPr>
      </p:pic>
      <p:sp>
        <p:nvSpPr>
          <p:cNvPr id="313" name="TextBox 9">
            <a:extLst>
              <a:ext uri="{FF2B5EF4-FFF2-40B4-BE49-F238E27FC236}">
                <a16:creationId xmlns:a16="http://schemas.microsoft.com/office/drawing/2014/main" id="{A635DD45-6AD7-699F-5192-AAAEB926F9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1626" y="9437492"/>
            <a:ext cx="17940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Storage Accounts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入力ファイル格納ストレージ</a:t>
            </a:r>
            <a:endParaRPr lang="en-US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sp>
        <p:nvSpPr>
          <p:cNvPr id="314" name="TextBox 20">
            <a:extLst>
              <a:ext uri="{FF2B5EF4-FFF2-40B4-BE49-F238E27FC236}">
                <a16:creationId xmlns:a16="http://schemas.microsoft.com/office/drawing/2014/main" id="{86449595-728A-BFB1-ACA8-A41BBE80AF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1041" y="9345961"/>
            <a:ext cx="116175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Functions</a:t>
            </a:r>
          </a:p>
          <a:p>
            <a:pPr algn="ctr" eaLnBrk="1" hangingPunct="1"/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OCR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処理関数</a:t>
            </a:r>
            <a:endParaRPr lang="en-US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pic>
        <p:nvPicPr>
          <p:cNvPr id="315" name="グラフィックス 314">
            <a:extLst>
              <a:ext uri="{FF2B5EF4-FFF2-40B4-BE49-F238E27FC236}">
                <a16:creationId xmlns:a16="http://schemas.microsoft.com/office/drawing/2014/main" id="{D598E988-FBFA-D6AC-34E3-9BC6C75F34B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2448059" y="8811826"/>
            <a:ext cx="548640" cy="548640"/>
          </a:xfrm>
          <a:prstGeom prst="rect">
            <a:avLst/>
          </a:prstGeom>
        </p:spPr>
      </p:pic>
      <p:pic>
        <p:nvPicPr>
          <p:cNvPr id="316" name="図 315">
            <a:extLst>
              <a:ext uri="{FF2B5EF4-FFF2-40B4-BE49-F238E27FC236}">
                <a16:creationId xmlns:a16="http://schemas.microsoft.com/office/drawing/2014/main" id="{C25A6106-F106-1F0A-8B12-C3EAC2C914D9}"/>
              </a:ext>
            </a:extLst>
          </p:cNvPr>
          <p:cNvPicPr>
            <a:picLocks noChangeAspect="1"/>
          </p:cNvPicPr>
          <p:nvPr/>
        </p:nvPicPr>
        <p:blipFill>
          <a:blip r:embed="rId6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818475" y="8846412"/>
            <a:ext cx="447737" cy="495369"/>
          </a:xfrm>
          <a:prstGeom prst="rect">
            <a:avLst/>
          </a:prstGeom>
        </p:spPr>
      </p:pic>
      <p:sp>
        <p:nvSpPr>
          <p:cNvPr id="317" name="TextBox 20">
            <a:extLst>
              <a:ext uri="{FF2B5EF4-FFF2-40B4-BE49-F238E27FC236}">
                <a16:creationId xmlns:a16="http://schemas.microsoft.com/office/drawing/2014/main" id="{39F48AC3-0149-F397-E9B9-83E8EE3E7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55193" y="9354792"/>
            <a:ext cx="116175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Document Intelligence</a:t>
            </a:r>
            <a:endParaRPr lang="en-US" altLang="en-US" sz="100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  <a:p>
            <a:pPr algn="ctr" eaLnBrk="1" hangingPunct="1"/>
            <a:r>
              <a:rPr lang="en-US" altLang="ja-JP" sz="100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OCR</a:t>
            </a:r>
            <a:r>
              <a:rPr lang="ja-JP" altLang="en-US" sz="100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処理</a:t>
            </a:r>
            <a:endParaRPr lang="en-US" altLang="en-US" sz="100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cxnSp>
        <p:nvCxnSpPr>
          <p:cNvPr id="320" name="カギ線コネクタ 131">
            <a:extLst>
              <a:ext uri="{FF2B5EF4-FFF2-40B4-BE49-F238E27FC236}">
                <a16:creationId xmlns:a16="http://schemas.microsoft.com/office/drawing/2014/main" id="{DE2024A1-D1A2-7979-C9F4-1276D62C0F12}"/>
              </a:ext>
            </a:extLst>
          </p:cNvPr>
          <p:cNvCxnSpPr>
            <a:cxnSpLocks/>
            <a:stCxn id="241" idx="2"/>
            <a:endCxn id="311" idx="0"/>
          </p:cNvCxnSpPr>
          <p:nvPr/>
        </p:nvCxnSpPr>
        <p:spPr>
          <a:xfrm rot="5400000">
            <a:off x="9812060" y="7517656"/>
            <a:ext cx="1533878" cy="114939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3" name="直線矢印コネクタ 120">
            <a:extLst>
              <a:ext uri="{FF2B5EF4-FFF2-40B4-BE49-F238E27FC236}">
                <a16:creationId xmlns:a16="http://schemas.microsoft.com/office/drawing/2014/main" id="{AE1A9D17-E4C2-7C4C-E28F-334DB6A1CC47}"/>
              </a:ext>
            </a:extLst>
          </p:cNvPr>
          <p:cNvCxnSpPr>
            <a:cxnSpLocks/>
            <a:stCxn id="311" idx="3"/>
            <a:endCxn id="312" idx="1"/>
          </p:cNvCxnSpPr>
          <p:nvPr/>
        </p:nvCxnSpPr>
        <p:spPr>
          <a:xfrm flipV="1">
            <a:off x="10278620" y="9132197"/>
            <a:ext cx="781694" cy="14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9" name="直線矢印コネクタ 120">
            <a:extLst>
              <a:ext uri="{FF2B5EF4-FFF2-40B4-BE49-F238E27FC236}">
                <a16:creationId xmlns:a16="http://schemas.microsoft.com/office/drawing/2014/main" id="{01712B26-2404-CB67-202A-B2ABF4A42821}"/>
              </a:ext>
            </a:extLst>
          </p:cNvPr>
          <p:cNvCxnSpPr>
            <a:cxnSpLocks/>
          </p:cNvCxnSpPr>
          <p:nvPr/>
        </p:nvCxnSpPr>
        <p:spPr>
          <a:xfrm>
            <a:off x="13101474" y="9028928"/>
            <a:ext cx="596350" cy="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1" name="直線矢印コネクタ 120">
            <a:extLst>
              <a:ext uri="{FF2B5EF4-FFF2-40B4-BE49-F238E27FC236}">
                <a16:creationId xmlns:a16="http://schemas.microsoft.com/office/drawing/2014/main" id="{E4D3B314-A93F-A3F8-6D62-932A090C9E32}"/>
              </a:ext>
            </a:extLst>
          </p:cNvPr>
          <p:cNvCxnSpPr>
            <a:cxnSpLocks/>
          </p:cNvCxnSpPr>
          <p:nvPr/>
        </p:nvCxnSpPr>
        <p:spPr>
          <a:xfrm>
            <a:off x="13101474" y="9193285"/>
            <a:ext cx="596350" cy="18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0" name="直線コネクタ 349">
            <a:extLst>
              <a:ext uri="{FF2B5EF4-FFF2-40B4-BE49-F238E27FC236}">
                <a16:creationId xmlns:a16="http://schemas.microsoft.com/office/drawing/2014/main" id="{DA6FF229-FF1F-1188-982B-9C102DC62542}"/>
              </a:ext>
            </a:extLst>
          </p:cNvPr>
          <p:cNvCxnSpPr>
            <a:cxnSpLocks/>
          </p:cNvCxnSpPr>
          <p:nvPr/>
        </p:nvCxnSpPr>
        <p:spPr>
          <a:xfrm flipH="1">
            <a:off x="22847981" y="6199135"/>
            <a:ext cx="6843" cy="10523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2" name="直線矢印コネクタ 120">
            <a:extLst>
              <a:ext uri="{FF2B5EF4-FFF2-40B4-BE49-F238E27FC236}">
                <a16:creationId xmlns:a16="http://schemas.microsoft.com/office/drawing/2014/main" id="{071F563F-9C72-7BC2-9B9E-81A4A67D536B}"/>
              </a:ext>
            </a:extLst>
          </p:cNvPr>
          <p:cNvCxnSpPr>
            <a:cxnSpLocks/>
            <a:endCxn id="177" idx="3"/>
          </p:cNvCxnSpPr>
          <p:nvPr/>
        </p:nvCxnSpPr>
        <p:spPr>
          <a:xfrm flipH="1">
            <a:off x="22491513" y="7255142"/>
            <a:ext cx="3564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6" name="テキスト ボックス 355">
            <a:extLst>
              <a:ext uri="{FF2B5EF4-FFF2-40B4-BE49-F238E27FC236}">
                <a16:creationId xmlns:a16="http://schemas.microsoft.com/office/drawing/2014/main" id="{4089DB31-B5E9-D2A3-B271-691717E9C9D2}"/>
              </a:ext>
            </a:extLst>
          </p:cNvPr>
          <p:cNvSpPr txBox="1"/>
          <p:nvPr/>
        </p:nvSpPr>
        <p:spPr>
          <a:xfrm>
            <a:off x="11613040" y="8360027"/>
            <a:ext cx="320037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kumimoji="1" lang="ja-JP" altLang="en-US" sz="1200" b="1" u="sng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データ管理</a:t>
            </a:r>
            <a:r>
              <a:rPr kumimoji="1" lang="en-US" altLang="ja-JP" sz="1200" b="1" u="sng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_</a:t>
            </a:r>
            <a:r>
              <a:rPr kumimoji="1" lang="ja-JP" altLang="en-US" sz="1200" b="1" u="sng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データ収集機能</a:t>
            </a:r>
            <a:r>
              <a:rPr kumimoji="1" lang="en-US" altLang="ja-JP" sz="1200" b="1" u="sng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(</a:t>
            </a:r>
            <a:r>
              <a:rPr kumimoji="1" lang="ja-JP" altLang="en-US" sz="1200" b="1" u="sng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ファイル</a:t>
            </a:r>
            <a:r>
              <a:rPr kumimoji="1" lang="en-US" altLang="ja-JP" sz="1200" b="1" u="sng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/OCR)</a:t>
            </a:r>
          </a:p>
        </p:txBody>
      </p:sp>
      <p:sp>
        <p:nvSpPr>
          <p:cNvPr id="379" name="TextBox 20">
            <a:extLst>
              <a:ext uri="{FF2B5EF4-FFF2-40B4-BE49-F238E27FC236}">
                <a16:creationId xmlns:a16="http://schemas.microsoft.com/office/drawing/2014/main" id="{492A2F93-2DF8-2B84-8EA5-A854CC35A3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56386" y="5756127"/>
            <a:ext cx="200580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Functions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手数料納付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ステータス更新処理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sp>
        <p:nvSpPr>
          <p:cNvPr id="380" name="TextBox 9">
            <a:extLst>
              <a:ext uri="{FF2B5EF4-FFF2-40B4-BE49-F238E27FC236}">
                <a16:creationId xmlns:a16="http://schemas.microsoft.com/office/drawing/2014/main" id="{6CAE5708-9174-EAE1-66DF-B8D172990B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76660" y="5763648"/>
            <a:ext cx="155617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SQL Database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手数料納付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ステータス管理データベース</a:t>
            </a:r>
            <a:endParaRPr lang="en-US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pic>
        <p:nvPicPr>
          <p:cNvPr id="381" name="グラフィックス 380">
            <a:extLst>
              <a:ext uri="{FF2B5EF4-FFF2-40B4-BE49-F238E27FC236}">
                <a16:creationId xmlns:a16="http://schemas.microsoft.com/office/drawing/2014/main" id="{4A82D9B6-7ED4-1467-5E9F-6EF5B7DA2D3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2649094" y="5229669"/>
            <a:ext cx="548640" cy="548640"/>
          </a:xfrm>
          <a:prstGeom prst="rect">
            <a:avLst/>
          </a:prstGeom>
        </p:spPr>
      </p:pic>
      <p:pic>
        <p:nvPicPr>
          <p:cNvPr id="382" name="グラフィックス 381">
            <a:extLst>
              <a:ext uri="{FF2B5EF4-FFF2-40B4-BE49-F238E27FC236}">
                <a16:creationId xmlns:a16="http://schemas.microsoft.com/office/drawing/2014/main" id="{BEB76FD6-91DE-A68C-961C-9AE83A263EA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4184768" y="5213736"/>
            <a:ext cx="580541" cy="580541"/>
          </a:xfrm>
          <a:prstGeom prst="rect">
            <a:avLst/>
          </a:prstGeom>
        </p:spPr>
      </p:pic>
      <p:cxnSp>
        <p:nvCxnSpPr>
          <p:cNvPr id="391" name="直線矢印コネクタ 120">
            <a:extLst>
              <a:ext uri="{FF2B5EF4-FFF2-40B4-BE49-F238E27FC236}">
                <a16:creationId xmlns:a16="http://schemas.microsoft.com/office/drawing/2014/main" id="{A5254EC1-047E-FF2C-F3AF-4D021CAF92C1}"/>
              </a:ext>
            </a:extLst>
          </p:cNvPr>
          <p:cNvCxnSpPr>
            <a:cxnSpLocks/>
            <a:stCxn id="381" idx="3"/>
            <a:endCxn id="382" idx="1"/>
          </p:cNvCxnSpPr>
          <p:nvPr/>
        </p:nvCxnSpPr>
        <p:spPr>
          <a:xfrm>
            <a:off x="13197734" y="5503989"/>
            <a:ext cx="987034" cy="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2" name="カギ線コネクタ 131">
            <a:extLst>
              <a:ext uri="{FF2B5EF4-FFF2-40B4-BE49-F238E27FC236}">
                <a16:creationId xmlns:a16="http://schemas.microsoft.com/office/drawing/2014/main" id="{144CDA68-F10C-41B9-412E-8925E9E7A01B}"/>
              </a:ext>
            </a:extLst>
          </p:cNvPr>
          <p:cNvCxnSpPr>
            <a:cxnSpLocks/>
            <a:stCxn id="240" idx="3"/>
            <a:endCxn id="381" idx="1"/>
          </p:cNvCxnSpPr>
          <p:nvPr/>
        </p:nvCxnSpPr>
        <p:spPr>
          <a:xfrm flipV="1">
            <a:off x="11505885" y="5503989"/>
            <a:ext cx="1143209" cy="118770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5" name="カギ線コネクタ 131">
            <a:extLst>
              <a:ext uri="{FF2B5EF4-FFF2-40B4-BE49-F238E27FC236}">
                <a16:creationId xmlns:a16="http://schemas.microsoft.com/office/drawing/2014/main" id="{AA93B322-F98D-EB5C-C6C5-2C65415228A1}"/>
              </a:ext>
            </a:extLst>
          </p:cNvPr>
          <p:cNvCxnSpPr>
            <a:cxnSpLocks/>
            <a:stCxn id="240" idx="3"/>
            <a:endCxn id="242" idx="1"/>
          </p:cNvCxnSpPr>
          <p:nvPr/>
        </p:nvCxnSpPr>
        <p:spPr>
          <a:xfrm>
            <a:off x="11505885" y="6691696"/>
            <a:ext cx="1143209" cy="914"/>
          </a:xfrm>
          <a:prstGeom prst="bentConnector3">
            <a:avLst>
              <a:gd name="adj1" fmla="val 49167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7" name="直線矢印コネクタ 120">
            <a:extLst>
              <a:ext uri="{FF2B5EF4-FFF2-40B4-BE49-F238E27FC236}">
                <a16:creationId xmlns:a16="http://schemas.microsoft.com/office/drawing/2014/main" id="{B5FA9AE2-7DCC-2C2D-C88F-DEC81A7A9982}"/>
              </a:ext>
            </a:extLst>
          </p:cNvPr>
          <p:cNvCxnSpPr>
            <a:cxnSpLocks/>
          </p:cNvCxnSpPr>
          <p:nvPr/>
        </p:nvCxnSpPr>
        <p:spPr>
          <a:xfrm>
            <a:off x="11743184" y="9028928"/>
            <a:ext cx="596350" cy="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8" name="直線矢印コネクタ 120">
            <a:extLst>
              <a:ext uri="{FF2B5EF4-FFF2-40B4-BE49-F238E27FC236}">
                <a16:creationId xmlns:a16="http://schemas.microsoft.com/office/drawing/2014/main" id="{DB5E9693-983F-068F-03F1-6463599EF227}"/>
              </a:ext>
            </a:extLst>
          </p:cNvPr>
          <p:cNvCxnSpPr>
            <a:cxnSpLocks/>
          </p:cNvCxnSpPr>
          <p:nvPr/>
        </p:nvCxnSpPr>
        <p:spPr>
          <a:xfrm>
            <a:off x="11743184" y="9193285"/>
            <a:ext cx="596350" cy="18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0" name="直線コネクタ 419">
            <a:extLst>
              <a:ext uri="{FF2B5EF4-FFF2-40B4-BE49-F238E27FC236}">
                <a16:creationId xmlns:a16="http://schemas.microsoft.com/office/drawing/2014/main" id="{B272BB4B-11EE-D8DD-B27F-51DA6C19C427}"/>
              </a:ext>
            </a:extLst>
          </p:cNvPr>
          <p:cNvCxnSpPr>
            <a:cxnSpLocks/>
          </p:cNvCxnSpPr>
          <p:nvPr/>
        </p:nvCxnSpPr>
        <p:spPr>
          <a:xfrm flipH="1">
            <a:off x="8672513" y="6877519"/>
            <a:ext cx="78916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5" name="TextBox 10">
            <a:extLst>
              <a:ext uri="{FF2B5EF4-FFF2-40B4-BE49-F238E27FC236}">
                <a16:creationId xmlns:a16="http://schemas.microsoft.com/office/drawing/2014/main" id="{87433ECF-2766-47C8-314D-0CE37A00E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46646" y="9429385"/>
            <a:ext cx="151166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Azure</a:t>
            </a:r>
          </a:p>
          <a:p>
            <a:pPr algn="ctr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Data Factory</a:t>
            </a:r>
          </a:p>
          <a:p>
            <a:pPr algn="ctr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データ整形ジョブ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426" name="グラフィックス 11">
            <a:extLst>
              <a:ext uri="{FF2B5EF4-FFF2-40B4-BE49-F238E27FC236}">
                <a16:creationId xmlns:a16="http://schemas.microsoft.com/office/drawing/2014/main" id="{0407995D-83C2-FA0F-58F6-A63AA71AF2D0}"/>
              </a:ext>
            </a:extLst>
          </p:cNvPr>
          <p:cNvPicPr>
            <a:picLocks noChangeAspect="1"/>
          </p:cNvPicPr>
          <p:nvPr/>
        </p:nvPicPr>
        <p:blipFill>
          <a:blip r:embed="rId61">
            <a:extLst>
              <a:ext uri="{96DAC541-7B7A-43D3-8B79-37D633B846F1}">
                <asvg:svgBlip xmlns:asvg="http://schemas.microsoft.com/office/drawing/2016/SVG/main" r:embed="rId62"/>
              </a:ext>
            </a:extLst>
          </a:blip>
          <a:stretch>
            <a:fillRect/>
          </a:stretch>
        </p:blipFill>
        <p:spPr>
          <a:xfrm>
            <a:off x="15208850" y="8884496"/>
            <a:ext cx="510932" cy="510932"/>
          </a:xfrm>
          <a:prstGeom prst="rect">
            <a:avLst/>
          </a:prstGeom>
        </p:spPr>
      </p:pic>
      <p:sp>
        <p:nvSpPr>
          <p:cNvPr id="428" name="TextBox 9">
            <a:extLst>
              <a:ext uri="{FF2B5EF4-FFF2-40B4-BE49-F238E27FC236}">
                <a16:creationId xmlns:a16="http://schemas.microsoft.com/office/drawing/2014/main" id="{B8EAA459-77BC-DF78-CF7B-4CE0646C1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32397" y="9483136"/>
            <a:ext cx="16296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SQL Database</a:t>
            </a:r>
          </a:p>
          <a:p>
            <a:pPr algn="ctr"/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債権・滞納国税</a:t>
            </a:r>
            <a:endParaRPr lang="en-US" altLang="ja-JP" sz="10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ctr"/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データベース</a:t>
            </a:r>
            <a:endParaRPr lang="en-US" altLang="en-US" sz="10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pic>
        <p:nvPicPr>
          <p:cNvPr id="429" name="グラフィックス 428">
            <a:extLst>
              <a:ext uri="{FF2B5EF4-FFF2-40B4-BE49-F238E27FC236}">
                <a16:creationId xmlns:a16="http://schemas.microsoft.com/office/drawing/2014/main" id="{1AD68FF1-FE29-D3CB-C7EC-AD44B4D830F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6468667" y="8867095"/>
            <a:ext cx="580541" cy="580541"/>
          </a:xfrm>
          <a:prstGeom prst="rect">
            <a:avLst/>
          </a:prstGeom>
        </p:spPr>
      </p:pic>
      <p:cxnSp>
        <p:nvCxnSpPr>
          <p:cNvPr id="431" name="カギ線コネクタ 131">
            <a:extLst>
              <a:ext uri="{FF2B5EF4-FFF2-40B4-BE49-F238E27FC236}">
                <a16:creationId xmlns:a16="http://schemas.microsoft.com/office/drawing/2014/main" id="{CA7D50F4-6E89-E6A6-32F3-E80A29942F8B}"/>
              </a:ext>
            </a:extLst>
          </p:cNvPr>
          <p:cNvCxnSpPr>
            <a:cxnSpLocks/>
            <a:stCxn id="382" idx="3"/>
            <a:endCxn id="426" idx="0"/>
          </p:cNvCxnSpPr>
          <p:nvPr/>
        </p:nvCxnSpPr>
        <p:spPr>
          <a:xfrm>
            <a:off x="14765309" y="5504007"/>
            <a:ext cx="699007" cy="338048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7" name="直線コネクタ 436">
            <a:extLst>
              <a:ext uri="{FF2B5EF4-FFF2-40B4-BE49-F238E27FC236}">
                <a16:creationId xmlns:a16="http://schemas.microsoft.com/office/drawing/2014/main" id="{1A1EA31C-F7DF-1FFD-1736-4523E33129BA}"/>
              </a:ext>
            </a:extLst>
          </p:cNvPr>
          <p:cNvCxnSpPr>
            <a:cxnSpLocks/>
          </p:cNvCxnSpPr>
          <p:nvPr/>
        </p:nvCxnSpPr>
        <p:spPr>
          <a:xfrm flipH="1">
            <a:off x="14775592" y="6692628"/>
            <a:ext cx="68872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6" name="直線矢印コネクタ 120">
            <a:extLst>
              <a:ext uri="{FF2B5EF4-FFF2-40B4-BE49-F238E27FC236}">
                <a16:creationId xmlns:a16="http://schemas.microsoft.com/office/drawing/2014/main" id="{8EFFAD9C-6655-F30B-FE42-DDFFA800932E}"/>
              </a:ext>
            </a:extLst>
          </p:cNvPr>
          <p:cNvCxnSpPr>
            <a:cxnSpLocks/>
          </p:cNvCxnSpPr>
          <p:nvPr/>
        </p:nvCxnSpPr>
        <p:spPr>
          <a:xfrm flipH="1">
            <a:off x="22052560" y="3365244"/>
            <a:ext cx="1644" cy="1684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9" name="直線矢印コネクタ 120">
            <a:extLst>
              <a:ext uri="{FF2B5EF4-FFF2-40B4-BE49-F238E27FC236}">
                <a16:creationId xmlns:a16="http://schemas.microsoft.com/office/drawing/2014/main" id="{98448AC6-B676-5A5A-2916-F7D8C060B87B}"/>
              </a:ext>
            </a:extLst>
          </p:cNvPr>
          <p:cNvCxnSpPr>
            <a:cxnSpLocks/>
            <a:stCxn id="282" idx="2"/>
            <a:endCxn id="268" idx="0"/>
          </p:cNvCxnSpPr>
          <p:nvPr/>
        </p:nvCxnSpPr>
        <p:spPr>
          <a:xfrm>
            <a:off x="20671465" y="5490542"/>
            <a:ext cx="8640" cy="4273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7" name="直線矢印コネクタ 120">
            <a:extLst>
              <a:ext uri="{FF2B5EF4-FFF2-40B4-BE49-F238E27FC236}">
                <a16:creationId xmlns:a16="http://schemas.microsoft.com/office/drawing/2014/main" id="{0E6D0178-9BDC-A60A-DA7F-38B6E8141F0F}"/>
              </a:ext>
            </a:extLst>
          </p:cNvPr>
          <p:cNvCxnSpPr>
            <a:cxnSpLocks/>
            <a:endCxn id="51" idx="0"/>
          </p:cNvCxnSpPr>
          <p:nvPr/>
        </p:nvCxnSpPr>
        <p:spPr>
          <a:xfrm>
            <a:off x="18228186" y="2543328"/>
            <a:ext cx="0" cy="1754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3" name="直線矢印コネクタ 120">
            <a:extLst>
              <a:ext uri="{FF2B5EF4-FFF2-40B4-BE49-F238E27FC236}">
                <a16:creationId xmlns:a16="http://schemas.microsoft.com/office/drawing/2014/main" id="{A505D9E3-DF74-E968-44CF-9AE6AEA2BC6B}"/>
              </a:ext>
            </a:extLst>
          </p:cNvPr>
          <p:cNvCxnSpPr>
            <a:cxnSpLocks/>
          </p:cNvCxnSpPr>
          <p:nvPr/>
        </p:nvCxnSpPr>
        <p:spPr>
          <a:xfrm flipH="1">
            <a:off x="18228186" y="2533804"/>
            <a:ext cx="1580576" cy="8292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1" name="TextBox 34">
            <a:extLst>
              <a:ext uri="{FF2B5EF4-FFF2-40B4-BE49-F238E27FC236}">
                <a16:creationId xmlns:a16="http://schemas.microsoft.com/office/drawing/2014/main" id="{13050E38-0D27-C93D-D48E-85D44BD816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32820" y="10040240"/>
            <a:ext cx="15485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Power BI</a:t>
            </a:r>
            <a:b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</a:b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分析用ダッシュボード</a:t>
            </a:r>
            <a:endParaRPr lang="en-US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507" name="グラフィックス 506">
            <a:extLst>
              <a:ext uri="{FF2B5EF4-FFF2-40B4-BE49-F238E27FC236}">
                <a16:creationId xmlns:a16="http://schemas.microsoft.com/office/drawing/2014/main" id="{95848CDB-86E6-DEA2-E27F-4B2B124F6E81}"/>
              </a:ext>
            </a:extLst>
          </p:cNvPr>
          <p:cNvPicPr>
            <a:picLocks noChangeAspect="1"/>
          </p:cNvPicPr>
          <p:nvPr/>
        </p:nvPicPr>
        <p:blipFill>
          <a:blip r:embed="rId63">
            <a:extLst>
              <a:ext uri="{96DAC541-7B7A-43D3-8B79-37D633B846F1}">
                <asvg:svgBlip xmlns:asvg="http://schemas.microsoft.com/office/drawing/2016/SVG/main" r:embed="rId64"/>
              </a:ext>
            </a:extLst>
          </a:blip>
          <a:stretch>
            <a:fillRect/>
          </a:stretch>
        </p:blipFill>
        <p:spPr>
          <a:xfrm>
            <a:off x="21653408" y="9427885"/>
            <a:ext cx="553302" cy="553302"/>
          </a:xfrm>
          <a:prstGeom prst="rect">
            <a:avLst/>
          </a:prstGeom>
        </p:spPr>
      </p:pic>
      <p:cxnSp>
        <p:nvCxnSpPr>
          <p:cNvPr id="524" name="直線矢印コネクタ 120">
            <a:extLst>
              <a:ext uri="{FF2B5EF4-FFF2-40B4-BE49-F238E27FC236}">
                <a16:creationId xmlns:a16="http://schemas.microsoft.com/office/drawing/2014/main" id="{9B4088E7-289F-E7F3-12FD-F5086CB1E65D}"/>
              </a:ext>
            </a:extLst>
          </p:cNvPr>
          <p:cNvCxnSpPr>
            <a:cxnSpLocks/>
            <a:stCxn id="426" idx="3"/>
          </p:cNvCxnSpPr>
          <p:nvPr/>
        </p:nvCxnSpPr>
        <p:spPr>
          <a:xfrm>
            <a:off x="15719782" y="9139962"/>
            <a:ext cx="748885" cy="25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8" name="TextBox 464">
            <a:extLst>
              <a:ext uri="{FF2B5EF4-FFF2-40B4-BE49-F238E27FC236}">
                <a16:creationId xmlns:a16="http://schemas.microsoft.com/office/drawing/2014/main" id="{8691B71A-4996-DEAC-7B01-784AFC895B00}"/>
              </a:ext>
            </a:extLst>
          </p:cNvPr>
          <p:cNvSpPr txBox="1"/>
          <p:nvPr/>
        </p:nvSpPr>
        <p:spPr>
          <a:xfrm>
            <a:off x="19853440" y="8398181"/>
            <a:ext cx="290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200" b="1" u="sng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データ管理</a:t>
            </a:r>
            <a:r>
              <a:rPr kumimoji="1" lang="en-US" altLang="ja-JP" sz="1200" b="1" u="sng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_</a:t>
            </a:r>
            <a:r>
              <a:rPr kumimoji="1" lang="ja-JP" altLang="en-US" sz="1200" b="1" u="sng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分析用ダッシュボード機能</a:t>
            </a:r>
            <a:endParaRPr kumimoji="1" lang="zh-TW" altLang="en-US" sz="1200" b="1" u="sng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  <a:p>
            <a:pPr algn="r"/>
            <a:r>
              <a:rPr kumimoji="1" lang="ja-JP" altLang="en-US" sz="1200" b="1" u="sng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データ管理</a:t>
            </a:r>
            <a:r>
              <a:rPr kumimoji="1" lang="en-US" altLang="ja-JP" sz="1200" b="1" u="sng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_</a:t>
            </a:r>
            <a:r>
              <a:rPr kumimoji="1" lang="ja-JP" altLang="en-US" sz="1200" b="1" u="sng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統計処理機能</a:t>
            </a:r>
            <a:endParaRPr kumimoji="1" lang="en-US" sz="1200" b="1" u="sng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pic>
        <p:nvPicPr>
          <p:cNvPr id="533" name="グラフィックス 532">
            <a:extLst>
              <a:ext uri="{FF2B5EF4-FFF2-40B4-BE49-F238E27FC236}">
                <a16:creationId xmlns:a16="http://schemas.microsoft.com/office/drawing/2014/main" id="{65F8B0F8-F0F8-20EE-DA59-9B8129B4A9AC}"/>
              </a:ext>
            </a:extLst>
          </p:cNvPr>
          <p:cNvPicPr>
            <a:picLocks noChangeAspect="1"/>
          </p:cNvPicPr>
          <p:nvPr/>
        </p:nvPicPr>
        <p:blipFill>
          <a:blip r:embed="rId65">
            <a:extLst>
              <a:ext uri="{96DAC541-7B7A-43D3-8B79-37D633B846F1}">
                <asvg:svgBlip xmlns:asvg="http://schemas.microsoft.com/office/drawing/2016/SVG/main" r:embed="rId66"/>
              </a:ext>
            </a:extLst>
          </a:blip>
          <a:stretch>
            <a:fillRect/>
          </a:stretch>
        </p:blipFill>
        <p:spPr>
          <a:xfrm>
            <a:off x="18141277" y="9411322"/>
            <a:ext cx="620055" cy="620055"/>
          </a:xfrm>
          <a:prstGeom prst="rect">
            <a:avLst/>
          </a:prstGeom>
        </p:spPr>
      </p:pic>
      <p:sp>
        <p:nvSpPr>
          <p:cNvPr id="534" name="TextBox 10">
            <a:extLst>
              <a:ext uri="{FF2B5EF4-FFF2-40B4-BE49-F238E27FC236}">
                <a16:creationId xmlns:a16="http://schemas.microsoft.com/office/drawing/2014/main" id="{615722A8-1F4F-AC2F-7AFE-950E295A00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86033" y="10006053"/>
            <a:ext cx="14152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Fabric</a:t>
            </a:r>
          </a:p>
          <a:p>
            <a:pPr algn="ctr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Data Factory</a:t>
            </a:r>
          </a:p>
          <a:p>
            <a:pPr algn="ctr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事前バッチ処理ジョブ</a:t>
            </a:r>
          </a:p>
        </p:txBody>
      </p:sp>
      <p:sp>
        <p:nvSpPr>
          <p:cNvPr id="535" name="TextBox 9">
            <a:extLst>
              <a:ext uri="{FF2B5EF4-FFF2-40B4-BE49-F238E27FC236}">
                <a16:creationId xmlns:a16="http://schemas.microsoft.com/office/drawing/2014/main" id="{506AB035-7240-F3F4-4660-D4161D0F37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3232" y="9163265"/>
            <a:ext cx="133145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b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</a:br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Fabric</a:t>
            </a:r>
          </a:p>
          <a:p>
            <a:pPr algn="ctr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OneLake</a:t>
            </a:r>
          </a:p>
          <a:p>
            <a:pPr algn="ctr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統計処理対象データ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algn="ctr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保存ストレージ</a:t>
            </a:r>
            <a:endParaRPr lang="en-US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algn="ctr"/>
            <a:endParaRPr lang="en-US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536" name="TextBox 24">
            <a:extLst>
              <a:ext uri="{FF2B5EF4-FFF2-40B4-BE49-F238E27FC236}">
                <a16:creationId xmlns:a16="http://schemas.microsoft.com/office/drawing/2014/main" id="{201F4AC2-8CD8-FC73-2FC3-ABFB1284F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90693" y="10663233"/>
            <a:ext cx="151149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Fabric </a:t>
            </a:r>
            <a:b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</a:b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カタログ 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/ 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リネージ機能</a:t>
            </a:r>
            <a:endParaRPr lang="en-US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統計処理対象データ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algn="ctr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メタデータカタログ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540" name="グラフィックス 539">
            <a:extLst>
              <a:ext uri="{FF2B5EF4-FFF2-40B4-BE49-F238E27FC236}">
                <a16:creationId xmlns:a16="http://schemas.microsoft.com/office/drawing/2014/main" id="{21E42731-385C-47AC-37E3-B9CD047C00F5}"/>
              </a:ext>
            </a:extLst>
          </p:cNvPr>
          <p:cNvPicPr>
            <a:picLocks noChangeAspect="1"/>
          </p:cNvPicPr>
          <p:nvPr/>
        </p:nvPicPr>
        <p:blipFill>
          <a:blip r:embed="rId67">
            <a:extLst>
              <a:ext uri="{96DAC541-7B7A-43D3-8B79-37D633B846F1}">
                <asvg:svgBlip xmlns:asvg="http://schemas.microsoft.com/office/drawing/2016/SVG/main" r:embed="rId68"/>
              </a:ext>
            </a:extLst>
          </a:blip>
          <a:stretch>
            <a:fillRect/>
          </a:stretch>
        </p:blipFill>
        <p:spPr>
          <a:xfrm>
            <a:off x="19739454" y="10186630"/>
            <a:ext cx="420865" cy="420865"/>
          </a:xfrm>
          <a:prstGeom prst="rect">
            <a:avLst/>
          </a:prstGeom>
        </p:spPr>
      </p:pic>
      <p:pic>
        <p:nvPicPr>
          <p:cNvPr id="541" name="グラフィックス 540">
            <a:extLst>
              <a:ext uri="{FF2B5EF4-FFF2-40B4-BE49-F238E27FC236}">
                <a16:creationId xmlns:a16="http://schemas.microsoft.com/office/drawing/2014/main" id="{7C6B3B52-6E0E-58B8-3EDE-B9E2B21F2A1A}"/>
              </a:ext>
            </a:extLst>
          </p:cNvPr>
          <p:cNvPicPr>
            <a:picLocks noChangeAspect="1"/>
          </p:cNvPicPr>
          <p:nvPr/>
        </p:nvPicPr>
        <p:blipFill>
          <a:blip r:embed="rId69">
            <a:extLst>
              <a:ext uri="{96DAC541-7B7A-43D3-8B79-37D633B846F1}">
                <asvg:svgBlip xmlns:asvg="http://schemas.microsoft.com/office/drawing/2016/SVG/main" r:embed="rId70"/>
              </a:ext>
            </a:extLst>
          </a:blip>
          <a:stretch>
            <a:fillRect/>
          </a:stretch>
        </p:blipFill>
        <p:spPr>
          <a:xfrm>
            <a:off x="19642690" y="8886524"/>
            <a:ext cx="470719" cy="480526"/>
          </a:xfrm>
          <a:prstGeom prst="rect">
            <a:avLst/>
          </a:prstGeom>
        </p:spPr>
      </p:pic>
      <p:sp>
        <p:nvSpPr>
          <p:cNvPr id="542" name="Rectangle 134">
            <a:extLst>
              <a:ext uri="{FF2B5EF4-FFF2-40B4-BE49-F238E27FC236}">
                <a16:creationId xmlns:a16="http://schemas.microsoft.com/office/drawing/2014/main" id="{909C285C-B49A-0991-FE6B-CEB6881D8D4B}"/>
              </a:ext>
            </a:extLst>
          </p:cNvPr>
          <p:cNvSpPr/>
          <p:nvPr/>
        </p:nvSpPr>
        <p:spPr>
          <a:xfrm>
            <a:off x="19090693" y="8859846"/>
            <a:ext cx="1637086" cy="2482836"/>
          </a:xfrm>
          <a:prstGeom prst="rect">
            <a:avLst/>
          </a:prstGeom>
          <a:noFill/>
          <a:ln w="15875">
            <a:solidFill>
              <a:srgbClr val="7D899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cxnSp>
        <p:nvCxnSpPr>
          <p:cNvPr id="543" name="カギ線コネクタ 132">
            <a:extLst>
              <a:ext uri="{FF2B5EF4-FFF2-40B4-BE49-F238E27FC236}">
                <a16:creationId xmlns:a16="http://schemas.microsoft.com/office/drawing/2014/main" id="{B7AC0F03-E511-E239-8394-452370066A20}"/>
              </a:ext>
            </a:extLst>
          </p:cNvPr>
          <p:cNvCxnSpPr>
            <a:cxnSpLocks/>
            <a:endCxn id="533" idx="0"/>
          </p:cNvCxnSpPr>
          <p:nvPr/>
        </p:nvCxnSpPr>
        <p:spPr>
          <a:xfrm>
            <a:off x="17049208" y="9163265"/>
            <a:ext cx="1402097" cy="24805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4" name="直線矢印コネクタ 120">
            <a:extLst>
              <a:ext uri="{FF2B5EF4-FFF2-40B4-BE49-F238E27FC236}">
                <a16:creationId xmlns:a16="http://schemas.microsoft.com/office/drawing/2014/main" id="{34EDB8F7-F692-E8D8-51D8-9C2A668A51B6}"/>
              </a:ext>
            </a:extLst>
          </p:cNvPr>
          <p:cNvCxnSpPr>
            <a:cxnSpLocks/>
            <a:stCxn id="507" idx="1"/>
          </p:cNvCxnSpPr>
          <p:nvPr/>
        </p:nvCxnSpPr>
        <p:spPr>
          <a:xfrm flipH="1">
            <a:off x="20716203" y="9704536"/>
            <a:ext cx="9372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7" name="直線矢印コネクタ 120">
            <a:extLst>
              <a:ext uri="{FF2B5EF4-FFF2-40B4-BE49-F238E27FC236}">
                <a16:creationId xmlns:a16="http://schemas.microsoft.com/office/drawing/2014/main" id="{ACC0EA75-80FA-9882-7004-3B2B74AABA6C}"/>
              </a:ext>
            </a:extLst>
          </p:cNvPr>
          <p:cNvCxnSpPr>
            <a:cxnSpLocks/>
          </p:cNvCxnSpPr>
          <p:nvPr/>
        </p:nvCxnSpPr>
        <p:spPr>
          <a:xfrm>
            <a:off x="18753971" y="9727631"/>
            <a:ext cx="3367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9" name="カギ線コネクタ 132">
            <a:extLst>
              <a:ext uri="{FF2B5EF4-FFF2-40B4-BE49-F238E27FC236}">
                <a16:creationId xmlns:a16="http://schemas.microsoft.com/office/drawing/2014/main" id="{B5045BAF-9553-37C9-D8E5-A1487725CA82}"/>
              </a:ext>
            </a:extLst>
          </p:cNvPr>
          <p:cNvCxnSpPr>
            <a:cxnSpLocks/>
            <a:stCxn id="106" idx="0"/>
          </p:cNvCxnSpPr>
          <p:nvPr/>
        </p:nvCxnSpPr>
        <p:spPr>
          <a:xfrm rot="16200000" flipV="1">
            <a:off x="22788473" y="9092987"/>
            <a:ext cx="416896" cy="160813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4" name="直線矢印コネクタ 120">
            <a:extLst>
              <a:ext uri="{FF2B5EF4-FFF2-40B4-BE49-F238E27FC236}">
                <a16:creationId xmlns:a16="http://schemas.microsoft.com/office/drawing/2014/main" id="{8E29DFE3-AA29-C8C2-E919-162D06E4F225}"/>
              </a:ext>
            </a:extLst>
          </p:cNvPr>
          <p:cNvCxnSpPr>
            <a:cxnSpLocks/>
          </p:cNvCxnSpPr>
          <p:nvPr/>
        </p:nvCxnSpPr>
        <p:spPr>
          <a:xfrm flipV="1">
            <a:off x="23804495" y="9283550"/>
            <a:ext cx="0" cy="8219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0" name="直線コネクタ 569">
            <a:extLst>
              <a:ext uri="{FF2B5EF4-FFF2-40B4-BE49-F238E27FC236}">
                <a16:creationId xmlns:a16="http://schemas.microsoft.com/office/drawing/2014/main" id="{AA597560-7DF9-E34F-E5AD-5B68DAF5BAF0}"/>
              </a:ext>
            </a:extLst>
          </p:cNvPr>
          <p:cNvCxnSpPr>
            <a:cxnSpLocks/>
          </p:cNvCxnSpPr>
          <p:nvPr/>
        </p:nvCxnSpPr>
        <p:spPr>
          <a:xfrm flipH="1" flipV="1">
            <a:off x="9466055" y="8214671"/>
            <a:ext cx="14338440" cy="521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4" name="直線コネクタ 573">
            <a:extLst>
              <a:ext uri="{FF2B5EF4-FFF2-40B4-BE49-F238E27FC236}">
                <a16:creationId xmlns:a16="http://schemas.microsoft.com/office/drawing/2014/main" id="{AE444E2F-B231-7CD8-0F7A-790F793AA4F0}"/>
              </a:ext>
            </a:extLst>
          </p:cNvPr>
          <p:cNvCxnSpPr>
            <a:cxnSpLocks/>
          </p:cNvCxnSpPr>
          <p:nvPr/>
        </p:nvCxnSpPr>
        <p:spPr>
          <a:xfrm>
            <a:off x="9447219" y="6861518"/>
            <a:ext cx="8109" cy="13531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8" name="直線矢印コネクタ 120">
            <a:extLst>
              <a:ext uri="{FF2B5EF4-FFF2-40B4-BE49-F238E27FC236}">
                <a16:creationId xmlns:a16="http://schemas.microsoft.com/office/drawing/2014/main" id="{6178E111-104E-7770-AEE9-80E2DBD3C29C}"/>
              </a:ext>
            </a:extLst>
          </p:cNvPr>
          <p:cNvCxnSpPr>
            <a:cxnSpLocks/>
          </p:cNvCxnSpPr>
          <p:nvPr/>
        </p:nvCxnSpPr>
        <p:spPr>
          <a:xfrm>
            <a:off x="9461678" y="6659050"/>
            <a:ext cx="3258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カギ線コネクタ 131">
            <a:extLst>
              <a:ext uri="{FF2B5EF4-FFF2-40B4-BE49-F238E27FC236}">
                <a16:creationId xmlns:a16="http://schemas.microsoft.com/office/drawing/2014/main" id="{2003E9CC-CDD8-8709-4877-8B286D9EB4BE}"/>
              </a:ext>
            </a:extLst>
          </p:cNvPr>
          <p:cNvCxnSpPr>
            <a:cxnSpLocks/>
            <a:stCxn id="317" idx="2"/>
            <a:endCxn id="232" idx="3"/>
          </p:cNvCxnSpPr>
          <p:nvPr/>
        </p:nvCxnSpPr>
        <p:spPr>
          <a:xfrm rot="5400000">
            <a:off x="11084040" y="7974011"/>
            <a:ext cx="1017250" cy="488680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0335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9EA3A8-2A0C-4F9E-8575-08634A1E12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8">
            <a:extLst>
              <a:ext uri="{FF2B5EF4-FFF2-40B4-BE49-F238E27FC236}">
                <a16:creationId xmlns:a16="http://schemas.microsoft.com/office/drawing/2014/main" id="{32782BAE-5504-4E8A-2F08-37811EDE937E}"/>
              </a:ext>
            </a:extLst>
          </p:cNvPr>
          <p:cNvSpPr/>
          <p:nvPr/>
        </p:nvSpPr>
        <p:spPr>
          <a:xfrm>
            <a:off x="6761280" y="2796857"/>
            <a:ext cx="16918201" cy="14961753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40055" tIns="80010"/>
          <a:lstStyle/>
          <a:p>
            <a:pPr>
              <a:defRPr/>
            </a:pPr>
            <a:r>
              <a:rPr 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7DE3C9C9-B870-C4B4-5BFC-2EB28AF0C83E}"/>
              </a:ext>
            </a:extLst>
          </p:cNvPr>
          <p:cNvSpPr/>
          <p:nvPr/>
        </p:nvSpPr>
        <p:spPr>
          <a:xfrm>
            <a:off x="7316403" y="3184561"/>
            <a:ext cx="10665262" cy="2628986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kumimoji="1" lang="ja-JP" altLang="en-US" sz="1400" b="1" u="sng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データ管理</a:t>
            </a:r>
            <a:r>
              <a:rPr kumimoji="1" lang="en-US" altLang="ja-JP" sz="1400" b="1" u="sng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_</a:t>
            </a:r>
            <a:r>
              <a:rPr kumimoji="1" lang="ja-JP" altLang="en-US" sz="1400" b="1" u="sng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データ収集機能</a:t>
            </a:r>
            <a:endParaRPr kumimoji="1" lang="en-US" altLang="ja-JP" sz="1400" b="1" u="sng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0DBCD37-42A2-A34C-54CA-9C4ED337B187}"/>
              </a:ext>
            </a:extLst>
          </p:cNvPr>
          <p:cNvSpPr/>
          <p:nvPr/>
        </p:nvSpPr>
        <p:spPr>
          <a:xfrm>
            <a:off x="18113023" y="3207710"/>
            <a:ext cx="5372010" cy="2628987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kumimoji="1" lang="ja-JP" altLang="en-US" sz="1400" b="1" u="sng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書類出力</a:t>
            </a:r>
            <a:r>
              <a:rPr kumimoji="1" lang="en-US" altLang="ja-JP" sz="1400" b="1" u="sng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_</a:t>
            </a:r>
            <a:r>
              <a:rPr kumimoji="1" lang="ja-JP" altLang="en-US" sz="1400" b="1" u="sng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法定帳票作成機能（内部）</a:t>
            </a:r>
            <a:endParaRPr kumimoji="1" lang="en-US" altLang="ja-JP" sz="1400" b="1" u="sng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C82CD02-0CB4-2DBC-853E-6B56EF6F7974}"/>
              </a:ext>
            </a:extLst>
          </p:cNvPr>
          <p:cNvSpPr/>
          <p:nvPr/>
        </p:nvSpPr>
        <p:spPr>
          <a:xfrm>
            <a:off x="18113023" y="5948467"/>
            <a:ext cx="5372009" cy="4162912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kumimoji="1" lang="ja-JP" altLang="en-US" sz="1400" b="1" u="sng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データ管理</a:t>
            </a:r>
            <a:r>
              <a:rPr kumimoji="1" lang="en-US" altLang="ja-JP" sz="1400" b="1" u="sng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_</a:t>
            </a:r>
            <a:r>
              <a:rPr kumimoji="1" lang="ja-JP" altLang="en-US" sz="1400" b="1" u="sng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分析用ダッシュボード機能</a:t>
            </a:r>
            <a:endParaRPr kumimoji="1" lang="en-US" altLang="ja-JP" sz="1400" b="1" u="sng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084479BE-4E5E-1EDB-0FFC-1B29CB2806EB}"/>
              </a:ext>
            </a:extLst>
          </p:cNvPr>
          <p:cNvSpPr/>
          <p:nvPr/>
        </p:nvSpPr>
        <p:spPr>
          <a:xfrm>
            <a:off x="7307985" y="8212502"/>
            <a:ext cx="8567896" cy="1691689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kumimoji="1" lang="ja-JP" altLang="en-US" sz="1400" b="1" u="sng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利用者認証</a:t>
            </a:r>
            <a:r>
              <a:rPr kumimoji="1" lang="en-US" altLang="ja-JP" sz="1400" b="1" u="sng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_</a:t>
            </a:r>
            <a:r>
              <a:rPr kumimoji="1" lang="ja-JP" altLang="en-US" sz="1400" b="1" u="sng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ユーザー認証機能 </a:t>
            </a:r>
            <a:r>
              <a:rPr kumimoji="1" lang="en-US" altLang="ja-JP" sz="1400" b="1" u="sng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1400" b="1" u="sng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職員向け</a:t>
            </a:r>
            <a:r>
              <a:rPr kumimoji="1" lang="en-US" altLang="ja-JP" sz="1400" b="1" u="sng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4BB35913-BA9C-21E9-B1AA-92B852EB68A1}"/>
              </a:ext>
            </a:extLst>
          </p:cNvPr>
          <p:cNvSpPr/>
          <p:nvPr/>
        </p:nvSpPr>
        <p:spPr>
          <a:xfrm>
            <a:off x="7316404" y="10065570"/>
            <a:ext cx="5179180" cy="2955923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kumimoji="1" lang="ja-JP" altLang="en-US" sz="1400" b="1" u="sng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コンテンツ管理</a:t>
            </a:r>
            <a:r>
              <a:rPr kumimoji="1" lang="en-US" altLang="ja-JP" sz="1400" b="1" u="sng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_Web</a:t>
            </a:r>
            <a:r>
              <a:rPr kumimoji="1" lang="ja-JP" altLang="en-US" sz="1400" b="1" u="sng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ページ（静的コンテンツ）公開機能</a:t>
            </a:r>
            <a:endParaRPr kumimoji="1" lang="en-US" altLang="ja-JP" sz="1400" b="1" u="sng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98CED93A-E903-4BB9-565F-C77E315EBD52}"/>
              </a:ext>
            </a:extLst>
          </p:cNvPr>
          <p:cNvSpPr/>
          <p:nvPr/>
        </p:nvSpPr>
        <p:spPr>
          <a:xfrm>
            <a:off x="12662639" y="10070548"/>
            <a:ext cx="5297983" cy="2955923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kumimoji="1" lang="ja-JP" altLang="en-US" sz="1400" b="1" u="sng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コンテンツ管理</a:t>
            </a:r>
            <a:r>
              <a:rPr kumimoji="1" lang="en-US" altLang="ja-JP" sz="1400" b="1" u="sng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_Web</a:t>
            </a:r>
            <a:r>
              <a:rPr kumimoji="1" lang="ja-JP" altLang="en-US" sz="1400" b="1" u="sng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ページ（静的コンテンツ）公開機能</a:t>
            </a:r>
            <a:endParaRPr kumimoji="1" lang="en-US" altLang="ja-JP" sz="1400" b="1" u="sng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EA5EE478-1F5A-6804-3960-1978DFC3D51D}"/>
              </a:ext>
            </a:extLst>
          </p:cNvPr>
          <p:cNvSpPr/>
          <p:nvPr/>
        </p:nvSpPr>
        <p:spPr>
          <a:xfrm>
            <a:off x="18113023" y="10242628"/>
            <a:ext cx="5372010" cy="2372768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kumimoji="1" lang="ja-JP" altLang="en-US" sz="1400" b="1" u="sng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データ管理</a:t>
            </a:r>
            <a:r>
              <a:rPr kumimoji="1" lang="en-US" altLang="ja-JP" sz="1400" b="1" u="sng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_</a:t>
            </a:r>
            <a:r>
              <a:rPr kumimoji="1" lang="ja-JP" altLang="en-US" sz="1400" b="1" u="sng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統計情報公開機能</a:t>
            </a:r>
            <a:endParaRPr kumimoji="1" lang="en-US" altLang="ja-JP" sz="1400" b="1" u="sng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06" name="フリーフォーム: 図形 605">
            <a:extLst>
              <a:ext uri="{FF2B5EF4-FFF2-40B4-BE49-F238E27FC236}">
                <a16:creationId xmlns:a16="http://schemas.microsoft.com/office/drawing/2014/main" id="{B08C4555-5800-3A61-E5F5-4E477D2CAEC2}"/>
              </a:ext>
            </a:extLst>
          </p:cNvPr>
          <p:cNvSpPr/>
          <p:nvPr/>
        </p:nvSpPr>
        <p:spPr>
          <a:xfrm>
            <a:off x="7305349" y="3533190"/>
            <a:ext cx="8559476" cy="4534248"/>
          </a:xfrm>
          <a:custGeom>
            <a:avLst/>
            <a:gdLst>
              <a:gd name="connsiteX0" fmla="*/ 0 w 8559476"/>
              <a:gd name="connsiteY0" fmla="*/ 0 h 6161800"/>
              <a:gd name="connsiteX1" fmla="*/ 2467676 w 8559476"/>
              <a:gd name="connsiteY1" fmla="*/ 0 h 6161800"/>
              <a:gd name="connsiteX2" fmla="*/ 2467676 w 8559476"/>
              <a:gd name="connsiteY2" fmla="*/ 3229161 h 6161800"/>
              <a:gd name="connsiteX3" fmla="*/ 8559476 w 8559476"/>
              <a:gd name="connsiteY3" fmla="*/ 3229161 h 6161800"/>
              <a:gd name="connsiteX4" fmla="*/ 8559476 w 8559476"/>
              <a:gd name="connsiteY4" fmla="*/ 6161800 h 6161800"/>
              <a:gd name="connsiteX5" fmla="*/ 0 w 8559476"/>
              <a:gd name="connsiteY5" fmla="*/ 6161800 h 6161800"/>
              <a:gd name="connsiteX6" fmla="*/ 0 w 8559476"/>
              <a:gd name="connsiteY6" fmla="*/ 6144442 h 6161800"/>
              <a:gd name="connsiteX7" fmla="*/ 0 w 8559476"/>
              <a:gd name="connsiteY7" fmla="*/ 3229161 h 616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59476" h="6161800">
                <a:moveTo>
                  <a:pt x="0" y="0"/>
                </a:moveTo>
                <a:lnTo>
                  <a:pt x="2467676" y="0"/>
                </a:lnTo>
                <a:lnTo>
                  <a:pt x="2467676" y="3229161"/>
                </a:lnTo>
                <a:lnTo>
                  <a:pt x="8559476" y="3229161"/>
                </a:lnTo>
                <a:lnTo>
                  <a:pt x="8559476" y="6161800"/>
                </a:lnTo>
                <a:lnTo>
                  <a:pt x="0" y="6161800"/>
                </a:lnTo>
                <a:lnTo>
                  <a:pt x="0" y="6144442"/>
                </a:lnTo>
                <a:lnTo>
                  <a:pt x="0" y="3229161"/>
                </a:lnTo>
                <a:close/>
              </a:path>
            </a:pathLst>
          </a:cu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algn="r"/>
            <a:endParaRPr kumimoji="1" lang="en-US" altLang="ja-JP" sz="1400" b="1" u="sng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9C28A56-B516-5837-124A-4A9E0A58A12D}"/>
              </a:ext>
            </a:extLst>
          </p:cNvPr>
          <p:cNvSpPr txBox="1"/>
          <p:nvPr/>
        </p:nvSpPr>
        <p:spPr>
          <a:xfrm>
            <a:off x="12259732" y="5981626"/>
            <a:ext cx="35362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1" lang="ja-JP" altLang="en-US" sz="1600" b="1" u="sng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申請・届出</a:t>
            </a:r>
            <a:r>
              <a:rPr kumimoji="1" lang="en-US" altLang="ja-JP" sz="1600" b="1" u="sng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_</a:t>
            </a:r>
            <a:r>
              <a:rPr kumimoji="1" lang="ja-JP" altLang="en-US" sz="1600" b="1" u="sng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公文書ダウンロード機能</a:t>
            </a:r>
            <a:endParaRPr kumimoji="1" lang="en-US" altLang="ja-JP" sz="1600" b="1" u="sng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D3BC93C0-35CE-14D4-B30F-F680B203C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3-3. </a:t>
            </a:r>
            <a:r>
              <a:rPr kumimoji="1" lang="ja-JP" altLang="en-US"/>
              <a:t>許認可関連システム</a:t>
            </a:r>
            <a:endParaRPr kumimoji="1" lang="ja-JP" altLang="en-US" dirty="0"/>
          </a:p>
        </p:txBody>
      </p:sp>
      <p:pic>
        <p:nvPicPr>
          <p:cNvPr id="99" name="グラフィックス 98">
            <a:extLst>
              <a:ext uri="{FF2B5EF4-FFF2-40B4-BE49-F238E27FC236}">
                <a16:creationId xmlns:a16="http://schemas.microsoft.com/office/drawing/2014/main" id="{F822139F-4E13-1F81-54A4-D681A78EB6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78860" y="2812837"/>
            <a:ext cx="381000" cy="381000"/>
          </a:xfrm>
          <a:prstGeom prst="rect">
            <a:avLst/>
          </a:prstGeom>
        </p:spPr>
      </p:pic>
      <p:pic>
        <p:nvPicPr>
          <p:cNvPr id="578" name="Graphic 23">
            <a:extLst>
              <a:ext uri="{FF2B5EF4-FFF2-40B4-BE49-F238E27FC236}">
                <a16:creationId xmlns:a16="http://schemas.microsoft.com/office/drawing/2014/main" id="{0B8AD5D1-B7BC-1F3E-6485-11C20975D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auto">
          <a:xfrm flipH="1">
            <a:off x="5320933" y="4258262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phic 23">
            <a:extLst>
              <a:ext uri="{FF2B5EF4-FFF2-40B4-BE49-F238E27FC236}">
                <a16:creationId xmlns:a16="http://schemas.microsoft.com/office/drawing/2014/main" id="{A5DA7318-D7F6-C5E0-F5A1-8C4AAB60E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auto">
          <a:xfrm flipH="1">
            <a:off x="5335535" y="12686868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2">
            <a:extLst>
              <a:ext uri="{FF2B5EF4-FFF2-40B4-BE49-F238E27FC236}">
                <a16:creationId xmlns:a16="http://schemas.microsoft.com/office/drawing/2014/main" id="{BF987A28-F38A-2B0B-BA4B-2CF135433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6926" y="13328598"/>
            <a:ext cx="1892410" cy="7386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ja-JP" altLang="en-US" sz="140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利用者</a:t>
            </a:r>
            <a:br>
              <a:rPr lang="en-US" altLang="ja-JP" sz="140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</a:br>
            <a:r>
              <a:rPr lang="ja-JP" altLang="en-US" sz="140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統計情報閲覧</a:t>
            </a:r>
            <a:br>
              <a:rPr lang="en-US" altLang="ja-JP" sz="140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</a:br>
            <a:r>
              <a:rPr lang="ja-JP" altLang="en-US" sz="140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（国民</a:t>
            </a:r>
            <a:r>
              <a:rPr lang="en-US" altLang="ja-JP" sz="140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/</a:t>
            </a:r>
            <a:r>
              <a:rPr lang="ja-JP" altLang="en-US" sz="140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職員）</a:t>
            </a:r>
            <a:endParaRPr lang="en-US" altLang="en-US" sz="14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sp>
        <p:nvSpPr>
          <p:cNvPr id="25" name="TextBox 12">
            <a:extLst>
              <a:ext uri="{FF2B5EF4-FFF2-40B4-BE49-F238E27FC236}">
                <a16:creationId xmlns:a16="http://schemas.microsoft.com/office/drawing/2014/main" id="{B7F5EDA9-E8BC-55FA-E571-27C502EFF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8600" y="4716003"/>
            <a:ext cx="1439339" cy="7386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ja-JP" altLang="en-US" sz="140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利用者</a:t>
            </a:r>
            <a:br>
              <a:rPr lang="en-US" altLang="ja-JP" sz="140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</a:br>
            <a:r>
              <a:rPr lang="ja-JP" altLang="en-US" sz="140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情報入力</a:t>
            </a:r>
            <a:br>
              <a:rPr lang="en-US" altLang="ja-JP" sz="140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</a:br>
            <a:r>
              <a:rPr lang="ja-JP" altLang="en-US" sz="140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（職員）</a:t>
            </a:r>
            <a:endParaRPr lang="en-US" altLang="en-US" sz="14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grpSp>
        <p:nvGrpSpPr>
          <p:cNvPr id="597" name="グループ化 596">
            <a:extLst>
              <a:ext uri="{FF2B5EF4-FFF2-40B4-BE49-F238E27FC236}">
                <a16:creationId xmlns:a16="http://schemas.microsoft.com/office/drawing/2014/main" id="{E6DA76BC-214E-B465-9C72-3E0271726F68}"/>
              </a:ext>
            </a:extLst>
          </p:cNvPr>
          <p:cNvGrpSpPr/>
          <p:nvPr/>
        </p:nvGrpSpPr>
        <p:grpSpPr>
          <a:xfrm>
            <a:off x="10929787" y="16325222"/>
            <a:ext cx="4474629" cy="1231258"/>
            <a:chOff x="23896077" y="12385136"/>
            <a:chExt cx="4474629" cy="1231258"/>
          </a:xfrm>
        </p:grpSpPr>
        <p:sp>
          <p:nvSpPr>
            <p:cNvPr id="79" name="正方形/長方形 78">
              <a:extLst>
                <a:ext uri="{FF2B5EF4-FFF2-40B4-BE49-F238E27FC236}">
                  <a16:creationId xmlns:a16="http://schemas.microsoft.com/office/drawing/2014/main" id="{4E619AE5-304D-AF1F-22F5-C294D7939384}"/>
                </a:ext>
              </a:extLst>
            </p:cNvPr>
            <p:cNvSpPr/>
            <p:nvPr/>
          </p:nvSpPr>
          <p:spPr>
            <a:xfrm>
              <a:off x="25144485" y="12446854"/>
              <a:ext cx="3013061" cy="1116703"/>
            </a:xfrm>
            <a:prstGeom prst="rect">
              <a:avLst/>
            </a:prstGeom>
            <a:solidFill>
              <a:srgbClr val="45DAFF">
                <a:alpha val="30196"/>
              </a:srgbClr>
            </a:solidFill>
            <a:ln w="28575">
              <a:noFill/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kumimoji="1" lang="en-US" altLang="ja-JP" sz="1400" b="1" u="sng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CI/CD_CI/CD</a:t>
              </a:r>
              <a:r>
                <a:rPr kumimoji="1" lang="ja-JP" altLang="en-US" sz="1400" b="1" u="sng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パイプライン機能</a:t>
              </a:r>
            </a:p>
          </p:txBody>
        </p:sp>
        <p:pic>
          <p:nvPicPr>
            <p:cNvPr id="80" name="グラフィックス 79">
              <a:extLst>
                <a:ext uri="{FF2B5EF4-FFF2-40B4-BE49-F238E27FC236}">
                  <a16:creationId xmlns:a16="http://schemas.microsoft.com/office/drawing/2014/main" id="{6AC3DC89-8EC6-72E3-4463-675A355C1E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3917342" y="12481644"/>
              <a:ext cx="381000" cy="381000"/>
            </a:xfrm>
            <a:prstGeom prst="rect">
              <a:avLst/>
            </a:prstGeom>
          </p:spPr>
        </p:pic>
        <p:sp>
          <p:nvSpPr>
            <p:cNvPr id="81" name="Rectangle 78">
              <a:extLst>
                <a:ext uri="{FF2B5EF4-FFF2-40B4-BE49-F238E27FC236}">
                  <a16:creationId xmlns:a16="http://schemas.microsoft.com/office/drawing/2014/main" id="{29FCEA17-DEE2-C3B3-D857-9EF66E44EEDF}"/>
                </a:ext>
              </a:extLst>
            </p:cNvPr>
            <p:cNvSpPr/>
            <p:nvPr/>
          </p:nvSpPr>
          <p:spPr>
            <a:xfrm>
              <a:off x="23896077" y="12385136"/>
              <a:ext cx="4474629" cy="1231258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2920" tIns="9144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Amazon Ember" panose="020B0603020204020204" pitchFamily="34" charset="0"/>
                </a:rPr>
                <a:t>Azure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Amazon Ember" panose="020B0603020204020204" pitchFamily="34" charset="0"/>
                </a:rPr>
                <a:t>DevOps</a:t>
              </a:r>
            </a:p>
          </p:txBody>
        </p:sp>
        <p:pic>
          <p:nvPicPr>
            <p:cNvPr id="82" name="図 81">
              <a:extLst>
                <a:ext uri="{FF2B5EF4-FFF2-40B4-BE49-F238E27FC236}">
                  <a16:creationId xmlns:a16="http://schemas.microsoft.com/office/drawing/2014/main" id="{4AB6C163-44DA-5FAF-89F0-22BFCF5172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5602443" y="12755269"/>
              <a:ext cx="428625" cy="476250"/>
            </a:xfrm>
            <a:prstGeom prst="rect">
              <a:avLst/>
            </a:prstGeom>
          </p:spPr>
        </p:pic>
        <p:pic>
          <p:nvPicPr>
            <p:cNvPr id="83" name="図 82">
              <a:extLst>
                <a:ext uri="{FF2B5EF4-FFF2-40B4-BE49-F238E27FC236}">
                  <a16:creationId xmlns:a16="http://schemas.microsoft.com/office/drawing/2014/main" id="{2A046421-F929-F383-A6D9-A1A259AAD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6733127" y="12755269"/>
              <a:ext cx="476250" cy="476250"/>
            </a:xfrm>
            <a:prstGeom prst="rect">
              <a:avLst/>
            </a:prstGeom>
          </p:spPr>
        </p:pic>
        <p:sp>
          <p:nvSpPr>
            <p:cNvPr id="84" name="TextBox 9">
              <a:extLst>
                <a:ext uri="{FF2B5EF4-FFF2-40B4-BE49-F238E27FC236}">
                  <a16:creationId xmlns:a16="http://schemas.microsoft.com/office/drawing/2014/main" id="{24C747B3-09CB-F632-9041-92BE775581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44486" y="13188483"/>
              <a:ext cx="127868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0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Azure Repos</a:t>
              </a:r>
              <a:endPara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  <a:p>
              <a:pPr algn="ctr" eaLnBrk="1" hangingPunct="1"/>
              <a:r>
                <a:rPr lang="ja-JP" altLang="en-US" sz="10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コード管理</a:t>
              </a:r>
              <a:endParaRPr lang="en-US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  <p:sp>
          <p:nvSpPr>
            <p:cNvPr id="85" name="TextBox 9">
              <a:extLst>
                <a:ext uri="{FF2B5EF4-FFF2-40B4-BE49-F238E27FC236}">
                  <a16:creationId xmlns:a16="http://schemas.microsoft.com/office/drawing/2014/main" id="{D98C733B-AEE8-DB1D-2A65-2BFE81180F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50430" y="13188483"/>
              <a:ext cx="174805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0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Azure Pipelines</a:t>
              </a:r>
              <a:endPara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  <a:p>
              <a:pPr algn="ctr" eaLnBrk="1" hangingPunct="1"/>
              <a:r>
                <a:rPr lang="ja-JP" altLang="en-US" sz="10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ビルド、テスト、デプロイ</a:t>
              </a:r>
              <a:endParaRPr lang="en-US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</p:grpSp>
      <p:grpSp>
        <p:nvGrpSpPr>
          <p:cNvPr id="593" name="グループ化 592">
            <a:extLst>
              <a:ext uri="{FF2B5EF4-FFF2-40B4-BE49-F238E27FC236}">
                <a16:creationId xmlns:a16="http://schemas.microsoft.com/office/drawing/2014/main" id="{380A519F-71DF-B44A-9442-1F8276AF13A9}"/>
              </a:ext>
            </a:extLst>
          </p:cNvPr>
          <p:cNvGrpSpPr/>
          <p:nvPr/>
        </p:nvGrpSpPr>
        <p:grpSpPr>
          <a:xfrm>
            <a:off x="18105695" y="13138055"/>
            <a:ext cx="5639464" cy="1347707"/>
            <a:chOff x="23460875" y="9546448"/>
            <a:chExt cx="5639464" cy="1383356"/>
          </a:xfrm>
        </p:grpSpPr>
        <p:sp>
          <p:nvSpPr>
            <p:cNvPr id="86" name="正方形/長方形 85">
              <a:extLst>
                <a:ext uri="{FF2B5EF4-FFF2-40B4-BE49-F238E27FC236}">
                  <a16:creationId xmlns:a16="http://schemas.microsoft.com/office/drawing/2014/main" id="{682C69F6-237C-AF1E-D9BF-0B7ED5C1CCA8}"/>
                </a:ext>
              </a:extLst>
            </p:cNvPr>
            <p:cNvSpPr/>
            <p:nvPr/>
          </p:nvSpPr>
          <p:spPr>
            <a:xfrm>
              <a:off x="23896077" y="9546448"/>
              <a:ext cx="4997670" cy="1383356"/>
            </a:xfrm>
            <a:prstGeom prst="rect">
              <a:avLst/>
            </a:prstGeom>
            <a:solidFill>
              <a:srgbClr val="45DAFF">
                <a:alpha val="30196"/>
              </a:srgbClr>
            </a:solidFill>
            <a:ln w="28575">
              <a:noFill/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kumimoji="1" lang="ja-JP" altLang="en-US" sz="1400" b="1" u="sng" dirty="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ログ管理</a:t>
              </a:r>
              <a:r>
                <a:rPr kumimoji="1" lang="en-US" altLang="ja-JP" sz="1400" b="1" u="sng" dirty="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_</a:t>
              </a:r>
              <a:r>
                <a:rPr kumimoji="1" lang="ja-JP" altLang="en-US" sz="1400" b="1" u="sng" dirty="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ログ管理機能</a:t>
              </a:r>
              <a:endParaRPr kumimoji="1" lang="en-US" altLang="ja-JP" sz="1400" b="1" u="sng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sp>
          <p:nvSpPr>
            <p:cNvPr id="87" name="TextBox 9">
              <a:extLst>
                <a:ext uri="{FF2B5EF4-FFF2-40B4-BE49-F238E27FC236}">
                  <a16:creationId xmlns:a16="http://schemas.microsoft.com/office/drawing/2014/main" id="{4DC17A93-150B-D5DB-3EF0-72543AF98D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30453" y="10352918"/>
              <a:ext cx="1749941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000" dirty="0">
                  <a:latin typeface="Meiryo UI" panose="020B0604030504040204" pitchFamily="50" charset="-128"/>
                  <a:ea typeface="Meiryo UI" panose="020B0604030504040204" pitchFamily="50" charset="-128"/>
                  <a:cs typeface="Amazon Ember" panose="020B0603020204020204" pitchFamily="34" charset="0"/>
                </a:rPr>
                <a:t>Azure Storage </a:t>
              </a:r>
            </a:p>
            <a:p>
              <a:pPr algn="ctr" eaLnBrk="1" hangingPunct="1"/>
              <a:r>
                <a:rPr lang="en-US" altLang="en-US" sz="1000" dirty="0">
                  <a:latin typeface="Meiryo UI" panose="020B0604030504040204" pitchFamily="50" charset="-128"/>
                  <a:ea typeface="Meiryo UI" panose="020B0604030504040204" pitchFamily="50" charset="-128"/>
                  <a:cs typeface="Amazon Ember" panose="020B0603020204020204" pitchFamily="34" charset="0"/>
                </a:rPr>
                <a:t>Accounts</a:t>
              </a:r>
            </a:p>
            <a:p>
              <a:pPr algn="ctr" eaLnBrk="1" hangingPunct="1"/>
              <a:r>
                <a:rPr lang="ja-JP" altLang="en-US" sz="1000" dirty="0">
                  <a:latin typeface="Meiryo UI" panose="020B0604030504040204" pitchFamily="50" charset="-128"/>
                  <a:ea typeface="Meiryo UI" panose="020B0604030504040204" pitchFamily="50" charset="-128"/>
                  <a:cs typeface="Amazon Ember" panose="020B0603020204020204" pitchFamily="34" charset="0"/>
                </a:rPr>
                <a:t>ログ長期保管用ストレージ</a:t>
              </a:r>
              <a:endPara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endParaRPr>
            </a:p>
          </p:txBody>
        </p:sp>
        <p:pic>
          <p:nvPicPr>
            <p:cNvPr id="88" name="グラフィックス 87">
              <a:extLst>
                <a:ext uri="{FF2B5EF4-FFF2-40B4-BE49-F238E27FC236}">
                  <a16:creationId xmlns:a16="http://schemas.microsoft.com/office/drawing/2014/main" id="{3296F304-F368-60DA-8ED1-D9E6C685D2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6531104" y="9838560"/>
              <a:ext cx="548640" cy="548640"/>
            </a:xfrm>
            <a:prstGeom prst="rect">
              <a:avLst/>
            </a:prstGeom>
          </p:spPr>
        </p:pic>
        <p:pic>
          <p:nvPicPr>
            <p:cNvPr id="89" name="グラフィックス 88">
              <a:extLst>
                <a:ext uri="{FF2B5EF4-FFF2-40B4-BE49-F238E27FC236}">
                  <a16:creationId xmlns:a16="http://schemas.microsoft.com/office/drawing/2014/main" id="{00C6C501-293C-9D0B-8F33-79DE61D3CB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25355415" y="9831212"/>
              <a:ext cx="548640" cy="548640"/>
            </a:xfrm>
            <a:prstGeom prst="rect">
              <a:avLst/>
            </a:prstGeom>
          </p:spPr>
        </p:pic>
        <p:sp>
          <p:nvSpPr>
            <p:cNvPr id="90" name="TextBox 9">
              <a:extLst>
                <a:ext uri="{FF2B5EF4-FFF2-40B4-BE49-F238E27FC236}">
                  <a16:creationId xmlns:a16="http://schemas.microsoft.com/office/drawing/2014/main" id="{F63570C1-9FEA-A954-0FB6-392B44D480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49969" y="10352918"/>
              <a:ext cx="138848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ja-JP" sz="10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Log Analytics</a:t>
              </a:r>
            </a:p>
            <a:p>
              <a:pPr algn="ctr" eaLnBrk="1" hangingPunct="1"/>
              <a:r>
                <a:rPr lang="ja-JP" altLang="en-US" sz="10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ログ分析用ストレージ</a:t>
              </a:r>
              <a:endParaRPr lang="en-US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  <p:sp>
          <p:nvSpPr>
            <p:cNvPr id="91" name="TextBox 9">
              <a:extLst>
                <a:ext uri="{FF2B5EF4-FFF2-40B4-BE49-F238E27FC236}">
                  <a16:creationId xmlns:a16="http://schemas.microsoft.com/office/drawing/2014/main" id="{E807221A-8199-1916-941E-F7758C3C9E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50398" y="10354339"/>
              <a:ext cx="174994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000" dirty="0">
                  <a:latin typeface="Meiryo UI" panose="020B0604030504040204" pitchFamily="50" charset="-128"/>
                  <a:ea typeface="Meiryo UI" panose="020B0604030504040204" pitchFamily="50" charset="-128"/>
                  <a:cs typeface="Amazon Ember" panose="020B0603020204020204" pitchFamily="34" charset="0"/>
                </a:rPr>
                <a:t>Azure </a:t>
              </a:r>
              <a:r>
                <a:rPr lang="en-US" altLang="ja-JP" sz="1000" dirty="0">
                  <a:latin typeface="Meiryo UI" panose="020B0604030504040204" pitchFamily="50" charset="-128"/>
                  <a:ea typeface="Meiryo UI" panose="020B0604030504040204" pitchFamily="50" charset="-128"/>
                  <a:cs typeface="Amazon Ember" panose="020B0603020204020204" pitchFamily="34" charset="0"/>
                </a:rPr>
                <a:t>AI Search</a:t>
              </a:r>
            </a:p>
            <a:p>
              <a:pPr algn="ctr" eaLnBrk="1" hangingPunct="1"/>
              <a:r>
                <a:rPr lang="ja-JP" altLang="en-US" sz="1000" dirty="0">
                  <a:latin typeface="Meiryo UI" panose="020B0604030504040204" pitchFamily="50" charset="-128"/>
                  <a:ea typeface="Meiryo UI" panose="020B0604030504040204" pitchFamily="50" charset="-128"/>
                  <a:cs typeface="Amazon Ember" panose="020B0603020204020204" pitchFamily="34" charset="0"/>
                </a:rPr>
                <a:t>ログの検索</a:t>
              </a:r>
              <a:endPara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endParaRPr>
            </a:p>
          </p:txBody>
        </p:sp>
        <p:pic>
          <p:nvPicPr>
            <p:cNvPr id="92" name="グラフィックス 91">
              <a:extLst>
                <a:ext uri="{FF2B5EF4-FFF2-40B4-BE49-F238E27FC236}">
                  <a16:creationId xmlns:a16="http://schemas.microsoft.com/office/drawing/2014/main" id="{1C25D9AC-002C-E333-7484-B9A4791888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24049860" y="9828655"/>
              <a:ext cx="550179" cy="550179"/>
            </a:xfrm>
            <a:prstGeom prst="rect">
              <a:avLst/>
            </a:prstGeom>
          </p:spPr>
        </p:pic>
        <p:pic>
          <p:nvPicPr>
            <p:cNvPr id="93" name="グラフィックス 92">
              <a:extLst>
                <a:ext uri="{FF2B5EF4-FFF2-40B4-BE49-F238E27FC236}">
                  <a16:creationId xmlns:a16="http://schemas.microsoft.com/office/drawing/2014/main" id="{05FD57AE-0804-305F-A367-C6D6B5B836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27951048" y="9826670"/>
              <a:ext cx="548640" cy="548640"/>
            </a:xfrm>
            <a:prstGeom prst="rect">
              <a:avLst/>
            </a:prstGeom>
          </p:spPr>
        </p:pic>
        <p:sp>
          <p:nvSpPr>
            <p:cNvPr id="94" name="TextBox 9">
              <a:extLst>
                <a:ext uri="{FF2B5EF4-FFF2-40B4-BE49-F238E27FC236}">
                  <a16:creationId xmlns:a16="http://schemas.microsoft.com/office/drawing/2014/main" id="{69711214-80CB-75A6-2131-D03E387598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60875" y="10350141"/>
              <a:ext cx="174994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ja-JP" altLang="en-US" sz="1000" dirty="0">
                  <a:latin typeface="Meiryo UI" panose="020B0604030504040204" pitchFamily="50" charset="-128"/>
                  <a:ea typeface="Meiryo UI" panose="020B0604030504040204" pitchFamily="50" charset="-128"/>
                  <a:cs typeface="Amazon Ember" panose="020B0603020204020204" pitchFamily="34" charset="0"/>
                </a:rPr>
                <a:t>診断設定</a:t>
              </a:r>
              <a:endPara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endParaRPr>
            </a:p>
            <a:p>
              <a:pPr algn="ctr" eaLnBrk="1" hangingPunct="1"/>
              <a:r>
                <a:rPr lang="ja-JP" altLang="en-US" sz="1000" dirty="0">
                  <a:latin typeface="Meiryo UI" panose="020B0604030504040204" pitchFamily="50" charset="-128"/>
                  <a:ea typeface="Meiryo UI" panose="020B0604030504040204" pitchFamily="50" charset="-128"/>
                  <a:cs typeface="Amazon Ember" panose="020B0603020204020204" pitchFamily="34" charset="0"/>
                </a:rPr>
                <a:t>ログの連携設定</a:t>
              </a:r>
              <a:endPara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endParaRPr>
            </a:p>
          </p:txBody>
        </p:sp>
      </p:grpSp>
      <p:grpSp>
        <p:nvGrpSpPr>
          <p:cNvPr id="594" name="グループ化 593">
            <a:extLst>
              <a:ext uri="{FF2B5EF4-FFF2-40B4-BE49-F238E27FC236}">
                <a16:creationId xmlns:a16="http://schemas.microsoft.com/office/drawing/2014/main" id="{6057221C-69DB-33BE-AF58-069D946EB4A1}"/>
              </a:ext>
            </a:extLst>
          </p:cNvPr>
          <p:cNvGrpSpPr/>
          <p:nvPr/>
        </p:nvGrpSpPr>
        <p:grpSpPr>
          <a:xfrm>
            <a:off x="15740150" y="16122311"/>
            <a:ext cx="3155527" cy="1634818"/>
            <a:chOff x="28966822" y="9294985"/>
            <a:chExt cx="2085817" cy="1634818"/>
          </a:xfrm>
        </p:grpSpPr>
        <p:sp>
          <p:nvSpPr>
            <p:cNvPr id="95" name="正方形/長方形 94">
              <a:extLst>
                <a:ext uri="{FF2B5EF4-FFF2-40B4-BE49-F238E27FC236}">
                  <a16:creationId xmlns:a16="http://schemas.microsoft.com/office/drawing/2014/main" id="{6B4D0443-3580-06DC-950C-9D54F2A24C2B}"/>
                </a:ext>
              </a:extLst>
            </p:cNvPr>
            <p:cNvSpPr/>
            <p:nvPr/>
          </p:nvSpPr>
          <p:spPr>
            <a:xfrm>
              <a:off x="28966822" y="9294985"/>
              <a:ext cx="2085817" cy="1634818"/>
            </a:xfrm>
            <a:prstGeom prst="rect">
              <a:avLst/>
            </a:prstGeom>
            <a:solidFill>
              <a:srgbClr val="45DAFF">
                <a:alpha val="30196"/>
              </a:srgbClr>
            </a:solidFill>
            <a:ln w="28575">
              <a:noFill/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kumimoji="1" lang="ja-JP" altLang="en-US" sz="1400" b="1" u="sng" dirty="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バックアップ</a:t>
              </a:r>
              <a:r>
                <a:rPr kumimoji="1" lang="en-US" altLang="ja-JP" sz="1400" b="1" u="sng" dirty="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_</a:t>
              </a:r>
            </a:p>
            <a:p>
              <a:pPr algn="r"/>
              <a:r>
                <a:rPr kumimoji="1" lang="ja-JP" altLang="en-US" sz="1400" b="1" u="sng" dirty="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バックアップ機能</a:t>
              </a:r>
              <a:endParaRPr kumimoji="1" lang="en-US" altLang="ja-JP" sz="1400" b="1" u="sng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sp>
          <p:nvSpPr>
            <p:cNvPr id="96" name="TextBox 9">
              <a:extLst>
                <a:ext uri="{FF2B5EF4-FFF2-40B4-BE49-F238E27FC236}">
                  <a16:creationId xmlns:a16="http://schemas.microsoft.com/office/drawing/2014/main" id="{56F41C89-EC97-CF9C-F920-1BD8EDC481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065842" y="10466337"/>
              <a:ext cx="98558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ja-JP" sz="1000" dirty="0">
                  <a:latin typeface="Meiryo UI" panose="020B0604030504040204" pitchFamily="50" charset="-128"/>
                  <a:ea typeface="Meiryo UI" panose="020B0604030504040204" pitchFamily="50" charset="-128"/>
                  <a:cs typeface="Amazon Ember" panose="020B0603020204020204" pitchFamily="34" charset="0"/>
                </a:rPr>
                <a:t>Azure Backup</a:t>
              </a:r>
            </a:p>
            <a:p>
              <a:pPr algn="ctr" eaLnBrk="1" hangingPunct="1"/>
              <a:r>
                <a:rPr lang="en-US" altLang="ja-JP" sz="1000">
                  <a:latin typeface="Meiryo UI" panose="020B0604030504040204" pitchFamily="50" charset="-128"/>
                  <a:ea typeface="Meiryo UI" panose="020B0604030504040204" pitchFamily="50" charset="-128"/>
                  <a:cs typeface="Amazon Ember" panose="020B0603020204020204" pitchFamily="34" charset="0"/>
                </a:rPr>
                <a:t>Center</a:t>
              </a:r>
              <a:r>
                <a:rPr lang="ja-JP" altLang="en-US" sz="1000">
                  <a:latin typeface="Meiryo UI" panose="020B0604030504040204" pitchFamily="50" charset="-128"/>
                  <a:ea typeface="Meiryo UI" panose="020B0604030504040204" pitchFamily="50" charset="-128"/>
                  <a:cs typeface="Amazon Ember" panose="020B0603020204020204" pitchFamily="34" charset="0"/>
                </a:rPr>
                <a:t> バックアップ</a:t>
              </a:r>
              <a:r>
                <a:rPr lang="ja-JP" altLang="en-US" sz="1000" dirty="0">
                  <a:latin typeface="Meiryo UI" panose="020B0604030504040204" pitchFamily="50" charset="-128"/>
                  <a:ea typeface="Meiryo UI" panose="020B0604030504040204" pitchFamily="50" charset="-128"/>
                  <a:cs typeface="Amazon Ember" panose="020B0603020204020204" pitchFamily="34" charset="0"/>
                </a:rPr>
                <a:t>機能</a:t>
              </a:r>
              <a:endPara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endParaRPr>
            </a:p>
          </p:txBody>
        </p:sp>
        <p:pic>
          <p:nvPicPr>
            <p:cNvPr id="97" name="グラフィックス 96">
              <a:extLst>
                <a:ext uri="{FF2B5EF4-FFF2-40B4-BE49-F238E27FC236}">
                  <a16:creationId xmlns:a16="http://schemas.microsoft.com/office/drawing/2014/main" id="{A3E7E981-81F6-CAD1-DF21-6698A5494D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29325376" y="9876329"/>
              <a:ext cx="401944" cy="575534"/>
            </a:xfrm>
            <a:prstGeom prst="rect">
              <a:avLst/>
            </a:prstGeom>
          </p:spPr>
        </p:pic>
      </p:grpSp>
      <p:grpSp>
        <p:nvGrpSpPr>
          <p:cNvPr id="595" name="グループ化 594">
            <a:extLst>
              <a:ext uri="{FF2B5EF4-FFF2-40B4-BE49-F238E27FC236}">
                <a16:creationId xmlns:a16="http://schemas.microsoft.com/office/drawing/2014/main" id="{7AB4218B-4815-4DFB-2967-A82589EC2A33}"/>
              </a:ext>
            </a:extLst>
          </p:cNvPr>
          <p:cNvGrpSpPr/>
          <p:nvPr/>
        </p:nvGrpSpPr>
        <p:grpSpPr>
          <a:xfrm>
            <a:off x="7325777" y="16130324"/>
            <a:ext cx="3505544" cy="1381220"/>
            <a:chOff x="30779765" y="9548584"/>
            <a:chExt cx="3505544" cy="1381220"/>
          </a:xfrm>
        </p:grpSpPr>
        <p:sp>
          <p:nvSpPr>
            <p:cNvPr id="98" name="正方形/長方形 97">
              <a:extLst>
                <a:ext uri="{FF2B5EF4-FFF2-40B4-BE49-F238E27FC236}">
                  <a16:creationId xmlns:a16="http://schemas.microsoft.com/office/drawing/2014/main" id="{84028FD4-9FAE-A8CF-EBA5-09A3239C2ED0}"/>
                </a:ext>
              </a:extLst>
            </p:cNvPr>
            <p:cNvSpPr/>
            <p:nvPr/>
          </p:nvSpPr>
          <p:spPr>
            <a:xfrm>
              <a:off x="30779765" y="9548584"/>
              <a:ext cx="3505544" cy="1381220"/>
            </a:xfrm>
            <a:prstGeom prst="rect">
              <a:avLst/>
            </a:prstGeom>
            <a:solidFill>
              <a:srgbClr val="45DAFF">
                <a:alpha val="30196"/>
              </a:srgbClr>
            </a:solidFill>
            <a:ln w="28575">
              <a:noFill/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kumimoji="1" lang="ja-JP" altLang="en-US" sz="1400" b="1" u="sng" dirty="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構成管理</a:t>
              </a:r>
              <a:r>
                <a:rPr kumimoji="1" lang="en-US" altLang="ja-JP" sz="1400" b="1" u="sng" dirty="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_</a:t>
              </a:r>
              <a:r>
                <a:rPr kumimoji="1" lang="ja-JP" altLang="en-US" sz="1400" b="1" u="sng" dirty="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システム構成管理機能</a:t>
              </a:r>
              <a:endParaRPr kumimoji="1" lang="en-US" altLang="ja-JP" sz="1400" b="1" u="sng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sp>
          <p:nvSpPr>
            <p:cNvPr id="100" name="TextBox 9">
              <a:extLst>
                <a:ext uri="{FF2B5EF4-FFF2-40B4-BE49-F238E27FC236}">
                  <a16:creationId xmlns:a16="http://schemas.microsoft.com/office/drawing/2014/main" id="{E36ED5F7-B454-E429-06BF-4F09220610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29707" y="10369322"/>
              <a:ext cx="1749941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ja-JP" sz="1000" dirty="0">
                  <a:latin typeface="Meiryo UI" panose="020B0604030504040204" pitchFamily="50" charset="-128"/>
                  <a:ea typeface="Meiryo UI" panose="020B0604030504040204" pitchFamily="50" charset="-128"/>
                  <a:cs typeface="Amazon Ember" panose="020B0603020204020204" pitchFamily="34" charset="0"/>
                </a:rPr>
                <a:t>Template Specs</a:t>
              </a:r>
            </a:p>
            <a:p>
              <a:pPr algn="ctr" eaLnBrk="1" hangingPunct="1"/>
              <a:r>
                <a:rPr lang="ja-JP" altLang="en-US" sz="1000" dirty="0">
                  <a:latin typeface="Meiryo UI" panose="020B0604030504040204" pitchFamily="50" charset="-128"/>
                  <a:ea typeface="Meiryo UI" panose="020B0604030504040204" pitchFamily="50" charset="-128"/>
                  <a:cs typeface="Amazon Ember" panose="020B0603020204020204" pitchFamily="34" charset="0"/>
                </a:rPr>
                <a:t>構成管理</a:t>
              </a:r>
              <a:endPara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endParaRPr>
            </a:p>
            <a:p>
              <a:pPr algn="ctr" eaLnBrk="1" hangingPunct="1"/>
              <a:r>
                <a:rPr lang="ja-JP" altLang="en-US" sz="1000" dirty="0">
                  <a:latin typeface="Meiryo UI" panose="020B0604030504040204" pitchFamily="50" charset="-128"/>
                  <a:ea typeface="Meiryo UI" panose="020B0604030504040204" pitchFamily="50" charset="-128"/>
                  <a:cs typeface="Amazon Ember" panose="020B0603020204020204" pitchFamily="34" charset="0"/>
                </a:rPr>
                <a:t>構成管理情報保管</a:t>
              </a:r>
              <a:endPara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endParaRPr>
            </a:p>
          </p:txBody>
        </p:sp>
        <p:pic>
          <p:nvPicPr>
            <p:cNvPr id="101" name="グラフィックス 100">
              <a:extLst>
                <a:ext uri="{FF2B5EF4-FFF2-40B4-BE49-F238E27FC236}">
                  <a16:creationId xmlns:a16="http://schemas.microsoft.com/office/drawing/2014/main" id="{267E1D7E-63EC-9826-D980-62774178B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31428928" y="9841172"/>
              <a:ext cx="548640" cy="548640"/>
            </a:xfrm>
            <a:prstGeom prst="rect">
              <a:avLst/>
            </a:prstGeom>
          </p:spPr>
        </p:pic>
        <p:pic>
          <p:nvPicPr>
            <p:cNvPr id="102" name="グラフィックス 101">
              <a:extLst>
                <a:ext uri="{FF2B5EF4-FFF2-40B4-BE49-F238E27FC236}">
                  <a16:creationId xmlns:a16="http://schemas.microsoft.com/office/drawing/2014/main" id="{9820E3E2-66B6-D35D-8639-D7F80F636C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33150435" y="9838560"/>
              <a:ext cx="550214" cy="550214"/>
            </a:xfrm>
            <a:prstGeom prst="rect">
              <a:avLst/>
            </a:prstGeom>
          </p:spPr>
        </p:pic>
        <p:sp>
          <p:nvSpPr>
            <p:cNvPr id="103" name="TextBox 9">
              <a:extLst>
                <a:ext uri="{FF2B5EF4-FFF2-40B4-BE49-F238E27FC236}">
                  <a16:creationId xmlns:a16="http://schemas.microsoft.com/office/drawing/2014/main" id="{816036CA-F717-9A83-80FE-6F12C2E52D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79766" y="10357980"/>
              <a:ext cx="1749941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ja-JP" sz="1000" dirty="0">
                  <a:latin typeface="Meiryo UI" panose="020B0604030504040204" pitchFamily="50" charset="-128"/>
                  <a:ea typeface="Meiryo UI" panose="020B0604030504040204" pitchFamily="50" charset="-128"/>
                  <a:cs typeface="Amazon Ember" panose="020B0603020204020204" pitchFamily="34" charset="0"/>
                </a:rPr>
                <a:t>Azure Resource Manager</a:t>
              </a:r>
              <a:r>
                <a:rPr lang="ja-JP" altLang="en-US" sz="1000" dirty="0">
                  <a:latin typeface="Meiryo UI" panose="020B0604030504040204" pitchFamily="50" charset="-128"/>
                  <a:ea typeface="Meiryo UI" panose="020B0604030504040204" pitchFamily="50" charset="-128"/>
                  <a:cs typeface="Amazon Ember" panose="020B0603020204020204" pitchFamily="34" charset="0"/>
                </a:rPr>
                <a:t>　</a:t>
              </a:r>
              <a:r>
                <a:rPr lang="en-US" altLang="ja-JP" sz="1000" dirty="0">
                  <a:latin typeface="Meiryo UI" panose="020B0604030504040204" pitchFamily="50" charset="-128"/>
                  <a:ea typeface="Meiryo UI" panose="020B0604030504040204" pitchFamily="50" charset="-128"/>
                  <a:cs typeface="Amazon Ember" panose="020B0603020204020204" pitchFamily="34" charset="0"/>
                </a:rPr>
                <a:t>or</a:t>
              </a:r>
              <a:r>
                <a:rPr lang="ja-JP" altLang="en-US" sz="1000" dirty="0">
                  <a:latin typeface="Meiryo UI" panose="020B0604030504040204" pitchFamily="50" charset="-128"/>
                  <a:ea typeface="Meiryo UI" panose="020B0604030504040204" pitchFamily="50" charset="-128"/>
                  <a:cs typeface="Amazon Ember" panose="020B0603020204020204" pitchFamily="34" charset="0"/>
                </a:rPr>
                <a:t>　</a:t>
              </a:r>
              <a:r>
                <a:rPr lang="en-US" altLang="ja-JP" sz="1000" dirty="0">
                  <a:latin typeface="Meiryo UI" panose="020B0604030504040204" pitchFamily="50" charset="-128"/>
                  <a:ea typeface="Meiryo UI" panose="020B0604030504040204" pitchFamily="50" charset="-128"/>
                  <a:cs typeface="Amazon Ember" panose="020B0603020204020204" pitchFamily="34" charset="0"/>
                </a:rPr>
                <a:t>Bicep </a:t>
              </a:r>
            </a:p>
            <a:p>
              <a:pPr algn="ctr" eaLnBrk="1" hangingPunct="1"/>
              <a:r>
                <a:rPr lang="ja-JP" altLang="en-US" sz="1000" dirty="0">
                  <a:latin typeface="Meiryo UI" panose="020B0604030504040204" pitchFamily="50" charset="-128"/>
                  <a:ea typeface="Meiryo UI" panose="020B0604030504040204" pitchFamily="50" charset="-128"/>
                  <a:cs typeface="Amazon Ember" panose="020B0603020204020204" pitchFamily="34" charset="0"/>
                </a:rPr>
                <a:t>環境自動構築</a:t>
              </a:r>
              <a:endPara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endParaRPr>
            </a:p>
          </p:txBody>
        </p:sp>
      </p:grpSp>
      <p:grpSp>
        <p:nvGrpSpPr>
          <p:cNvPr id="596" name="グループ化 595">
            <a:extLst>
              <a:ext uri="{FF2B5EF4-FFF2-40B4-BE49-F238E27FC236}">
                <a16:creationId xmlns:a16="http://schemas.microsoft.com/office/drawing/2014/main" id="{CF4BBB49-BC1D-1E45-A975-BF9E8ACB986C}"/>
              </a:ext>
            </a:extLst>
          </p:cNvPr>
          <p:cNvGrpSpPr/>
          <p:nvPr/>
        </p:nvGrpSpPr>
        <p:grpSpPr>
          <a:xfrm>
            <a:off x="13067007" y="14589448"/>
            <a:ext cx="10465705" cy="1404064"/>
            <a:chOff x="23791758" y="10972158"/>
            <a:chExt cx="10465705" cy="1404064"/>
          </a:xfrm>
        </p:grpSpPr>
        <p:sp>
          <p:nvSpPr>
            <p:cNvPr id="104" name="正方形/長方形 103">
              <a:extLst>
                <a:ext uri="{FF2B5EF4-FFF2-40B4-BE49-F238E27FC236}">
                  <a16:creationId xmlns:a16="http://schemas.microsoft.com/office/drawing/2014/main" id="{A468A068-2B7F-2C19-3EF8-9F169F971C8C}"/>
                </a:ext>
              </a:extLst>
            </p:cNvPr>
            <p:cNvSpPr/>
            <p:nvPr/>
          </p:nvSpPr>
          <p:spPr>
            <a:xfrm>
              <a:off x="23896076" y="10972158"/>
              <a:ext cx="10361387" cy="1344922"/>
            </a:xfrm>
            <a:prstGeom prst="rect">
              <a:avLst/>
            </a:prstGeom>
            <a:solidFill>
              <a:srgbClr val="45DAFF">
                <a:alpha val="30196"/>
              </a:srgbClr>
            </a:solidFill>
            <a:ln w="28575">
              <a:noFill/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kumimoji="1" lang="ja-JP" altLang="en-US" sz="1400" b="1" u="sng" dirty="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セキュリティ</a:t>
              </a:r>
              <a:r>
                <a:rPr kumimoji="1" lang="en-US" altLang="ja-JP" sz="1400" b="1" u="sng" dirty="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_</a:t>
              </a:r>
              <a:r>
                <a:rPr kumimoji="1" lang="ja-JP" altLang="en-US" sz="1400" b="1" u="sng" dirty="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セキュリティ管理機能</a:t>
              </a:r>
              <a:endParaRPr kumimoji="1" lang="en-US" altLang="ja-JP" sz="1400" b="1" u="sng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sp>
          <p:nvSpPr>
            <p:cNvPr id="105" name="TextBox 9">
              <a:extLst>
                <a:ext uri="{FF2B5EF4-FFF2-40B4-BE49-F238E27FC236}">
                  <a16:creationId xmlns:a16="http://schemas.microsoft.com/office/drawing/2014/main" id="{3DF0919D-0203-BC94-50A5-F35C68B6B6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791758" y="11808761"/>
              <a:ext cx="207181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ja-JP" sz="10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Microsoft Defender</a:t>
              </a:r>
            </a:p>
            <a:p>
              <a:pPr algn="ctr" eaLnBrk="1" hangingPunct="1"/>
              <a:r>
                <a:rPr lang="en-US" altLang="ja-JP" sz="10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for Containers, for Cloud Apps</a:t>
              </a:r>
            </a:p>
            <a:p>
              <a:pPr algn="ctr" eaLnBrk="1" hangingPunct="1"/>
              <a:r>
                <a:rPr lang="ja-JP" altLang="en-US" sz="10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脆弱性スキャン</a:t>
              </a:r>
              <a:endPara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  <p:pic>
          <p:nvPicPr>
            <p:cNvPr id="106" name="グラフィックス 5">
              <a:extLst>
                <a:ext uri="{FF2B5EF4-FFF2-40B4-BE49-F238E27FC236}">
                  <a16:creationId xmlns:a16="http://schemas.microsoft.com/office/drawing/2014/main" id="{8EDC560C-1FE8-A1E5-96AE-C1E1962926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24532460" y="11328884"/>
              <a:ext cx="548640" cy="548640"/>
            </a:xfrm>
            <a:prstGeom prst="rect">
              <a:avLst/>
            </a:prstGeom>
          </p:spPr>
        </p:pic>
        <p:pic>
          <p:nvPicPr>
            <p:cNvPr id="107" name="グラフィックス 106">
              <a:extLst>
                <a:ext uri="{FF2B5EF4-FFF2-40B4-BE49-F238E27FC236}">
                  <a16:creationId xmlns:a16="http://schemas.microsoft.com/office/drawing/2014/main" id="{B5E9AE59-43AE-7B87-70E2-9529B8E62B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30887164" y="11311320"/>
              <a:ext cx="554312" cy="554312"/>
            </a:xfrm>
            <a:prstGeom prst="rect">
              <a:avLst/>
            </a:prstGeom>
          </p:spPr>
        </p:pic>
        <p:sp>
          <p:nvSpPr>
            <p:cNvPr id="108" name="TextBox 9">
              <a:extLst>
                <a:ext uri="{FF2B5EF4-FFF2-40B4-BE49-F238E27FC236}">
                  <a16:creationId xmlns:a16="http://schemas.microsoft.com/office/drawing/2014/main" id="{5495B1C5-09E2-7862-4822-8942A048E3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36064" y="11800406"/>
              <a:ext cx="1388487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ja-JP" sz="10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Azure Policy</a:t>
              </a:r>
            </a:p>
            <a:p>
              <a:pPr algn="ctr" eaLnBrk="1" hangingPunct="1"/>
              <a:r>
                <a:rPr lang="ja-JP" altLang="en-US" sz="10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リソース管理</a:t>
              </a:r>
              <a:endPara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  <a:p>
              <a:pPr algn="ctr" eaLnBrk="1" hangingPunct="1"/>
              <a:r>
                <a:rPr lang="ja-JP" altLang="en-US" sz="10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アクセス権限管理</a:t>
              </a:r>
              <a:endPara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  <p:pic>
          <p:nvPicPr>
            <p:cNvPr id="109" name="グラフィックス 108">
              <a:extLst>
                <a:ext uri="{FF2B5EF4-FFF2-40B4-BE49-F238E27FC236}">
                  <a16:creationId xmlns:a16="http://schemas.microsoft.com/office/drawing/2014/main" id="{AB33D34F-3168-676C-3C38-230D1673D8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29827160" y="11311320"/>
              <a:ext cx="554734" cy="554734"/>
            </a:xfrm>
            <a:prstGeom prst="rect">
              <a:avLst/>
            </a:prstGeom>
          </p:spPr>
        </p:pic>
        <p:sp>
          <p:nvSpPr>
            <p:cNvPr id="110" name="TextBox 9">
              <a:extLst>
                <a:ext uri="{FF2B5EF4-FFF2-40B4-BE49-F238E27FC236}">
                  <a16:creationId xmlns:a16="http://schemas.microsoft.com/office/drawing/2014/main" id="{D7156612-1422-6C28-D694-57AA034B2A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07128" y="11800406"/>
              <a:ext cx="1388487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ja-JP" sz="10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Azure DDoS Protection</a:t>
              </a:r>
            </a:p>
            <a:p>
              <a:pPr algn="ctr" eaLnBrk="1" hangingPunct="1"/>
              <a:r>
                <a:rPr lang="en-US" altLang="ja-JP" sz="10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DDoS</a:t>
              </a:r>
              <a:r>
                <a:rPr lang="ja-JP" altLang="en-US" sz="10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保護</a:t>
              </a:r>
              <a:endPara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  <p:sp>
          <p:nvSpPr>
            <p:cNvPr id="111" name="TextBox 9">
              <a:extLst>
                <a:ext uri="{FF2B5EF4-FFF2-40B4-BE49-F238E27FC236}">
                  <a16:creationId xmlns:a16="http://schemas.microsoft.com/office/drawing/2014/main" id="{CD9016A6-0F99-5547-0F5E-7EECD3CB43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288044" y="11814909"/>
              <a:ext cx="1388487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ja-JP" sz="10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Microsoft Defender</a:t>
              </a:r>
            </a:p>
            <a:p>
              <a:pPr algn="ctr" eaLnBrk="1" hangingPunct="1"/>
              <a:r>
                <a:rPr lang="en-US" altLang="ja-JP" sz="10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for Cloud</a:t>
              </a:r>
            </a:p>
            <a:p>
              <a:pPr algn="ctr" eaLnBrk="1" hangingPunct="1"/>
              <a:r>
                <a:rPr lang="ja-JP" altLang="en-US" sz="10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ダッシュボード</a:t>
              </a:r>
              <a:endPara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  <p:pic>
          <p:nvPicPr>
            <p:cNvPr id="112" name="グラフィックス 111">
              <a:extLst>
                <a:ext uri="{FF2B5EF4-FFF2-40B4-BE49-F238E27FC236}">
                  <a16:creationId xmlns:a16="http://schemas.microsoft.com/office/drawing/2014/main" id="{718E8376-0835-61CD-9C00-504A72A43C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31869011" y="11300895"/>
              <a:ext cx="545329" cy="545329"/>
            </a:xfrm>
            <a:prstGeom prst="rect">
              <a:avLst/>
            </a:prstGeom>
          </p:spPr>
        </p:pic>
        <p:sp>
          <p:nvSpPr>
            <p:cNvPr id="113" name="TextBox 9">
              <a:extLst>
                <a:ext uri="{FF2B5EF4-FFF2-40B4-BE49-F238E27FC236}">
                  <a16:creationId xmlns:a16="http://schemas.microsoft.com/office/drawing/2014/main" id="{6E9CFF2A-A8DC-0232-76D4-11822D03A3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82381" y="11807707"/>
              <a:ext cx="174994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ja-JP" sz="1000" dirty="0">
                  <a:latin typeface="Meiryo UI" panose="020B0604030504040204" pitchFamily="50" charset="-128"/>
                  <a:ea typeface="Meiryo UI" panose="020B0604030504040204" pitchFamily="50" charset="-128"/>
                  <a:cs typeface="Amazon Ember" panose="020B0603020204020204" pitchFamily="34" charset="0"/>
                </a:rPr>
                <a:t>Azure Logic Apps</a:t>
              </a:r>
            </a:p>
            <a:p>
              <a:pPr algn="ctr" eaLnBrk="1" hangingPunct="1"/>
              <a:r>
                <a:rPr lang="ja-JP" altLang="en-US" sz="1000" dirty="0">
                  <a:latin typeface="Meiryo UI" panose="020B0604030504040204" pitchFamily="50" charset="-128"/>
                  <a:ea typeface="Meiryo UI" panose="020B0604030504040204" pitchFamily="50" charset="-128"/>
                  <a:cs typeface="Amazon Ember" panose="020B0603020204020204" pitchFamily="34" charset="0"/>
                </a:rPr>
                <a:t>対処ワークフロー</a:t>
              </a:r>
              <a:endPara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endParaRPr>
            </a:p>
          </p:txBody>
        </p:sp>
        <p:pic>
          <p:nvPicPr>
            <p:cNvPr id="114" name="グラフィックス 113">
              <a:extLst>
                <a:ext uri="{FF2B5EF4-FFF2-40B4-BE49-F238E27FC236}">
                  <a16:creationId xmlns:a16="http://schemas.microsoft.com/office/drawing/2014/main" id="{35A60164-3185-595F-A394-EC5F444589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32928593" y="11314367"/>
              <a:ext cx="543674" cy="543674"/>
            </a:xfrm>
            <a:prstGeom prst="rect">
              <a:avLst/>
            </a:prstGeom>
          </p:spPr>
        </p:pic>
        <p:sp>
          <p:nvSpPr>
            <p:cNvPr id="115" name="TextBox 9">
              <a:extLst>
                <a:ext uri="{FF2B5EF4-FFF2-40B4-BE49-F238E27FC236}">
                  <a16:creationId xmlns:a16="http://schemas.microsoft.com/office/drawing/2014/main" id="{1613222F-E22D-9E1F-38C7-615D68E247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82919" y="11812953"/>
              <a:ext cx="1388487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ja-JP" sz="10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Azure</a:t>
              </a:r>
            </a:p>
            <a:p>
              <a:pPr algn="ctr" eaLnBrk="1" hangingPunct="1"/>
              <a:r>
                <a:rPr lang="en-US" altLang="en-US" sz="10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Functions</a:t>
              </a:r>
            </a:p>
            <a:p>
              <a:pPr algn="ctr" eaLnBrk="1" hangingPunct="1"/>
              <a:r>
                <a:rPr lang="ja-JP" altLang="en-US" sz="10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自走復旧等</a:t>
              </a:r>
              <a:endParaRPr lang="en-US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  <p:pic>
          <p:nvPicPr>
            <p:cNvPr id="116" name="グラフィックス 5">
              <a:extLst>
                <a:ext uri="{FF2B5EF4-FFF2-40B4-BE49-F238E27FC236}">
                  <a16:creationId xmlns:a16="http://schemas.microsoft.com/office/drawing/2014/main" id="{91FA61E5-EC89-476B-85BB-2116AF972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25986149" y="11328884"/>
              <a:ext cx="548640" cy="548640"/>
            </a:xfrm>
            <a:prstGeom prst="rect">
              <a:avLst/>
            </a:prstGeom>
          </p:spPr>
        </p:pic>
        <p:sp>
          <p:nvSpPr>
            <p:cNvPr id="117" name="TextBox 9">
              <a:extLst>
                <a:ext uri="{FF2B5EF4-FFF2-40B4-BE49-F238E27FC236}">
                  <a16:creationId xmlns:a16="http://schemas.microsoft.com/office/drawing/2014/main" id="{C63DE52B-1057-6A78-566E-548EE6A1C3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61396" y="11822224"/>
              <a:ext cx="1388487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ja-JP" sz="10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Microsoft Defender for Cloud</a:t>
              </a:r>
            </a:p>
            <a:p>
              <a:pPr algn="ctr" eaLnBrk="1" hangingPunct="1"/>
              <a:r>
                <a:rPr lang="ja-JP" altLang="en-US" sz="10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不正通信検知</a:t>
              </a:r>
              <a:endPara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  <p:pic>
          <p:nvPicPr>
            <p:cNvPr id="118" name="グラフィックス 5">
              <a:extLst>
                <a:ext uri="{FF2B5EF4-FFF2-40B4-BE49-F238E27FC236}">
                  <a16:creationId xmlns:a16="http://schemas.microsoft.com/office/drawing/2014/main" id="{C0EA5F33-A1F3-F5F3-C390-924F0F1AF3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27430179" y="11328884"/>
              <a:ext cx="548640" cy="548640"/>
            </a:xfrm>
            <a:prstGeom prst="rect">
              <a:avLst/>
            </a:prstGeom>
          </p:spPr>
        </p:pic>
        <p:sp>
          <p:nvSpPr>
            <p:cNvPr id="119" name="TextBox 9">
              <a:extLst>
                <a:ext uri="{FF2B5EF4-FFF2-40B4-BE49-F238E27FC236}">
                  <a16:creationId xmlns:a16="http://schemas.microsoft.com/office/drawing/2014/main" id="{3CDF5C4F-0860-C00D-5B67-77ABF0569A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07336" y="11814909"/>
              <a:ext cx="1388487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ja-JP" sz="10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Microsoft Defender for Storage</a:t>
              </a:r>
            </a:p>
            <a:p>
              <a:pPr algn="ctr" eaLnBrk="1" hangingPunct="1"/>
              <a:r>
                <a:rPr lang="ja-JP" altLang="en-US" sz="10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機密情報検出</a:t>
              </a:r>
              <a:r>
                <a:rPr lang="en-US" altLang="ja-JP" sz="10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/</a:t>
              </a:r>
              <a:r>
                <a:rPr lang="ja-JP" altLang="en-US" sz="10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保護</a:t>
              </a:r>
              <a:endPara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  <p:pic>
          <p:nvPicPr>
            <p:cNvPr id="120" name="グラフィックス 5">
              <a:extLst>
                <a:ext uri="{FF2B5EF4-FFF2-40B4-BE49-F238E27FC236}">
                  <a16:creationId xmlns:a16="http://schemas.microsoft.com/office/drawing/2014/main" id="{84D4A7D3-15F7-852A-9593-6474951B23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28726446" y="11328884"/>
              <a:ext cx="548640" cy="548640"/>
            </a:xfrm>
            <a:prstGeom prst="rect">
              <a:avLst/>
            </a:prstGeom>
          </p:spPr>
        </p:pic>
      </p:grpSp>
      <p:grpSp>
        <p:nvGrpSpPr>
          <p:cNvPr id="591" name="グループ化 590">
            <a:extLst>
              <a:ext uri="{FF2B5EF4-FFF2-40B4-BE49-F238E27FC236}">
                <a16:creationId xmlns:a16="http://schemas.microsoft.com/office/drawing/2014/main" id="{BF39691F-04BB-0221-706C-95517D85EA70}"/>
              </a:ext>
            </a:extLst>
          </p:cNvPr>
          <p:cNvGrpSpPr/>
          <p:nvPr/>
        </p:nvGrpSpPr>
        <p:grpSpPr>
          <a:xfrm>
            <a:off x="7159860" y="13138055"/>
            <a:ext cx="8302451" cy="1386690"/>
            <a:chOff x="-1339695" y="7150062"/>
            <a:chExt cx="8302451" cy="1386690"/>
          </a:xfrm>
        </p:grpSpPr>
        <p:sp>
          <p:nvSpPr>
            <p:cNvPr id="121" name="正方形/長方形 120">
              <a:extLst>
                <a:ext uri="{FF2B5EF4-FFF2-40B4-BE49-F238E27FC236}">
                  <a16:creationId xmlns:a16="http://schemas.microsoft.com/office/drawing/2014/main" id="{C56382FB-1398-D597-3106-FA5231F3C371}"/>
                </a:ext>
              </a:extLst>
            </p:cNvPr>
            <p:cNvSpPr/>
            <p:nvPr/>
          </p:nvSpPr>
          <p:spPr>
            <a:xfrm>
              <a:off x="-1180207" y="7150062"/>
              <a:ext cx="8048655" cy="1345223"/>
            </a:xfrm>
            <a:prstGeom prst="rect">
              <a:avLst/>
            </a:prstGeom>
            <a:solidFill>
              <a:srgbClr val="45DAFF">
                <a:alpha val="30196"/>
              </a:srgbClr>
            </a:solidFill>
            <a:ln w="28575">
              <a:noFill/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kumimoji="1" lang="ja-JP" altLang="en-US" sz="1400" b="1" u="sng" dirty="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オブザーバビリティ</a:t>
              </a:r>
              <a:r>
                <a:rPr kumimoji="1" lang="en-US" altLang="ja-JP" sz="1400" b="1" u="sng" dirty="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_</a:t>
              </a:r>
              <a:r>
                <a:rPr kumimoji="1" lang="ja-JP" altLang="en-US" sz="1400" b="1" u="sng" dirty="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システム監視機能</a:t>
              </a:r>
              <a:endParaRPr kumimoji="1" lang="en-US" altLang="ja-JP" sz="1400" b="1" u="sng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pic>
          <p:nvPicPr>
            <p:cNvPr id="122" name="グラフィックス 121">
              <a:extLst>
                <a:ext uri="{FF2B5EF4-FFF2-40B4-BE49-F238E27FC236}">
                  <a16:creationId xmlns:a16="http://schemas.microsoft.com/office/drawing/2014/main" id="{8CCC079D-D312-BC0E-1931-1A8CA624E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5006754" y="7489655"/>
              <a:ext cx="548639" cy="548639"/>
            </a:xfrm>
            <a:prstGeom prst="rect">
              <a:avLst/>
            </a:prstGeom>
          </p:spPr>
        </p:pic>
        <p:sp>
          <p:nvSpPr>
            <p:cNvPr id="123" name="TextBox 9">
              <a:extLst>
                <a:ext uri="{FF2B5EF4-FFF2-40B4-BE49-F238E27FC236}">
                  <a16:creationId xmlns:a16="http://schemas.microsoft.com/office/drawing/2014/main" id="{ABA3C962-5B03-6073-9901-61B36C62DE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86831" y="7980891"/>
              <a:ext cx="138848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ja-JP" sz="10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Alert</a:t>
              </a:r>
            </a:p>
          </p:txBody>
        </p:sp>
        <p:pic>
          <p:nvPicPr>
            <p:cNvPr id="124" name="グラフィックス 123">
              <a:extLst>
                <a:ext uri="{FF2B5EF4-FFF2-40B4-BE49-F238E27FC236}">
                  <a16:creationId xmlns:a16="http://schemas.microsoft.com/office/drawing/2014/main" id="{4782A3FD-D842-9A9A-361B-088EBAFEC7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p:blipFill>
          <p:spPr>
            <a:xfrm>
              <a:off x="3847659" y="7482818"/>
              <a:ext cx="548376" cy="548376"/>
            </a:xfrm>
            <a:prstGeom prst="rect">
              <a:avLst/>
            </a:prstGeom>
          </p:spPr>
        </p:pic>
        <p:sp>
          <p:nvSpPr>
            <p:cNvPr id="125" name="TextBox 9">
              <a:extLst>
                <a:ext uri="{FF2B5EF4-FFF2-40B4-BE49-F238E27FC236}">
                  <a16:creationId xmlns:a16="http://schemas.microsoft.com/office/drawing/2014/main" id="{F5E651FC-F329-0615-01D8-DB880DD4BB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85532" y="7982754"/>
              <a:ext cx="2136227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ja-JP" sz="10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Azure Service Health</a:t>
              </a:r>
            </a:p>
            <a:p>
              <a:pPr algn="ctr" eaLnBrk="1" hangingPunct="1"/>
              <a:r>
                <a:rPr lang="en-US" altLang="ja-JP" sz="10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Azure</a:t>
              </a:r>
              <a:r>
                <a:rPr lang="ja-JP" altLang="en-US" sz="10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障害・メンテナンス</a:t>
              </a:r>
              <a:endPara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  <a:p>
              <a:pPr algn="ctr" eaLnBrk="1" hangingPunct="1"/>
              <a:r>
                <a:rPr lang="ja-JP" altLang="en-US" sz="10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情報提供</a:t>
              </a:r>
              <a:endPara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  <p:pic>
          <p:nvPicPr>
            <p:cNvPr id="126" name="グラフィックス 125">
              <a:extLst>
                <a:ext uri="{FF2B5EF4-FFF2-40B4-BE49-F238E27FC236}">
                  <a16:creationId xmlns:a16="http://schemas.microsoft.com/office/drawing/2014/main" id="{82043403-022C-763C-229B-0BD499FA11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5977184" y="7480175"/>
              <a:ext cx="548640" cy="548640"/>
            </a:xfrm>
            <a:prstGeom prst="rect">
              <a:avLst/>
            </a:prstGeom>
          </p:spPr>
        </p:pic>
        <p:sp>
          <p:nvSpPr>
            <p:cNvPr id="127" name="TextBox 9">
              <a:extLst>
                <a:ext uri="{FF2B5EF4-FFF2-40B4-BE49-F238E27FC236}">
                  <a16:creationId xmlns:a16="http://schemas.microsoft.com/office/drawing/2014/main" id="{00F11CF0-0E08-A194-679C-8AF90BC240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74269" y="7991226"/>
              <a:ext cx="138848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ja-JP" sz="10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Azure Logic Apps</a:t>
              </a:r>
            </a:p>
            <a:p>
              <a:pPr algn="ctr" eaLnBrk="1" hangingPunct="1"/>
              <a:endPara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  <p:pic>
          <p:nvPicPr>
            <p:cNvPr id="576" name="グラフィックス 575">
              <a:extLst>
                <a:ext uri="{FF2B5EF4-FFF2-40B4-BE49-F238E27FC236}">
                  <a16:creationId xmlns:a16="http://schemas.microsoft.com/office/drawing/2014/main" id="{AD38FB83-6FEB-C10D-0ACD-B6ED9106B9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>
              <a:extLs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/>
            </a:stretch>
          </p:blipFill>
          <p:spPr>
            <a:xfrm>
              <a:off x="2571202" y="7485899"/>
              <a:ext cx="548640" cy="548640"/>
            </a:xfrm>
            <a:prstGeom prst="rect">
              <a:avLst/>
            </a:prstGeom>
          </p:spPr>
        </p:pic>
        <p:sp>
          <p:nvSpPr>
            <p:cNvPr id="577" name="TextBox 9">
              <a:extLst>
                <a:ext uri="{FF2B5EF4-FFF2-40B4-BE49-F238E27FC236}">
                  <a16:creationId xmlns:a16="http://schemas.microsoft.com/office/drawing/2014/main" id="{D6F95842-444C-8CA6-5D8A-2DD0E3A371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8002" y="7987082"/>
              <a:ext cx="138848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ja-JP" sz="10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Azure Dashboard</a:t>
              </a:r>
            </a:p>
            <a:p>
              <a:pPr algn="ctr" eaLnBrk="1" hangingPunct="1"/>
              <a:r>
                <a:rPr lang="ja-JP" altLang="en-US" sz="10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ダッシュボード</a:t>
              </a:r>
              <a:endPara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  <p:pic>
          <p:nvPicPr>
            <p:cNvPr id="579" name="グラフィックス 578">
              <a:extLst>
                <a:ext uri="{FF2B5EF4-FFF2-40B4-BE49-F238E27FC236}">
                  <a16:creationId xmlns:a16="http://schemas.microsoft.com/office/drawing/2014/main" id="{70B6DC74-ABB9-626B-6790-8A5E57E6C0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423742" y="7434114"/>
              <a:ext cx="548640" cy="548640"/>
            </a:xfrm>
            <a:prstGeom prst="rect">
              <a:avLst/>
            </a:prstGeom>
          </p:spPr>
        </p:pic>
        <p:sp>
          <p:nvSpPr>
            <p:cNvPr id="581" name="TextBox 9">
              <a:extLst>
                <a:ext uri="{FF2B5EF4-FFF2-40B4-BE49-F238E27FC236}">
                  <a16:creationId xmlns:a16="http://schemas.microsoft.com/office/drawing/2014/main" id="{52EF7E00-19FD-C693-CA0C-621C01B5E7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41359" y="7943771"/>
              <a:ext cx="1388487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0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Application Insights</a:t>
              </a:r>
            </a:p>
            <a:p>
              <a:pPr algn="ctr" eaLnBrk="1" hangingPunct="1"/>
              <a:r>
                <a:rPr lang="ja-JP" altLang="en-US" sz="10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メトリクス監視</a:t>
              </a:r>
              <a:endParaRPr lang="en-US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  <p:pic>
          <p:nvPicPr>
            <p:cNvPr id="582" name="グラフィックス 581">
              <a:extLst>
                <a:ext uri="{FF2B5EF4-FFF2-40B4-BE49-F238E27FC236}">
                  <a16:creationId xmlns:a16="http://schemas.microsoft.com/office/drawing/2014/main" id="{FC8AE887-0BE2-1B31-44AF-D311D0EB98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/>
            </a:stretch>
          </p:blipFill>
          <p:spPr>
            <a:xfrm>
              <a:off x="-935602" y="7438442"/>
              <a:ext cx="548640" cy="548640"/>
            </a:xfrm>
            <a:prstGeom prst="rect">
              <a:avLst/>
            </a:prstGeom>
          </p:spPr>
        </p:pic>
        <p:pic>
          <p:nvPicPr>
            <p:cNvPr id="583" name="グラフィックス 582">
              <a:extLst>
                <a:ext uri="{FF2B5EF4-FFF2-40B4-BE49-F238E27FC236}">
                  <a16:creationId xmlns:a16="http://schemas.microsoft.com/office/drawing/2014/main" id="{BEF95198-A6EE-48A6-F602-48C19F45D0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2">
              <a:extLst>
                <a:ext uri="{96DAC541-7B7A-43D3-8B79-37D633B846F1}">
                  <asvg:svgBlip xmlns:asvg="http://schemas.microsoft.com/office/drawing/2016/SVG/main" r:embed="rId43"/>
                </a:ext>
              </a:extLst>
            </a:blip>
            <a:stretch>
              <a:fillRect/>
            </a:stretch>
          </p:blipFill>
          <p:spPr>
            <a:xfrm>
              <a:off x="180108" y="7444168"/>
              <a:ext cx="553794" cy="553794"/>
            </a:xfrm>
            <a:prstGeom prst="rect">
              <a:avLst/>
            </a:prstGeom>
          </p:spPr>
        </p:pic>
        <p:sp>
          <p:nvSpPr>
            <p:cNvPr id="584" name="TextBox 9">
              <a:extLst>
                <a:ext uri="{FF2B5EF4-FFF2-40B4-BE49-F238E27FC236}">
                  <a16:creationId xmlns:a16="http://schemas.microsoft.com/office/drawing/2014/main" id="{22561D20-96D2-3A81-39D6-00120E35CA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2656" y="7987082"/>
              <a:ext cx="138848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ja-JP" sz="10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Log Analytics</a:t>
              </a:r>
            </a:p>
            <a:p>
              <a:pPr algn="ctr" eaLnBrk="1" hangingPunct="1"/>
              <a:r>
                <a:rPr lang="ja-JP" altLang="en-US" sz="10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ログ監視</a:t>
              </a:r>
              <a:endParaRPr lang="en-US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  <p:sp>
          <p:nvSpPr>
            <p:cNvPr id="585" name="TextBox 9">
              <a:extLst>
                <a:ext uri="{FF2B5EF4-FFF2-40B4-BE49-F238E27FC236}">
                  <a16:creationId xmlns:a16="http://schemas.microsoft.com/office/drawing/2014/main" id="{25648E93-9F8E-F90A-CBA6-C3F48B6CE0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339695" y="7922144"/>
              <a:ext cx="138848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ja-JP" sz="10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Azure Monitor</a:t>
              </a:r>
            </a:p>
            <a:p>
              <a:pPr algn="ctr" eaLnBrk="1" hangingPunct="1"/>
              <a:r>
                <a:rPr lang="ja-JP" altLang="en-US" sz="10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メトリクス機能</a:t>
              </a:r>
              <a:endParaRPr lang="en-US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</p:grpSp>
      <p:grpSp>
        <p:nvGrpSpPr>
          <p:cNvPr id="590" name="グループ化 589">
            <a:extLst>
              <a:ext uri="{FF2B5EF4-FFF2-40B4-BE49-F238E27FC236}">
                <a16:creationId xmlns:a16="http://schemas.microsoft.com/office/drawing/2014/main" id="{9C144513-8895-041F-92F4-43385C34279C}"/>
              </a:ext>
            </a:extLst>
          </p:cNvPr>
          <p:cNvGrpSpPr/>
          <p:nvPr/>
        </p:nvGrpSpPr>
        <p:grpSpPr>
          <a:xfrm>
            <a:off x="7319348" y="14604571"/>
            <a:ext cx="3526955" cy="1349740"/>
            <a:chOff x="829351" y="9048051"/>
            <a:chExt cx="3526955" cy="1349740"/>
          </a:xfrm>
        </p:grpSpPr>
        <p:sp>
          <p:nvSpPr>
            <p:cNvPr id="586" name="正方形/長方形 585">
              <a:extLst>
                <a:ext uri="{FF2B5EF4-FFF2-40B4-BE49-F238E27FC236}">
                  <a16:creationId xmlns:a16="http://schemas.microsoft.com/office/drawing/2014/main" id="{7F0805D6-96FA-EFAA-AC70-9F8F8B478A6E}"/>
                </a:ext>
              </a:extLst>
            </p:cNvPr>
            <p:cNvSpPr/>
            <p:nvPr/>
          </p:nvSpPr>
          <p:spPr>
            <a:xfrm>
              <a:off x="829351" y="9048051"/>
              <a:ext cx="3526955" cy="1349740"/>
            </a:xfrm>
            <a:prstGeom prst="rect">
              <a:avLst/>
            </a:prstGeom>
            <a:solidFill>
              <a:srgbClr val="45DAFF">
                <a:alpha val="30196"/>
              </a:srgbClr>
            </a:solidFill>
            <a:ln w="28575">
              <a:noFill/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kumimoji="1" lang="ja-JP" altLang="en-US" sz="1400" b="1" u="sng" dirty="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オブザーバビリティ</a:t>
              </a:r>
              <a:r>
                <a:rPr kumimoji="1" lang="en-US" altLang="ja-JP" sz="1400" b="1" u="sng" dirty="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_</a:t>
              </a:r>
              <a:r>
                <a:rPr kumimoji="1" lang="ja-JP" altLang="en-US" sz="1400" b="1" u="sng" dirty="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サービス状態監視機能</a:t>
              </a:r>
              <a:endParaRPr kumimoji="1" lang="en-US" altLang="ja-JP" sz="1400" b="1" u="sng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pic>
          <p:nvPicPr>
            <p:cNvPr id="587" name="グラフィックス 586">
              <a:extLst>
                <a:ext uri="{FF2B5EF4-FFF2-40B4-BE49-F238E27FC236}">
                  <a16:creationId xmlns:a16="http://schemas.microsoft.com/office/drawing/2014/main" id="{19D056D4-F5C0-830E-5B2E-7C25435BAE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2">
              <a:extLst>
                <a:ext uri="{96DAC541-7B7A-43D3-8B79-37D633B846F1}">
                  <asvg:svgBlip xmlns:asvg="http://schemas.microsoft.com/office/drawing/2016/SVG/main" r:embed="rId43"/>
                </a:ext>
              </a:extLst>
            </a:blip>
            <a:stretch>
              <a:fillRect/>
            </a:stretch>
          </p:blipFill>
          <p:spPr>
            <a:xfrm>
              <a:off x="2309533" y="9410151"/>
              <a:ext cx="553794" cy="553794"/>
            </a:xfrm>
            <a:prstGeom prst="rect">
              <a:avLst/>
            </a:prstGeom>
          </p:spPr>
        </p:pic>
        <p:sp>
          <p:nvSpPr>
            <p:cNvPr id="588" name="TextBox 9">
              <a:extLst>
                <a:ext uri="{FF2B5EF4-FFF2-40B4-BE49-F238E27FC236}">
                  <a16:creationId xmlns:a16="http://schemas.microsoft.com/office/drawing/2014/main" id="{FE9EE8FA-01F4-C962-98B3-5F442B1AD8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6171" y="9997681"/>
              <a:ext cx="150051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ja-JP" sz="10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Application Insights</a:t>
              </a:r>
            </a:p>
            <a:p>
              <a:pPr algn="ctr" eaLnBrk="1" hangingPunct="1"/>
              <a:r>
                <a:rPr lang="ja-JP" altLang="en-US" sz="10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サービス監視</a:t>
              </a:r>
              <a:endParaRPr lang="en-US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</p:grpSp>
      <p:sp>
        <p:nvSpPr>
          <p:cNvPr id="602" name="TextBox 9">
            <a:extLst>
              <a:ext uri="{FF2B5EF4-FFF2-40B4-BE49-F238E27FC236}">
                <a16:creationId xmlns:a16="http://schemas.microsoft.com/office/drawing/2014/main" id="{5B38A9D8-DF15-3702-4033-0D2ED133D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9909" y="4691821"/>
            <a:ext cx="13014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API Management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バックエンド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API</a:t>
            </a:r>
            <a:endParaRPr lang="en-US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pic>
        <p:nvPicPr>
          <p:cNvPr id="603" name="グラフィックス 602">
            <a:extLst>
              <a:ext uri="{FF2B5EF4-FFF2-40B4-BE49-F238E27FC236}">
                <a16:creationId xmlns:a16="http://schemas.microsoft.com/office/drawing/2014/main" id="{B1696B5D-0145-31BD-1F91-7E4CF7538E8B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8139229" y="4214636"/>
            <a:ext cx="548639" cy="548639"/>
          </a:xfrm>
          <a:prstGeom prst="rect">
            <a:avLst/>
          </a:prstGeom>
        </p:spPr>
      </p:pic>
      <p:pic>
        <p:nvPicPr>
          <p:cNvPr id="608" name="グラフィックス 607">
            <a:extLst>
              <a:ext uri="{FF2B5EF4-FFF2-40B4-BE49-F238E27FC236}">
                <a16:creationId xmlns:a16="http://schemas.microsoft.com/office/drawing/2014/main" id="{E62E8F99-9DC6-0CE1-0030-2B5A42C4DC10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0240627" y="4252178"/>
            <a:ext cx="548640" cy="548640"/>
          </a:xfrm>
          <a:prstGeom prst="rect">
            <a:avLst/>
          </a:prstGeom>
        </p:spPr>
      </p:pic>
      <p:sp>
        <p:nvSpPr>
          <p:cNvPr id="609" name="TextBox 20">
            <a:extLst>
              <a:ext uri="{FF2B5EF4-FFF2-40B4-BE49-F238E27FC236}">
                <a16:creationId xmlns:a16="http://schemas.microsoft.com/office/drawing/2014/main" id="{51D14CEB-8C4E-3DEA-60C9-2982458F2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04287" y="4851984"/>
            <a:ext cx="16525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Functions</a:t>
            </a:r>
          </a:p>
          <a:p>
            <a:pPr algn="ctr" eaLnBrk="1" hangingPunct="1"/>
            <a:r>
              <a:rPr lang="ja-JP" altLang="en-US" sz="100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変更フィード処理関数</a:t>
            </a:r>
            <a:endParaRPr lang="en-US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sp>
        <p:nvSpPr>
          <p:cNvPr id="610" name="TextBox 9">
            <a:extLst>
              <a:ext uri="{FF2B5EF4-FFF2-40B4-BE49-F238E27FC236}">
                <a16:creationId xmlns:a16="http://schemas.microsoft.com/office/drawing/2014/main" id="{D0F6815C-294F-B60E-EE7D-4C60C0CF2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5230" y="4860745"/>
            <a:ext cx="141504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Cosmos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 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DB</a:t>
            </a:r>
          </a:p>
          <a:p>
            <a:pPr algn="ctr" eaLnBrk="1" hangingPunct="1"/>
            <a:r>
              <a:rPr lang="en-US" altLang="ja-JP" sz="100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Web</a:t>
            </a:r>
            <a:r>
              <a:rPr lang="ja-JP" altLang="en-US" sz="100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フォーム内容保管</a:t>
            </a:r>
            <a:br>
              <a:rPr lang="en-US" altLang="ja-JP" sz="100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</a:br>
            <a:r>
              <a:rPr lang="ja-JP" altLang="en-US" sz="100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データベース</a:t>
            </a:r>
            <a:endParaRPr lang="ja-JP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pic>
        <p:nvPicPr>
          <p:cNvPr id="611" name="グラフィックス 610">
            <a:extLst>
              <a:ext uri="{FF2B5EF4-FFF2-40B4-BE49-F238E27FC236}">
                <a16:creationId xmlns:a16="http://schemas.microsoft.com/office/drawing/2014/main" id="{B5723939-3FA3-A821-34E7-7E0D21916349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12074897" y="4252178"/>
            <a:ext cx="580542" cy="580542"/>
          </a:xfrm>
          <a:prstGeom prst="rect">
            <a:avLst/>
          </a:prstGeom>
        </p:spPr>
      </p:pic>
      <p:pic>
        <p:nvPicPr>
          <p:cNvPr id="612" name="グラフィックス 611">
            <a:extLst>
              <a:ext uri="{FF2B5EF4-FFF2-40B4-BE49-F238E27FC236}">
                <a16:creationId xmlns:a16="http://schemas.microsoft.com/office/drawing/2014/main" id="{B4DEDF48-6386-449D-ADF8-9A5239FB908A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3926233" y="4230281"/>
            <a:ext cx="548640" cy="548640"/>
          </a:xfrm>
          <a:prstGeom prst="rect">
            <a:avLst/>
          </a:prstGeom>
        </p:spPr>
      </p:pic>
      <p:sp>
        <p:nvSpPr>
          <p:cNvPr id="613" name="TextBox 20">
            <a:extLst>
              <a:ext uri="{FF2B5EF4-FFF2-40B4-BE49-F238E27FC236}">
                <a16:creationId xmlns:a16="http://schemas.microsoft.com/office/drawing/2014/main" id="{9182C38C-8C68-D879-6FE4-D4B0E3BD3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6716" y="4886678"/>
            <a:ext cx="16525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Functions</a:t>
            </a:r>
          </a:p>
          <a:p>
            <a:pPr algn="ctr" eaLnBrk="1" hangingPunct="1"/>
            <a:r>
              <a:rPr lang="en-US" altLang="ja-JP" sz="100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Web</a:t>
            </a:r>
            <a:r>
              <a:rPr lang="ja-JP" altLang="en-US" sz="100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フォーム内容処理関数</a:t>
            </a:r>
            <a:endParaRPr lang="en-US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pic>
        <p:nvPicPr>
          <p:cNvPr id="614" name="グラフィックス 613">
            <a:extLst>
              <a:ext uri="{FF2B5EF4-FFF2-40B4-BE49-F238E27FC236}">
                <a16:creationId xmlns:a16="http://schemas.microsoft.com/office/drawing/2014/main" id="{10ADAC2C-5D37-7C6A-B501-C4A96B78914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6366070" y="4160352"/>
            <a:ext cx="548640" cy="548640"/>
          </a:xfrm>
          <a:prstGeom prst="rect">
            <a:avLst/>
          </a:prstGeom>
        </p:spPr>
      </p:pic>
      <p:sp>
        <p:nvSpPr>
          <p:cNvPr id="615" name="TextBox 9">
            <a:extLst>
              <a:ext uri="{FF2B5EF4-FFF2-40B4-BE49-F238E27FC236}">
                <a16:creationId xmlns:a16="http://schemas.microsoft.com/office/drawing/2014/main" id="{5EC761F8-0F4E-7113-25BB-AB3D0B889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60503" y="4706857"/>
            <a:ext cx="174994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Storage </a:t>
            </a:r>
          </a:p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Accounts</a:t>
            </a:r>
          </a:p>
          <a:p>
            <a:pPr algn="ctr" eaLnBrk="1" hangingPunct="1"/>
            <a:r>
              <a:rPr lang="en-US" altLang="ja-JP" sz="100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Web</a:t>
            </a:r>
            <a:r>
              <a:rPr lang="ja-JP" altLang="en-US" sz="100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フォーム内容蓄積</a:t>
            </a:r>
            <a:br>
              <a:rPr lang="en-US" altLang="ja-JP" sz="100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</a:br>
            <a:r>
              <a:rPr lang="ja-JP" altLang="en-US" sz="100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ストレージ</a:t>
            </a:r>
            <a:endParaRPr lang="en-US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pic>
        <p:nvPicPr>
          <p:cNvPr id="618" name="グラフィックス 617">
            <a:extLst>
              <a:ext uri="{FF2B5EF4-FFF2-40B4-BE49-F238E27FC236}">
                <a16:creationId xmlns:a16="http://schemas.microsoft.com/office/drawing/2014/main" id="{E95A793A-3A29-8256-1CAF-43E90EABBB49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9350358" y="6784199"/>
            <a:ext cx="548640" cy="548640"/>
          </a:xfrm>
          <a:prstGeom prst="rect">
            <a:avLst/>
          </a:prstGeom>
        </p:spPr>
      </p:pic>
      <p:sp>
        <p:nvSpPr>
          <p:cNvPr id="619" name="TextBox 20">
            <a:extLst>
              <a:ext uri="{FF2B5EF4-FFF2-40B4-BE49-F238E27FC236}">
                <a16:creationId xmlns:a16="http://schemas.microsoft.com/office/drawing/2014/main" id="{2A663084-A97B-97ED-AB94-5E2431B03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1495" y="7266299"/>
            <a:ext cx="148840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Functions</a:t>
            </a:r>
          </a:p>
          <a:p>
            <a:pPr algn="ctr" eaLnBrk="1" hangingPunct="1"/>
            <a:r>
              <a:rPr lang="ja-JP" altLang="en-US" sz="100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処分結果取得関数</a:t>
            </a:r>
            <a:endParaRPr lang="en-US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pic>
        <p:nvPicPr>
          <p:cNvPr id="620" name="グラフィックス 619">
            <a:extLst>
              <a:ext uri="{FF2B5EF4-FFF2-40B4-BE49-F238E27FC236}">
                <a16:creationId xmlns:a16="http://schemas.microsoft.com/office/drawing/2014/main" id="{B0488A9C-9D5B-89C5-BB5D-0349CE2952D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985412" y="6719739"/>
            <a:ext cx="548640" cy="548640"/>
          </a:xfrm>
          <a:prstGeom prst="rect">
            <a:avLst/>
          </a:prstGeom>
        </p:spPr>
      </p:pic>
      <p:sp>
        <p:nvSpPr>
          <p:cNvPr id="621" name="TextBox 9">
            <a:extLst>
              <a:ext uri="{FF2B5EF4-FFF2-40B4-BE49-F238E27FC236}">
                <a16:creationId xmlns:a16="http://schemas.microsoft.com/office/drawing/2014/main" id="{AA46FE3E-2761-B6FD-8527-6988726FC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79845" y="7266244"/>
            <a:ext cx="174994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Storage </a:t>
            </a:r>
          </a:p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Accounts</a:t>
            </a:r>
          </a:p>
          <a:p>
            <a:pPr algn="ctr" eaLnBrk="1" hangingPunct="1"/>
            <a:r>
              <a:rPr lang="ja-JP" altLang="en-US" sz="100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処分結果保管ストレージ</a:t>
            </a:r>
            <a:endParaRPr lang="en-US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pic>
        <p:nvPicPr>
          <p:cNvPr id="624" name="グラフィックス 623">
            <a:extLst>
              <a:ext uri="{FF2B5EF4-FFF2-40B4-BE49-F238E27FC236}">
                <a16:creationId xmlns:a16="http://schemas.microsoft.com/office/drawing/2014/main" id="{0138DC0F-8D7E-D5FE-2071-39DEFBE13CFE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0538749" y="8614796"/>
            <a:ext cx="548640" cy="548640"/>
          </a:xfrm>
          <a:prstGeom prst="rect">
            <a:avLst/>
          </a:prstGeom>
        </p:spPr>
      </p:pic>
      <p:sp>
        <p:nvSpPr>
          <p:cNvPr id="625" name="TextBox 20">
            <a:extLst>
              <a:ext uri="{FF2B5EF4-FFF2-40B4-BE49-F238E27FC236}">
                <a16:creationId xmlns:a16="http://schemas.microsoft.com/office/drawing/2014/main" id="{1C67CD1B-AEF3-AA70-D30A-85B259647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29886" y="9096896"/>
            <a:ext cx="148840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Functions</a:t>
            </a:r>
          </a:p>
          <a:p>
            <a:pPr algn="ctr" eaLnBrk="1" hangingPunct="1"/>
            <a:r>
              <a:rPr lang="ja-JP" altLang="en-US" sz="100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ユーザー情報取得関数</a:t>
            </a:r>
            <a:endParaRPr lang="en-US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sp>
        <p:nvSpPr>
          <p:cNvPr id="626" name="TextBox 9">
            <a:extLst>
              <a:ext uri="{FF2B5EF4-FFF2-40B4-BE49-F238E27FC236}">
                <a16:creationId xmlns:a16="http://schemas.microsoft.com/office/drawing/2014/main" id="{BE152B7A-28E6-56C6-1532-C87D6F5BD0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5018" y="9122568"/>
            <a:ext cx="141504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Cosmos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 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DB</a:t>
            </a:r>
          </a:p>
          <a:p>
            <a:pPr algn="ctr" eaLnBrk="1" hangingPunct="1"/>
            <a:r>
              <a:rPr lang="ja-JP" altLang="en-US" sz="100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ユーザー情報保管</a:t>
            </a:r>
            <a:br>
              <a:rPr lang="en-US" altLang="ja-JP" sz="100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</a:br>
            <a:r>
              <a:rPr lang="ja-JP" altLang="en-US" sz="100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データーベース</a:t>
            </a:r>
            <a:endParaRPr lang="ja-JP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pic>
        <p:nvPicPr>
          <p:cNvPr id="627" name="グラフィックス 626">
            <a:extLst>
              <a:ext uri="{FF2B5EF4-FFF2-40B4-BE49-F238E27FC236}">
                <a16:creationId xmlns:a16="http://schemas.microsoft.com/office/drawing/2014/main" id="{CD7BE630-C571-D3E6-B486-7424D4D92F15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13011230" y="8616076"/>
            <a:ext cx="580542" cy="580542"/>
          </a:xfrm>
          <a:prstGeom prst="rect">
            <a:avLst/>
          </a:prstGeom>
        </p:spPr>
      </p:pic>
      <p:pic>
        <p:nvPicPr>
          <p:cNvPr id="629" name="グラフィックス 628">
            <a:extLst>
              <a:ext uri="{FF2B5EF4-FFF2-40B4-BE49-F238E27FC236}">
                <a16:creationId xmlns:a16="http://schemas.microsoft.com/office/drawing/2014/main" id="{46640377-D57A-8A08-0475-C11203C387FE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8107495" y="8505064"/>
            <a:ext cx="685850" cy="685850"/>
          </a:xfrm>
          <a:prstGeom prst="rect">
            <a:avLst/>
          </a:prstGeom>
        </p:spPr>
      </p:pic>
      <p:sp>
        <p:nvSpPr>
          <p:cNvPr id="630" name="TextBox 20">
            <a:extLst>
              <a:ext uri="{FF2B5EF4-FFF2-40B4-BE49-F238E27FC236}">
                <a16:creationId xmlns:a16="http://schemas.microsoft.com/office/drawing/2014/main" id="{E4746315-8E44-E989-3B3C-04DC028E8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6218" y="9196618"/>
            <a:ext cx="148840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Microsoft EntraID</a:t>
            </a:r>
            <a:br>
              <a:rPr lang="en-US" altLang="ja-JP" sz="100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</a:br>
            <a:r>
              <a:rPr lang="ja-JP" altLang="en-US" sz="100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ユーザー情報</a:t>
            </a:r>
            <a:br>
              <a:rPr lang="en-US" altLang="ja-JP" sz="100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</a:br>
            <a:r>
              <a:rPr lang="en-US" altLang="ja-JP" sz="100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ID</a:t>
            </a:r>
            <a:r>
              <a:rPr lang="ja-JP" altLang="en-US" sz="100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管理</a:t>
            </a:r>
            <a:endParaRPr lang="en-US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sp>
        <p:nvSpPr>
          <p:cNvPr id="637" name="TextBox 11">
            <a:extLst>
              <a:ext uri="{FF2B5EF4-FFF2-40B4-BE49-F238E27FC236}">
                <a16:creationId xmlns:a16="http://schemas.microsoft.com/office/drawing/2014/main" id="{D4C1FC5D-6436-8979-08E7-C895C12FF4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9850" y="12208157"/>
            <a:ext cx="170564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Front Door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静的コンテンツ</a:t>
            </a:r>
            <a:r>
              <a:rPr lang="ja-JP" altLang="en-US" sz="100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配信</a:t>
            </a:r>
            <a:r>
              <a:rPr lang="en-US" altLang="ja-JP" sz="100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CDN</a:t>
            </a:r>
            <a:br>
              <a:rPr lang="en-US" altLang="ja-JP" sz="100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</a:br>
            <a:r>
              <a:rPr lang="ja-JP" altLang="en-US" sz="100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情報入力</a:t>
            </a:r>
            <a:endParaRPr lang="en-US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sp>
        <p:nvSpPr>
          <p:cNvPr id="638" name="TextBox 11">
            <a:extLst>
              <a:ext uri="{FF2B5EF4-FFF2-40B4-BE49-F238E27FC236}">
                <a16:creationId xmlns:a16="http://schemas.microsoft.com/office/drawing/2014/main" id="{7FF36E96-1F17-CD3E-5407-8727504EB5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7310" y="11059700"/>
            <a:ext cx="15060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WAF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フロントエンド保護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cxnSp>
        <p:nvCxnSpPr>
          <p:cNvPr id="639" name="直線矢印コネクタ 120">
            <a:extLst>
              <a:ext uri="{FF2B5EF4-FFF2-40B4-BE49-F238E27FC236}">
                <a16:creationId xmlns:a16="http://schemas.microsoft.com/office/drawing/2014/main" id="{0E3E3B35-2F9B-507A-FD8A-F923ECED139E}"/>
              </a:ext>
            </a:extLst>
          </p:cNvPr>
          <p:cNvCxnSpPr>
            <a:cxnSpLocks/>
            <a:stCxn id="638" idx="2"/>
            <a:endCxn id="641" idx="0"/>
          </p:cNvCxnSpPr>
          <p:nvPr/>
        </p:nvCxnSpPr>
        <p:spPr>
          <a:xfrm flipH="1">
            <a:off x="8367655" y="11459810"/>
            <a:ext cx="2688" cy="2040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40" name="グラフィックス 639">
            <a:extLst>
              <a:ext uri="{FF2B5EF4-FFF2-40B4-BE49-F238E27FC236}">
                <a16:creationId xmlns:a16="http://schemas.microsoft.com/office/drawing/2014/main" id="{BDCA0365-489F-808F-7186-35C4CC84BF97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8192596" y="10736040"/>
            <a:ext cx="365761" cy="365761"/>
          </a:xfrm>
          <a:prstGeom prst="rect">
            <a:avLst/>
          </a:prstGeom>
        </p:spPr>
      </p:pic>
      <p:pic>
        <p:nvPicPr>
          <p:cNvPr id="641" name="グラフィックス 640">
            <a:extLst>
              <a:ext uri="{FF2B5EF4-FFF2-40B4-BE49-F238E27FC236}">
                <a16:creationId xmlns:a16="http://schemas.microsoft.com/office/drawing/2014/main" id="{95749570-5F96-C1DA-8C34-BFBF20CA54EF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8093335" y="11663862"/>
            <a:ext cx="548640" cy="548640"/>
          </a:xfrm>
          <a:prstGeom prst="rect">
            <a:avLst/>
          </a:prstGeom>
        </p:spPr>
      </p:pic>
      <p:sp>
        <p:nvSpPr>
          <p:cNvPr id="642" name="TextBox 9">
            <a:extLst>
              <a:ext uri="{FF2B5EF4-FFF2-40B4-BE49-F238E27FC236}">
                <a16:creationId xmlns:a16="http://schemas.microsoft.com/office/drawing/2014/main" id="{3F652273-6FB9-F702-3635-97800116F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7549" y="12208046"/>
            <a:ext cx="223996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Storage Accounts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フロントエンド</a:t>
            </a:r>
            <a:r>
              <a:rPr lang="ja-JP" altLang="en-US" sz="100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配信ストレージ</a:t>
            </a:r>
            <a:br>
              <a:rPr lang="en-US" altLang="ja-JP" sz="100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</a:br>
            <a:r>
              <a:rPr lang="ja-JP" altLang="en-US" sz="100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情報入力</a:t>
            </a:r>
            <a:endParaRPr lang="en-US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pic>
        <p:nvPicPr>
          <p:cNvPr id="643" name="グラフィックス 642">
            <a:extLst>
              <a:ext uri="{FF2B5EF4-FFF2-40B4-BE49-F238E27FC236}">
                <a16:creationId xmlns:a16="http://schemas.microsoft.com/office/drawing/2014/main" id="{A48875AF-9ECF-E2F5-04FB-D6AEC921051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240627" y="11665528"/>
            <a:ext cx="548640" cy="548640"/>
          </a:xfrm>
          <a:prstGeom prst="rect">
            <a:avLst/>
          </a:prstGeom>
        </p:spPr>
      </p:pic>
      <p:sp>
        <p:nvSpPr>
          <p:cNvPr id="644" name="TextBox 11">
            <a:extLst>
              <a:ext uri="{FF2B5EF4-FFF2-40B4-BE49-F238E27FC236}">
                <a16:creationId xmlns:a16="http://schemas.microsoft.com/office/drawing/2014/main" id="{BD8FC37F-A2BA-1076-2180-16976D1010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52844" y="12237431"/>
            <a:ext cx="170564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Front Door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静的コンテンツ</a:t>
            </a:r>
            <a:r>
              <a:rPr lang="ja-JP" altLang="en-US" sz="100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配信</a:t>
            </a:r>
            <a:r>
              <a:rPr lang="en-US" altLang="ja-JP" sz="100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CDN</a:t>
            </a:r>
            <a:br>
              <a:rPr lang="en-US" altLang="ja-JP" sz="100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</a:br>
            <a:r>
              <a:rPr lang="ja-JP" altLang="en-US" sz="100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統計情報閲覧</a:t>
            </a:r>
            <a:endParaRPr lang="en-US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sp>
        <p:nvSpPr>
          <p:cNvPr id="645" name="TextBox 11">
            <a:extLst>
              <a:ext uri="{FF2B5EF4-FFF2-40B4-BE49-F238E27FC236}">
                <a16:creationId xmlns:a16="http://schemas.microsoft.com/office/drawing/2014/main" id="{AF9DEE3A-869F-F8F0-948D-1C6B2F2BF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40304" y="11088974"/>
            <a:ext cx="15060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WAF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フロントエンド保護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cxnSp>
        <p:nvCxnSpPr>
          <p:cNvPr id="646" name="直線矢印コネクタ 120">
            <a:extLst>
              <a:ext uri="{FF2B5EF4-FFF2-40B4-BE49-F238E27FC236}">
                <a16:creationId xmlns:a16="http://schemas.microsoft.com/office/drawing/2014/main" id="{713EBE8B-5A18-B029-9E9E-DB6CBB8DFFFD}"/>
              </a:ext>
            </a:extLst>
          </p:cNvPr>
          <p:cNvCxnSpPr>
            <a:cxnSpLocks/>
            <a:stCxn id="645" idx="2"/>
            <a:endCxn id="648" idx="0"/>
          </p:cNvCxnSpPr>
          <p:nvPr/>
        </p:nvCxnSpPr>
        <p:spPr>
          <a:xfrm flipH="1">
            <a:off x="13990649" y="11489084"/>
            <a:ext cx="2688" cy="2040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47" name="グラフィックス 646">
            <a:extLst>
              <a:ext uri="{FF2B5EF4-FFF2-40B4-BE49-F238E27FC236}">
                <a16:creationId xmlns:a16="http://schemas.microsoft.com/office/drawing/2014/main" id="{E6585E46-0F6F-A0E6-88D0-A86D3E9289E4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13815590" y="10765314"/>
            <a:ext cx="365761" cy="365761"/>
          </a:xfrm>
          <a:prstGeom prst="rect">
            <a:avLst/>
          </a:prstGeom>
        </p:spPr>
      </p:pic>
      <p:pic>
        <p:nvPicPr>
          <p:cNvPr id="648" name="グラフィックス 647">
            <a:extLst>
              <a:ext uri="{FF2B5EF4-FFF2-40B4-BE49-F238E27FC236}">
                <a16:creationId xmlns:a16="http://schemas.microsoft.com/office/drawing/2014/main" id="{263D72F0-033F-DD74-87AF-CA9FA4571C93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13716329" y="11693136"/>
            <a:ext cx="548640" cy="548640"/>
          </a:xfrm>
          <a:prstGeom prst="rect">
            <a:avLst/>
          </a:prstGeom>
        </p:spPr>
      </p:pic>
      <p:sp>
        <p:nvSpPr>
          <p:cNvPr id="649" name="TextBox 9">
            <a:extLst>
              <a:ext uri="{FF2B5EF4-FFF2-40B4-BE49-F238E27FC236}">
                <a16:creationId xmlns:a16="http://schemas.microsoft.com/office/drawing/2014/main" id="{7AC2EED1-BBD2-7007-6F35-4522CC4C6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40543" y="12237320"/>
            <a:ext cx="223996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Storage Accounts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フロントエンド</a:t>
            </a:r>
            <a:r>
              <a:rPr lang="ja-JP" altLang="en-US" sz="100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配信ストレージ</a:t>
            </a:r>
            <a:br>
              <a:rPr lang="en-US" altLang="ja-JP" sz="100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</a:br>
            <a:r>
              <a:rPr lang="ja-JP" altLang="en-US" sz="100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統計情報閲覧</a:t>
            </a:r>
            <a:endParaRPr lang="en-US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pic>
        <p:nvPicPr>
          <p:cNvPr id="650" name="グラフィックス 649">
            <a:extLst>
              <a:ext uri="{FF2B5EF4-FFF2-40B4-BE49-F238E27FC236}">
                <a16:creationId xmlns:a16="http://schemas.microsoft.com/office/drawing/2014/main" id="{EB7EDD02-94DC-27C4-732C-3769B8D74E8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5863621" y="11694802"/>
            <a:ext cx="548640" cy="548640"/>
          </a:xfrm>
          <a:prstGeom prst="rect">
            <a:avLst/>
          </a:prstGeom>
        </p:spPr>
      </p:pic>
      <p:sp>
        <p:nvSpPr>
          <p:cNvPr id="651" name="TextBox 9">
            <a:extLst>
              <a:ext uri="{FF2B5EF4-FFF2-40B4-BE49-F238E27FC236}">
                <a16:creationId xmlns:a16="http://schemas.microsoft.com/office/drawing/2014/main" id="{B5405F02-C966-08E6-68E2-B156E506F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59811" y="12153424"/>
            <a:ext cx="22399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Storage Accounts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フロントエンド配信ストレージ</a:t>
            </a:r>
            <a:endParaRPr lang="en-US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pic>
        <p:nvPicPr>
          <p:cNvPr id="652" name="グラフィックス 651">
            <a:extLst>
              <a:ext uri="{FF2B5EF4-FFF2-40B4-BE49-F238E27FC236}">
                <a16:creationId xmlns:a16="http://schemas.microsoft.com/office/drawing/2014/main" id="{799A5F37-FA36-7FCE-A0B8-11F3967A07D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0582889" y="11610906"/>
            <a:ext cx="548640" cy="548640"/>
          </a:xfrm>
          <a:prstGeom prst="rect">
            <a:avLst/>
          </a:prstGeom>
        </p:spPr>
      </p:pic>
      <p:sp>
        <p:nvSpPr>
          <p:cNvPr id="653" name="正方形/長方形 652">
            <a:extLst>
              <a:ext uri="{FF2B5EF4-FFF2-40B4-BE49-F238E27FC236}">
                <a16:creationId xmlns:a16="http://schemas.microsoft.com/office/drawing/2014/main" id="{367B5C1A-5977-C3F6-6E0B-8DFDC3B7743A}"/>
              </a:ext>
            </a:extLst>
          </p:cNvPr>
          <p:cNvSpPr/>
          <p:nvPr/>
        </p:nvSpPr>
        <p:spPr>
          <a:xfrm>
            <a:off x="19964400" y="10553263"/>
            <a:ext cx="1729740" cy="1991944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2" name="TextBox 9">
            <a:extLst>
              <a:ext uri="{FF2B5EF4-FFF2-40B4-BE49-F238E27FC236}">
                <a16:creationId xmlns:a16="http://schemas.microsoft.com/office/drawing/2014/main" id="{D5137D34-18A5-1DAD-AC98-799E8484F3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21861" y="7243405"/>
            <a:ext cx="22431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Fabric</a:t>
            </a:r>
          </a:p>
          <a:p>
            <a:pPr algn="ctr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OneLake</a:t>
            </a:r>
          </a:p>
          <a:p>
            <a:pPr algn="ctr"/>
            <a:r>
              <a:rPr lang="ja-JP" altLang="en-US" sz="100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可視化対象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データ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algn="ctr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保存ストレージ</a:t>
            </a:r>
            <a:endParaRPr lang="en-US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663" name="TextBox 24">
            <a:extLst>
              <a:ext uri="{FF2B5EF4-FFF2-40B4-BE49-F238E27FC236}">
                <a16:creationId xmlns:a16="http://schemas.microsoft.com/office/drawing/2014/main" id="{EA2332D4-1B95-DB5A-96CA-606187EC5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48283" y="9086150"/>
            <a:ext cx="154073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Fabric </a:t>
            </a:r>
            <a:b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</a:b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カタログ 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/ 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リネージ機能</a:t>
            </a:r>
            <a:endParaRPr lang="en-US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統計処理対象データ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algn="ctr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メタデータカタログ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665" name="グラフィックス 664">
            <a:extLst>
              <a:ext uri="{FF2B5EF4-FFF2-40B4-BE49-F238E27FC236}">
                <a16:creationId xmlns:a16="http://schemas.microsoft.com/office/drawing/2014/main" id="{6A500398-6EB8-B520-0EAA-35E77875D571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20551991" y="6647147"/>
            <a:ext cx="637572" cy="650855"/>
          </a:xfrm>
          <a:prstGeom prst="rect">
            <a:avLst/>
          </a:prstGeom>
        </p:spPr>
      </p:pic>
      <p:sp>
        <p:nvSpPr>
          <p:cNvPr id="666" name="TextBox 34">
            <a:extLst>
              <a:ext uri="{FF2B5EF4-FFF2-40B4-BE49-F238E27FC236}">
                <a16:creationId xmlns:a16="http://schemas.microsoft.com/office/drawing/2014/main" id="{17B23DF0-4430-E3AC-9113-1D4B7F401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96109" y="8213340"/>
            <a:ext cx="15485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Power BI</a:t>
            </a:r>
            <a:b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</a:b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分析用ダッシュボード</a:t>
            </a:r>
            <a:endParaRPr lang="en-US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667" name="グラフィックス 666">
            <a:extLst>
              <a:ext uri="{FF2B5EF4-FFF2-40B4-BE49-F238E27FC236}">
                <a16:creationId xmlns:a16="http://schemas.microsoft.com/office/drawing/2014/main" id="{7BB9D4FE-E10D-AD96-1ECC-40D5FED97168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22461599" y="7685828"/>
            <a:ext cx="553302" cy="553302"/>
          </a:xfrm>
          <a:prstGeom prst="rect">
            <a:avLst/>
          </a:prstGeom>
        </p:spPr>
      </p:pic>
      <p:sp>
        <p:nvSpPr>
          <p:cNvPr id="668" name="TextBox 10">
            <a:extLst>
              <a:ext uri="{FF2B5EF4-FFF2-40B4-BE49-F238E27FC236}">
                <a16:creationId xmlns:a16="http://schemas.microsoft.com/office/drawing/2014/main" id="{33718CDB-25DC-6CF0-D4EE-FD7BF339A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67675" y="8430516"/>
            <a:ext cx="173406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Fabric</a:t>
            </a:r>
          </a:p>
          <a:p>
            <a:pPr algn="ctr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Data Factory</a:t>
            </a:r>
          </a:p>
          <a:p>
            <a:pPr algn="ctr"/>
            <a:r>
              <a:rPr lang="ja-JP" altLang="en-US" sz="100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事前処理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ジョブ</a:t>
            </a:r>
            <a:endParaRPr lang="en-US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669" name="グラフィックス 668">
            <a:extLst>
              <a:ext uri="{FF2B5EF4-FFF2-40B4-BE49-F238E27FC236}">
                <a16:creationId xmlns:a16="http://schemas.microsoft.com/office/drawing/2014/main" id="{0205EF61-F14A-4E16-D091-93DF6B4EF5E8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18844327" y="7808859"/>
            <a:ext cx="620055" cy="620055"/>
          </a:xfrm>
          <a:prstGeom prst="rect">
            <a:avLst/>
          </a:prstGeom>
        </p:spPr>
      </p:pic>
      <p:sp>
        <p:nvSpPr>
          <p:cNvPr id="670" name="正方形/長方形 669">
            <a:extLst>
              <a:ext uri="{FF2B5EF4-FFF2-40B4-BE49-F238E27FC236}">
                <a16:creationId xmlns:a16="http://schemas.microsoft.com/office/drawing/2014/main" id="{7991893D-643B-1FF4-E170-E12D895585BE}"/>
              </a:ext>
            </a:extLst>
          </p:cNvPr>
          <p:cNvSpPr/>
          <p:nvPr/>
        </p:nvSpPr>
        <p:spPr>
          <a:xfrm>
            <a:off x="19971784" y="6437287"/>
            <a:ext cx="1729740" cy="3520517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1" name="TextBox 11">
            <a:extLst>
              <a:ext uri="{FF2B5EF4-FFF2-40B4-BE49-F238E27FC236}">
                <a16:creationId xmlns:a16="http://schemas.microsoft.com/office/drawing/2014/main" id="{E4B850EC-F0B5-36F1-A989-8119DEC819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48799" y="4785375"/>
            <a:ext cx="22923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Azure Service Bus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通知メール</a:t>
            </a:r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送信用キュー</a:t>
            </a:r>
          </a:p>
        </p:txBody>
      </p:sp>
      <p:sp>
        <p:nvSpPr>
          <p:cNvPr id="672" name="TextBox 20">
            <a:extLst>
              <a:ext uri="{FF2B5EF4-FFF2-40B4-BE49-F238E27FC236}">
                <a16:creationId xmlns:a16="http://schemas.microsoft.com/office/drawing/2014/main" id="{80676C60-F7F8-D7DF-59D1-36785DFF9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48283" y="4789528"/>
            <a:ext cx="22923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Azure Functions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通知メール</a:t>
            </a:r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送信処理</a:t>
            </a:r>
          </a:p>
        </p:txBody>
      </p:sp>
      <p:pic>
        <p:nvPicPr>
          <p:cNvPr id="673" name="グラフィックス 672">
            <a:extLst>
              <a:ext uri="{FF2B5EF4-FFF2-40B4-BE49-F238E27FC236}">
                <a16:creationId xmlns:a16="http://schemas.microsoft.com/office/drawing/2014/main" id="{358DB906-E7A6-53FA-D868-25713CFB5C1B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18719538" y="4253801"/>
            <a:ext cx="541575" cy="541575"/>
          </a:xfrm>
          <a:prstGeom prst="rect">
            <a:avLst/>
          </a:prstGeom>
        </p:spPr>
      </p:pic>
      <p:pic>
        <p:nvPicPr>
          <p:cNvPr id="674" name="グラフィックス 673">
            <a:extLst>
              <a:ext uri="{FF2B5EF4-FFF2-40B4-BE49-F238E27FC236}">
                <a16:creationId xmlns:a16="http://schemas.microsoft.com/office/drawing/2014/main" id="{A3303CF4-E30F-BF49-1C9F-44644E7033FF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20916714" y="4258262"/>
            <a:ext cx="548640" cy="548640"/>
          </a:xfrm>
          <a:prstGeom prst="rect">
            <a:avLst/>
          </a:prstGeom>
        </p:spPr>
      </p:pic>
      <p:sp>
        <p:nvSpPr>
          <p:cNvPr id="675" name="TextBox 34">
            <a:extLst>
              <a:ext uri="{FF2B5EF4-FFF2-40B4-BE49-F238E27FC236}">
                <a16:creationId xmlns:a16="http://schemas.microsoft.com/office/drawing/2014/main" id="{9B45C2C9-45D0-9D4F-915F-4046728FC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53895" y="11215695"/>
            <a:ext cx="15485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Power BI</a:t>
            </a:r>
            <a:b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</a:b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分析用ダッシュボード</a:t>
            </a:r>
            <a:endParaRPr lang="en-US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676" name="グラフィックス 675">
            <a:extLst>
              <a:ext uri="{FF2B5EF4-FFF2-40B4-BE49-F238E27FC236}">
                <a16:creationId xmlns:a16="http://schemas.microsoft.com/office/drawing/2014/main" id="{855C6CDF-0156-98F1-6AA2-4E782541EDA8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20519385" y="10688183"/>
            <a:ext cx="553302" cy="553302"/>
          </a:xfrm>
          <a:prstGeom prst="rect">
            <a:avLst/>
          </a:prstGeom>
        </p:spPr>
      </p:pic>
      <p:cxnSp>
        <p:nvCxnSpPr>
          <p:cNvPr id="678" name="直線矢印コネクタ 677">
            <a:extLst>
              <a:ext uri="{FF2B5EF4-FFF2-40B4-BE49-F238E27FC236}">
                <a16:creationId xmlns:a16="http://schemas.microsoft.com/office/drawing/2014/main" id="{C2B61798-DE5A-A30E-A5B4-10DE890B0DF4}"/>
              </a:ext>
            </a:extLst>
          </p:cNvPr>
          <p:cNvCxnSpPr/>
          <p:nvPr/>
        </p:nvCxnSpPr>
        <p:spPr>
          <a:xfrm>
            <a:off x="5887720" y="4488955"/>
            <a:ext cx="220561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9" name="直線矢印コネクタ 678">
            <a:extLst>
              <a:ext uri="{FF2B5EF4-FFF2-40B4-BE49-F238E27FC236}">
                <a16:creationId xmlns:a16="http://schemas.microsoft.com/office/drawing/2014/main" id="{684337F7-98C7-9F5C-1AB0-C9618EF6D071}"/>
              </a:ext>
            </a:extLst>
          </p:cNvPr>
          <p:cNvCxnSpPr>
            <a:cxnSpLocks/>
          </p:cNvCxnSpPr>
          <p:nvPr/>
        </p:nvCxnSpPr>
        <p:spPr>
          <a:xfrm>
            <a:off x="8781356" y="4488862"/>
            <a:ext cx="13233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1" name="直線矢印コネクタ 680">
            <a:extLst>
              <a:ext uri="{FF2B5EF4-FFF2-40B4-BE49-F238E27FC236}">
                <a16:creationId xmlns:a16="http://schemas.microsoft.com/office/drawing/2014/main" id="{2E61D476-396E-383F-1A02-C532B43C2D6F}"/>
              </a:ext>
            </a:extLst>
          </p:cNvPr>
          <p:cNvCxnSpPr>
            <a:cxnSpLocks/>
          </p:cNvCxnSpPr>
          <p:nvPr/>
        </p:nvCxnSpPr>
        <p:spPr>
          <a:xfrm>
            <a:off x="10845383" y="4488955"/>
            <a:ext cx="98973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3" name="直線矢印コネクタ 682">
            <a:extLst>
              <a:ext uri="{FF2B5EF4-FFF2-40B4-BE49-F238E27FC236}">
                <a16:creationId xmlns:a16="http://schemas.microsoft.com/office/drawing/2014/main" id="{7E9EDED3-C5BA-3AF1-9CCE-143817F5D95B}"/>
              </a:ext>
            </a:extLst>
          </p:cNvPr>
          <p:cNvCxnSpPr>
            <a:cxnSpLocks/>
          </p:cNvCxnSpPr>
          <p:nvPr/>
        </p:nvCxnSpPr>
        <p:spPr>
          <a:xfrm>
            <a:off x="12778740" y="4535068"/>
            <a:ext cx="102896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4" name="直線矢印コネクタ 683">
            <a:extLst>
              <a:ext uri="{FF2B5EF4-FFF2-40B4-BE49-F238E27FC236}">
                <a16:creationId xmlns:a16="http://schemas.microsoft.com/office/drawing/2014/main" id="{838FCCF2-FD65-75C2-7401-CB169A7E9A39}"/>
              </a:ext>
            </a:extLst>
          </p:cNvPr>
          <p:cNvCxnSpPr>
            <a:cxnSpLocks/>
          </p:cNvCxnSpPr>
          <p:nvPr/>
        </p:nvCxnSpPr>
        <p:spPr>
          <a:xfrm>
            <a:off x="14599920" y="4504601"/>
            <a:ext cx="15621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6" name="コネクタ: カギ線 685">
            <a:extLst>
              <a:ext uri="{FF2B5EF4-FFF2-40B4-BE49-F238E27FC236}">
                <a16:creationId xmlns:a16="http://schemas.microsoft.com/office/drawing/2014/main" id="{8F0B3A89-86EE-ACE4-371B-D1A305AA1E33}"/>
              </a:ext>
            </a:extLst>
          </p:cNvPr>
          <p:cNvCxnSpPr>
            <a:cxnSpLocks/>
            <a:stCxn id="578" idx="1"/>
            <a:endCxn id="618" idx="1"/>
          </p:cNvCxnSpPr>
          <p:nvPr/>
        </p:nvCxnSpPr>
        <p:spPr>
          <a:xfrm>
            <a:off x="5790833" y="4493212"/>
            <a:ext cx="3559525" cy="256530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0" name="コネクタ: カギ線 689">
            <a:extLst>
              <a:ext uri="{FF2B5EF4-FFF2-40B4-BE49-F238E27FC236}">
                <a16:creationId xmlns:a16="http://schemas.microsoft.com/office/drawing/2014/main" id="{01E2EB44-91A7-2411-9F16-03E10980AFD6}"/>
              </a:ext>
            </a:extLst>
          </p:cNvPr>
          <p:cNvCxnSpPr>
            <a:cxnSpLocks/>
            <a:stCxn id="578" idx="1"/>
            <a:endCxn id="629" idx="1"/>
          </p:cNvCxnSpPr>
          <p:nvPr/>
        </p:nvCxnSpPr>
        <p:spPr>
          <a:xfrm>
            <a:off x="5790833" y="4493212"/>
            <a:ext cx="2316662" cy="435477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3" name="コネクタ: カギ線 692">
            <a:extLst>
              <a:ext uri="{FF2B5EF4-FFF2-40B4-BE49-F238E27FC236}">
                <a16:creationId xmlns:a16="http://schemas.microsoft.com/office/drawing/2014/main" id="{685625FC-C8DC-BCFE-5699-7D1DC3EF5CA8}"/>
              </a:ext>
            </a:extLst>
          </p:cNvPr>
          <p:cNvCxnSpPr>
            <a:cxnSpLocks/>
            <a:stCxn id="578" idx="1"/>
            <a:endCxn id="641" idx="1"/>
          </p:cNvCxnSpPr>
          <p:nvPr/>
        </p:nvCxnSpPr>
        <p:spPr>
          <a:xfrm>
            <a:off x="5790833" y="4493212"/>
            <a:ext cx="2302502" cy="744497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7" name="コネクタ: カギ線 696">
            <a:extLst>
              <a:ext uri="{FF2B5EF4-FFF2-40B4-BE49-F238E27FC236}">
                <a16:creationId xmlns:a16="http://schemas.microsoft.com/office/drawing/2014/main" id="{6560CD84-BA49-88AC-E46D-BAAC72379CFA}"/>
              </a:ext>
            </a:extLst>
          </p:cNvPr>
          <p:cNvCxnSpPr>
            <a:cxnSpLocks/>
            <a:stCxn id="615" idx="2"/>
            <a:endCxn id="669" idx="1"/>
          </p:cNvCxnSpPr>
          <p:nvPr/>
        </p:nvCxnSpPr>
        <p:spPr>
          <a:xfrm rot="16200000" flipH="1">
            <a:off x="16387828" y="5662388"/>
            <a:ext cx="2704144" cy="220885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3" name="コネクタ: カギ線 702">
            <a:extLst>
              <a:ext uri="{FF2B5EF4-FFF2-40B4-BE49-F238E27FC236}">
                <a16:creationId xmlns:a16="http://schemas.microsoft.com/office/drawing/2014/main" id="{DFAE64D5-B596-BB0D-9FB9-7417E6EA6C63}"/>
              </a:ext>
            </a:extLst>
          </p:cNvPr>
          <p:cNvCxnSpPr>
            <a:cxnSpLocks/>
            <a:stCxn id="613" idx="2"/>
            <a:endCxn id="671" idx="2"/>
          </p:cNvCxnSpPr>
          <p:nvPr/>
        </p:nvCxnSpPr>
        <p:spPr>
          <a:xfrm rot="5400000" flipH="1" flipV="1">
            <a:off x="14668322" y="960137"/>
            <a:ext cx="101303" cy="8552000"/>
          </a:xfrm>
          <a:prstGeom prst="bentConnector3">
            <a:avLst>
              <a:gd name="adj1" fmla="val -22566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7" name="コネクタ: カギ線 706">
            <a:extLst>
              <a:ext uri="{FF2B5EF4-FFF2-40B4-BE49-F238E27FC236}">
                <a16:creationId xmlns:a16="http://schemas.microsoft.com/office/drawing/2014/main" id="{1368E566-0DCA-455F-D0E3-C2F80F592A34}"/>
              </a:ext>
            </a:extLst>
          </p:cNvPr>
          <p:cNvCxnSpPr>
            <a:cxnSpLocks/>
            <a:stCxn id="672" idx="2"/>
            <a:endCxn id="620" idx="0"/>
          </p:cNvCxnSpPr>
          <p:nvPr/>
        </p:nvCxnSpPr>
        <p:spPr>
          <a:xfrm rot="5400000">
            <a:off x="15962045" y="1487325"/>
            <a:ext cx="1530101" cy="8934726"/>
          </a:xfrm>
          <a:prstGeom prst="bentConnector3">
            <a:avLst>
              <a:gd name="adj1" fmla="val 3291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3" name="直線矢印コネクタ 712">
            <a:extLst>
              <a:ext uri="{FF2B5EF4-FFF2-40B4-BE49-F238E27FC236}">
                <a16:creationId xmlns:a16="http://schemas.microsoft.com/office/drawing/2014/main" id="{46E313F1-D8EF-A213-1371-36CF6931F210}"/>
              </a:ext>
            </a:extLst>
          </p:cNvPr>
          <p:cNvCxnSpPr>
            <a:cxnSpLocks/>
          </p:cNvCxnSpPr>
          <p:nvPr/>
        </p:nvCxnSpPr>
        <p:spPr>
          <a:xfrm>
            <a:off x="9977071" y="7059687"/>
            <a:ext cx="19379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5" name="直線矢印コネクタ 714">
            <a:extLst>
              <a:ext uri="{FF2B5EF4-FFF2-40B4-BE49-F238E27FC236}">
                <a16:creationId xmlns:a16="http://schemas.microsoft.com/office/drawing/2014/main" id="{4D6AB08D-BE53-F3EB-655E-DF3A4F228733}"/>
              </a:ext>
            </a:extLst>
          </p:cNvPr>
          <p:cNvCxnSpPr>
            <a:cxnSpLocks/>
          </p:cNvCxnSpPr>
          <p:nvPr/>
        </p:nvCxnSpPr>
        <p:spPr>
          <a:xfrm>
            <a:off x="8841495" y="8847989"/>
            <a:ext cx="16014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7" name="直線矢印コネクタ 716">
            <a:extLst>
              <a:ext uri="{FF2B5EF4-FFF2-40B4-BE49-F238E27FC236}">
                <a16:creationId xmlns:a16="http://schemas.microsoft.com/office/drawing/2014/main" id="{3821FD6A-4EE2-3E07-0965-0A9ABF08AD88}"/>
              </a:ext>
            </a:extLst>
          </p:cNvPr>
          <p:cNvCxnSpPr>
            <a:cxnSpLocks/>
          </p:cNvCxnSpPr>
          <p:nvPr/>
        </p:nvCxnSpPr>
        <p:spPr>
          <a:xfrm>
            <a:off x="11140993" y="8847989"/>
            <a:ext cx="17204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9" name="直線矢印コネクタ 718">
            <a:extLst>
              <a:ext uri="{FF2B5EF4-FFF2-40B4-BE49-F238E27FC236}">
                <a16:creationId xmlns:a16="http://schemas.microsoft.com/office/drawing/2014/main" id="{882AAFDE-D809-B01D-BD04-212AFC0297E6}"/>
              </a:ext>
            </a:extLst>
          </p:cNvPr>
          <p:cNvCxnSpPr>
            <a:cxnSpLocks/>
          </p:cNvCxnSpPr>
          <p:nvPr/>
        </p:nvCxnSpPr>
        <p:spPr>
          <a:xfrm>
            <a:off x="8666853" y="11938182"/>
            <a:ext cx="14378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1" name="直線矢印コネクタ 720">
            <a:extLst>
              <a:ext uri="{FF2B5EF4-FFF2-40B4-BE49-F238E27FC236}">
                <a16:creationId xmlns:a16="http://schemas.microsoft.com/office/drawing/2014/main" id="{512A6984-4A95-D1A9-2FC9-A8A661896F94}"/>
              </a:ext>
            </a:extLst>
          </p:cNvPr>
          <p:cNvCxnSpPr>
            <a:cxnSpLocks/>
          </p:cNvCxnSpPr>
          <p:nvPr/>
        </p:nvCxnSpPr>
        <p:spPr>
          <a:xfrm>
            <a:off x="14356952" y="11953422"/>
            <a:ext cx="14378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2" name="コネクタ: カギ線 721">
            <a:extLst>
              <a:ext uri="{FF2B5EF4-FFF2-40B4-BE49-F238E27FC236}">
                <a16:creationId xmlns:a16="http://schemas.microsoft.com/office/drawing/2014/main" id="{7CC58402-AD70-2718-4BFA-5AD8C08E2736}"/>
              </a:ext>
            </a:extLst>
          </p:cNvPr>
          <p:cNvCxnSpPr>
            <a:cxnSpLocks/>
            <a:stCxn id="669" idx="3"/>
            <a:endCxn id="665" idx="1"/>
          </p:cNvCxnSpPr>
          <p:nvPr/>
        </p:nvCxnSpPr>
        <p:spPr>
          <a:xfrm flipV="1">
            <a:off x="19464382" y="6972575"/>
            <a:ext cx="1087609" cy="1146312"/>
          </a:xfrm>
          <a:prstGeom prst="bentConnector3">
            <a:avLst>
              <a:gd name="adj1" fmla="val 26179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5" name="コネクタ: カギ線 724">
            <a:extLst>
              <a:ext uri="{FF2B5EF4-FFF2-40B4-BE49-F238E27FC236}">
                <a16:creationId xmlns:a16="http://schemas.microsoft.com/office/drawing/2014/main" id="{554624DB-9939-950D-FEEA-564AC68CA98C}"/>
              </a:ext>
            </a:extLst>
          </p:cNvPr>
          <p:cNvCxnSpPr>
            <a:cxnSpLocks/>
            <a:stCxn id="669" idx="3"/>
            <a:endCxn id="664" idx="1"/>
          </p:cNvCxnSpPr>
          <p:nvPr/>
        </p:nvCxnSpPr>
        <p:spPr>
          <a:xfrm>
            <a:off x="19464382" y="8118887"/>
            <a:ext cx="1141367" cy="665651"/>
          </a:xfrm>
          <a:prstGeom prst="bentConnector3">
            <a:avLst>
              <a:gd name="adj1" fmla="val 2463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8" name="コネクタ: カギ線 727">
            <a:extLst>
              <a:ext uri="{FF2B5EF4-FFF2-40B4-BE49-F238E27FC236}">
                <a16:creationId xmlns:a16="http://schemas.microsoft.com/office/drawing/2014/main" id="{FACAFE6E-F5B2-AA94-3E20-BC7301840108}"/>
              </a:ext>
            </a:extLst>
          </p:cNvPr>
          <p:cNvCxnSpPr>
            <a:cxnSpLocks/>
            <a:endCxn id="667" idx="1"/>
          </p:cNvCxnSpPr>
          <p:nvPr/>
        </p:nvCxnSpPr>
        <p:spPr>
          <a:xfrm flipV="1">
            <a:off x="21175795" y="7962479"/>
            <a:ext cx="1285804" cy="822059"/>
          </a:xfrm>
          <a:prstGeom prst="bentConnector3">
            <a:avLst>
              <a:gd name="adj1" fmla="val 50000"/>
            </a:avLst>
          </a:prstGeom>
          <a:ln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64" name="グラフィックス 663">
            <a:extLst>
              <a:ext uri="{FF2B5EF4-FFF2-40B4-BE49-F238E27FC236}">
                <a16:creationId xmlns:a16="http://schemas.microsoft.com/office/drawing/2014/main" id="{A2A39B35-1374-D0DC-4332-B5D7180E9603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20605749" y="8499515"/>
            <a:ext cx="570046" cy="570046"/>
          </a:xfrm>
          <a:prstGeom prst="rect">
            <a:avLst/>
          </a:prstGeom>
        </p:spPr>
      </p:pic>
      <p:cxnSp>
        <p:nvCxnSpPr>
          <p:cNvPr id="733" name="コネクタ: カギ線 732">
            <a:extLst>
              <a:ext uri="{FF2B5EF4-FFF2-40B4-BE49-F238E27FC236}">
                <a16:creationId xmlns:a16="http://schemas.microsoft.com/office/drawing/2014/main" id="{AF7E1232-BABB-109A-7094-E8E43F03242D}"/>
              </a:ext>
            </a:extLst>
          </p:cNvPr>
          <p:cNvCxnSpPr>
            <a:cxnSpLocks/>
            <a:stCxn id="665" idx="3"/>
          </p:cNvCxnSpPr>
          <p:nvPr/>
        </p:nvCxnSpPr>
        <p:spPr>
          <a:xfrm>
            <a:off x="21189563" y="6972575"/>
            <a:ext cx="1272036" cy="978716"/>
          </a:xfrm>
          <a:prstGeom prst="bentConnector3">
            <a:avLst>
              <a:gd name="adj1" fmla="val 50000"/>
            </a:avLst>
          </a:prstGeom>
          <a:ln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7" name="コネクタ: カギ線 756">
            <a:extLst>
              <a:ext uri="{FF2B5EF4-FFF2-40B4-BE49-F238E27FC236}">
                <a16:creationId xmlns:a16="http://schemas.microsoft.com/office/drawing/2014/main" id="{D8FA2930-D38D-DF43-548B-49627D936D4C}"/>
              </a:ext>
            </a:extLst>
          </p:cNvPr>
          <p:cNvCxnSpPr>
            <a:cxnSpLocks/>
            <a:stCxn id="5" idx="1"/>
            <a:endCxn id="648" idx="1"/>
          </p:cNvCxnSpPr>
          <p:nvPr/>
        </p:nvCxnSpPr>
        <p:spPr>
          <a:xfrm flipV="1">
            <a:off x="5805435" y="11967456"/>
            <a:ext cx="7910894" cy="954362"/>
          </a:xfrm>
          <a:prstGeom prst="bentConnector3">
            <a:avLst>
              <a:gd name="adj1" fmla="val 91323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1" name="コネクタ: カギ線 760">
            <a:extLst>
              <a:ext uri="{FF2B5EF4-FFF2-40B4-BE49-F238E27FC236}">
                <a16:creationId xmlns:a16="http://schemas.microsoft.com/office/drawing/2014/main" id="{C920EBC7-9A9B-5400-55A6-B8B76E798D86}"/>
              </a:ext>
            </a:extLst>
          </p:cNvPr>
          <p:cNvCxnSpPr>
            <a:cxnSpLocks/>
            <a:stCxn id="5" idx="1"/>
            <a:endCxn id="653" idx="2"/>
          </p:cNvCxnSpPr>
          <p:nvPr/>
        </p:nvCxnSpPr>
        <p:spPr>
          <a:xfrm flipV="1">
            <a:off x="5805435" y="12545207"/>
            <a:ext cx="15023835" cy="37661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66" name="Graphic 23">
            <a:extLst>
              <a:ext uri="{FF2B5EF4-FFF2-40B4-BE49-F238E27FC236}">
                <a16:creationId xmlns:a16="http://schemas.microsoft.com/office/drawing/2014/main" id="{4EBA3CD1-67F7-78B0-A25A-2ED53DE8F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auto">
          <a:xfrm flipH="1">
            <a:off x="24203956" y="7747423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7" name="TextBox 12">
            <a:extLst>
              <a:ext uri="{FF2B5EF4-FFF2-40B4-BE49-F238E27FC236}">
                <a16:creationId xmlns:a16="http://schemas.microsoft.com/office/drawing/2014/main" id="{9149A0DD-DC88-D71A-D30B-AFC3BE4996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56931" y="8200282"/>
            <a:ext cx="1364084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ja-JP" altLang="en-US" sz="140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分析者</a:t>
            </a:r>
            <a:endParaRPr lang="en-US" altLang="en-US" sz="14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cxnSp>
        <p:nvCxnSpPr>
          <p:cNvPr id="768" name="直線矢印コネクタ 767">
            <a:extLst>
              <a:ext uri="{FF2B5EF4-FFF2-40B4-BE49-F238E27FC236}">
                <a16:creationId xmlns:a16="http://schemas.microsoft.com/office/drawing/2014/main" id="{9E1A8E8E-A101-C94E-B6FC-F609BDD0F4F1}"/>
              </a:ext>
            </a:extLst>
          </p:cNvPr>
          <p:cNvCxnSpPr>
            <a:cxnSpLocks/>
          </p:cNvCxnSpPr>
          <p:nvPr/>
        </p:nvCxnSpPr>
        <p:spPr>
          <a:xfrm flipH="1">
            <a:off x="23123795" y="7975998"/>
            <a:ext cx="10021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0" name="直線矢印コネクタ 769">
            <a:extLst>
              <a:ext uri="{FF2B5EF4-FFF2-40B4-BE49-F238E27FC236}">
                <a16:creationId xmlns:a16="http://schemas.microsoft.com/office/drawing/2014/main" id="{3AA7C57A-86B0-5EA6-EFDB-E11374B13091}"/>
              </a:ext>
            </a:extLst>
          </p:cNvPr>
          <p:cNvCxnSpPr>
            <a:cxnSpLocks/>
          </p:cNvCxnSpPr>
          <p:nvPr/>
        </p:nvCxnSpPr>
        <p:spPr>
          <a:xfrm flipV="1">
            <a:off x="20782400" y="9957804"/>
            <a:ext cx="0" cy="6704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グラフィックス 8">
            <a:extLst>
              <a:ext uri="{FF2B5EF4-FFF2-40B4-BE49-F238E27FC236}">
                <a16:creationId xmlns:a16="http://schemas.microsoft.com/office/drawing/2014/main" id="{217975C9-909C-6492-7D08-9D2B2D7A8E61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17894461" y="16658639"/>
            <a:ext cx="578734" cy="57873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FC6C44E-F108-A241-ECA9-B7BC0C1C0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54068" y="17293663"/>
            <a:ext cx="17676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Backup</a:t>
            </a:r>
            <a:r>
              <a:rPr lang="ja-JP" altLang="en-US" sz="100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 </a:t>
            </a:r>
            <a:r>
              <a:rPr lang="en-US" altLang="ja-JP" sz="100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Vault</a:t>
            </a:r>
            <a:br>
              <a:rPr lang="en-US" altLang="ja-JP" sz="100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</a:br>
            <a:r>
              <a:rPr lang="ja-JP" altLang="en-US" sz="100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バックアップ保管リソース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566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D03C780B-2FEE-D6D8-2A5D-704EB77C9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3-4.</a:t>
            </a:r>
            <a:r>
              <a:rPr kumimoji="1" lang="ja-JP" altLang="en-US" dirty="0"/>
              <a:t>データ収集・公開システム（災害・気象情報等）</a:t>
            </a:r>
          </a:p>
        </p:txBody>
      </p:sp>
      <p:sp>
        <p:nvSpPr>
          <p:cNvPr id="24" name="Rectangle 78">
            <a:extLst>
              <a:ext uri="{FF2B5EF4-FFF2-40B4-BE49-F238E27FC236}">
                <a16:creationId xmlns:a16="http://schemas.microsoft.com/office/drawing/2014/main" id="{2C0C3F27-8587-7626-E62E-C3B6BA137BD6}"/>
              </a:ext>
            </a:extLst>
          </p:cNvPr>
          <p:cNvSpPr/>
          <p:nvPr/>
        </p:nvSpPr>
        <p:spPr>
          <a:xfrm>
            <a:off x="10566400" y="2518938"/>
            <a:ext cx="13538199" cy="13976065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40055" tIns="80010"/>
          <a:lstStyle/>
          <a:p>
            <a:pPr>
              <a:defRPr/>
            </a:pPr>
            <a:r>
              <a:rPr 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</a:t>
            </a:r>
          </a:p>
        </p:txBody>
      </p:sp>
      <p:pic>
        <p:nvPicPr>
          <p:cNvPr id="99" name="グラフィックス 98">
            <a:extLst>
              <a:ext uri="{FF2B5EF4-FFF2-40B4-BE49-F238E27FC236}">
                <a16:creationId xmlns:a16="http://schemas.microsoft.com/office/drawing/2014/main" id="{F4067304-363F-A2AA-1D73-C112F90FC9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72894" y="2518938"/>
            <a:ext cx="381000" cy="381000"/>
          </a:xfrm>
          <a:prstGeom prst="rect">
            <a:avLst/>
          </a:prstGeom>
        </p:spPr>
      </p:pic>
      <p:sp>
        <p:nvSpPr>
          <p:cNvPr id="149" name="L 字 21">
            <a:extLst>
              <a:ext uri="{FF2B5EF4-FFF2-40B4-BE49-F238E27FC236}">
                <a16:creationId xmlns:a16="http://schemas.microsoft.com/office/drawing/2014/main" id="{7E4017D2-3BD1-AFA3-3705-436398730FFA}"/>
              </a:ext>
            </a:extLst>
          </p:cNvPr>
          <p:cNvSpPr>
            <a:spLocks/>
          </p:cNvSpPr>
          <p:nvPr/>
        </p:nvSpPr>
        <p:spPr>
          <a:xfrm rot="10800000" flipH="1">
            <a:off x="10763249" y="2996813"/>
            <a:ext cx="6226491" cy="3536072"/>
          </a:xfrm>
          <a:custGeom>
            <a:avLst/>
            <a:gdLst>
              <a:gd name="connsiteX0" fmla="*/ 0 w 5739799"/>
              <a:gd name="connsiteY0" fmla="*/ 0 h 4400055"/>
              <a:gd name="connsiteX1" fmla="*/ 3619353 w 5739799"/>
              <a:gd name="connsiteY1" fmla="*/ 0 h 4400055"/>
              <a:gd name="connsiteX2" fmla="*/ 3619353 w 5739799"/>
              <a:gd name="connsiteY2" fmla="*/ 2004973 h 4400055"/>
              <a:gd name="connsiteX3" fmla="*/ 5739799 w 5739799"/>
              <a:gd name="connsiteY3" fmla="*/ 2004973 h 4400055"/>
              <a:gd name="connsiteX4" fmla="*/ 5739799 w 5739799"/>
              <a:gd name="connsiteY4" fmla="*/ 4400055 h 4400055"/>
              <a:gd name="connsiteX5" fmla="*/ 0 w 5739799"/>
              <a:gd name="connsiteY5" fmla="*/ 4400055 h 4400055"/>
              <a:gd name="connsiteX6" fmla="*/ 0 w 5739799"/>
              <a:gd name="connsiteY6" fmla="*/ 0 h 4400055"/>
              <a:gd name="connsiteX0" fmla="*/ 27161 w 5739799"/>
              <a:gd name="connsiteY0" fmla="*/ 18106 h 4400055"/>
              <a:gd name="connsiteX1" fmla="*/ 3619353 w 5739799"/>
              <a:gd name="connsiteY1" fmla="*/ 0 h 4400055"/>
              <a:gd name="connsiteX2" fmla="*/ 3619353 w 5739799"/>
              <a:gd name="connsiteY2" fmla="*/ 2004973 h 4400055"/>
              <a:gd name="connsiteX3" fmla="*/ 5739799 w 5739799"/>
              <a:gd name="connsiteY3" fmla="*/ 2004973 h 4400055"/>
              <a:gd name="connsiteX4" fmla="*/ 5739799 w 5739799"/>
              <a:gd name="connsiteY4" fmla="*/ 4400055 h 4400055"/>
              <a:gd name="connsiteX5" fmla="*/ 0 w 5739799"/>
              <a:gd name="connsiteY5" fmla="*/ 4400055 h 4400055"/>
              <a:gd name="connsiteX6" fmla="*/ 27161 w 5739799"/>
              <a:gd name="connsiteY6" fmla="*/ 18106 h 4400055"/>
              <a:gd name="connsiteX0" fmla="*/ 45268 w 5739799"/>
              <a:gd name="connsiteY0" fmla="*/ 2046082 h 4400055"/>
              <a:gd name="connsiteX1" fmla="*/ 3619353 w 5739799"/>
              <a:gd name="connsiteY1" fmla="*/ 0 h 4400055"/>
              <a:gd name="connsiteX2" fmla="*/ 3619353 w 5739799"/>
              <a:gd name="connsiteY2" fmla="*/ 2004973 h 4400055"/>
              <a:gd name="connsiteX3" fmla="*/ 5739799 w 5739799"/>
              <a:gd name="connsiteY3" fmla="*/ 2004973 h 4400055"/>
              <a:gd name="connsiteX4" fmla="*/ 5739799 w 5739799"/>
              <a:gd name="connsiteY4" fmla="*/ 4400055 h 4400055"/>
              <a:gd name="connsiteX5" fmla="*/ 0 w 5739799"/>
              <a:gd name="connsiteY5" fmla="*/ 4400055 h 4400055"/>
              <a:gd name="connsiteX6" fmla="*/ 45268 w 5739799"/>
              <a:gd name="connsiteY6" fmla="*/ 2046082 h 4400055"/>
              <a:gd name="connsiteX0" fmla="*/ 45268 w 5739799"/>
              <a:gd name="connsiteY0" fmla="*/ 41109 h 2395082"/>
              <a:gd name="connsiteX1" fmla="*/ 3610299 w 5739799"/>
              <a:gd name="connsiteY1" fmla="*/ 4896 h 2395082"/>
              <a:gd name="connsiteX2" fmla="*/ 3619353 w 5739799"/>
              <a:gd name="connsiteY2" fmla="*/ 0 h 2395082"/>
              <a:gd name="connsiteX3" fmla="*/ 5739799 w 5739799"/>
              <a:gd name="connsiteY3" fmla="*/ 0 h 2395082"/>
              <a:gd name="connsiteX4" fmla="*/ 5739799 w 5739799"/>
              <a:gd name="connsiteY4" fmla="*/ 2395082 h 2395082"/>
              <a:gd name="connsiteX5" fmla="*/ 0 w 5739799"/>
              <a:gd name="connsiteY5" fmla="*/ 2395082 h 2395082"/>
              <a:gd name="connsiteX6" fmla="*/ 45268 w 5739799"/>
              <a:gd name="connsiteY6" fmla="*/ 41109 h 2395082"/>
              <a:gd name="connsiteX0" fmla="*/ 0 w 5748852"/>
              <a:gd name="connsiteY0" fmla="*/ 4895 h 2395082"/>
              <a:gd name="connsiteX1" fmla="*/ 3619352 w 5748852"/>
              <a:gd name="connsiteY1" fmla="*/ 4896 h 2395082"/>
              <a:gd name="connsiteX2" fmla="*/ 3628406 w 5748852"/>
              <a:gd name="connsiteY2" fmla="*/ 0 h 2395082"/>
              <a:gd name="connsiteX3" fmla="*/ 5748852 w 5748852"/>
              <a:gd name="connsiteY3" fmla="*/ 0 h 2395082"/>
              <a:gd name="connsiteX4" fmla="*/ 5748852 w 5748852"/>
              <a:gd name="connsiteY4" fmla="*/ 2395082 h 2395082"/>
              <a:gd name="connsiteX5" fmla="*/ 9053 w 5748852"/>
              <a:gd name="connsiteY5" fmla="*/ 2395082 h 2395082"/>
              <a:gd name="connsiteX6" fmla="*/ 0 w 5748852"/>
              <a:gd name="connsiteY6" fmla="*/ 4895 h 2395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48852" h="2395082">
                <a:moveTo>
                  <a:pt x="0" y="4895"/>
                </a:moveTo>
                <a:lnTo>
                  <a:pt x="3619352" y="4896"/>
                </a:lnTo>
                <a:lnTo>
                  <a:pt x="3628406" y="0"/>
                </a:lnTo>
                <a:lnTo>
                  <a:pt x="5748852" y="0"/>
                </a:lnTo>
                <a:lnTo>
                  <a:pt x="5748852" y="2395082"/>
                </a:lnTo>
                <a:lnTo>
                  <a:pt x="9053" y="2395082"/>
                </a:lnTo>
                <a:cubicBezTo>
                  <a:pt x="6035" y="1598353"/>
                  <a:pt x="3018" y="801624"/>
                  <a:pt x="0" y="4895"/>
                </a:cubicBezTo>
                <a:close/>
              </a:path>
            </a:pathLst>
          </a:custGeom>
          <a:solidFill>
            <a:srgbClr val="45DA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1350020" rtl="0" eaLnBrk="1" latinLnBrk="0" hangingPunct="1">
              <a:defRPr kumimoji="1" sz="26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5010" algn="l" defTabSz="1350020" rtl="0" eaLnBrk="1" latinLnBrk="0" hangingPunct="1">
              <a:defRPr kumimoji="1" sz="26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50020" algn="l" defTabSz="1350020" rtl="0" eaLnBrk="1" latinLnBrk="0" hangingPunct="1">
              <a:defRPr kumimoji="1" sz="26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25030" algn="l" defTabSz="1350020" rtl="0" eaLnBrk="1" latinLnBrk="0" hangingPunct="1">
              <a:defRPr kumimoji="1" sz="26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00040" algn="l" defTabSz="1350020" rtl="0" eaLnBrk="1" latinLnBrk="0" hangingPunct="1">
              <a:defRPr kumimoji="1" sz="26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75050" algn="l" defTabSz="1350020" rtl="0" eaLnBrk="1" latinLnBrk="0" hangingPunct="1">
              <a:defRPr kumimoji="1" sz="26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50060" algn="l" defTabSz="1350020" rtl="0" eaLnBrk="1" latinLnBrk="0" hangingPunct="1">
              <a:defRPr kumimoji="1" sz="26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25071" algn="l" defTabSz="1350020" rtl="0" eaLnBrk="1" latinLnBrk="0" hangingPunct="1">
              <a:defRPr kumimoji="1" sz="26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00081" algn="l" defTabSz="1350020" rtl="0" eaLnBrk="1" latinLnBrk="0" hangingPunct="1">
              <a:defRPr kumimoji="1" sz="26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68">
              <a:buClr>
                <a:srgbClr val="000000"/>
              </a:buClr>
            </a:pPr>
            <a:endParaRPr lang="ja-JP" altLang="en-US" sz="1400" kern="0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</p:txBody>
      </p:sp>
      <p:sp>
        <p:nvSpPr>
          <p:cNvPr id="150" name="TextBox 11">
            <a:extLst>
              <a:ext uri="{FF2B5EF4-FFF2-40B4-BE49-F238E27FC236}">
                <a16:creationId xmlns:a16="http://schemas.microsoft.com/office/drawing/2014/main" id="{55BE77CC-9C34-093A-C902-A6457F4493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81848" y="4617649"/>
            <a:ext cx="1705598" cy="597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1350020" rtl="0" eaLnBrk="1" latinLnBrk="0" hangingPunct="1">
              <a:defRPr kumimoji="1" sz="26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5010" algn="l" defTabSz="1350020" rtl="0" eaLnBrk="1" latinLnBrk="0" hangingPunct="1">
              <a:defRPr kumimoji="1" sz="26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50020" algn="l" defTabSz="1350020" rtl="0" eaLnBrk="1" latinLnBrk="0" hangingPunct="1">
              <a:defRPr kumimoji="1" sz="26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25030" algn="l" defTabSz="1350020" rtl="0" eaLnBrk="1" latinLnBrk="0" hangingPunct="1">
              <a:defRPr kumimoji="1" sz="26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00040" algn="l" defTabSz="1350020" rtl="0" eaLnBrk="1" latinLnBrk="0" hangingPunct="1">
              <a:defRPr kumimoji="1" sz="26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75050" algn="l" defTabSz="1350020" rtl="0" eaLnBrk="1" latinLnBrk="0" hangingPunct="1">
              <a:defRPr kumimoji="1" sz="26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50060" algn="l" defTabSz="1350020" rtl="0" eaLnBrk="1" latinLnBrk="0" hangingPunct="1">
              <a:defRPr kumimoji="1" sz="26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25071" algn="l" defTabSz="1350020" rtl="0" eaLnBrk="1" latinLnBrk="0" hangingPunct="1">
              <a:defRPr kumimoji="1" sz="26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00081" algn="l" defTabSz="1350020" rtl="0" eaLnBrk="1" latinLnBrk="0" hangingPunct="1">
              <a:defRPr kumimoji="1" sz="26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68">
              <a:buClr>
                <a:srgbClr val="000000"/>
              </a:buClr>
            </a:pPr>
            <a:r>
              <a:rPr kumimoji="0" lang="en-US" altLang="en-US" sz="1000" kern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  <a:sym typeface="Arial"/>
              </a:rPr>
              <a:t>Azure Event Hubs</a:t>
            </a:r>
          </a:p>
          <a:p>
            <a:pPr algn="ctr" defTabSz="914368">
              <a:buClr>
                <a:srgbClr val="000000"/>
              </a:buClr>
            </a:pPr>
            <a:r>
              <a:rPr kumimoji="0" lang="ja-JP" altLang="en-US" sz="1000" kern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  <a:sym typeface="Arial"/>
              </a:rPr>
              <a:t>ストリーミングデータ</a:t>
            </a:r>
          </a:p>
          <a:p>
            <a:pPr algn="ctr" defTabSz="914368">
              <a:buClr>
                <a:srgbClr val="000000"/>
              </a:buClr>
            </a:pPr>
            <a:r>
              <a:rPr kumimoji="0" lang="ja-JP" altLang="en-US" sz="1000" kern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  <a:sym typeface="Arial"/>
              </a:rPr>
              <a:t>収集用ストリーム</a:t>
            </a:r>
            <a:endParaRPr kumimoji="0" lang="en-US" altLang="en-US" sz="1000" kern="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  <a:sym typeface="Arial"/>
            </a:endParaRPr>
          </a:p>
        </p:txBody>
      </p:sp>
      <p:sp>
        <p:nvSpPr>
          <p:cNvPr id="151" name="TextBox 9">
            <a:extLst>
              <a:ext uri="{FF2B5EF4-FFF2-40B4-BE49-F238E27FC236}">
                <a16:creationId xmlns:a16="http://schemas.microsoft.com/office/drawing/2014/main" id="{1597F792-058F-BFB0-F664-FF9DAA9FD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59492" y="4613623"/>
            <a:ext cx="206243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1350020" rtl="0" eaLnBrk="1" latinLnBrk="0" hangingPunct="1">
              <a:defRPr kumimoji="1" sz="26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5010" algn="l" defTabSz="1350020" rtl="0" eaLnBrk="1" latinLnBrk="0" hangingPunct="1">
              <a:defRPr kumimoji="1" sz="26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50020" algn="l" defTabSz="1350020" rtl="0" eaLnBrk="1" latinLnBrk="0" hangingPunct="1">
              <a:defRPr kumimoji="1" sz="26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25030" algn="l" defTabSz="1350020" rtl="0" eaLnBrk="1" latinLnBrk="0" hangingPunct="1">
              <a:defRPr kumimoji="1" sz="26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00040" algn="l" defTabSz="1350020" rtl="0" eaLnBrk="1" latinLnBrk="0" hangingPunct="1">
              <a:defRPr kumimoji="1" sz="26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75050" algn="l" defTabSz="1350020" rtl="0" eaLnBrk="1" latinLnBrk="0" hangingPunct="1">
              <a:defRPr kumimoji="1" sz="26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50060" algn="l" defTabSz="1350020" rtl="0" eaLnBrk="1" latinLnBrk="0" hangingPunct="1">
              <a:defRPr kumimoji="1" sz="26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25071" algn="l" defTabSz="1350020" rtl="0" eaLnBrk="1" latinLnBrk="0" hangingPunct="1">
              <a:defRPr kumimoji="1" sz="26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00081" algn="l" defTabSz="1350020" rtl="0" eaLnBrk="1" latinLnBrk="0" hangingPunct="1">
              <a:defRPr kumimoji="1" sz="26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68">
              <a:buClr>
                <a:srgbClr val="000000"/>
              </a:buClr>
            </a:pPr>
            <a:r>
              <a:rPr kumimoji="0" lang="en-US" altLang="en-US" sz="1000" kern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  <a:sym typeface="Arial"/>
              </a:rPr>
              <a:t>Fabric</a:t>
            </a:r>
          </a:p>
          <a:p>
            <a:pPr algn="ctr" defTabSz="914368">
              <a:buClr>
                <a:srgbClr val="000000"/>
              </a:buClr>
            </a:pPr>
            <a:r>
              <a:rPr kumimoji="0" lang="en-US" altLang="en-US" sz="1000" kern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  <a:sym typeface="Arial"/>
              </a:rPr>
              <a:t>Real-Time Analytics</a:t>
            </a:r>
          </a:p>
          <a:p>
            <a:pPr algn="ctr" defTabSz="914368">
              <a:buClr>
                <a:srgbClr val="000000"/>
              </a:buClr>
            </a:pPr>
            <a:r>
              <a:rPr kumimoji="0" lang="ja-JP" altLang="en-US" sz="1000" kern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  <a:sym typeface="Arial"/>
              </a:rPr>
              <a:t>ストリーミングデータ分析処理</a:t>
            </a:r>
            <a:endParaRPr kumimoji="0" lang="en-US" altLang="ja-JP" sz="1000" kern="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  <a:sym typeface="Arial"/>
            </a:endParaRPr>
          </a:p>
        </p:txBody>
      </p:sp>
      <p:cxnSp>
        <p:nvCxnSpPr>
          <p:cNvPr id="152" name="直線矢印コネクタ 120">
            <a:extLst>
              <a:ext uri="{FF2B5EF4-FFF2-40B4-BE49-F238E27FC236}">
                <a16:creationId xmlns:a16="http://schemas.microsoft.com/office/drawing/2014/main" id="{C685F20A-DC6C-889C-9F2C-065F3F7C9921}"/>
              </a:ext>
            </a:extLst>
          </p:cNvPr>
          <p:cNvCxnSpPr>
            <a:cxnSpLocks/>
          </p:cNvCxnSpPr>
          <p:nvPr/>
        </p:nvCxnSpPr>
        <p:spPr>
          <a:xfrm>
            <a:off x="12449175" y="4295234"/>
            <a:ext cx="841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5" name="フリーフォーム: 図形 154">
            <a:extLst>
              <a:ext uri="{FF2B5EF4-FFF2-40B4-BE49-F238E27FC236}">
                <a16:creationId xmlns:a16="http://schemas.microsoft.com/office/drawing/2014/main" id="{131A219D-3748-3EED-A9DC-0EEFA73130BA}"/>
              </a:ext>
            </a:extLst>
          </p:cNvPr>
          <p:cNvSpPr/>
          <p:nvPr/>
        </p:nvSpPr>
        <p:spPr>
          <a:xfrm>
            <a:off x="13637258" y="4320579"/>
            <a:ext cx="321455" cy="306954"/>
          </a:xfrm>
          <a:custGeom>
            <a:avLst/>
            <a:gdLst>
              <a:gd name="connsiteX0" fmla="*/ 45102 w 321455"/>
              <a:gd name="connsiteY0" fmla="*/ 101106 h 306954"/>
              <a:gd name="connsiteX1" fmla="*/ 1261 w 321455"/>
              <a:gd name="connsiteY1" fmla="*/ 262704 h 306954"/>
              <a:gd name="connsiteX2" fmla="*/ 0 w 321455"/>
              <a:gd name="connsiteY2" fmla="*/ 271947 h 306954"/>
              <a:gd name="connsiteX3" fmla="*/ 35017 w 321455"/>
              <a:gd name="connsiteY3" fmla="*/ 306954 h 306954"/>
              <a:gd name="connsiteX4" fmla="*/ 60790 w 321455"/>
              <a:gd name="connsiteY4" fmla="*/ 295752 h 306954"/>
              <a:gd name="connsiteX5" fmla="*/ 321455 w 321455"/>
              <a:gd name="connsiteY5" fmla="*/ 0 h 306954"/>
              <a:gd name="connsiteX6" fmla="*/ 286999 w 321455"/>
              <a:gd name="connsiteY6" fmla="*/ 15265 h 306954"/>
              <a:gd name="connsiteX7" fmla="*/ 157716 w 321455"/>
              <a:gd name="connsiteY7" fmla="*/ 15265 h 306954"/>
              <a:gd name="connsiteX8" fmla="*/ 45102 w 321455"/>
              <a:gd name="connsiteY8" fmla="*/ 101246 h 306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1455" h="306954">
                <a:moveTo>
                  <a:pt x="45102" y="101106"/>
                </a:moveTo>
                <a:lnTo>
                  <a:pt x="1261" y="262704"/>
                </a:lnTo>
                <a:cubicBezTo>
                  <a:pt x="420" y="265645"/>
                  <a:pt x="0" y="268725"/>
                  <a:pt x="0" y="271947"/>
                </a:cubicBezTo>
                <a:cubicBezTo>
                  <a:pt x="0" y="291271"/>
                  <a:pt x="15688" y="306954"/>
                  <a:pt x="35017" y="306954"/>
                </a:cubicBezTo>
                <a:cubicBezTo>
                  <a:pt x="45242" y="306954"/>
                  <a:pt x="54347" y="302613"/>
                  <a:pt x="60790" y="295752"/>
                </a:cubicBezTo>
                <a:lnTo>
                  <a:pt x="321455" y="0"/>
                </a:lnTo>
                <a:cubicBezTo>
                  <a:pt x="312911" y="9383"/>
                  <a:pt x="300585" y="15265"/>
                  <a:pt x="286999" y="15265"/>
                </a:cubicBezTo>
                <a:lnTo>
                  <a:pt x="157716" y="15265"/>
                </a:lnTo>
                <a:cubicBezTo>
                  <a:pt x="103929" y="15265"/>
                  <a:pt x="58549" y="51673"/>
                  <a:pt x="45102" y="101246"/>
                </a:cubicBezTo>
              </a:path>
            </a:pathLst>
          </a:custGeom>
          <a:gradFill>
            <a:gsLst>
              <a:gs pos="28000">
                <a:srgbClr val="0669B6"/>
              </a:gs>
              <a:gs pos="49000">
                <a:srgbClr val="114A85"/>
              </a:gs>
            </a:gsLst>
            <a:lin ang="17999771" scaled="1"/>
          </a:gradFill>
          <a:ln w="13891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156" name="フリーフォーム: 図形 155">
            <a:extLst>
              <a:ext uri="{FF2B5EF4-FFF2-40B4-BE49-F238E27FC236}">
                <a16:creationId xmlns:a16="http://schemas.microsoft.com/office/drawing/2014/main" id="{938E9E66-2618-6001-5A28-9B1AFE499827}"/>
              </a:ext>
            </a:extLst>
          </p:cNvPr>
          <p:cNvSpPr/>
          <p:nvPr/>
        </p:nvSpPr>
        <p:spPr>
          <a:xfrm>
            <a:off x="13650841" y="4320579"/>
            <a:ext cx="308010" cy="217753"/>
          </a:xfrm>
          <a:custGeom>
            <a:avLst/>
            <a:gdLst>
              <a:gd name="connsiteX0" fmla="*/ 115977 w 308010"/>
              <a:gd name="connsiteY0" fmla="*/ 217753 h 217753"/>
              <a:gd name="connsiteX1" fmla="*/ 308010 w 308010"/>
              <a:gd name="connsiteY1" fmla="*/ 0 h 217753"/>
              <a:gd name="connsiteX2" fmla="*/ 273554 w 308010"/>
              <a:gd name="connsiteY2" fmla="*/ 15265 h 217753"/>
              <a:gd name="connsiteX3" fmla="*/ 144270 w 308010"/>
              <a:gd name="connsiteY3" fmla="*/ 15265 h 217753"/>
              <a:gd name="connsiteX4" fmla="*/ 31655 w 308010"/>
              <a:gd name="connsiteY4" fmla="*/ 101246 h 217753"/>
              <a:gd name="connsiteX5" fmla="*/ 0 w 308010"/>
              <a:gd name="connsiteY5" fmla="*/ 217753 h 217753"/>
              <a:gd name="connsiteX6" fmla="*/ 115977 w 308010"/>
              <a:gd name="connsiteY6" fmla="*/ 217753 h 217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8010" h="217753">
                <a:moveTo>
                  <a:pt x="115977" y="217753"/>
                </a:moveTo>
                <a:cubicBezTo>
                  <a:pt x="193154" y="130091"/>
                  <a:pt x="308010" y="0"/>
                  <a:pt x="308010" y="0"/>
                </a:cubicBezTo>
                <a:cubicBezTo>
                  <a:pt x="299466" y="9383"/>
                  <a:pt x="287140" y="15265"/>
                  <a:pt x="273554" y="15265"/>
                </a:cubicBezTo>
                <a:lnTo>
                  <a:pt x="144270" y="15265"/>
                </a:lnTo>
                <a:cubicBezTo>
                  <a:pt x="90484" y="15265"/>
                  <a:pt x="45102" y="51673"/>
                  <a:pt x="31655" y="101246"/>
                </a:cubicBezTo>
                <a:lnTo>
                  <a:pt x="0" y="217753"/>
                </a:lnTo>
                <a:lnTo>
                  <a:pt x="115977" y="217753"/>
                </a:lnTo>
                <a:close/>
              </a:path>
            </a:pathLst>
          </a:custGeom>
          <a:gradFill>
            <a:gsLst>
              <a:gs pos="31000">
                <a:srgbClr val="000000">
                  <a:alpha val="0"/>
                </a:srgbClr>
              </a:gs>
              <a:gs pos="56000">
                <a:srgbClr val="000000">
                  <a:alpha val="40000"/>
                </a:srgbClr>
              </a:gs>
            </a:gsLst>
            <a:lin ang="16200000" scaled="1"/>
          </a:gradFill>
          <a:ln w="13891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157" name="フリーフォーム: 図形 156">
            <a:extLst>
              <a:ext uri="{FF2B5EF4-FFF2-40B4-BE49-F238E27FC236}">
                <a16:creationId xmlns:a16="http://schemas.microsoft.com/office/drawing/2014/main" id="{5820FC0B-851C-0B1D-9B62-00E766EF5170}"/>
              </a:ext>
            </a:extLst>
          </p:cNvPr>
          <p:cNvSpPr/>
          <p:nvPr/>
        </p:nvSpPr>
        <p:spPr>
          <a:xfrm>
            <a:off x="13410903" y="4242436"/>
            <a:ext cx="560273" cy="287628"/>
          </a:xfrm>
          <a:custGeom>
            <a:avLst/>
            <a:gdLst>
              <a:gd name="connsiteX0" fmla="*/ 560134 w 560273"/>
              <a:gd name="connsiteY0" fmla="*/ 46632 h 287628"/>
              <a:gd name="connsiteX1" fmla="*/ 513491 w 560273"/>
              <a:gd name="connsiteY1" fmla="*/ 0 h 287628"/>
              <a:gd name="connsiteX2" fmla="*/ 155196 w 560273"/>
              <a:gd name="connsiteY2" fmla="*/ 0 h 287628"/>
              <a:gd name="connsiteX3" fmla="*/ 46643 w 560273"/>
              <a:gd name="connsiteY3" fmla="*/ 116648 h 287628"/>
              <a:gd name="connsiteX4" fmla="*/ 0 w 560273"/>
              <a:gd name="connsiteY4" fmla="*/ 163279 h 287628"/>
              <a:gd name="connsiteX5" fmla="*/ 46643 w 560273"/>
              <a:gd name="connsiteY5" fmla="*/ 209911 h 287628"/>
              <a:gd name="connsiteX6" fmla="*/ 328320 w 560273"/>
              <a:gd name="connsiteY6" fmla="*/ 209911 h 287628"/>
              <a:gd name="connsiteX7" fmla="*/ 374963 w 560273"/>
              <a:gd name="connsiteY7" fmla="*/ 256542 h 287628"/>
              <a:gd name="connsiteX8" fmla="*/ 363057 w 560273"/>
              <a:gd name="connsiteY8" fmla="*/ 287629 h 287628"/>
              <a:gd name="connsiteX9" fmla="*/ 532540 w 560273"/>
              <a:gd name="connsiteY9" fmla="*/ 95363 h 287628"/>
              <a:gd name="connsiteX10" fmla="*/ 547668 w 560273"/>
              <a:gd name="connsiteY10" fmla="*/ 78279 h 287628"/>
              <a:gd name="connsiteX11" fmla="*/ 547526 w 560273"/>
              <a:gd name="connsiteY11" fmla="*/ 78279 h 287628"/>
              <a:gd name="connsiteX12" fmla="*/ 560274 w 560273"/>
              <a:gd name="connsiteY12" fmla="*/ 46491 h 287628"/>
              <a:gd name="connsiteX13" fmla="*/ 560134 w 560273"/>
              <a:gd name="connsiteY13" fmla="*/ 46632 h 287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60273" h="287628">
                <a:moveTo>
                  <a:pt x="560134" y="46632"/>
                </a:moveTo>
                <a:cubicBezTo>
                  <a:pt x="560134" y="20865"/>
                  <a:pt x="539263" y="0"/>
                  <a:pt x="513491" y="0"/>
                </a:cubicBezTo>
                <a:lnTo>
                  <a:pt x="155196" y="0"/>
                </a:lnTo>
                <a:lnTo>
                  <a:pt x="46643" y="116648"/>
                </a:lnTo>
                <a:cubicBezTo>
                  <a:pt x="20870" y="116648"/>
                  <a:pt x="0" y="137513"/>
                  <a:pt x="0" y="163279"/>
                </a:cubicBezTo>
                <a:cubicBezTo>
                  <a:pt x="0" y="189046"/>
                  <a:pt x="20870" y="209911"/>
                  <a:pt x="46643" y="209911"/>
                </a:cubicBezTo>
                <a:lnTo>
                  <a:pt x="328320" y="209911"/>
                </a:lnTo>
                <a:cubicBezTo>
                  <a:pt x="354093" y="209911"/>
                  <a:pt x="374963" y="230775"/>
                  <a:pt x="374963" y="256542"/>
                </a:cubicBezTo>
                <a:cubicBezTo>
                  <a:pt x="374963" y="268445"/>
                  <a:pt x="370481" y="279368"/>
                  <a:pt x="363057" y="287629"/>
                </a:cubicBezTo>
                <a:lnTo>
                  <a:pt x="532540" y="95363"/>
                </a:lnTo>
                <a:lnTo>
                  <a:pt x="547668" y="78279"/>
                </a:lnTo>
                <a:lnTo>
                  <a:pt x="547526" y="78279"/>
                </a:lnTo>
                <a:cubicBezTo>
                  <a:pt x="555370" y="69877"/>
                  <a:pt x="560274" y="58815"/>
                  <a:pt x="560274" y="46491"/>
                </a:cubicBezTo>
                <a:lnTo>
                  <a:pt x="560134" y="46632"/>
                </a:lnTo>
                <a:close/>
              </a:path>
            </a:pathLst>
          </a:custGeom>
          <a:gradFill>
            <a:gsLst>
              <a:gs pos="0">
                <a:srgbClr val="0669B6"/>
              </a:gs>
              <a:gs pos="33000">
                <a:srgbClr val="148DD9"/>
              </a:gs>
              <a:gs pos="95000">
                <a:srgbClr val="3CC5EE"/>
              </a:gs>
            </a:gsLst>
            <a:lin ang="2519455" scaled="1"/>
          </a:gradFill>
          <a:ln w="13891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158" name="フリーフォーム: 図形 157">
            <a:extLst>
              <a:ext uri="{FF2B5EF4-FFF2-40B4-BE49-F238E27FC236}">
                <a16:creationId xmlns:a16="http://schemas.microsoft.com/office/drawing/2014/main" id="{5B91473C-EF85-B96E-37FC-F22963F92FEC}"/>
              </a:ext>
            </a:extLst>
          </p:cNvPr>
          <p:cNvSpPr/>
          <p:nvPr/>
        </p:nvSpPr>
        <p:spPr>
          <a:xfrm>
            <a:off x="13410903" y="4242436"/>
            <a:ext cx="492480" cy="210050"/>
          </a:xfrm>
          <a:custGeom>
            <a:avLst/>
            <a:gdLst>
              <a:gd name="connsiteX0" fmla="*/ 287981 w 492480"/>
              <a:gd name="connsiteY0" fmla="*/ 210051 h 210050"/>
              <a:gd name="connsiteX1" fmla="*/ 492481 w 492480"/>
              <a:gd name="connsiteY1" fmla="*/ 0 h 210050"/>
              <a:gd name="connsiteX2" fmla="*/ 155196 w 492480"/>
              <a:gd name="connsiteY2" fmla="*/ 0 h 210050"/>
              <a:gd name="connsiteX3" fmla="*/ 46643 w 492480"/>
              <a:gd name="connsiteY3" fmla="*/ 116648 h 210050"/>
              <a:gd name="connsiteX4" fmla="*/ 0 w 492480"/>
              <a:gd name="connsiteY4" fmla="*/ 163279 h 210050"/>
              <a:gd name="connsiteX5" fmla="*/ 46643 w 492480"/>
              <a:gd name="connsiteY5" fmla="*/ 209911 h 210050"/>
              <a:gd name="connsiteX6" fmla="*/ 287981 w 492480"/>
              <a:gd name="connsiteY6" fmla="*/ 209911 h 210050"/>
              <a:gd name="connsiteX7" fmla="*/ 287981 w 492480"/>
              <a:gd name="connsiteY7" fmla="*/ 210051 h 21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2480" h="210050">
                <a:moveTo>
                  <a:pt x="287981" y="210051"/>
                </a:moveTo>
                <a:lnTo>
                  <a:pt x="492481" y="0"/>
                </a:lnTo>
                <a:lnTo>
                  <a:pt x="155196" y="0"/>
                </a:lnTo>
                <a:lnTo>
                  <a:pt x="46643" y="116648"/>
                </a:lnTo>
                <a:cubicBezTo>
                  <a:pt x="20870" y="116648"/>
                  <a:pt x="0" y="137513"/>
                  <a:pt x="0" y="163279"/>
                </a:cubicBezTo>
                <a:cubicBezTo>
                  <a:pt x="0" y="189046"/>
                  <a:pt x="20870" y="209911"/>
                  <a:pt x="46643" y="209911"/>
                </a:cubicBezTo>
                <a:lnTo>
                  <a:pt x="287981" y="209911"/>
                </a:lnTo>
                <a:lnTo>
                  <a:pt x="287981" y="210051"/>
                </a:ln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42000">
                <a:srgbClr val="000000">
                  <a:alpha val="4706"/>
                </a:srgbClr>
              </a:gs>
              <a:gs pos="64000">
                <a:srgbClr val="000000">
                  <a:alpha val="9804"/>
                </a:srgbClr>
              </a:gs>
              <a:gs pos="87000">
                <a:srgbClr val="000000">
                  <a:alpha val="29804"/>
                </a:srgbClr>
              </a:gs>
            </a:gsLst>
            <a:lin ang="14399064" scaled="1"/>
          </a:gradFill>
          <a:ln w="13891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159" name="フリーフォーム: 図形 158">
            <a:extLst>
              <a:ext uri="{FF2B5EF4-FFF2-40B4-BE49-F238E27FC236}">
                <a16:creationId xmlns:a16="http://schemas.microsoft.com/office/drawing/2014/main" id="{3E8FFE07-43C0-C220-211D-2DFCB7EB66DD}"/>
              </a:ext>
            </a:extLst>
          </p:cNvPr>
          <p:cNvSpPr/>
          <p:nvPr/>
        </p:nvSpPr>
        <p:spPr>
          <a:xfrm>
            <a:off x="13422951" y="4067257"/>
            <a:ext cx="321456" cy="306954"/>
          </a:xfrm>
          <a:custGeom>
            <a:avLst/>
            <a:gdLst>
              <a:gd name="connsiteX0" fmla="*/ 276355 w 321456"/>
              <a:gd name="connsiteY0" fmla="*/ 205850 h 306954"/>
              <a:gd name="connsiteX1" fmla="*/ 320196 w 321456"/>
              <a:gd name="connsiteY1" fmla="*/ 44251 h 306954"/>
              <a:gd name="connsiteX2" fmla="*/ 321457 w 321456"/>
              <a:gd name="connsiteY2" fmla="*/ 35008 h 306954"/>
              <a:gd name="connsiteX3" fmla="*/ 286440 w 321456"/>
              <a:gd name="connsiteY3" fmla="*/ 0 h 306954"/>
              <a:gd name="connsiteX4" fmla="*/ 260667 w 321456"/>
              <a:gd name="connsiteY4" fmla="*/ 11203 h 306954"/>
              <a:gd name="connsiteX5" fmla="*/ 0 w 321456"/>
              <a:gd name="connsiteY5" fmla="*/ 306954 h 306954"/>
              <a:gd name="connsiteX6" fmla="*/ 34457 w 321456"/>
              <a:gd name="connsiteY6" fmla="*/ 291691 h 306954"/>
              <a:gd name="connsiteX7" fmla="*/ 163740 w 321456"/>
              <a:gd name="connsiteY7" fmla="*/ 291691 h 306954"/>
              <a:gd name="connsiteX8" fmla="*/ 276355 w 321456"/>
              <a:gd name="connsiteY8" fmla="*/ 205710 h 306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1456" h="306954">
                <a:moveTo>
                  <a:pt x="276355" y="205850"/>
                </a:moveTo>
                <a:lnTo>
                  <a:pt x="320196" y="44251"/>
                </a:lnTo>
                <a:cubicBezTo>
                  <a:pt x="321037" y="41310"/>
                  <a:pt x="321457" y="38229"/>
                  <a:pt x="321457" y="35008"/>
                </a:cubicBezTo>
                <a:cubicBezTo>
                  <a:pt x="321457" y="15684"/>
                  <a:pt x="305769" y="0"/>
                  <a:pt x="286440" y="0"/>
                </a:cubicBezTo>
                <a:cubicBezTo>
                  <a:pt x="276215" y="0"/>
                  <a:pt x="267110" y="4341"/>
                  <a:pt x="260667" y="11203"/>
                </a:cubicBezTo>
                <a:lnTo>
                  <a:pt x="0" y="306954"/>
                </a:lnTo>
                <a:cubicBezTo>
                  <a:pt x="8544" y="297572"/>
                  <a:pt x="20870" y="291691"/>
                  <a:pt x="34457" y="291691"/>
                </a:cubicBezTo>
                <a:lnTo>
                  <a:pt x="163740" y="291691"/>
                </a:lnTo>
                <a:cubicBezTo>
                  <a:pt x="217526" y="291691"/>
                  <a:pt x="262908" y="255282"/>
                  <a:pt x="276355" y="205710"/>
                </a:cubicBezTo>
              </a:path>
            </a:pathLst>
          </a:custGeom>
          <a:gradFill>
            <a:gsLst>
              <a:gs pos="0">
                <a:srgbClr val="A1ECFF"/>
              </a:gs>
              <a:gs pos="72000">
                <a:srgbClr val="3CC5EE"/>
              </a:gs>
            </a:gsLst>
            <a:lin ang="12600281" scaled="1"/>
          </a:gradFill>
          <a:ln w="13891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160" name="テキスト ボックス 159">
            <a:extLst>
              <a:ext uri="{FF2B5EF4-FFF2-40B4-BE49-F238E27FC236}">
                <a16:creationId xmlns:a16="http://schemas.microsoft.com/office/drawing/2014/main" id="{0B075E4D-146B-EA44-572D-F94E0A7620BF}"/>
              </a:ext>
            </a:extLst>
          </p:cNvPr>
          <p:cNvSpPr txBox="1"/>
          <p:nvPr/>
        </p:nvSpPr>
        <p:spPr>
          <a:xfrm>
            <a:off x="14036039" y="3006068"/>
            <a:ext cx="30031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1350020" rtl="0" eaLnBrk="1" latinLnBrk="0" hangingPunct="1">
              <a:defRPr kumimoji="1" sz="26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5010" algn="l" defTabSz="1350020" rtl="0" eaLnBrk="1" latinLnBrk="0" hangingPunct="1">
              <a:defRPr kumimoji="1" sz="26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50020" algn="l" defTabSz="1350020" rtl="0" eaLnBrk="1" latinLnBrk="0" hangingPunct="1">
              <a:defRPr kumimoji="1" sz="26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25030" algn="l" defTabSz="1350020" rtl="0" eaLnBrk="1" latinLnBrk="0" hangingPunct="1">
              <a:defRPr kumimoji="1" sz="26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00040" algn="l" defTabSz="1350020" rtl="0" eaLnBrk="1" latinLnBrk="0" hangingPunct="1">
              <a:defRPr kumimoji="1" sz="26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75050" algn="l" defTabSz="1350020" rtl="0" eaLnBrk="1" latinLnBrk="0" hangingPunct="1">
              <a:defRPr kumimoji="1" sz="26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50060" algn="l" defTabSz="1350020" rtl="0" eaLnBrk="1" latinLnBrk="0" hangingPunct="1">
              <a:defRPr kumimoji="1" sz="26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25071" algn="l" defTabSz="1350020" rtl="0" eaLnBrk="1" latinLnBrk="0" hangingPunct="1">
              <a:defRPr kumimoji="1" sz="26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00081" algn="l" defTabSz="1350020" rtl="0" eaLnBrk="1" latinLnBrk="0" hangingPunct="1">
              <a:defRPr kumimoji="1" sz="26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68">
              <a:buClr>
                <a:srgbClr val="000000"/>
              </a:buClr>
            </a:pPr>
            <a:r>
              <a:rPr lang="ja-JP" altLang="en-US" sz="1400" b="1" u="sng" kern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rPr>
              <a:t>データ管理</a:t>
            </a:r>
            <a:r>
              <a:rPr lang="en-US" altLang="ja-JP" sz="1400" b="1" u="sng" kern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rPr>
              <a:t>_</a:t>
            </a:r>
            <a:r>
              <a:rPr lang="ja-JP" altLang="en-US" sz="1400" b="1" u="sng" kern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rPr>
              <a:t>大量データ取り込み機能</a:t>
            </a:r>
          </a:p>
        </p:txBody>
      </p:sp>
      <p:sp>
        <p:nvSpPr>
          <p:cNvPr id="161" name="Rectangle 134">
            <a:extLst>
              <a:ext uri="{FF2B5EF4-FFF2-40B4-BE49-F238E27FC236}">
                <a16:creationId xmlns:a16="http://schemas.microsoft.com/office/drawing/2014/main" id="{FF3230B7-D36E-90A8-B6BA-DB5785F37230}"/>
              </a:ext>
            </a:extLst>
          </p:cNvPr>
          <p:cNvSpPr/>
          <p:nvPr/>
        </p:nvSpPr>
        <p:spPr>
          <a:xfrm>
            <a:off x="15144317" y="3441913"/>
            <a:ext cx="1404824" cy="2908765"/>
          </a:xfrm>
          <a:prstGeom prst="rect">
            <a:avLst/>
          </a:prstGeom>
          <a:noFill/>
          <a:ln w="15875">
            <a:solidFill>
              <a:srgbClr val="7D899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37"/>
          <a:lstStyle>
            <a:defPPr>
              <a:defRPr lang="ja-JP"/>
            </a:defPPr>
            <a:lvl1pPr marL="0" algn="l" defTabSz="1350020" rtl="0" eaLnBrk="1" latinLnBrk="0" hangingPunct="1">
              <a:defRPr kumimoji="1" sz="26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5010" algn="l" defTabSz="1350020" rtl="0" eaLnBrk="1" latinLnBrk="0" hangingPunct="1">
              <a:defRPr kumimoji="1" sz="26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50020" algn="l" defTabSz="1350020" rtl="0" eaLnBrk="1" latinLnBrk="0" hangingPunct="1">
              <a:defRPr kumimoji="1" sz="26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25030" algn="l" defTabSz="1350020" rtl="0" eaLnBrk="1" latinLnBrk="0" hangingPunct="1">
              <a:defRPr kumimoji="1" sz="26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00040" algn="l" defTabSz="1350020" rtl="0" eaLnBrk="1" latinLnBrk="0" hangingPunct="1">
              <a:defRPr kumimoji="1" sz="26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75050" algn="l" defTabSz="1350020" rtl="0" eaLnBrk="1" latinLnBrk="0" hangingPunct="1">
              <a:defRPr kumimoji="1" sz="26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50060" algn="l" defTabSz="1350020" rtl="0" eaLnBrk="1" latinLnBrk="0" hangingPunct="1">
              <a:defRPr kumimoji="1" sz="26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25071" algn="l" defTabSz="1350020" rtl="0" eaLnBrk="1" latinLnBrk="0" hangingPunct="1">
              <a:defRPr kumimoji="1" sz="26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00081" algn="l" defTabSz="1350020" rtl="0" eaLnBrk="1" latinLnBrk="0" hangingPunct="1">
              <a:defRPr kumimoji="1" sz="26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68">
              <a:buClr>
                <a:srgbClr val="000000"/>
              </a:buClr>
              <a:defRPr/>
            </a:pPr>
            <a:endParaRPr kumimoji="0" lang="en-US" altLang="ja-JP" sz="1200" kern="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  <a:sym typeface="Arial"/>
            </a:endParaRPr>
          </a:p>
        </p:txBody>
      </p:sp>
      <p:sp>
        <p:nvSpPr>
          <p:cNvPr id="162" name="TextBox 9">
            <a:extLst>
              <a:ext uri="{FF2B5EF4-FFF2-40B4-BE49-F238E27FC236}">
                <a16:creationId xmlns:a16="http://schemas.microsoft.com/office/drawing/2014/main" id="{B2938F70-0DD5-9ED9-C74B-F4EDAEA83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49198" y="4120481"/>
            <a:ext cx="22430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1350020" rtl="0" eaLnBrk="1" latinLnBrk="0" hangingPunct="1">
              <a:defRPr kumimoji="1" sz="26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5010" algn="l" defTabSz="1350020" rtl="0" eaLnBrk="1" latinLnBrk="0" hangingPunct="1">
              <a:defRPr kumimoji="1" sz="26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50020" algn="l" defTabSz="1350020" rtl="0" eaLnBrk="1" latinLnBrk="0" hangingPunct="1">
              <a:defRPr kumimoji="1" sz="26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25030" algn="l" defTabSz="1350020" rtl="0" eaLnBrk="1" latinLnBrk="0" hangingPunct="1">
              <a:defRPr kumimoji="1" sz="26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00040" algn="l" defTabSz="1350020" rtl="0" eaLnBrk="1" latinLnBrk="0" hangingPunct="1">
              <a:defRPr kumimoji="1" sz="26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75050" algn="l" defTabSz="1350020" rtl="0" eaLnBrk="1" latinLnBrk="0" hangingPunct="1">
              <a:defRPr kumimoji="1" sz="26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50060" algn="l" defTabSz="1350020" rtl="0" eaLnBrk="1" latinLnBrk="0" hangingPunct="1">
              <a:defRPr kumimoji="1" sz="26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25071" algn="l" defTabSz="1350020" rtl="0" eaLnBrk="1" latinLnBrk="0" hangingPunct="1">
              <a:defRPr kumimoji="1" sz="26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00081" algn="l" defTabSz="1350020" rtl="0" eaLnBrk="1" latinLnBrk="0" hangingPunct="1">
              <a:defRPr kumimoji="1" sz="26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68">
              <a:buClr>
                <a:srgbClr val="000000"/>
              </a:buClr>
            </a:pPr>
            <a:r>
              <a:rPr kumimoji="0" lang="en-US" altLang="en-US" sz="1000" kern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Arial"/>
              </a:rPr>
              <a:t>Fabric</a:t>
            </a:r>
          </a:p>
          <a:p>
            <a:pPr algn="ctr" defTabSz="914368">
              <a:buClr>
                <a:srgbClr val="000000"/>
              </a:buClr>
            </a:pPr>
            <a:r>
              <a:rPr kumimoji="0" lang="en-US" altLang="en-US" sz="1000" kern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Arial"/>
              </a:rPr>
              <a:t>OneLake</a:t>
            </a:r>
          </a:p>
          <a:p>
            <a:pPr algn="ctr" defTabSz="914368">
              <a:buClr>
                <a:srgbClr val="000000"/>
              </a:buClr>
            </a:pPr>
            <a:r>
              <a:rPr kumimoji="0" lang="ja-JP" altLang="en-US" sz="1000" kern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Arial"/>
              </a:rPr>
              <a:t>ストリーミングデータ</a:t>
            </a:r>
            <a:endParaRPr kumimoji="0" lang="en-US" altLang="ja-JP" sz="1000" kern="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  <a:sym typeface="Arial"/>
            </a:endParaRPr>
          </a:p>
          <a:p>
            <a:pPr algn="ctr" defTabSz="914368">
              <a:buClr>
                <a:srgbClr val="000000"/>
              </a:buClr>
            </a:pPr>
            <a:r>
              <a:rPr kumimoji="0" lang="ja-JP" altLang="en-US" sz="1000" kern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Arial"/>
              </a:rPr>
              <a:t>保存ストレージ</a:t>
            </a:r>
            <a:endParaRPr kumimoji="0" lang="en-US" altLang="en-US" sz="1000" kern="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  <a:sym typeface="Arial"/>
            </a:endParaRPr>
          </a:p>
        </p:txBody>
      </p:sp>
      <p:sp>
        <p:nvSpPr>
          <p:cNvPr id="163" name="TextBox 24">
            <a:extLst>
              <a:ext uri="{FF2B5EF4-FFF2-40B4-BE49-F238E27FC236}">
                <a16:creationId xmlns:a16="http://schemas.microsoft.com/office/drawing/2014/main" id="{3033228A-29CE-AD9A-E02D-F8E66ACCA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49506" y="5635977"/>
            <a:ext cx="191941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1350020" rtl="0" eaLnBrk="1" latinLnBrk="0" hangingPunct="1">
              <a:defRPr kumimoji="1" sz="26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5010" algn="l" defTabSz="1350020" rtl="0" eaLnBrk="1" latinLnBrk="0" hangingPunct="1">
              <a:defRPr kumimoji="1" sz="26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50020" algn="l" defTabSz="1350020" rtl="0" eaLnBrk="1" latinLnBrk="0" hangingPunct="1">
              <a:defRPr kumimoji="1" sz="26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25030" algn="l" defTabSz="1350020" rtl="0" eaLnBrk="1" latinLnBrk="0" hangingPunct="1">
              <a:defRPr kumimoji="1" sz="26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00040" algn="l" defTabSz="1350020" rtl="0" eaLnBrk="1" latinLnBrk="0" hangingPunct="1">
              <a:defRPr kumimoji="1" sz="26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75050" algn="l" defTabSz="1350020" rtl="0" eaLnBrk="1" latinLnBrk="0" hangingPunct="1">
              <a:defRPr kumimoji="1" sz="26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50060" algn="l" defTabSz="1350020" rtl="0" eaLnBrk="1" latinLnBrk="0" hangingPunct="1">
              <a:defRPr kumimoji="1" sz="26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25071" algn="l" defTabSz="1350020" rtl="0" eaLnBrk="1" latinLnBrk="0" hangingPunct="1">
              <a:defRPr kumimoji="1" sz="26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00081" algn="l" defTabSz="1350020" rtl="0" eaLnBrk="1" latinLnBrk="0" hangingPunct="1">
              <a:defRPr kumimoji="1" sz="26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68">
              <a:buClr>
                <a:srgbClr val="000000"/>
              </a:buClr>
            </a:pPr>
            <a:r>
              <a:rPr kumimoji="0" lang="en-US" altLang="en-US" sz="1000" kern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Arial"/>
              </a:rPr>
              <a:t>Fabric </a:t>
            </a:r>
            <a:br>
              <a:rPr kumimoji="0" lang="en-US" altLang="en-US" sz="1000" kern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Arial"/>
              </a:rPr>
            </a:br>
            <a:r>
              <a:rPr kumimoji="0" lang="ja-JP" altLang="en-US" sz="1000" kern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Arial"/>
              </a:rPr>
              <a:t>ストリーミングデータ</a:t>
            </a:r>
            <a:endParaRPr kumimoji="0" lang="en-US" altLang="ja-JP" sz="1000" kern="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  <a:sym typeface="Arial"/>
            </a:endParaRPr>
          </a:p>
          <a:p>
            <a:pPr algn="ctr" defTabSz="914368">
              <a:buClr>
                <a:srgbClr val="000000"/>
              </a:buClr>
            </a:pPr>
            <a:r>
              <a:rPr kumimoji="0" lang="ja-JP" altLang="en-US" sz="1000" kern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Arial"/>
              </a:rPr>
              <a:t>メタデータカタログ</a:t>
            </a:r>
            <a:endParaRPr kumimoji="0" lang="en-US" altLang="ja-JP" sz="1000" kern="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199" name="グラフィックス 8">
            <a:extLst>
              <a:ext uri="{FF2B5EF4-FFF2-40B4-BE49-F238E27FC236}">
                <a16:creationId xmlns:a16="http://schemas.microsoft.com/office/drawing/2014/main" id="{B39BB4AD-A04A-B2BC-0D6B-E4273016E4E5}"/>
              </a:ext>
            </a:extLst>
          </p:cNvPr>
          <p:cNvGrpSpPr/>
          <p:nvPr/>
        </p:nvGrpSpPr>
        <p:grpSpPr>
          <a:xfrm>
            <a:off x="11514900" y="4184165"/>
            <a:ext cx="518168" cy="452195"/>
            <a:chOff x="6357137" y="3299379"/>
            <a:chExt cx="518168" cy="452195"/>
          </a:xfrm>
        </p:grpSpPr>
        <p:sp>
          <p:nvSpPr>
            <p:cNvPr id="200" name="フリーフォーム: 図形 199">
              <a:extLst>
                <a:ext uri="{FF2B5EF4-FFF2-40B4-BE49-F238E27FC236}">
                  <a16:creationId xmlns:a16="http://schemas.microsoft.com/office/drawing/2014/main" id="{F6DF0D9B-1664-7AB0-753E-58F097CA95A8}"/>
                </a:ext>
              </a:extLst>
            </p:cNvPr>
            <p:cNvSpPr/>
            <p:nvPr/>
          </p:nvSpPr>
          <p:spPr>
            <a:xfrm>
              <a:off x="6592757" y="3451995"/>
              <a:ext cx="79259" cy="61839"/>
            </a:xfrm>
            <a:custGeom>
              <a:avLst/>
              <a:gdLst>
                <a:gd name="connsiteX0" fmla="*/ 79252 w 79259"/>
                <a:gd name="connsiteY0" fmla="*/ 53768 h 61839"/>
                <a:gd name="connsiteX1" fmla="*/ 71937 w 79259"/>
                <a:gd name="connsiteY1" fmla="*/ 61833 h 61839"/>
                <a:gd name="connsiteX2" fmla="*/ 8236 w 79259"/>
                <a:gd name="connsiteY2" fmla="*/ 61833 h 61839"/>
                <a:gd name="connsiteX3" fmla="*/ 7 w 79259"/>
                <a:gd name="connsiteY3" fmla="*/ 54664 h 61839"/>
                <a:gd name="connsiteX4" fmla="*/ 7 w 79259"/>
                <a:gd name="connsiteY4" fmla="*/ 8071 h 61839"/>
                <a:gd name="connsiteX5" fmla="*/ 7322 w 79259"/>
                <a:gd name="connsiteY5" fmla="*/ 7 h 61839"/>
                <a:gd name="connsiteX6" fmla="*/ 71023 w 79259"/>
                <a:gd name="connsiteY6" fmla="*/ 7 h 61839"/>
                <a:gd name="connsiteX7" fmla="*/ 79252 w 79259"/>
                <a:gd name="connsiteY7" fmla="*/ 7175 h 61839"/>
                <a:gd name="connsiteX8" fmla="*/ 79252 w 79259"/>
                <a:gd name="connsiteY8" fmla="*/ 53768 h 61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59" h="61839">
                  <a:moveTo>
                    <a:pt x="79252" y="53768"/>
                  </a:moveTo>
                  <a:cubicBezTo>
                    <a:pt x="79429" y="57949"/>
                    <a:pt x="76195" y="61515"/>
                    <a:pt x="71937" y="61833"/>
                  </a:cubicBezTo>
                  <a:lnTo>
                    <a:pt x="8236" y="61833"/>
                  </a:lnTo>
                  <a:cubicBezTo>
                    <a:pt x="3970" y="62006"/>
                    <a:pt x="332" y="58836"/>
                    <a:pt x="7" y="54664"/>
                  </a:cubicBezTo>
                  <a:lnTo>
                    <a:pt x="7" y="8071"/>
                  </a:lnTo>
                  <a:cubicBezTo>
                    <a:pt x="-170" y="3891"/>
                    <a:pt x="3065" y="325"/>
                    <a:pt x="7322" y="7"/>
                  </a:cubicBezTo>
                  <a:lnTo>
                    <a:pt x="71023" y="7"/>
                  </a:lnTo>
                  <a:cubicBezTo>
                    <a:pt x="75290" y="-166"/>
                    <a:pt x="78926" y="3003"/>
                    <a:pt x="79252" y="7175"/>
                  </a:cubicBezTo>
                  <a:lnTo>
                    <a:pt x="79252" y="53768"/>
                  </a:lnTo>
                  <a:close/>
                </a:path>
              </a:pathLst>
            </a:custGeom>
            <a:solidFill>
              <a:srgbClr val="76BC2D"/>
            </a:solidFill>
            <a:ln w="301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01" name="フリーフォーム: 図形 200">
              <a:extLst>
                <a:ext uri="{FF2B5EF4-FFF2-40B4-BE49-F238E27FC236}">
                  <a16:creationId xmlns:a16="http://schemas.microsoft.com/office/drawing/2014/main" id="{BF69BEFA-3300-0F77-B29E-4E8E708095AB}"/>
                </a:ext>
              </a:extLst>
            </p:cNvPr>
            <p:cNvSpPr/>
            <p:nvPr/>
          </p:nvSpPr>
          <p:spPr>
            <a:xfrm>
              <a:off x="6705834" y="3499485"/>
              <a:ext cx="79259" cy="61540"/>
            </a:xfrm>
            <a:custGeom>
              <a:avLst/>
              <a:gdLst>
                <a:gd name="connsiteX0" fmla="*/ 79252 w 79259"/>
                <a:gd name="connsiteY0" fmla="*/ 53470 h 61540"/>
                <a:gd name="connsiteX1" fmla="*/ 71938 w 79259"/>
                <a:gd name="connsiteY1" fmla="*/ 61534 h 61540"/>
                <a:gd name="connsiteX2" fmla="*/ 8236 w 79259"/>
                <a:gd name="connsiteY2" fmla="*/ 61534 h 61540"/>
                <a:gd name="connsiteX3" fmla="*/ 7 w 79259"/>
                <a:gd name="connsiteY3" fmla="*/ 54366 h 61540"/>
                <a:gd name="connsiteX4" fmla="*/ 7 w 79259"/>
                <a:gd name="connsiteY4" fmla="*/ 8071 h 61540"/>
                <a:gd name="connsiteX5" fmla="*/ 7322 w 79259"/>
                <a:gd name="connsiteY5" fmla="*/ 7 h 61540"/>
                <a:gd name="connsiteX6" fmla="*/ 71023 w 79259"/>
                <a:gd name="connsiteY6" fmla="*/ 7 h 61540"/>
                <a:gd name="connsiteX7" fmla="*/ 79252 w 79259"/>
                <a:gd name="connsiteY7" fmla="*/ 7175 h 61540"/>
                <a:gd name="connsiteX8" fmla="*/ 79252 w 79259"/>
                <a:gd name="connsiteY8" fmla="*/ 53470 h 61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59" h="61540">
                  <a:moveTo>
                    <a:pt x="79252" y="53470"/>
                  </a:moveTo>
                  <a:cubicBezTo>
                    <a:pt x="79429" y="57651"/>
                    <a:pt x="76195" y="61214"/>
                    <a:pt x="71938" y="61534"/>
                  </a:cubicBezTo>
                  <a:lnTo>
                    <a:pt x="8236" y="61534"/>
                  </a:lnTo>
                  <a:cubicBezTo>
                    <a:pt x="3969" y="61707"/>
                    <a:pt x="333" y="58538"/>
                    <a:pt x="7" y="54366"/>
                  </a:cubicBezTo>
                  <a:lnTo>
                    <a:pt x="7" y="8071"/>
                  </a:lnTo>
                  <a:cubicBezTo>
                    <a:pt x="-170" y="3891"/>
                    <a:pt x="3064" y="325"/>
                    <a:pt x="7322" y="7"/>
                  </a:cubicBezTo>
                  <a:lnTo>
                    <a:pt x="71023" y="7"/>
                  </a:lnTo>
                  <a:cubicBezTo>
                    <a:pt x="75290" y="-166"/>
                    <a:pt x="78926" y="3003"/>
                    <a:pt x="79252" y="7175"/>
                  </a:cubicBezTo>
                  <a:lnTo>
                    <a:pt x="79252" y="53470"/>
                  </a:lnTo>
                  <a:close/>
                </a:path>
              </a:pathLst>
            </a:custGeom>
            <a:solidFill>
              <a:srgbClr val="76BC2D"/>
            </a:solidFill>
            <a:ln w="301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02" name="フリーフォーム: 図形 201">
              <a:extLst>
                <a:ext uri="{FF2B5EF4-FFF2-40B4-BE49-F238E27FC236}">
                  <a16:creationId xmlns:a16="http://schemas.microsoft.com/office/drawing/2014/main" id="{44400A8F-C257-6928-E648-9F55A2E3910A}"/>
                </a:ext>
              </a:extLst>
            </p:cNvPr>
            <p:cNvSpPr/>
            <p:nvPr/>
          </p:nvSpPr>
          <p:spPr>
            <a:xfrm>
              <a:off x="6592757" y="3546974"/>
              <a:ext cx="79259" cy="61839"/>
            </a:xfrm>
            <a:custGeom>
              <a:avLst/>
              <a:gdLst>
                <a:gd name="connsiteX0" fmla="*/ 79252 w 79259"/>
                <a:gd name="connsiteY0" fmla="*/ 53768 h 61839"/>
                <a:gd name="connsiteX1" fmla="*/ 71937 w 79259"/>
                <a:gd name="connsiteY1" fmla="*/ 61833 h 61839"/>
                <a:gd name="connsiteX2" fmla="*/ 8236 w 79259"/>
                <a:gd name="connsiteY2" fmla="*/ 61833 h 61839"/>
                <a:gd name="connsiteX3" fmla="*/ 7 w 79259"/>
                <a:gd name="connsiteY3" fmla="*/ 54664 h 61839"/>
                <a:gd name="connsiteX4" fmla="*/ 7 w 79259"/>
                <a:gd name="connsiteY4" fmla="*/ 8071 h 61839"/>
                <a:gd name="connsiteX5" fmla="*/ 7322 w 79259"/>
                <a:gd name="connsiteY5" fmla="*/ 7 h 61839"/>
                <a:gd name="connsiteX6" fmla="*/ 71023 w 79259"/>
                <a:gd name="connsiteY6" fmla="*/ 7 h 61839"/>
                <a:gd name="connsiteX7" fmla="*/ 79252 w 79259"/>
                <a:gd name="connsiteY7" fmla="*/ 7175 h 61839"/>
                <a:gd name="connsiteX8" fmla="*/ 79252 w 79259"/>
                <a:gd name="connsiteY8" fmla="*/ 53768 h 61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59" h="61839">
                  <a:moveTo>
                    <a:pt x="79252" y="53768"/>
                  </a:moveTo>
                  <a:cubicBezTo>
                    <a:pt x="79429" y="57950"/>
                    <a:pt x="76195" y="61513"/>
                    <a:pt x="71937" y="61833"/>
                  </a:cubicBezTo>
                  <a:lnTo>
                    <a:pt x="8236" y="61833"/>
                  </a:lnTo>
                  <a:cubicBezTo>
                    <a:pt x="3970" y="62006"/>
                    <a:pt x="332" y="58837"/>
                    <a:pt x="7" y="54664"/>
                  </a:cubicBezTo>
                  <a:lnTo>
                    <a:pt x="7" y="8071"/>
                  </a:lnTo>
                  <a:cubicBezTo>
                    <a:pt x="-170" y="3891"/>
                    <a:pt x="3065" y="325"/>
                    <a:pt x="7322" y="7"/>
                  </a:cubicBezTo>
                  <a:lnTo>
                    <a:pt x="71023" y="7"/>
                  </a:lnTo>
                  <a:cubicBezTo>
                    <a:pt x="75290" y="-166"/>
                    <a:pt x="78926" y="3003"/>
                    <a:pt x="79252" y="7175"/>
                  </a:cubicBezTo>
                  <a:lnTo>
                    <a:pt x="79252" y="53768"/>
                  </a:lnTo>
                  <a:close/>
                </a:path>
              </a:pathLst>
            </a:custGeom>
            <a:solidFill>
              <a:srgbClr val="76BC2D"/>
            </a:solidFill>
            <a:ln w="301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03" name="フリーフォーム: 図形 202">
              <a:extLst>
                <a:ext uri="{FF2B5EF4-FFF2-40B4-BE49-F238E27FC236}">
                  <a16:creationId xmlns:a16="http://schemas.microsoft.com/office/drawing/2014/main" id="{0BEA53B8-07D1-63A3-2DDB-2CBE632E0993}"/>
                </a:ext>
              </a:extLst>
            </p:cNvPr>
            <p:cNvSpPr/>
            <p:nvPr/>
          </p:nvSpPr>
          <p:spPr>
            <a:xfrm>
              <a:off x="6478163" y="3403617"/>
              <a:ext cx="80776" cy="62729"/>
            </a:xfrm>
            <a:custGeom>
              <a:avLst/>
              <a:gdLst>
                <a:gd name="connsiteX0" fmla="*/ 80770 w 80776"/>
                <a:gd name="connsiteY0" fmla="*/ 54956 h 62729"/>
                <a:gd name="connsiteX1" fmla="*/ 73759 w 80776"/>
                <a:gd name="connsiteY1" fmla="*/ 62722 h 62729"/>
                <a:gd name="connsiteX2" fmla="*/ 8229 w 80776"/>
                <a:gd name="connsiteY2" fmla="*/ 62722 h 62729"/>
                <a:gd name="connsiteX3" fmla="*/ 0 w 80776"/>
                <a:gd name="connsiteY3" fmla="*/ 55852 h 62729"/>
                <a:gd name="connsiteX4" fmla="*/ 0 w 80776"/>
                <a:gd name="connsiteY4" fmla="*/ 7467 h 62729"/>
                <a:gd name="connsiteX5" fmla="*/ 7315 w 80776"/>
                <a:gd name="connsiteY5" fmla="*/ 0 h 62729"/>
                <a:gd name="connsiteX6" fmla="*/ 71016 w 80776"/>
                <a:gd name="connsiteY6" fmla="*/ 0 h 62729"/>
                <a:gd name="connsiteX7" fmla="*/ 80770 w 80776"/>
                <a:gd name="connsiteY7" fmla="*/ 8064 h 62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776" h="62729">
                  <a:moveTo>
                    <a:pt x="80770" y="54956"/>
                  </a:moveTo>
                  <a:cubicBezTo>
                    <a:pt x="80946" y="58972"/>
                    <a:pt x="77848" y="62404"/>
                    <a:pt x="73759" y="62722"/>
                  </a:cubicBezTo>
                  <a:lnTo>
                    <a:pt x="8229" y="62722"/>
                  </a:lnTo>
                  <a:cubicBezTo>
                    <a:pt x="4071" y="62906"/>
                    <a:pt x="476" y="59905"/>
                    <a:pt x="0" y="55852"/>
                  </a:cubicBezTo>
                  <a:lnTo>
                    <a:pt x="0" y="7467"/>
                  </a:lnTo>
                  <a:cubicBezTo>
                    <a:pt x="143" y="3516"/>
                    <a:pt x="3293" y="302"/>
                    <a:pt x="7315" y="0"/>
                  </a:cubicBezTo>
                  <a:lnTo>
                    <a:pt x="71016" y="0"/>
                  </a:lnTo>
                  <a:cubicBezTo>
                    <a:pt x="77722" y="0"/>
                    <a:pt x="80770" y="3285"/>
                    <a:pt x="80770" y="8064"/>
                  </a:cubicBezTo>
                  <a:close/>
                </a:path>
              </a:pathLst>
            </a:custGeom>
            <a:solidFill>
              <a:srgbClr val="86D633"/>
            </a:solidFill>
            <a:ln w="301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04" name="フリーフォーム: 図形 203">
              <a:extLst>
                <a:ext uri="{FF2B5EF4-FFF2-40B4-BE49-F238E27FC236}">
                  <a16:creationId xmlns:a16="http://schemas.microsoft.com/office/drawing/2014/main" id="{98E5693B-6C8C-FB79-8E11-0B9F7084616E}"/>
                </a:ext>
              </a:extLst>
            </p:cNvPr>
            <p:cNvSpPr/>
            <p:nvPr/>
          </p:nvSpPr>
          <p:spPr>
            <a:xfrm>
              <a:off x="6478157" y="3497998"/>
              <a:ext cx="80802" cy="63026"/>
            </a:xfrm>
            <a:custGeom>
              <a:avLst/>
              <a:gdLst>
                <a:gd name="connsiteX0" fmla="*/ 80776 w 80802"/>
                <a:gd name="connsiteY0" fmla="*/ 54956 h 63026"/>
                <a:gd name="connsiteX1" fmla="*/ 73814 w 80802"/>
                <a:gd name="connsiteY1" fmla="*/ 63018 h 63026"/>
                <a:gd name="connsiteX2" fmla="*/ 73765 w 80802"/>
                <a:gd name="connsiteY2" fmla="*/ 63021 h 63026"/>
                <a:gd name="connsiteX3" fmla="*/ 8236 w 80802"/>
                <a:gd name="connsiteY3" fmla="*/ 63021 h 63026"/>
                <a:gd name="connsiteX4" fmla="*/ 6 w 80802"/>
                <a:gd name="connsiteY4" fmla="*/ 55566 h 63026"/>
                <a:gd name="connsiteX5" fmla="*/ 6 w 80802"/>
                <a:gd name="connsiteY5" fmla="*/ 54956 h 63026"/>
                <a:gd name="connsiteX6" fmla="*/ 6 w 80802"/>
                <a:gd name="connsiteY6" fmla="*/ 7766 h 63026"/>
                <a:gd name="connsiteX7" fmla="*/ 7321 w 80802"/>
                <a:gd name="connsiteY7" fmla="*/ 0 h 63026"/>
                <a:gd name="connsiteX8" fmla="*/ 71022 w 80802"/>
                <a:gd name="connsiteY8" fmla="*/ 0 h 63026"/>
                <a:gd name="connsiteX9" fmla="*/ 80776 w 80802"/>
                <a:gd name="connsiteY9" fmla="*/ 7766 h 63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802" h="63026">
                  <a:moveTo>
                    <a:pt x="80776" y="54956"/>
                  </a:moveTo>
                  <a:cubicBezTo>
                    <a:pt x="81125" y="59066"/>
                    <a:pt x="78008" y="62674"/>
                    <a:pt x="73814" y="63018"/>
                  </a:cubicBezTo>
                  <a:cubicBezTo>
                    <a:pt x="73798" y="63018"/>
                    <a:pt x="73782" y="63021"/>
                    <a:pt x="73765" y="63021"/>
                  </a:cubicBezTo>
                  <a:lnTo>
                    <a:pt x="8236" y="63021"/>
                  </a:lnTo>
                  <a:cubicBezTo>
                    <a:pt x="3862" y="63188"/>
                    <a:pt x="178" y="59852"/>
                    <a:pt x="6" y="55566"/>
                  </a:cubicBezTo>
                  <a:cubicBezTo>
                    <a:pt x="-2" y="55363"/>
                    <a:pt x="-2" y="55160"/>
                    <a:pt x="6" y="54956"/>
                  </a:cubicBezTo>
                  <a:lnTo>
                    <a:pt x="6" y="7766"/>
                  </a:lnTo>
                  <a:cubicBezTo>
                    <a:pt x="-6" y="3700"/>
                    <a:pt x="3184" y="313"/>
                    <a:pt x="7321" y="0"/>
                  </a:cubicBezTo>
                  <a:lnTo>
                    <a:pt x="71022" y="0"/>
                  </a:lnTo>
                  <a:cubicBezTo>
                    <a:pt x="77728" y="0"/>
                    <a:pt x="80776" y="3285"/>
                    <a:pt x="80776" y="7766"/>
                  </a:cubicBezTo>
                  <a:close/>
                </a:path>
              </a:pathLst>
            </a:custGeom>
            <a:solidFill>
              <a:srgbClr val="76BC2D"/>
            </a:solidFill>
            <a:ln w="301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05" name="フリーフォーム: 図形 204">
              <a:extLst>
                <a:ext uri="{FF2B5EF4-FFF2-40B4-BE49-F238E27FC236}">
                  <a16:creationId xmlns:a16="http://schemas.microsoft.com/office/drawing/2014/main" id="{13B8AA81-5112-D72C-3B96-A1A98AFC0562}"/>
                </a:ext>
              </a:extLst>
            </p:cNvPr>
            <p:cNvSpPr/>
            <p:nvPr/>
          </p:nvSpPr>
          <p:spPr>
            <a:xfrm>
              <a:off x="6478156" y="3592977"/>
              <a:ext cx="80802" cy="63326"/>
            </a:xfrm>
            <a:custGeom>
              <a:avLst/>
              <a:gdLst>
                <a:gd name="connsiteX0" fmla="*/ 80776 w 80802"/>
                <a:gd name="connsiteY0" fmla="*/ 55255 h 63326"/>
                <a:gd name="connsiteX1" fmla="*/ 73814 w 80802"/>
                <a:gd name="connsiteY1" fmla="*/ 63316 h 63326"/>
                <a:gd name="connsiteX2" fmla="*/ 73766 w 80802"/>
                <a:gd name="connsiteY2" fmla="*/ 63319 h 63326"/>
                <a:gd name="connsiteX3" fmla="*/ 8236 w 80802"/>
                <a:gd name="connsiteY3" fmla="*/ 63319 h 63326"/>
                <a:gd name="connsiteX4" fmla="*/ 6 w 80802"/>
                <a:gd name="connsiteY4" fmla="*/ 56151 h 63326"/>
                <a:gd name="connsiteX5" fmla="*/ 6 w 80802"/>
                <a:gd name="connsiteY5" fmla="*/ 7766 h 63326"/>
                <a:gd name="connsiteX6" fmla="*/ 7309 w 80802"/>
                <a:gd name="connsiteY6" fmla="*/ 0 h 63326"/>
                <a:gd name="connsiteX7" fmla="*/ 7321 w 80802"/>
                <a:gd name="connsiteY7" fmla="*/ 0 h 63326"/>
                <a:gd name="connsiteX8" fmla="*/ 71023 w 80802"/>
                <a:gd name="connsiteY8" fmla="*/ 0 h 63326"/>
                <a:gd name="connsiteX9" fmla="*/ 80776 w 80802"/>
                <a:gd name="connsiteY9" fmla="*/ 7766 h 63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802" h="63326">
                  <a:moveTo>
                    <a:pt x="80776" y="55255"/>
                  </a:moveTo>
                  <a:cubicBezTo>
                    <a:pt x="81125" y="59365"/>
                    <a:pt x="78008" y="62973"/>
                    <a:pt x="73814" y="63316"/>
                  </a:cubicBezTo>
                  <a:cubicBezTo>
                    <a:pt x="73798" y="63316"/>
                    <a:pt x="73782" y="63319"/>
                    <a:pt x="73766" y="63319"/>
                  </a:cubicBezTo>
                  <a:lnTo>
                    <a:pt x="8236" y="63319"/>
                  </a:lnTo>
                  <a:cubicBezTo>
                    <a:pt x="3970" y="63493"/>
                    <a:pt x="331" y="60324"/>
                    <a:pt x="6" y="56151"/>
                  </a:cubicBezTo>
                  <a:lnTo>
                    <a:pt x="6" y="7766"/>
                  </a:lnTo>
                  <a:cubicBezTo>
                    <a:pt x="-165" y="3644"/>
                    <a:pt x="3104" y="167"/>
                    <a:pt x="7309" y="0"/>
                  </a:cubicBezTo>
                  <a:cubicBezTo>
                    <a:pt x="7313" y="0"/>
                    <a:pt x="7317" y="0"/>
                    <a:pt x="7321" y="0"/>
                  </a:cubicBezTo>
                  <a:lnTo>
                    <a:pt x="71023" y="0"/>
                  </a:lnTo>
                  <a:cubicBezTo>
                    <a:pt x="77728" y="0"/>
                    <a:pt x="80776" y="2987"/>
                    <a:pt x="80776" y="7766"/>
                  </a:cubicBezTo>
                  <a:close/>
                </a:path>
              </a:pathLst>
            </a:custGeom>
            <a:solidFill>
              <a:srgbClr val="76BC2D"/>
            </a:solidFill>
            <a:ln w="301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grpSp>
          <p:nvGrpSpPr>
            <p:cNvPr id="206" name="グラフィックス 8">
              <a:extLst>
                <a:ext uri="{FF2B5EF4-FFF2-40B4-BE49-F238E27FC236}">
                  <a16:creationId xmlns:a16="http://schemas.microsoft.com/office/drawing/2014/main" id="{6EF52AD8-66E3-B6AC-D317-A81F0D7CF0F0}"/>
                </a:ext>
              </a:extLst>
            </p:cNvPr>
            <p:cNvGrpSpPr/>
            <p:nvPr/>
          </p:nvGrpSpPr>
          <p:grpSpPr>
            <a:xfrm>
              <a:off x="6357137" y="3299379"/>
              <a:ext cx="56715" cy="116185"/>
              <a:chOff x="6357137" y="3299379"/>
              <a:chExt cx="56715" cy="116185"/>
            </a:xfrm>
          </p:grpSpPr>
          <p:sp>
            <p:nvSpPr>
              <p:cNvPr id="218" name="フリーフォーム: 図形 217">
                <a:extLst>
                  <a:ext uri="{FF2B5EF4-FFF2-40B4-BE49-F238E27FC236}">
                    <a16:creationId xmlns:a16="http://schemas.microsoft.com/office/drawing/2014/main" id="{7F3F52B2-55C6-0E66-0706-11ABBF947E44}"/>
                  </a:ext>
                </a:extLst>
              </p:cNvPr>
              <p:cNvSpPr/>
              <p:nvPr/>
            </p:nvSpPr>
            <p:spPr>
              <a:xfrm>
                <a:off x="6357137" y="3299379"/>
                <a:ext cx="56715" cy="116185"/>
              </a:xfrm>
              <a:custGeom>
                <a:avLst/>
                <a:gdLst>
                  <a:gd name="connsiteX0" fmla="*/ 17398 w 56715"/>
                  <a:gd name="connsiteY0" fmla="*/ 0 h 116185"/>
                  <a:gd name="connsiteX1" fmla="*/ 56716 w 56715"/>
                  <a:gd name="connsiteY1" fmla="*/ 0 h 116185"/>
                  <a:gd name="connsiteX2" fmla="*/ 56716 w 56715"/>
                  <a:gd name="connsiteY2" fmla="*/ 0 h 116185"/>
                  <a:gd name="connsiteX3" fmla="*/ 56716 w 56715"/>
                  <a:gd name="connsiteY3" fmla="*/ 107523 h 116185"/>
                  <a:gd name="connsiteX4" fmla="*/ 47877 w 56715"/>
                  <a:gd name="connsiteY4" fmla="*/ 116185 h 116185"/>
                  <a:gd name="connsiteX5" fmla="*/ 8863 w 56715"/>
                  <a:gd name="connsiteY5" fmla="*/ 116185 h 116185"/>
                  <a:gd name="connsiteX6" fmla="*/ 25 w 56715"/>
                  <a:gd name="connsiteY6" fmla="*/ 107523 h 116185"/>
                  <a:gd name="connsiteX7" fmla="*/ 25 w 56715"/>
                  <a:gd name="connsiteY7" fmla="*/ 17921 h 116185"/>
                  <a:gd name="connsiteX8" fmla="*/ 16459 w 56715"/>
                  <a:gd name="connsiteY8" fmla="*/ 24 h 116185"/>
                  <a:gd name="connsiteX9" fmla="*/ 17398 w 56715"/>
                  <a:gd name="connsiteY9" fmla="*/ 0 h 116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6715" h="116185">
                    <a:moveTo>
                      <a:pt x="17398" y="0"/>
                    </a:moveTo>
                    <a:lnTo>
                      <a:pt x="56716" y="0"/>
                    </a:lnTo>
                    <a:lnTo>
                      <a:pt x="56716" y="0"/>
                    </a:lnTo>
                    <a:lnTo>
                      <a:pt x="56716" y="107523"/>
                    </a:lnTo>
                    <a:cubicBezTo>
                      <a:pt x="56716" y="112307"/>
                      <a:pt x="52758" y="116185"/>
                      <a:pt x="47877" y="116185"/>
                    </a:cubicBezTo>
                    <a:lnTo>
                      <a:pt x="8863" y="116185"/>
                    </a:lnTo>
                    <a:cubicBezTo>
                      <a:pt x="3982" y="116185"/>
                      <a:pt x="25" y="112307"/>
                      <a:pt x="25" y="107523"/>
                    </a:cubicBezTo>
                    <a:lnTo>
                      <a:pt x="25" y="17921"/>
                    </a:lnTo>
                    <a:cubicBezTo>
                      <a:pt x="-480" y="8531"/>
                      <a:pt x="6878" y="519"/>
                      <a:pt x="16459" y="24"/>
                    </a:cubicBezTo>
                    <a:cubicBezTo>
                      <a:pt x="16772" y="7"/>
                      <a:pt x="17085" y="0"/>
                      <a:pt x="17398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301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19" name="フリーフォーム: 図形 218">
                <a:extLst>
                  <a:ext uri="{FF2B5EF4-FFF2-40B4-BE49-F238E27FC236}">
                    <a16:creationId xmlns:a16="http://schemas.microsoft.com/office/drawing/2014/main" id="{B704C840-1ED0-600B-EEBF-9C09CEE5B4C7}"/>
                  </a:ext>
                </a:extLst>
              </p:cNvPr>
              <p:cNvSpPr/>
              <p:nvPr/>
            </p:nvSpPr>
            <p:spPr>
              <a:xfrm>
                <a:off x="6357137" y="3299379"/>
                <a:ext cx="56715" cy="116185"/>
              </a:xfrm>
              <a:custGeom>
                <a:avLst/>
                <a:gdLst>
                  <a:gd name="connsiteX0" fmla="*/ 17398 w 56715"/>
                  <a:gd name="connsiteY0" fmla="*/ 0 h 116185"/>
                  <a:gd name="connsiteX1" fmla="*/ 56716 w 56715"/>
                  <a:gd name="connsiteY1" fmla="*/ 0 h 116185"/>
                  <a:gd name="connsiteX2" fmla="*/ 56716 w 56715"/>
                  <a:gd name="connsiteY2" fmla="*/ 0 h 116185"/>
                  <a:gd name="connsiteX3" fmla="*/ 56716 w 56715"/>
                  <a:gd name="connsiteY3" fmla="*/ 107523 h 116185"/>
                  <a:gd name="connsiteX4" fmla="*/ 47877 w 56715"/>
                  <a:gd name="connsiteY4" fmla="*/ 116185 h 116185"/>
                  <a:gd name="connsiteX5" fmla="*/ 8863 w 56715"/>
                  <a:gd name="connsiteY5" fmla="*/ 116185 h 116185"/>
                  <a:gd name="connsiteX6" fmla="*/ 25 w 56715"/>
                  <a:gd name="connsiteY6" fmla="*/ 107523 h 116185"/>
                  <a:gd name="connsiteX7" fmla="*/ 25 w 56715"/>
                  <a:gd name="connsiteY7" fmla="*/ 17921 h 116185"/>
                  <a:gd name="connsiteX8" fmla="*/ 16459 w 56715"/>
                  <a:gd name="connsiteY8" fmla="*/ 24 h 116185"/>
                  <a:gd name="connsiteX9" fmla="*/ 17398 w 56715"/>
                  <a:gd name="connsiteY9" fmla="*/ 0 h 116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6715" h="116185">
                    <a:moveTo>
                      <a:pt x="17398" y="0"/>
                    </a:moveTo>
                    <a:lnTo>
                      <a:pt x="56716" y="0"/>
                    </a:lnTo>
                    <a:lnTo>
                      <a:pt x="56716" y="0"/>
                    </a:lnTo>
                    <a:lnTo>
                      <a:pt x="56716" y="107523"/>
                    </a:lnTo>
                    <a:cubicBezTo>
                      <a:pt x="56716" y="112307"/>
                      <a:pt x="52758" y="116185"/>
                      <a:pt x="47877" y="116185"/>
                    </a:cubicBezTo>
                    <a:lnTo>
                      <a:pt x="8863" y="116185"/>
                    </a:lnTo>
                    <a:cubicBezTo>
                      <a:pt x="3982" y="116185"/>
                      <a:pt x="25" y="112307"/>
                      <a:pt x="25" y="107523"/>
                    </a:cubicBezTo>
                    <a:lnTo>
                      <a:pt x="25" y="17921"/>
                    </a:lnTo>
                    <a:cubicBezTo>
                      <a:pt x="-480" y="8531"/>
                      <a:pt x="6878" y="519"/>
                      <a:pt x="16459" y="24"/>
                    </a:cubicBezTo>
                    <a:cubicBezTo>
                      <a:pt x="16772" y="7"/>
                      <a:pt x="17085" y="0"/>
                      <a:pt x="17398" y="0"/>
                    </a:cubicBezTo>
                    <a:close/>
                  </a:path>
                </a:pathLst>
              </a:custGeom>
              <a:solidFill>
                <a:srgbClr val="999999">
                  <a:alpha val="50000"/>
                </a:srgbClr>
              </a:solidFill>
              <a:ln w="301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207" name="グラフィックス 8">
              <a:extLst>
                <a:ext uri="{FF2B5EF4-FFF2-40B4-BE49-F238E27FC236}">
                  <a16:creationId xmlns:a16="http://schemas.microsoft.com/office/drawing/2014/main" id="{0F725909-DABD-3CBA-425E-E8D32D22103D}"/>
                </a:ext>
              </a:extLst>
            </p:cNvPr>
            <p:cNvGrpSpPr/>
            <p:nvPr/>
          </p:nvGrpSpPr>
          <p:grpSpPr>
            <a:xfrm>
              <a:off x="6818309" y="3299379"/>
              <a:ext cx="56995" cy="115288"/>
              <a:chOff x="6818309" y="3299379"/>
              <a:chExt cx="56995" cy="115288"/>
            </a:xfrm>
          </p:grpSpPr>
          <p:sp>
            <p:nvSpPr>
              <p:cNvPr id="216" name="フリーフォーム: 図形 215">
                <a:extLst>
                  <a:ext uri="{FF2B5EF4-FFF2-40B4-BE49-F238E27FC236}">
                    <a16:creationId xmlns:a16="http://schemas.microsoft.com/office/drawing/2014/main" id="{60D63BF1-5090-FDFB-EF1A-3F55E79C3111}"/>
                  </a:ext>
                </a:extLst>
              </p:cNvPr>
              <p:cNvSpPr/>
              <p:nvPr/>
            </p:nvSpPr>
            <p:spPr>
              <a:xfrm>
                <a:off x="6818309" y="3299379"/>
                <a:ext cx="56995" cy="115288"/>
              </a:xfrm>
              <a:custGeom>
                <a:avLst/>
                <a:gdLst>
                  <a:gd name="connsiteX0" fmla="*/ 305 w 56995"/>
                  <a:gd name="connsiteY0" fmla="*/ 0 h 115288"/>
                  <a:gd name="connsiteX1" fmla="*/ 39623 w 56995"/>
                  <a:gd name="connsiteY1" fmla="*/ 0 h 115288"/>
                  <a:gd name="connsiteX2" fmla="*/ 56996 w 56995"/>
                  <a:gd name="connsiteY2" fmla="*/ 17025 h 115288"/>
                  <a:gd name="connsiteX3" fmla="*/ 56996 w 56995"/>
                  <a:gd name="connsiteY3" fmla="*/ 106627 h 115288"/>
                  <a:gd name="connsiteX4" fmla="*/ 48157 w 56995"/>
                  <a:gd name="connsiteY4" fmla="*/ 115289 h 115288"/>
                  <a:gd name="connsiteX5" fmla="*/ 8839 w 56995"/>
                  <a:gd name="connsiteY5" fmla="*/ 115289 h 115288"/>
                  <a:gd name="connsiteX6" fmla="*/ 0 w 56995"/>
                  <a:gd name="connsiteY6" fmla="*/ 106627 h 115288"/>
                  <a:gd name="connsiteX7" fmla="*/ 0 w 56995"/>
                  <a:gd name="connsiteY7" fmla="*/ 0 h 115288"/>
                  <a:gd name="connsiteX8" fmla="*/ 305 w 56995"/>
                  <a:gd name="connsiteY8" fmla="*/ 0 h 115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6995" h="115288">
                    <a:moveTo>
                      <a:pt x="305" y="0"/>
                    </a:moveTo>
                    <a:lnTo>
                      <a:pt x="39623" y="0"/>
                    </a:lnTo>
                    <a:cubicBezTo>
                      <a:pt x="49218" y="0"/>
                      <a:pt x="56996" y="7622"/>
                      <a:pt x="56996" y="17025"/>
                    </a:cubicBezTo>
                    <a:lnTo>
                      <a:pt x="56996" y="106627"/>
                    </a:lnTo>
                    <a:cubicBezTo>
                      <a:pt x="56996" y="111411"/>
                      <a:pt x="53040" y="115289"/>
                      <a:pt x="48157" y="115289"/>
                    </a:cubicBezTo>
                    <a:lnTo>
                      <a:pt x="8839" y="115289"/>
                    </a:lnTo>
                    <a:cubicBezTo>
                      <a:pt x="3956" y="115289"/>
                      <a:pt x="0" y="111411"/>
                      <a:pt x="0" y="106627"/>
                    </a:cubicBezTo>
                    <a:lnTo>
                      <a:pt x="0" y="0"/>
                    </a:lnTo>
                    <a:lnTo>
                      <a:pt x="305" y="0"/>
                    </a:lnTo>
                    <a:close/>
                  </a:path>
                </a:pathLst>
              </a:custGeom>
              <a:solidFill>
                <a:srgbClr val="999999"/>
              </a:solidFill>
              <a:ln w="301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17" name="フリーフォーム: 図形 216">
                <a:extLst>
                  <a:ext uri="{FF2B5EF4-FFF2-40B4-BE49-F238E27FC236}">
                    <a16:creationId xmlns:a16="http://schemas.microsoft.com/office/drawing/2014/main" id="{CF088678-8678-31FD-AC3A-F7A5BB18DA91}"/>
                  </a:ext>
                </a:extLst>
              </p:cNvPr>
              <p:cNvSpPr/>
              <p:nvPr/>
            </p:nvSpPr>
            <p:spPr>
              <a:xfrm>
                <a:off x="6818309" y="3299379"/>
                <a:ext cx="56995" cy="115288"/>
              </a:xfrm>
              <a:custGeom>
                <a:avLst/>
                <a:gdLst>
                  <a:gd name="connsiteX0" fmla="*/ 305 w 56995"/>
                  <a:gd name="connsiteY0" fmla="*/ 0 h 115288"/>
                  <a:gd name="connsiteX1" fmla="*/ 39623 w 56995"/>
                  <a:gd name="connsiteY1" fmla="*/ 0 h 115288"/>
                  <a:gd name="connsiteX2" fmla="*/ 56996 w 56995"/>
                  <a:gd name="connsiteY2" fmla="*/ 17025 h 115288"/>
                  <a:gd name="connsiteX3" fmla="*/ 56996 w 56995"/>
                  <a:gd name="connsiteY3" fmla="*/ 106627 h 115288"/>
                  <a:gd name="connsiteX4" fmla="*/ 48157 w 56995"/>
                  <a:gd name="connsiteY4" fmla="*/ 115289 h 115288"/>
                  <a:gd name="connsiteX5" fmla="*/ 8839 w 56995"/>
                  <a:gd name="connsiteY5" fmla="*/ 115289 h 115288"/>
                  <a:gd name="connsiteX6" fmla="*/ 0 w 56995"/>
                  <a:gd name="connsiteY6" fmla="*/ 106627 h 115288"/>
                  <a:gd name="connsiteX7" fmla="*/ 0 w 56995"/>
                  <a:gd name="connsiteY7" fmla="*/ 0 h 115288"/>
                  <a:gd name="connsiteX8" fmla="*/ 305 w 56995"/>
                  <a:gd name="connsiteY8" fmla="*/ 0 h 115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6995" h="115288">
                    <a:moveTo>
                      <a:pt x="305" y="0"/>
                    </a:moveTo>
                    <a:lnTo>
                      <a:pt x="39623" y="0"/>
                    </a:lnTo>
                    <a:cubicBezTo>
                      <a:pt x="49218" y="0"/>
                      <a:pt x="56996" y="7622"/>
                      <a:pt x="56996" y="17025"/>
                    </a:cubicBezTo>
                    <a:lnTo>
                      <a:pt x="56996" y="106627"/>
                    </a:lnTo>
                    <a:cubicBezTo>
                      <a:pt x="56996" y="111411"/>
                      <a:pt x="53040" y="115289"/>
                      <a:pt x="48157" y="115289"/>
                    </a:cubicBezTo>
                    <a:lnTo>
                      <a:pt x="8839" y="115289"/>
                    </a:lnTo>
                    <a:cubicBezTo>
                      <a:pt x="3956" y="115289"/>
                      <a:pt x="0" y="111411"/>
                      <a:pt x="0" y="106627"/>
                    </a:cubicBezTo>
                    <a:lnTo>
                      <a:pt x="0" y="0"/>
                    </a:lnTo>
                    <a:lnTo>
                      <a:pt x="305" y="0"/>
                    </a:lnTo>
                    <a:close/>
                  </a:path>
                </a:pathLst>
              </a:custGeom>
              <a:solidFill>
                <a:srgbClr val="999999">
                  <a:alpha val="50000"/>
                </a:srgbClr>
              </a:solidFill>
              <a:ln w="301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sp>
          <p:nvSpPr>
            <p:cNvPr id="208" name="フリーフォーム: 図形 207">
              <a:extLst>
                <a:ext uri="{FF2B5EF4-FFF2-40B4-BE49-F238E27FC236}">
                  <a16:creationId xmlns:a16="http://schemas.microsoft.com/office/drawing/2014/main" id="{E81EC480-1864-30C1-20BB-C474D8DD9F5A}"/>
                </a:ext>
              </a:extLst>
            </p:cNvPr>
            <p:cNvSpPr/>
            <p:nvPr/>
          </p:nvSpPr>
          <p:spPr>
            <a:xfrm rot="5400000">
              <a:off x="6588497" y="3072683"/>
              <a:ext cx="55471" cy="507749"/>
            </a:xfrm>
            <a:custGeom>
              <a:avLst/>
              <a:gdLst>
                <a:gd name="connsiteX0" fmla="*/ 17373 w 55471"/>
                <a:gd name="connsiteY0" fmla="*/ 0 h 507749"/>
                <a:gd name="connsiteX1" fmla="*/ 55472 w 55471"/>
                <a:gd name="connsiteY1" fmla="*/ 0 h 507749"/>
                <a:gd name="connsiteX2" fmla="*/ 55472 w 55471"/>
                <a:gd name="connsiteY2" fmla="*/ 0 h 507749"/>
                <a:gd name="connsiteX3" fmla="*/ 55472 w 55471"/>
                <a:gd name="connsiteY3" fmla="*/ 507749 h 507749"/>
                <a:gd name="connsiteX4" fmla="*/ 55472 w 55471"/>
                <a:gd name="connsiteY4" fmla="*/ 507749 h 507749"/>
                <a:gd name="connsiteX5" fmla="*/ 17373 w 55471"/>
                <a:gd name="connsiteY5" fmla="*/ 507749 h 507749"/>
                <a:gd name="connsiteX6" fmla="*/ 0 w 55471"/>
                <a:gd name="connsiteY6" fmla="*/ 490725 h 507749"/>
                <a:gd name="connsiteX7" fmla="*/ 0 w 55471"/>
                <a:gd name="connsiteY7" fmla="*/ 16726 h 507749"/>
                <a:gd name="connsiteX8" fmla="*/ 17373 w 55471"/>
                <a:gd name="connsiteY8" fmla="*/ 0 h 507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471" h="507749">
                  <a:moveTo>
                    <a:pt x="17373" y="0"/>
                  </a:moveTo>
                  <a:lnTo>
                    <a:pt x="55472" y="0"/>
                  </a:lnTo>
                  <a:lnTo>
                    <a:pt x="55472" y="0"/>
                  </a:lnTo>
                  <a:lnTo>
                    <a:pt x="55472" y="507749"/>
                  </a:lnTo>
                  <a:lnTo>
                    <a:pt x="55472" y="507749"/>
                  </a:lnTo>
                  <a:lnTo>
                    <a:pt x="17373" y="507749"/>
                  </a:lnTo>
                  <a:cubicBezTo>
                    <a:pt x="7778" y="507749"/>
                    <a:pt x="0" y="500127"/>
                    <a:pt x="0" y="490725"/>
                  </a:cubicBezTo>
                  <a:lnTo>
                    <a:pt x="0" y="16726"/>
                  </a:lnTo>
                  <a:cubicBezTo>
                    <a:pt x="166" y="7440"/>
                    <a:pt x="7896" y="-1"/>
                    <a:pt x="17373" y="0"/>
                  </a:cubicBezTo>
                  <a:close/>
                </a:path>
              </a:pathLst>
            </a:custGeom>
            <a:solidFill>
              <a:srgbClr val="949494"/>
            </a:solidFill>
            <a:ln w="301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grpSp>
          <p:nvGrpSpPr>
            <p:cNvPr id="209" name="グラフィックス 8">
              <a:extLst>
                <a:ext uri="{FF2B5EF4-FFF2-40B4-BE49-F238E27FC236}">
                  <a16:creationId xmlns:a16="http://schemas.microsoft.com/office/drawing/2014/main" id="{BB56C1E0-EF1B-7373-E437-64632A3CDD2C}"/>
                </a:ext>
              </a:extLst>
            </p:cNvPr>
            <p:cNvGrpSpPr/>
            <p:nvPr/>
          </p:nvGrpSpPr>
          <p:grpSpPr>
            <a:xfrm>
              <a:off x="6357161" y="3635388"/>
              <a:ext cx="56995" cy="116185"/>
              <a:chOff x="6357161" y="3635388"/>
              <a:chExt cx="56995" cy="116185"/>
            </a:xfrm>
          </p:grpSpPr>
          <p:sp>
            <p:nvSpPr>
              <p:cNvPr id="214" name="フリーフォーム: 図形 213">
                <a:extLst>
                  <a:ext uri="{FF2B5EF4-FFF2-40B4-BE49-F238E27FC236}">
                    <a16:creationId xmlns:a16="http://schemas.microsoft.com/office/drawing/2014/main" id="{C84906C8-D71B-9956-2ED7-E01EBA6EF2F8}"/>
                  </a:ext>
                </a:extLst>
              </p:cNvPr>
              <p:cNvSpPr/>
              <p:nvPr/>
            </p:nvSpPr>
            <p:spPr>
              <a:xfrm>
                <a:off x="6357161" y="3635388"/>
                <a:ext cx="56995" cy="116185"/>
              </a:xfrm>
              <a:custGeom>
                <a:avLst/>
                <a:gdLst>
                  <a:gd name="connsiteX0" fmla="*/ 8839 w 56995"/>
                  <a:gd name="connsiteY0" fmla="*/ 1 h 116185"/>
                  <a:gd name="connsiteX1" fmla="*/ 48157 w 56995"/>
                  <a:gd name="connsiteY1" fmla="*/ 1 h 116185"/>
                  <a:gd name="connsiteX2" fmla="*/ 56996 w 56995"/>
                  <a:gd name="connsiteY2" fmla="*/ 8663 h 116185"/>
                  <a:gd name="connsiteX3" fmla="*/ 56996 w 56995"/>
                  <a:gd name="connsiteY3" fmla="*/ 116186 h 116185"/>
                  <a:gd name="connsiteX4" fmla="*/ 56996 w 56995"/>
                  <a:gd name="connsiteY4" fmla="*/ 116186 h 116185"/>
                  <a:gd name="connsiteX5" fmla="*/ 17373 w 56995"/>
                  <a:gd name="connsiteY5" fmla="*/ 116186 h 116185"/>
                  <a:gd name="connsiteX6" fmla="*/ 0 w 56995"/>
                  <a:gd name="connsiteY6" fmla="*/ 99161 h 116185"/>
                  <a:gd name="connsiteX7" fmla="*/ 0 w 56995"/>
                  <a:gd name="connsiteY7" fmla="*/ 7169 h 116185"/>
                  <a:gd name="connsiteX8" fmla="*/ 8839 w 56995"/>
                  <a:gd name="connsiteY8" fmla="*/ 1 h 116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6995" h="116185">
                    <a:moveTo>
                      <a:pt x="8839" y="1"/>
                    </a:moveTo>
                    <a:lnTo>
                      <a:pt x="48157" y="1"/>
                    </a:lnTo>
                    <a:cubicBezTo>
                      <a:pt x="53038" y="1"/>
                      <a:pt x="56996" y="3878"/>
                      <a:pt x="56996" y="8663"/>
                    </a:cubicBezTo>
                    <a:lnTo>
                      <a:pt x="56996" y="116186"/>
                    </a:lnTo>
                    <a:lnTo>
                      <a:pt x="56996" y="116186"/>
                    </a:lnTo>
                    <a:lnTo>
                      <a:pt x="17373" y="116186"/>
                    </a:lnTo>
                    <a:cubicBezTo>
                      <a:pt x="7778" y="116186"/>
                      <a:pt x="0" y="108564"/>
                      <a:pt x="0" y="99161"/>
                    </a:cubicBezTo>
                    <a:lnTo>
                      <a:pt x="0" y="7169"/>
                    </a:lnTo>
                    <a:cubicBezTo>
                      <a:pt x="748" y="2976"/>
                      <a:pt x="4495" y="-62"/>
                      <a:pt x="8839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 w="301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15" name="フリーフォーム: 図形 214">
                <a:extLst>
                  <a:ext uri="{FF2B5EF4-FFF2-40B4-BE49-F238E27FC236}">
                    <a16:creationId xmlns:a16="http://schemas.microsoft.com/office/drawing/2014/main" id="{1EA552C9-B9D5-0489-C6B8-D544C59F0397}"/>
                  </a:ext>
                </a:extLst>
              </p:cNvPr>
              <p:cNvSpPr/>
              <p:nvPr/>
            </p:nvSpPr>
            <p:spPr>
              <a:xfrm>
                <a:off x="6357161" y="3635388"/>
                <a:ext cx="56995" cy="116185"/>
              </a:xfrm>
              <a:custGeom>
                <a:avLst/>
                <a:gdLst>
                  <a:gd name="connsiteX0" fmla="*/ 8839 w 56995"/>
                  <a:gd name="connsiteY0" fmla="*/ 1 h 116185"/>
                  <a:gd name="connsiteX1" fmla="*/ 48157 w 56995"/>
                  <a:gd name="connsiteY1" fmla="*/ 1 h 116185"/>
                  <a:gd name="connsiteX2" fmla="*/ 56996 w 56995"/>
                  <a:gd name="connsiteY2" fmla="*/ 8663 h 116185"/>
                  <a:gd name="connsiteX3" fmla="*/ 56996 w 56995"/>
                  <a:gd name="connsiteY3" fmla="*/ 116186 h 116185"/>
                  <a:gd name="connsiteX4" fmla="*/ 56996 w 56995"/>
                  <a:gd name="connsiteY4" fmla="*/ 116186 h 116185"/>
                  <a:gd name="connsiteX5" fmla="*/ 17373 w 56995"/>
                  <a:gd name="connsiteY5" fmla="*/ 116186 h 116185"/>
                  <a:gd name="connsiteX6" fmla="*/ 0 w 56995"/>
                  <a:gd name="connsiteY6" fmla="*/ 99161 h 116185"/>
                  <a:gd name="connsiteX7" fmla="*/ 0 w 56995"/>
                  <a:gd name="connsiteY7" fmla="*/ 7169 h 116185"/>
                  <a:gd name="connsiteX8" fmla="*/ 8839 w 56995"/>
                  <a:gd name="connsiteY8" fmla="*/ 1 h 116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6995" h="116185">
                    <a:moveTo>
                      <a:pt x="8839" y="1"/>
                    </a:moveTo>
                    <a:lnTo>
                      <a:pt x="48157" y="1"/>
                    </a:lnTo>
                    <a:cubicBezTo>
                      <a:pt x="53038" y="1"/>
                      <a:pt x="56996" y="3878"/>
                      <a:pt x="56996" y="8663"/>
                    </a:cubicBezTo>
                    <a:lnTo>
                      <a:pt x="56996" y="116186"/>
                    </a:lnTo>
                    <a:lnTo>
                      <a:pt x="56996" y="116186"/>
                    </a:lnTo>
                    <a:lnTo>
                      <a:pt x="17373" y="116186"/>
                    </a:lnTo>
                    <a:cubicBezTo>
                      <a:pt x="7778" y="116186"/>
                      <a:pt x="0" y="108564"/>
                      <a:pt x="0" y="99161"/>
                    </a:cubicBezTo>
                    <a:lnTo>
                      <a:pt x="0" y="7169"/>
                    </a:lnTo>
                    <a:cubicBezTo>
                      <a:pt x="748" y="2976"/>
                      <a:pt x="4495" y="-62"/>
                      <a:pt x="8839" y="1"/>
                    </a:cubicBezTo>
                    <a:close/>
                  </a:path>
                </a:pathLst>
              </a:custGeom>
              <a:solidFill>
                <a:srgbClr val="999999">
                  <a:alpha val="50000"/>
                </a:srgbClr>
              </a:solidFill>
              <a:ln w="301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210" name="グラフィックス 8">
              <a:extLst>
                <a:ext uri="{FF2B5EF4-FFF2-40B4-BE49-F238E27FC236}">
                  <a16:creationId xmlns:a16="http://schemas.microsoft.com/office/drawing/2014/main" id="{6710215A-6C71-69B3-2490-F242F743CEFC}"/>
                </a:ext>
              </a:extLst>
            </p:cNvPr>
            <p:cNvGrpSpPr/>
            <p:nvPr/>
          </p:nvGrpSpPr>
          <p:grpSpPr>
            <a:xfrm>
              <a:off x="6818614" y="3635389"/>
              <a:ext cx="56691" cy="115288"/>
              <a:chOff x="6818614" y="3635389"/>
              <a:chExt cx="56691" cy="115288"/>
            </a:xfrm>
          </p:grpSpPr>
          <p:sp>
            <p:nvSpPr>
              <p:cNvPr id="212" name="フリーフォーム: 図形 211">
                <a:extLst>
                  <a:ext uri="{FF2B5EF4-FFF2-40B4-BE49-F238E27FC236}">
                    <a16:creationId xmlns:a16="http://schemas.microsoft.com/office/drawing/2014/main" id="{02F05791-FDA8-9862-23ED-0A7E709D6005}"/>
                  </a:ext>
                </a:extLst>
              </p:cNvPr>
              <p:cNvSpPr/>
              <p:nvPr/>
            </p:nvSpPr>
            <p:spPr>
              <a:xfrm>
                <a:off x="6818614" y="3635389"/>
                <a:ext cx="56691" cy="115288"/>
              </a:xfrm>
              <a:custGeom>
                <a:avLst/>
                <a:gdLst>
                  <a:gd name="connsiteX0" fmla="*/ 8534 w 56691"/>
                  <a:gd name="connsiteY0" fmla="*/ 0 h 115288"/>
                  <a:gd name="connsiteX1" fmla="*/ 47852 w 56691"/>
                  <a:gd name="connsiteY1" fmla="*/ 0 h 115288"/>
                  <a:gd name="connsiteX2" fmla="*/ 56691 w 56691"/>
                  <a:gd name="connsiteY2" fmla="*/ 8662 h 115288"/>
                  <a:gd name="connsiteX3" fmla="*/ 56691 w 56691"/>
                  <a:gd name="connsiteY3" fmla="*/ 98264 h 115288"/>
                  <a:gd name="connsiteX4" fmla="*/ 39318 w 56691"/>
                  <a:gd name="connsiteY4" fmla="*/ 115289 h 115288"/>
                  <a:gd name="connsiteX5" fmla="*/ 0 w 56691"/>
                  <a:gd name="connsiteY5" fmla="*/ 115289 h 115288"/>
                  <a:gd name="connsiteX6" fmla="*/ 0 w 56691"/>
                  <a:gd name="connsiteY6" fmla="*/ 115289 h 115288"/>
                  <a:gd name="connsiteX7" fmla="*/ 0 w 56691"/>
                  <a:gd name="connsiteY7" fmla="*/ 7168 h 115288"/>
                  <a:gd name="connsiteX8" fmla="*/ 8534 w 56691"/>
                  <a:gd name="connsiteY8" fmla="*/ 0 h 115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6691" h="115288">
                    <a:moveTo>
                      <a:pt x="8534" y="0"/>
                    </a:moveTo>
                    <a:lnTo>
                      <a:pt x="47852" y="0"/>
                    </a:lnTo>
                    <a:cubicBezTo>
                      <a:pt x="52735" y="0"/>
                      <a:pt x="56691" y="3877"/>
                      <a:pt x="56691" y="8662"/>
                    </a:cubicBezTo>
                    <a:lnTo>
                      <a:pt x="56691" y="98264"/>
                    </a:lnTo>
                    <a:cubicBezTo>
                      <a:pt x="56691" y="107667"/>
                      <a:pt x="48913" y="115289"/>
                      <a:pt x="39318" y="115289"/>
                    </a:cubicBezTo>
                    <a:lnTo>
                      <a:pt x="0" y="115289"/>
                    </a:lnTo>
                    <a:lnTo>
                      <a:pt x="0" y="115289"/>
                    </a:lnTo>
                    <a:lnTo>
                      <a:pt x="0" y="7168"/>
                    </a:lnTo>
                    <a:cubicBezTo>
                      <a:pt x="728" y="3085"/>
                      <a:pt x="4307" y="81"/>
                      <a:pt x="8534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301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13" name="フリーフォーム: 図形 212">
                <a:extLst>
                  <a:ext uri="{FF2B5EF4-FFF2-40B4-BE49-F238E27FC236}">
                    <a16:creationId xmlns:a16="http://schemas.microsoft.com/office/drawing/2014/main" id="{695FB055-08E3-07CE-F913-E9A3CA6A275D}"/>
                  </a:ext>
                </a:extLst>
              </p:cNvPr>
              <p:cNvSpPr/>
              <p:nvPr/>
            </p:nvSpPr>
            <p:spPr>
              <a:xfrm>
                <a:off x="6818614" y="3635389"/>
                <a:ext cx="56691" cy="115288"/>
              </a:xfrm>
              <a:custGeom>
                <a:avLst/>
                <a:gdLst>
                  <a:gd name="connsiteX0" fmla="*/ 8534 w 56691"/>
                  <a:gd name="connsiteY0" fmla="*/ 0 h 115288"/>
                  <a:gd name="connsiteX1" fmla="*/ 47852 w 56691"/>
                  <a:gd name="connsiteY1" fmla="*/ 0 h 115288"/>
                  <a:gd name="connsiteX2" fmla="*/ 56691 w 56691"/>
                  <a:gd name="connsiteY2" fmla="*/ 8662 h 115288"/>
                  <a:gd name="connsiteX3" fmla="*/ 56691 w 56691"/>
                  <a:gd name="connsiteY3" fmla="*/ 98264 h 115288"/>
                  <a:gd name="connsiteX4" fmla="*/ 39318 w 56691"/>
                  <a:gd name="connsiteY4" fmla="*/ 115289 h 115288"/>
                  <a:gd name="connsiteX5" fmla="*/ 0 w 56691"/>
                  <a:gd name="connsiteY5" fmla="*/ 115289 h 115288"/>
                  <a:gd name="connsiteX6" fmla="*/ 0 w 56691"/>
                  <a:gd name="connsiteY6" fmla="*/ 115289 h 115288"/>
                  <a:gd name="connsiteX7" fmla="*/ 0 w 56691"/>
                  <a:gd name="connsiteY7" fmla="*/ 7168 h 115288"/>
                  <a:gd name="connsiteX8" fmla="*/ 8534 w 56691"/>
                  <a:gd name="connsiteY8" fmla="*/ 0 h 115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6691" h="115288">
                    <a:moveTo>
                      <a:pt x="8534" y="0"/>
                    </a:moveTo>
                    <a:lnTo>
                      <a:pt x="47852" y="0"/>
                    </a:lnTo>
                    <a:cubicBezTo>
                      <a:pt x="52735" y="0"/>
                      <a:pt x="56691" y="3877"/>
                      <a:pt x="56691" y="8662"/>
                    </a:cubicBezTo>
                    <a:lnTo>
                      <a:pt x="56691" y="98264"/>
                    </a:lnTo>
                    <a:cubicBezTo>
                      <a:pt x="56691" y="107667"/>
                      <a:pt x="48913" y="115289"/>
                      <a:pt x="39318" y="115289"/>
                    </a:cubicBezTo>
                    <a:lnTo>
                      <a:pt x="0" y="115289"/>
                    </a:lnTo>
                    <a:lnTo>
                      <a:pt x="0" y="115289"/>
                    </a:lnTo>
                    <a:lnTo>
                      <a:pt x="0" y="7168"/>
                    </a:lnTo>
                    <a:cubicBezTo>
                      <a:pt x="728" y="3085"/>
                      <a:pt x="4307" y="81"/>
                      <a:pt x="8534" y="0"/>
                    </a:cubicBezTo>
                    <a:close/>
                  </a:path>
                </a:pathLst>
              </a:custGeom>
              <a:solidFill>
                <a:srgbClr val="999999">
                  <a:alpha val="50000"/>
                </a:srgbClr>
              </a:solidFill>
              <a:ln w="301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sp>
          <p:nvSpPr>
            <p:cNvPr id="211" name="フリーフォーム: 図形 210">
              <a:extLst>
                <a:ext uri="{FF2B5EF4-FFF2-40B4-BE49-F238E27FC236}">
                  <a16:creationId xmlns:a16="http://schemas.microsoft.com/office/drawing/2014/main" id="{6092A58A-DDB3-B622-AD28-938A8F9BBF56}"/>
                </a:ext>
              </a:extLst>
            </p:cNvPr>
            <p:cNvSpPr/>
            <p:nvPr/>
          </p:nvSpPr>
          <p:spPr>
            <a:xfrm rot="-5400000">
              <a:off x="6588497" y="3470520"/>
              <a:ext cx="55471" cy="507749"/>
            </a:xfrm>
            <a:custGeom>
              <a:avLst/>
              <a:gdLst>
                <a:gd name="connsiteX0" fmla="*/ 17373 w 55471"/>
                <a:gd name="connsiteY0" fmla="*/ 0 h 507749"/>
                <a:gd name="connsiteX1" fmla="*/ 55472 w 55471"/>
                <a:gd name="connsiteY1" fmla="*/ 0 h 507749"/>
                <a:gd name="connsiteX2" fmla="*/ 55472 w 55471"/>
                <a:gd name="connsiteY2" fmla="*/ 0 h 507749"/>
                <a:gd name="connsiteX3" fmla="*/ 55472 w 55471"/>
                <a:gd name="connsiteY3" fmla="*/ 507749 h 507749"/>
                <a:gd name="connsiteX4" fmla="*/ 55472 w 55471"/>
                <a:gd name="connsiteY4" fmla="*/ 507749 h 507749"/>
                <a:gd name="connsiteX5" fmla="*/ 17373 w 55471"/>
                <a:gd name="connsiteY5" fmla="*/ 507749 h 507749"/>
                <a:gd name="connsiteX6" fmla="*/ 0 w 55471"/>
                <a:gd name="connsiteY6" fmla="*/ 490725 h 507749"/>
                <a:gd name="connsiteX7" fmla="*/ 0 w 55471"/>
                <a:gd name="connsiteY7" fmla="*/ 17025 h 507749"/>
                <a:gd name="connsiteX8" fmla="*/ 17373 w 55471"/>
                <a:gd name="connsiteY8" fmla="*/ 0 h 507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471" h="507749">
                  <a:moveTo>
                    <a:pt x="17373" y="0"/>
                  </a:moveTo>
                  <a:lnTo>
                    <a:pt x="55472" y="0"/>
                  </a:lnTo>
                  <a:lnTo>
                    <a:pt x="55472" y="0"/>
                  </a:lnTo>
                  <a:lnTo>
                    <a:pt x="55472" y="507749"/>
                  </a:lnTo>
                  <a:lnTo>
                    <a:pt x="55472" y="507749"/>
                  </a:lnTo>
                  <a:lnTo>
                    <a:pt x="17373" y="507749"/>
                  </a:lnTo>
                  <a:cubicBezTo>
                    <a:pt x="7778" y="507749"/>
                    <a:pt x="0" y="500127"/>
                    <a:pt x="0" y="490725"/>
                  </a:cubicBezTo>
                  <a:lnTo>
                    <a:pt x="0" y="17025"/>
                  </a:lnTo>
                  <a:cubicBezTo>
                    <a:pt x="0" y="7622"/>
                    <a:pt x="7778" y="0"/>
                    <a:pt x="17373" y="0"/>
                  </a:cubicBezTo>
                  <a:close/>
                </a:path>
              </a:pathLst>
            </a:custGeom>
            <a:solidFill>
              <a:srgbClr val="949494"/>
            </a:solidFill>
            <a:ln w="301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</p:grpSp>
      <p:pic>
        <p:nvPicPr>
          <p:cNvPr id="223" name="グラフィックス 222">
            <a:extLst>
              <a:ext uri="{FF2B5EF4-FFF2-40B4-BE49-F238E27FC236}">
                <a16:creationId xmlns:a16="http://schemas.microsoft.com/office/drawing/2014/main" id="{0529564C-726C-2793-1E80-B9811719E8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591926" y="5011772"/>
            <a:ext cx="570046" cy="570046"/>
          </a:xfrm>
          <a:prstGeom prst="rect">
            <a:avLst/>
          </a:prstGeom>
        </p:spPr>
      </p:pic>
      <p:pic>
        <p:nvPicPr>
          <p:cNvPr id="224" name="グラフィックス 223">
            <a:extLst>
              <a:ext uri="{FF2B5EF4-FFF2-40B4-BE49-F238E27FC236}">
                <a16:creationId xmlns:a16="http://schemas.microsoft.com/office/drawing/2014/main" id="{B0C25D33-CAFF-3AF0-6F54-9377CE5F43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554148" y="3509675"/>
            <a:ext cx="637572" cy="650855"/>
          </a:xfrm>
          <a:prstGeom prst="rect">
            <a:avLst/>
          </a:prstGeom>
        </p:spPr>
      </p:pic>
      <p:sp>
        <p:nvSpPr>
          <p:cNvPr id="225" name="正方形/長方形 224">
            <a:extLst>
              <a:ext uri="{FF2B5EF4-FFF2-40B4-BE49-F238E27FC236}">
                <a16:creationId xmlns:a16="http://schemas.microsoft.com/office/drawing/2014/main" id="{34A7B817-D13C-E885-7674-1A92F984B4DE}"/>
              </a:ext>
            </a:extLst>
          </p:cNvPr>
          <p:cNvSpPr/>
          <p:nvPr/>
        </p:nvSpPr>
        <p:spPr>
          <a:xfrm>
            <a:off x="17236762" y="2991988"/>
            <a:ext cx="6390772" cy="3562661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kumimoji="1" lang="ja-JP" altLang="en-US" sz="14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データ管理</a:t>
            </a:r>
            <a:r>
              <a:rPr kumimoji="1" lang="en-US" altLang="ja-JP" sz="14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_</a:t>
            </a:r>
            <a:r>
              <a:rPr kumimoji="1" lang="ja-JP" altLang="en-US" sz="14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統計処理機能</a:t>
            </a:r>
          </a:p>
        </p:txBody>
      </p:sp>
      <p:sp>
        <p:nvSpPr>
          <p:cNvPr id="226" name="TextBox 10">
            <a:extLst>
              <a:ext uri="{FF2B5EF4-FFF2-40B4-BE49-F238E27FC236}">
                <a16:creationId xmlns:a16="http://schemas.microsoft.com/office/drawing/2014/main" id="{24AB0C2F-46E6-A824-CD2D-6C6564B7C1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03239" y="4151443"/>
            <a:ext cx="173406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Fabric</a:t>
            </a:r>
          </a:p>
          <a:p>
            <a:pPr algn="ctr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Data Factory</a:t>
            </a:r>
          </a:p>
          <a:p>
            <a:pPr algn="ctr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事前処理ジョブ</a:t>
            </a:r>
            <a:endParaRPr lang="en-US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28" name="TextBox 34">
            <a:extLst>
              <a:ext uri="{FF2B5EF4-FFF2-40B4-BE49-F238E27FC236}">
                <a16:creationId xmlns:a16="http://schemas.microsoft.com/office/drawing/2014/main" id="{452CC06D-E90A-038B-6D38-DE5978D8F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21795" y="4101723"/>
            <a:ext cx="20553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Fabric</a:t>
            </a:r>
          </a:p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Warehouse 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統計処理データ保管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データウェアハウス</a:t>
            </a:r>
            <a:endParaRPr lang="en-US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29" name="TextBox 9">
            <a:extLst>
              <a:ext uri="{FF2B5EF4-FFF2-40B4-BE49-F238E27FC236}">
                <a16:creationId xmlns:a16="http://schemas.microsoft.com/office/drawing/2014/main" id="{0B1F1239-3804-CFF1-211D-D843432FBB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87338" y="4093559"/>
            <a:ext cx="22431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Fabric</a:t>
            </a:r>
          </a:p>
          <a:p>
            <a:pPr algn="ctr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OneLake</a:t>
            </a:r>
          </a:p>
          <a:p>
            <a:pPr algn="ctr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統計処理対象データ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algn="ctr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保存ストレージ</a:t>
            </a:r>
            <a:endParaRPr lang="en-US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31" name="TextBox 24">
            <a:extLst>
              <a:ext uri="{FF2B5EF4-FFF2-40B4-BE49-F238E27FC236}">
                <a16:creationId xmlns:a16="http://schemas.microsoft.com/office/drawing/2014/main" id="{E4809C3E-584F-E618-D330-C6E5AA77A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08045" y="5420356"/>
            <a:ext cx="191947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Fabric </a:t>
            </a:r>
            <a:b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</a:b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統計処理対象データ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algn="ctr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メタデータカタログ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cxnSp>
        <p:nvCxnSpPr>
          <p:cNvPr id="232" name="直線矢印コネクタ 231">
            <a:extLst>
              <a:ext uri="{FF2B5EF4-FFF2-40B4-BE49-F238E27FC236}">
                <a16:creationId xmlns:a16="http://schemas.microsoft.com/office/drawing/2014/main" id="{A7E1A8FB-2B27-F56A-372E-33CC169D9217}"/>
              </a:ext>
            </a:extLst>
          </p:cNvPr>
          <p:cNvCxnSpPr>
            <a:cxnSpLocks/>
            <a:stCxn id="241" idx="3"/>
            <a:endCxn id="234" idx="1"/>
          </p:cNvCxnSpPr>
          <p:nvPr/>
        </p:nvCxnSpPr>
        <p:spPr>
          <a:xfrm flipV="1">
            <a:off x="20230639" y="3838120"/>
            <a:ext cx="1586327" cy="19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33" name="グラフィックス 232">
            <a:extLst>
              <a:ext uri="{FF2B5EF4-FFF2-40B4-BE49-F238E27FC236}">
                <a16:creationId xmlns:a16="http://schemas.microsoft.com/office/drawing/2014/main" id="{7032790F-CBFC-AF08-F745-61FD2BAF77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946576" y="3526150"/>
            <a:ext cx="620055" cy="620055"/>
          </a:xfrm>
          <a:prstGeom prst="rect">
            <a:avLst/>
          </a:prstGeom>
        </p:spPr>
      </p:pic>
      <p:pic>
        <p:nvPicPr>
          <p:cNvPr id="234" name="グラフィックス 233">
            <a:extLst>
              <a:ext uri="{FF2B5EF4-FFF2-40B4-BE49-F238E27FC236}">
                <a16:creationId xmlns:a16="http://schemas.microsoft.com/office/drawing/2014/main" id="{8F846A3F-ADBF-0D58-2DB0-112806C03D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1816966" y="3528092"/>
            <a:ext cx="620055" cy="620055"/>
          </a:xfrm>
          <a:prstGeom prst="rect">
            <a:avLst/>
          </a:prstGeom>
        </p:spPr>
      </p:pic>
      <p:cxnSp>
        <p:nvCxnSpPr>
          <p:cNvPr id="235" name="直線矢印コネクタ 234">
            <a:extLst>
              <a:ext uri="{FF2B5EF4-FFF2-40B4-BE49-F238E27FC236}">
                <a16:creationId xmlns:a16="http://schemas.microsoft.com/office/drawing/2014/main" id="{C1E224BB-6257-649D-8975-D7C8CE41CF76}"/>
              </a:ext>
            </a:extLst>
          </p:cNvPr>
          <p:cNvCxnSpPr>
            <a:cxnSpLocks/>
            <a:stCxn id="233" idx="3"/>
            <a:endCxn id="241" idx="1"/>
          </p:cNvCxnSpPr>
          <p:nvPr/>
        </p:nvCxnSpPr>
        <p:spPr>
          <a:xfrm>
            <a:off x="18566631" y="3836178"/>
            <a:ext cx="1026436" cy="38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40" name="グラフィックス 239">
            <a:extLst>
              <a:ext uri="{FF2B5EF4-FFF2-40B4-BE49-F238E27FC236}">
                <a16:creationId xmlns:a16="http://schemas.microsoft.com/office/drawing/2014/main" id="{F0AEE13C-2859-D89F-2AE5-CE708217DE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656717" y="4843786"/>
            <a:ext cx="570046" cy="570046"/>
          </a:xfrm>
          <a:prstGeom prst="rect">
            <a:avLst/>
          </a:prstGeom>
        </p:spPr>
      </p:pic>
      <p:pic>
        <p:nvPicPr>
          <p:cNvPr id="241" name="グラフィックス 240">
            <a:extLst>
              <a:ext uri="{FF2B5EF4-FFF2-40B4-BE49-F238E27FC236}">
                <a16:creationId xmlns:a16="http://schemas.microsoft.com/office/drawing/2014/main" id="{E13BF245-E760-20B9-E4C1-9A45ED892D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593067" y="3514635"/>
            <a:ext cx="637572" cy="650855"/>
          </a:xfrm>
          <a:prstGeom prst="rect">
            <a:avLst/>
          </a:prstGeom>
        </p:spPr>
      </p:pic>
      <p:cxnSp>
        <p:nvCxnSpPr>
          <p:cNvPr id="246" name="直線矢印コネクタ 245">
            <a:extLst>
              <a:ext uri="{FF2B5EF4-FFF2-40B4-BE49-F238E27FC236}">
                <a16:creationId xmlns:a16="http://schemas.microsoft.com/office/drawing/2014/main" id="{73243BA5-933A-8073-2F6A-7B465E43E113}"/>
              </a:ext>
            </a:extLst>
          </p:cNvPr>
          <p:cNvCxnSpPr>
            <a:cxnSpLocks/>
          </p:cNvCxnSpPr>
          <p:nvPr/>
        </p:nvCxnSpPr>
        <p:spPr>
          <a:xfrm flipH="1">
            <a:off x="20230639" y="3925002"/>
            <a:ext cx="1586327" cy="118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8" name="TextBox 12">
            <a:extLst>
              <a:ext uri="{FF2B5EF4-FFF2-40B4-BE49-F238E27FC236}">
                <a16:creationId xmlns:a16="http://schemas.microsoft.com/office/drawing/2014/main" id="{18DEEB7F-A942-1192-B606-855940B601B2}"/>
              </a:ext>
            </a:extLst>
          </p:cNvPr>
          <p:cNvSpPr txBox="1">
            <a:spLocks/>
          </p:cNvSpPr>
          <p:nvPr/>
        </p:nvSpPr>
        <p:spPr bwMode="auto">
          <a:xfrm>
            <a:off x="25782768" y="4100884"/>
            <a:ext cx="92289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分析</a:t>
            </a:r>
            <a:r>
              <a:rPr lang="en-US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者</a:t>
            </a:r>
          </a:p>
          <a:p>
            <a:pPr algn="ctr" eaLnBrk="1" hangingPunct="1"/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(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職員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)</a:t>
            </a:r>
            <a:endParaRPr lang="en-US" altLang="en-US" sz="1400" dirty="0"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249" name="Graphic 23">
            <a:extLst>
              <a:ext uri="{FF2B5EF4-FFF2-40B4-BE49-F238E27FC236}">
                <a16:creationId xmlns:a16="http://schemas.microsoft.com/office/drawing/2014/main" id="{FBE6764D-0865-79E6-B42F-4DDB9C1E9BF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 bwMode="auto">
          <a:xfrm flipH="1">
            <a:off x="26030511" y="3608341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0" name="TextBox 11">
            <a:extLst>
              <a:ext uri="{FF2B5EF4-FFF2-40B4-BE49-F238E27FC236}">
                <a16:creationId xmlns:a16="http://schemas.microsoft.com/office/drawing/2014/main" id="{1B35D3EC-42DC-E80D-F45C-57B01FD868DD}"/>
              </a:ext>
            </a:extLst>
          </p:cNvPr>
          <p:cNvSpPr txBox="1">
            <a:spLocks/>
          </p:cNvSpPr>
          <p:nvPr/>
        </p:nvSpPr>
        <p:spPr bwMode="auto">
          <a:xfrm>
            <a:off x="24136430" y="5577660"/>
            <a:ext cx="237487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Data Studio / SQL Server Management Studio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（</a:t>
            </a:r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SSMS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）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  <a:p>
            <a:pPr algn="ctr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クエリエディタ接続</a:t>
            </a:r>
            <a:endParaRPr lang="en-US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pic>
        <p:nvPicPr>
          <p:cNvPr id="251" name="グラフィックス 250">
            <a:extLst>
              <a:ext uri="{FF2B5EF4-FFF2-40B4-BE49-F238E27FC236}">
                <a16:creationId xmlns:a16="http://schemas.microsoft.com/office/drawing/2014/main" id="{573D04EE-3EC1-0DA3-63A5-DD34C188F73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5002691" y="5009336"/>
            <a:ext cx="524804" cy="524804"/>
          </a:xfrm>
          <a:prstGeom prst="rect">
            <a:avLst/>
          </a:prstGeom>
        </p:spPr>
      </p:pic>
      <p:sp>
        <p:nvSpPr>
          <p:cNvPr id="252" name="TextBox 11">
            <a:extLst>
              <a:ext uri="{FF2B5EF4-FFF2-40B4-BE49-F238E27FC236}">
                <a16:creationId xmlns:a16="http://schemas.microsoft.com/office/drawing/2014/main" id="{B1E3B406-9004-37D9-FD3B-8262477B36F4}"/>
              </a:ext>
            </a:extLst>
          </p:cNvPr>
          <p:cNvSpPr txBox="1">
            <a:spLocks/>
          </p:cNvSpPr>
          <p:nvPr/>
        </p:nvSpPr>
        <p:spPr bwMode="auto">
          <a:xfrm>
            <a:off x="24020969" y="4587252"/>
            <a:ext cx="237487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Visual Studio Code</a:t>
            </a:r>
          </a:p>
        </p:txBody>
      </p:sp>
      <p:pic>
        <p:nvPicPr>
          <p:cNvPr id="253" name="Picture 4">
            <a:extLst>
              <a:ext uri="{FF2B5EF4-FFF2-40B4-BE49-F238E27FC236}">
                <a16:creationId xmlns:a16="http://schemas.microsoft.com/office/drawing/2014/main" id="{83229F58-5475-0647-A7B3-B8FB2C344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7807" y="4074450"/>
            <a:ext cx="503049" cy="50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4" name="グラフィックス 253">
            <a:extLst>
              <a:ext uri="{FF2B5EF4-FFF2-40B4-BE49-F238E27FC236}">
                <a16:creationId xmlns:a16="http://schemas.microsoft.com/office/drawing/2014/main" id="{FFB427DC-4218-2BB9-B3E9-F6900C5E39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034611" y="2819543"/>
            <a:ext cx="570046" cy="570046"/>
          </a:xfrm>
          <a:prstGeom prst="rect">
            <a:avLst/>
          </a:prstGeom>
        </p:spPr>
      </p:pic>
      <p:sp>
        <p:nvSpPr>
          <p:cNvPr id="255" name="TextBox 11">
            <a:extLst>
              <a:ext uri="{FF2B5EF4-FFF2-40B4-BE49-F238E27FC236}">
                <a16:creationId xmlns:a16="http://schemas.microsoft.com/office/drawing/2014/main" id="{0198764A-DCFE-A298-B152-D23C0028AE1E}"/>
              </a:ext>
            </a:extLst>
          </p:cNvPr>
          <p:cNvSpPr txBox="1">
            <a:spLocks/>
          </p:cNvSpPr>
          <p:nvPr/>
        </p:nvSpPr>
        <p:spPr bwMode="auto">
          <a:xfrm>
            <a:off x="24075389" y="3386571"/>
            <a:ext cx="23748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Microsoft Fabric</a:t>
            </a:r>
            <a:b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</a:b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ブラウザ接続</a:t>
            </a:r>
            <a:endParaRPr lang="en-US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sp>
        <p:nvSpPr>
          <p:cNvPr id="256" name="正方形/長方形 255">
            <a:extLst>
              <a:ext uri="{FF2B5EF4-FFF2-40B4-BE49-F238E27FC236}">
                <a16:creationId xmlns:a16="http://schemas.microsoft.com/office/drawing/2014/main" id="{6E4CE0FF-641B-728F-1C03-89625F692A2D}"/>
              </a:ext>
            </a:extLst>
          </p:cNvPr>
          <p:cNvSpPr/>
          <p:nvPr/>
        </p:nvSpPr>
        <p:spPr>
          <a:xfrm>
            <a:off x="10778046" y="6614585"/>
            <a:ext cx="4797776" cy="2424748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kumimoji="1" lang="ja-JP" altLang="en-US" sz="14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コンテンツ管理</a:t>
            </a:r>
            <a:r>
              <a:rPr kumimoji="1" lang="en-US" altLang="ja-JP" sz="14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_Web</a:t>
            </a:r>
            <a:r>
              <a:rPr kumimoji="1" lang="ja-JP" altLang="en-US" sz="14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ページ（静的コンテンツ）公開機能</a:t>
            </a:r>
          </a:p>
        </p:txBody>
      </p:sp>
      <p:cxnSp>
        <p:nvCxnSpPr>
          <p:cNvPr id="257" name="直線矢印コネクタ 120">
            <a:extLst>
              <a:ext uri="{FF2B5EF4-FFF2-40B4-BE49-F238E27FC236}">
                <a16:creationId xmlns:a16="http://schemas.microsoft.com/office/drawing/2014/main" id="{B2FF67FA-5B59-CA06-5D03-36C4756C9C3E}"/>
              </a:ext>
            </a:extLst>
          </p:cNvPr>
          <p:cNvCxnSpPr>
            <a:cxnSpLocks/>
            <a:stCxn id="263" idx="3"/>
            <a:endCxn id="269" idx="1"/>
          </p:cNvCxnSpPr>
          <p:nvPr/>
        </p:nvCxnSpPr>
        <p:spPr>
          <a:xfrm flipV="1">
            <a:off x="11841500" y="8139930"/>
            <a:ext cx="7317279" cy="33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8" name="TextBox 11">
            <a:extLst>
              <a:ext uri="{FF2B5EF4-FFF2-40B4-BE49-F238E27FC236}">
                <a16:creationId xmlns:a16="http://schemas.microsoft.com/office/drawing/2014/main" id="{DFAFAED0-4021-2EAC-F0D3-5E48A0145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83932" y="7246007"/>
            <a:ext cx="11712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WAF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フロントエンド保護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cxnSp>
        <p:nvCxnSpPr>
          <p:cNvPr id="259" name="直線矢印コネクタ 120">
            <a:extLst>
              <a:ext uri="{FF2B5EF4-FFF2-40B4-BE49-F238E27FC236}">
                <a16:creationId xmlns:a16="http://schemas.microsoft.com/office/drawing/2014/main" id="{FE9EABE5-A2DE-DA9C-C296-C1CB99BAF3E6}"/>
              </a:ext>
            </a:extLst>
          </p:cNvPr>
          <p:cNvCxnSpPr>
            <a:cxnSpLocks/>
            <a:stCxn id="258" idx="2"/>
            <a:endCxn id="263" idx="0"/>
          </p:cNvCxnSpPr>
          <p:nvPr/>
        </p:nvCxnSpPr>
        <p:spPr>
          <a:xfrm flipH="1">
            <a:off x="11567180" y="7646117"/>
            <a:ext cx="2355" cy="2228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0" name="TextBox 11">
            <a:extLst>
              <a:ext uri="{FF2B5EF4-FFF2-40B4-BE49-F238E27FC236}">
                <a16:creationId xmlns:a16="http://schemas.microsoft.com/office/drawing/2014/main" id="{5D17DB6A-9343-ECD5-216D-1A0EC9CD88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5259" y="8374574"/>
            <a:ext cx="22923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Front Door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フロントエンド配信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CDN</a:t>
            </a:r>
            <a:endParaRPr lang="en-US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sp>
        <p:nvSpPr>
          <p:cNvPr id="261" name="TextBox 9">
            <a:extLst>
              <a:ext uri="{FF2B5EF4-FFF2-40B4-BE49-F238E27FC236}">
                <a16:creationId xmlns:a16="http://schemas.microsoft.com/office/drawing/2014/main" id="{92F01519-B4C8-7395-6BB1-F55DDAAF8C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98396" y="7489647"/>
            <a:ext cx="223996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Storage Accounts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フロントエンド配信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ストレージ</a:t>
            </a:r>
            <a:endParaRPr lang="en-US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pic>
        <p:nvPicPr>
          <p:cNvPr id="262" name="グラフィックス 261">
            <a:extLst>
              <a:ext uri="{FF2B5EF4-FFF2-40B4-BE49-F238E27FC236}">
                <a16:creationId xmlns:a16="http://schemas.microsoft.com/office/drawing/2014/main" id="{D7F19C5D-71BC-9827-01B7-76423989CCD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1386653" y="6931143"/>
            <a:ext cx="365761" cy="365761"/>
          </a:xfrm>
          <a:prstGeom prst="rect">
            <a:avLst/>
          </a:prstGeom>
        </p:spPr>
      </p:pic>
      <p:pic>
        <p:nvPicPr>
          <p:cNvPr id="263" name="グラフィックス 262">
            <a:extLst>
              <a:ext uri="{FF2B5EF4-FFF2-40B4-BE49-F238E27FC236}">
                <a16:creationId xmlns:a16="http://schemas.microsoft.com/office/drawing/2014/main" id="{4604D603-D940-E99A-4E47-3022EF296AF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1292860" y="7869006"/>
            <a:ext cx="548640" cy="548640"/>
          </a:xfrm>
          <a:prstGeom prst="rect">
            <a:avLst/>
          </a:prstGeom>
        </p:spPr>
      </p:pic>
      <p:pic>
        <p:nvPicPr>
          <p:cNvPr id="264" name="グラフィックス 263">
            <a:extLst>
              <a:ext uri="{FF2B5EF4-FFF2-40B4-BE49-F238E27FC236}">
                <a16:creationId xmlns:a16="http://schemas.microsoft.com/office/drawing/2014/main" id="{CF390482-D618-7E58-987D-6C1CFD433CB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3821474" y="6909029"/>
            <a:ext cx="548640" cy="548640"/>
          </a:xfrm>
          <a:prstGeom prst="rect">
            <a:avLst/>
          </a:prstGeom>
        </p:spPr>
      </p:pic>
      <p:sp>
        <p:nvSpPr>
          <p:cNvPr id="265" name="正方形/長方形 264">
            <a:extLst>
              <a:ext uri="{FF2B5EF4-FFF2-40B4-BE49-F238E27FC236}">
                <a16:creationId xmlns:a16="http://schemas.microsoft.com/office/drawing/2014/main" id="{58ADEDA6-D989-B224-33E3-AE6D098C7E32}"/>
              </a:ext>
            </a:extLst>
          </p:cNvPr>
          <p:cNvSpPr/>
          <p:nvPr/>
        </p:nvSpPr>
        <p:spPr>
          <a:xfrm>
            <a:off x="18142739" y="7103883"/>
            <a:ext cx="2563111" cy="1952813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kumimoji="1" lang="ja-JP" altLang="en-US" sz="14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データ管理</a:t>
            </a:r>
            <a:r>
              <a:rPr kumimoji="1" lang="en-US" altLang="ja-JP" sz="14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_</a:t>
            </a:r>
            <a:r>
              <a:rPr kumimoji="1" lang="ja-JP" altLang="en-US" sz="14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統計情報公開機能</a:t>
            </a:r>
          </a:p>
        </p:txBody>
      </p:sp>
      <p:sp>
        <p:nvSpPr>
          <p:cNvPr id="266" name="TextBox 9">
            <a:extLst>
              <a:ext uri="{FF2B5EF4-FFF2-40B4-BE49-F238E27FC236}">
                <a16:creationId xmlns:a16="http://schemas.microsoft.com/office/drawing/2014/main" id="{4088CA2B-E379-7B06-0C16-A3C6D01B31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97135" y="8431894"/>
            <a:ext cx="224313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Storage Accounts</a:t>
            </a:r>
          </a:p>
          <a:p>
            <a:pPr algn="ctr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統計処理後データ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  <a:p>
            <a:pPr algn="ctr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保存ストレージ</a:t>
            </a:r>
            <a:endParaRPr lang="en-US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pic>
        <p:nvPicPr>
          <p:cNvPr id="269" name="グラフィックス 268">
            <a:extLst>
              <a:ext uri="{FF2B5EF4-FFF2-40B4-BE49-F238E27FC236}">
                <a16:creationId xmlns:a16="http://schemas.microsoft.com/office/drawing/2014/main" id="{8C701856-D2E0-B0DB-EE92-8DA7E2FDABC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9158779" y="7865610"/>
            <a:ext cx="548640" cy="548640"/>
          </a:xfrm>
          <a:prstGeom prst="rect">
            <a:avLst/>
          </a:prstGeom>
        </p:spPr>
      </p:pic>
      <p:cxnSp>
        <p:nvCxnSpPr>
          <p:cNvPr id="275" name="コネクタ: カギ線 274">
            <a:extLst>
              <a:ext uri="{FF2B5EF4-FFF2-40B4-BE49-F238E27FC236}">
                <a16:creationId xmlns:a16="http://schemas.microsoft.com/office/drawing/2014/main" id="{19287CAB-BCF4-5A3F-68E6-58A7D572A7D9}"/>
              </a:ext>
            </a:extLst>
          </p:cNvPr>
          <p:cNvCxnSpPr>
            <a:cxnSpLocks/>
            <a:stCxn id="228" idx="2"/>
            <a:endCxn id="269" idx="3"/>
          </p:cNvCxnSpPr>
          <p:nvPr/>
        </p:nvCxnSpPr>
        <p:spPr>
          <a:xfrm rot="5400000">
            <a:off x="19263288" y="5253740"/>
            <a:ext cx="3330321" cy="2442058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コネクタ: カギ線 297">
            <a:extLst>
              <a:ext uri="{FF2B5EF4-FFF2-40B4-BE49-F238E27FC236}">
                <a16:creationId xmlns:a16="http://schemas.microsoft.com/office/drawing/2014/main" id="{A06B771C-46F2-EDEE-6425-C2A903D85B3A}"/>
              </a:ext>
            </a:extLst>
          </p:cNvPr>
          <p:cNvCxnSpPr>
            <a:cxnSpLocks/>
            <a:stCxn id="263" idx="3"/>
            <a:endCxn id="264" idx="1"/>
          </p:cNvCxnSpPr>
          <p:nvPr/>
        </p:nvCxnSpPr>
        <p:spPr>
          <a:xfrm flipV="1">
            <a:off x="11841500" y="7183349"/>
            <a:ext cx="1979974" cy="959977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5" name="正方形/長方形 314">
            <a:extLst>
              <a:ext uri="{FF2B5EF4-FFF2-40B4-BE49-F238E27FC236}">
                <a16:creationId xmlns:a16="http://schemas.microsoft.com/office/drawing/2014/main" id="{23858093-EF16-D9D5-1FE0-22A84F1B1A38}"/>
              </a:ext>
            </a:extLst>
          </p:cNvPr>
          <p:cNvSpPr/>
          <p:nvPr/>
        </p:nvSpPr>
        <p:spPr>
          <a:xfrm>
            <a:off x="16589094" y="9195265"/>
            <a:ext cx="4250699" cy="1691246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kumimoji="1" lang="ja-JP" altLang="en-US" sz="14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利用者通知</a:t>
            </a:r>
            <a:r>
              <a:rPr kumimoji="1" lang="en-US" altLang="ja-JP" sz="14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_</a:t>
            </a:r>
            <a:r>
              <a:rPr kumimoji="1" lang="ja-JP" altLang="en-US" sz="14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メッセージ通知機能</a:t>
            </a:r>
            <a:endParaRPr kumimoji="1" lang="en-US" altLang="ja-JP" sz="1400" b="1" u="sng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6" name="TextBox 12">
            <a:extLst>
              <a:ext uri="{FF2B5EF4-FFF2-40B4-BE49-F238E27FC236}">
                <a16:creationId xmlns:a16="http://schemas.microsoft.com/office/drawing/2014/main" id="{615FD44C-A4CD-5228-4153-C9CC1DA3A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89094" y="10354057"/>
            <a:ext cx="22796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Azure Communication Services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通知メール</a:t>
            </a:r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送信</a:t>
            </a:r>
          </a:p>
        </p:txBody>
      </p:sp>
      <p:sp>
        <p:nvSpPr>
          <p:cNvPr id="318" name="TextBox 20">
            <a:extLst>
              <a:ext uri="{FF2B5EF4-FFF2-40B4-BE49-F238E27FC236}">
                <a16:creationId xmlns:a16="http://schemas.microsoft.com/office/drawing/2014/main" id="{230B653B-57BA-44D9-64B0-DC505C509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91774" y="10368208"/>
            <a:ext cx="22923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Azure Functions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通知メール</a:t>
            </a:r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送信処理</a:t>
            </a:r>
          </a:p>
        </p:txBody>
      </p:sp>
      <p:cxnSp>
        <p:nvCxnSpPr>
          <p:cNvPr id="321" name="直線矢印コネクタ 320">
            <a:extLst>
              <a:ext uri="{FF2B5EF4-FFF2-40B4-BE49-F238E27FC236}">
                <a16:creationId xmlns:a16="http://schemas.microsoft.com/office/drawing/2014/main" id="{307C9FDF-AB51-F79A-9601-661C34360F54}"/>
              </a:ext>
            </a:extLst>
          </p:cNvPr>
          <p:cNvCxnSpPr>
            <a:cxnSpLocks/>
            <a:stCxn id="323" idx="1"/>
            <a:endCxn id="324" idx="3"/>
          </p:cNvCxnSpPr>
          <p:nvPr/>
        </p:nvCxnSpPr>
        <p:spPr>
          <a:xfrm flipH="1">
            <a:off x="18057964" y="10157904"/>
            <a:ext cx="111659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23" name="グラフィックス 322">
            <a:extLst>
              <a:ext uri="{FF2B5EF4-FFF2-40B4-BE49-F238E27FC236}">
                <a16:creationId xmlns:a16="http://schemas.microsoft.com/office/drawing/2014/main" id="{A011BF05-F8CE-E8C8-5EFB-C3553064B713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9174558" y="9883584"/>
            <a:ext cx="548640" cy="548640"/>
          </a:xfrm>
          <a:prstGeom prst="rect">
            <a:avLst/>
          </a:prstGeom>
        </p:spPr>
      </p:pic>
      <p:pic>
        <p:nvPicPr>
          <p:cNvPr id="324" name="グラフィックス 323">
            <a:extLst>
              <a:ext uri="{FF2B5EF4-FFF2-40B4-BE49-F238E27FC236}">
                <a16:creationId xmlns:a16="http://schemas.microsoft.com/office/drawing/2014/main" id="{81531580-095E-948D-8DE4-7A099B3E472D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7399874" y="9828859"/>
            <a:ext cx="658090" cy="658090"/>
          </a:xfrm>
          <a:prstGeom prst="rect">
            <a:avLst/>
          </a:prstGeom>
        </p:spPr>
      </p:pic>
      <p:cxnSp>
        <p:nvCxnSpPr>
          <p:cNvPr id="347" name="直線矢印コネクタ 346">
            <a:extLst>
              <a:ext uri="{FF2B5EF4-FFF2-40B4-BE49-F238E27FC236}">
                <a16:creationId xmlns:a16="http://schemas.microsoft.com/office/drawing/2014/main" id="{5C9D3433-FBE2-0AD4-6555-E3C45ADD4F77}"/>
              </a:ext>
            </a:extLst>
          </p:cNvPr>
          <p:cNvCxnSpPr>
            <a:cxnSpLocks/>
            <a:stCxn id="249" idx="3"/>
            <a:endCxn id="234" idx="3"/>
          </p:cNvCxnSpPr>
          <p:nvPr/>
        </p:nvCxnSpPr>
        <p:spPr>
          <a:xfrm flipH="1" flipV="1">
            <a:off x="22437021" y="3838120"/>
            <a:ext cx="3593490" cy="51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52" name="Graphic 50">
            <a:extLst>
              <a:ext uri="{FF2B5EF4-FFF2-40B4-BE49-F238E27FC236}">
                <a16:creationId xmlns:a16="http://schemas.microsoft.com/office/drawing/2014/main" id="{251A0F3C-EE53-1713-9278-EED5BC658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9814" y="9938906"/>
            <a:ext cx="437996" cy="43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3" name="TextBox 9">
            <a:extLst>
              <a:ext uri="{FF2B5EF4-FFF2-40B4-BE49-F238E27FC236}">
                <a16:creationId xmlns:a16="http://schemas.microsoft.com/office/drawing/2014/main" id="{4D9C8025-F5DD-3137-DEE4-AAACC6C88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4568" y="10253791"/>
            <a:ext cx="13884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通知メール</a:t>
            </a:r>
            <a:endParaRPr lang="en-US" altLang="ja-JP" sz="10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cxnSp>
        <p:nvCxnSpPr>
          <p:cNvPr id="354" name="直線矢印コネクタ 120">
            <a:extLst>
              <a:ext uri="{FF2B5EF4-FFF2-40B4-BE49-F238E27FC236}">
                <a16:creationId xmlns:a16="http://schemas.microsoft.com/office/drawing/2014/main" id="{D79D8BC3-41B7-9F2C-5CA6-AEC0833C3C36}"/>
              </a:ext>
            </a:extLst>
          </p:cNvPr>
          <p:cNvCxnSpPr>
            <a:cxnSpLocks/>
            <a:stCxn id="324" idx="1"/>
            <a:endCxn id="352" idx="3"/>
          </p:cNvCxnSpPr>
          <p:nvPr/>
        </p:nvCxnSpPr>
        <p:spPr>
          <a:xfrm flipH="1">
            <a:off x="9827810" y="10157904"/>
            <a:ext cx="75720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8" name="正方形/長方形 357">
            <a:extLst>
              <a:ext uri="{FF2B5EF4-FFF2-40B4-BE49-F238E27FC236}">
                <a16:creationId xmlns:a16="http://schemas.microsoft.com/office/drawing/2014/main" id="{31738DF9-4227-7808-A7B4-8E6F37CEA964}"/>
              </a:ext>
            </a:extLst>
          </p:cNvPr>
          <p:cNvSpPr/>
          <p:nvPr/>
        </p:nvSpPr>
        <p:spPr>
          <a:xfrm>
            <a:off x="11801259" y="10978930"/>
            <a:ext cx="8456929" cy="1345223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kumimoji="1" lang="ja-JP" altLang="en-US" sz="1400" b="1" u="sng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オブザーバビリティ</a:t>
            </a:r>
            <a:r>
              <a:rPr kumimoji="1" lang="en-US" altLang="ja-JP" sz="1400" b="1" u="sng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_</a:t>
            </a:r>
            <a:r>
              <a:rPr kumimoji="1" lang="ja-JP" altLang="en-US" sz="1400" b="1" u="sng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システム監視機能</a:t>
            </a:r>
            <a:endParaRPr kumimoji="1" lang="en-US" altLang="ja-JP" sz="1400" b="1" u="sng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361" name="グラフィックス 360">
            <a:extLst>
              <a:ext uri="{FF2B5EF4-FFF2-40B4-BE49-F238E27FC236}">
                <a16:creationId xmlns:a16="http://schemas.microsoft.com/office/drawing/2014/main" id="{0BCABE43-B4C4-8EAD-CAC6-3F6453AE9090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8365162" y="11318523"/>
            <a:ext cx="548639" cy="548639"/>
          </a:xfrm>
          <a:prstGeom prst="rect">
            <a:avLst/>
          </a:prstGeom>
        </p:spPr>
      </p:pic>
      <p:sp>
        <p:nvSpPr>
          <p:cNvPr id="362" name="TextBox 9">
            <a:extLst>
              <a:ext uri="{FF2B5EF4-FFF2-40B4-BE49-F238E27FC236}">
                <a16:creationId xmlns:a16="http://schemas.microsoft.com/office/drawing/2014/main" id="{9713897F-26A0-A969-924F-9AC10838D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45239" y="11809759"/>
            <a:ext cx="13884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Alert</a:t>
            </a:r>
          </a:p>
        </p:txBody>
      </p:sp>
      <p:pic>
        <p:nvPicPr>
          <p:cNvPr id="365" name="グラフィックス 364">
            <a:extLst>
              <a:ext uri="{FF2B5EF4-FFF2-40B4-BE49-F238E27FC236}">
                <a16:creationId xmlns:a16="http://schemas.microsoft.com/office/drawing/2014/main" id="{12C97EB1-F568-AA2D-CE6E-5CF8FE1C96DF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7206067" y="11311686"/>
            <a:ext cx="548376" cy="548376"/>
          </a:xfrm>
          <a:prstGeom prst="rect">
            <a:avLst/>
          </a:prstGeom>
        </p:spPr>
      </p:pic>
      <p:sp>
        <p:nvSpPr>
          <p:cNvPr id="366" name="TextBox 9">
            <a:extLst>
              <a:ext uri="{FF2B5EF4-FFF2-40B4-BE49-F238E27FC236}">
                <a16:creationId xmlns:a16="http://schemas.microsoft.com/office/drawing/2014/main" id="{F959C4A1-DEFA-2A80-A074-7FE4C122A8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14918" y="11811622"/>
            <a:ext cx="213622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Azure Service Health</a:t>
            </a:r>
          </a:p>
          <a:p>
            <a:pPr algn="ctr" eaLnBrk="1" hangingPunct="1"/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Azure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障害・メンテナンス</a:t>
            </a:r>
            <a:endParaRPr lang="en-US" altLang="ja-JP" sz="10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  <a:p>
            <a:pPr algn="ctr" eaLnBrk="1" hangingPunct="1"/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情報提供</a:t>
            </a:r>
            <a:endParaRPr lang="en-US" altLang="ja-JP" sz="10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pic>
        <p:nvPicPr>
          <p:cNvPr id="367" name="グラフィックス 366">
            <a:extLst>
              <a:ext uri="{FF2B5EF4-FFF2-40B4-BE49-F238E27FC236}">
                <a16:creationId xmlns:a16="http://schemas.microsoft.com/office/drawing/2014/main" id="{7FCB6939-18BD-3CF5-E032-F33C0B44B64F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9335592" y="11309043"/>
            <a:ext cx="548640" cy="548640"/>
          </a:xfrm>
          <a:prstGeom prst="rect">
            <a:avLst/>
          </a:prstGeom>
        </p:spPr>
      </p:pic>
      <p:sp>
        <p:nvSpPr>
          <p:cNvPr id="369" name="TextBox 9">
            <a:extLst>
              <a:ext uri="{FF2B5EF4-FFF2-40B4-BE49-F238E27FC236}">
                <a16:creationId xmlns:a16="http://schemas.microsoft.com/office/drawing/2014/main" id="{DC5CEFBF-AB40-5F2C-4DB3-F1BB1FB8D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2677" y="11820094"/>
            <a:ext cx="13884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Azure Logic Apps</a:t>
            </a:r>
          </a:p>
          <a:p>
            <a:pPr algn="ctr" eaLnBrk="1" hangingPunct="1"/>
            <a:endParaRPr lang="en-US" altLang="ja-JP" sz="10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pic>
        <p:nvPicPr>
          <p:cNvPr id="374" name="グラフィックス 373">
            <a:extLst>
              <a:ext uri="{FF2B5EF4-FFF2-40B4-BE49-F238E27FC236}">
                <a16:creationId xmlns:a16="http://schemas.microsoft.com/office/drawing/2014/main" id="{E822B164-2C51-008F-0FF5-E28AFBF98B5C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5929610" y="11314767"/>
            <a:ext cx="548640" cy="548640"/>
          </a:xfrm>
          <a:prstGeom prst="rect">
            <a:avLst/>
          </a:prstGeom>
        </p:spPr>
      </p:pic>
      <p:sp>
        <p:nvSpPr>
          <p:cNvPr id="376" name="TextBox 9">
            <a:extLst>
              <a:ext uri="{FF2B5EF4-FFF2-40B4-BE49-F238E27FC236}">
                <a16:creationId xmlns:a16="http://schemas.microsoft.com/office/drawing/2014/main" id="{9CE4435D-395C-971E-5F65-1729662EF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06410" y="11815950"/>
            <a:ext cx="13884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Azure Dashboard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ダッシュボード</a:t>
            </a:r>
            <a:endParaRPr lang="en-US" altLang="ja-JP" sz="10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pic>
        <p:nvPicPr>
          <p:cNvPr id="378" name="グラフィックス 377">
            <a:extLst>
              <a:ext uri="{FF2B5EF4-FFF2-40B4-BE49-F238E27FC236}">
                <a16:creationId xmlns:a16="http://schemas.microsoft.com/office/drawing/2014/main" id="{20F28680-226F-066D-132D-49782F69662C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14782150" y="11262982"/>
            <a:ext cx="548640" cy="548640"/>
          </a:xfrm>
          <a:prstGeom prst="rect">
            <a:avLst/>
          </a:prstGeom>
        </p:spPr>
      </p:pic>
      <p:sp>
        <p:nvSpPr>
          <p:cNvPr id="379" name="TextBox 9">
            <a:extLst>
              <a:ext uri="{FF2B5EF4-FFF2-40B4-BE49-F238E27FC236}">
                <a16:creationId xmlns:a16="http://schemas.microsoft.com/office/drawing/2014/main" id="{3B3D044D-BBD1-FD5E-178D-170A3E9E3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17049" y="11772639"/>
            <a:ext cx="13884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Application Insights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メトリクス監視</a:t>
            </a:r>
            <a:endParaRPr lang="en-US" altLang="en-US" sz="10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pic>
        <p:nvPicPr>
          <p:cNvPr id="381" name="グラフィックス 380">
            <a:extLst>
              <a:ext uri="{FF2B5EF4-FFF2-40B4-BE49-F238E27FC236}">
                <a16:creationId xmlns:a16="http://schemas.microsoft.com/office/drawing/2014/main" id="{FCF42473-1CFC-162A-E62D-C7E0A1A6E26B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12422806" y="11267310"/>
            <a:ext cx="548640" cy="548640"/>
          </a:xfrm>
          <a:prstGeom prst="rect">
            <a:avLst/>
          </a:prstGeom>
        </p:spPr>
      </p:pic>
      <p:pic>
        <p:nvPicPr>
          <p:cNvPr id="382" name="グラフィックス 381">
            <a:extLst>
              <a:ext uri="{FF2B5EF4-FFF2-40B4-BE49-F238E27FC236}">
                <a16:creationId xmlns:a16="http://schemas.microsoft.com/office/drawing/2014/main" id="{78FB9AAE-E0E2-CF63-0F7F-5ADA72D62D9B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13538516" y="11273036"/>
            <a:ext cx="553794" cy="553794"/>
          </a:xfrm>
          <a:prstGeom prst="rect">
            <a:avLst/>
          </a:prstGeom>
        </p:spPr>
      </p:pic>
      <p:sp>
        <p:nvSpPr>
          <p:cNvPr id="387" name="TextBox 9">
            <a:extLst>
              <a:ext uri="{FF2B5EF4-FFF2-40B4-BE49-F238E27FC236}">
                <a16:creationId xmlns:a16="http://schemas.microsoft.com/office/drawing/2014/main" id="{CD352D81-5B37-12B9-14C6-F35125D10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1064" y="11815950"/>
            <a:ext cx="13884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Log Analytics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ログ監視</a:t>
            </a:r>
            <a:endParaRPr lang="en-US" altLang="en-US" sz="10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sp>
        <p:nvSpPr>
          <p:cNvPr id="391" name="TextBox 9">
            <a:extLst>
              <a:ext uri="{FF2B5EF4-FFF2-40B4-BE49-F238E27FC236}">
                <a16:creationId xmlns:a16="http://schemas.microsoft.com/office/drawing/2014/main" id="{58216CC1-7030-4810-C46F-6C582823F2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18713" y="11751012"/>
            <a:ext cx="13884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Azure Monitor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メトリクス機能</a:t>
            </a:r>
            <a:endParaRPr lang="en-US" altLang="en-US" sz="10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sp>
        <p:nvSpPr>
          <p:cNvPr id="398" name="正方形/長方形 397">
            <a:extLst>
              <a:ext uri="{FF2B5EF4-FFF2-40B4-BE49-F238E27FC236}">
                <a16:creationId xmlns:a16="http://schemas.microsoft.com/office/drawing/2014/main" id="{131C4A78-56F7-E8E1-D064-DD9F4616FBE2}"/>
              </a:ext>
            </a:extLst>
          </p:cNvPr>
          <p:cNvSpPr/>
          <p:nvPr/>
        </p:nvSpPr>
        <p:spPr>
          <a:xfrm>
            <a:off x="20403791" y="10978930"/>
            <a:ext cx="3446407" cy="1345223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kumimoji="1" lang="ja-JP" altLang="en-US" sz="1400" b="1" u="sng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オブザーバビリティ</a:t>
            </a:r>
            <a:r>
              <a:rPr kumimoji="1" lang="en-US" altLang="ja-JP" sz="1400" b="1" u="sng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_</a:t>
            </a:r>
            <a:r>
              <a:rPr kumimoji="1" lang="ja-JP" altLang="en-US" sz="1400" b="1" u="sng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サービス状態</a:t>
            </a:r>
            <a:endParaRPr kumimoji="1" lang="en-US" altLang="ja-JP" sz="1400" b="1" u="sng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r"/>
            <a:r>
              <a:rPr kumimoji="1" lang="ja-JP" altLang="en-US" sz="1400" b="1" u="sng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監視機能</a:t>
            </a:r>
            <a:endParaRPr kumimoji="1" lang="en-US" altLang="ja-JP" sz="1400" b="1" u="sng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399" name="グラフィックス 398">
            <a:extLst>
              <a:ext uri="{FF2B5EF4-FFF2-40B4-BE49-F238E27FC236}">
                <a16:creationId xmlns:a16="http://schemas.microsoft.com/office/drawing/2014/main" id="{3D58F48A-526E-F204-8F3A-85BF0E65F422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21482348" y="11303889"/>
            <a:ext cx="553794" cy="553794"/>
          </a:xfrm>
          <a:prstGeom prst="rect">
            <a:avLst/>
          </a:prstGeom>
        </p:spPr>
      </p:pic>
      <p:sp>
        <p:nvSpPr>
          <p:cNvPr id="400" name="TextBox 9">
            <a:extLst>
              <a:ext uri="{FF2B5EF4-FFF2-40B4-BE49-F238E27FC236}">
                <a16:creationId xmlns:a16="http://schemas.microsoft.com/office/drawing/2014/main" id="{39181D6B-5ED9-2E75-E891-0064A5F3B2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08986" y="11891419"/>
            <a:ext cx="15005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Application Insights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サービス監視</a:t>
            </a:r>
            <a:endParaRPr lang="en-US" altLang="en-US" sz="10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sp>
        <p:nvSpPr>
          <p:cNvPr id="401" name="正方形/長方形 400">
            <a:extLst>
              <a:ext uri="{FF2B5EF4-FFF2-40B4-BE49-F238E27FC236}">
                <a16:creationId xmlns:a16="http://schemas.microsoft.com/office/drawing/2014/main" id="{EE8D1D69-885C-9998-4AE0-ED0E9621826B}"/>
              </a:ext>
            </a:extLst>
          </p:cNvPr>
          <p:cNvSpPr/>
          <p:nvPr/>
        </p:nvSpPr>
        <p:spPr>
          <a:xfrm>
            <a:off x="11786423" y="12375062"/>
            <a:ext cx="5839134" cy="1383356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kumimoji="1" lang="ja-JP" altLang="en-US" sz="1400" b="1" u="sng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ログ管理</a:t>
            </a:r>
            <a:r>
              <a:rPr kumimoji="1" lang="en-US" altLang="ja-JP" sz="1400" b="1" u="sng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_</a:t>
            </a:r>
            <a:r>
              <a:rPr kumimoji="1" lang="ja-JP" altLang="en-US" sz="1400" b="1" u="sng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ログ管理機能</a:t>
            </a:r>
            <a:endParaRPr kumimoji="1" lang="en-US" altLang="ja-JP" sz="1400" b="1" u="sng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02" name="TextBox 9">
            <a:extLst>
              <a:ext uri="{FF2B5EF4-FFF2-40B4-BE49-F238E27FC236}">
                <a16:creationId xmlns:a16="http://schemas.microsoft.com/office/drawing/2014/main" id="{8049E0B5-4D36-BA2C-E072-A1192CB14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03399" y="13181532"/>
            <a:ext cx="174994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Storage </a:t>
            </a:r>
          </a:p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Accounts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ログ長期保管用ストレージ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pic>
        <p:nvPicPr>
          <p:cNvPr id="403" name="グラフィックス 402">
            <a:extLst>
              <a:ext uri="{FF2B5EF4-FFF2-40B4-BE49-F238E27FC236}">
                <a16:creationId xmlns:a16="http://schemas.microsoft.com/office/drawing/2014/main" id="{6C230651-515F-5FA0-87D8-159574CE5E3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4904050" y="12667174"/>
            <a:ext cx="548640" cy="548640"/>
          </a:xfrm>
          <a:prstGeom prst="rect">
            <a:avLst/>
          </a:prstGeom>
        </p:spPr>
      </p:pic>
      <p:pic>
        <p:nvPicPr>
          <p:cNvPr id="404" name="グラフィックス 403">
            <a:extLst>
              <a:ext uri="{FF2B5EF4-FFF2-40B4-BE49-F238E27FC236}">
                <a16:creationId xmlns:a16="http://schemas.microsoft.com/office/drawing/2014/main" id="{D10A91C5-2C15-BAA4-6645-3CD4631F229B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13728361" y="12659826"/>
            <a:ext cx="548640" cy="548640"/>
          </a:xfrm>
          <a:prstGeom prst="rect">
            <a:avLst/>
          </a:prstGeom>
        </p:spPr>
      </p:pic>
      <p:sp>
        <p:nvSpPr>
          <p:cNvPr id="405" name="TextBox 9">
            <a:extLst>
              <a:ext uri="{FF2B5EF4-FFF2-40B4-BE49-F238E27FC236}">
                <a16:creationId xmlns:a16="http://schemas.microsoft.com/office/drawing/2014/main" id="{EAC6471A-893E-F2DA-9406-073FB4F83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22915" y="13181532"/>
            <a:ext cx="13884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Log Analytics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ログ分析用ストレージ</a:t>
            </a:r>
            <a:endParaRPr lang="en-US" altLang="en-US" sz="10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sp>
        <p:nvSpPr>
          <p:cNvPr id="406" name="TextBox 9">
            <a:extLst>
              <a:ext uri="{FF2B5EF4-FFF2-40B4-BE49-F238E27FC236}">
                <a16:creationId xmlns:a16="http://schemas.microsoft.com/office/drawing/2014/main" id="{DBF16283-5BDC-13B9-B0D0-E1E9E10AD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23344" y="13182953"/>
            <a:ext cx="17499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AI Search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ログの検索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pic>
        <p:nvPicPr>
          <p:cNvPr id="407" name="グラフィックス 406">
            <a:extLst>
              <a:ext uri="{FF2B5EF4-FFF2-40B4-BE49-F238E27FC236}">
                <a16:creationId xmlns:a16="http://schemas.microsoft.com/office/drawing/2014/main" id="{CC1D09F3-C14B-854C-C91C-6680A7C0D084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12422806" y="12657269"/>
            <a:ext cx="550179" cy="550179"/>
          </a:xfrm>
          <a:prstGeom prst="rect">
            <a:avLst/>
          </a:prstGeom>
        </p:spPr>
      </p:pic>
      <p:pic>
        <p:nvPicPr>
          <p:cNvPr id="408" name="グラフィックス 407">
            <a:extLst>
              <a:ext uri="{FF2B5EF4-FFF2-40B4-BE49-F238E27FC236}">
                <a16:creationId xmlns:a16="http://schemas.microsoft.com/office/drawing/2014/main" id="{55C914BC-7E65-0F07-0908-9AF261567B5B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16323994" y="12655284"/>
            <a:ext cx="548640" cy="548640"/>
          </a:xfrm>
          <a:prstGeom prst="rect">
            <a:avLst/>
          </a:prstGeom>
        </p:spPr>
      </p:pic>
      <p:sp>
        <p:nvSpPr>
          <p:cNvPr id="409" name="TextBox 9">
            <a:extLst>
              <a:ext uri="{FF2B5EF4-FFF2-40B4-BE49-F238E27FC236}">
                <a16:creationId xmlns:a16="http://schemas.microsoft.com/office/drawing/2014/main" id="{1500DBD0-2AB3-F627-3E09-0F59185DB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33821" y="13178755"/>
            <a:ext cx="17499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診断設定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ログの連携設定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sp>
        <p:nvSpPr>
          <p:cNvPr id="411" name="正方形/長方形 410">
            <a:extLst>
              <a:ext uri="{FF2B5EF4-FFF2-40B4-BE49-F238E27FC236}">
                <a16:creationId xmlns:a16="http://schemas.microsoft.com/office/drawing/2014/main" id="{A0038E7E-FFBD-3AC9-41B8-25F3A7561F26}"/>
              </a:ext>
            </a:extLst>
          </p:cNvPr>
          <p:cNvSpPr/>
          <p:nvPr/>
        </p:nvSpPr>
        <p:spPr>
          <a:xfrm>
            <a:off x="17672954" y="12371113"/>
            <a:ext cx="2355069" cy="1387304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kumimoji="1" lang="ja-JP" altLang="en-US" sz="1400" b="1" u="sng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バックアップ</a:t>
            </a:r>
            <a:r>
              <a:rPr kumimoji="1" lang="en-US" altLang="ja-JP" sz="1400" b="1" u="sng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_</a:t>
            </a:r>
            <a:r>
              <a:rPr kumimoji="1" lang="ja-JP" altLang="en-US" sz="1400" b="1" u="sng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バックアップ機能</a:t>
            </a:r>
            <a:endParaRPr kumimoji="1" lang="en-US" altLang="ja-JP" sz="1400" b="1" u="sng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12" name="TextBox 9">
            <a:extLst>
              <a:ext uri="{FF2B5EF4-FFF2-40B4-BE49-F238E27FC236}">
                <a16:creationId xmlns:a16="http://schemas.microsoft.com/office/drawing/2014/main" id="{B463A191-E824-D94C-1E4A-84DB316220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86872" y="13179575"/>
            <a:ext cx="174994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Backup</a:t>
            </a:r>
          </a:p>
          <a:p>
            <a:pPr algn="ctr" eaLnBrk="1" hangingPunct="1"/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Center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バックアップ機能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pic>
        <p:nvPicPr>
          <p:cNvPr id="413" name="グラフィックス 412">
            <a:extLst>
              <a:ext uri="{FF2B5EF4-FFF2-40B4-BE49-F238E27FC236}">
                <a16:creationId xmlns:a16="http://schemas.microsoft.com/office/drawing/2014/main" id="{EA300A17-928A-110A-C3FA-B0DE4E2395FA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18601411" y="12659826"/>
            <a:ext cx="548641" cy="548641"/>
          </a:xfrm>
          <a:prstGeom prst="rect">
            <a:avLst/>
          </a:prstGeom>
        </p:spPr>
      </p:pic>
      <p:sp>
        <p:nvSpPr>
          <p:cNvPr id="414" name="正方形/長方形 413">
            <a:extLst>
              <a:ext uri="{FF2B5EF4-FFF2-40B4-BE49-F238E27FC236}">
                <a16:creationId xmlns:a16="http://schemas.microsoft.com/office/drawing/2014/main" id="{365F4ECD-0BAF-0570-5788-200BCCBDF4B9}"/>
              </a:ext>
            </a:extLst>
          </p:cNvPr>
          <p:cNvSpPr/>
          <p:nvPr/>
        </p:nvSpPr>
        <p:spPr>
          <a:xfrm>
            <a:off x="20075420" y="12377198"/>
            <a:ext cx="3785190" cy="1381220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kumimoji="1" lang="ja-JP" altLang="en-US" sz="1400" b="1" u="sng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構成管理</a:t>
            </a:r>
            <a:r>
              <a:rPr kumimoji="1" lang="en-US" altLang="ja-JP" sz="1400" b="1" u="sng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_</a:t>
            </a:r>
            <a:r>
              <a:rPr kumimoji="1" lang="ja-JP" altLang="en-US" sz="1400" b="1" u="sng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システム構成管理機能</a:t>
            </a:r>
            <a:endParaRPr kumimoji="1" lang="en-US" altLang="ja-JP" sz="1400" b="1" u="sng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15" name="TextBox 9">
            <a:extLst>
              <a:ext uri="{FF2B5EF4-FFF2-40B4-BE49-F238E27FC236}">
                <a16:creationId xmlns:a16="http://schemas.microsoft.com/office/drawing/2014/main" id="{A8245A65-D866-F7AB-FFF7-5B464305E4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09796" y="13197936"/>
            <a:ext cx="174994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Template Specs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構成管理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構成管理情報保管</a:t>
            </a:r>
            <a:endParaRPr lang="en-US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pic>
        <p:nvPicPr>
          <p:cNvPr id="416" name="グラフィックス 415">
            <a:extLst>
              <a:ext uri="{FF2B5EF4-FFF2-40B4-BE49-F238E27FC236}">
                <a16:creationId xmlns:a16="http://schemas.microsoft.com/office/drawing/2014/main" id="{26326D99-AD33-B4A0-DDC8-AFF659A2AB26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20709017" y="12669786"/>
            <a:ext cx="548640" cy="548640"/>
          </a:xfrm>
          <a:prstGeom prst="rect">
            <a:avLst/>
          </a:prstGeom>
        </p:spPr>
      </p:pic>
      <p:pic>
        <p:nvPicPr>
          <p:cNvPr id="417" name="グラフィックス 416">
            <a:extLst>
              <a:ext uri="{FF2B5EF4-FFF2-40B4-BE49-F238E27FC236}">
                <a16:creationId xmlns:a16="http://schemas.microsoft.com/office/drawing/2014/main" id="{50DF4E91-0516-4EB6-FA20-88EB5DC88826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22430524" y="12667174"/>
            <a:ext cx="550214" cy="550214"/>
          </a:xfrm>
          <a:prstGeom prst="rect">
            <a:avLst/>
          </a:prstGeom>
        </p:spPr>
      </p:pic>
      <p:sp>
        <p:nvSpPr>
          <p:cNvPr id="418" name="TextBox 9">
            <a:extLst>
              <a:ext uri="{FF2B5EF4-FFF2-40B4-BE49-F238E27FC236}">
                <a16:creationId xmlns:a16="http://schemas.microsoft.com/office/drawing/2014/main" id="{7E88B753-E49C-A8FC-3A0F-2BD847C8A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59855" y="13186594"/>
            <a:ext cx="174994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Resource Manager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　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or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　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Bicep 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環境自動構築</a:t>
            </a:r>
            <a:endParaRPr lang="en-US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pic>
        <p:nvPicPr>
          <p:cNvPr id="428" name="Graphic 23">
            <a:extLst>
              <a:ext uri="{FF2B5EF4-FFF2-40B4-BE49-F238E27FC236}">
                <a16:creationId xmlns:a16="http://schemas.microsoft.com/office/drawing/2014/main" id="{26DF41C6-BCFF-ADB1-F978-564595687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 bwMode="auto">
          <a:xfrm flipH="1">
            <a:off x="9359272" y="7900958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9" name="TextBox 12">
            <a:extLst>
              <a:ext uri="{FF2B5EF4-FFF2-40B4-BE49-F238E27FC236}">
                <a16:creationId xmlns:a16="http://schemas.microsoft.com/office/drawing/2014/main" id="{1C3B2B1B-0BDE-57E9-30E5-A6A1EB254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4522" y="8365785"/>
            <a:ext cx="820808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閲覧者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  <a:p>
            <a:pPr algn="ctr" eaLnBrk="1" hangingPunct="1"/>
            <a:r>
              <a:rPr lang="en-US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(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国民</a:t>
            </a:r>
            <a:r>
              <a:rPr lang="en-US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)</a:t>
            </a:r>
          </a:p>
        </p:txBody>
      </p:sp>
      <p:cxnSp>
        <p:nvCxnSpPr>
          <p:cNvPr id="430" name="直線矢印コネクタ 120">
            <a:extLst>
              <a:ext uri="{FF2B5EF4-FFF2-40B4-BE49-F238E27FC236}">
                <a16:creationId xmlns:a16="http://schemas.microsoft.com/office/drawing/2014/main" id="{D14A03D8-A056-CE76-ECEC-9B177AF61FEA}"/>
              </a:ext>
            </a:extLst>
          </p:cNvPr>
          <p:cNvCxnSpPr>
            <a:cxnSpLocks/>
            <a:stCxn id="428" idx="1"/>
            <a:endCxn id="263" idx="1"/>
          </p:cNvCxnSpPr>
          <p:nvPr/>
        </p:nvCxnSpPr>
        <p:spPr>
          <a:xfrm>
            <a:off x="9829172" y="8135908"/>
            <a:ext cx="1463688" cy="74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3" name="正方形/長方形 432">
            <a:extLst>
              <a:ext uri="{FF2B5EF4-FFF2-40B4-BE49-F238E27FC236}">
                <a16:creationId xmlns:a16="http://schemas.microsoft.com/office/drawing/2014/main" id="{32369867-51C4-B937-3B46-0511001568CF}"/>
              </a:ext>
            </a:extLst>
          </p:cNvPr>
          <p:cNvSpPr/>
          <p:nvPr/>
        </p:nvSpPr>
        <p:spPr>
          <a:xfrm>
            <a:off x="11786422" y="13800736"/>
            <a:ext cx="12074187" cy="1259140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kumimoji="1" lang="ja-JP" altLang="en-US" sz="1400" b="1" u="sng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セキュリティ</a:t>
            </a:r>
            <a:r>
              <a:rPr kumimoji="1" lang="en-US" altLang="ja-JP" sz="1400" b="1" u="sng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_</a:t>
            </a:r>
            <a:r>
              <a:rPr kumimoji="1" lang="ja-JP" altLang="en-US" sz="1400" b="1" u="sng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セキュリティ管理機能</a:t>
            </a:r>
            <a:endParaRPr kumimoji="1" lang="en-US" altLang="ja-JP" sz="1400" b="1" u="sng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34" name="TextBox 9">
            <a:extLst>
              <a:ext uri="{FF2B5EF4-FFF2-40B4-BE49-F238E27FC236}">
                <a16:creationId xmlns:a16="http://schemas.microsoft.com/office/drawing/2014/main" id="{54D823B2-DD02-1509-73FB-438317099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25603" y="14320429"/>
            <a:ext cx="13884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Microsoft Defender</a:t>
            </a:r>
          </a:p>
          <a:p>
            <a:pPr algn="ctr" eaLnBrk="1" hangingPunct="1"/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for Containers</a:t>
            </a:r>
          </a:p>
          <a:p>
            <a:pPr algn="ctr" eaLnBrk="1" hangingPunct="1"/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for Cloud Apps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脆弱性スキャン</a:t>
            </a:r>
            <a:endParaRPr lang="en-US" altLang="ja-JP" sz="10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pic>
        <p:nvPicPr>
          <p:cNvPr id="435" name="グラフィックス 5">
            <a:extLst>
              <a:ext uri="{FF2B5EF4-FFF2-40B4-BE49-F238E27FC236}">
                <a16:creationId xmlns:a16="http://schemas.microsoft.com/office/drawing/2014/main" id="{24C36F35-62D0-CAF4-8207-70F285F8048E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12422806" y="13824935"/>
            <a:ext cx="548640" cy="548640"/>
          </a:xfrm>
          <a:prstGeom prst="rect">
            <a:avLst/>
          </a:prstGeom>
        </p:spPr>
      </p:pic>
      <p:pic>
        <p:nvPicPr>
          <p:cNvPr id="440" name="グラフィックス 439">
            <a:extLst>
              <a:ext uri="{FF2B5EF4-FFF2-40B4-BE49-F238E27FC236}">
                <a16:creationId xmlns:a16="http://schemas.microsoft.com/office/drawing/2014/main" id="{D598FDA3-86EF-A9D5-D727-8E4A7E4DA161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18777510" y="13821888"/>
            <a:ext cx="554312" cy="554312"/>
          </a:xfrm>
          <a:prstGeom prst="rect">
            <a:avLst/>
          </a:prstGeom>
        </p:spPr>
      </p:pic>
      <p:sp>
        <p:nvSpPr>
          <p:cNvPr id="441" name="TextBox 9">
            <a:extLst>
              <a:ext uri="{FF2B5EF4-FFF2-40B4-BE49-F238E27FC236}">
                <a16:creationId xmlns:a16="http://schemas.microsoft.com/office/drawing/2014/main" id="{07DFBE6F-D3C1-35E3-6471-39E012A4B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26410" y="14310974"/>
            <a:ext cx="13884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Azure Policy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リソース管理</a:t>
            </a:r>
            <a:endParaRPr lang="en-US" altLang="ja-JP" sz="10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  <a:p>
            <a:pPr algn="ctr" eaLnBrk="1" hangingPunct="1"/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アクセス権限管理</a:t>
            </a:r>
            <a:endParaRPr lang="en-US" altLang="ja-JP" sz="10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pic>
        <p:nvPicPr>
          <p:cNvPr id="442" name="グラフィックス 441">
            <a:extLst>
              <a:ext uri="{FF2B5EF4-FFF2-40B4-BE49-F238E27FC236}">
                <a16:creationId xmlns:a16="http://schemas.microsoft.com/office/drawing/2014/main" id="{4B340626-BEE9-A096-BF35-A44AEBE75EAF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17717506" y="13821888"/>
            <a:ext cx="554734" cy="554734"/>
          </a:xfrm>
          <a:prstGeom prst="rect">
            <a:avLst/>
          </a:prstGeom>
        </p:spPr>
      </p:pic>
      <p:sp>
        <p:nvSpPr>
          <p:cNvPr id="443" name="TextBox 9">
            <a:extLst>
              <a:ext uri="{FF2B5EF4-FFF2-40B4-BE49-F238E27FC236}">
                <a16:creationId xmlns:a16="http://schemas.microsoft.com/office/drawing/2014/main" id="{A1F545BA-D26D-FE1B-0899-CA76F7677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97474" y="14310974"/>
            <a:ext cx="13884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Azure DDoS Protection</a:t>
            </a:r>
          </a:p>
          <a:p>
            <a:pPr algn="ctr" eaLnBrk="1" hangingPunct="1"/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DDoS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保護</a:t>
            </a:r>
            <a:endParaRPr lang="en-US" altLang="ja-JP" sz="10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sp>
        <p:nvSpPr>
          <p:cNvPr id="444" name="TextBox 9">
            <a:extLst>
              <a:ext uri="{FF2B5EF4-FFF2-40B4-BE49-F238E27FC236}">
                <a16:creationId xmlns:a16="http://schemas.microsoft.com/office/drawing/2014/main" id="{1898308A-D584-910F-E712-E9B87771B6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78390" y="14310960"/>
            <a:ext cx="13884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Microsoft Defender</a:t>
            </a:r>
          </a:p>
          <a:p>
            <a:pPr algn="ctr" eaLnBrk="1" hangingPunct="1"/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for Cloud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ダッシュボード</a:t>
            </a:r>
            <a:endParaRPr lang="en-US" altLang="ja-JP" sz="10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pic>
        <p:nvPicPr>
          <p:cNvPr id="446" name="グラフィックス 445">
            <a:extLst>
              <a:ext uri="{FF2B5EF4-FFF2-40B4-BE49-F238E27FC236}">
                <a16:creationId xmlns:a16="http://schemas.microsoft.com/office/drawing/2014/main" id="{52FBFB66-5459-9E01-A37F-FF4E6BCF51E8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9759357" y="13811463"/>
            <a:ext cx="545329" cy="545329"/>
          </a:xfrm>
          <a:prstGeom prst="rect">
            <a:avLst/>
          </a:prstGeom>
        </p:spPr>
      </p:pic>
      <p:sp>
        <p:nvSpPr>
          <p:cNvPr id="447" name="TextBox 9">
            <a:extLst>
              <a:ext uri="{FF2B5EF4-FFF2-40B4-BE49-F238E27FC236}">
                <a16:creationId xmlns:a16="http://schemas.microsoft.com/office/drawing/2014/main" id="{43F3F08E-CEFA-387A-CED8-58CA3D4D93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72727" y="14318275"/>
            <a:ext cx="17499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Logic Apps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対処ワークフロー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pic>
        <p:nvPicPr>
          <p:cNvPr id="448" name="グラフィックス 447">
            <a:extLst>
              <a:ext uri="{FF2B5EF4-FFF2-40B4-BE49-F238E27FC236}">
                <a16:creationId xmlns:a16="http://schemas.microsoft.com/office/drawing/2014/main" id="{AC025B48-104D-B2DC-FE20-1F1B515D98D0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20818939" y="13824935"/>
            <a:ext cx="543674" cy="543674"/>
          </a:xfrm>
          <a:prstGeom prst="rect">
            <a:avLst/>
          </a:prstGeom>
        </p:spPr>
      </p:pic>
      <p:sp>
        <p:nvSpPr>
          <p:cNvPr id="449" name="TextBox 9">
            <a:extLst>
              <a:ext uri="{FF2B5EF4-FFF2-40B4-BE49-F238E27FC236}">
                <a16:creationId xmlns:a16="http://schemas.microsoft.com/office/drawing/2014/main" id="{B4D0C129-4C2A-5721-AD5D-DC73A8C25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73265" y="14323521"/>
            <a:ext cx="13884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Azure</a:t>
            </a:r>
          </a:p>
          <a:p>
            <a:pPr algn="ctr" eaLnBrk="1" hangingPunct="1"/>
            <a:r>
              <a:rPr lang="en-US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Functions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自走復旧等</a:t>
            </a:r>
            <a:endParaRPr lang="en-US" altLang="en-US" sz="10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pic>
        <p:nvPicPr>
          <p:cNvPr id="451" name="グラフィックス 5">
            <a:extLst>
              <a:ext uri="{FF2B5EF4-FFF2-40B4-BE49-F238E27FC236}">
                <a16:creationId xmlns:a16="http://schemas.microsoft.com/office/drawing/2014/main" id="{9B28E7E9-36C7-1CB6-3866-B5A3F4B4396A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13876495" y="13824935"/>
            <a:ext cx="548640" cy="548640"/>
          </a:xfrm>
          <a:prstGeom prst="rect">
            <a:avLst/>
          </a:prstGeom>
        </p:spPr>
      </p:pic>
      <p:sp>
        <p:nvSpPr>
          <p:cNvPr id="452" name="TextBox 9">
            <a:extLst>
              <a:ext uri="{FF2B5EF4-FFF2-40B4-BE49-F238E27FC236}">
                <a16:creationId xmlns:a16="http://schemas.microsoft.com/office/drawing/2014/main" id="{1D2C42EE-D9BD-0D4F-26D7-7AB855131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51742" y="14318275"/>
            <a:ext cx="13884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Microsoft Defender for Cloud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不正通信検知</a:t>
            </a:r>
            <a:endParaRPr lang="en-US" altLang="ja-JP" sz="10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pic>
        <p:nvPicPr>
          <p:cNvPr id="453" name="グラフィックス 5">
            <a:extLst>
              <a:ext uri="{FF2B5EF4-FFF2-40B4-BE49-F238E27FC236}">
                <a16:creationId xmlns:a16="http://schemas.microsoft.com/office/drawing/2014/main" id="{4E19CA86-5E3C-921A-991B-CBCF50415304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15320525" y="13824935"/>
            <a:ext cx="548640" cy="548640"/>
          </a:xfrm>
          <a:prstGeom prst="rect">
            <a:avLst/>
          </a:prstGeom>
        </p:spPr>
      </p:pic>
      <p:sp>
        <p:nvSpPr>
          <p:cNvPr id="454" name="TextBox 9">
            <a:extLst>
              <a:ext uri="{FF2B5EF4-FFF2-40B4-BE49-F238E27FC236}">
                <a16:creationId xmlns:a16="http://schemas.microsoft.com/office/drawing/2014/main" id="{65825887-6085-7A2C-B85E-13842770D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97682" y="14310960"/>
            <a:ext cx="13884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Microsoft Defender for Storage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機密情報検出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/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保護</a:t>
            </a:r>
            <a:endParaRPr lang="en-US" altLang="ja-JP" sz="10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pic>
        <p:nvPicPr>
          <p:cNvPr id="455" name="グラフィックス 5">
            <a:extLst>
              <a:ext uri="{FF2B5EF4-FFF2-40B4-BE49-F238E27FC236}">
                <a16:creationId xmlns:a16="http://schemas.microsoft.com/office/drawing/2014/main" id="{F7C9BF28-6218-666C-4B04-73171D563684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16616792" y="13824935"/>
            <a:ext cx="548640" cy="548640"/>
          </a:xfrm>
          <a:prstGeom prst="rect">
            <a:avLst/>
          </a:prstGeom>
        </p:spPr>
      </p:pic>
      <p:cxnSp>
        <p:nvCxnSpPr>
          <p:cNvPr id="22" name="コネクタ: カギ線 21">
            <a:extLst>
              <a:ext uri="{FF2B5EF4-FFF2-40B4-BE49-F238E27FC236}">
                <a16:creationId xmlns:a16="http://schemas.microsoft.com/office/drawing/2014/main" id="{9A114AC8-0379-FD02-AF4E-D0EF2A67A232}"/>
              </a:ext>
            </a:extLst>
          </p:cNvPr>
          <p:cNvCxnSpPr>
            <a:cxnSpLocks/>
          </p:cNvCxnSpPr>
          <p:nvPr/>
        </p:nvCxnSpPr>
        <p:spPr>
          <a:xfrm>
            <a:off x="19707419" y="8227014"/>
            <a:ext cx="15779" cy="1930890"/>
          </a:xfrm>
          <a:prstGeom prst="bentConnector3">
            <a:avLst>
              <a:gd name="adj1" fmla="val 10103346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コネクタ: カギ線 33">
            <a:extLst>
              <a:ext uri="{FF2B5EF4-FFF2-40B4-BE49-F238E27FC236}">
                <a16:creationId xmlns:a16="http://schemas.microsoft.com/office/drawing/2014/main" id="{1CDDE687-312E-DB94-2C7B-D0C384C8A326}"/>
              </a:ext>
            </a:extLst>
          </p:cNvPr>
          <p:cNvCxnSpPr>
            <a:cxnSpLocks/>
            <a:endCxn id="224" idx="1"/>
          </p:cNvCxnSpPr>
          <p:nvPr/>
        </p:nvCxnSpPr>
        <p:spPr>
          <a:xfrm flipV="1">
            <a:off x="14036040" y="3835103"/>
            <a:ext cx="1518108" cy="485476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>
            <a:extLst>
              <a:ext uri="{FF2B5EF4-FFF2-40B4-BE49-F238E27FC236}">
                <a16:creationId xmlns:a16="http://schemas.microsoft.com/office/drawing/2014/main" id="{0EF2EAEF-7AA9-084B-DE38-0F27C79BEAB5}"/>
              </a:ext>
            </a:extLst>
          </p:cNvPr>
          <p:cNvCxnSpPr>
            <a:cxnSpLocks/>
            <a:stCxn id="224" idx="3"/>
            <a:endCxn id="233" idx="1"/>
          </p:cNvCxnSpPr>
          <p:nvPr/>
        </p:nvCxnSpPr>
        <p:spPr>
          <a:xfrm>
            <a:off x="16191720" y="3835103"/>
            <a:ext cx="1754856" cy="10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コネクタ: カギ線 42">
            <a:extLst>
              <a:ext uri="{FF2B5EF4-FFF2-40B4-BE49-F238E27FC236}">
                <a16:creationId xmlns:a16="http://schemas.microsoft.com/office/drawing/2014/main" id="{8131F923-9A94-3F7F-933A-BA565C614173}"/>
              </a:ext>
            </a:extLst>
          </p:cNvPr>
          <p:cNvCxnSpPr>
            <a:cxnSpLocks/>
          </p:cNvCxnSpPr>
          <p:nvPr/>
        </p:nvCxnSpPr>
        <p:spPr>
          <a:xfrm flipH="1">
            <a:off x="19707419" y="4094063"/>
            <a:ext cx="523220" cy="4045867"/>
          </a:xfrm>
          <a:prstGeom prst="bentConnector3">
            <a:avLst>
              <a:gd name="adj1" fmla="val -210133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phic 21">
            <a:extLst>
              <a:ext uri="{FF2B5EF4-FFF2-40B4-BE49-F238E27FC236}">
                <a16:creationId xmlns:a16="http://schemas.microsoft.com/office/drawing/2014/main" id="{FFCF4560-0392-CAF1-8298-00D60E44C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4373" y="4076235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直線矢印コネクタ 120">
            <a:extLst>
              <a:ext uri="{FF2B5EF4-FFF2-40B4-BE49-F238E27FC236}">
                <a16:creationId xmlns:a16="http://schemas.microsoft.com/office/drawing/2014/main" id="{4650397C-9B25-5F18-C752-8143E0C2CC0F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9764273" y="4311185"/>
            <a:ext cx="15285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2">
            <a:extLst>
              <a:ext uri="{FF2B5EF4-FFF2-40B4-BE49-F238E27FC236}">
                <a16:creationId xmlns:a16="http://schemas.microsoft.com/office/drawing/2014/main" id="{701D9CE4-868B-E502-EE84-30CDB27EF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2902" y="4531913"/>
            <a:ext cx="1463688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データ送信サーバ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69555046-1C0A-039A-B51E-2F37D7B54D46}"/>
              </a:ext>
            </a:extLst>
          </p:cNvPr>
          <p:cNvSpPr/>
          <p:nvPr/>
        </p:nvSpPr>
        <p:spPr>
          <a:xfrm>
            <a:off x="13051861" y="15209338"/>
            <a:ext cx="3013061" cy="1116703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kumimoji="1" lang="en-US" altLang="ja-JP" sz="14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CI/CD_CI/CD</a:t>
            </a:r>
            <a:r>
              <a:rPr kumimoji="1" lang="ja-JP" altLang="en-US" sz="14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パイプライン機能</a:t>
            </a:r>
          </a:p>
        </p:txBody>
      </p:sp>
      <p:pic>
        <p:nvPicPr>
          <p:cNvPr id="5" name="グラフィックス 4">
            <a:extLst>
              <a:ext uri="{FF2B5EF4-FFF2-40B4-BE49-F238E27FC236}">
                <a16:creationId xmlns:a16="http://schemas.microsoft.com/office/drawing/2014/main" id="{3A90B91C-ABAB-183D-1AA3-BFCFFF40C548}"/>
              </a:ext>
            </a:extLst>
          </p:cNvPr>
          <p:cNvPicPr>
            <a:picLocks noChangeAspect="1"/>
          </p:cNvPicPr>
          <p:nvPr/>
        </p:nvPicPr>
        <p:blipFill>
          <a:blip r:embed="rId59">
            <a:extLst>
              <a:ext uri="{96DAC541-7B7A-43D3-8B79-37D633B846F1}">
                <asvg:svgBlip xmlns:asvg="http://schemas.microsoft.com/office/drawing/2016/SVG/main" r:embed="rId60"/>
              </a:ext>
            </a:extLst>
          </a:blip>
          <a:stretch>
            <a:fillRect/>
          </a:stretch>
        </p:blipFill>
        <p:spPr>
          <a:xfrm>
            <a:off x="11803452" y="15200586"/>
            <a:ext cx="381000" cy="381000"/>
          </a:xfrm>
          <a:prstGeom prst="rect">
            <a:avLst/>
          </a:prstGeom>
        </p:spPr>
      </p:pic>
      <p:sp>
        <p:nvSpPr>
          <p:cNvPr id="6" name="Rectangle 78">
            <a:extLst>
              <a:ext uri="{FF2B5EF4-FFF2-40B4-BE49-F238E27FC236}">
                <a16:creationId xmlns:a16="http://schemas.microsoft.com/office/drawing/2014/main" id="{B2609FD9-D7B3-1772-73FC-8086B5E44336}"/>
              </a:ext>
            </a:extLst>
          </p:cNvPr>
          <p:cNvSpPr/>
          <p:nvPr/>
        </p:nvSpPr>
        <p:spPr>
          <a:xfrm>
            <a:off x="11803453" y="15147620"/>
            <a:ext cx="4474629" cy="1203457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2920" tIns="9144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DevOps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8B4F6EB-12DC-5909-5380-7347F9FA18CA}"/>
              </a:ext>
            </a:extLst>
      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13509819" y="15517753"/>
            <a:ext cx="428625" cy="47625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54FCA26F-94CF-1A09-8C87-1247C1A7E8CB}"/>
              </a:ext>
            </a:extLst>
          </p:cNvPr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14640503" y="15517753"/>
            <a:ext cx="476250" cy="476250"/>
          </a:xfrm>
          <a:prstGeom prst="rect">
            <a:avLst/>
          </a:prstGeom>
        </p:spPr>
      </p:pic>
      <p:sp>
        <p:nvSpPr>
          <p:cNvPr id="9" name="TextBox 9">
            <a:extLst>
              <a:ext uri="{FF2B5EF4-FFF2-40B4-BE49-F238E27FC236}">
                <a16:creationId xmlns:a16="http://schemas.microsoft.com/office/drawing/2014/main" id="{DCF04369-3830-7350-EEF6-5C82D8A11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51862" y="15950967"/>
            <a:ext cx="12786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Azure Repos</a:t>
            </a:r>
            <a:endParaRPr lang="en-US" altLang="ja-JP" sz="10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  <a:p>
            <a:pPr algn="ctr" eaLnBrk="1" hangingPunct="1"/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コード管理</a:t>
            </a:r>
            <a:endParaRPr lang="en-US" altLang="en-US" sz="10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94E7B8-055D-0BB9-3EAE-DDC64C8EC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57806" y="15950967"/>
            <a:ext cx="17480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Azure Pipelines</a:t>
            </a:r>
            <a:endParaRPr lang="en-US" altLang="ja-JP" sz="10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  <a:p>
            <a:pPr algn="ctr" eaLnBrk="1" hangingPunct="1"/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ビルド、テスト、デプロイ</a:t>
            </a:r>
            <a:endParaRPr lang="en-US" altLang="en-US" sz="10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sp>
        <p:nvSpPr>
          <p:cNvPr id="11" name="Rectangle 134">
            <a:extLst>
              <a:ext uri="{FF2B5EF4-FFF2-40B4-BE49-F238E27FC236}">
                <a16:creationId xmlns:a16="http://schemas.microsoft.com/office/drawing/2014/main" id="{80EF4A49-EB08-66F8-8703-17372B0177DE}"/>
              </a:ext>
            </a:extLst>
          </p:cNvPr>
          <p:cNvSpPr/>
          <p:nvPr/>
        </p:nvSpPr>
        <p:spPr>
          <a:xfrm>
            <a:off x="19247033" y="3390081"/>
            <a:ext cx="1404824" cy="2908765"/>
          </a:xfrm>
          <a:prstGeom prst="rect">
            <a:avLst/>
          </a:prstGeom>
          <a:noFill/>
          <a:ln w="15875">
            <a:solidFill>
              <a:srgbClr val="7D899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37"/>
          <a:lstStyle>
            <a:defPPr>
              <a:defRPr lang="ja-JP"/>
            </a:defPPr>
            <a:lvl1pPr marL="0" algn="l" defTabSz="1350020" rtl="0" eaLnBrk="1" latinLnBrk="0" hangingPunct="1">
              <a:defRPr kumimoji="1" sz="26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5010" algn="l" defTabSz="1350020" rtl="0" eaLnBrk="1" latinLnBrk="0" hangingPunct="1">
              <a:defRPr kumimoji="1" sz="26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50020" algn="l" defTabSz="1350020" rtl="0" eaLnBrk="1" latinLnBrk="0" hangingPunct="1">
              <a:defRPr kumimoji="1" sz="26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25030" algn="l" defTabSz="1350020" rtl="0" eaLnBrk="1" latinLnBrk="0" hangingPunct="1">
              <a:defRPr kumimoji="1" sz="26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00040" algn="l" defTabSz="1350020" rtl="0" eaLnBrk="1" latinLnBrk="0" hangingPunct="1">
              <a:defRPr kumimoji="1" sz="26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75050" algn="l" defTabSz="1350020" rtl="0" eaLnBrk="1" latinLnBrk="0" hangingPunct="1">
              <a:defRPr kumimoji="1" sz="26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50060" algn="l" defTabSz="1350020" rtl="0" eaLnBrk="1" latinLnBrk="0" hangingPunct="1">
              <a:defRPr kumimoji="1" sz="26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25071" algn="l" defTabSz="1350020" rtl="0" eaLnBrk="1" latinLnBrk="0" hangingPunct="1">
              <a:defRPr kumimoji="1" sz="26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00081" algn="l" defTabSz="1350020" rtl="0" eaLnBrk="1" latinLnBrk="0" hangingPunct="1">
              <a:defRPr kumimoji="1" sz="26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68">
              <a:buClr>
                <a:srgbClr val="000000"/>
              </a:buClr>
              <a:defRPr/>
            </a:pPr>
            <a:endParaRPr kumimoji="0" lang="en-US" altLang="ja-JP" sz="1200" kern="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0342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正方形/長方形 144">
            <a:extLst>
              <a:ext uri="{FF2B5EF4-FFF2-40B4-BE49-F238E27FC236}">
                <a16:creationId xmlns:a16="http://schemas.microsoft.com/office/drawing/2014/main" id="{40ABBD72-FA1F-FB92-8671-1B69AB58511B}"/>
              </a:ext>
            </a:extLst>
          </p:cNvPr>
          <p:cNvSpPr/>
          <p:nvPr/>
        </p:nvSpPr>
        <p:spPr>
          <a:xfrm>
            <a:off x="10275846" y="14439210"/>
            <a:ext cx="12089021" cy="1259140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ja-JP" altLang="en-US" sz="1000" b="1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+mn-cs"/>
                <a:sym typeface="Arial"/>
              </a:rPr>
              <a:t>セキュリティ</a:t>
            </a:r>
            <a:r>
              <a:rPr kumimoji="1" lang="en-US" altLang="ja-JP" sz="1000" b="1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+mn-cs"/>
                <a:sym typeface="Arial"/>
              </a:rPr>
              <a:t>_</a:t>
            </a:r>
            <a:r>
              <a:rPr kumimoji="1" lang="ja-JP" altLang="en-US" sz="1000" b="1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+mn-cs"/>
                <a:sym typeface="Arial"/>
              </a:rPr>
              <a:t>セキュリティ管理機能</a:t>
            </a:r>
            <a:endParaRPr kumimoji="1" lang="en-US" altLang="ja-JP" sz="1000" b="1" i="0" u="sng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+mn-cs"/>
              <a:sym typeface="Arial"/>
            </a:endParaRP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F3BDFD01-82D0-2958-A9AA-1C6717426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6394" y="1238669"/>
            <a:ext cx="27634943" cy="1844072"/>
          </a:xfrm>
        </p:spPr>
        <p:txBody>
          <a:bodyPr>
            <a:normAutofit/>
          </a:bodyPr>
          <a:lstStyle/>
          <a:p>
            <a:r>
              <a:rPr kumimoji="1" lang="en-US" altLang="ja-JP" sz="4000"/>
              <a:t>3-5. </a:t>
            </a:r>
            <a:r>
              <a:rPr kumimoji="1" lang="ja-JP" altLang="en-US" sz="4000"/>
              <a:t>人事系システム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CF524BB-AA29-A285-FEE3-5055AB8E09AD}"/>
              </a:ext>
            </a:extLst>
          </p:cNvPr>
          <p:cNvSpPr/>
          <p:nvPr/>
        </p:nvSpPr>
        <p:spPr>
          <a:xfrm>
            <a:off x="17040567" y="5261118"/>
            <a:ext cx="2742543" cy="2269648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en-US" altLang="ja-JP" sz="1000" b="1" i="0" u="sng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  <a:sym typeface="Arial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CD554F2E-5E42-F51E-0D05-0A17C6C6E35A}"/>
              </a:ext>
            </a:extLst>
          </p:cNvPr>
          <p:cNvSpPr/>
          <p:nvPr/>
        </p:nvSpPr>
        <p:spPr>
          <a:xfrm>
            <a:off x="15110952" y="8660087"/>
            <a:ext cx="7444000" cy="1500419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ja-JP" altLang="en-US" sz="1000" b="1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  <a:sym typeface="Arial"/>
              </a:rPr>
              <a:t>データ管理</a:t>
            </a:r>
            <a:r>
              <a:rPr kumimoji="1" lang="en-US" altLang="ja-JP" sz="1000" b="1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  <a:sym typeface="Arial"/>
              </a:rPr>
              <a:t>_</a:t>
            </a:r>
            <a:r>
              <a:rPr kumimoji="1" lang="ja-JP" altLang="en-US" sz="1000" b="1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  <a:sym typeface="Arial"/>
              </a:rPr>
              <a:t>統計処理機能</a:t>
            </a:r>
            <a:endParaRPr kumimoji="1" lang="en-US" altLang="ja-JP" sz="1000" b="1" i="0" u="sng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  <a:sym typeface="Arial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F1A55DB3-A8B5-4794-6F1D-B021CCBBFA16}"/>
              </a:ext>
            </a:extLst>
          </p:cNvPr>
          <p:cNvSpPr/>
          <p:nvPr/>
        </p:nvSpPr>
        <p:spPr>
          <a:xfrm>
            <a:off x="16717668" y="10282747"/>
            <a:ext cx="3099116" cy="1243128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ja-JP" altLang="en-US" sz="1000" b="1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  <a:sym typeface="Arial"/>
              </a:rPr>
              <a:t>データ管理</a:t>
            </a:r>
            <a:r>
              <a:rPr kumimoji="1" lang="en-US" altLang="ja-JP" sz="1000" b="1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  <a:sym typeface="Arial"/>
              </a:rPr>
              <a:t>_</a:t>
            </a:r>
            <a:r>
              <a:rPr kumimoji="1" lang="ja-JP" altLang="en-US" sz="1000" b="1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  <a:sym typeface="Arial"/>
              </a:rPr>
              <a:t>統計情報公開機能</a:t>
            </a:r>
            <a:endParaRPr kumimoji="1" lang="en-US" altLang="ja-JP" sz="1000" b="1" i="0" u="sng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  <a:sym typeface="Arial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9A32DD51-C486-EAC5-0A53-FBAC7417E9B9}"/>
              </a:ext>
            </a:extLst>
          </p:cNvPr>
          <p:cNvSpPr/>
          <p:nvPr/>
        </p:nvSpPr>
        <p:spPr>
          <a:xfrm>
            <a:off x="19783111" y="2723121"/>
            <a:ext cx="2812910" cy="4807645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ja-JP" altLang="en-US" sz="1000" b="1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  <a:sym typeface="Arial"/>
              </a:rPr>
              <a:t>審査・承認</a:t>
            </a:r>
            <a:r>
              <a:rPr kumimoji="1" lang="en-US" altLang="ja-JP" sz="1000" b="1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  <a:sym typeface="Arial"/>
              </a:rPr>
              <a:t>_</a:t>
            </a:r>
            <a:r>
              <a:rPr kumimoji="1" lang="ja-JP" altLang="en-US" sz="1000" b="1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  <a:sym typeface="Arial"/>
              </a:rPr>
              <a:t>審査・承認機能</a:t>
            </a:r>
            <a:endParaRPr kumimoji="1" lang="en-US" altLang="ja-JP" sz="1000" b="1" i="0" u="sng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  <a:sym typeface="Arial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96F20DAA-5138-29DE-7C57-026BADDA6F41}"/>
              </a:ext>
            </a:extLst>
          </p:cNvPr>
          <p:cNvSpPr/>
          <p:nvPr/>
        </p:nvSpPr>
        <p:spPr>
          <a:xfrm>
            <a:off x="9882400" y="9346323"/>
            <a:ext cx="4633790" cy="2071279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ja-JP" altLang="en-US" sz="1000" b="1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  <a:sym typeface="Arial"/>
              </a:rPr>
              <a:t>コンテンツ管理</a:t>
            </a:r>
            <a:r>
              <a:rPr kumimoji="1" lang="en-US" altLang="ja-JP" sz="1000" b="1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  <a:sym typeface="Arial"/>
              </a:rPr>
              <a:t>_Web</a:t>
            </a:r>
            <a:r>
              <a:rPr kumimoji="1" lang="ja-JP" altLang="en-US" sz="1000" b="1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  <a:sym typeface="Arial"/>
              </a:rPr>
              <a:t>ページ（静的コンテンツ）公開機能</a:t>
            </a:r>
            <a:endParaRPr kumimoji="1" lang="en-US" altLang="ja-JP" sz="1000" b="1" i="0" u="sng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  <a:sym typeface="Arial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13A70635-983E-E02C-6CEA-7857794202D5}"/>
              </a:ext>
            </a:extLst>
          </p:cNvPr>
          <p:cNvSpPr/>
          <p:nvPr/>
        </p:nvSpPr>
        <p:spPr>
          <a:xfrm>
            <a:off x="12613448" y="4430953"/>
            <a:ext cx="1962746" cy="3039591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1" lang="ja-JP" altLang="en-US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  <a:sym typeface="Arial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EA192D63-869E-42A3-4EBB-9DDCE038BBF1}"/>
              </a:ext>
            </a:extLst>
          </p:cNvPr>
          <p:cNvSpPr/>
          <p:nvPr/>
        </p:nvSpPr>
        <p:spPr>
          <a:xfrm>
            <a:off x="9864646" y="2995901"/>
            <a:ext cx="2748803" cy="4461903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ja-JP" altLang="en-US" sz="1000" b="1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  <a:sym typeface="Arial"/>
              </a:rPr>
              <a:t>申請・届出</a:t>
            </a:r>
            <a:r>
              <a:rPr kumimoji="1" lang="en-US" altLang="ja-JP" sz="1000" b="1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  <a:sym typeface="Arial"/>
              </a:rPr>
              <a:t>_</a:t>
            </a:r>
            <a:r>
              <a:rPr kumimoji="1" lang="ja-JP" altLang="en-US" sz="1000" b="1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  <a:sym typeface="Arial"/>
              </a:rPr>
              <a:t>申請・届出機能</a:t>
            </a:r>
            <a:endParaRPr kumimoji="1" lang="en-US" altLang="ja-JP" sz="1000" b="1" i="0" u="sng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ja-JP" altLang="en-US" sz="1000" b="1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  <a:sym typeface="Arial"/>
              </a:rPr>
              <a:t>審査・承認</a:t>
            </a:r>
            <a:r>
              <a:rPr kumimoji="1" lang="en-US" altLang="ja-JP" sz="1000" b="1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  <a:sym typeface="Arial"/>
              </a:rPr>
              <a:t>_</a:t>
            </a:r>
            <a:r>
              <a:rPr kumimoji="1" lang="ja-JP" altLang="en-US" sz="1000" b="1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  <a:sym typeface="Arial"/>
              </a:rPr>
              <a:t>審査・承認機能</a:t>
            </a:r>
          </a:p>
        </p:txBody>
      </p:sp>
      <p:sp>
        <p:nvSpPr>
          <p:cNvPr id="21" name="TextBox 12">
            <a:extLst>
              <a:ext uri="{FF2B5EF4-FFF2-40B4-BE49-F238E27FC236}">
                <a16:creationId xmlns:a16="http://schemas.microsoft.com/office/drawing/2014/main" id="{0BE804BB-01F4-B19E-737F-6AF63E964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3094" y="6140257"/>
            <a:ext cx="1552679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  <a:sym typeface="Arial"/>
              </a:rPr>
              <a:t>申請者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  <a:sym typeface="Arial"/>
              </a:rPr>
              <a:t>（</a:t>
            </a:r>
            <a:r>
              <a:rPr kumimoji="0" lang="ja-JP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  <a:sym typeface="Arial"/>
              </a:rPr>
              <a:t>職員</a:t>
            </a:r>
            <a:r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  <a:sym typeface="Arial"/>
              </a:rPr>
              <a:t>）</a:t>
            </a:r>
          </a:p>
        </p:txBody>
      </p:sp>
      <p:pic>
        <p:nvPicPr>
          <p:cNvPr id="22" name="Graphic 23">
            <a:extLst>
              <a:ext uri="{FF2B5EF4-FFF2-40B4-BE49-F238E27FC236}">
                <a16:creationId xmlns:a16="http://schemas.microsoft.com/office/drawing/2014/main" id="{DF6D44ED-9164-FF70-1F2E-65C28C164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auto">
          <a:xfrm flipH="1">
            <a:off x="8533363" y="5782614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9">
            <a:extLst>
              <a:ext uri="{FF2B5EF4-FFF2-40B4-BE49-F238E27FC236}">
                <a16:creationId xmlns:a16="http://schemas.microsoft.com/office/drawing/2014/main" id="{BD763F1F-2BD9-BA8A-17EC-F7D4C9F7A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0148" y="6564907"/>
            <a:ext cx="19627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  <a:sym typeface="Arial"/>
              </a:rPr>
              <a:t>Azure Front Door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ja-JP" alt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  <a:sym typeface="Arial"/>
              </a:rPr>
              <a:t>バックエンド配信</a:t>
            </a:r>
            <a:r>
              <a:rPr kumimoji="0" lang="en-US" alt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  <a:sym typeface="Arial"/>
              </a:rPr>
              <a:t>CDN</a:t>
            </a:r>
          </a:p>
        </p:txBody>
      </p:sp>
      <p:sp>
        <p:nvSpPr>
          <p:cNvPr id="26" name="TextBox 20">
            <a:extLst>
              <a:ext uri="{FF2B5EF4-FFF2-40B4-BE49-F238E27FC236}">
                <a16:creationId xmlns:a16="http://schemas.microsoft.com/office/drawing/2014/main" id="{5CAAAC61-3A56-1F65-CBE8-6B18E25B30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44628" y="6621884"/>
            <a:ext cx="200580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  <a:sym typeface="Arial"/>
              </a:rPr>
              <a:t>Azure Functions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ja-JP" alt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  <a:sym typeface="Arial"/>
              </a:rPr>
              <a:t>人事情報</a:t>
            </a:r>
            <a:endParaRPr kumimoji="0" lang="en-US" altLang="ja-JP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ja-JP" alt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  <a:sym typeface="Arial"/>
              </a:rPr>
              <a:t>処理関数</a:t>
            </a:r>
          </a:p>
        </p:txBody>
      </p:sp>
      <p:cxnSp>
        <p:nvCxnSpPr>
          <p:cNvPr id="27" name="直線矢印コネクタ 120">
            <a:extLst>
              <a:ext uri="{FF2B5EF4-FFF2-40B4-BE49-F238E27FC236}">
                <a16:creationId xmlns:a16="http://schemas.microsoft.com/office/drawing/2014/main" id="{8CB80134-0C4D-F600-296C-5BFDBDAA219B}"/>
              </a:ext>
            </a:extLst>
          </p:cNvPr>
          <p:cNvCxnSpPr>
            <a:cxnSpLocks/>
            <a:endCxn id="242" idx="1"/>
          </p:cNvCxnSpPr>
          <p:nvPr/>
        </p:nvCxnSpPr>
        <p:spPr>
          <a:xfrm flipV="1">
            <a:off x="11770687" y="6369746"/>
            <a:ext cx="466650" cy="23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9">
            <a:extLst>
              <a:ext uri="{FF2B5EF4-FFF2-40B4-BE49-F238E27FC236}">
                <a16:creationId xmlns:a16="http://schemas.microsoft.com/office/drawing/2014/main" id="{072B9CE3-5401-57BB-D8A0-285D68D628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77044" y="6597118"/>
            <a:ext cx="196274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ja-JP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  <a:sym typeface="Arial"/>
              </a:rPr>
              <a:t>Azure Cosmos DB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ja-JP" alt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  <a:sym typeface="Arial"/>
              </a:rPr>
              <a:t>人事情報保管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ja-JP" alt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  <a:sym typeface="Arial"/>
              </a:rPr>
              <a:t>データベース</a:t>
            </a:r>
          </a:p>
        </p:txBody>
      </p:sp>
      <p:cxnSp>
        <p:nvCxnSpPr>
          <p:cNvPr id="29" name="直線矢印コネクタ 120">
            <a:extLst>
              <a:ext uri="{FF2B5EF4-FFF2-40B4-BE49-F238E27FC236}">
                <a16:creationId xmlns:a16="http://schemas.microsoft.com/office/drawing/2014/main" id="{8747CB8D-8CCC-580A-C2CA-5DD605C4EFA1}"/>
              </a:ext>
            </a:extLst>
          </p:cNvPr>
          <p:cNvCxnSpPr>
            <a:cxnSpLocks/>
            <a:stCxn id="242" idx="3"/>
          </p:cNvCxnSpPr>
          <p:nvPr/>
        </p:nvCxnSpPr>
        <p:spPr>
          <a:xfrm>
            <a:off x="12785977" y="6369746"/>
            <a:ext cx="596349" cy="7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Rectangle 78">
            <a:extLst>
              <a:ext uri="{FF2B5EF4-FFF2-40B4-BE49-F238E27FC236}">
                <a16:creationId xmlns:a16="http://schemas.microsoft.com/office/drawing/2014/main" id="{40D6F9BD-85B7-EB81-6536-F64A77058FE6}"/>
              </a:ext>
            </a:extLst>
          </p:cNvPr>
          <p:cNvSpPr/>
          <p:nvPr/>
        </p:nvSpPr>
        <p:spPr>
          <a:xfrm>
            <a:off x="9380276" y="2143179"/>
            <a:ext cx="13633416" cy="14966198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40055" tIns="8001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  <a:sym typeface="Arial"/>
              </a:rPr>
              <a:t>Azure</a:t>
            </a:r>
          </a:p>
        </p:txBody>
      </p:sp>
      <p:sp>
        <p:nvSpPr>
          <p:cNvPr id="38" name="TextBox 11">
            <a:extLst>
              <a:ext uri="{FF2B5EF4-FFF2-40B4-BE49-F238E27FC236}">
                <a16:creationId xmlns:a16="http://schemas.microsoft.com/office/drawing/2014/main" id="{59A2C499-F7DA-6D3E-6F74-5A6148039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78898" y="5606219"/>
            <a:ext cx="10675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ja-JP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  <a:sym typeface="Arial"/>
              </a:rPr>
              <a:t>Azure WAF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ja-JP" alt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  <a:sym typeface="Arial"/>
              </a:rPr>
              <a:t>バックエンド保護</a:t>
            </a:r>
          </a:p>
        </p:txBody>
      </p:sp>
      <p:cxnSp>
        <p:nvCxnSpPr>
          <p:cNvPr id="39" name="直線矢印コネクタ 120">
            <a:extLst>
              <a:ext uri="{FF2B5EF4-FFF2-40B4-BE49-F238E27FC236}">
                <a16:creationId xmlns:a16="http://schemas.microsoft.com/office/drawing/2014/main" id="{E96EAF28-E3F0-3308-263B-E3C9BE00F544}"/>
              </a:ext>
            </a:extLst>
          </p:cNvPr>
          <p:cNvCxnSpPr>
            <a:cxnSpLocks/>
          </p:cNvCxnSpPr>
          <p:nvPr/>
        </p:nvCxnSpPr>
        <p:spPr>
          <a:xfrm>
            <a:off x="10453047" y="5980929"/>
            <a:ext cx="0" cy="1460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Box 11">
            <a:extLst>
              <a:ext uri="{FF2B5EF4-FFF2-40B4-BE49-F238E27FC236}">
                <a16:creationId xmlns:a16="http://schemas.microsoft.com/office/drawing/2014/main" id="{7343DDC7-6BA6-42FE-9CA9-B0CEE67ED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1674" y="4689339"/>
            <a:ext cx="20058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  <a:sym typeface="Arial"/>
              </a:rPr>
              <a:t>Azure Front Door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ja-JP" alt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  <a:sym typeface="Arial"/>
              </a:rPr>
              <a:t>フロントエンド配信</a:t>
            </a:r>
            <a:r>
              <a:rPr kumimoji="0" lang="en-US" alt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  <a:sym typeface="Arial"/>
              </a:rPr>
              <a:t>CDN</a:t>
            </a:r>
          </a:p>
        </p:txBody>
      </p:sp>
      <p:sp>
        <p:nvSpPr>
          <p:cNvPr id="43" name="TextBox 9">
            <a:extLst>
              <a:ext uri="{FF2B5EF4-FFF2-40B4-BE49-F238E27FC236}">
                <a16:creationId xmlns:a16="http://schemas.microsoft.com/office/drawing/2014/main" id="{1514C952-1D28-B3FC-91EC-9FA3EC70BB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93608" y="4698008"/>
            <a:ext cx="195996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ja-JP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  <a:sym typeface="Arial"/>
              </a:rPr>
              <a:t>Azure Storage Accounts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ja-JP" alt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  <a:sym typeface="Arial"/>
              </a:rPr>
              <a:t>フロントエンド配信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ja-JP" alt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  <a:sym typeface="Arial"/>
              </a:rPr>
              <a:t>ストレージ</a:t>
            </a:r>
          </a:p>
        </p:txBody>
      </p:sp>
      <p:cxnSp>
        <p:nvCxnSpPr>
          <p:cNvPr id="44" name="直線矢印コネクタ 120">
            <a:extLst>
              <a:ext uri="{FF2B5EF4-FFF2-40B4-BE49-F238E27FC236}">
                <a16:creationId xmlns:a16="http://schemas.microsoft.com/office/drawing/2014/main" id="{C2F9BF64-0730-C88F-1864-33AA7B9EC867}"/>
              </a:ext>
            </a:extLst>
          </p:cNvPr>
          <p:cNvCxnSpPr>
            <a:cxnSpLocks/>
          </p:cNvCxnSpPr>
          <p:nvPr/>
        </p:nvCxnSpPr>
        <p:spPr>
          <a:xfrm>
            <a:off x="10724610" y="4489958"/>
            <a:ext cx="78333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11">
            <a:extLst>
              <a:ext uri="{FF2B5EF4-FFF2-40B4-BE49-F238E27FC236}">
                <a16:creationId xmlns:a16="http://schemas.microsoft.com/office/drawing/2014/main" id="{5BB3E43A-4732-82BC-5502-5370C79D1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83275" y="3737781"/>
            <a:ext cx="12116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ja-JP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  <a:sym typeface="Arial"/>
              </a:rPr>
              <a:t>Azure WAF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ja-JP" alt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  <a:sym typeface="Arial"/>
              </a:rPr>
              <a:t>フロントエンド保護</a:t>
            </a:r>
          </a:p>
        </p:txBody>
      </p:sp>
      <p:cxnSp>
        <p:nvCxnSpPr>
          <p:cNvPr id="47" name="直線矢印コネクタ 120">
            <a:extLst>
              <a:ext uri="{FF2B5EF4-FFF2-40B4-BE49-F238E27FC236}">
                <a16:creationId xmlns:a16="http://schemas.microsoft.com/office/drawing/2014/main" id="{B8D2919F-EA69-69C4-30DE-40ED3572A9ED}"/>
              </a:ext>
            </a:extLst>
          </p:cNvPr>
          <p:cNvCxnSpPr>
            <a:cxnSpLocks/>
          </p:cNvCxnSpPr>
          <p:nvPr/>
        </p:nvCxnSpPr>
        <p:spPr>
          <a:xfrm flipH="1">
            <a:off x="10484580" y="4072112"/>
            <a:ext cx="1" cy="1778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Rectangle 115">
            <a:extLst>
              <a:ext uri="{FF2B5EF4-FFF2-40B4-BE49-F238E27FC236}">
                <a16:creationId xmlns:a16="http://schemas.microsoft.com/office/drawing/2014/main" id="{AA71340E-082C-21A7-C67C-9DB338E0B7B2}"/>
              </a:ext>
            </a:extLst>
          </p:cNvPr>
          <p:cNvSpPr/>
          <p:nvPr/>
        </p:nvSpPr>
        <p:spPr>
          <a:xfrm>
            <a:off x="7960476" y="7889629"/>
            <a:ext cx="1338710" cy="942924"/>
          </a:xfrm>
          <a:prstGeom prst="rect">
            <a:avLst/>
          </a:prstGeom>
          <a:noFill/>
          <a:ln w="15875">
            <a:solidFill>
              <a:srgbClr val="7D899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001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ja-JP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  <a:sym typeface="Arial"/>
            </a:endParaRPr>
          </a:p>
        </p:txBody>
      </p:sp>
      <p:sp>
        <p:nvSpPr>
          <p:cNvPr id="49" name="TextBox 20">
            <a:extLst>
              <a:ext uri="{FF2B5EF4-FFF2-40B4-BE49-F238E27FC236}">
                <a16:creationId xmlns:a16="http://schemas.microsoft.com/office/drawing/2014/main" id="{D4B8554E-77C7-D308-967E-1688D27CC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8919" y="7946771"/>
            <a:ext cx="1102253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ja-JP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Arial"/>
              </a:rPr>
              <a:t>外部システム</a:t>
            </a:r>
            <a:endParaRPr kumimoji="0" lang="en-US" altLang="ja-JP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  <a:sym typeface="Arial"/>
            </a:endParaRPr>
          </a:p>
        </p:txBody>
      </p:sp>
      <p:sp>
        <p:nvSpPr>
          <p:cNvPr id="54" name="TextBox 9">
            <a:extLst>
              <a:ext uri="{FF2B5EF4-FFF2-40B4-BE49-F238E27FC236}">
                <a16:creationId xmlns:a16="http://schemas.microsoft.com/office/drawing/2014/main" id="{B06AD90D-78EB-10A5-3169-2EC172A8D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14621" y="6202446"/>
            <a:ext cx="19627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  <a:sym typeface="Arial"/>
              </a:rPr>
              <a:t>Azure Front Door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ja-JP" alt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  <a:sym typeface="Arial"/>
              </a:rPr>
              <a:t>バックエンド配信</a:t>
            </a:r>
            <a:r>
              <a:rPr kumimoji="0" lang="en-US" alt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  <a:sym typeface="Arial"/>
              </a:rPr>
              <a:t>CDN</a:t>
            </a:r>
          </a:p>
        </p:txBody>
      </p:sp>
      <p:cxnSp>
        <p:nvCxnSpPr>
          <p:cNvPr id="56" name="直線矢印コネクタ 120">
            <a:extLst>
              <a:ext uri="{FF2B5EF4-FFF2-40B4-BE49-F238E27FC236}">
                <a16:creationId xmlns:a16="http://schemas.microsoft.com/office/drawing/2014/main" id="{DAE6931A-7E36-03AA-7B52-F2B23280EE03}"/>
              </a:ext>
            </a:extLst>
          </p:cNvPr>
          <p:cNvCxnSpPr>
            <a:cxnSpLocks/>
            <a:stCxn id="275" idx="1"/>
            <a:endCxn id="268" idx="3"/>
          </p:cNvCxnSpPr>
          <p:nvPr/>
        </p:nvCxnSpPr>
        <p:spPr>
          <a:xfrm flipH="1" flipV="1">
            <a:off x="19738635" y="5971581"/>
            <a:ext cx="637090" cy="56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TextBox 11">
            <a:extLst>
              <a:ext uri="{FF2B5EF4-FFF2-40B4-BE49-F238E27FC236}">
                <a16:creationId xmlns:a16="http://schemas.microsoft.com/office/drawing/2014/main" id="{C765E0D8-E5C5-0D9D-8B7E-9AFE54E3B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88974" y="5157820"/>
            <a:ext cx="10937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ja-JP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  <a:sym typeface="Arial"/>
              </a:rPr>
              <a:t>Azure WAF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ja-JP" alt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  <a:sym typeface="Arial"/>
              </a:rPr>
              <a:t>バックエンド保護</a:t>
            </a:r>
          </a:p>
        </p:txBody>
      </p:sp>
      <p:cxnSp>
        <p:nvCxnSpPr>
          <p:cNvPr id="62" name="直線矢印コネクタ 120">
            <a:extLst>
              <a:ext uri="{FF2B5EF4-FFF2-40B4-BE49-F238E27FC236}">
                <a16:creationId xmlns:a16="http://schemas.microsoft.com/office/drawing/2014/main" id="{33D7D37C-2973-5985-8881-F0494D5CE03C}"/>
              </a:ext>
            </a:extLst>
          </p:cNvPr>
          <p:cNvCxnSpPr>
            <a:cxnSpLocks/>
            <a:stCxn id="61" idx="2"/>
          </p:cNvCxnSpPr>
          <p:nvPr/>
        </p:nvCxnSpPr>
        <p:spPr>
          <a:xfrm flipH="1">
            <a:off x="21934205" y="5557930"/>
            <a:ext cx="1644" cy="1684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TextBox 11">
            <a:extLst>
              <a:ext uri="{FF2B5EF4-FFF2-40B4-BE49-F238E27FC236}">
                <a16:creationId xmlns:a16="http://schemas.microsoft.com/office/drawing/2014/main" id="{8820CBDE-04AC-81C0-2A42-F837A0AB2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39330" y="4326878"/>
            <a:ext cx="20058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  <a:sym typeface="Arial"/>
              </a:rPr>
              <a:t>Azure Front Door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ja-JP" alt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  <a:sym typeface="Arial"/>
              </a:rPr>
              <a:t>フロントエンド配信</a:t>
            </a:r>
            <a:r>
              <a:rPr kumimoji="0" lang="en-US" alt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  <a:sym typeface="Arial"/>
              </a:rPr>
              <a:t>CDN</a:t>
            </a:r>
          </a:p>
        </p:txBody>
      </p:sp>
      <p:sp>
        <p:nvSpPr>
          <p:cNvPr id="66" name="TextBox 9">
            <a:extLst>
              <a:ext uri="{FF2B5EF4-FFF2-40B4-BE49-F238E27FC236}">
                <a16:creationId xmlns:a16="http://schemas.microsoft.com/office/drawing/2014/main" id="{65B2B8D0-2F1D-C0F4-67CF-A8F0B3BCE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93122" y="4326495"/>
            <a:ext cx="195996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ja-JP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  <a:sym typeface="Arial"/>
              </a:rPr>
              <a:t>Azure Storage Accounts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ja-JP" alt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  <a:sym typeface="Arial"/>
              </a:rPr>
              <a:t>フロントエンド配信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ja-JP" alt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  <a:sym typeface="Arial"/>
              </a:rPr>
              <a:t>ストレージ</a:t>
            </a:r>
          </a:p>
        </p:txBody>
      </p:sp>
      <p:cxnSp>
        <p:nvCxnSpPr>
          <p:cNvPr id="67" name="直線矢印コネクタ 120">
            <a:extLst>
              <a:ext uri="{FF2B5EF4-FFF2-40B4-BE49-F238E27FC236}">
                <a16:creationId xmlns:a16="http://schemas.microsoft.com/office/drawing/2014/main" id="{E90B7B9B-3BB4-71A1-D73F-2F67F2B514FA}"/>
              </a:ext>
            </a:extLst>
          </p:cNvPr>
          <p:cNvCxnSpPr>
            <a:cxnSpLocks/>
          </p:cNvCxnSpPr>
          <p:nvPr/>
        </p:nvCxnSpPr>
        <p:spPr>
          <a:xfrm flipH="1">
            <a:off x="20918876" y="4089397"/>
            <a:ext cx="78333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TextBox 11">
            <a:extLst>
              <a:ext uri="{FF2B5EF4-FFF2-40B4-BE49-F238E27FC236}">
                <a16:creationId xmlns:a16="http://schemas.microsoft.com/office/drawing/2014/main" id="{494711A8-C5D0-7CF9-E7AA-8FA45294F7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27628" y="3273285"/>
            <a:ext cx="124459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ja-JP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  <a:sym typeface="Arial"/>
              </a:rPr>
              <a:t>Azure WAF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ja-JP" alt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  <a:sym typeface="Arial"/>
              </a:rPr>
              <a:t>フロントエンド保護</a:t>
            </a:r>
          </a:p>
        </p:txBody>
      </p:sp>
      <p:cxnSp>
        <p:nvCxnSpPr>
          <p:cNvPr id="70" name="直線矢印コネクタ 120">
            <a:extLst>
              <a:ext uri="{FF2B5EF4-FFF2-40B4-BE49-F238E27FC236}">
                <a16:creationId xmlns:a16="http://schemas.microsoft.com/office/drawing/2014/main" id="{9D691838-6194-4BB7-315B-F9826A57A296}"/>
              </a:ext>
            </a:extLst>
          </p:cNvPr>
          <p:cNvCxnSpPr>
            <a:cxnSpLocks/>
          </p:cNvCxnSpPr>
          <p:nvPr/>
        </p:nvCxnSpPr>
        <p:spPr>
          <a:xfrm flipH="1">
            <a:off x="21942236" y="3671551"/>
            <a:ext cx="1" cy="1778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Rectangle 115">
            <a:extLst>
              <a:ext uri="{FF2B5EF4-FFF2-40B4-BE49-F238E27FC236}">
                <a16:creationId xmlns:a16="http://schemas.microsoft.com/office/drawing/2014/main" id="{EE4B5595-9B6D-FB9A-3779-970B95F4FC52}"/>
              </a:ext>
            </a:extLst>
          </p:cNvPr>
          <p:cNvSpPr/>
          <p:nvPr/>
        </p:nvSpPr>
        <p:spPr>
          <a:xfrm>
            <a:off x="23113834" y="7042628"/>
            <a:ext cx="1338710" cy="813798"/>
          </a:xfrm>
          <a:prstGeom prst="rect">
            <a:avLst/>
          </a:prstGeom>
          <a:noFill/>
          <a:ln w="15875">
            <a:solidFill>
              <a:srgbClr val="7D899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001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ja-JP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  <a:sym typeface="Arial"/>
            </a:endParaRPr>
          </a:p>
        </p:txBody>
      </p:sp>
      <p:sp>
        <p:nvSpPr>
          <p:cNvPr id="72" name="TextBox 20">
            <a:extLst>
              <a:ext uri="{FF2B5EF4-FFF2-40B4-BE49-F238E27FC236}">
                <a16:creationId xmlns:a16="http://schemas.microsoft.com/office/drawing/2014/main" id="{5F91DE58-1608-40D5-A0F7-C29DB2DAF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22278" y="7099770"/>
            <a:ext cx="1102253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ja-JP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Arial"/>
              </a:rPr>
              <a:t>ID</a:t>
            </a:r>
            <a:r>
              <a:rPr kumimoji="0" lang="ja-JP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Arial"/>
              </a:rPr>
              <a:t>プロバイダ</a:t>
            </a:r>
            <a:endParaRPr kumimoji="0" lang="en-US" altLang="ja-JP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  <a:sym typeface="Arial"/>
            </a:endParaRPr>
          </a:p>
        </p:txBody>
      </p:sp>
      <p:sp>
        <p:nvSpPr>
          <p:cNvPr id="73" name="TextBox 20">
            <a:extLst>
              <a:ext uri="{FF2B5EF4-FFF2-40B4-BE49-F238E27FC236}">
                <a16:creationId xmlns:a16="http://schemas.microsoft.com/office/drawing/2014/main" id="{FB5DDC57-8CC3-4B6D-01D0-AC4360CDDE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06172" y="7361615"/>
            <a:ext cx="1118359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ja-JP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  <a:sym typeface="Arial"/>
              </a:rPr>
              <a:t>職員向け</a:t>
            </a:r>
            <a:endParaRPr kumimoji="0" lang="en-US" altLang="ja-JP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ja-JP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  <a:sym typeface="Arial"/>
            </a:endParaRPr>
          </a:p>
        </p:txBody>
      </p:sp>
      <p:sp>
        <p:nvSpPr>
          <p:cNvPr id="74" name="TextBox 12">
            <a:extLst>
              <a:ext uri="{FF2B5EF4-FFF2-40B4-BE49-F238E27FC236}">
                <a16:creationId xmlns:a16="http://schemas.microsoft.com/office/drawing/2014/main" id="{59BBEA6D-05CA-D0D0-6A2C-C5A217A8A6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23817" y="6190292"/>
            <a:ext cx="927948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  <a:sym typeface="Arial"/>
              </a:rPr>
              <a:t>承認者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  <a:sym typeface="Arial"/>
              </a:rPr>
              <a:t>（職員）</a:t>
            </a:r>
          </a:p>
        </p:txBody>
      </p:sp>
      <p:pic>
        <p:nvPicPr>
          <p:cNvPr id="75" name="Graphic 23">
            <a:extLst>
              <a:ext uri="{FF2B5EF4-FFF2-40B4-BE49-F238E27FC236}">
                <a16:creationId xmlns:a16="http://schemas.microsoft.com/office/drawing/2014/main" id="{D6D07FEE-5504-DAD2-460E-10E976F45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auto">
          <a:xfrm flipH="1">
            <a:off x="23582209" y="5640461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" name="TextBox 20">
            <a:extLst>
              <a:ext uri="{FF2B5EF4-FFF2-40B4-BE49-F238E27FC236}">
                <a16:creationId xmlns:a16="http://schemas.microsoft.com/office/drawing/2014/main" id="{399683BC-D82D-E6F2-5B49-E8E64ED984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84772" y="6221323"/>
            <a:ext cx="132460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  <a:sym typeface="Arial"/>
              </a:rPr>
              <a:t>Azure Functions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ja-JP" alt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  <a:sym typeface="Arial"/>
              </a:rPr>
              <a:t>審査・承認</a:t>
            </a:r>
            <a:endParaRPr kumimoji="0" lang="en-US" altLang="ja-JP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ja-JP" alt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  <a:sym typeface="Arial"/>
              </a:rPr>
              <a:t>処理関数</a:t>
            </a:r>
          </a:p>
        </p:txBody>
      </p:sp>
      <p:sp>
        <p:nvSpPr>
          <p:cNvPr id="93" name="TextBox 10">
            <a:extLst>
              <a:ext uri="{FF2B5EF4-FFF2-40B4-BE49-F238E27FC236}">
                <a16:creationId xmlns:a16="http://schemas.microsoft.com/office/drawing/2014/main" id="{B8BE6A7E-C553-6131-99C1-2358F66CF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12941" y="9503132"/>
            <a:ext cx="15173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Arial"/>
              </a:rPr>
              <a:t>Fabric Data Factory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ja-JP" alt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Arial"/>
              </a:rPr>
              <a:t>事前バッチ処理ジョブ</a:t>
            </a:r>
            <a:endParaRPr kumimoji="0" lang="en-US" altLang="en-US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  <a:sym typeface="Arial"/>
            </a:endParaRPr>
          </a:p>
        </p:txBody>
      </p:sp>
      <p:sp>
        <p:nvSpPr>
          <p:cNvPr id="94" name="TextBox 10">
            <a:extLst>
              <a:ext uri="{FF2B5EF4-FFF2-40B4-BE49-F238E27FC236}">
                <a16:creationId xmlns:a16="http://schemas.microsoft.com/office/drawing/2014/main" id="{BA7809BB-F684-AADE-F23A-1FB4445F74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81421" y="9334162"/>
            <a:ext cx="151730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ja-JP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Arial"/>
              </a:rPr>
              <a:t>Fabric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ja-JP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Arial"/>
              </a:rPr>
              <a:t>Warehouse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ja-JP" alt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Arial"/>
              </a:rPr>
              <a:t>統計処理エンジン・</a:t>
            </a:r>
            <a:br>
              <a:rPr kumimoji="0" lang="ja-JP" alt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Arial"/>
              </a:rPr>
            </a:br>
            <a:r>
              <a:rPr kumimoji="0" lang="ja-JP" alt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Arial"/>
              </a:rPr>
              <a:t>データウェアハウス</a:t>
            </a:r>
          </a:p>
        </p:txBody>
      </p:sp>
      <p:cxnSp>
        <p:nvCxnSpPr>
          <p:cNvPr id="97" name="直線矢印コネクタ 96">
            <a:extLst>
              <a:ext uri="{FF2B5EF4-FFF2-40B4-BE49-F238E27FC236}">
                <a16:creationId xmlns:a16="http://schemas.microsoft.com/office/drawing/2014/main" id="{E9348256-0EEE-8C21-ADB7-9DE595934FC0}"/>
              </a:ext>
            </a:extLst>
          </p:cNvPr>
          <p:cNvCxnSpPr>
            <a:cxnSpLocks/>
          </p:cNvCxnSpPr>
          <p:nvPr/>
        </p:nvCxnSpPr>
        <p:spPr>
          <a:xfrm>
            <a:off x="15953078" y="9143804"/>
            <a:ext cx="1156298" cy="79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8" name="TextBox 9">
            <a:extLst>
              <a:ext uri="{FF2B5EF4-FFF2-40B4-BE49-F238E27FC236}">
                <a16:creationId xmlns:a16="http://schemas.microsoft.com/office/drawing/2014/main" id="{F54B4ADD-A57D-E741-2E46-CF5A94A7F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92057" y="10979342"/>
            <a:ext cx="196274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Arial"/>
              </a:rPr>
              <a:t>Azure Storage Accounts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ja-JP" alt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Arial"/>
              </a:rPr>
              <a:t>統計情報配信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ja-JP" alt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Arial"/>
              </a:rPr>
              <a:t>ストレージ</a:t>
            </a:r>
          </a:p>
        </p:txBody>
      </p:sp>
      <p:sp>
        <p:nvSpPr>
          <p:cNvPr id="103" name="TextBox 11">
            <a:extLst>
              <a:ext uri="{FF2B5EF4-FFF2-40B4-BE49-F238E27FC236}">
                <a16:creationId xmlns:a16="http://schemas.microsoft.com/office/drawing/2014/main" id="{895E1618-D583-2827-18C5-768D2D02E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2247" y="10970732"/>
            <a:ext cx="20058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  <a:sym typeface="Arial"/>
              </a:rPr>
              <a:t>Azure Front Door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ja-JP" alt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  <a:sym typeface="Arial"/>
              </a:rPr>
              <a:t>静的コンテンツ配信</a:t>
            </a:r>
            <a:r>
              <a:rPr kumimoji="0" lang="en-US" alt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  <a:sym typeface="Arial"/>
              </a:rPr>
              <a:t>CDN</a:t>
            </a:r>
          </a:p>
        </p:txBody>
      </p:sp>
      <p:cxnSp>
        <p:nvCxnSpPr>
          <p:cNvPr id="104" name="直線矢印コネクタ 120">
            <a:extLst>
              <a:ext uri="{FF2B5EF4-FFF2-40B4-BE49-F238E27FC236}">
                <a16:creationId xmlns:a16="http://schemas.microsoft.com/office/drawing/2014/main" id="{214368CE-A62C-D2AC-F70E-77B9D3B921B1}"/>
              </a:ext>
            </a:extLst>
          </p:cNvPr>
          <p:cNvCxnSpPr>
            <a:cxnSpLocks/>
          </p:cNvCxnSpPr>
          <p:nvPr/>
        </p:nvCxnSpPr>
        <p:spPr>
          <a:xfrm>
            <a:off x="10646280" y="10733255"/>
            <a:ext cx="6449633" cy="221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5" name="TextBox 12">
            <a:extLst>
              <a:ext uri="{FF2B5EF4-FFF2-40B4-BE49-F238E27FC236}">
                <a16:creationId xmlns:a16="http://schemas.microsoft.com/office/drawing/2014/main" id="{8F519D32-68A9-EDC9-670D-6A3061778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04123" y="9295560"/>
            <a:ext cx="100792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  <a:sym typeface="Arial"/>
              </a:rPr>
              <a:t>分析者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  <a:sym typeface="Arial"/>
              </a:rPr>
              <a:t>（職員）</a:t>
            </a:r>
          </a:p>
        </p:txBody>
      </p:sp>
      <p:pic>
        <p:nvPicPr>
          <p:cNvPr id="106" name="Graphic 23">
            <a:extLst>
              <a:ext uri="{FF2B5EF4-FFF2-40B4-BE49-F238E27FC236}">
                <a16:creationId xmlns:a16="http://schemas.microsoft.com/office/drawing/2014/main" id="{1A25BF7A-98E5-776E-9B56-4FE9314E9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auto">
          <a:xfrm flipH="1">
            <a:off x="23671607" y="8884397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7" name="カギ線コネクタ 236">
            <a:extLst>
              <a:ext uri="{FF2B5EF4-FFF2-40B4-BE49-F238E27FC236}">
                <a16:creationId xmlns:a16="http://schemas.microsoft.com/office/drawing/2014/main" id="{DD49DE52-281C-0E5C-757A-AA974FC62BD8}"/>
              </a:ext>
            </a:extLst>
          </p:cNvPr>
          <p:cNvCxnSpPr>
            <a:cxnSpLocks/>
            <a:stCxn id="75" idx="3"/>
            <a:endCxn id="285" idx="3"/>
          </p:cNvCxnSpPr>
          <p:nvPr/>
        </p:nvCxnSpPr>
        <p:spPr>
          <a:xfrm rot="10800000">
            <a:off x="22230835" y="4128285"/>
            <a:ext cx="1351375" cy="1717758"/>
          </a:xfrm>
          <a:prstGeom prst="bentConnector3">
            <a:avLst>
              <a:gd name="adj1" fmla="val 22746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カギ線コネクタ 158">
            <a:extLst>
              <a:ext uri="{FF2B5EF4-FFF2-40B4-BE49-F238E27FC236}">
                <a16:creationId xmlns:a16="http://schemas.microsoft.com/office/drawing/2014/main" id="{10B75790-0350-1B43-0049-66377EE0595D}"/>
              </a:ext>
            </a:extLst>
          </p:cNvPr>
          <p:cNvCxnSpPr>
            <a:cxnSpLocks/>
            <a:stCxn id="94" idx="2"/>
            <a:endCxn id="290" idx="3"/>
          </p:cNvCxnSpPr>
          <p:nvPr/>
        </p:nvCxnSpPr>
        <p:spPr>
          <a:xfrm rot="5400000">
            <a:off x="18582844" y="9098129"/>
            <a:ext cx="713313" cy="260115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8" name="TextBox 9">
            <a:extLst>
              <a:ext uri="{FF2B5EF4-FFF2-40B4-BE49-F238E27FC236}">
                <a16:creationId xmlns:a16="http://schemas.microsoft.com/office/drawing/2014/main" id="{A8CAC6AB-7F8A-44B6-D040-4BE6B8238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8555" y="9397608"/>
            <a:ext cx="196274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Arial"/>
              </a:rPr>
              <a:t>Fabric OneLake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ja-JP" alt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Arial"/>
              </a:rPr>
              <a:t>統計処理対象データ</a:t>
            </a:r>
            <a:endParaRPr kumimoji="0" lang="en-US" altLang="ja-JP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ja-JP" alt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Arial"/>
              </a:rPr>
              <a:t>保存ストレージ</a:t>
            </a:r>
            <a:endParaRPr kumimoji="0" lang="en-US" altLang="en-US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  <a:sym typeface="Arial"/>
            </a:endParaRPr>
          </a:p>
        </p:txBody>
      </p:sp>
      <p:sp>
        <p:nvSpPr>
          <p:cNvPr id="120" name="TextBox 24">
            <a:extLst>
              <a:ext uri="{FF2B5EF4-FFF2-40B4-BE49-F238E27FC236}">
                <a16:creationId xmlns:a16="http://schemas.microsoft.com/office/drawing/2014/main" id="{2865C31E-2972-5B07-FC9F-4708A4058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33694" y="9433446"/>
            <a:ext cx="140003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ja-JP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Arial"/>
              </a:rPr>
              <a:t>Fabric </a:t>
            </a:r>
            <a:br>
              <a:rPr kumimoji="0" lang="en-US" altLang="ja-JP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Arial"/>
              </a:rPr>
            </a:br>
            <a:r>
              <a:rPr kumimoji="0" lang="ja-JP" alt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Arial"/>
              </a:rPr>
              <a:t>カタログ </a:t>
            </a:r>
            <a:r>
              <a:rPr kumimoji="0" lang="en-US" altLang="ja-JP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Arial"/>
              </a:rPr>
              <a:t>/ </a:t>
            </a:r>
            <a:r>
              <a:rPr kumimoji="0" lang="ja-JP" alt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Arial"/>
              </a:rPr>
              <a:t>リネージ機能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ja-JP" alt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Arial"/>
              </a:rPr>
              <a:t>統計処理対象データ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ja-JP" alt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Arial"/>
              </a:rPr>
              <a:t>メタデータカタログ</a:t>
            </a:r>
          </a:p>
        </p:txBody>
      </p:sp>
      <p:sp>
        <p:nvSpPr>
          <p:cNvPr id="122" name="Rectangle 134">
            <a:extLst>
              <a:ext uri="{FF2B5EF4-FFF2-40B4-BE49-F238E27FC236}">
                <a16:creationId xmlns:a16="http://schemas.microsoft.com/office/drawing/2014/main" id="{BADE168C-3644-E781-E0B0-5CF1980698A1}"/>
              </a:ext>
            </a:extLst>
          </p:cNvPr>
          <p:cNvSpPr/>
          <p:nvPr/>
        </p:nvSpPr>
        <p:spPr>
          <a:xfrm>
            <a:off x="16626074" y="8740525"/>
            <a:ext cx="2755120" cy="1358452"/>
          </a:xfrm>
          <a:prstGeom prst="rect">
            <a:avLst/>
          </a:prstGeom>
          <a:noFill/>
          <a:ln w="15875">
            <a:solidFill>
              <a:srgbClr val="7D899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001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ja-JP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  <a:sym typeface="Arial"/>
            </a:endParaRPr>
          </a:p>
        </p:txBody>
      </p:sp>
      <p:sp>
        <p:nvSpPr>
          <p:cNvPr id="124" name="TextBox 9">
            <a:extLst>
              <a:ext uri="{FF2B5EF4-FFF2-40B4-BE49-F238E27FC236}">
                <a16:creationId xmlns:a16="http://schemas.microsoft.com/office/drawing/2014/main" id="{33FD9859-6A24-4B7D-7122-808CBEDC5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27263" y="10140995"/>
            <a:ext cx="195996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  <a:sym typeface="Arial"/>
              </a:rPr>
              <a:t>Azure Storage Accounts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ja-JP" alt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  <a:sym typeface="Arial"/>
              </a:rPr>
              <a:t>静的コンテンツ配信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ja-JP" alt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  <a:sym typeface="Arial"/>
              </a:rPr>
              <a:t>ストレージ</a:t>
            </a:r>
          </a:p>
        </p:txBody>
      </p:sp>
      <p:sp>
        <p:nvSpPr>
          <p:cNvPr id="126" name="TextBox 11">
            <a:extLst>
              <a:ext uri="{FF2B5EF4-FFF2-40B4-BE49-F238E27FC236}">
                <a16:creationId xmlns:a16="http://schemas.microsoft.com/office/drawing/2014/main" id="{DDAB7482-F3CF-918E-F44D-42B37F852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14625" y="9931774"/>
            <a:ext cx="11799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ja-JP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  <a:sym typeface="Arial"/>
              </a:rPr>
              <a:t>Azure WAF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ja-JP" alt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  <a:sym typeface="Arial"/>
              </a:rPr>
              <a:t>フロントエンド保護</a:t>
            </a:r>
          </a:p>
        </p:txBody>
      </p:sp>
      <p:cxnSp>
        <p:nvCxnSpPr>
          <p:cNvPr id="128" name="直線矢印コネクタ 120">
            <a:extLst>
              <a:ext uri="{FF2B5EF4-FFF2-40B4-BE49-F238E27FC236}">
                <a16:creationId xmlns:a16="http://schemas.microsoft.com/office/drawing/2014/main" id="{F0D5ED9A-547C-4E71-445E-DD0A289AF331}"/>
              </a:ext>
            </a:extLst>
          </p:cNvPr>
          <p:cNvCxnSpPr>
            <a:cxnSpLocks/>
            <a:stCxn id="126" idx="2"/>
            <a:endCxn id="288" idx="0"/>
          </p:cNvCxnSpPr>
          <p:nvPr/>
        </p:nvCxnSpPr>
        <p:spPr>
          <a:xfrm>
            <a:off x="10504608" y="10331884"/>
            <a:ext cx="1764" cy="129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9" name="TextBox 12">
            <a:extLst>
              <a:ext uri="{FF2B5EF4-FFF2-40B4-BE49-F238E27FC236}">
                <a16:creationId xmlns:a16="http://schemas.microsoft.com/office/drawing/2014/main" id="{A9F529A5-EBF1-0B9C-DD1F-00D1F70AC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2638" y="10938833"/>
            <a:ext cx="1291103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  <a:sym typeface="Arial"/>
              </a:rPr>
              <a:t>閲覧者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  <a:sym typeface="Arial"/>
              </a:rPr>
              <a:t>（国民）</a:t>
            </a:r>
          </a:p>
        </p:txBody>
      </p:sp>
      <p:pic>
        <p:nvPicPr>
          <p:cNvPr id="130" name="Graphic 23">
            <a:extLst>
              <a:ext uri="{FF2B5EF4-FFF2-40B4-BE49-F238E27FC236}">
                <a16:creationId xmlns:a16="http://schemas.microsoft.com/office/drawing/2014/main" id="{07E2990E-29C6-BA4C-189F-C6D78CB7A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auto">
          <a:xfrm flipH="1">
            <a:off x="8488500" y="10530639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1" name="直線矢印コネクタ 120">
            <a:extLst>
              <a:ext uri="{FF2B5EF4-FFF2-40B4-BE49-F238E27FC236}">
                <a16:creationId xmlns:a16="http://schemas.microsoft.com/office/drawing/2014/main" id="{20657CCB-4660-78D0-0358-95B543195833}"/>
              </a:ext>
            </a:extLst>
          </p:cNvPr>
          <p:cNvCxnSpPr>
            <a:cxnSpLocks/>
            <a:stCxn id="130" idx="1"/>
          </p:cNvCxnSpPr>
          <p:nvPr/>
        </p:nvCxnSpPr>
        <p:spPr>
          <a:xfrm flipV="1">
            <a:off x="8899663" y="10733253"/>
            <a:ext cx="1355459" cy="29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カギ線コネクタ 268">
            <a:extLst>
              <a:ext uri="{FF2B5EF4-FFF2-40B4-BE49-F238E27FC236}">
                <a16:creationId xmlns:a16="http://schemas.microsoft.com/office/drawing/2014/main" id="{41226F68-9256-B9C2-9F5E-85DBF01B634B}"/>
              </a:ext>
            </a:extLst>
          </p:cNvPr>
          <p:cNvCxnSpPr>
            <a:cxnSpLocks/>
          </p:cNvCxnSpPr>
          <p:nvPr/>
        </p:nvCxnSpPr>
        <p:spPr>
          <a:xfrm flipV="1">
            <a:off x="10735182" y="9903242"/>
            <a:ext cx="1161441" cy="83001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" name="直線矢印コネクタ 132">
            <a:extLst>
              <a:ext uri="{FF2B5EF4-FFF2-40B4-BE49-F238E27FC236}">
                <a16:creationId xmlns:a16="http://schemas.microsoft.com/office/drawing/2014/main" id="{58870A1A-37CF-F01E-B12F-6B5B28625839}"/>
              </a:ext>
            </a:extLst>
          </p:cNvPr>
          <p:cNvCxnSpPr>
            <a:cxnSpLocks/>
            <a:stCxn id="106" idx="3"/>
            <a:endCxn id="55" idx="3"/>
          </p:cNvCxnSpPr>
          <p:nvPr/>
        </p:nvCxnSpPr>
        <p:spPr>
          <a:xfrm flipH="1" flipV="1">
            <a:off x="20550102" y="9075570"/>
            <a:ext cx="3121505" cy="144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6" name="直線矢印コネクタ 120">
            <a:extLst>
              <a:ext uri="{FF2B5EF4-FFF2-40B4-BE49-F238E27FC236}">
                <a16:creationId xmlns:a16="http://schemas.microsoft.com/office/drawing/2014/main" id="{4496CCCF-05D8-5B60-2ABA-07A2B172FAD9}"/>
              </a:ext>
            </a:extLst>
          </p:cNvPr>
          <p:cNvCxnSpPr>
            <a:cxnSpLocks/>
            <a:stCxn id="74" idx="2"/>
            <a:endCxn id="71" idx="0"/>
          </p:cNvCxnSpPr>
          <p:nvPr/>
        </p:nvCxnSpPr>
        <p:spPr>
          <a:xfrm flipH="1">
            <a:off x="23783189" y="6651957"/>
            <a:ext cx="4602" cy="3906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0" name="TextBox 9">
            <a:extLst>
              <a:ext uri="{FF2B5EF4-FFF2-40B4-BE49-F238E27FC236}">
                <a16:creationId xmlns:a16="http://schemas.microsoft.com/office/drawing/2014/main" id="{586D1B99-E098-9866-B6BB-62C89B06D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95913" y="6213793"/>
            <a:ext cx="196274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ja-JP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  <a:sym typeface="Arial"/>
              </a:rPr>
              <a:t>Azure Cosmos DB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ja-JP" alt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  <a:sym typeface="Arial"/>
              </a:rPr>
              <a:t>審査・承認内容保管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ja-JP" alt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  <a:sym typeface="Arial"/>
              </a:rPr>
              <a:t>データベース</a:t>
            </a:r>
          </a:p>
        </p:txBody>
      </p:sp>
      <p:cxnSp>
        <p:nvCxnSpPr>
          <p:cNvPr id="213" name="直線矢印コネクタ 120">
            <a:extLst>
              <a:ext uri="{FF2B5EF4-FFF2-40B4-BE49-F238E27FC236}">
                <a16:creationId xmlns:a16="http://schemas.microsoft.com/office/drawing/2014/main" id="{3CA8E2F2-27B1-D006-9669-6F31C3FFF976}"/>
              </a:ext>
            </a:extLst>
          </p:cNvPr>
          <p:cNvCxnSpPr>
            <a:cxnSpLocks/>
            <a:endCxn id="267" idx="3"/>
          </p:cNvCxnSpPr>
          <p:nvPr/>
        </p:nvCxnSpPr>
        <p:spPr>
          <a:xfrm flipH="1">
            <a:off x="18438806" y="5971581"/>
            <a:ext cx="624189" cy="7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8" name="直線矢印コネクタ 120">
            <a:extLst>
              <a:ext uri="{FF2B5EF4-FFF2-40B4-BE49-F238E27FC236}">
                <a16:creationId xmlns:a16="http://schemas.microsoft.com/office/drawing/2014/main" id="{003D42FC-E0F2-2D1C-4C40-8D8126BDBA47}"/>
              </a:ext>
            </a:extLst>
          </p:cNvPr>
          <p:cNvCxnSpPr>
            <a:cxnSpLocks/>
            <a:stCxn id="48" idx="3"/>
            <a:endCxn id="84" idx="1"/>
          </p:cNvCxnSpPr>
          <p:nvPr/>
        </p:nvCxnSpPr>
        <p:spPr>
          <a:xfrm flipV="1">
            <a:off x="9299186" y="8352305"/>
            <a:ext cx="1077437" cy="87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9" name="直線矢印コネクタ 120">
            <a:extLst>
              <a:ext uri="{FF2B5EF4-FFF2-40B4-BE49-F238E27FC236}">
                <a16:creationId xmlns:a16="http://schemas.microsoft.com/office/drawing/2014/main" id="{21E6FEC4-7EFA-448B-D380-24EC7FBE3B09}"/>
              </a:ext>
            </a:extLst>
          </p:cNvPr>
          <p:cNvCxnSpPr>
            <a:cxnSpLocks/>
            <a:stCxn id="22" idx="1"/>
            <a:endCxn id="239" idx="1"/>
          </p:cNvCxnSpPr>
          <p:nvPr/>
        </p:nvCxnSpPr>
        <p:spPr>
          <a:xfrm>
            <a:off x="8944526" y="5988196"/>
            <a:ext cx="1250938" cy="3987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1" name="カギ線コネクタ 131">
            <a:extLst>
              <a:ext uri="{FF2B5EF4-FFF2-40B4-BE49-F238E27FC236}">
                <a16:creationId xmlns:a16="http://schemas.microsoft.com/office/drawing/2014/main" id="{AAB59B22-DFCB-EFBB-0B3E-C0D4CAAF9D92}"/>
              </a:ext>
            </a:extLst>
          </p:cNvPr>
          <p:cNvCxnSpPr>
            <a:cxnSpLocks/>
            <a:stCxn id="22" idx="1"/>
            <a:endCxn id="228" idx="1"/>
          </p:cNvCxnSpPr>
          <p:nvPr/>
        </p:nvCxnSpPr>
        <p:spPr>
          <a:xfrm flipV="1">
            <a:off x="8944526" y="4493768"/>
            <a:ext cx="1260246" cy="149442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2" name="TextBox 270">
            <a:extLst>
              <a:ext uri="{FF2B5EF4-FFF2-40B4-BE49-F238E27FC236}">
                <a16:creationId xmlns:a16="http://schemas.microsoft.com/office/drawing/2014/main" id="{5BDFECF6-064D-9265-77D4-71E741E1F1F5}"/>
              </a:ext>
            </a:extLst>
          </p:cNvPr>
          <p:cNvSpPr txBox="1"/>
          <p:nvPr/>
        </p:nvSpPr>
        <p:spPr>
          <a:xfrm>
            <a:off x="13165594" y="17230133"/>
            <a:ext cx="86995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ja-JP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  <a:sym typeface="Arial"/>
              </a:rPr>
              <a:t>補足：スマホ利用のユーザーはスマホアプリを外部アプリストアからダウンロードする想定</a:t>
            </a:r>
            <a:endParaRPr kumimoji="1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  <a:sym typeface="Arial"/>
            </a:endParaRPr>
          </a:p>
        </p:txBody>
      </p:sp>
      <p:pic>
        <p:nvPicPr>
          <p:cNvPr id="2" name="グラフィックス 1">
            <a:extLst>
              <a:ext uri="{FF2B5EF4-FFF2-40B4-BE49-F238E27FC236}">
                <a16:creationId xmlns:a16="http://schemas.microsoft.com/office/drawing/2014/main" id="{D23FC36F-C694-961B-84EC-17E7C62312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96851" y="2139750"/>
            <a:ext cx="381000" cy="381000"/>
          </a:xfrm>
          <a:prstGeom prst="rect">
            <a:avLst/>
          </a:prstGeom>
        </p:spPr>
      </p:pic>
      <p:pic>
        <p:nvPicPr>
          <p:cNvPr id="227" name="グラフィックス 226">
            <a:extLst>
              <a:ext uri="{FF2B5EF4-FFF2-40B4-BE49-F238E27FC236}">
                <a16:creationId xmlns:a16="http://schemas.microsoft.com/office/drawing/2014/main" id="{4210FC6D-E8C8-309E-C78B-B338A099D9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24736" y="3447807"/>
            <a:ext cx="285764" cy="285764"/>
          </a:xfrm>
          <a:prstGeom prst="rect">
            <a:avLst/>
          </a:prstGeom>
        </p:spPr>
      </p:pic>
      <p:pic>
        <p:nvPicPr>
          <p:cNvPr id="228" name="グラフィックス 227">
            <a:extLst>
              <a:ext uri="{FF2B5EF4-FFF2-40B4-BE49-F238E27FC236}">
                <a16:creationId xmlns:a16="http://schemas.microsoft.com/office/drawing/2014/main" id="{8551F516-1B1B-2804-890D-5447096C07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204772" y="4219448"/>
            <a:ext cx="548640" cy="548640"/>
          </a:xfrm>
          <a:prstGeom prst="rect">
            <a:avLst/>
          </a:prstGeom>
        </p:spPr>
      </p:pic>
      <p:pic>
        <p:nvPicPr>
          <p:cNvPr id="229" name="グラフィックス 228">
            <a:extLst>
              <a:ext uri="{FF2B5EF4-FFF2-40B4-BE49-F238E27FC236}">
                <a16:creationId xmlns:a16="http://schemas.microsoft.com/office/drawing/2014/main" id="{3FD03AE6-D791-9229-6876-9792C3CBB4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537074" y="4227103"/>
            <a:ext cx="548640" cy="548640"/>
          </a:xfrm>
          <a:prstGeom prst="rect">
            <a:avLst/>
          </a:prstGeom>
        </p:spPr>
      </p:pic>
      <p:cxnSp>
        <p:nvCxnSpPr>
          <p:cNvPr id="235" name="直線矢印コネクタ 120">
            <a:extLst>
              <a:ext uri="{FF2B5EF4-FFF2-40B4-BE49-F238E27FC236}">
                <a16:creationId xmlns:a16="http://schemas.microsoft.com/office/drawing/2014/main" id="{74BFA27D-DD60-96F3-1B2D-9609837AB382}"/>
              </a:ext>
            </a:extLst>
          </p:cNvPr>
          <p:cNvCxnSpPr>
            <a:cxnSpLocks/>
            <a:stCxn id="239" idx="3"/>
            <a:endCxn id="240" idx="1"/>
          </p:cNvCxnSpPr>
          <p:nvPr/>
        </p:nvCxnSpPr>
        <p:spPr>
          <a:xfrm flipV="1">
            <a:off x="10744104" y="6386034"/>
            <a:ext cx="439724" cy="9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38" name="グラフィックス 237">
            <a:extLst>
              <a:ext uri="{FF2B5EF4-FFF2-40B4-BE49-F238E27FC236}">
                <a16:creationId xmlns:a16="http://schemas.microsoft.com/office/drawing/2014/main" id="{EFEA7C12-5B9B-8C9C-6EDA-AEC6BAD6FB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03588" y="5258218"/>
            <a:ext cx="285764" cy="285764"/>
          </a:xfrm>
          <a:prstGeom prst="rect">
            <a:avLst/>
          </a:prstGeom>
        </p:spPr>
      </p:pic>
      <p:pic>
        <p:nvPicPr>
          <p:cNvPr id="239" name="グラフィックス 238">
            <a:extLst>
              <a:ext uri="{FF2B5EF4-FFF2-40B4-BE49-F238E27FC236}">
                <a16:creationId xmlns:a16="http://schemas.microsoft.com/office/drawing/2014/main" id="{BA2D9CA0-D735-D87A-AD9E-E408134192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195464" y="6112628"/>
            <a:ext cx="548640" cy="548640"/>
          </a:xfrm>
          <a:prstGeom prst="rect">
            <a:avLst/>
          </a:prstGeom>
        </p:spPr>
      </p:pic>
      <p:pic>
        <p:nvPicPr>
          <p:cNvPr id="240" name="グラフィックス 239">
            <a:extLst>
              <a:ext uri="{FF2B5EF4-FFF2-40B4-BE49-F238E27FC236}">
                <a16:creationId xmlns:a16="http://schemas.microsoft.com/office/drawing/2014/main" id="{3654808D-927E-BBBB-5166-1FFD3FE791D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183829" y="6111715"/>
            <a:ext cx="548639" cy="548639"/>
          </a:xfrm>
          <a:prstGeom prst="rect">
            <a:avLst/>
          </a:prstGeom>
        </p:spPr>
      </p:pic>
      <p:sp>
        <p:nvSpPr>
          <p:cNvPr id="241" name="TextBox 9">
            <a:extLst>
              <a:ext uri="{FF2B5EF4-FFF2-40B4-BE49-F238E27FC236}">
                <a16:creationId xmlns:a16="http://schemas.microsoft.com/office/drawing/2014/main" id="{AE4D4C28-8FB3-C10E-A563-FB44C639F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96047" y="6609245"/>
            <a:ext cx="19627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  <a:sym typeface="Arial"/>
              </a:rPr>
              <a:t>API Management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ja-JP" alt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  <a:sym typeface="Arial"/>
              </a:rPr>
              <a:t>バックエンド</a:t>
            </a:r>
            <a:r>
              <a:rPr kumimoji="0" lang="en-US" alt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  <a:sym typeface="Arial"/>
              </a:rPr>
              <a:t>API</a:t>
            </a:r>
          </a:p>
        </p:txBody>
      </p:sp>
      <p:pic>
        <p:nvPicPr>
          <p:cNvPr id="242" name="グラフィックス 241">
            <a:extLst>
              <a:ext uri="{FF2B5EF4-FFF2-40B4-BE49-F238E27FC236}">
                <a16:creationId xmlns:a16="http://schemas.microsoft.com/office/drawing/2014/main" id="{8F57231A-62E7-169F-D24C-ABFC297C0DE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2237336" y="6095426"/>
            <a:ext cx="548640" cy="548640"/>
          </a:xfrm>
          <a:prstGeom prst="rect">
            <a:avLst/>
          </a:prstGeom>
        </p:spPr>
      </p:pic>
      <p:pic>
        <p:nvPicPr>
          <p:cNvPr id="267" name="グラフィックス 266">
            <a:extLst>
              <a:ext uri="{FF2B5EF4-FFF2-40B4-BE49-F238E27FC236}">
                <a16:creationId xmlns:a16="http://schemas.microsoft.com/office/drawing/2014/main" id="{4C20FFC1-3766-640A-CF89-1E57E409CD4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7858264" y="5688414"/>
            <a:ext cx="580542" cy="580542"/>
          </a:xfrm>
          <a:prstGeom prst="rect">
            <a:avLst/>
          </a:prstGeom>
        </p:spPr>
      </p:pic>
      <p:pic>
        <p:nvPicPr>
          <p:cNvPr id="268" name="グラフィックス 267">
            <a:extLst>
              <a:ext uri="{FF2B5EF4-FFF2-40B4-BE49-F238E27FC236}">
                <a16:creationId xmlns:a16="http://schemas.microsoft.com/office/drawing/2014/main" id="{3B85FF4E-A3A7-106F-CBCA-40E71A38C6A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9189995" y="5697261"/>
            <a:ext cx="548640" cy="548640"/>
          </a:xfrm>
          <a:prstGeom prst="rect">
            <a:avLst/>
          </a:prstGeom>
        </p:spPr>
      </p:pic>
      <p:pic>
        <p:nvPicPr>
          <p:cNvPr id="275" name="グラフィックス 274">
            <a:extLst>
              <a:ext uri="{FF2B5EF4-FFF2-40B4-BE49-F238E27FC236}">
                <a16:creationId xmlns:a16="http://schemas.microsoft.com/office/drawing/2014/main" id="{7EF097F5-C529-DAE2-13BF-161DBC275EF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0375725" y="5702916"/>
            <a:ext cx="548639" cy="548639"/>
          </a:xfrm>
          <a:prstGeom prst="rect">
            <a:avLst/>
          </a:prstGeom>
        </p:spPr>
      </p:pic>
      <p:pic>
        <p:nvPicPr>
          <p:cNvPr id="277" name="グラフィックス 276">
            <a:extLst>
              <a:ext uri="{FF2B5EF4-FFF2-40B4-BE49-F238E27FC236}">
                <a16:creationId xmlns:a16="http://schemas.microsoft.com/office/drawing/2014/main" id="{000E3B8F-1BDB-CE9E-2026-5F0239B930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677015" y="5704442"/>
            <a:ext cx="548640" cy="548640"/>
          </a:xfrm>
          <a:prstGeom prst="rect">
            <a:avLst/>
          </a:prstGeom>
        </p:spPr>
      </p:pic>
      <p:cxnSp>
        <p:nvCxnSpPr>
          <p:cNvPr id="279" name="直線矢印コネクタ 120">
            <a:extLst>
              <a:ext uri="{FF2B5EF4-FFF2-40B4-BE49-F238E27FC236}">
                <a16:creationId xmlns:a16="http://schemas.microsoft.com/office/drawing/2014/main" id="{40AE4933-D00B-F855-03AA-C8D092F048C5}"/>
              </a:ext>
            </a:extLst>
          </p:cNvPr>
          <p:cNvCxnSpPr>
            <a:cxnSpLocks/>
            <a:endCxn id="275" idx="3"/>
          </p:cNvCxnSpPr>
          <p:nvPr/>
        </p:nvCxnSpPr>
        <p:spPr>
          <a:xfrm flipH="1" flipV="1">
            <a:off x="20924363" y="5977236"/>
            <a:ext cx="625652" cy="15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2" name="TextBox 9">
            <a:extLst>
              <a:ext uri="{FF2B5EF4-FFF2-40B4-BE49-F238E27FC236}">
                <a16:creationId xmlns:a16="http://schemas.microsoft.com/office/drawing/2014/main" id="{293A49F5-3252-E3AB-8687-1880CB4446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66144" y="6253228"/>
            <a:ext cx="19627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  <a:sym typeface="Arial"/>
              </a:rPr>
              <a:t>API Management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ja-JP" alt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  <a:sym typeface="Arial"/>
              </a:rPr>
              <a:t>審査・承認</a:t>
            </a:r>
            <a:r>
              <a:rPr kumimoji="0" lang="en-US" alt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  <a:sym typeface="Arial"/>
              </a:rPr>
              <a:t>API</a:t>
            </a:r>
          </a:p>
        </p:txBody>
      </p:sp>
      <p:pic>
        <p:nvPicPr>
          <p:cNvPr id="283" name="グラフィックス 282">
            <a:extLst>
              <a:ext uri="{FF2B5EF4-FFF2-40B4-BE49-F238E27FC236}">
                <a16:creationId xmlns:a16="http://schemas.microsoft.com/office/drawing/2014/main" id="{CD347083-F79B-F36F-7592-04FCE59767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799350" y="3051158"/>
            <a:ext cx="285764" cy="285764"/>
          </a:xfrm>
          <a:prstGeom prst="rect">
            <a:avLst/>
          </a:prstGeom>
        </p:spPr>
      </p:pic>
      <p:pic>
        <p:nvPicPr>
          <p:cNvPr id="284" name="グラフィックス 283">
            <a:extLst>
              <a:ext uri="{FF2B5EF4-FFF2-40B4-BE49-F238E27FC236}">
                <a16:creationId xmlns:a16="http://schemas.microsoft.com/office/drawing/2014/main" id="{B27FC569-EF1D-DE7B-5013-0D66423693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791323" y="4907209"/>
            <a:ext cx="285764" cy="285764"/>
          </a:xfrm>
          <a:prstGeom prst="rect">
            <a:avLst/>
          </a:prstGeom>
        </p:spPr>
      </p:pic>
      <p:pic>
        <p:nvPicPr>
          <p:cNvPr id="285" name="グラフィックス 284">
            <a:extLst>
              <a:ext uri="{FF2B5EF4-FFF2-40B4-BE49-F238E27FC236}">
                <a16:creationId xmlns:a16="http://schemas.microsoft.com/office/drawing/2014/main" id="{7B63DAC6-E681-920C-C8D5-07CCE7EFAA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682194" y="3853965"/>
            <a:ext cx="548640" cy="548640"/>
          </a:xfrm>
          <a:prstGeom prst="rect">
            <a:avLst/>
          </a:prstGeom>
        </p:spPr>
      </p:pic>
      <p:pic>
        <p:nvPicPr>
          <p:cNvPr id="286" name="グラフィックス 285">
            <a:extLst>
              <a:ext uri="{FF2B5EF4-FFF2-40B4-BE49-F238E27FC236}">
                <a16:creationId xmlns:a16="http://schemas.microsoft.com/office/drawing/2014/main" id="{DD362016-F619-0485-3D90-4A258B6A764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0368000" y="3836809"/>
            <a:ext cx="548640" cy="548640"/>
          </a:xfrm>
          <a:prstGeom prst="rect">
            <a:avLst/>
          </a:prstGeom>
        </p:spPr>
      </p:pic>
      <p:pic>
        <p:nvPicPr>
          <p:cNvPr id="287" name="グラフィックス 286">
            <a:extLst>
              <a:ext uri="{FF2B5EF4-FFF2-40B4-BE49-F238E27FC236}">
                <a16:creationId xmlns:a16="http://schemas.microsoft.com/office/drawing/2014/main" id="{EDA658D6-0490-8776-20CE-DF38A63D18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52269" y="9676222"/>
            <a:ext cx="285764" cy="285764"/>
          </a:xfrm>
          <a:prstGeom prst="rect">
            <a:avLst/>
          </a:prstGeom>
        </p:spPr>
      </p:pic>
      <p:pic>
        <p:nvPicPr>
          <p:cNvPr id="288" name="グラフィックス 287">
            <a:extLst>
              <a:ext uri="{FF2B5EF4-FFF2-40B4-BE49-F238E27FC236}">
                <a16:creationId xmlns:a16="http://schemas.microsoft.com/office/drawing/2014/main" id="{53310869-5A0A-4D7F-D71A-0CF096AE09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232052" y="10461184"/>
            <a:ext cx="548640" cy="548640"/>
          </a:xfrm>
          <a:prstGeom prst="rect">
            <a:avLst/>
          </a:prstGeom>
        </p:spPr>
      </p:pic>
      <p:pic>
        <p:nvPicPr>
          <p:cNvPr id="289" name="グラフィックス 288">
            <a:extLst>
              <a:ext uri="{FF2B5EF4-FFF2-40B4-BE49-F238E27FC236}">
                <a16:creationId xmlns:a16="http://schemas.microsoft.com/office/drawing/2014/main" id="{8BEDC6FC-F6B5-BD87-DC4C-A7F0BEBB399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923015" y="9667684"/>
            <a:ext cx="548640" cy="548640"/>
          </a:xfrm>
          <a:prstGeom prst="rect">
            <a:avLst/>
          </a:prstGeom>
        </p:spPr>
      </p:pic>
      <p:pic>
        <p:nvPicPr>
          <p:cNvPr id="290" name="グラフィックス 289">
            <a:extLst>
              <a:ext uri="{FF2B5EF4-FFF2-40B4-BE49-F238E27FC236}">
                <a16:creationId xmlns:a16="http://schemas.microsoft.com/office/drawing/2014/main" id="{3931F449-F37D-C67F-9E5F-3D9173E289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7090283" y="10481041"/>
            <a:ext cx="548640" cy="548640"/>
          </a:xfrm>
          <a:prstGeom prst="rect">
            <a:avLst/>
          </a:prstGeom>
        </p:spPr>
      </p:pic>
      <p:cxnSp>
        <p:nvCxnSpPr>
          <p:cNvPr id="295" name="カギ線コネクタ 158">
            <a:extLst>
              <a:ext uri="{FF2B5EF4-FFF2-40B4-BE49-F238E27FC236}">
                <a16:creationId xmlns:a16="http://schemas.microsoft.com/office/drawing/2014/main" id="{E1CBC125-2766-E101-93E7-853D9424F0B6}"/>
              </a:ext>
            </a:extLst>
          </p:cNvPr>
          <p:cNvCxnSpPr>
            <a:cxnSpLocks/>
            <a:stCxn id="55" idx="0"/>
            <a:endCxn id="52" idx="0"/>
          </p:cNvCxnSpPr>
          <p:nvPr/>
        </p:nvCxnSpPr>
        <p:spPr>
          <a:xfrm rot="16200000" flipH="1" flipV="1">
            <a:off x="18767304" y="7356811"/>
            <a:ext cx="64041" cy="2881501"/>
          </a:xfrm>
          <a:prstGeom prst="bentConnector3">
            <a:avLst>
              <a:gd name="adj1" fmla="val -654425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グラフィックス 8">
            <a:extLst>
              <a:ext uri="{FF2B5EF4-FFF2-40B4-BE49-F238E27FC236}">
                <a16:creationId xmlns:a16="http://schemas.microsoft.com/office/drawing/2014/main" id="{6F896F8C-1E41-EDAE-492A-EFC66AAC86E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3423524" y="5028647"/>
            <a:ext cx="548640" cy="5486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8F693FD-D1DA-96CE-24E3-171BD15D2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36333" y="5516646"/>
            <a:ext cx="196274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ja-JP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  <a:sym typeface="Arial"/>
              </a:rPr>
              <a:t>Azure Storage Accounts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ja-JP" alt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  <a:sym typeface="Arial"/>
              </a:rPr>
              <a:t>申請・届出内容保管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ja-JP" alt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  <a:sym typeface="Arial"/>
              </a:rPr>
              <a:t>ストレージ</a:t>
            </a:r>
          </a:p>
        </p:txBody>
      </p:sp>
      <p:sp>
        <p:nvSpPr>
          <p:cNvPr id="23" name="Rectangle 134">
            <a:extLst>
              <a:ext uri="{FF2B5EF4-FFF2-40B4-BE49-F238E27FC236}">
                <a16:creationId xmlns:a16="http://schemas.microsoft.com/office/drawing/2014/main" id="{5BEE900A-B952-EB30-915C-3024A5CCEB9B}"/>
              </a:ext>
            </a:extLst>
          </p:cNvPr>
          <p:cNvSpPr/>
          <p:nvPr/>
        </p:nvSpPr>
        <p:spPr>
          <a:xfrm>
            <a:off x="12988580" y="5028647"/>
            <a:ext cx="1514091" cy="2226417"/>
          </a:xfrm>
          <a:prstGeom prst="rect">
            <a:avLst/>
          </a:prstGeom>
          <a:noFill/>
          <a:ln w="15875">
            <a:solidFill>
              <a:srgbClr val="7D899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001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ja-JP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  <a:sym typeface="Arial"/>
            </a:endParaRPr>
          </a:p>
        </p:txBody>
      </p:sp>
      <p:pic>
        <p:nvPicPr>
          <p:cNvPr id="45" name="グラフィックス 44">
            <a:extLst>
              <a:ext uri="{FF2B5EF4-FFF2-40B4-BE49-F238E27FC236}">
                <a16:creationId xmlns:a16="http://schemas.microsoft.com/office/drawing/2014/main" id="{5FCAACF6-2DEC-9C57-A7DE-785175B417A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5410608" y="8877047"/>
            <a:ext cx="620055" cy="620055"/>
          </a:xfrm>
          <a:prstGeom prst="rect">
            <a:avLst/>
          </a:prstGeom>
        </p:spPr>
      </p:pic>
      <p:pic>
        <p:nvPicPr>
          <p:cNvPr id="52" name="グラフィックス 51">
            <a:extLst>
              <a:ext uri="{FF2B5EF4-FFF2-40B4-BE49-F238E27FC236}">
                <a16:creationId xmlns:a16="http://schemas.microsoft.com/office/drawing/2014/main" id="{37D1879B-AB5A-D622-22C6-D3BED39C143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7039787" y="8829583"/>
            <a:ext cx="637572" cy="650855"/>
          </a:xfrm>
          <a:prstGeom prst="rect">
            <a:avLst/>
          </a:prstGeom>
        </p:spPr>
      </p:pic>
      <p:pic>
        <p:nvPicPr>
          <p:cNvPr id="53" name="グラフィックス 52">
            <a:extLst>
              <a:ext uri="{FF2B5EF4-FFF2-40B4-BE49-F238E27FC236}">
                <a16:creationId xmlns:a16="http://schemas.microsoft.com/office/drawing/2014/main" id="{B37CB97A-A3E4-C5D6-F8CE-0670DB0DEB8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8245364" y="8881440"/>
            <a:ext cx="570046" cy="570046"/>
          </a:xfrm>
          <a:prstGeom prst="rect">
            <a:avLst/>
          </a:prstGeom>
        </p:spPr>
      </p:pic>
      <p:pic>
        <p:nvPicPr>
          <p:cNvPr id="55" name="グラフィックス 54">
            <a:extLst>
              <a:ext uri="{FF2B5EF4-FFF2-40B4-BE49-F238E27FC236}">
                <a16:creationId xmlns:a16="http://schemas.microsoft.com/office/drawing/2014/main" id="{0964EF1E-ED8B-FC3A-1E89-16647DFE23E5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9930047" y="8765542"/>
            <a:ext cx="620055" cy="620055"/>
          </a:xfrm>
          <a:prstGeom prst="rect">
            <a:avLst/>
          </a:prstGeom>
        </p:spPr>
      </p:pic>
      <p:cxnSp>
        <p:nvCxnSpPr>
          <p:cNvPr id="32" name="カギ線コネクタ 158">
            <a:extLst>
              <a:ext uri="{FF2B5EF4-FFF2-40B4-BE49-F238E27FC236}">
                <a16:creationId xmlns:a16="http://schemas.microsoft.com/office/drawing/2014/main" id="{01A36538-F0FC-4BEF-558A-D248AD5A4FDB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8881604" y="7293313"/>
            <a:ext cx="64041" cy="2881501"/>
          </a:xfrm>
          <a:prstGeom prst="bentConnector3">
            <a:avLst>
              <a:gd name="adj1" fmla="val 456959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4E91082C-06CF-A6C5-F74D-5809B531724C}"/>
              </a:ext>
            </a:extLst>
          </p:cNvPr>
          <p:cNvCxnSpPr>
            <a:cxnSpLocks/>
            <a:stCxn id="118" idx="2"/>
            <a:endCxn id="290" idx="0"/>
          </p:cNvCxnSpPr>
          <p:nvPr/>
        </p:nvCxnSpPr>
        <p:spPr>
          <a:xfrm flipH="1">
            <a:off x="17364603" y="9951607"/>
            <a:ext cx="5324" cy="5294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115A6544-6E4F-D56D-84F6-A2C374BF740E}"/>
              </a:ext>
            </a:extLst>
          </p:cNvPr>
          <p:cNvSpPr/>
          <p:nvPr/>
        </p:nvSpPr>
        <p:spPr>
          <a:xfrm>
            <a:off x="10275846" y="11630006"/>
            <a:ext cx="8471765" cy="1345223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ja-JP" altLang="en-US" sz="1000" b="1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+mn-cs"/>
                <a:sym typeface="Arial"/>
              </a:rPr>
              <a:t>オブザーバビリティ</a:t>
            </a:r>
            <a:r>
              <a:rPr kumimoji="1" lang="en-US" altLang="ja-JP" sz="1000" b="1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+mn-cs"/>
                <a:sym typeface="Arial"/>
              </a:rPr>
              <a:t>_</a:t>
            </a:r>
            <a:r>
              <a:rPr kumimoji="1" lang="ja-JP" altLang="en-US" sz="1000" b="1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+mn-cs"/>
                <a:sym typeface="Arial"/>
              </a:rPr>
              <a:t>システム監視機能</a:t>
            </a:r>
            <a:endParaRPr kumimoji="1" lang="en-US" altLang="ja-JP" sz="1000" b="1" i="0" u="sng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+mn-cs"/>
              <a:sym typeface="Arial"/>
            </a:endParaRPr>
          </a:p>
        </p:txBody>
      </p:sp>
      <p:pic>
        <p:nvPicPr>
          <p:cNvPr id="34" name="グラフィックス 33">
            <a:extLst>
              <a:ext uri="{FF2B5EF4-FFF2-40B4-BE49-F238E27FC236}">
                <a16:creationId xmlns:a16="http://schemas.microsoft.com/office/drawing/2014/main" id="{D5834610-EDE0-0662-85B1-E95D4C9B909D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6854585" y="11969599"/>
            <a:ext cx="548639" cy="548639"/>
          </a:xfrm>
          <a:prstGeom prst="rect">
            <a:avLst/>
          </a:prstGeom>
        </p:spPr>
      </p:pic>
      <p:sp>
        <p:nvSpPr>
          <p:cNvPr id="36" name="TextBox 9">
            <a:extLst>
              <a:ext uri="{FF2B5EF4-FFF2-40B4-BE49-F238E27FC236}">
                <a16:creationId xmlns:a16="http://schemas.microsoft.com/office/drawing/2014/main" id="{62F47AB0-8F11-FEF9-EC48-6342D21D92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34662" y="12460835"/>
            <a:ext cx="13884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ja-JP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  <a:sym typeface="Arial"/>
              </a:rPr>
              <a:t>Alert</a:t>
            </a:r>
          </a:p>
        </p:txBody>
      </p:sp>
      <p:pic>
        <p:nvPicPr>
          <p:cNvPr id="40" name="グラフィックス 39">
            <a:extLst>
              <a:ext uri="{FF2B5EF4-FFF2-40B4-BE49-F238E27FC236}">
                <a16:creationId xmlns:a16="http://schemas.microsoft.com/office/drawing/2014/main" id="{35B2E024-B083-503E-1552-A15BA0114649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5695490" y="11962762"/>
            <a:ext cx="548376" cy="548376"/>
          </a:xfrm>
          <a:prstGeom prst="rect">
            <a:avLst/>
          </a:prstGeom>
        </p:spPr>
      </p:pic>
      <p:sp>
        <p:nvSpPr>
          <p:cNvPr id="57" name="TextBox 9">
            <a:extLst>
              <a:ext uri="{FF2B5EF4-FFF2-40B4-BE49-F238E27FC236}">
                <a16:creationId xmlns:a16="http://schemas.microsoft.com/office/drawing/2014/main" id="{0B67637B-8BAA-AE6C-985B-FA67C24317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04341" y="12462698"/>
            <a:ext cx="213622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ja-JP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  <a:sym typeface="Arial"/>
              </a:rPr>
              <a:t>Azure Service Health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ja-JP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  <a:sym typeface="Arial"/>
              </a:rPr>
              <a:t>Azure</a:t>
            </a:r>
            <a:r>
              <a:rPr kumimoji="0" lang="ja-JP" alt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  <a:sym typeface="Arial"/>
              </a:rPr>
              <a:t>障害・メンテナンス</a:t>
            </a:r>
            <a:endParaRPr kumimoji="0" lang="en-US" altLang="ja-JP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ja-JP" alt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  <a:sym typeface="Arial"/>
              </a:rPr>
              <a:t>情報提供</a:t>
            </a:r>
            <a:endParaRPr kumimoji="0" lang="en-US" altLang="ja-JP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  <a:sym typeface="Arial"/>
            </a:endParaRPr>
          </a:p>
        </p:txBody>
      </p:sp>
      <p:pic>
        <p:nvPicPr>
          <p:cNvPr id="60" name="グラフィックス 59">
            <a:extLst>
              <a:ext uri="{FF2B5EF4-FFF2-40B4-BE49-F238E27FC236}">
                <a16:creationId xmlns:a16="http://schemas.microsoft.com/office/drawing/2014/main" id="{EB272681-217F-5657-415B-BC46170AFB65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7825015" y="11960119"/>
            <a:ext cx="548640" cy="548640"/>
          </a:xfrm>
          <a:prstGeom prst="rect">
            <a:avLst/>
          </a:prstGeom>
        </p:spPr>
      </p:pic>
      <p:sp>
        <p:nvSpPr>
          <p:cNvPr id="65" name="TextBox 9">
            <a:extLst>
              <a:ext uri="{FF2B5EF4-FFF2-40B4-BE49-F238E27FC236}">
                <a16:creationId xmlns:a16="http://schemas.microsoft.com/office/drawing/2014/main" id="{B97B6DA1-0063-4DE9-AD9E-15A9D9FD0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22100" y="12471170"/>
            <a:ext cx="13884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ja-JP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  <a:sym typeface="Arial"/>
              </a:rPr>
              <a:t>Azure Logic Apps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ja-JP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  <a:sym typeface="Arial"/>
            </a:endParaRPr>
          </a:p>
        </p:txBody>
      </p:sp>
      <p:pic>
        <p:nvPicPr>
          <p:cNvPr id="68" name="グラフィックス 67">
            <a:extLst>
              <a:ext uri="{FF2B5EF4-FFF2-40B4-BE49-F238E27FC236}">
                <a16:creationId xmlns:a16="http://schemas.microsoft.com/office/drawing/2014/main" id="{78B9309B-8A31-54C3-BFCE-1A3B6E90186C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4419033" y="11965843"/>
            <a:ext cx="548640" cy="548640"/>
          </a:xfrm>
          <a:prstGeom prst="rect">
            <a:avLst/>
          </a:prstGeom>
        </p:spPr>
      </p:pic>
      <p:sp>
        <p:nvSpPr>
          <p:cNvPr id="79" name="TextBox 9">
            <a:extLst>
              <a:ext uri="{FF2B5EF4-FFF2-40B4-BE49-F238E27FC236}">
                <a16:creationId xmlns:a16="http://schemas.microsoft.com/office/drawing/2014/main" id="{CF8D1E5B-F1EE-AC13-3B29-4DC6353927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95833" y="12467026"/>
            <a:ext cx="13884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ja-JP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  <a:sym typeface="Arial"/>
              </a:rPr>
              <a:t>Azure Dashboard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ja-JP" alt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  <a:sym typeface="Arial"/>
              </a:rPr>
              <a:t>ダッシュボード</a:t>
            </a:r>
            <a:endParaRPr kumimoji="0" lang="en-US" altLang="ja-JP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  <a:sym typeface="Arial"/>
            </a:endParaRPr>
          </a:p>
        </p:txBody>
      </p:sp>
      <p:pic>
        <p:nvPicPr>
          <p:cNvPr id="80" name="グラフィックス 79">
            <a:extLst>
              <a:ext uri="{FF2B5EF4-FFF2-40B4-BE49-F238E27FC236}">
                <a16:creationId xmlns:a16="http://schemas.microsoft.com/office/drawing/2014/main" id="{8A5B59DD-DBBC-C1BB-1947-35DC34F718EA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3271573" y="11914058"/>
            <a:ext cx="548640" cy="548640"/>
          </a:xfrm>
          <a:prstGeom prst="rect">
            <a:avLst/>
          </a:prstGeom>
        </p:spPr>
      </p:pic>
      <p:sp>
        <p:nvSpPr>
          <p:cNvPr id="83" name="TextBox 9">
            <a:extLst>
              <a:ext uri="{FF2B5EF4-FFF2-40B4-BE49-F238E27FC236}">
                <a16:creationId xmlns:a16="http://schemas.microsoft.com/office/drawing/2014/main" id="{DB836A26-0823-67BE-DC5D-DEA488DA1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6472" y="12423715"/>
            <a:ext cx="13884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  <a:sym typeface="Arial"/>
              </a:rPr>
              <a:t>Application Insights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ja-JP" alt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  <a:sym typeface="Arial"/>
              </a:rPr>
              <a:t>メトリクス監視</a:t>
            </a:r>
            <a:endParaRPr kumimoji="0" lang="en-US" altLang="en-US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  <a:sym typeface="Arial"/>
            </a:endParaRPr>
          </a:p>
        </p:txBody>
      </p:sp>
      <p:pic>
        <p:nvPicPr>
          <p:cNvPr id="85" name="グラフィックス 84">
            <a:extLst>
              <a:ext uri="{FF2B5EF4-FFF2-40B4-BE49-F238E27FC236}">
                <a16:creationId xmlns:a16="http://schemas.microsoft.com/office/drawing/2014/main" id="{25F74CB8-5802-A3A5-E164-310A9F539A03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10912229" y="11918386"/>
            <a:ext cx="548640" cy="548640"/>
          </a:xfrm>
          <a:prstGeom prst="rect">
            <a:avLst/>
          </a:prstGeom>
        </p:spPr>
      </p:pic>
      <p:pic>
        <p:nvPicPr>
          <p:cNvPr id="86" name="グラフィックス 85">
            <a:extLst>
              <a:ext uri="{FF2B5EF4-FFF2-40B4-BE49-F238E27FC236}">
                <a16:creationId xmlns:a16="http://schemas.microsoft.com/office/drawing/2014/main" id="{303A2593-A340-F0B3-0707-3CECD5B25172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12027939" y="11924112"/>
            <a:ext cx="553794" cy="553794"/>
          </a:xfrm>
          <a:prstGeom prst="rect">
            <a:avLst/>
          </a:prstGeom>
        </p:spPr>
      </p:pic>
      <p:sp>
        <p:nvSpPr>
          <p:cNvPr id="88" name="TextBox 9">
            <a:extLst>
              <a:ext uri="{FF2B5EF4-FFF2-40B4-BE49-F238E27FC236}">
                <a16:creationId xmlns:a16="http://schemas.microsoft.com/office/drawing/2014/main" id="{7656C477-3ABF-42B7-0538-93E981A03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70487" y="12467026"/>
            <a:ext cx="13884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ja-JP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  <a:sym typeface="Arial"/>
              </a:rPr>
              <a:t>Log Analytics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ja-JP" alt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  <a:sym typeface="Arial"/>
              </a:rPr>
              <a:t>ログ監視</a:t>
            </a:r>
            <a:endParaRPr kumimoji="0" lang="en-US" altLang="en-US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  <a:sym typeface="Arial"/>
            </a:endParaRPr>
          </a:p>
        </p:txBody>
      </p:sp>
      <p:sp>
        <p:nvSpPr>
          <p:cNvPr id="90" name="TextBox 9">
            <a:extLst>
              <a:ext uri="{FF2B5EF4-FFF2-40B4-BE49-F238E27FC236}">
                <a16:creationId xmlns:a16="http://schemas.microsoft.com/office/drawing/2014/main" id="{E78ADB8C-3DA9-013A-4DDF-EFBD4A8B6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8136" y="12402088"/>
            <a:ext cx="13884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ja-JP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  <a:sym typeface="Arial"/>
              </a:rPr>
              <a:t>Azure Monitor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ja-JP" alt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  <a:sym typeface="Arial"/>
              </a:rPr>
              <a:t>メトリクス機能</a:t>
            </a:r>
            <a:endParaRPr kumimoji="0" lang="en-US" altLang="en-US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  <a:sym typeface="Arial"/>
            </a:endParaRPr>
          </a:p>
        </p:txBody>
      </p:sp>
      <p:sp>
        <p:nvSpPr>
          <p:cNvPr id="95" name="正方形/長方形 94">
            <a:extLst>
              <a:ext uri="{FF2B5EF4-FFF2-40B4-BE49-F238E27FC236}">
                <a16:creationId xmlns:a16="http://schemas.microsoft.com/office/drawing/2014/main" id="{E332103D-3600-23BC-3731-B88F543DC77A}"/>
              </a:ext>
            </a:extLst>
          </p:cNvPr>
          <p:cNvSpPr/>
          <p:nvPr/>
        </p:nvSpPr>
        <p:spPr>
          <a:xfrm>
            <a:off x="18893214" y="11630006"/>
            <a:ext cx="3446407" cy="1345223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ja-JP" altLang="en-US" sz="1000" b="1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+mn-cs"/>
                <a:sym typeface="Arial"/>
              </a:rPr>
              <a:t>オブザーバビリティ</a:t>
            </a:r>
            <a:r>
              <a:rPr kumimoji="1" lang="en-US" altLang="ja-JP" sz="1000" b="1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+mn-cs"/>
                <a:sym typeface="Arial"/>
              </a:rPr>
              <a:t>_</a:t>
            </a:r>
            <a:r>
              <a:rPr kumimoji="1" lang="ja-JP" altLang="en-US" sz="1000" b="1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+mn-cs"/>
                <a:sym typeface="Arial"/>
              </a:rPr>
              <a:t>サービス状態監視機能</a:t>
            </a:r>
            <a:endParaRPr kumimoji="1" lang="en-US" altLang="ja-JP" sz="1000" b="1" i="0" u="sng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+mn-cs"/>
              <a:sym typeface="Arial"/>
            </a:endParaRPr>
          </a:p>
        </p:txBody>
      </p:sp>
      <p:pic>
        <p:nvPicPr>
          <p:cNvPr id="96" name="グラフィックス 95">
            <a:extLst>
              <a:ext uri="{FF2B5EF4-FFF2-40B4-BE49-F238E27FC236}">
                <a16:creationId xmlns:a16="http://schemas.microsoft.com/office/drawing/2014/main" id="{A84435E0-5351-6B8B-9D09-3E54770A9249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19971771" y="11954965"/>
            <a:ext cx="553794" cy="553794"/>
          </a:xfrm>
          <a:prstGeom prst="rect">
            <a:avLst/>
          </a:prstGeom>
        </p:spPr>
      </p:pic>
      <p:sp>
        <p:nvSpPr>
          <p:cNvPr id="99" name="TextBox 9">
            <a:extLst>
              <a:ext uri="{FF2B5EF4-FFF2-40B4-BE49-F238E27FC236}">
                <a16:creationId xmlns:a16="http://schemas.microsoft.com/office/drawing/2014/main" id="{5AA7761A-918C-7766-4109-CCA9226DC4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98409" y="12542495"/>
            <a:ext cx="15005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ja-JP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  <a:sym typeface="Arial"/>
              </a:rPr>
              <a:t>Application Insights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ja-JP" alt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  <a:sym typeface="Arial"/>
              </a:rPr>
              <a:t>サービス監視</a:t>
            </a:r>
            <a:endParaRPr kumimoji="0" lang="en-US" altLang="en-US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  <a:sym typeface="Arial"/>
            </a:endParaRPr>
          </a:p>
        </p:txBody>
      </p:sp>
      <p:sp>
        <p:nvSpPr>
          <p:cNvPr id="100" name="正方形/長方形 99">
            <a:extLst>
              <a:ext uri="{FF2B5EF4-FFF2-40B4-BE49-F238E27FC236}">
                <a16:creationId xmlns:a16="http://schemas.microsoft.com/office/drawing/2014/main" id="{61D02D71-25A8-76E4-F799-D43E172BB2CA}"/>
              </a:ext>
            </a:extLst>
          </p:cNvPr>
          <p:cNvSpPr/>
          <p:nvPr/>
        </p:nvSpPr>
        <p:spPr>
          <a:xfrm>
            <a:off x="10275846" y="13026138"/>
            <a:ext cx="5839134" cy="1383356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ja-JP" altLang="en-US" sz="1000" b="1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+mn-cs"/>
                <a:sym typeface="Arial"/>
              </a:rPr>
              <a:t>ログ管理</a:t>
            </a:r>
            <a:r>
              <a:rPr kumimoji="1" lang="en-US" altLang="ja-JP" sz="1000" b="1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+mn-cs"/>
                <a:sym typeface="Arial"/>
              </a:rPr>
              <a:t>_</a:t>
            </a:r>
            <a:r>
              <a:rPr kumimoji="1" lang="ja-JP" altLang="en-US" sz="1000" b="1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+mn-cs"/>
                <a:sym typeface="Arial"/>
              </a:rPr>
              <a:t>ログ管理機能</a:t>
            </a:r>
            <a:endParaRPr kumimoji="1" lang="en-US" altLang="ja-JP" sz="1000" b="1" i="0" u="sng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+mn-cs"/>
              <a:sym typeface="Arial"/>
            </a:endParaRPr>
          </a:p>
        </p:txBody>
      </p:sp>
      <p:sp>
        <p:nvSpPr>
          <p:cNvPr id="102" name="TextBox 9">
            <a:extLst>
              <a:ext uri="{FF2B5EF4-FFF2-40B4-BE49-F238E27FC236}">
                <a16:creationId xmlns:a16="http://schemas.microsoft.com/office/drawing/2014/main" id="{3E0E0DCC-090A-8CD3-07D2-AB52CAE2A3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92822" y="13832608"/>
            <a:ext cx="174994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  <a:sym typeface="Arial"/>
              </a:rPr>
              <a:t>Azure Storage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  <a:sym typeface="Arial"/>
              </a:rPr>
              <a:t>Accounts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ja-JP" alt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  <a:sym typeface="Arial"/>
              </a:rPr>
              <a:t>ログ長期保管用ストレージ</a:t>
            </a:r>
            <a:endParaRPr kumimoji="0" lang="en-US" altLang="ja-JP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  <a:sym typeface="Arial"/>
            </a:endParaRPr>
          </a:p>
        </p:txBody>
      </p:sp>
      <p:pic>
        <p:nvPicPr>
          <p:cNvPr id="109" name="グラフィックス 108">
            <a:extLst>
              <a:ext uri="{FF2B5EF4-FFF2-40B4-BE49-F238E27FC236}">
                <a16:creationId xmlns:a16="http://schemas.microsoft.com/office/drawing/2014/main" id="{02EC4C33-3FFE-758A-54B5-FF7D609522B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3393473" y="13318250"/>
            <a:ext cx="548640" cy="548640"/>
          </a:xfrm>
          <a:prstGeom prst="rect">
            <a:avLst/>
          </a:prstGeom>
        </p:spPr>
      </p:pic>
      <p:pic>
        <p:nvPicPr>
          <p:cNvPr id="110" name="グラフィックス 109">
            <a:extLst>
              <a:ext uri="{FF2B5EF4-FFF2-40B4-BE49-F238E27FC236}">
                <a16:creationId xmlns:a16="http://schemas.microsoft.com/office/drawing/2014/main" id="{B294A200-6027-420F-99D2-11C3EF4477D8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2217784" y="13310902"/>
            <a:ext cx="548640" cy="548640"/>
          </a:xfrm>
          <a:prstGeom prst="rect">
            <a:avLst/>
          </a:prstGeom>
        </p:spPr>
      </p:pic>
      <p:sp>
        <p:nvSpPr>
          <p:cNvPr id="111" name="TextBox 9">
            <a:extLst>
              <a:ext uri="{FF2B5EF4-FFF2-40B4-BE49-F238E27FC236}">
                <a16:creationId xmlns:a16="http://schemas.microsoft.com/office/drawing/2014/main" id="{7D4F4893-3767-C9B2-30AD-764100181E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2338" y="13832608"/>
            <a:ext cx="13884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ja-JP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  <a:sym typeface="Arial"/>
              </a:rPr>
              <a:t>Log Analytics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ja-JP" alt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  <a:sym typeface="Arial"/>
              </a:rPr>
              <a:t>ログ分析用ストレージ</a:t>
            </a:r>
            <a:endParaRPr kumimoji="0" lang="en-US" altLang="en-US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  <a:sym typeface="Arial"/>
            </a:endParaRPr>
          </a:p>
        </p:txBody>
      </p:sp>
      <p:sp>
        <p:nvSpPr>
          <p:cNvPr id="112" name="TextBox 9">
            <a:extLst>
              <a:ext uri="{FF2B5EF4-FFF2-40B4-BE49-F238E27FC236}">
                <a16:creationId xmlns:a16="http://schemas.microsoft.com/office/drawing/2014/main" id="{1510CF33-F2B1-957B-B2AE-FFC4008D8B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12767" y="13834029"/>
            <a:ext cx="17499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  <a:sym typeface="Arial"/>
              </a:rPr>
              <a:t>Azure </a:t>
            </a:r>
            <a:r>
              <a:rPr kumimoji="0" lang="en-US" altLang="ja-JP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  <a:sym typeface="Arial"/>
              </a:rPr>
              <a:t>AI Search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ja-JP" alt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  <a:sym typeface="Arial"/>
              </a:rPr>
              <a:t>ログの検索</a:t>
            </a:r>
            <a:endParaRPr kumimoji="0" lang="en-US" altLang="ja-JP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  <a:sym typeface="Arial"/>
            </a:endParaRPr>
          </a:p>
        </p:txBody>
      </p:sp>
      <p:pic>
        <p:nvPicPr>
          <p:cNvPr id="113" name="グラフィックス 112">
            <a:extLst>
              <a:ext uri="{FF2B5EF4-FFF2-40B4-BE49-F238E27FC236}">
                <a16:creationId xmlns:a16="http://schemas.microsoft.com/office/drawing/2014/main" id="{8C5D7520-D8B8-87A9-9704-CC4FA4A731B3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10912229" y="13308345"/>
            <a:ext cx="550179" cy="550179"/>
          </a:xfrm>
          <a:prstGeom prst="rect">
            <a:avLst/>
          </a:prstGeom>
        </p:spPr>
      </p:pic>
      <p:pic>
        <p:nvPicPr>
          <p:cNvPr id="115" name="グラフィックス 114">
            <a:extLst>
              <a:ext uri="{FF2B5EF4-FFF2-40B4-BE49-F238E27FC236}">
                <a16:creationId xmlns:a16="http://schemas.microsoft.com/office/drawing/2014/main" id="{9ECE2C33-3AD3-669F-54DA-4F1F130B7D0E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14813417" y="13306360"/>
            <a:ext cx="548640" cy="548640"/>
          </a:xfrm>
          <a:prstGeom prst="rect">
            <a:avLst/>
          </a:prstGeom>
        </p:spPr>
      </p:pic>
      <p:sp>
        <p:nvSpPr>
          <p:cNvPr id="116" name="TextBox 9">
            <a:extLst>
              <a:ext uri="{FF2B5EF4-FFF2-40B4-BE49-F238E27FC236}">
                <a16:creationId xmlns:a16="http://schemas.microsoft.com/office/drawing/2014/main" id="{E0C39C05-ED36-414E-7DC8-7987A6773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23244" y="13829831"/>
            <a:ext cx="17499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ja-JP" alt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  <a:sym typeface="Arial"/>
              </a:rPr>
              <a:t>診断設定</a:t>
            </a:r>
            <a:endParaRPr kumimoji="0" lang="en-US" altLang="ja-JP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ja-JP" alt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  <a:sym typeface="Arial"/>
              </a:rPr>
              <a:t>ログの連携設定</a:t>
            </a:r>
            <a:endParaRPr kumimoji="0" lang="en-US" altLang="ja-JP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  <a:sym typeface="Arial"/>
            </a:endParaRPr>
          </a:p>
        </p:txBody>
      </p:sp>
      <p:sp>
        <p:nvSpPr>
          <p:cNvPr id="119" name="正方形/長方形 118">
            <a:extLst>
              <a:ext uri="{FF2B5EF4-FFF2-40B4-BE49-F238E27FC236}">
                <a16:creationId xmlns:a16="http://schemas.microsoft.com/office/drawing/2014/main" id="{118C0867-BADC-2CFF-2309-1AF69B66F097}"/>
              </a:ext>
            </a:extLst>
          </p:cNvPr>
          <p:cNvSpPr/>
          <p:nvPr/>
        </p:nvSpPr>
        <p:spPr>
          <a:xfrm>
            <a:off x="16235592" y="13022189"/>
            <a:ext cx="1745348" cy="1387304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ja-JP" altLang="en-US" sz="1000" b="1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+mn-cs"/>
                <a:sym typeface="Arial"/>
              </a:rPr>
              <a:t>バックアップ</a:t>
            </a:r>
            <a:r>
              <a:rPr kumimoji="1" lang="en-US" altLang="ja-JP" sz="1000" b="1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+mn-cs"/>
                <a:sym typeface="Arial"/>
              </a:rPr>
              <a:t>_</a:t>
            </a:r>
            <a:r>
              <a:rPr kumimoji="1" lang="ja-JP" altLang="en-US" sz="1000" b="1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+mn-cs"/>
                <a:sym typeface="Arial"/>
              </a:rPr>
              <a:t>バックアップ機能</a:t>
            </a:r>
            <a:endParaRPr kumimoji="1" lang="en-US" altLang="ja-JP" sz="1000" b="1" i="0" u="sng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+mn-cs"/>
              <a:sym typeface="Arial"/>
            </a:endParaRPr>
          </a:p>
        </p:txBody>
      </p:sp>
      <p:sp>
        <p:nvSpPr>
          <p:cNvPr id="121" name="TextBox 9">
            <a:extLst>
              <a:ext uri="{FF2B5EF4-FFF2-40B4-BE49-F238E27FC236}">
                <a16:creationId xmlns:a16="http://schemas.microsoft.com/office/drawing/2014/main" id="{7BE53E19-0FD0-B58E-9E7F-487FEF4995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55379" y="13830651"/>
            <a:ext cx="174994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ja-JP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  <a:sym typeface="Arial"/>
              </a:rPr>
              <a:t>Azure Backup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ja-JP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  <a:sym typeface="Arial"/>
              </a:rPr>
              <a:t>Center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ja-JP" alt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  <a:sym typeface="Arial"/>
              </a:rPr>
              <a:t>バックアップ機能</a:t>
            </a:r>
            <a:endParaRPr kumimoji="0" lang="en-US" altLang="ja-JP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  <a:sym typeface="Arial"/>
            </a:endParaRPr>
          </a:p>
        </p:txBody>
      </p:sp>
      <p:pic>
        <p:nvPicPr>
          <p:cNvPr id="123" name="グラフィックス 122">
            <a:extLst>
              <a:ext uri="{FF2B5EF4-FFF2-40B4-BE49-F238E27FC236}">
                <a16:creationId xmlns:a16="http://schemas.microsoft.com/office/drawing/2014/main" id="{B03D21AC-5FEF-2A3A-F465-C27B2B8E44AE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16669918" y="13310902"/>
            <a:ext cx="548641" cy="548641"/>
          </a:xfrm>
          <a:prstGeom prst="rect">
            <a:avLst/>
          </a:prstGeom>
        </p:spPr>
      </p:pic>
      <p:sp>
        <p:nvSpPr>
          <p:cNvPr id="125" name="正方形/長方形 124">
            <a:extLst>
              <a:ext uri="{FF2B5EF4-FFF2-40B4-BE49-F238E27FC236}">
                <a16:creationId xmlns:a16="http://schemas.microsoft.com/office/drawing/2014/main" id="{EC856231-2755-B391-DC15-B491D8E1CE79}"/>
              </a:ext>
            </a:extLst>
          </p:cNvPr>
          <p:cNvSpPr/>
          <p:nvPr/>
        </p:nvSpPr>
        <p:spPr>
          <a:xfrm>
            <a:off x="18099334" y="13028274"/>
            <a:ext cx="4250699" cy="1381220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ja-JP" altLang="en-US" sz="1000" b="1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+mn-cs"/>
                <a:sym typeface="Arial"/>
              </a:rPr>
              <a:t>構成管理</a:t>
            </a:r>
            <a:r>
              <a:rPr kumimoji="1" lang="en-US" altLang="ja-JP" sz="1000" b="1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+mn-cs"/>
                <a:sym typeface="Arial"/>
              </a:rPr>
              <a:t>_</a:t>
            </a:r>
            <a:r>
              <a:rPr kumimoji="1" lang="ja-JP" altLang="en-US" sz="1000" b="1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+mn-cs"/>
                <a:sym typeface="Arial"/>
              </a:rPr>
              <a:t>システム構成管理機能</a:t>
            </a:r>
            <a:endParaRPr kumimoji="1" lang="en-US" altLang="ja-JP" sz="1000" b="1" i="0" u="sng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+mn-cs"/>
              <a:sym typeface="Arial"/>
            </a:endParaRPr>
          </a:p>
        </p:txBody>
      </p:sp>
      <p:sp>
        <p:nvSpPr>
          <p:cNvPr id="134" name="TextBox 9">
            <a:extLst>
              <a:ext uri="{FF2B5EF4-FFF2-40B4-BE49-F238E27FC236}">
                <a16:creationId xmlns:a16="http://schemas.microsoft.com/office/drawing/2014/main" id="{85AAD740-F914-DF64-6B7C-8E18634812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49276" y="13849012"/>
            <a:ext cx="174994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ja-JP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  <a:sym typeface="Arial"/>
              </a:rPr>
              <a:t>Template Specs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ja-JP" alt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  <a:sym typeface="Arial"/>
              </a:rPr>
              <a:t>構成管理</a:t>
            </a:r>
            <a:endParaRPr kumimoji="0" lang="en-US" altLang="ja-JP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ja-JP" alt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  <a:sym typeface="Arial"/>
              </a:rPr>
              <a:t>構成管理情報保管</a:t>
            </a:r>
            <a:endParaRPr kumimoji="0" lang="en-US" altLang="en-US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  <a:sym typeface="Arial"/>
            </a:endParaRPr>
          </a:p>
        </p:txBody>
      </p:sp>
      <p:pic>
        <p:nvPicPr>
          <p:cNvPr id="135" name="グラフィックス 134">
            <a:extLst>
              <a:ext uri="{FF2B5EF4-FFF2-40B4-BE49-F238E27FC236}">
                <a16:creationId xmlns:a16="http://schemas.microsoft.com/office/drawing/2014/main" id="{8D66A88B-5BB5-CC0D-C4D7-69C19F844FBB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18748497" y="13320862"/>
            <a:ext cx="548640" cy="548640"/>
          </a:xfrm>
          <a:prstGeom prst="rect">
            <a:avLst/>
          </a:prstGeom>
        </p:spPr>
      </p:pic>
      <p:pic>
        <p:nvPicPr>
          <p:cNvPr id="136" name="グラフィックス 135">
            <a:extLst>
              <a:ext uri="{FF2B5EF4-FFF2-40B4-BE49-F238E27FC236}">
                <a16:creationId xmlns:a16="http://schemas.microsoft.com/office/drawing/2014/main" id="{6EC60101-4940-AB05-76D8-3C14E392A067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20470004" y="13318250"/>
            <a:ext cx="550214" cy="550214"/>
          </a:xfrm>
          <a:prstGeom prst="rect">
            <a:avLst/>
          </a:prstGeom>
        </p:spPr>
      </p:pic>
      <p:sp>
        <p:nvSpPr>
          <p:cNvPr id="137" name="TextBox 9">
            <a:extLst>
              <a:ext uri="{FF2B5EF4-FFF2-40B4-BE49-F238E27FC236}">
                <a16:creationId xmlns:a16="http://schemas.microsoft.com/office/drawing/2014/main" id="{8A61CF8F-BEEC-1266-77B5-BEEA0B3AA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9335" y="13837670"/>
            <a:ext cx="174994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ja-JP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  <a:sym typeface="Arial"/>
              </a:rPr>
              <a:t>Azure Resource Manager</a:t>
            </a:r>
            <a:r>
              <a:rPr kumimoji="0" lang="ja-JP" alt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  <a:sym typeface="Arial"/>
              </a:rPr>
              <a:t>　</a:t>
            </a:r>
            <a:r>
              <a:rPr kumimoji="0" lang="en-US" altLang="ja-JP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  <a:sym typeface="Arial"/>
              </a:rPr>
              <a:t>or</a:t>
            </a:r>
            <a:r>
              <a:rPr kumimoji="0" lang="ja-JP" alt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  <a:sym typeface="Arial"/>
              </a:rPr>
              <a:t>　</a:t>
            </a:r>
            <a:r>
              <a:rPr kumimoji="0" lang="en-US" altLang="ja-JP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  <a:sym typeface="Arial"/>
              </a:rPr>
              <a:t>Bicep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ja-JP" alt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  <a:sym typeface="Arial"/>
              </a:rPr>
              <a:t>環境自動構築</a:t>
            </a:r>
            <a:endParaRPr kumimoji="0" lang="en-US" altLang="en-US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  <a:sym typeface="Arial"/>
            </a:endParaRPr>
          </a:p>
        </p:txBody>
      </p:sp>
      <p:sp>
        <p:nvSpPr>
          <p:cNvPr id="146" name="TextBox 9">
            <a:extLst>
              <a:ext uri="{FF2B5EF4-FFF2-40B4-BE49-F238E27FC236}">
                <a16:creationId xmlns:a16="http://schemas.microsoft.com/office/drawing/2014/main" id="{96FA76D9-9D89-B7CE-1CF0-84B6160BB8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15026" y="14971505"/>
            <a:ext cx="13884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ja-JP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  <a:sym typeface="Arial"/>
              </a:rPr>
              <a:t>Microsoft Defender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ja-JP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  <a:sym typeface="Arial"/>
              </a:rPr>
              <a:t>for Containers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ja-JP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  <a:sym typeface="Arial"/>
              </a:rPr>
              <a:t>for Cloud Apps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ja-JP" alt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  <a:sym typeface="Arial"/>
              </a:rPr>
              <a:t>脆弱性スキャン</a:t>
            </a:r>
            <a:endParaRPr kumimoji="0" lang="en-US" altLang="ja-JP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  <a:sym typeface="Arial"/>
            </a:endParaRPr>
          </a:p>
        </p:txBody>
      </p:sp>
      <p:pic>
        <p:nvPicPr>
          <p:cNvPr id="147" name="グラフィックス 5">
            <a:extLst>
              <a:ext uri="{FF2B5EF4-FFF2-40B4-BE49-F238E27FC236}">
                <a16:creationId xmlns:a16="http://schemas.microsoft.com/office/drawing/2014/main" id="{90D3AFB7-78CB-1620-686E-52A27E0F94E2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10912229" y="14476011"/>
            <a:ext cx="548640" cy="548640"/>
          </a:xfrm>
          <a:prstGeom prst="rect">
            <a:avLst/>
          </a:prstGeom>
        </p:spPr>
      </p:pic>
      <p:pic>
        <p:nvPicPr>
          <p:cNvPr id="148" name="グラフィックス 147">
            <a:extLst>
              <a:ext uri="{FF2B5EF4-FFF2-40B4-BE49-F238E27FC236}">
                <a16:creationId xmlns:a16="http://schemas.microsoft.com/office/drawing/2014/main" id="{DA50B13C-9768-FE5A-9BDB-953CF3E1A256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17686033" y="14472964"/>
            <a:ext cx="554312" cy="554312"/>
          </a:xfrm>
          <a:prstGeom prst="rect">
            <a:avLst/>
          </a:prstGeom>
        </p:spPr>
      </p:pic>
      <p:sp>
        <p:nvSpPr>
          <p:cNvPr id="149" name="TextBox 9">
            <a:extLst>
              <a:ext uri="{FF2B5EF4-FFF2-40B4-BE49-F238E27FC236}">
                <a16:creationId xmlns:a16="http://schemas.microsoft.com/office/drawing/2014/main" id="{8B7E2E2B-AED2-7DB6-5780-D912AAB1D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34933" y="14962050"/>
            <a:ext cx="13884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ja-JP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  <a:sym typeface="Arial"/>
              </a:rPr>
              <a:t>Azure Policy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ja-JP" alt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  <a:sym typeface="Arial"/>
              </a:rPr>
              <a:t>リソース管理</a:t>
            </a:r>
            <a:endParaRPr kumimoji="0" lang="en-US" altLang="ja-JP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ja-JP" alt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  <a:sym typeface="Arial"/>
              </a:rPr>
              <a:t>アクセス権限管理</a:t>
            </a:r>
            <a:endParaRPr kumimoji="0" lang="en-US" altLang="ja-JP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  <a:sym typeface="Arial"/>
            </a:endParaRPr>
          </a:p>
        </p:txBody>
      </p:sp>
      <p:pic>
        <p:nvPicPr>
          <p:cNvPr id="150" name="グラフィックス 149">
            <a:extLst>
              <a:ext uri="{FF2B5EF4-FFF2-40B4-BE49-F238E27FC236}">
                <a16:creationId xmlns:a16="http://schemas.microsoft.com/office/drawing/2014/main" id="{85DE2A37-C815-21DC-AA6D-688FFB20E601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16384729" y="14472964"/>
            <a:ext cx="554734" cy="554734"/>
          </a:xfrm>
          <a:prstGeom prst="rect">
            <a:avLst/>
          </a:prstGeom>
        </p:spPr>
      </p:pic>
      <p:sp>
        <p:nvSpPr>
          <p:cNvPr id="151" name="TextBox 9">
            <a:extLst>
              <a:ext uri="{FF2B5EF4-FFF2-40B4-BE49-F238E27FC236}">
                <a16:creationId xmlns:a16="http://schemas.microsoft.com/office/drawing/2014/main" id="{2143F192-3758-A2B4-3EC0-B64A7912D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64697" y="14962050"/>
            <a:ext cx="13884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ja-JP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  <a:sym typeface="Arial"/>
              </a:rPr>
              <a:t>Azure DDoS Protection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ja-JP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  <a:sym typeface="Arial"/>
              </a:rPr>
              <a:t>DDoS</a:t>
            </a:r>
            <a:r>
              <a:rPr kumimoji="0" lang="ja-JP" alt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  <a:sym typeface="Arial"/>
              </a:rPr>
              <a:t>保護</a:t>
            </a:r>
            <a:endParaRPr kumimoji="0" lang="en-US" altLang="ja-JP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  <a:sym typeface="Arial"/>
            </a:endParaRPr>
          </a:p>
        </p:txBody>
      </p:sp>
      <p:sp>
        <p:nvSpPr>
          <p:cNvPr id="152" name="TextBox 9">
            <a:extLst>
              <a:ext uri="{FF2B5EF4-FFF2-40B4-BE49-F238E27FC236}">
                <a16:creationId xmlns:a16="http://schemas.microsoft.com/office/drawing/2014/main" id="{BFF94366-7C95-9946-37A9-CEC7861BD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67813" y="14962036"/>
            <a:ext cx="13884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ja-JP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  <a:sym typeface="Arial"/>
              </a:rPr>
              <a:t>Microsoft Defender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ja-JP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  <a:sym typeface="Arial"/>
              </a:rPr>
              <a:t>for Cloud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ja-JP" alt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  <a:sym typeface="Arial"/>
              </a:rPr>
              <a:t>ダッシュボード</a:t>
            </a:r>
            <a:endParaRPr kumimoji="0" lang="en-US" altLang="ja-JP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  <a:sym typeface="Arial"/>
            </a:endParaRPr>
          </a:p>
        </p:txBody>
      </p:sp>
      <p:pic>
        <p:nvPicPr>
          <p:cNvPr id="153" name="グラフィックス 152">
            <a:extLst>
              <a:ext uri="{FF2B5EF4-FFF2-40B4-BE49-F238E27FC236}">
                <a16:creationId xmlns:a16="http://schemas.microsoft.com/office/drawing/2014/main" id="{EA27222D-48D1-50B7-6B07-EFCAA6465BE3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8883780" y="14475239"/>
            <a:ext cx="545329" cy="545329"/>
          </a:xfrm>
          <a:prstGeom prst="rect">
            <a:avLst/>
          </a:prstGeom>
        </p:spPr>
      </p:pic>
      <p:sp>
        <p:nvSpPr>
          <p:cNvPr id="154" name="TextBox 9">
            <a:extLst>
              <a:ext uri="{FF2B5EF4-FFF2-40B4-BE49-F238E27FC236}">
                <a16:creationId xmlns:a16="http://schemas.microsoft.com/office/drawing/2014/main" id="{05C96E19-183E-9D66-2EC5-7BF660E10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97150" y="14982051"/>
            <a:ext cx="17499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ja-JP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  <a:sym typeface="Arial"/>
              </a:rPr>
              <a:t>Azure Logic Apps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ja-JP" alt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  <a:sym typeface="Arial"/>
              </a:rPr>
              <a:t>対処ワークフロー</a:t>
            </a:r>
            <a:endParaRPr kumimoji="0" lang="en-US" altLang="ja-JP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  <a:sym typeface="Arial"/>
            </a:endParaRPr>
          </a:p>
        </p:txBody>
      </p:sp>
      <p:pic>
        <p:nvPicPr>
          <p:cNvPr id="155" name="グラフィックス 154">
            <a:extLst>
              <a:ext uri="{FF2B5EF4-FFF2-40B4-BE49-F238E27FC236}">
                <a16:creationId xmlns:a16="http://schemas.microsoft.com/office/drawing/2014/main" id="{90FE36C9-D4A5-318A-21D4-FC927377CF5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9879862" y="14476011"/>
            <a:ext cx="543674" cy="543674"/>
          </a:xfrm>
          <a:prstGeom prst="rect">
            <a:avLst/>
          </a:prstGeom>
        </p:spPr>
      </p:pic>
      <p:sp>
        <p:nvSpPr>
          <p:cNvPr id="156" name="TextBox 9">
            <a:extLst>
              <a:ext uri="{FF2B5EF4-FFF2-40B4-BE49-F238E27FC236}">
                <a16:creationId xmlns:a16="http://schemas.microsoft.com/office/drawing/2014/main" id="{1F40B706-7887-4FB1-CEEE-1C06AD3E95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34188" y="14974597"/>
            <a:ext cx="13884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ja-JP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  <a:sym typeface="Arial"/>
              </a:rPr>
              <a:t>Azure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  <a:sym typeface="Arial"/>
              </a:rPr>
              <a:t>Functions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ja-JP" alt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  <a:sym typeface="Arial"/>
              </a:rPr>
              <a:t>自走復旧等</a:t>
            </a:r>
            <a:endParaRPr kumimoji="0" lang="en-US" altLang="en-US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  <a:sym typeface="Arial"/>
            </a:endParaRPr>
          </a:p>
        </p:txBody>
      </p:sp>
      <p:pic>
        <p:nvPicPr>
          <p:cNvPr id="157" name="グラフィックス 5">
            <a:extLst>
              <a:ext uri="{FF2B5EF4-FFF2-40B4-BE49-F238E27FC236}">
                <a16:creationId xmlns:a16="http://schemas.microsoft.com/office/drawing/2014/main" id="{223D753D-626C-1E23-95DA-72974823493E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12365918" y="14476011"/>
            <a:ext cx="548640" cy="548640"/>
          </a:xfrm>
          <a:prstGeom prst="rect">
            <a:avLst/>
          </a:prstGeom>
        </p:spPr>
      </p:pic>
      <p:sp>
        <p:nvSpPr>
          <p:cNvPr id="158" name="TextBox 9">
            <a:extLst>
              <a:ext uri="{FF2B5EF4-FFF2-40B4-BE49-F238E27FC236}">
                <a16:creationId xmlns:a16="http://schemas.microsoft.com/office/drawing/2014/main" id="{FF7A7EDB-1121-6F8A-C022-184095AA0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41165" y="14969351"/>
            <a:ext cx="13884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ja-JP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  <a:sym typeface="Arial"/>
              </a:rPr>
              <a:t>Microsoft Defender for Cloud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ja-JP" alt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  <a:sym typeface="Arial"/>
              </a:rPr>
              <a:t>不正通信検知</a:t>
            </a:r>
            <a:endParaRPr kumimoji="0" lang="en-US" altLang="ja-JP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  <a:sym typeface="Arial"/>
            </a:endParaRPr>
          </a:p>
        </p:txBody>
      </p:sp>
      <p:pic>
        <p:nvPicPr>
          <p:cNvPr id="159" name="グラフィックス 5">
            <a:extLst>
              <a:ext uri="{FF2B5EF4-FFF2-40B4-BE49-F238E27FC236}">
                <a16:creationId xmlns:a16="http://schemas.microsoft.com/office/drawing/2014/main" id="{5049E63C-B54F-519C-02D6-D9E91734949A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13809948" y="14476011"/>
            <a:ext cx="548640" cy="548640"/>
          </a:xfrm>
          <a:prstGeom prst="rect">
            <a:avLst/>
          </a:prstGeom>
        </p:spPr>
      </p:pic>
      <p:sp>
        <p:nvSpPr>
          <p:cNvPr id="160" name="TextBox 9">
            <a:extLst>
              <a:ext uri="{FF2B5EF4-FFF2-40B4-BE49-F238E27FC236}">
                <a16:creationId xmlns:a16="http://schemas.microsoft.com/office/drawing/2014/main" id="{0F3976F0-F054-6FE7-6069-B7439B96F7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87105" y="14962036"/>
            <a:ext cx="13884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ja-JP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  <a:sym typeface="Arial"/>
              </a:rPr>
              <a:t>Microsoft Defender for Storage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ja-JP" alt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  <a:sym typeface="Arial"/>
              </a:rPr>
              <a:t>機密情報検出</a:t>
            </a:r>
            <a:r>
              <a:rPr kumimoji="0" lang="en-US" altLang="ja-JP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  <a:sym typeface="Arial"/>
              </a:rPr>
              <a:t>/</a:t>
            </a:r>
            <a:r>
              <a:rPr kumimoji="0" lang="ja-JP" alt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  <a:sym typeface="Arial"/>
              </a:rPr>
              <a:t>保護</a:t>
            </a:r>
            <a:endParaRPr kumimoji="0" lang="en-US" altLang="ja-JP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  <a:sym typeface="Arial"/>
            </a:endParaRPr>
          </a:p>
        </p:txBody>
      </p:sp>
      <p:pic>
        <p:nvPicPr>
          <p:cNvPr id="161" name="グラフィックス 5">
            <a:extLst>
              <a:ext uri="{FF2B5EF4-FFF2-40B4-BE49-F238E27FC236}">
                <a16:creationId xmlns:a16="http://schemas.microsoft.com/office/drawing/2014/main" id="{FD6BFFD1-FF9D-924E-6EE7-B20628FE1393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15106215" y="14476011"/>
            <a:ext cx="548640" cy="548640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92F3B15-0D83-F95F-D0D2-6E0F50235C3A}"/>
              </a:ext>
            </a:extLst>
          </p:cNvPr>
          <p:cNvSpPr/>
          <p:nvPr/>
        </p:nvSpPr>
        <p:spPr>
          <a:xfrm>
            <a:off x="11539088" y="15820935"/>
            <a:ext cx="3013061" cy="1116703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ja-JP" sz="1400" b="1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  <a:sym typeface="Arial"/>
              </a:rPr>
              <a:t>CI/CD_CI/CD</a:t>
            </a:r>
            <a:r>
              <a:rPr kumimoji="1" lang="ja-JP" altLang="en-US" sz="1400" b="1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  <a:sym typeface="Arial"/>
              </a:rPr>
              <a:t>パイプライン機能</a:t>
            </a:r>
          </a:p>
        </p:txBody>
      </p:sp>
      <p:pic>
        <p:nvPicPr>
          <p:cNvPr id="127" name="グラフィックス 126">
            <a:extLst>
              <a:ext uri="{FF2B5EF4-FFF2-40B4-BE49-F238E27FC236}">
                <a16:creationId xmlns:a16="http://schemas.microsoft.com/office/drawing/2014/main" id="{3888306F-6736-E12F-3182-AA69743DB71B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10290679" y="15812183"/>
            <a:ext cx="381000" cy="381000"/>
          </a:xfrm>
          <a:prstGeom prst="rect">
            <a:avLst/>
          </a:prstGeom>
        </p:spPr>
      </p:pic>
      <p:sp>
        <p:nvSpPr>
          <p:cNvPr id="162" name="Rectangle 78">
            <a:extLst>
              <a:ext uri="{FF2B5EF4-FFF2-40B4-BE49-F238E27FC236}">
                <a16:creationId xmlns:a16="http://schemas.microsoft.com/office/drawing/2014/main" id="{6497BF65-BDEF-BFE1-3F84-F49E7D3C940C}"/>
              </a:ext>
            </a:extLst>
          </p:cNvPr>
          <p:cNvSpPr/>
          <p:nvPr/>
        </p:nvSpPr>
        <p:spPr>
          <a:xfrm>
            <a:off x="10290680" y="15759217"/>
            <a:ext cx="4474629" cy="1203457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2920" tIns="9144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  <a:sym typeface="Arial"/>
              </a:rPr>
              <a:t>Azure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  <a:sym typeface="Arial"/>
              </a:rPr>
              <a:t>DevOps</a:t>
            </a:r>
          </a:p>
        </p:txBody>
      </p:sp>
      <p:pic>
        <p:nvPicPr>
          <p:cNvPr id="163" name="図 162">
            <a:extLst>
              <a:ext uri="{FF2B5EF4-FFF2-40B4-BE49-F238E27FC236}">
                <a16:creationId xmlns:a16="http://schemas.microsoft.com/office/drawing/2014/main" id="{189891B3-CD83-C656-550A-FA40E8A53187}"/>
              </a:ext>
            </a:extLst>
      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11997046" y="16129350"/>
            <a:ext cx="428625" cy="476250"/>
          </a:xfrm>
          <a:prstGeom prst="rect">
            <a:avLst/>
          </a:prstGeom>
        </p:spPr>
      </p:pic>
      <p:pic>
        <p:nvPicPr>
          <p:cNvPr id="164" name="図 163">
            <a:extLst>
              <a:ext uri="{FF2B5EF4-FFF2-40B4-BE49-F238E27FC236}">
                <a16:creationId xmlns:a16="http://schemas.microsoft.com/office/drawing/2014/main" id="{8627C7F6-EB1B-4504-D17B-4C900A4C6025}"/>
              </a:ext>
            </a:extLst>
          </p:cNvPr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13127730" y="16129350"/>
            <a:ext cx="476250" cy="476250"/>
          </a:xfrm>
          <a:prstGeom prst="rect">
            <a:avLst/>
          </a:prstGeom>
        </p:spPr>
      </p:pic>
      <p:sp>
        <p:nvSpPr>
          <p:cNvPr id="165" name="TextBox 9">
            <a:extLst>
              <a:ext uri="{FF2B5EF4-FFF2-40B4-BE49-F238E27FC236}">
                <a16:creationId xmlns:a16="http://schemas.microsoft.com/office/drawing/2014/main" id="{92325B31-619D-17EE-453F-1F0C5B4ABE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9089" y="16562564"/>
            <a:ext cx="12786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  <a:sym typeface="Arial"/>
              </a:rPr>
              <a:t>Azure Repos</a:t>
            </a:r>
            <a:endParaRPr kumimoji="0" lang="en-US" altLang="ja-JP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ja-JP" alt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  <a:sym typeface="Arial"/>
              </a:rPr>
              <a:t>コード管理</a:t>
            </a:r>
            <a:endParaRPr kumimoji="0" lang="en-US" altLang="en-US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  <a:sym typeface="Arial"/>
            </a:endParaRPr>
          </a:p>
        </p:txBody>
      </p:sp>
      <p:sp>
        <p:nvSpPr>
          <p:cNvPr id="166" name="TextBox 9">
            <a:extLst>
              <a:ext uri="{FF2B5EF4-FFF2-40B4-BE49-F238E27FC236}">
                <a16:creationId xmlns:a16="http://schemas.microsoft.com/office/drawing/2014/main" id="{81035BEC-3B11-6B07-71F9-31C11C3632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45033" y="16562564"/>
            <a:ext cx="17480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  <a:sym typeface="Arial"/>
              </a:rPr>
              <a:t>Azure Pipelines</a:t>
            </a:r>
            <a:endParaRPr kumimoji="0" lang="en-US" altLang="ja-JP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ja-JP" alt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  <a:sym typeface="Arial"/>
              </a:rPr>
              <a:t>ビルド、テスト、デプロイ</a:t>
            </a:r>
            <a:endParaRPr kumimoji="0" lang="en-US" altLang="en-US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  <a:sym typeface="Arial"/>
            </a:endParaRPr>
          </a:p>
        </p:txBody>
      </p:sp>
      <p:pic>
        <p:nvPicPr>
          <p:cNvPr id="182" name="グラフィックス 8">
            <a:extLst>
              <a:ext uri="{FF2B5EF4-FFF2-40B4-BE49-F238E27FC236}">
                <a16:creationId xmlns:a16="http://schemas.microsoft.com/office/drawing/2014/main" id="{1BC91247-1124-5BDB-E859-6B48BE2064D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3423524" y="5028647"/>
            <a:ext cx="548640" cy="548640"/>
          </a:xfrm>
          <a:prstGeom prst="rect">
            <a:avLst/>
          </a:prstGeom>
        </p:spPr>
      </p:pic>
      <p:sp>
        <p:nvSpPr>
          <p:cNvPr id="184" name="正方形/長方形 15">
            <a:extLst>
              <a:ext uri="{FF2B5EF4-FFF2-40B4-BE49-F238E27FC236}">
                <a16:creationId xmlns:a16="http://schemas.microsoft.com/office/drawing/2014/main" id="{F25B972E-686A-5776-F6B4-AEB43A6E3E84}"/>
              </a:ext>
            </a:extLst>
          </p:cNvPr>
          <p:cNvSpPr/>
          <p:nvPr/>
        </p:nvSpPr>
        <p:spPr>
          <a:xfrm>
            <a:off x="9881035" y="7506979"/>
            <a:ext cx="4671113" cy="1682789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ja-JP" altLang="en-US" sz="1000" b="1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  <a:sym typeface="Arial"/>
              </a:rPr>
              <a:t> 外部連携</a:t>
            </a:r>
            <a:r>
              <a:rPr kumimoji="1" lang="en-US" altLang="ja-JP" sz="1000" b="1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  <a:sym typeface="Arial"/>
              </a:rPr>
              <a:t>_</a:t>
            </a:r>
            <a:r>
              <a:rPr kumimoji="1" lang="ja-JP" altLang="en-US" sz="1000" b="1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  <a:sym typeface="Arial"/>
              </a:rPr>
              <a:t>システム間認証機能</a:t>
            </a:r>
            <a:endParaRPr kumimoji="1" lang="en-US" altLang="zh-TW" sz="1000" b="1" i="0" u="sng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zh-TW" altLang="en-US" sz="1000" b="1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  <a:sym typeface="Arial"/>
              </a:rPr>
              <a:t>外部連携</a:t>
            </a:r>
            <a:r>
              <a:rPr kumimoji="1" lang="en-US" altLang="zh-TW" sz="1000" b="1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  <a:sym typeface="Arial"/>
              </a:rPr>
              <a:t>_</a:t>
            </a:r>
            <a:r>
              <a:rPr kumimoji="1" lang="zh-TW" altLang="en-US" sz="1000" b="1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  <a:sym typeface="Arial"/>
              </a:rPr>
              <a:t>外部連携機能（</a:t>
            </a:r>
            <a:r>
              <a:rPr kumimoji="1" lang="en-US" altLang="zh-TW" sz="1000" b="1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  <a:sym typeface="Arial"/>
              </a:rPr>
              <a:t>API</a:t>
            </a:r>
            <a:r>
              <a:rPr kumimoji="1" lang="zh-TW" altLang="en-US" sz="1000" b="1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  <a:sym typeface="Arial"/>
              </a:rPr>
              <a:t>公開）</a:t>
            </a:r>
            <a:endParaRPr kumimoji="1" lang="en-US" altLang="ja-JP" sz="1000" b="1" i="0" u="sng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  <a:sym typeface="Arial"/>
            </a:endParaRPr>
          </a:p>
        </p:txBody>
      </p:sp>
      <p:cxnSp>
        <p:nvCxnSpPr>
          <p:cNvPr id="193" name="Connector: Elbow 192">
            <a:extLst>
              <a:ext uri="{FF2B5EF4-FFF2-40B4-BE49-F238E27FC236}">
                <a16:creationId xmlns:a16="http://schemas.microsoft.com/office/drawing/2014/main" id="{CF33309A-8542-6A26-2170-FC2440178BB4}"/>
              </a:ext>
            </a:extLst>
          </p:cNvPr>
          <p:cNvCxnSpPr>
            <a:cxnSpLocks/>
            <a:stCxn id="26" idx="2"/>
            <a:endCxn id="54" idx="2"/>
          </p:cNvCxnSpPr>
          <p:nvPr/>
        </p:nvCxnSpPr>
        <p:spPr>
          <a:xfrm rot="5400000" flipH="1" flipV="1">
            <a:off x="16985099" y="2164987"/>
            <a:ext cx="573326" cy="9448463"/>
          </a:xfrm>
          <a:prstGeom prst="bentConnector3">
            <a:avLst>
              <a:gd name="adj1" fmla="val -39873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正方形/長方形 44">
            <a:extLst>
              <a:ext uri="{FF2B5EF4-FFF2-40B4-BE49-F238E27FC236}">
                <a16:creationId xmlns:a16="http://schemas.microsoft.com/office/drawing/2014/main" id="{83F5219C-D3F5-8734-CF92-29AE8C818EC4}"/>
              </a:ext>
            </a:extLst>
          </p:cNvPr>
          <p:cNvSpPr/>
          <p:nvPr/>
        </p:nvSpPr>
        <p:spPr>
          <a:xfrm>
            <a:off x="13987095" y="2424262"/>
            <a:ext cx="5673427" cy="1678252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ja-JP" altLang="en-US" sz="1000" b="1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  <a:sym typeface="Arial"/>
              </a:rPr>
              <a:t>利用者通知</a:t>
            </a:r>
            <a:r>
              <a:rPr kumimoji="1" lang="en-US" altLang="ja-JP" sz="1000" b="1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  <a:sym typeface="Arial"/>
              </a:rPr>
              <a:t>_</a:t>
            </a:r>
            <a:r>
              <a:rPr kumimoji="1" lang="ja-JP" altLang="en-US" sz="1000" b="1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  <a:sym typeface="Arial"/>
              </a:rPr>
              <a:t>メッセージ通知機能</a:t>
            </a:r>
            <a:endParaRPr kumimoji="1" lang="en-US" altLang="ja-JP" sz="1000" b="1" i="0" u="sng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  <a:sym typeface="Arial"/>
            </a:endParaRPr>
          </a:p>
        </p:txBody>
      </p:sp>
      <p:sp>
        <p:nvSpPr>
          <p:cNvPr id="203" name="TextBox 12">
            <a:extLst>
              <a:ext uri="{FF2B5EF4-FFF2-40B4-BE49-F238E27FC236}">
                <a16:creationId xmlns:a16="http://schemas.microsoft.com/office/drawing/2014/main" id="{831190F1-60A0-9FD1-6BD1-1687941DE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18773" y="3288457"/>
            <a:ext cx="22796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Arial"/>
              </a:rPr>
              <a:t>Azure Communication Services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ja-JP" alt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Arial"/>
              </a:rPr>
              <a:t>通知メール</a:t>
            </a:r>
            <a:r>
              <a:rPr kumimoji="0" lang="en-US" alt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Arial"/>
              </a:rPr>
              <a:t>送信</a:t>
            </a:r>
          </a:p>
        </p:txBody>
      </p:sp>
      <p:sp>
        <p:nvSpPr>
          <p:cNvPr id="204" name="TextBox 11">
            <a:extLst>
              <a:ext uri="{FF2B5EF4-FFF2-40B4-BE49-F238E27FC236}">
                <a16:creationId xmlns:a16="http://schemas.microsoft.com/office/drawing/2014/main" id="{E0E13E7A-5972-8EE0-8518-C4D842A1D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62646" y="3350204"/>
            <a:ext cx="22923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Arial"/>
              </a:rPr>
              <a:t>Azure Service Bus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ja-JP" alt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Arial"/>
              </a:rPr>
              <a:t>通知メール</a:t>
            </a:r>
            <a:r>
              <a:rPr kumimoji="0" lang="en-US" alt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Arial"/>
              </a:rPr>
              <a:t>送信用キュー</a:t>
            </a:r>
          </a:p>
        </p:txBody>
      </p:sp>
      <p:sp>
        <p:nvSpPr>
          <p:cNvPr id="205" name="TextBox 20">
            <a:extLst>
              <a:ext uri="{FF2B5EF4-FFF2-40B4-BE49-F238E27FC236}">
                <a16:creationId xmlns:a16="http://schemas.microsoft.com/office/drawing/2014/main" id="{8AFCCB84-3B8E-18B6-A2A6-3900635CE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7065" y="3284559"/>
            <a:ext cx="22923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Arial"/>
              </a:rPr>
              <a:t>Azure Functions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ja-JP" alt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Arial"/>
              </a:rPr>
              <a:t>通知メール</a:t>
            </a:r>
            <a:r>
              <a:rPr kumimoji="0" lang="en-US" alt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Arial"/>
              </a:rPr>
              <a:t>送信処理</a:t>
            </a:r>
          </a:p>
        </p:txBody>
      </p:sp>
      <p:cxnSp>
        <p:nvCxnSpPr>
          <p:cNvPr id="208" name="直線矢印コネクタ 49">
            <a:extLst>
              <a:ext uri="{FF2B5EF4-FFF2-40B4-BE49-F238E27FC236}">
                <a16:creationId xmlns:a16="http://schemas.microsoft.com/office/drawing/2014/main" id="{439A5B9D-D6E6-3221-E059-329182614129}"/>
              </a:ext>
            </a:extLst>
          </p:cNvPr>
          <p:cNvCxnSpPr>
            <a:cxnSpLocks/>
            <a:stCxn id="223" idx="1"/>
            <a:endCxn id="224" idx="3"/>
          </p:cNvCxnSpPr>
          <p:nvPr/>
        </p:nvCxnSpPr>
        <p:spPr>
          <a:xfrm flipH="1" flipV="1">
            <a:off x="15714687" y="3022795"/>
            <a:ext cx="1300809" cy="48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9" name="直線矢印コネクタ 50">
            <a:extLst>
              <a:ext uri="{FF2B5EF4-FFF2-40B4-BE49-F238E27FC236}">
                <a16:creationId xmlns:a16="http://schemas.microsoft.com/office/drawing/2014/main" id="{7CBFF7BD-0E88-DC60-1C23-BAAA60261F38}"/>
              </a:ext>
            </a:extLst>
          </p:cNvPr>
          <p:cNvCxnSpPr>
            <a:cxnSpLocks/>
            <a:stCxn id="211" idx="1"/>
            <a:endCxn id="223" idx="3"/>
          </p:cNvCxnSpPr>
          <p:nvPr/>
        </p:nvCxnSpPr>
        <p:spPr>
          <a:xfrm flipH="1">
            <a:off x="17564136" y="3026526"/>
            <a:ext cx="1021564" cy="10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11" name="グラフィックス 51">
            <a:extLst>
              <a:ext uri="{FF2B5EF4-FFF2-40B4-BE49-F238E27FC236}">
                <a16:creationId xmlns:a16="http://schemas.microsoft.com/office/drawing/2014/main" id="{7A0E7610-F6B7-D48E-2BC8-5F11F4C62884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18585700" y="2755738"/>
            <a:ext cx="541575" cy="541575"/>
          </a:xfrm>
          <a:prstGeom prst="rect">
            <a:avLst/>
          </a:prstGeom>
        </p:spPr>
      </p:pic>
      <p:pic>
        <p:nvPicPr>
          <p:cNvPr id="223" name="グラフィックス 52">
            <a:extLst>
              <a:ext uri="{FF2B5EF4-FFF2-40B4-BE49-F238E27FC236}">
                <a16:creationId xmlns:a16="http://schemas.microsoft.com/office/drawing/2014/main" id="{6BE73C6C-9514-2E88-40D5-EA414337131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7015496" y="2753293"/>
            <a:ext cx="548640" cy="548640"/>
          </a:xfrm>
          <a:prstGeom prst="rect">
            <a:avLst/>
          </a:prstGeom>
        </p:spPr>
      </p:pic>
      <p:pic>
        <p:nvPicPr>
          <p:cNvPr id="224" name="グラフィックス 53">
            <a:extLst>
              <a:ext uri="{FF2B5EF4-FFF2-40B4-BE49-F238E27FC236}">
                <a16:creationId xmlns:a16="http://schemas.microsoft.com/office/drawing/2014/main" id="{F93F42E1-4265-0257-04D6-8E84A37DEA5B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15056597" y="2693750"/>
            <a:ext cx="658090" cy="658090"/>
          </a:xfrm>
          <a:prstGeom prst="rect">
            <a:avLst/>
          </a:prstGeom>
        </p:spPr>
      </p:pic>
      <p:cxnSp>
        <p:nvCxnSpPr>
          <p:cNvPr id="225" name="直線矢印コネクタ 120">
            <a:extLst>
              <a:ext uri="{FF2B5EF4-FFF2-40B4-BE49-F238E27FC236}">
                <a16:creationId xmlns:a16="http://schemas.microsoft.com/office/drawing/2014/main" id="{64DBC823-A51C-FB39-651E-3C6DCD248BE3}"/>
              </a:ext>
            </a:extLst>
          </p:cNvPr>
          <p:cNvCxnSpPr>
            <a:cxnSpLocks/>
            <a:stCxn id="268" idx="0"/>
            <a:endCxn id="204" idx="2"/>
          </p:cNvCxnSpPr>
          <p:nvPr/>
        </p:nvCxnSpPr>
        <p:spPr>
          <a:xfrm flipH="1" flipV="1">
            <a:off x="18908821" y="3750314"/>
            <a:ext cx="555494" cy="19469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1" name="Connector: Elbow 230">
            <a:extLst>
              <a:ext uri="{FF2B5EF4-FFF2-40B4-BE49-F238E27FC236}">
                <a16:creationId xmlns:a16="http://schemas.microsoft.com/office/drawing/2014/main" id="{4CB43273-E10E-0058-2CFA-CAE93A35A09C}"/>
              </a:ext>
            </a:extLst>
          </p:cNvPr>
          <p:cNvCxnSpPr>
            <a:cxnSpLocks/>
            <a:endCxn id="22" idx="0"/>
          </p:cNvCxnSpPr>
          <p:nvPr/>
        </p:nvCxnSpPr>
        <p:spPr>
          <a:xfrm rot="10800000" flipV="1">
            <a:off x="8738945" y="2911172"/>
            <a:ext cx="6309515" cy="2871442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20">
            <a:extLst>
              <a:ext uri="{FF2B5EF4-FFF2-40B4-BE49-F238E27FC236}">
                <a16:creationId xmlns:a16="http://schemas.microsoft.com/office/drawing/2014/main" id="{42037BDC-523B-2AF6-0F6A-0F100532D8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64422" y="8588154"/>
            <a:ext cx="200580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  <a:sym typeface="Arial"/>
              </a:rPr>
              <a:t>Azure Functions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ja-JP" alt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  <a:sym typeface="Arial"/>
              </a:rPr>
              <a:t>外部システム用</a:t>
            </a:r>
            <a:br>
              <a:rPr kumimoji="0" lang="en-US" altLang="ja-JP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  <a:sym typeface="Arial"/>
              </a:rPr>
            </a:br>
            <a:r>
              <a:rPr kumimoji="0" lang="ja-JP" alt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  <a:sym typeface="Arial"/>
              </a:rPr>
              <a:t>処理関数</a:t>
            </a:r>
          </a:p>
        </p:txBody>
      </p:sp>
      <p:pic>
        <p:nvPicPr>
          <p:cNvPr id="84" name="グラフィックス 239">
            <a:extLst>
              <a:ext uri="{FF2B5EF4-FFF2-40B4-BE49-F238E27FC236}">
                <a16:creationId xmlns:a16="http://schemas.microsoft.com/office/drawing/2014/main" id="{AC58AB0C-E3E3-FA3B-C418-51F1E1DDEBD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376623" y="8077985"/>
            <a:ext cx="548639" cy="548639"/>
          </a:xfrm>
          <a:prstGeom prst="rect">
            <a:avLst/>
          </a:prstGeom>
        </p:spPr>
      </p:pic>
      <p:sp>
        <p:nvSpPr>
          <p:cNvPr id="87" name="TextBox 9">
            <a:extLst>
              <a:ext uri="{FF2B5EF4-FFF2-40B4-BE49-F238E27FC236}">
                <a16:creationId xmlns:a16="http://schemas.microsoft.com/office/drawing/2014/main" id="{4F758FC3-8941-7DF8-A921-849B72AA0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8841" y="8575515"/>
            <a:ext cx="19627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  <a:sym typeface="Arial"/>
              </a:rPr>
              <a:t>API Management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ja-JP" alt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  <a:sym typeface="Arial"/>
              </a:rPr>
              <a:t>バックエンド</a:t>
            </a:r>
            <a:r>
              <a:rPr kumimoji="0" lang="en-US" alt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  <a:sym typeface="Arial"/>
              </a:rPr>
              <a:t>API</a:t>
            </a:r>
          </a:p>
        </p:txBody>
      </p:sp>
      <p:pic>
        <p:nvPicPr>
          <p:cNvPr id="89" name="グラフィックス 241">
            <a:extLst>
              <a:ext uri="{FF2B5EF4-FFF2-40B4-BE49-F238E27FC236}">
                <a16:creationId xmlns:a16="http://schemas.microsoft.com/office/drawing/2014/main" id="{E4B2B89C-7464-0008-3B91-B132CAD06C1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557130" y="8061696"/>
            <a:ext cx="548640" cy="548640"/>
          </a:xfrm>
          <a:prstGeom prst="rect">
            <a:avLst/>
          </a:prstGeom>
        </p:spPr>
      </p:pic>
      <p:cxnSp>
        <p:nvCxnSpPr>
          <p:cNvPr id="92" name="直線矢印コネクタ 120">
            <a:extLst>
              <a:ext uri="{FF2B5EF4-FFF2-40B4-BE49-F238E27FC236}">
                <a16:creationId xmlns:a16="http://schemas.microsoft.com/office/drawing/2014/main" id="{D9BA06DF-74BB-657B-8568-562D8C20570C}"/>
              </a:ext>
            </a:extLst>
          </p:cNvPr>
          <p:cNvCxnSpPr>
            <a:cxnSpLocks/>
          </p:cNvCxnSpPr>
          <p:nvPr/>
        </p:nvCxnSpPr>
        <p:spPr>
          <a:xfrm flipH="1">
            <a:off x="22225655" y="5839087"/>
            <a:ext cx="1349722" cy="84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8" name="Rectangle 115">
            <a:extLst>
              <a:ext uri="{FF2B5EF4-FFF2-40B4-BE49-F238E27FC236}">
                <a16:creationId xmlns:a16="http://schemas.microsoft.com/office/drawing/2014/main" id="{6D6D860C-36EC-0955-431D-9286144DF02A}"/>
              </a:ext>
            </a:extLst>
          </p:cNvPr>
          <p:cNvSpPr/>
          <p:nvPr/>
        </p:nvSpPr>
        <p:spPr>
          <a:xfrm>
            <a:off x="8001925" y="6953303"/>
            <a:ext cx="1338710" cy="813798"/>
          </a:xfrm>
          <a:prstGeom prst="rect">
            <a:avLst/>
          </a:prstGeom>
          <a:noFill/>
          <a:ln w="15875">
            <a:solidFill>
              <a:srgbClr val="7D899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001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ja-JP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  <a:sym typeface="Arial"/>
            </a:endParaRPr>
          </a:p>
        </p:txBody>
      </p:sp>
      <p:sp>
        <p:nvSpPr>
          <p:cNvPr id="189" name="TextBox 20">
            <a:extLst>
              <a:ext uri="{FF2B5EF4-FFF2-40B4-BE49-F238E27FC236}">
                <a16:creationId xmlns:a16="http://schemas.microsoft.com/office/drawing/2014/main" id="{E4105180-FD71-AF6E-D5E4-DA80EE8A7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0369" y="7010445"/>
            <a:ext cx="1102253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ja-JP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Arial"/>
              </a:rPr>
              <a:t>ID</a:t>
            </a:r>
            <a:r>
              <a:rPr kumimoji="0" lang="ja-JP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Arial"/>
              </a:rPr>
              <a:t>プロバイダ</a:t>
            </a:r>
            <a:endParaRPr kumimoji="0" lang="en-US" altLang="ja-JP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  <a:sym typeface="Arial"/>
            </a:endParaRPr>
          </a:p>
        </p:txBody>
      </p:sp>
      <p:sp>
        <p:nvSpPr>
          <p:cNvPr id="190" name="TextBox 20">
            <a:extLst>
              <a:ext uri="{FF2B5EF4-FFF2-40B4-BE49-F238E27FC236}">
                <a16:creationId xmlns:a16="http://schemas.microsoft.com/office/drawing/2014/main" id="{ECB070EE-316E-3DEF-55CD-5E95902FE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4263" y="7272290"/>
            <a:ext cx="1118359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ja-JP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  <a:sym typeface="Arial"/>
              </a:rPr>
              <a:t>職員向け</a:t>
            </a:r>
            <a:endParaRPr kumimoji="0" lang="en-US" altLang="ja-JP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ja-JP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  <a:sym typeface="Arial"/>
            </a:endParaRPr>
          </a:p>
        </p:txBody>
      </p:sp>
      <p:cxnSp>
        <p:nvCxnSpPr>
          <p:cNvPr id="191" name="直線矢印コネクタ 120">
            <a:extLst>
              <a:ext uri="{FF2B5EF4-FFF2-40B4-BE49-F238E27FC236}">
                <a16:creationId xmlns:a16="http://schemas.microsoft.com/office/drawing/2014/main" id="{2630E9B7-413A-8597-6A76-6258F43498C5}"/>
              </a:ext>
            </a:extLst>
          </p:cNvPr>
          <p:cNvCxnSpPr>
            <a:cxnSpLocks/>
            <a:endCxn id="188" idx="0"/>
          </p:cNvCxnSpPr>
          <p:nvPr/>
        </p:nvCxnSpPr>
        <p:spPr>
          <a:xfrm flipH="1">
            <a:off x="8671280" y="6562632"/>
            <a:ext cx="4602" cy="3906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4A318266-0355-0AAA-CB44-004632A3A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4854" y="8026391"/>
            <a:ext cx="565579" cy="60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9" name="TextBox 9">
            <a:extLst>
              <a:ext uri="{FF2B5EF4-FFF2-40B4-BE49-F238E27FC236}">
                <a16:creationId xmlns:a16="http://schemas.microsoft.com/office/drawing/2014/main" id="{502955DA-B55F-D5E2-5453-5148C5C9F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65918" y="8647799"/>
            <a:ext cx="182280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67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67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67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67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67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Arial"/>
                <a:sym typeface="Arial"/>
              </a:defRPr>
            </a:lvl5pPr>
            <a:lvl6pPr marL="2514600" marR="0" lvl="5" indent="-22860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2067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Arial"/>
                <a:sym typeface="Arial"/>
              </a:defRPr>
            </a:lvl6pPr>
            <a:lvl7pPr marL="2971800" marR="0" lvl="6" indent="-22860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2067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Arial"/>
                <a:sym typeface="Arial"/>
              </a:defRPr>
            </a:lvl7pPr>
            <a:lvl8pPr marL="3429000" marR="0" lvl="7" indent="-22860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2067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Arial"/>
                <a:sym typeface="Arial"/>
              </a:defRPr>
            </a:lvl8pPr>
            <a:lvl9pPr marL="3886200" marR="0" lvl="8" indent="-22860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2067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ja-JP" alt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  <a:sym typeface="Arial"/>
              </a:rPr>
              <a:t>サービスプリンシパル</a:t>
            </a:r>
            <a:br>
              <a:rPr kumimoji="0" lang="en-US" altLang="ja-JP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  <a:sym typeface="Arial"/>
              </a:rPr>
            </a:br>
            <a:r>
              <a:rPr kumimoji="0" lang="ja-JP" alt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  <a:sym typeface="Arial"/>
              </a:rPr>
              <a:t>（シークレットキー </a:t>
            </a:r>
            <a:r>
              <a:rPr kumimoji="0" lang="en-US" altLang="ja-JP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  <a:sym typeface="Arial"/>
              </a:rPr>
              <a:t>or </a:t>
            </a:r>
            <a:r>
              <a:rPr kumimoji="0" lang="ja-JP" alt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  <a:sym typeface="Arial"/>
              </a:rPr>
              <a:t>証明書）</a:t>
            </a:r>
            <a:endParaRPr kumimoji="0" lang="en-US" altLang="ja-JP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  <a:sym typeface="Arial"/>
            </a:endParaRPr>
          </a:p>
        </p:txBody>
      </p:sp>
      <p:cxnSp>
        <p:nvCxnSpPr>
          <p:cNvPr id="4" name="直線矢印コネクタ 120">
            <a:extLst>
              <a:ext uri="{FF2B5EF4-FFF2-40B4-BE49-F238E27FC236}">
                <a16:creationId xmlns:a16="http://schemas.microsoft.com/office/drawing/2014/main" id="{DCC92064-B3EF-44F6-291B-B04825FBAD8B}"/>
              </a:ext>
            </a:extLst>
          </p:cNvPr>
          <p:cNvCxnSpPr>
            <a:cxnSpLocks/>
            <a:stCxn id="84" idx="3"/>
          </p:cNvCxnSpPr>
          <p:nvPr/>
        </p:nvCxnSpPr>
        <p:spPr>
          <a:xfrm flipV="1">
            <a:off x="10925262" y="8351949"/>
            <a:ext cx="562218" cy="3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グラフィックス 266">
            <a:extLst>
              <a:ext uri="{FF2B5EF4-FFF2-40B4-BE49-F238E27FC236}">
                <a16:creationId xmlns:a16="http://schemas.microsoft.com/office/drawing/2014/main" id="{ED179A2D-BF49-875E-B32A-4C8E136D9B7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3455977" y="6070050"/>
            <a:ext cx="580542" cy="58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332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F019BC-C600-7488-9465-737993F29D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8C939AB5-00F3-16EA-808B-A628CA8F743E}"/>
              </a:ext>
            </a:extLst>
          </p:cNvPr>
          <p:cNvSpPr/>
          <p:nvPr/>
        </p:nvSpPr>
        <p:spPr>
          <a:xfrm>
            <a:off x="17700190" y="4466732"/>
            <a:ext cx="2077513" cy="2830784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endParaRPr kumimoji="1" lang="en-US" altLang="ja-JP" sz="1000" b="1" u="sng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3" name="正方形/長方形 122">
            <a:extLst>
              <a:ext uri="{FF2B5EF4-FFF2-40B4-BE49-F238E27FC236}">
                <a16:creationId xmlns:a16="http://schemas.microsoft.com/office/drawing/2014/main" id="{681951E2-E679-768C-31F6-BDD838BDDB23}"/>
              </a:ext>
            </a:extLst>
          </p:cNvPr>
          <p:cNvSpPr/>
          <p:nvPr/>
        </p:nvSpPr>
        <p:spPr>
          <a:xfrm>
            <a:off x="17700190" y="7422611"/>
            <a:ext cx="5871506" cy="2016733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kumimoji="1" lang="zh-TW" altLang="en-US" sz="14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書類出力機能</a:t>
            </a:r>
          </a:p>
        </p:txBody>
      </p:sp>
      <p:sp>
        <p:nvSpPr>
          <p:cNvPr id="124" name="TextBox 9">
            <a:extLst>
              <a:ext uri="{FF2B5EF4-FFF2-40B4-BE49-F238E27FC236}">
                <a16:creationId xmlns:a16="http://schemas.microsoft.com/office/drawing/2014/main" id="{69C974B6-135C-693A-AAAF-B68063AF5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34273" y="8045031"/>
            <a:ext cx="17056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署名付き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URL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取得</a:t>
            </a:r>
          </a:p>
        </p:txBody>
      </p:sp>
      <p:sp>
        <p:nvSpPr>
          <p:cNvPr id="349" name="正方形/長方形 348">
            <a:extLst>
              <a:ext uri="{FF2B5EF4-FFF2-40B4-BE49-F238E27FC236}">
                <a16:creationId xmlns:a16="http://schemas.microsoft.com/office/drawing/2014/main" id="{1C88BDFE-917D-9B4A-718D-54D4AC3DA06C}"/>
              </a:ext>
            </a:extLst>
          </p:cNvPr>
          <p:cNvSpPr/>
          <p:nvPr/>
        </p:nvSpPr>
        <p:spPr>
          <a:xfrm>
            <a:off x="11765333" y="7616220"/>
            <a:ext cx="5557889" cy="2136738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kumimoji="1" lang="ja-JP" altLang="en-US" sz="14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データ管理</a:t>
            </a:r>
            <a:r>
              <a:rPr kumimoji="1" lang="en-US" altLang="ja-JP" sz="14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_</a:t>
            </a:r>
            <a:r>
              <a:rPr kumimoji="1" lang="ja-JP" altLang="en-US" sz="14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統計処理機能</a:t>
            </a:r>
          </a:p>
        </p:txBody>
      </p:sp>
      <p:sp>
        <p:nvSpPr>
          <p:cNvPr id="426" name="正方形/長方形 425">
            <a:extLst>
              <a:ext uri="{FF2B5EF4-FFF2-40B4-BE49-F238E27FC236}">
                <a16:creationId xmlns:a16="http://schemas.microsoft.com/office/drawing/2014/main" id="{C5DCFDF1-E09D-A250-4BEC-989E9CF728E6}"/>
              </a:ext>
            </a:extLst>
          </p:cNvPr>
          <p:cNvSpPr/>
          <p:nvPr/>
        </p:nvSpPr>
        <p:spPr>
          <a:xfrm>
            <a:off x="6948324" y="7614363"/>
            <a:ext cx="1458852" cy="3071453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endParaRPr kumimoji="1" lang="en-US" altLang="ja-JP" sz="1000" b="1" u="sng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25" name="正方形/長方形 424">
            <a:extLst>
              <a:ext uri="{FF2B5EF4-FFF2-40B4-BE49-F238E27FC236}">
                <a16:creationId xmlns:a16="http://schemas.microsoft.com/office/drawing/2014/main" id="{07BB68E8-B449-A36F-E1E0-349C582C333F}"/>
              </a:ext>
            </a:extLst>
          </p:cNvPr>
          <p:cNvSpPr/>
          <p:nvPr/>
        </p:nvSpPr>
        <p:spPr>
          <a:xfrm>
            <a:off x="8407175" y="8957461"/>
            <a:ext cx="2604063" cy="1728356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kumimoji="1" lang="en-US" altLang="ja-JP" sz="14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Web</a:t>
            </a:r>
            <a:r>
              <a:rPr kumimoji="1" lang="ja-JP" altLang="en-US" sz="14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ページ（静的コンテンツ）</a:t>
            </a:r>
            <a:endParaRPr kumimoji="1" lang="en-US" altLang="ja-JP" sz="1400" b="1" u="sng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r"/>
            <a:r>
              <a:rPr kumimoji="1" lang="ja-JP" altLang="en-US" sz="14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公開機能</a:t>
            </a:r>
          </a:p>
        </p:txBody>
      </p:sp>
      <p:sp>
        <p:nvSpPr>
          <p:cNvPr id="355" name="正方形/長方形 354">
            <a:extLst>
              <a:ext uri="{FF2B5EF4-FFF2-40B4-BE49-F238E27FC236}">
                <a16:creationId xmlns:a16="http://schemas.microsoft.com/office/drawing/2014/main" id="{D4302A73-3775-736C-A1C1-485A98A34FB0}"/>
              </a:ext>
            </a:extLst>
          </p:cNvPr>
          <p:cNvSpPr/>
          <p:nvPr/>
        </p:nvSpPr>
        <p:spPr>
          <a:xfrm>
            <a:off x="14305144" y="9822997"/>
            <a:ext cx="3018078" cy="1440641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kumimoji="1" lang="ja-JP" altLang="en-US" sz="14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データ管理</a:t>
            </a:r>
            <a:r>
              <a:rPr kumimoji="1" lang="en-US" altLang="ja-JP" sz="14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_</a:t>
            </a:r>
            <a:r>
              <a:rPr kumimoji="1" lang="ja-JP" altLang="en-US" sz="14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分析用</a:t>
            </a:r>
            <a:endParaRPr kumimoji="1" lang="en-US" altLang="ja-JP" sz="1400" b="1" u="sng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r"/>
            <a:r>
              <a:rPr kumimoji="1" lang="ja-JP" altLang="en-US" sz="14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ダッシュボード機能</a:t>
            </a:r>
          </a:p>
        </p:txBody>
      </p:sp>
      <p:sp>
        <p:nvSpPr>
          <p:cNvPr id="427" name="正方形/長方形 426">
            <a:extLst>
              <a:ext uri="{FF2B5EF4-FFF2-40B4-BE49-F238E27FC236}">
                <a16:creationId xmlns:a16="http://schemas.microsoft.com/office/drawing/2014/main" id="{4C3E4DAD-A9DE-77F5-16F6-3541DBB50B6A}"/>
              </a:ext>
            </a:extLst>
          </p:cNvPr>
          <p:cNvSpPr/>
          <p:nvPr/>
        </p:nvSpPr>
        <p:spPr>
          <a:xfrm>
            <a:off x="8213826" y="15586003"/>
            <a:ext cx="3013061" cy="1116703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kumimoji="1" lang="en-US" altLang="ja-JP" sz="14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CI/CD_CI/CD</a:t>
            </a:r>
            <a:r>
              <a:rPr kumimoji="1" lang="ja-JP" altLang="en-US" sz="14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パイプライン機能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FD7A9CBB-1238-A421-7F1E-FEF586DDD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3-6. </a:t>
            </a:r>
            <a:r>
              <a:rPr kumimoji="1" lang="ja-JP" altLang="en-US" dirty="0"/>
              <a:t>オンライン調査システム</a:t>
            </a:r>
          </a:p>
        </p:txBody>
      </p:sp>
      <p:sp>
        <p:nvSpPr>
          <p:cNvPr id="24" name="Rectangle 78">
            <a:extLst>
              <a:ext uri="{FF2B5EF4-FFF2-40B4-BE49-F238E27FC236}">
                <a16:creationId xmlns:a16="http://schemas.microsoft.com/office/drawing/2014/main" id="{08275E09-9055-EC01-3BCE-9187FBD39D04}"/>
              </a:ext>
            </a:extLst>
          </p:cNvPr>
          <p:cNvSpPr/>
          <p:nvPr/>
        </p:nvSpPr>
        <p:spPr>
          <a:xfrm>
            <a:off x="6761280" y="2426256"/>
            <a:ext cx="16918201" cy="14356929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40055" tIns="80010"/>
          <a:lstStyle/>
          <a:p>
            <a:pPr>
              <a:defRPr/>
            </a:pPr>
            <a:r>
              <a:rPr 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</a:t>
            </a:r>
          </a:p>
        </p:txBody>
      </p:sp>
      <p:pic>
        <p:nvPicPr>
          <p:cNvPr id="99" name="グラフィックス 98">
            <a:extLst>
              <a:ext uri="{FF2B5EF4-FFF2-40B4-BE49-F238E27FC236}">
                <a16:creationId xmlns:a16="http://schemas.microsoft.com/office/drawing/2014/main" id="{2B64CCA9-BBC8-8EE4-BC4E-73889D6C2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78860" y="2426154"/>
            <a:ext cx="381000" cy="381000"/>
          </a:xfrm>
          <a:prstGeom prst="rect">
            <a:avLst/>
          </a:prstGeom>
        </p:spPr>
      </p:pic>
      <p:pic>
        <p:nvPicPr>
          <p:cNvPr id="419" name="グラフィックス 418">
            <a:extLst>
              <a:ext uri="{FF2B5EF4-FFF2-40B4-BE49-F238E27FC236}">
                <a16:creationId xmlns:a16="http://schemas.microsoft.com/office/drawing/2014/main" id="{03534488-A01F-8329-1456-CA6D9D6522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65417" y="15620793"/>
            <a:ext cx="381000" cy="381000"/>
          </a:xfrm>
          <a:prstGeom prst="rect">
            <a:avLst/>
          </a:prstGeom>
        </p:spPr>
      </p:pic>
      <p:sp>
        <p:nvSpPr>
          <p:cNvPr id="420" name="Rectangle 78">
            <a:extLst>
              <a:ext uri="{FF2B5EF4-FFF2-40B4-BE49-F238E27FC236}">
                <a16:creationId xmlns:a16="http://schemas.microsoft.com/office/drawing/2014/main" id="{1A225577-7AF9-E1D1-E990-5CB2931FF69A}"/>
              </a:ext>
            </a:extLst>
          </p:cNvPr>
          <p:cNvSpPr/>
          <p:nvPr/>
        </p:nvSpPr>
        <p:spPr>
          <a:xfrm>
            <a:off x="6965418" y="15524285"/>
            <a:ext cx="4474629" cy="1203457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2920" tIns="9144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DevOps</a:t>
            </a:r>
          </a:p>
        </p:txBody>
      </p:sp>
      <p:pic>
        <p:nvPicPr>
          <p:cNvPr id="421" name="図 420">
            <a:extLst>
              <a:ext uri="{FF2B5EF4-FFF2-40B4-BE49-F238E27FC236}">
                <a16:creationId xmlns:a16="http://schemas.microsoft.com/office/drawing/2014/main" id="{50072C1A-2CE9-0A7D-AEE0-ADFFDF889B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71784" y="15894418"/>
            <a:ext cx="428625" cy="476250"/>
          </a:xfrm>
          <a:prstGeom prst="rect">
            <a:avLst/>
          </a:prstGeom>
        </p:spPr>
      </p:pic>
      <p:pic>
        <p:nvPicPr>
          <p:cNvPr id="422" name="図 421">
            <a:extLst>
              <a:ext uri="{FF2B5EF4-FFF2-40B4-BE49-F238E27FC236}">
                <a16:creationId xmlns:a16="http://schemas.microsoft.com/office/drawing/2014/main" id="{395C040D-834C-26AE-B283-101F785E0F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02468" y="15894418"/>
            <a:ext cx="476250" cy="476250"/>
          </a:xfrm>
          <a:prstGeom prst="rect">
            <a:avLst/>
          </a:prstGeom>
        </p:spPr>
      </p:pic>
      <p:sp>
        <p:nvSpPr>
          <p:cNvPr id="423" name="TextBox 9">
            <a:extLst>
              <a:ext uri="{FF2B5EF4-FFF2-40B4-BE49-F238E27FC236}">
                <a16:creationId xmlns:a16="http://schemas.microsoft.com/office/drawing/2014/main" id="{B00658EA-2F7E-C86D-507B-FB0F42A91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3827" y="16327632"/>
            <a:ext cx="12786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Azure Repos</a:t>
            </a:r>
            <a:endParaRPr lang="en-US" altLang="ja-JP" sz="10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  <a:p>
            <a:pPr algn="ctr" eaLnBrk="1" hangingPunct="1"/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コード管理</a:t>
            </a:r>
            <a:endParaRPr lang="en-US" altLang="en-US" sz="10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sp>
        <p:nvSpPr>
          <p:cNvPr id="424" name="TextBox 9">
            <a:extLst>
              <a:ext uri="{FF2B5EF4-FFF2-40B4-BE49-F238E27FC236}">
                <a16:creationId xmlns:a16="http://schemas.microsoft.com/office/drawing/2014/main" id="{337B0AF8-E726-747F-66EE-8F8B523A29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9771" y="16327632"/>
            <a:ext cx="17480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Azure Pipelines</a:t>
            </a:r>
            <a:endParaRPr lang="en-US" altLang="ja-JP" sz="10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  <a:p>
            <a:pPr algn="ctr" eaLnBrk="1" hangingPunct="1"/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ビルド、テスト、デプロイ</a:t>
            </a:r>
            <a:endParaRPr lang="en-US" altLang="en-US" sz="10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02721E1-D6ED-F5AE-F24D-CE51F354F5EE}"/>
              </a:ext>
            </a:extLst>
          </p:cNvPr>
          <p:cNvSpPr/>
          <p:nvPr/>
        </p:nvSpPr>
        <p:spPr>
          <a:xfrm>
            <a:off x="6948323" y="3197904"/>
            <a:ext cx="5516450" cy="4247342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kumimoji="1" lang="ja-JP" altLang="en-US" sz="14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申請・届出機能</a:t>
            </a:r>
            <a:endParaRPr kumimoji="1" lang="en-US" altLang="ja-JP" sz="1400" b="1" u="sng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r"/>
            <a:r>
              <a:rPr kumimoji="1" lang="ja-JP" altLang="en-US" sz="14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ステータス管理機能</a:t>
            </a:r>
            <a:endParaRPr kumimoji="1" lang="en-US" altLang="ja-JP" sz="1400" b="1" u="sng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8E976EEA-2F5D-A9A4-E3ED-3B49798AA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9187" y="6629675"/>
            <a:ext cx="13014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API Management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バックエンド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API</a:t>
            </a:r>
            <a:endParaRPr lang="en-US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cxnSp>
        <p:nvCxnSpPr>
          <p:cNvPr id="5" name="直線矢印コネクタ 120">
            <a:extLst>
              <a:ext uri="{FF2B5EF4-FFF2-40B4-BE49-F238E27FC236}">
                <a16:creationId xmlns:a16="http://schemas.microsoft.com/office/drawing/2014/main" id="{60031015-235C-A61B-E00B-F3831E9CEC47}"/>
              </a:ext>
            </a:extLst>
          </p:cNvPr>
          <p:cNvCxnSpPr>
            <a:cxnSpLocks/>
            <a:stCxn id="20" idx="3"/>
            <a:endCxn id="21" idx="1"/>
          </p:cNvCxnSpPr>
          <p:nvPr/>
        </p:nvCxnSpPr>
        <p:spPr>
          <a:xfrm flipV="1">
            <a:off x="9167146" y="6420489"/>
            <a:ext cx="707338" cy="63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11">
            <a:extLst>
              <a:ext uri="{FF2B5EF4-FFF2-40B4-BE49-F238E27FC236}">
                <a16:creationId xmlns:a16="http://schemas.microsoft.com/office/drawing/2014/main" id="{EDC0B175-8BD6-8815-DA52-6FCCCF6EFD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0429" y="4803232"/>
            <a:ext cx="17056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Front Door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フロントエンド配信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CDN</a:t>
            </a:r>
            <a:endParaRPr lang="en-US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D365BE01-B23E-407A-B4A1-CA85720A3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0269" y="3715735"/>
            <a:ext cx="15060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WAF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フロントエンド保護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cxnSp>
        <p:nvCxnSpPr>
          <p:cNvPr id="10" name="直線矢印コネクタ 120">
            <a:extLst>
              <a:ext uri="{FF2B5EF4-FFF2-40B4-BE49-F238E27FC236}">
                <a16:creationId xmlns:a16="http://schemas.microsoft.com/office/drawing/2014/main" id="{EE738206-F512-F801-EB22-6D5B0AF76AC9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7603302" y="4115845"/>
            <a:ext cx="4932" cy="143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グラフィックス 10">
            <a:extLst>
              <a:ext uri="{FF2B5EF4-FFF2-40B4-BE49-F238E27FC236}">
                <a16:creationId xmlns:a16="http://schemas.microsoft.com/office/drawing/2014/main" id="{58BAA0B3-A7CE-968C-1669-057ED7445C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425555" y="3392075"/>
            <a:ext cx="365761" cy="365761"/>
          </a:xfrm>
          <a:prstGeom prst="rect">
            <a:avLst/>
          </a:prstGeom>
        </p:spPr>
      </p:pic>
      <p:pic>
        <p:nvPicPr>
          <p:cNvPr id="12" name="グラフィックス 11">
            <a:extLst>
              <a:ext uri="{FF2B5EF4-FFF2-40B4-BE49-F238E27FC236}">
                <a16:creationId xmlns:a16="http://schemas.microsoft.com/office/drawing/2014/main" id="{CCE73B86-1612-A0C5-F15B-C8D5710D5E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333914" y="4258937"/>
            <a:ext cx="548640" cy="548640"/>
          </a:xfrm>
          <a:prstGeom prst="rect">
            <a:avLst/>
          </a:prstGeom>
        </p:spPr>
      </p:pic>
      <p:pic>
        <p:nvPicPr>
          <p:cNvPr id="13" name="グラフィックス 12">
            <a:extLst>
              <a:ext uri="{FF2B5EF4-FFF2-40B4-BE49-F238E27FC236}">
                <a16:creationId xmlns:a16="http://schemas.microsoft.com/office/drawing/2014/main" id="{587C83D7-9B82-37C8-21C8-928C75D3D32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836201" y="3555332"/>
            <a:ext cx="548640" cy="548640"/>
          </a:xfrm>
          <a:prstGeom prst="rect">
            <a:avLst/>
          </a:prstGeom>
        </p:spPr>
      </p:pic>
      <p:pic>
        <p:nvPicPr>
          <p:cNvPr id="14" name="グラフィックス 13">
            <a:extLst>
              <a:ext uri="{FF2B5EF4-FFF2-40B4-BE49-F238E27FC236}">
                <a16:creationId xmlns:a16="http://schemas.microsoft.com/office/drawing/2014/main" id="{9C984F36-4B1D-5AA6-A18A-80C48749B7F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394176" y="6153807"/>
            <a:ext cx="548640" cy="548640"/>
          </a:xfrm>
          <a:prstGeom prst="rect">
            <a:avLst/>
          </a:prstGeom>
        </p:spPr>
      </p:pic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BA98E07B-C763-DDD6-DEBE-044D5761272B}"/>
              </a:ext>
            </a:extLst>
          </p:cNvPr>
          <p:cNvCxnSpPr>
            <a:cxnSpLocks/>
            <a:stCxn id="14" idx="3"/>
            <a:endCxn id="20" idx="1"/>
          </p:cNvCxnSpPr>
          <p:nvPr/>
        </p:nvCxnSpPr>
        <p:spPr>
          <a:xfrm flipV="1">
            <a:off x="7942816" y="6426810"/>
            <a:ext cx="675691" cy="13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1">
            <a:extLst>
              <a:ext uri="{FF2B5EF4-FFF2-40B4-BE49-F238E27FC236}">
                <a16:creationId xmlns:a16="http://schemas.microsoft.com/office/drawing/2014/main" id="{E473D278-11E5-0DFF-7819-905C5DD927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7573" y="6633418"/>
            <a:ext cx="17056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Front Door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バックエンド配信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CDN</a:t>
            </a:r>
            <a:endParaRPr lang="en-US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sp>
        <p:nvSpPr>
          <p:cNvPr id="17" name="TextBox 11">
            <a:extLst>
              <a:ext uri="{FF2B5EF4-FFF2-40B4-BE49-F238E27FC236}">
                <a16:creationId xmlns:a16="http://schemas.microsoft.com/office/drawing/2014/main" id="{419E308A-8B74-1572-09B0-1151FE25F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8860" y="5558504"/>
            <a:ext cx="17056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WAF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バックエンド保護</a:t>
            </a:r>
            <a:endParaRPr lang="en-US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cxnSp>
        <p:nvCxnSpPr>
          <p:cNvPr id="18" name="直線矢印コネクタ 120">
            <a:extLst>
              <a:ext uri="{FF2B5EF4-FFF2-40B4-BE49-F238E27FC236}">
                <a16:creationId xmlns:a16="http://schemas.microsoft.com/office/drawing/2014/main" id="{68E04A67-A5B6-9F64-1C38-D2EDE0505B70}"/>
              </a:ext>
            </a:extLst>
          </p:cNvPr>
          <p:cNvCxnSpPr>
            <a:cxnSpLocks/>
          </p:cNvCxnSpPr>
          <p:nvPr/>
        </p:nvCxnSpPr>
        <p:spPr>
          <a:xfrm>
            <a:off x="7663072" y="5970971"/>
            <a:ext cx="5119" cy="203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グラフィックス 18">
            <a:extLst>
              <a:ext uri="{FF2B5EF4-FFF2-40B4-BE49-F238E27FC236}">
                <a16:creationId xmlns:a16="http://schemas.microsoft.com/office/drawing/2014/main" id="{176586F1-1E20-94B4-BB54-C1FC1A1DB0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437516" y="5233050"/>
            <a:ext cx="365761" cy="365761"/>
          </a:xfrm>
          <a:prstGeom prst="rect">
            <a:avLst/>
          </a:prstGeom>
        </p:spPr>
      </p:pic>
      <p:pic>
        <p:nvPicPr>
          <p:cNvPr id="20" name="グラフィックス 19">
            <a:extLst>
              <a:ext uri="{FF2B5EF4-FFF2-40B4-BE49-F238E27FC236}">
                <a16:creationId xmlns:a16="http://schemas.microsoft.com/office/drawing/2014/main" id="{14FC46EA-1621-8A41-3A53-65E011E8D6F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618507" y="6152490"/>
            <a:ext cx="548639" cy="548639"/>
          </a:xfrm>
          <a:prstGeom prst="rect">
            <a:avLst/>
          </a:prstGeom>
        </p:spPr>
      </p:pic>
      <p:pic>
        <p:nvPicPr>
          <p:cNvPr id="21" name="グラフィックス 20">
            <a:extLst>
              <a:ext uri="{FF2B5EF4-FFF2-40B4-BE49-F238E27FC236}">
                <a16:creationId xmlns:a16="http://schemas.microsoft.com/office/drawing/2014/main" id="{076C1BE1-FE6A-69AD-9A81-B78B77B30D9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874484" y="6146169"/>
            <a:ext cx="548640" cy="548640"/>
          </a:xfrm>
          <a:prstGeom prst="rect">
            <a:avLst/>
          </a:prstGeom>
        </p:spPr>
      </p:pic>
      <p:sp>
        <p:nvSpPr>
          <p:cNvPr id="26" name="TextBox 9">
            <a:extLst>
              <a:ext uri="{FF2B5EF4-FFF2-40B4-BE49-F238E27FC236}">
                <a16:creationId xmlns:a16="http://schemas.microsoft.com/office/drawing/2014/main" id="{E3A5B732-5F11-F812-0A1D-B70918D21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0634" y="4101837"/>
            <a:ext cx="174994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Storage </a:t>
            </a:r>
          </a:p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Accounts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フロントエンド配信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ストレージ</a:t>
            </a:r>
            <a:endParaRPr lang="en-US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sp>
        <p:nvSpPr>
          <p:cNvPr id="27" name="TextBox 20">
            <a:extLst>
              <a:ext uri="{FF2B5EF4-FFF2-40B4-BE49-F238E27FC236}">
                <a16:creationId xmlns:a16="http://schemas.microsoft.com/office/drawing/2014/main" id="{30CF932F-5F67-FB10-58DE-B79230199D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10091" y="6628269"/>
            <a:ext cx="128013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Functions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回答内容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処理関数</a:t>
            </a:r>
            <a:endParaRPr lang="en-US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86CAC076-72E0-C5CE-15FE-4D159E7243E2}"/>
              </a:ext>
            </a:extLst>
          </p:cNvPr>
          <p:cNvSpPr/>
          <p:nvPr/>
        </p:nvSpPr>
        <p:spPr>
          <a:xfrm>
            <a:off x="12995665" y="2956910"/>
            <a:ext cx="5276851" cy="1433172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kumimoji="1" lang="ja-JP" altLang="en-US" sz="14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メッセージ通知機能</a:t>
            </a:r>
            <a:endParaRPr kumimoji="1" lang="en-US" altLang="ja-JP" sz="1400" b="1" u="sng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6" name="TextBox 12">
            <a:extLst>
              <a:ext uri="{FF2B5EF4-FFF2-40B4-BE49-F238E27FC236}">
                <a16:creationId xmlns:a16="http://schemas.microsoft.com/office/drawing/2014/main" id="{3F097ECE-9061-0E2D-C554-004619C75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73339" y="3821105"/>
            <a:ext cx="22796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Azure Communication Services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通知メール</a:t>
            </a:r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送信</a:t>
            </a:r>
          </a:p>
        </p:txBody>
      </p:sp>
      <p:sp>
        <p:nvSpPr>
          <p:cNvPr id="47" name="TextBox 11">
            <a:extLst>
              <a:ext uri="{FF2B5EF4-FFF2-40B4-BE49-F238E27FC236}">
                <a16:creationId xmlns:a16="http://schemas.microsoft.com/office/drawing/2014/main" id="{2A93B46F-9651-AA4D-8E80-F0A884B63D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69527" y="3819960"/>
            <a:ext cx="22923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Azure Service Bus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通知メール</a:t>
            </a:r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送信用キュー</a:t>
            </a:r>
          </a:p>
        </p:txBody>
      </p:sp>
      <p:sp>
        <p:nvSpPr>
          <p:cNvPr id="48" name="TextBox 20">
            <a:extLst>
              <a:ext uri="{FF2B5EF4-FFF2-40B4-BE49-F238E27FC236}">
                <a16:creationId xmlns:a16="http://schemas.microsoft.com/office/drawing/2014/main" id="{36A74D7B-CF86-7A8A-4227-C2B06AB2E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01631" y="3817207"/>
            <a:ext cx="22923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Azure Functions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通知メール</a:t>
            </a:r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送信処理</a:t>
            </a:r>
          </a:p>
        </p:txBody>
      </p:sp>
      <p:cxnSp>
        <p:nvCxnSpPr>
          <p:cNvPr id="50" name="直線矢印コネクタ 49">
            <a:extLst>
              <a:ext uri="{FF2B5EF4-FFF2-40B4-BE49-F238E27FC236}">
                <a16:creationId xmlns:a16="http://schemas.microsoft.com/office/drawing/2014/main" id="{8EF43F4E-3DAF-D29B-48F0-4874A5AF65A3}"/>
              </a:ext>
            </a:extLst>
          </p:cNvPr>
          <p:cNvCxnSpPr>
            <a:cxnSpLocks/>
            <a:stCxn id="53" idx="1"/>
            <a:endCxn id="54" idx="3"/>
          </p:cNvCxnSpPr>
          <p:nvPr/>
        </p:nvCxnSpPr>
        <p:spPr>
          <a:xfrm flipH="1" flipV="1">
            <a:off x="14369253" y="3555443"/>
            <a:ext cx="1300809" cy="48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直線矢印コネクタ 50">
            <a:extLst>
              <a:ext uri="{FF2B5EF4-FFF2-40B4-BE49-F238E27FC236}">
                <a16:creationId xmlns:a16="http://schemas.microsoft.com/office/drawing/2014/main" id="{0CBCCB06-4100-51BD-6BB5-155CA6EE8C69}"/>
              </a:ext>
            </a:extLst>
          </p:cNvPr>
          <p:cNvCxnSpPr>
            <a:cxnSpLocks/>
            <a:stCxn id="52" idx="1"/>
            <a:endCxn id="53" idx="3"/>
          </p:cNvCxnSpPr>
          <p:nvPr/>
        </p:nvCxnSpPr>
        <p:spPr>
          <a:xfrm flipH="1">
            <a:off x="16218702" y="3559174"/>
            <a:ext cx="1021564" cy="10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2" name="グラフィックス 51">
            <a:extLst>
              <a:ext uri="{FF2B5EF4-FFF2-40B4-BE49-F238E27FC236}">
                <a16:creationId xmlns:a16="http://schemas.microsoft.com/office/drawing/2014/main" id="{DD658C7A-59E5-77BF-7995-C72EE93A1EB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7240266" y="3288386"/>
            <a:ext cx="541575" cy="541575"/>
          </a:xfrm>
          <a:prstGeom prst="rect">
            <a:avLst/>
          </a:prstGeom>
        </p:spPr>
      </p:pic>
      <p:pic>
        <p:nvPicPr>
          <p:cNvPr id="53" name="グラフィックス 52">
            <a:extLst>
              <a:ext uri="{FF2B5EF4-FFF2-40B4-BE49-F238E27FC236}">
                <a16:creationId xmlns:a16="http://schemas.microsoft.com/office/drawing/2014/main" id="{2BE19DC3-A2D5-45B1-C8DF-7E3D9AABF93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5670062" y="3285941"/>
            <a:ext cx="548640" cy="548640"/>
          </a:xfrm>
          <a:prstGeom prst="rect">
            <a:avLst/>
          </a:prstGeom>
        </p:spPr>
      </p:pic>
      <p:pic>
        <p:nvPicPr>
          <p:cNvPr id="54" name="グラフィックス 53">
            <a:extLst>
              <a:ext uri="{FF2B5EF4-FFF2-40B4-BE49-F238E27FC236}">
                <a16:creationId xmlns:a16="http://schemas.microsoft.com/office/drawing/2014/main" id="{524FC213-D98E-B8FC-EAB7-21469DC1033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3711163" y="3226398"/>
            <a:ext cx="658090" cy="658090"/>
          </a:xfrm>
          <a:prstGeom prst="rect">
            <a:avLst/>
          </a:prstGeom>
        </p:spPr>
      </p:pic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BA57BF6B-4843-8B64-432C-147B507D9856}"/>
              </a:ext>
            </a:extLst>
          </p:cNvPr>
          <p:cNvSpPr/>
          <p:nvPr/>
        </p:nvSpPr>
        <p:spPr>
          <a:xfrm>
            <a:off x="19778662" y="2541150"/>
            <a:ext cx="3793034" cy="4751356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kumimoji="1" lang="ja-JP" altLang="en-US" sz="14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審査・承認機能</a:t>
            </a:r>
            <a:endParaRPr kumimoji="1" lang="en-US" altLang="ja-JP" sz="1400" b="1" u="sng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r"/>
            <a:r>
              <a:rPr kumimoji="1" lang="ja-JP" altLang="en-US" sz="14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ステータス管理機能</a:t>
            </a:r>
            <a:endParaRPr kumimoji="1" lang="en-US" altLang="ja-JP" sz="1400" b="1" u="sng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0" name="TextBox 9">
            <a:extLst>
              <a:ext uri="{FF2B5EF4-FFF2-40B4-BE49-F238E27FC236}">
                <a16:creationId xmlns:a16="http://schemas.microsoft.com/office/drawing/2014/main" id="{316F9518-876B-0CE4-E1D3-18DB59F35B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0742" y="5965316"/>
            <a:ext cx="19627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Front Door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バックエンド配信</a:t>
            </a:r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CDN</a:t>
            </a:r>
          </a:p>
        </p:txBody>
      </p:sp>
      <p:cxnSp>
        <p:nvCxnSpPr>
          <p:cNvPr id="71" name="直線矢印コネクタ 120">
            <a:extLst>
              <a:ext uri="{FF2B5EF4-FFF2-40B4-BE49-F238E27FC236}">
                <a16:creationId xmlns:a16="http://schemas.microsoft.com/office/drawing/2014/main" id="{EEE5A065-478F-0182-B399-E00790448C63}"/>
              </a:ext>
            </a:extLst>
          </p:cNvPr>
          <p:cNvCxnSpPr>
            <a:cxnSpLocks/>
            <a:stCxn id="93" idx="1"/>
            <a:endCxn id="92" idx="3"/>
          </p:cNvCxnSpPr>
          <p:nvPr/>
        </p:nvCxnSpPr>
        <p:spPr>
          <a:xfrm flipH="1" flipV="1">
            <a:off x="20076098" y="5732637"/>
            <a:ext cx="734093" cy="74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TextBox 11">
            <a:extLst>
              <a:ext uri="{FF2B5EF4-FFF2-40B4-BE49-F238E27FC236}">
                <a16:creationId xmlns:a16="http://schemas.microsoft.com/office/drawing/2014/main" id="{E0196F1E-D126-C727-99A2-1F60E0189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61255" y="4947141"/>
            <a:ext cx="11668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WAF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バックエンド保護</a:t>
            </a:r>
          </a:p>
        </p:txBody>
      </p:sp>
      <p:cxnSp>
        <p:nvCxnSpPr>
          <p:cNvPr id="73" name="直線矢印コネクタ 120">
            <a:extLst>
              <a:ext uri="{FF2B5EF4-FFF2-40B4-BE49-F238E27FC236}">
                <a16:creationId xmlns:a16="http://schemas.microsoft.com/office/drawing/2014/main" id="{9B68F483-A08A-8D48-789A-4A144634AB06}"/>
              </a:ext>
            </a:extLst>
          </p:cNvPr>
          <p:cNvCxnSpPr>
            <a:cxnSpLocks/>
          </p:cNvCxnSpPr>
          <p:nvPr/>
        </p:nvCxnSpPr>
        <p:spPr>
          <a:xfrm>
            <a:off x="22284838" y="5343238"/>
            <a:ext cx="0" cy="1460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4" name="TextBox 11">
            <a:extLst>
              <a:ext uri="{FF2B5EF4-FFF2-40B4-BE49-F238E27FC236}">
                <a16:creationId xmlns:a16="http://schemas.microsoft.com/office/drawing/2014/main" id="{8B37F742-A69E-2686-6094-24F805D04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78735" y="4089748"/>
            <a:ext cx="20058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Front Door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フロントエンド配信</a:t>
            </a:r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CDN</a:t>
            </a:r>
          </a:p>
        </p:txBody>
      </p:sp>
      <p:sp>
        <p:nvSpPr>
          <p:cNvPr id="75" name="TextBox 9">
            <a:extLst>
              <a:ext uri="{FF2B5EF4-FFF2-40B4-BE49-F238E27FC236}">
                <a16:creationId xmlns:a16="http://schemas.microsoft.com/office/drawing/2014/main" id="{5B97A417-2AD8-4DF3-6BCA-2AAB4EFFED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38267" y="4089365"/>
            <a:ext cx="195996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Storage Accounts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フロントエンド配信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ストレージ</a:t>
            </a:r>
          </a:p>
        </p:txBody>
      </p:sp>
      <p:cxnSp>
        <p:nvCxnSpPr>
          <p:cNvPr id="76" name="直線矢印コネクタ 120">
            <a:extLst>
              <a:ext uri="{FF2B5EF4-FFF2-40B4-BE49-F238E27FC236}">
                <a16:creationId xmlns:a16="http://schemas.microsoft.com/office/drawing/2014/main" id="{71720A0F-8E80-C2F2-50EE-CD538A7CDE3D}"/>
              </a:ext>
            </a:extLst>
          </p:cNvPr>
          <p:cNvCxnSpPr>
            <a:cxnSpLocks/>
          </p:cNvCxnSpPr>
          <p:nvPr/>
        </p:nvCxnSpPr>
        <p:spPr>
          <a:xfrm flipH="1">
            <a:off x="20858281" y="3852267"/>
            <a:ext cx="78333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TextBox 11">
            <a:extLst>
              <a:ext uri="{FF2B5EF4-FFF2-40B4-BE49-F238E27FC236}">
                <a16:creationId xmlns:a16="http://schemas.microsoft.com/office/drawing/2014/main" id="{661F866F-84A2-AC11-5F7B-4017DD48E2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21861" y="3062311"/>
            <a:ext cx="151530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WAF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フロントエンド保護</a:t>
            </a:r>
          </a:p>
        </p:txBody>
      </p:sp>
      <p:cxnSp>
        <p:nvCxnSpPr>
          <p:cNvPr id="78" name="直線矢印コネクタ 120">
            <a:extLst>
              <a:ext uri="{FF2B5EF4-FFF2-40B4-BE49-F238E27FC236}">
                <a16:creationId xmlns:a16="http://schemas.microsoft.com/office/drawing/2014/main" id="{8C30C811-7886-D028-3BAF-7215627B02AC}"/>
              </a:ext>
            </a:extLst>
          </p:cNvPr>
          <p:cNvCxnSpPr>
            <a:cxnSpLocks/>
          </p:cNvCxnSpPr>
          <p:nvPr/>
        </p:nvCxnSpPr>
        <p:spPr>
          <a:xfrm flipH="1">
            <a:off x="21881641" y="3434421"/>
            <a:ext cx="1" cy="1778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Rectangle 115">
            <a:extLst>
              <a:ext uri="{FF2B5EF4-FFF2-40B4-BE49-F238E27FC236}">
                <a16:creationId xmlns:a16="http://schemas.microsoft.com/office/drawing/2014/main" id="{BA032ADA-CDAF-0FF0-7FB8-43695649291F}"/>
              </a:ext>
            </a:extLst>
          </p:cNvPr>
          <p:cNvSpPr/>
          <p:nvPr/>
        </p:nvSpPr>
        <p:spPr>
          <a:xfrm>
            <a:off x="23732233" y="3868521"/>
            <a:ext cx="1200169" cy="813798"/>
          </a:xfrm>
          <a:prstGeom prst="rect">
            <a:avLst/>
          </a:prstGeom>
          <a:noFill/>
          <a:ln w="15875">
            <a:solidFill>
              <a:srgbClr val="7D899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0010"/>
          <a:lstStyle/>
          <a:p>
            <a:pPr algn="ctr">
              <a:defRPr/>
            </a:pPr>
            <a:endParaRPr lang="en-US" altLang="ja-JP" sz="1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80" name="TextBox 20">
            <a:extLst>
              <a:ext uri="{FF2B5EF4-FFF2-40B4-BE49-F238E27FC236}">
                <a16:creationId xmlns:a16="http://schemas.microsoft.com/office/drawing/2014/main" id="{D3A3F53B-3E64-9A6C-6653-3BC31E177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52631" y="3925663"/>
            <a:ext cx="1102253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ID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プロバイダ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81" name="TextBox 20">
            <a:extLst>
              <a:ext uri="{FF2B5EF4-FFF2-40B4-BE49-F238E27FC236}">
                <a16:creationId xmlns:a16="http://schemas.microsoft.com/office/drawing/2014/main" id="{D93D1536-9222-49F7-0A8E-D7904700D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36525" y="4187508"/>
            <a:ext cx="1118359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職員向け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  <a:p>
            <a:pPr eaLnBrk="1" hangingPunct="1"/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sp>
        <p:nvSpPr>
          <p:cNvPr id="82" name="TextBox 12">
            <a:extLst>
              <a:ext uri="{FF2B5EF4-FFF2-40B4-BE49-F238E27FC236}">
                <a16:creationId xmlns:a16="http://schemas.microsoft.com/office/drawing/2014/main" id="{62F2D4E7-8C7F-2569-03AD-DC1723BC7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85063" y="5354779"/>
            <a:ext cx="927948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承認者</a:t>
            </a:r>
          </a:p>
          <a:p>
            <a:pPr algn="ctr" eaLnBrk="1" hangingPunct="1"/>
            <a:r>
              <a:rPr lang="en-US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（職員）</a:t>
            </a:r>
          </a:p>
        </p:txBody>
      </p:sp>
      <p:pic>
        <p:nvPicPr>
          <p:cNvPr id="83" name="Graphic 23">
            <a:extLst>
              <a:ext uri="{FF2B5EF4-FFF2-40B4-BE49-F238E27FC236}">
                <a16:creationId xmlns:a16="http://schemas.microsoft.com/office/drawing/2014/main" id="{C5BC205B-9ADA-5483-D744-A687212B5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 bwMode="auto">
          <a:xfrm flipH="1">
            <a:off x="24119448" y="4944972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" name="TextBox 20">
            <a:extLst>
              <a:ext uri="{FF2B5EF4-FFF2-40B4-BE49-F238E27FC236}">
                <a16:creationId xmlns:a16="http://schemas.microsoft.com/office/drawing/2014/main" id="{AA81F55C-B6E2-4EE5-C8C5-89C001948B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22235" y="5896376"/>
            <a:ext cx="13246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Functions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回答審査処理関数</a:t>
            </a:r>
          </a:p>
        </p:txBody>
      </p:sp>
      <p:cxnSp>
        <p:nvCxnSpPr>
          <p:cNvPr id="86" name="カギ線コネクタ 236">
            <a:extLst>
              <a:ext uri="{FF2B5EF4-FFF2-40B4-BE49-F238E27FC236}">
                <a16:creationId xmlns:a16="http://schemas.microsoft.com/office/drawing/2014/main" id="{2F19F254-52A1-212B-D007-F6201791427C}"/>
              </a:ext>
            </a:extLst>
          </p:cNvPr>
          <p:cNvCxnSpPr>
            <a:cxnSpLocks/>
            <a:stCxn id="83" idx="3"/>
            <a:endCxn id="100" idx="3"/>
          </p:cNvCxnSpPr>
          <p:nvPr/>
        </p:nvCxnSpPr>
        <p:spPr>
          <a:xfrm rot="10800000">
            <a:off x="22170240" y="3891156"/>
            <a:ext cx="1949209" cy="1259399"/>
          </a:xfrm>
          <a:prstGeom prst="bentConnector3">
            <a:avLst>
              <a:gd name="adj1" fmla="val 44788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カギ線コネクタ 239">
            <a:extLst>
              <a:ext uri="{FF2B5EF4-FFF2-40B4-BE49-F238E27FC236}">
                <a16:creationId xmlns:a16="http://schemas.microsoft.com/office/drawing/2014/main" id="{84A64B68-72AA-53CD-ACCF-DD4840DC5074}"/>
              </a:ext>
            </a:extLst>
          </p:cNvPr>
          <p:cNvCxnSpPr>
            <a:cxnSpLocks/>
            <a:stCxn id="83" idx="3"/>
            <a:endCxn id="94" idx="3"/>
          </p:cNvCxnSpPr>
          <p:nvPr/>
        </p:nvCxnSpPr>
        <p:spPr>
          <a:xfrm rot="10800000" flipV="1">
            <a:off x="22561776" y="5150554"/>
            <a:ext cx="1557672" cy="591078"/>
          </a:xfrm>
          <a:prstGeom prst="bentConnector3">
            <a:avLst>
              <a:gd name="adj1" fmla="val 55407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直線矢印コネクタ 120">
            <a:extLst>
              <a:ext uri="{FF2B5EF4-FFF2-40B4-BE49-F238E27FC236}">
                <a16:creationId xmlns:a16="http://schemas.microsoft.com/office/drawing/2014/main" id="{BDEDAB02-5354-00D8-4D7B-E09D782FE856}"/>
              </a:ext>
            </a:extLst>
          </p:cNvPr>
          <p:cNvCxnSpPr>
            <a:cxnSpLocks/>
            <a:stCxn id="83" idx="0"/>
            <a:endCxn id="79" idx="2"/>
          </p:cNvCxnSpPr>
          <p:nvPr/>
        </p:nvCxnSpPr>
        <p:spPr>
          <a:xfrm flipV="1">
            <a:off x="24325029" y="4682319"/>
            <a:ext cx="7289" cy="2626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直線矢印コネクタ 120">
            <a:extLst>
              <a:ext uri="{FF2B5EF4-FFF2-40B4-BE49-F238E27FC236}">
                <a16:creationId xmlns:a16="http://schemas.microsoft.com/office/drawing/2014/main" id="{552E1363-41BB-FB7F-7025-3E7D9056EC08}"/>
              </a:ext>
            </a:extLst>
          </p:cNvPr>
          <p:cNvCxnSpPr>
            <a:cxnSpLocks/>
            <a:stCxn id="92" idx="1"/>
          </p:cNvCxnSpPr>
          <p:nvPr/>
        </p:nvCxnSpPr>
        <p:spPr>
          <a:xfrm flipH="1">
            <a:off x="18723651" y="5732637"/>
            <a:ext cx="80380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1" name="グラフィックス 90">
            <a:extLst>
              <a:ext uri="{FF2B5EF4-FFF2-40B4-BE49-F238E27FC236}">
                <a16:creationId xmlns:a16="http://schemas.microsoft.com/office/drawing/2014/main" id="{E28D3B9C-D7FF-6BE5-F981-C38C3582BA32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8143109" y="5451284"/>
            <a:ext cx="580542" cy="580542"/>
          </a:xfrm>
          <a:prstGeom prst="rect">
            <a:avLst/>
          </a:prstGeom>
        </p:spPr>
      </p:pic>
      <p:pic>
        <p:nvPicPr>
          <p:cNvPr id="92" name="グラフィックス 91">
            <a:extLst>
              <a:ext uri="{FF2B5EF4-FFF2-40B4-BE49-F238E27FC236}">
                <a16:creationId xmlns:a16="http://schemas.microsoft.com/office/drawing/2014/main" id="{CF0D6668-48BC-A2E6-06BF-13FA84E04ED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9527458" y="5458317"/>
            <a:ext cx="548640" cy="548640"/>
          </a:xfrm>
          <a:prstGeom prst="rect">
            <a:avLst/>
          </a:prstGeom>
        </p:spPr>
      </p:pic>
      <p:pic>
        <p:nvPicPr>
          <p:cNvPr id="93" name="グラフィックス 92">
            <a:extLst>
              <a:ext uri="{FF2B5EF4-FFF2-40B4-BE49-F238E27FC236}">
                <a16:creationId xmlns:a16="http://schemas.microsoft.com/office/drawing/2014/main" id="{7516947D-2CEE-CC16-301D-32D5776E70C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0810191" y="5465786"/>
            <a:ext cx="548639" cy="548639"/>
          </a:xfrm>
          <a:prstGeom prst="rect">
            <a:avLst/>
          </a:prstGeom>
        </p:spPr>
      </p:pic>
      <p:pic>
        <p:nvPicPr>
          <p:cNvPr id="94" name="グラフィックス 93">
            <a:extLst>
              <a:ext uri="{FF2B5EF4-FFF2-40B4-BE49-F238E27FC236}">
                <a16:creationId xmlns:a16="http://schemas.microsoft.com/office/drawing/2014/main" id="{08D27EE9-ECA1-D721-E501-1DEB454A2D1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2013136" y="5467312"/>
            <a:ext cx="548640" cy="548640"/>
          </a:xfrm>
          <a:prstGeom prst="rect">
            <a:avLst/>
          </a:prstGeom>
        </p:spPr>
      </p:pic>
      <p:cxnSp>
        <p:nvCxnSpPr>
          <p:cNvPr id="95" name="直線矢印コネクタ 120">
            <a:extLst>
              <a:ext uri="{FF2B5EF4-FFF2-40B4-BE49-F238E27FC236}">
                <a16:creationId xmlns:a16="http://schemas.microsoft.com/office/drawing/2014/main" id="{3C44618D-7112-329D-8FDD-B1C8FDB0A6A4}"/>
              </a:ext>
            </a:extLst>
          </p:cNvPr>
          <p:cNvCxnSpPr>
            <a:cxnSpLocks/>
            <a:stCxn id="94" idx="1"/>
            <a:endCxn id="93" idx="3"/>
          </p:cNvCxnSpPr>
          <p:nvPr/>
        </p:nvCxnSpPr>
        <p:spPr>
          <a:xfrm flipH="1" flipV="1">
            <a:off x="21358830" y="5740106"/>
            <a:ext cx="654306" cy="15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6" name="TextBox 9">
            <a:extLst>
              <a:ext uri="{FF2B5EF4-FFF2-40B4-BE49-F238E27FC236}">
                <a16:creationId xmlns:a16="http://schemas.microsoft.com/office/drawing/2014/main" id="{2B37991D-3867-5160-1A25-E4053D4C2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94777" y="5987273"/>
            <a:ext cx="19627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API Management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バックエンド</a:t>
            </a:r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API</a:t>
            </a:r>
          </a:p>
        </p:txBody>
      </p:sp>
      <p:pic>
        <p:nvPicPr>
          <p:cNvPr id="97" name="グラフィックス 96">
            <a:extLst>
              <a:ext uri="{FF2B5EF4-FFF2-40B4-BE49-F238E27FC236}">
                <a16:creationId xmlns:a16="http://schemas.microsoft.com/office/drawing/2014/main" id="{F4F29DA8-98D8-38CB-457C-55FAF3765C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738755" y="2814028"/>
            <a:ext cx="285764" cy="285764"/>
          </a:xfrm>
          <a:prstGeom prst="rect">
            <a:avLst/>
          </a:prstGeom>
        </p:spPr>
      </p:pic>
      <p:pic>
        <p:nvPicPr>
          <p:cNvPr id="98" name="グラフィックス 97">
            <a:extLst>
              <a:ext uri="{FF2B5EF4-FFF2-40B4-BE49-F238E27FC236}">
                <a16:creationId xmlns:a16="http://schemas.microsoft.com/office/drawing/2014/main" id="{708DCFDF-F502-40E9-DACC-28A06CBD4A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112374" y="4670023"/>
            <a:ext cx="285764" cy="285764"/>
          </a:xfrm>
          <a:prstGeom prst="rect">
            <a:avLst/>
          </a:prstGeom>
        </p:spPr>
      </p:pic>
      <p:pic>
        <p:nvPicPr>
          <p:cNvPr id="100" name="グラフィックス 99">
            <a:extLst>
              <a:ext uri="{FF2B5EF4-FFF2-40B4-BE49-F238E27FC236}">
                <a16:creationId xmlns:a16="http://schemas.microsoft.com/office/drawing/2014/main" id="{7061B9F8-2E67-1BFC-67D8-89A0494F49C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1621599" y="3616835"/>
            <a:ext cx="548640" cy="548640"/>
          </a:xfrm>
          <a:prstGeom prst="rect">
            <a:avLst/>
          </a:prstGeom>
        </p:spPr>
      </p:pic>
      <p:pic>
        <p:nvPicPr>
          <p:cNvPr id="101" name="グラフィックス 100">
            <a:extLst>
              <a:ext uri="{FF2B5EF4-FFF2-40B4-BE49-F238E27FC236}">
                <a16:creationId xmlns:a16="http://schemas.microsoft.com/office/drawing/2014/main" id="{8EB727AC-1E92-E643-AC87-0F9D207F826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0307405" y="3599679"/>
            <a:ext cx="548640" cy="548640"/>
          </a:xfrm>
          <a:prstGeom prst="rect">
            <a:avLst/>
          </a:prstGeom>
        </p:spPr>
      </p:pic>
      <p:sp>
        <p:nvSpPr>
          <p:cNvPr id="110" name="TextBox 9">
            <a:extLst>
              <a:ext uri="{FF2B5EF4-FFF2-40B4-BE49-F238E27FC236}">
                <a16:creationId xmlns:a16="http://schemas.microsoft.com/office/drawing/2014/main" id="{8CA58D8A-7FB6-ACD3-F28E-2F0475F2BB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90865" y="6011566"/>
            <a:ext cx="196274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Cosmos DB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審査データ保管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データベース</a:t>
            </a:r>
          </a:p>
        </p:txBody>
      </p:sp>
      <p:sp>
        <p:nvSpPr>
          <p:cNvPr id="125" name="TextBox 12">
            <a:extLst>
              <a:ext uri="{FF2B5EF4-FFF2-40B4-BE49-F238E27FC236}">
                <a16:creationId xmlns:a16="http://schemas.microsoft.com/office/drawing/2014/main" id="{CFC24A64-2AC0-E9DA-D7E1-1010D2D5A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03070" y="8632378"/>
            <a:ext cx="22796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Azure Communication Services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通知メール</a:t>
            </a:r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送信</a:t>
            </a:r>
          </a:p>
        </p:txBody>
      </p:sp>
      <p:cxnSp>
        <p:nvCxnSpPr>
          <p:cNvPr id="126" name="カギ線コネクタ 19">
            <a:extLst>
              <a:ext uri="{FF2B5EF4-FFF2-40B4-BE49-F238E27FC236}">
                <a16:creationId xmlns:a16="http://schemas.microsoft.com/office/drawing/2014/main" id="{A29C4400-8754-9D99-C3A3-E6538BAFB136}"/>
              </a:ext>
            </a:extLst>
          </p:cNvPr>
          <p:cNvCxnSpPr>
            <a:cxnSpLocks/>
            <a:stCxn id="136" idx="0"/>
            <a:endCxn id="82" idx="2"/>
          </p:cNvCxnSpPr>
          <p:nvPr/>
        </p:nvCxnSpPr>
        <p:spPr>
          <a:xfrm rot="5400000" flipH="1" flipV="1">
            <a:off x="20360719" y="4192772"/>
            <a:ext cx="2364646" cy="5611990"/>
          </a:xfrm>
          <a:prstGeom prst="bentConnector3">
            <a:avLst>
              <a:gd name="adj1" fmla="val 7302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7" name="TextBox 11">
            <a:extLst>
              <a:ext uri="{FF2B5EF4-FFF2-40B4-BE49-F238E27FC236}">
                <a16:creationId xmlns:a16="http://schemas.microsoft.com/office/drawing/2014/main" id="{65F6E09F-F053-3C40-8939-381DA2A8E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49961" y="8634357"/>
            <a:ext cx="17986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Azure Storage Accounts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郵便書類保管ストレージ</a:t>
            </a:r>
          </a:p>
        </p:txBody>
      </p:sp>
      <p:sp>
        <p:nvSpPr>
          <p:cNvPr id="128" name="TextBox 20">
            <a:extLst>
              <a:ext uri="{FF2B5EF4-FFF2-40B4-BE49-F238E27FC236}">
                <a16:creationId xmlns:a16="http://schemas.microsoft.com/office/drawing/2014/main" id="{9B009E02-5830-51AA-468D-392FCF7EF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53073" y="8641963"/>
            <a:ext cx="17112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Azure Functions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署名付き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URL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発行関数</a:t>
            </a:r>
            <a:endParaRPr lang="en-US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cxnSp>
        <p:nvCxnSpPr>
          <p:cNvPr id="130" name="直線矢印コネクタ 129">
            <a:extLst>
              <a:ext uri="{FF2B5EF4-FFF2-40B4-BE49-F238E27FC236}">
                <a16:creationId xmlns:a16="http://schemas.microsoft.com/office/drawing/2014/main" id="{6AFB8CC1-0865-1524-12F8-66617FCEDE69}"/>
              </a:ext>
            </a:extLst>
          </p:cNvPr>
          <p:cNvCxnSpPr>
            <a:cxnSpLocks/>
          </p:cNvCxnSpPr>
          <p:nvPr/>
        </p:nvCxnSpPr>
        <p:spPr>
          <a:xfrm>
            <a:off x="19220315" y="8408343"/>
            <a:ext cx="46868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直線矢印コネクタ 130">
            <a:extLst>
              <a:ext uri="{FF2B5EF4-FFF2-40B4-BE49-F238E27FC236}">
                <a16:creationId xmlns:a16="http://schemas.microsoft.com/office/drawing/2014/main" id="{4E3CB3AA-06F9-3512-5FEE-3516E0A68371}"/>
              </a:ext>
            </a:extLst>
          </p:cNvPr>
          <p:cNvCxnSpPr>
            <a:cxnSpLocks/>
          </p:cNvCxnSpPr>
          <p:nvPr/>
        </p:nvCxnSpPr>
        <p:spPr>
          <a:xfrm>
            <a:off x="20645742" y="8408343"/>
            <a:ext cx="66216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2" name="グラフィックス 131">
            <a:extLst>
              <a:ext uri="{FF2B5EF4-FFF2-40B4-BE49-F238E27FC236}">
                <a16:creationId xmlns:a16="http://schemas.microsoft.com/office/drawing/2014/main" id="{6C0C9AF2-D876-2441-5B14-07BB2C46894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9916705" y="8133333"/>
            <a:ext cx="548640" cy="548640"/>
          </a:xfrm>
          <a:prstGeom prst="rect">
            <a:avLst/>
          </a:prstGeom>
        </p:spPr>
      </p:pic>
      <p:pic>
        <p:nvPicPr>
          <p:cNvPr id="133" name="グラフィックス 132">
            <a:extLst>
              <a:ext uri="{FF2B5EF4-FFF2-40B4-BE49-F238E27FC236}">
                <a16:creationId xmlns:a16="http://schemas.microsoft.com/office/drawing/2014/main" id="{90262DD4-BE2B-41F3-A9F6-AAAE73FBC08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21538661" y="8124566"/>
            <a:ext cx="658090" cy="658090"/>
          </a:xfrm>
          <a:prstGeom prst="rect">
            <a:avLst/>
          </a:prstGeom>
        </p:spPr>
      </p:pic>
      <p:pic>
        <p:nvPicPr>
          <p:cNvPr id="136" name="グラフィックス 135">
            <a:extLst>
              <a:ext uri="{FF2B5EF4-FFF2-40B4-BE49-F238E27FC236}">
                <a16:creationId xmlns:a16="http://schemas.microsoft.com/office/drawing/2014/main" id="{77180A58-4AFB-CBA5-D6C1-6B84566A488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8462727" y="8181090"/>
            <a:ext cx="548640" cy="548640"/>
          </a:xfrm>
          <a:prstGeom prst="rect">
            <a:avLst/>
          </a:prstGeom>
        </p:spPr>
      </p:pic>
      <p:pic>
        <p:nvPicPr>
          <p:cNvPr id="137" name="グラフィックス 136">
            <a:extLst>
              <a:ext uri="{FF2B5EF4-FFF2-40B4-BE49-F238E27FC236}">
                <a16:creationId xmlns:a16="http://schemas.microsoft.com/office/drawing/2014/main" id="{F36187BA-3064-9F0C-2F9B-93BB530407C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9527458" y="6459576"/>
            <a:ext cx="548640" cy="548640"/>
          </a:xfrm>
          <a:prstGeom prst="rect">
            <a:avLst/>
          </a:prstGeom>
        </p:spPr>
      </p:pic>
      <p:sp>
        <p:nvSpPr>
          <p:cNvPr id="139" name="TextBox 20">
            <a:extLst>
              <a:ext uri="{FF2B5EF4-FFF2-40B4-BE49-F238E27FC236}">
                <a16:creationId xmlns:a16="http://schemas.microsoft.com/office/drawing/2014/main" id="{F18BD96A-E8DB-2681-1162-1FB6C8535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6599" y="6892395"/>
            <a:ext cx="17112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Azure Functions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ファイル生成関数</a:t>
            </a:r>
            <a:endParaRPr lang="en-US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cxnSp>
        <p:nvCxnSpPr>
          <p:cNvPr id="143" name="カギ線コネクタ 239">
            <a:extLst>
              <a:ext uri="{FF2B5EF4-FFF2-40B4-BE49-F238E27FC236}">
                <a16:creationId xmlns:a16="http://schemas.microsoft.com/office/drawing/2014/main" id="{80438D9A-B182-11E4-55DF-43A68194DB4D}"/>
              </a:ext>
            </a:extLst>
          </p:cNvPr>
          <p:cNvCxnSpPr>
            <a:cxnSpLocks/>
            <a:stCxn id="96" idx="2"/>
            <a:endCxn id="137" idx="3"/>
          </p:cNvCxnSpPr>
          <p:nvPr/>
        </p:nvCxnSpPr>
        <p:spPr>
          <a:xfrm rot="5400000">
            <a:off x="20452868" y="6010613"/>
            <a:ext cx="346513" cy="110005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1" name="カギ線コネクタ 239">
            <a:extLst>
              <a:ext uri="{FF2B5EF4-FFF2-40B4-BE49-F238E27FC236}">
                <a16:creationId xmlns:a16="http://schemas.microsoft.com/office/drawing/2014/main" id="{36E2B6CA-9E21-7497-24F2-75E64595E41F}"/>
              </a:ext>
            </a:extLst>
          </p:cNvPr>
          <p:cNvCxnSpPr>
            <a:cxnSpLocks/>
            <a:stCxn id="137" idx="1"/>
            <a:endCxn id="110" idx="2"/>
          </p:cNvCxnSpPr>
          <p:nvPr/>
        </p:nvCxnSpPr>
        <p:spPr>
          <a:xfrm rot="10800000">
            <a:off x="18472238" y="6565564"/>
            <a:ext cx="1055220" cy="16833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5" name="カギ線コネクタ 239">
            <a:extLst>
              <a:ext uri="{FF2B5EF4-FFF2-40B4-BE49-F238E27FC236}">
                <a16:creationId xmlns:a16="http://schemas.microsoft.com/office/drawing/2014/main" id="{D5693933-5870-1F27-508E-CF8346D704B3}"/>
              </a:ext>
            </a:extLst>
          </p:cNvPr>
          <p:cNvCxnSpPr>
            <a:cxnSpLocks/>
            <a:stCxn id="137" idx="1"/>
            <a:endCxn id="136" idx="1"/>
          </p:cNvCxnSpPr>
          <p:nvPr/>
        </p:nvCxnSpPr>
        <p:spPr>
          <a:xfrm rot="10800000" flipV="1">
            <a:off x="18462728" y="6733896"/>
            <a:ext cx="1064731" cy="1721514"/>
          </a:xfrm>
          <a:prstGeom prst="bentConnector3">
            <a:avLst>
              <a:gd name="adj1" fmla="val 120959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0" name="正方形/長方形 179">
            <a:extLst>
              <a:ext uri="{FF2B5EF4-FFF2-40B4-BE49-F238E27FC236}">
                <a16:creationId xmlns:a16="http://schemas.microsoft.com/office/drawing/2014/main" id="{7240268D-03A4-3926-71EA-1EBFDEC4A338}"/>
              </a:ext>
            </a:extLst>
          </p:cNvPr>
          <p:cNvSpPr/>
          <p:nvPr/>
        </p:nvSpPr>
        <p:spPr>
          <a:xfrm>
            <a:off x="17700189" y="9515994"/>
            <a:ext cx="5871507" cy="4482673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kumimoji="1" lang="ja-JP" altLang="en-US" sz="14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添付資料管理機能</a:t>
            </a:r>
            <a:endParaRPr kumimoji="1" lang="en-US" altLang="ja-JP" sz="1400" b="1" u="sng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r"/>
            <a:r>
              <a:rPr kumimoji="1" lang="ja-JP" altLang="en-US" sz="14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データ管理</a:t>
            </a:r>
            <a:r>
              <a:rPr kumimoji="1" lang="en-US" altLang="ja-JP" sz="14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_</a:t>
            </a:r>
            <a:r>
              <a:rPr kumimoji="1" lang="ja-JP" altLang="en-US" sz="14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統計情報公開機能</a:t>
            </a:r>
            <a:endParaRPr kumimoji="1" lang="en-US" altLang="ja-JP" sz="1400" b="1" u="sng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86" name="グラフィックス 185">
            <a:extLst>
              <a:ext uri="{FF2B5EF4-FFF2-40B4-BE49-F238E27FC236}">
                <a16:creationId xmlns:a16="http://schemas.microsoft.com/office/drawing/2014/main" id="{0B9FCB0C-BC27-ED0B-6A21-DD433E44511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1853488" y="11089066"/>
            <a:ext cx="548640" cy="548640"/>
          </a:xfrm>
          <a:prstGeom prst="rect">
            <a:avLst/>
          </a:prstGeom>
        </p:spPr>
      </p:pic>
      <p:sp>
        <p:nvSpPr>
          <p:cNvPr id="221" name="TextBox 11">
            <a:extLst>
              <a:ext uri="{FF2B5EF4-FFF2-40B4-BE49-F238E27FC236}">
                <a16:creationId xmlns:a16="http://schemas.microsoft.com/office/drawing/2014/main" id="{81349BE5-6EA3-15B8-5CB7-5A4E1A0A8D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87750" y="11558769"/>
            <a:ext cx="17056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Front Door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フロントエンド配信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CDN</a:t>
            </a:r>
            <a:endParaRPr lang="en-US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sp>
        <p:nvSpPr>
          <p:cNvPr id="222" name="TextBox 11">
            <a:extLst>
              <a:ext uri="{FF2B5EF4-FFF2-40B4-BE49-F238E27FC236}">
                <a16:creationId xmlns:a16="http://schemas.microsoft.com/office/drawing/2014/main" id="{050E47B7-9E69-3102-7279-93F6FAA3B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5515" y="10474371"/>
            <a:ext cx="17056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WAF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フロントエンド保護</a:t>
            </a:r>
            <a:endParaRPr lang="en-US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cxnSp>
        <p:nvCxnSpPr>
          <p:cNvPr id="227" name="直線矢印コネクタ 120">
            <a:extLst>
              <a:ext uri="{FF2B5EF4-FFF2-40B4-BE49-F238E27FC236}">
                <a16:creationId xmlns:a16="http://schemas.microsoft.com/office/drawing/2014/main" id="{48E236D7-D713-5556-E34B-30D9A4DA0A98}"/>
              </a:ext>
            </a:extLst>
          </p:cNvPr>
          <p:cNvCxnSpPr>
            <a:cxnSpLocks/>
            <a:stCxn id="222" idx="2"/>
            <a:endCxn id="186" idx="0"/>
          </p:cNvCxnSpPr>
          <p:nvPr/>
        </p:nvCxnSpPr>
        <p:spPr>
          <a:xfrm flipH="1">
            <a:off x="22127808" y="10874481"/>
            <a:ext cx="532" cy="2145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47" name="グラフィックス 246">
            <a:extLst>
              <a:ext uri="{FF2B5EF4-FFF2-40B4-BE49-F238E27FC236}">
                <a16:creationId xmlns:a16="http://schemas.microsoft.com/office/drawing/2014/main" id="{C45E1BAB-F0D3-38F3-8BD1-9803C9B35AC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896828" y="10168309"/>
            <a:ext cx="365761" cy="365761"/>
          </a:xfrm>
          <a:prstGeom prst="rect">
            <a:avLst/>
          </a:prstGeom>
        </p:spPr>
      </p:pic>
      <p:pic>
        <p:nvPicPr>
          <p:cNvPr id="270" name="グラフィックス 269">
            <a:extLst>
              <a:ext uri="{FF2B5EF4-FFF2-40B4-BE49-F238E27FC236}">
                <a16:creationId xmlns:a16="http://schemas.microsoft.com/office/drawing/2014/main" id="{24C3565E-A2DE-FFC6-0561-CA2585A2D08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9357247" y="11104627"/>
            <a:ext cx="548640" cy="548640"/>
          </a:xfrm>
          <a:prstGeom prst="rect">
            <a:avLst/>
          </a:prstGeom>
        </p:spPr>
      </p:pic>
      <p:sp>
        <p:nvSpPr>
          <p:cNvPr id="271" name="TextBox 9">
            <a:extLst>
              <a:ext uri="{FF2B5EF4-FFF2-40B4-BE49-F238E27FC236}">
                <a16:creationId xmlns:a16="http://schemas.microsoft.com/office/drawing/2014/main" id="{79CBDD14-C5BD-8E7D-3EFD-DDAB30052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11751" y="11536500"/>
            <a:ext cx="17056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Storage Accounts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フロントエンド配信ストレージ</a:t>
            </a:r>
          </a:p>
        </p:txBody>
      </p:sp>
      <p:pic>
        <p:nvPicPr>
          <p:cNvPr id="274" name="グラフィックス 273">
            <a:extLst>
              <a:ext uri="{FF2B5EF4-FFF2-40B4-BE49-F238E27FC236}">
                <a16:creationId xmlns:a16="http://schemas.microsoft.com/office/drawing/2014/main" id="{827D4096-4772-6EC4-72D0-14F8CD907BF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1839050" y="12876649"/>
            <a:ext cx="548640" cy="548640"/>
          </a:xfrm>
          <a:prstGeom prst="rect">
            <a:avLst/>
          </a:prstGeom>
        </p:spPr>
      </p:pic>
      <p:sp>
        <p:nvSpPr>
          <p:cNvPr id="277" name="TextBox 11">
            <a:extLst>
              <a:ext uri="{FF2B5EF4-FFF2-40B4-BE49-F238E27FC236}">
                <a16:creationId xmlns:a16="http://schemas.microsoft.com/office/drawing/2014/main" id="{474D44E7-6E47-A8E3-D7BF-39397FC4A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63391" y="13386527"/>
            <a:ext cx="17056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Front Door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バックエンド配信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CDN</a:t>
            </a:r>
            <a:endParaRPr lang="en-US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sp>
        <p:nvSpPr>
          <p:cNvPr id="278" name="TextBox 11">
            <a:extLst>
              <a:ext uri="{FF2B5EF4-FFF2-40B4-BE49-F238E27FC236}">
                <a16:creationId xmlns:a16="http://schemas.microsoft.com/office/drawing/2014/main" id="{15F54441-F0D5-FDE1-B9BF-7EB8038F2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55476" y="12322219"/>
            <a:ext cx="17056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WAF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バックエンド保護</a:t>
            </a:r>
            <a:endParaRPr lang="en-US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cxnSp>
        <p:nvCxnSpPr>
          <p:cNvPr id="279" name="直線矢印コネクタ 120">
            <a:extLst>
              <a:ext uri="{FF2B5EF4-FFF2-40B4-BE49-F238E27FC236}">
                <a16:creationId xmlns:a16="http://schemas.microsoft.com/office/drawing/2014/main" id="{B6F0E241-5872-3852-5355-AD7C37BB8C63}"/>
              </a:ext>
            </a:extLst>
          </p:cNvPr>
          <p:cNvCxnSpPr>
            <a:cxnSpLocks/>
            <a:stCxn id="278" idx="2"/>
            <a:endCxn id="274" idx="0"/>
          </p:cNvCxnSpPr>
          <p:nvPr/>
        </p:nvCxnSpPr>
        <p:spPr>
          <a:xfrm>
            <a:off x="22108301" y="12722329"/>
            <a:ext cx="5069" cy="154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80" name="グラフィックス 279">
            <a:extLst>
              <a:ext uri="{FF2B5EF4-FFF2-40B4-BE49-F238E27FC236}">
                <a16:creationId xmlns:a16="http://schemas.microsoft.com/office/drawing/2014/main" id="{04694602-5CF1-C384-55B2-5671E0F462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890733" y="12006202"/>
            <a:ext cx="365761" cy="365761"/>
          </a:xfrm>
          <a:prstGeom prst="rect">
            <a:avLst/>
          </a:prstGeom>
        </p:spPr>
      </p:pic>
      <p:sp>
        <p:nvSpPr>
          <p:cNvPr id="292" name="TextBox 9">
            <a:extLst>
              <a:ext uri="{FF2B5EF4-FFF2-40B4-BE49-F238E27FC236}">
                <a16:creationId xmlns:a16="http://schemas.microsoft.com/office/drawing/2014/main" id="{AAEC82AF-0ABC-E3F0-E7BC-4614419EE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96758" y="13386527"/>
            <a:ext cx="13014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API Management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バックエンド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API</a:t>
            </a:r>
            <a:endParaRPr lang="en-US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pic>
        <p:nvPicPr>
          <p:cNvPr id="293" name="グラフィックス 292">
            <a:extLst>
              <a:ext uri="{FF2B5EF4-FFF2-40B4-BE49-F238E27FC236}">
                <a16:creationId xmlns:a16="http://schemas.microsoft.com/office/drawing/2014/main" id="{AA2209FE-1BC6-E275-852E-192BA628F93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0657317" y="12877387"/>
            <a:ext cx="548639" cy="548639"/>
          </a:xfrm>
          <a:prstGeom prst="rect">
            <a:avLst/>
          </a:prstGeom>
        </p:spPr>
      </p:pic>
      <p:cxnSp>
        <p:nvCxnSpPr>
          <p:cNvPr id="294" name="直線矢印コネクタ 120">
            <a:extLst>
              <a:ext uri="{FF2B5EF4-FFF2-40B4-BE49-F238E27FC236}">
                <a16:creationId xmlns:a16="http://schemas.microsoft.com/office/drawing/2014/main" id="{2510AA5A-C95F-AB01-0CF0-6E1014CB79F6}"/>
              </a:ext>
            </a:extLst>
          </p:cNvPr>
          <p:cNvCxnSpPr>
            <a:cxnSpLocks/>
            <a:stCxn id="293" idx="1"/>
            <a:endCxn id="295" idx="3"/>
          </p:cNvCxnSpPr>
          <p:nvPr/>
        </p:nvCxnSpPr>
        <p:spPr>
          <a:xfrm flipH="1" flipV="1">
            <a:off x="19944676" y="13150969"/>
            <a:ext cx="712641" cy="7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95" name="グラフィックス 294">
            <a:extLst>
              <a:ext uri="{FF2B5EF4-FFF2-40B4-BE49-F238E27FC236}">
                <a16:creationId xmlns:a16="http://schemas.microsoft.com/office/drawing/2014/main" id="{29CE1838-46AE-F670-DB1F-F27A54DF417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9396036" y="12876649"/>
            <a:ext cx="548640" cy="548640"/>
          </a:xfrm>
          <a:prstGeom prst="rect">
            <a:avLst/>
          </a:prstGeom>
        </p:spPr>
      </p:pic>
      <p:sp>
        <p:nvSpPr>
          <p:cNvPr id="296" name="TextBox 20">
            <a:extLst>
              <a:ext uri="{FF2B5EF4-FFF2-40B4-BE49-F238E27FC236}">
                <a16:creationId xmlns:a16="http://schemas.microsoft.com/office/drawing/2014/main" id="{DAC9FFC6-39B7-394E-070A-1BEEEF9A7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31643" y="13389557"/>
            <a:ext cx="128013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Functions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署名付き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URL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発行関数</a:t>
            </a:r>
            <a:endParaRPr lang="en-US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cxnSp>
        <p:nvCxnSpPr>
          <p:cNvPr id="300" name="直線矢印コネクタ 120">
            <a:extLst>
              <a:ext uri="{FF2B5EF4-FFF2-40B4-BE49-F238E27FC236}">
                <a16:creationId xmlns:a16="http://schemas.microsoft.com/office/drawing/2014/main" id="{821A5780-BA45-F414-3257-4112ACE18A4C}"/>
              </a:ext>
            </a:extLst>
          </p:cNvPr>
          <p:cNvCxnSpPr>
            <a:cxnSpLocks/>
            <a:stCxn id="274" idx="1"/>
            <a:endCxn id="293" idx="3"/>
          </p:cNvCxnSpPr>
          <p:nvPr/>
        </p:nvCxnSpPr>
        <p:spPr>
          <a:xfrm flipH="1">
            <a:off x="21205956" y="13150969"/>
            <a:ext cx="633094" cy="7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6" name="グラフィックス 305">
            <a:extLst>
              <a:ext uri="{FF2B5EF4-FFF2-40B4-BE49-F238E27FC236}">
                <a16:creationId xmlns:a16="http://schemas.microsoft.com/office/drawing/2014/main" id="{42630888-6258-9EA3-F622-D95842632B3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8256529" y="12881276"/>
            <a:ext cx="548640" cy="548640"/>
          </a:xfrm>
          <a:prstGeom prst="rect">
            <a:avLst/>
          </a:prstGeom>
        </p:spPr>
      </p:pic>
      <p:sp>
        <p:nvSpPr>
          <p:cNvPr id="307" name="TextBox 9">
            <a:extLst>
              <a:ext uri="{FF2B5EF4-FFF2-40B4-BE49-F238E27FC236}">
                <a16:creationId xmlns:a16="http://schemas.microsoft.com/office/drawing/2014/main" id="{19678A20-696C-C5CA-3264-9AD78A27D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68062" y="13383483"/>
            <a:ext cx="170564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Storage</a:t>
            </a:r>
          </a:p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Accounts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添付資料保管ストレージ</a:t>
            </a:r>
            <a:endParaRPr lang="en-US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cxnSp>
        <p:nvCxnSpPr>
          <p:cNvPr id="308" name="直線矢印コネクタ 120">
            <a:extLst>
              <a:ext uri="{FF2B5EF4-FFF2-40B4-BE49-F238E27FC236}">
                <a16:creationId xmlns:a16="http://schemas.microsoft.com/office/drawing/2014/main" id="{6966C84D-7008-7885-D9FA-A9E9F48136C9}"/>
              </a:ext>
            </a:extLst>
          </p:cNvPr>
          <p:cNvCxnSpPr>
            <a:cxnSpLocks/>
            <a:stCxn id="295" idx="1"/>
            <a:endCxn id="306" idx="3"/>
          </p:cNvCxnSpPr>
          <p:nvPr/>
        </p:nvCxnSpPr>
        <p:spPr>
          <a:xfrm flipH="1">
            <a:off x="18805169" y="13150969"/>
            <a:ext cx="590867" cy="46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2" name="直線矢印コネクタ 120">
            <a:extLst>
              <a:ext uri="{FF2B5EF4-FFF2-40B4-BE49-F238E27FC236}">
                <a16:creationId xmlns:a16="http://schemas.microsoft.com/office/drawing/2014/main" id="{12B107E9-63F9-0D6C-25EC-CF5A5293BA2E}"/>
              </a:ext>
            </a:extLst>
          </p:cNvPr>
          <p:cNvCxnSpPr>
            <a:cxnSpLocks/>
            <a:stCxn id="295" idx="0"/>
            <a:endCxn id="271" idx="2"/>
          </p:cNvCxnSpPr>
          <p:nvPr/>
        </p:nvCxnSpPr>
        <p:spPr>
          <a:xfrm flipH="1" flipV="1">
            <a:off x="19664576" y="11936610"/>
            <a:ext cx="5780" cy="9400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2" name="TextBox 10">
            <a:extLst>
              <a:ext uri="{FF2B5EF4-FFF2-40B4-BE49-F238E27FC236}">
                <a16:creationId xmlns:a16="http://schemas.microsoft.com/office/drawing/2014/main" id="{5A0E6E09-E80E-5877-28C5-CCA118DA6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83785" y="8894564"/>
            <a:ext cx="173406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Fabric</a:t>
            </a:r>
          </a:p>
          <a:p>
            <a:pPr algn="ctr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Data Factory</a:t>
            </a:r>
          </a:p>
          <a:p>
            <a:pPr algn="ctr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事前バッチ処理ジョブ</a:t>
            </a:r>
            <a:endParaRPr lang="en-US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326" name="グラフィックス 325">
            <a:extLst>
              <a:ext uri="{FF2B5EF4-FFF2-40B4-BE49-F238E27FC236}">
                <a16:creationId xmlns:a16="http://schemas.microsoft.com/office/drawing/2014/main" id="{991563D2-A653-1641-7FB0-2C858704939F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6227122" y="8269271"/>
            <a:ext cx="620055" cy="620055"/>
          </a:xfrm>
          <a:prstGeom prst="rect">
            <a:avLst/>
          </a:prstGeom>
        </p:spPr>
      </p:pic>
      <p:sp>
        <p:nvSpPr>
          <p:cNvPr id="333" name="TextBox 9">
            <a:extLst>
              <a:ext uri="{FF2B5EF4-FFF2-40B4-BE49-F238E27FC236}">
                <a16:creationId xmlns:a16="http://schemas.microsoft.com/office/drawing/2014/main" id="{AB83C3FC-1123-05E2-91C9-1F086F124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96199" y="8862943"/>
            <a:ext cx="22431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Fabric</a:t>
            </a:r>
          </a:p>
          <a:p>
            <a:pPr algn="ctr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OneLake</a:t>
            </a:r>
          </a:p>
          <a:p>
            <a:pPr algn="ctr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統計処理対象データ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algn="ctr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保存ストレージ</a:t>
            </a:r>
            <a:endParaRPr lang="en-US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334" name="TextBox 24">
            <a:extLst>
              <a:ext uri="{FF2B5EF4-FFF2-40B4-BE49-F238E27FC236}">
                <a16:creationId xmlns:a16="http://schemas.microsoft.com/office/drawing/2014/main" id="{05310B59-64D5-4A1C-6C88-CBC50BE83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43052" y="8859575"/>
            <a:ext cx="191947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Fabric </a:t>
            </a:r>
            <a:b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</a:b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カタログ 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/ 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リネージ機能</a:t>
            </a:r>
            <a:endParaRPr lang="en-US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統計処理対象データ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algn="ctr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メタデータカタログ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336" name="グラフィックス 335">
            <a:extLst>
              <a:ext uri="{FF2B5EF4-FFF2-40B4-BE49-F238E27FC236}">
                <a16:creationId xmlns:a16="http://schemas.microsoft.com/office/drawing/2014/main" id="{064104E2-F9B8-FCBB-D855-5D0AAE605E9E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4838745" y="8272940"/>
            <a:ext cx="570046" cy="570046"/>
          </a:xfrm>
          <a:prstGeom prst="rect">
            <a:avLst/>
          </a:prstGeom>
        </p:spPr>
      </p:pic>
      <p:pic>
        <p:nvPicPr>
          <p:cNvPr id="337" name="グラフィックス 336">
            <a:extLst>
              <a:ext uri="{FF2B5EF4-FFF2-40B4-BE49-F238E27FC236}">
                <a16:creationId xmlns:a16="http://schemas.microsoft.com/office/drawing/2014/main" id="{7BAE45A7-2D4B-3A6F-BFAF-D254303314F4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3603469" y="8277318"/>
            <a:ext cx="637572" cy="650855"/>
          </a:xfrm>
          <a:prstGeom prst="rect">
            <a:avLst/>
          </a:prstGeom>
        </p:spPr>
      </p:pic>
      <p:sp>
        <p:nvSpPr>
          <p:cNvPr id="338" name="TextBox 34">
            <a:extLst>
              <a:ext uri="{FF2B5EF4-FFF2-40B4-BE49-F238E27FC236}">
                <a16:creationId xmlns:a16="http://schemas.microsoft.com/office/drawing/2014/main" id="{46EE25A0-22CC-BFB0-5717-30E334955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40047" y="8876135"/>
            <a:ext cx="20553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Fabric</a:t>
            </a:r>
          </a:p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Warehouse 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統計処理エンジン・</a:t>
            </a:r>
            <a:b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</a:b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データウェアハウス</a:t>
            </a:r>
            <a:endParaRPr lang="en-US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339" name="グラフィックス 338">
            <a:extLst>
              <a:ext uri="{FF2B5EF4-FFF2-40B4-BE49-F238E27FC236}">
                <a16:creationId xmlns:a16="http://schemas.microsoft.com/office/drawing/2014/main" id="{0CC06FF8-F53F-1C21-F68A-0EF501169EB1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2139287" y="8269271"/>
            <a:ext cx="620055" cy="620055"/>
          </a:xfrm>
          <a:prstGeom prst="rect">
            <a:avLst/>
          </a:prstGeom>
        </p:spPr>
      </p:pic>
      <p:sp>
        <p:nvSpPr>
          <p:cNvPr id="350" name="TextBox 34">
            <a:extLst>
              <a:ext uri="{FF2B5EF4-FFF2-40B4-BE49-F238E27FC236}">
                <a16:creationId xmlns:a16="http://schemas.microsoft.com/office/drawing/2014/main" id="{B5A27945-B75E-38FB-AD19-797F5EA86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84185" y="10641455"/>
            <a:ext cx="15485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Power BI</a:t>
            </a:r>
            <a:b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</a:b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分析用ダッシュボード</a:t>
            </a:r>
            <a:endParaRPr lang="en-US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351" name="グラフィックス 350">
            <a:extLst>
              <a:ext uri="{FF2B5EF4-FFF2-40B4-BE49-F238E27FC236}">
                <a16:creationId xmlns:a16="http://schemas.microsoft.com/office/drawing/2014/main" id="{62C34CE8-49C4-E260-C104-EE03E5C5356D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5349675" y="10113943"/>
            <a:ext cx="553302" cy="553302"/>
          </a:xfrm>
          <a:prstGeom prst="rect">
            <a:avLst/>
          </a:prstGeom>
        </p:spPr>
      </p:pic>
      <p:sp>
        <p:nvSpPr>
          <p:cNvPr id="380" name="正方形/長方形 379">
            <a:extLst>
              <a:ext uri="{FF2B5EF4-FFF2-40B4-BE49-F238E27FC236}">
                <a16:creationId xmlns:a16="http://schemas.microsoft.com/office/drawing/2014/main" id="{F68D1F2E-E887-1E3A-5E93-E378FA841ADC}"/>
              </a:ext>
            </a:extLst>
          </p:cNvPr>
          <p:cNvSpPr/>
          <p:nvPr/>
        </p:nvSpPr>
        <p:spPr>
          <a:xfrm>
            <a:off x="8492127" y="7615936"/>
            <a:ext cx="2573806" cy="1264493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kumimoji="1" lang="ja-JP" altLang="en-US" sz="14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データ管理</a:t>
            </a:r>
            <a:r>
              <a:rPr kumimoji="1" lang="en-US" altLang="ja-JP" sz="14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_</a:t>
            </a:r>
            <a:r>
              <a:rPr kumimoji="1" lang="ja-JP" altLang="en-US" sz="14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統計情報公開機能</a:t>
            </a:r>
          </a:p>
        </p:txBody>
      </p:sp>
      <p:sp>
        <p:nvSpPr>
          <p:cNvPr id="383" name="TextBox 9">
            <a:extLst>
              <a:ext uri="{FF2B5EF4-FFF2-40B4-BE49-F238E27FC236}">
                <a16:creationId xmlns:a16="http://schemas.microsoft.com/office/drawing/2014/main" id="{5CD6D306-6E16-A316-5A50-7CF316F6C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7" y="8461270"/>
            <a:ext cx="22431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Storage Accounts</a:t>
            </a:r>
          </a:p>
          <a:p>
            <a:pPr algn="ctr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統計処理後データ保存ストレージ</a:t>
            </a:r>
            <a:endParaRPr lang="en-US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pic>
        <p:nvPicPr>
          <p:cNvPr id="386" name="グラフィックス 385">
            <a:extLst>
              <a:ext uri="{FF2B5EF4-FFF2-40B4-BE49-F238E27FC236}">
                <a16:creationId xmlns:a16="http://schemas.microsoft.com/office/drawing/2014/main" id="{7A827950-5D72-8BC1-F23C-BFDFAD14B7E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542592" y="7922765"/>
            <a:ext cx="548640" cy="548640"/>
          </a:xfrm>
          <a:prstGeom prst="rect">
            <a:avLst/>
          </a:prstGeom>
        </p:spPr>
      </p:pic>
      <p:sp>
        <p:nvSpPr>
          <p:cNvPr id="394" name="TextBox 11">
            <a:extLst>
              <a:ext uri="{FF2B5EF4-FFF2-40B4-BE49-F238E27FC236}">
                <a16:creationId xmlns:a16="http://schemas.microsoft.com/office/drawing/2014/main" id="{D388F0EC-97F6-449C-D5D2-D1F3CA173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9727" y="10104599"/>
            <a:ext cx="17056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Front Door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静的コンテンツ配信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CDN</a:t>
            </a:r>
            <a:endParaRPr lang="en-US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sp>
        <p:nvSpPr>
          <p:cNvPr id="395" name="TextBox 11">
            <a:extLst>
              <a:ext uri="{FF2B5EF4-FFF2-40B4-BE49-F238E27FC236}">
                <a16:creationId xmlns:a16="http://schemas.microsoft.com/office/drawing/2014/main" id="{6B4D881E-BF3A-59C1-44D5-AA393B1CEF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7187" y="8956142"/>
            <a:ext cx="15060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WAF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フロントエンド保護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cxnSp>
        <p:nvCxnSpPr>
          <p:cNvPr id="396" name="直線矢印コネクタ 120">
            <a:extLst>
              <a:ext uri="{FF2B5EF4-FFF2-40B4-BE49-F238E27FC236}">
                <a16:creationId xmlns:a16="http://schemas.microsoft.com/office/drawing/2014/main" id="{3BE8F144-A779-509D-2CA4-ADDF5C5E8630}"/>
              </a:ext>
            </a:extLst>
          </p:cNvPr>
          <p:cNvCxnSpPr>
            <a:cxnSpLocks/>
            <a:stCxn id="395" idx="2"/>
            <a:endCxn id="410" idx="0"/>
          </p:cNvCxnSpPr>
          <p:nvPr/>
        </p:nvCxnSpPr>
        <p:spPr>
          <a:xfrm flipH="1">
            <a:off x="7677532" y="9356252"/>
            <a:ext cx="2688" cy="2040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97" name="グラフィックス 396">
            <a:extLst>
              <a:ext uri="{FF2B5EF4-FFF2-40B4-BE49-F238E27FC236}">
                <a16:creationId xmlns:a16="http://schemas.microsoft.com/office/drawing/2014/main" id="{61BF58B1-2DDF-7AC0-F225-77D3695672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02473" y="8632482"/>
            <a:ext cx="365761" cy="365761"/>
          </a:xfrm>
          <a:prstGeom prst="rect">
            <a:avLst/>
          </a:prstGeom>
        </p:spPr>
      </p:pic>
      <p:pic>
        <p:nvPicPr>
          <p:cNvPr id="410" name="グラフィックス 409">
            <a:extLst>
              <a:ext uri="{FF2B5EF4-FFF2-40B4-BE49-F238E27FC236}">
                <a16:creationId xmlns:a16="http://schemas.microsoft.com/office/drawing/2014/main" id="{A3998F82-C0F6-9CEB-6645-606BE5C90B6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403212" y="9560304"/>
            <a:ext cx="548640" cy="548640"/>
          </a:xfrm>
          <a:prstGeom prst="rect">
            <a:avLst/>
          </a:prstGeom>
        </p:spPr>
      </p:pic>
      <p:sp>
        <p:nvSpPr>
          <p:cNvPr id="431" name="TextBox 9">
            <a:extLst>
              <a:ext uri="{FF2B5EF4-FFF2-40B4-BE49-F238E27FC236}">
                <a16:creationId xmlns:a16="http://schemas.microsoft.com/office/drawing/2014/main" id="{19FCF9CC-8BF9-1EFE-63BF-47AA59E20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7426" y="10104488"/>
            <a:ext cx="22399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Storage Accounts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フロントエンド配信ストレージ</a:t>
            </a:r>
            <a:endParaRPr lang="en-US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pic>
        <p:nvPicPr>
          <p:cNvPr id="432" name="グラフィックス 431">
            <a:extLst>
              <a:ext uri="{FF2B5EF4-FFF2-40B4-BE49-F238E27FC236}">
                <a16:creationId xmlns:a16="http://schemas.microsoft.com/office/drawing/2014/main" id="{27208762-537B-F8BB-73F7-3AE033E5ED0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550504" y="9561970"/>
            <a:ext cx="548640" cy="548640"/>
          </a:xfrm>
          <a:prstGeom prst="rect">
            <a:avLst/>
          </a:prstGeom>
        </p:spPr>
      </p:pic>
      <p:cxnSp>
        <p:nvCxnSpPr>
          <p:cNvPr id="436" name="直線矢印コネクタ 120">
            <a:extLst>
              <a:ext uri="{FF2B5EF4-FFF2-40B4-BE49-F238E27FC236}">
                <a16:creationId xmlns:a16="http://schemas.microsoft.com/office/drawing/2014/main" id="{47F3EB66-837B-2DCE-BDD3-8BDFBDEB2E5C}"/>
              </a:ext>
            </a:extLst>
          </p:cNvPr>
          <p:cNvCxnSpPr>
            <a:cxnSpLocks/>
            <a:stCxn id="410" idx="3"/>
            <a:endCxn id="432" idx="1"/>
          </p:cNvCxnSpPr>
          <p:nvPr/>
        </p:nvCxnSpPr>
        <p:spPr>
          <a:xfrm>
            <a:off x="7951852" y="9834624"/>
            <a:ext cx="1598652" cy="1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9" name="カギ線コネクタ 239">
            <a:extLst>
              <a:ext uri="{FF2B5EF4-FFF2-40B4-BE49-F238E27FC236}">
                <a16:creationId xmlns:a16="http://schemas.microsoft.com/office/drawing/2014/main" id="{655C246C-0147-69F4-61A9-A70CED78EC1B}"/>
              </a:ext>
            </a:extLst>
          </p:cNvPr>
          <p:cNvCxnSpPr>
            <a:cxnSpLocks/>
            <a:stCxn id="410" idx="3"/>
            <a:endCxn id="386" idx="1"/>
          </p:cNvCxnSpPr>
          <p:nvPr/>
        </p:nvCxnSpPr>
        <p:spPr>
          <a:xfrm flipV="1">
            <a:off x="7951852" y="8197085"/>
            <a:ext cx="1590740" cy="1637539"/>
          </a:xfrm>
          <a:prstGeom prst="bentConnector3">
            <a:avLst>
              <a:gd name="adj1" fmla="val 24133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5" name="正方形/長方形 454">
            <a:extLst>
              <a:ext uri="{FF2B5EF4-FFF2-40B4-BE49-F238E27FC236}">
                <a16:creationId xmlns:a16="http://schemas.microsoft.com/office/drawing/2014/main" id="{E97A86AE-11BB-C89E-B089-1EC235912530}"/>
              </a:ext>
            </a:extLst>
          </p:cNvPr>
          <p:cNvSpPr/>
          <p:nvPr/>
        </p:nvSpPr>
        <p:spPr>
          <a:xfrm>
            <a:off x="6965418" y="12738757"/>
            <a:ext cx="4997670" cy="1383356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kumimoji="1" lang="ja-JP" altLang="en-US" sz="1400" b="1" u="sng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ログ管理機能</a:t>
            </a:r>
            <a:endParaRPr kumimoji="1" lang="en-US" altLang="ja-JP" sz="1400" b="1" u="sng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56" name="TextBox 9">
            <a:extLst>
              <a:ext uri="{FF2B5EF4-FFF2-40B4-BE49-F238E27FC236}">
                <a16:creationId xmlns:a16="http://schemas.microsoft.com/office/drawing/2014/main" id="{68B0C13A-1509-5239-7E58-00017EE02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9794" y="13545227"/>
            <a:ext cx="174994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Storage </a:t>
            </a:r>
          </a:p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Accounts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ログ長期保管用ストレージ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pic>
        <p:nvPicPr>
          <p:cNvPr id="457" name="グラフィックス 456">
            <a:extLst>
              <a:ext uri="{FF2B5EF4-FFF2-40B4-BE49-F238E27FC236}">
                <a16:creationId xmlns:a16="http://schemas.microsoft.com/office/drawing/2014/main" id="{3479A956-CE65-BC44-857C-5C39F3CAE91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600445" y="13030869"/>
            <a:ext cx="548640" cy="548640"/>
          </a:xfrm>
          <a:prstGeom prst="rect">
            <a:avLst/>
          </a:prstGeom>
        </p:spPr>
      </p:pic>
      <p:pic>
        <p:nvPicPr>
          <p:cNvPr id="458" name="グラフィックス 457">
            <a:extLst>
              <a:ext uri="{FF2B5EF4-FFF2-40B4-BE49-F238E27FC236}">
                <a16:creationId xmlns:a16="http://schemas.microsoft.com/office/drawing/2014/main" id="{C51B2C68-6EB2-3296-2A4A-816DC962414B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8424756" y="13023521"/>
            <a:ext cx="548640" cy="548640"/>
          </a:xfrm>
          <a:prstGeom prst="rect">
            <a:avLst/>
          </a:prstGeom>
        </p:spPr>
      </p:pic>
      <p:sp>
        <p:nvSpPr>
          <p:cNvPr id="459" name="TextBox 9">
            <a:extLst>
              <a:ext uri="{FF2B5EF4-FFF2-40B4-BE49-F238E27FC236}">
                <a16:creationId xmlns:a16="http://schemas.microsoft.com/office/drawing/2014/main" id="{9E9F79AB-BEB6-2A62-7D15-2F5AD00277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9310" y="13545227"/>
            <a:ext cx="13884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Log Analytics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ログ分析用ストレージ</a:t>
            </a:r>
            <a:endParaRPr lang="en-US" altLang="en-US" sz="10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sp>
        <p:nvSpPr>
          <p:cNvPr id="460" name="TextBox 9">
            <a:extLst>
              <a:ext uri="{FF2B5EF4-FFF2-40B4-BE49-F238E27FC236}">
                <a16:creationId xmlns:a16="http://schemas.microsoft.com/office/drawing/2014/main" id="{E15BCD9D-D65A-1E5B-D8D6-08590F0EE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9739" y="13546648"/>
            <a:ext cx="17499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AI Search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ログの検索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pic>
        <p:nvPicPr>
          <p:cNvPr id="461" name="グラフィックス 460">
            <a:extLst>
              <a:ext uri="{FF2B5EF4-FFF2-40B4-BE49-F238E27FC236}">
                <a16:creationId xmlns:a16="http://schemas.microsoft.com/office/drawing/2014/main" id="{28107869-B3AA-4CD6-4C3A-683D0F11CBE7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7119201" y="13020964"/>
            <a:ext cx="550179" cy="550179"/>
          </a:xfrm>
          <a:prstGeom prst="rect">
            <a:avLst/>
          </a:prstGeom>
        </p:spPr>
      </p:pic>
      <p:pic>
        <p:nvPicPr>
          <p:cNvPr id="462" name="グラフィックス 461">
            <a:extLst>
              <a:ext uri="{FF2B5EF4-FFF2-40B4-BE49-F238E27FC236}">
                <a16:creationId xmlns:a16="http://schemas.microsoft.com/office/drawing/2014/main" id="{1C138E76-9FEF-9E88-6D45-40B1A8F06BE2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11020389" y="13018979"/>
            <a:ext cx="548640" cy="548640"/>
          </a:xfrm>
          <a:prstGeom prst="rect">
            <a:avLst/>
          </a:prstGeom>
        </p:spPr>
      </p:pic>
      <p:sp>
        <p:nvSpPr>
          <p:cNvPr id="463" name="TextBox 9">
            <a:extLst>
              <a:ext uri="{FF2B5EF4-FFF2-40B4-BE49-F238E27FC236}">
                <a16:creationId xmlns:a16="http://schemas.microsoft.com/office/drawing/2014/main" id="{0DA291AC-EB71-D30A-92C8-2E9FAA4475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0216" y="13542450"/>
            <a:ext cx="17499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診断設定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ログの連携設定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sp>
        <p:nvSpPr>
          <p:cNvPr id="464" name="正方形/長方形 463">
            <a:extLst>
              <a:ext uri="{FF2B5EF4-FFF2-40B4-BE49-F238E27FC236}">
                <a16:creationId xmlns:a16="http://schemas.microsoft.com/office/drawing/2014/main" id="{F8534BE5-BE4E-BF9F-E7D5-20716273BFDA}"/>
              </a:ext>
            </a:extLst>
          </p:cNvPr>
          <p:cNvSpPr/>
          <p:nvPr/>
        </p:nvSpPr>
        <p:spPr>
          <a:xfrm>
            <a:off x="12036164" y="12734808"/>
            <a:ext cx="1745348" cy="1387304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kumimoji="1" lang="ja-JP" altLang="en-US" sz="1400" b="1" u="sng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バックアップ機能</a:t>
            </a:r>
            <a:endParaRPr kumimoji="1" lang="en-US" altLang="ja-JP" sz="1400" b="1" u="sng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65" name="TextBox 9">
            <a:extLst>
              <a:ext uri="{FF2B5EF4-FFF2-40B4-BE49-F238E27FC236}">
                <a16:creationId xmlns:a16="http://schemas.microsoft.com/office/drawing/2014/main" id="{E61F52F4-7FC2-05F2-A613-55E904D3A0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15605" y="13543270"/>
            <a:ext cx="174994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Backup</a:t>
            </a:r>
          </a:p>
          <a:p>
            <a:pPr algn="ctr" eaLnBrk="1" hangingPunct="1"/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Center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バックアップ機能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pic>
        <p:nvPicPr>
          <p:cNvPr id="466" name="グラフィックス 465">
            <a:extLst>
              <a:ext uri="{FF2B5EF4-FFF2-40B4-BE49-F238E27FC236}">
                <a16:creationId xmlns:a16="http://schemas.microsoft.com/office/drawing/2014/main" id="{07289F2D-3607-2DBF-8559-D6F39DB740DA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12630144" y="13023521"/>
            <a:ext cx="548641" cy="548641"/>
          </a:xfrm>
          <a:prstGeom prst="rect">
            <a:avLst/>
          </a:prstGeom>
        </p:spPr>
      </p:pic>
      <p:sp>
        <p:nvSpPr>
          <p:cNvPr id="467" name="正方形/長方形 466">
            <a:extLst>
              <a:ext uri="{FF2B5EF4-FFF2-40B4-BE49-F238E27FC236}">
                <a16:creationId xmlns:a16="http://schemas.microsoft.com/office/drawing/2014/main" id="{E348FA4B-B77B-B76F-F62C-49BD47519A5B}"/>
              </a:ext>
            </a:extLst>
          </p:cNvPr>
          <p:cNvSpPr/>
          <p:nvPr/>
        </p:nvSpPr>
        <p:spPr>
          <a:xfrm>
            <a:off x="13849106" y="12740893"/>
            <a:ext cx="3505544" cy="1381220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kumimoji="1" lang="ja-JP" altLang="en-US" sz="1400" b="1" u="sng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システム構成管理機能</a:t>
            </a:r>
            <a:endParaRPr kumimoji="1" lang="en-US" altLang="ja-JP" sz="1400" b="1" u="sng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68" name="TextBox 9">
            <a:extLst>
              <a:ext uri="{FF2B5EF4-FFF2-40B4-BE49-F238E27FC236}">
                <a16:creationId xmlns:a16="http://schemas.microsoft.com/office/drawing/2014/main" id="{85442AEA-2600-3B24-AF20-D0F863750F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99048" y="13561631"/>
            <a:ext cx="174994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Template Specs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構成管理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構成管理情報保管</a:t>
            </a:r>
            <a:endParaRPr lang="en-US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pic>
        <p:nvPicPr>
          <p:cNvPr id="469" name="グラフィックス 468">
            <a:extLst>
              <a:ext uri="{FF2B5EF4-FFF2-40B4-BE49-F238E27FC236}">
                <a16:creationId xmlns:a16="http://schemas.microsoft.com/office/drawing/2014/main" id="{2011E3CF-C557-A404-C92D-DE220E3AB46A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14498269" y="13033481"/>
            <a:ext cx="548640" cy="548640"/>
          </a:xfrm>
          <a:prstGeom prst="rect">
            <a:avLst/>
          </a:prstGeom>
        </p:spPr>
      </p:pic>
      <p:pic>
        <p:nvPicPr>
          <p:cNvPr id="470" name="グラフィックス 469">
            <a:extLst>
              <a:ext uri="{FF2B5EF4-FFF2-40B4-BE49-F238E27FC236}">
                <a16:creationId xmlns:a16="http://schemas.microsoft.com/office/drawing/2014/main" id="{18C139C3-3455-AA86-6EBF-1A75773444A1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16219776" y="13030869"/>
            <a:ext cx="550214" cy="550214"/>
          </a:xfrm>
          <a:prstGeom prst="rect">
            <a:avLst/>
          </a:prstGeom>
        </p:spPr>
      </p:pic>
      <p:sp>
        <p:nvSpPr>
          <p:cNvPr id="471" name="TextBox 9">
            <a:extLst>
              <a:ext uri="{FF2B5EF4-FFF2-40B4-BE49-F238E27FC236}">
                <a16:creationId xmlns:a16="http://schemas.microsoft.com/office/drawing/2014/main" id="{A94451F3-78DA-1BF0-59A6-C25AF5D37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49107" y="13550289"/>
            <a:ext cx="174994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Resource Manager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　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or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　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Bicep 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環境自動構築</a:t>
            </a:r>
            <a:endParaRPr lang="en-US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sp>
        <p:nvSpPr>
          <p:cNvPr id="472" name="正方形/長方形 471">
            <a:extLst>
              <a:ext uri="{FF2B5EF4-FFF2-40B4-BE49-F238E27FC236}">
                <a16:creationId xmlns:a16="http://schemas.microsoft.com/office/drawing/2014/main" id="{0D716544-F0F4-AA6C-EA32-9EE73BAA1F08}"/>
              </a:ext>
            </a:extLst>
          </p:cNvPr>
          <p:cNvSpPr/>
          <p:nvPr/>
        </p:nvSpPr>
        <p:spPr>
          <a:xfrm>
            <a:off x="6965417" y="14197089"/>
            <a:ext cx="10361387" cy="1259140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kumimoji="1" lang="ja-JP" altLang="en-US" sz="1400" b="1" u="sng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セキュリティ管理機能</a:t>
            </a:r>
            <a:endParaRPr kumimoji="1" lang="en-US" altLang="ja-JP" sz="1400" b="1" u="sng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73" name="TextBox 9">
            <a:extLst>
              <a:ext uri="{FF2B5EF4-FFF2-40B4-BE49-F238E27FC236}">
                <a16:creationId xmlns:a16="http://schemas.microsoft.com/office/drawing/2014/main" id="{C623BDA8-289A-4741-D2CB-04FDE11B1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1099" y="14947910"/>
            <a:ext cx="207181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Microsoft Defender</a:t>
            </a:r>
          </a:p>
          <a:p>
            <a:pPr algn="ctr" eaLnBrk="1" hangingPunct="1"/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for Containers, for Cloud Apps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脆弱性スキャン</a:t>
            </a:r>
            <a:endParaRPr lang="en-US" altLang="ja-JP" sz="10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pic>
        <p:nvPicPr>
          <p:cNvPr id="474" name="グラフィックス 5">
            <a:extLst>
              <a:ext uri="{FF2B5EF4-FFF2-40B4-BE49-F238E27FC236}">
                <a16:creationId xmlns:a16="http://schemas.microsoft.com/office/drawing/2014/main" id="{49CDCB34-960E-7983-A0F1-28516EF87063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7601801" y="14468033"/>
            <a:ext cx="548640" cy="548640"/>
          </a:xfrm>
          <a:prstGeom prst="rect">
            <a:avLst/>
          </a:prstGeom>
        </p:spPr>
      </p:pic>
      <p:pic>
        <p:nvPicPr>
          <p:cNvPr id="475" name="グラフィックス 474">
            <a:extLst>
              <a:ext uri="{FF2B5EF4-FFF2-40B4-BE49-F238E27FC236}">
                <a16:creationId xmlns:a16="http://schemas.microsoft.com/office/drawing/2014/main" id="{BE4BB10C-8D61-2C6B-60D3-6A5B2D3C28AD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13956505" y="14450469"/>
            <a:ext cx="554312" cy="554312"/>
          </a:xfrm>
          <a:prstGeom prst="rect">
            <a:avLst/>
          </a:prstGeom>
        </p:spPr>
      </p:pic>
      <p:sp>
        <p:nvSpPr>
          <p:cNvPr id="476" name="TextBox 9">
            <a:extLst>
              <a:ext uri="{FF2B5EF4-FFF2-40B4-BE49-F238E27FC236}">
                <a16:creationId xmlns:a16="http://schemas.microsoft.com/office/drawing/2014/main" id="{0D7DD57E-DA3F-A6E4-6151-61715F5928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05405" y="14939555"/>
            <a:ext cx="13884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Azure Policy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リソース管理</a:t>
            </a:r>
            <a:endParaRPr lang="en-US" altLang="ja-JP" sz="10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  <a:p>
            <a:pPr algn="ctr" eaLnBrk="1" hangingPunct="1"/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アクセス権限管理</a:t>
            </a:r>
            <a:endParaRPr lang="en-US" altLang="ja-JP" sz="10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pic>
        <p:nvPicPr>
          <p:cNvPr id="477" name="グラフィックス 476">
            <a:extLst>
              <a:ext uri="{FF2B5EF4-FFF2-40B4-BE49-F238E27FC236}">
                <a16:creationId xmlns:a16="http://schemas.microsoft.com/office/drawing/2014/main" id="{EB0B96E9-D5B4-01F4-3E8A-F23BA024DFEF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12896501" y="14450469"/>
            <a:ext cx="554734" cy="554734"/>
          </a:xfrm>
          <a:prstGeom prst="rect">
            <a:avLst/>
          </a:prstGeom>
        </p:spPr>
      </p:pic>
      <p:sp>
        <p:nvSpPr>
          <p:cNvPr id="478" name="TextBox 9">
            <a:extLst>
              <a:ext uri="{FF2B5EF4-FFF2-40B4-BE49-F238E27FC236}">
                <a16:creationId xmlns:a16="http://schemas.microsoft.com/office/drawing/2014/main" id="{FE00A483-E4DC-91AF-F3B5-74BB05EF5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76469" y="14939555"/>
            <a:ext cx="13884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Azure DDoS Protection</a:t>
            </a:r>
          </a:p>
          <a:p>
            <a:pPr algn="ctr" eaLnBrk="1" hangingPunct="1"/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DDoS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保護</a:t>
            </a:r>
            <a:endParaRPr lang="en-US" altLang="ja-JP" sz="10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sp>
        <p:nvSpPr>
          <p:cNvPr id="479" name="TextBox 9">
            <a:extLst>
              <a:ext uri="{FF2B5EF4-FFF2-40B4-BE49-F238E27FC236}">
                <a16:creationId xmlns:a16="http://schemas.microsoft.com/office/drawing/2014/main" id="{30042FAA-DB28-9348-8924-6E30339C1F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57385" y="14954058"/>
            <a:ext cx="13884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Microsoft Defender</a:t>
            </a:r>
          </a:p>
          <a:p>
            <a:pPr algn="ctr" eaLnBrk="1" hangingPunct="1"/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for Cloud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ダッシュボード</a:t>
            </a:r>
            <a:endParaRPr lang="en-US" altLang="ja-JP" sz="10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pic>
        <p:nvPicPr>
          <p:cNvPr id="480" name="グラフィックス 479">
            <a:extLst>
              <a:ext uri="{FF2B5EF4-FFF2-40B4-BE49-F238E27FC236}">
                <a16:creationId xmlns:a16="http://schemas.microsoft.com/office/drawing/2014/main" id="{6BAC587E-4C04-B4D7-B836-8BEAB16A6318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14938352" y="14440044"/>
            <a:ext cx="545329" cy="545329"/>
          </a:xfrm>
          <a:prstGeom prst="rect">
            <a:avLst/>
          </a:prstGeom>
        </p:spPr>
      </p:pic>
      <p:sp>
        <p:nvSpPr>
          <p:cNvPr id="481" name="TextBox 9">
            <a:extLst>
              <a:ext uri="{FF2B5EF4-FFF2-40B4-BE49-F238E27FC236}">
                <a16:creationId xmlns:a16="http://schemas.microsoft.com/office/drawing/2014/main" id="{E5FDAD39-3A5F-1804-6317-836F7EEE1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51722" y="14946856"/>
            <a:ext cx="17499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Logic Apps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対処ワークフロー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pic>
        <p:nvPicPr>
          <p:cNvPr id="482" name="グラフィックス 481">
            <a:extLst>
              <a:ext uri="{FF2B5EF4-FFF2-40B4-BE49-F238E27FC236}">
                <a16:creationId xmlns:a16="http://schemas.microsoft.com/office/drawing/2014/main" id="{D3D3F8D3-DF70-BE8A-39D5-B7731254278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5997934" y="14453516"/>
            <a:ext cx="543674" cy="543674"/>
          </a:xfrm>
          <a:prstGeom prst="rect">
            <a:avLst/>
          </a:prstGeom>
        </p:spPr>
      </p:pic>
      <p:sp>
        <p:nvSpPr>
          <p:cNvPr id="483" name="TextBox 9">
            <a:extLst>
              <a:ext uri="{FF2B5EF4-FFF2-40B4-BE49-F238E27FC236}">
                <a16:creationId xmlns:a16="http://schemas.microsoft.com/office/drawing/2014/main" id="{01BF976E-A066-8F06-E8BE-B7489B982B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2260" y="14952102"/>
            <a:ext cx="13884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Azure</a:t>
            </a:r>
          </a:p>
          <a:p>
            <a:pPr algn="ctr" eaLnBrk="1" hangingPunct="1"/>
            <a:r>
              <a:rPr lang="en-US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Functions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自走復旧等</a:t>
            </a:r>
            <a:endParaRPr lang="en-US" altLang="en-US" sz="10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pic>
        <p:nvPicPr>
          <p:cNvPr id="484" name="グラフィックス 5">
            <a:extLst>
              <a:ext uri="{FF2B5EF4-FFF2-40B4-BE49-F238E27FC236}">
                <a16:creationId xmlns:a16="http://schemas.microsoft.com/office/drawing/2014/main" id="{C577A694-FBB7-0D95-3717-8078A94C571E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9055490" y="14468033"/>
            <a:ext cx="548640" cy="548640"/>
          </a:xfrm>
          <a:prstGeom prst="rect">
            <a:avLst/>
          </a:prstGeom>
        </p:spPr>
      </p:pic>
      <p:sp>
        <p:nvSpPr>
          <p:cNvPr id="485" name="TextBox 9">
            <a:extLst>
              <a:ext uri="{FF2B5EF4-FFF2-40B4-BE49-F238E27FC236}">
                <a16:creationId xmlns:a16="http://schemas.microsoft.com/office/drawing/2014/main" id="{61EC9174-4932-325C-4334-64B8607852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0737" y="14961373"/>
            <a:ext cx="13884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Microsoft Defender for Cloud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不正通信検知</a:t>
            </a:r>
            <a:endParaRPr lang="en-US" altLang="ja-JP" sz="10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pic>
        <p:nvPicPr>
          <p:cNvPr id="486" name="グラフィックス 5">
            <a:extLst>
              <a:ext uri="{FF2B5EF4-FFF2-40B4-BE49-F238E27FC236}">
                <a16:creationId xmlns:a16="http://schemas.microsoft.com/office/drawing/2014/main" id="{BFEFEDFF-EFB1-74F7-6853-8F0078FA1ACD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10499520" y="14468033"/>
            <a:ext cx="548640" cy="548640"/>
          </a:xfrm>
          <a:prstGeom prst="rect">
            <a:avLst/>
          </a:prstGeom>
        </p:spPr>
      </p:pic>
      <p:sp>
        <p:nvSpPr>
          <p:cNvPr id="487" name="TextBox 9">
            <a:extLst>
              <a:ext uri="{FF2B5EF4-FFF2-40B4-BE49-F238E27FC236}">
                <a16:creationId xmlns:a16="http://schemas.microsoft.com/office/drawing/2014/main" id="{B3B68866-1842-93B0-DC15-41AF801F9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76677" y="14954058"/>
            <a:ext cx="13884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Microsoft Defender for Storage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機密情報検出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/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保護</a:t>
            </a:r>
            <a:endParaRPr lang="en-US" altLang="ja-JP" sz="10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pic>
        <p:nvPicPr>
          <p:cNvPr id="488" name="グラフィックス 5">
            <a:extLst>
              <a:ext uri="{FF2B5EF4-FFF2-40B4-BE49-F238E27FC236}">
                <a16:creationId xmlns:a16="http://schemas.microsoft.com/office/drawing/2014/main" id="{84C7D2BA-F93F-12DD-2525-DEDC9BEF753E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11795787" y="14468033"/>
            <a:ext cx="548640" cy="548640"/>
          </a:xfrm>
          <a:prstGeom prst="rect">
            <a:avLst/>
          </a:prstGeom>
        </p:spPr>
      </p:pic>
      <p:cxnSp>
        <p:nvCxnSpPr>
          <p:cNvPr id="495" name="カギ線コネクタ 19">
            <a:extLst>
              <a:ext uri="{FF2B5EF4-FFF2-40B4-BE49-F238E27FC236}">
                <a16:creationId xmlns:a16="http://schemas.microsoft.com/office/drawing/2014/main" id="{08101726-7224-E3AF-556F-E31F22BB7BAC}"/>
              </a:ext>
            </a:extLst>
          </p:cNvPr>
          <p:cNvCxnSpPr>
            <a:cxnSpLocks/>
            <a:stCxn id="333" idx="2"/>
            <a:endCxn id="351" idx="0"/>
          </p:cNvCxnSpPr>
          <p:nvPr/>
        </p:nvCxnSpPr>
        <p:spPr>
          <a:xfrm rot="16200000" flipH="1">
            <a:off x="14500490" y="8988107"/>
            <a:ext cx="543114" cy="170855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9" name="カギ線コネクタ 19">
            <a:extLst>
              <a:ext uri="{FF2B5EF4-FFF2-40B4-BE49-F238E27FC236}">
                <a16:creationId xmlns:a16="http://schemas.microsoft.com/office/drawing/2014/main" id="{75235FAA-0BCA-752D-25AB-4069313DEBC0}"/>
              </a:ext>
            </a:extLst>
          </p:cNvPr>
          <p:cNvCxnSpPr>
            <a:cxnSpLocks/>
            <a:stCxn id="338" idx="2"/>
            <a:endCxn id="351" idx="0"/>
          </p:cNvCxnSpPr>
          <p:nvPr/>
        </p:nvCxnSpPr>
        <p:spPr>
          <a:xfrm rot="16200000" flipH="1">
            <a:off x="13782066" y="8269683"/>
            <a:ext cx="529922" cy="315859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2" name="正方形/長方形 501">
            <a:extLst>
              <a:ext uri="{FF2B5EF4-FFF2-40B4-BE49-F238E27FC236}">
                <a16:creationId xmlns:a16="http://schemas.microsoft.com/office/drawing/2014/main" id="{354D8112-A584-238C-996C-312DB25B10A5}"/>
              </a:ext>
            </a:extLst>
          </p:cNvPr>
          <p:cNvSpPr/>
          <p:nvPr/>
        </p:nvSpPr>
        <p:spPr>
          <a:xfrm>
            <a:off x="6948323" y="11315441"/>
            <a:ext cx="8048655" cy="1345223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kumimoji="1" lang="ja-JP" altLang="en-US" sz="1400" b="1" u="sng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システム監視機能</a:t>
            </a:r>
            <a:endParaRPr kumimoji="1" lang="en-US" altLang="ja-JP" sz="1400" b="1" u="sng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503" name="グラフィックス 502">
            <a:extLst>
              <a:ext uri="{FF2B5EF4-FFF2-40B4-BE49-F238E27FC236}">
                <a16:creationId xmlns:a16="http://schemas.microsoft.com/office/drawing/2014/main" id="{637BAED9-3274-1359-F98E-39B901652B69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13135284" y="11655034"/>
            <a:ext cx="548639" cy="548639"/>
          </a:xfrm>
          <a:prstGeom prst="rect">
            <a:avLst/>
          </a:prstGeom>
        </p:spPr>
      </p:pic>
      <p:sp>
        <p:nvSpPr>
          <p:cNvPr id="504" name="TextBox 9">
            <a:extLst>
              <a:ext uri="{FF2B5EF4-FFF2-40B4-BE49-F238E27FC236}">
                <a16:creationId xmlns:a16="http://schemas.microsoft.com/office/drawing/2014/main" id="{993CF14B-5629-039B-943E-F42EF8966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15361" y="12146270"/>
            <a:ext cx="13884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Alert</a:t>
            </a:r>
          </a:p>
        </p:txBody>
      </p:sp>
      <p:pic>
        <p:nvPicPr>
          <p:cNvPr id="505" name="グラフィックス 504">
            <a:extLst>
              <a:ext uri="{FF2B5EF4-FFF2-40B4-BE49-F238E27FC236}">
                <a16:creationId xmlns:a16="http://schemas.microsoft.com/office/drawing/2014/main" id="{2F200DCA-F7C8-E06F-B328-E221EB7A9BDB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11976189" y="11648197"/>
            <a:ext cx="548376" cy="548376"/>
          </a:xfrm>
          <a:prstGeom prst="rect">
            <a:avLst/>
          </a:prstGeom>
        </p:spPr>
      </p:pic>
      <p:sp>
        <p:nvSpPr>
          <p:cNvPr id="506" name="TextBox 9">
            <a:extLst>
              <a:ext uri="{FF2B5EF4-FFF2-40B4-BE49-F238E27FC236}">
                <a16:creationId xmlns:a16="http://schemas.microsoft.com/office/drawing/2014/main" id="{B02F1041-BE1C-035D-D5D6-EAB8CAC24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14062" y="12148133"/>
            <a:ext cx="213622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Azure Service Health</a:t>
            </a:r>
          </a:p>
          <a:p>
            <a:pPr algn="ctr" eaLnBrk="1" hangingPunct="1"/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Azure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障害・メンテナンス</a:t>
            </a:r>
            <a:endParaRPr lang="en-US" altLang="ja-JP" sz="10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  <a:p>
            <a:pPr algn="ctr" eaLnBrk="1" hangingPunct="1"/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情報提供</a:t>
            </a:r>
            <a:endParaRPr lang="en-US" altLang="ja-JP" sz="10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pic>
        <p:nvPicPr>
          <p:cNvPr id="507" name="グラフィックス 506">
            <a:extLst>
              <a:ext uri="{FF2B5EF4-FFF2-40B4-BE49-F238E27FC236}">
                <a16:creationId xmlns:a16="http://schemas.microsoft.com/office/drawing/2014/main" id="{8C45EAE1-1D13-C221-7469-5E367B36485B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14105714" y="11645554"/>
            <a:ext cx="548640" cy="548640"/>
          </a:xfrm>
          <a:prstGeom prst="rect">
            <a:avLst/>
          </a:prstGeom>
        </p:spPr>
      </p:pic>
      <p:sp>
        <p:nvSpPr>
          <p:cNvPr id="508" name="TextBox 9">
            <a:extLst>
              <a:ext uri="{FF2B5EF4-FFF2-40B4-BE49-F238E27FC236}">
                <a16:creationId xmlns:a16="http://schemas.microsoft.com/office/drawing/2014/main" id="{96700296-20E6-A396-BC63-FA242DA31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02799" y="12156605"/>
            <a:ext cx="13884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Azure Logic Apps</a:t>
            </a:r>
          </a:p>
          <a:p>
            <a:pPr algn="ctr" eaLnBrk="1" hangingPunct="1"/>
            <a:endParaRPr lang="en-US" altLang="ja-JP" sz="10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pic>
        <p:nvPicPr>
          <p:cNvPr id="509" name="グラフィックス 508">
            <a:extLst>
              <a:ext uri="{FF2B5EF4-FFF2-40B4-BE49-F238E27FC236}">
                <a16:creationId xmlns:a16="http://schemas.microsoft.com/office/drawing/2014/main" id="{C8759BCD-2869-0EA6-7BFB-187974CFDF34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10699732" y="11651278"/>
            <a:ext cx="548640" cy="548640"/>
          </a:xfrm>
          <a:prstGeom prst="rect">
            <a:avLst/>
          </a:prstGeom>
        </p:spPr>
      </p:pic>
      <p:sp>
        <p:nvSpPr>
          <p:cNvPr id="510" name="TextBox 9">
            <a:extLst>
              <a:ext uri="{FF2B5EF4-FFF2-40B4-BE49-F238E27FC236}">
                <a16:creationId xmlns:a16="http://schemas.microsoft.com/office/drawing/2014/main" id="{ADE59867-6638-02EA-B29A-2B2BB59E69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76532" y="12152461"/>
            <a:ext cx="13884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Azure Dashboard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ダッシュボード</a:t>
            </a:r>
            <a:endParaRPr lang="en-US" altLang="ja-JP" sz="10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pic>
        <p:nvPicPr>
          <p:cNvPr id="511" name="グラフィックス 510">
            <a:extLst>
              <a:ext uri="{FF2B5EF4-FFF2-40B4-BE49-F238E27FC236}">
                <a16:creationId xmlns:a16="http://schemas.microsoft.com/office/drawing/2014/main" id="{D5096FF7-6520-8546-5854-E746B80C402A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9552272" y="11599493"/>
            <a:ext cx="548640" cy="548640"/>
          </a:xfrm>
          <a:prstGeom prst="rect">
            <a:avLst/>
          </a:prstGeom>
        </p:spPr>
      </p:pic>
      <p:sp>
        <p:nvSpPr>
          <p:cNvPr id="512" name="TextBox 9">
            <a:extLst>
              <a:ext uri="{FF2B5EF4-FFF2-40B4-BE49-F238E27FC236}">
                <a16:creationId xmlns:a16="http://schemas.microsoft.com/office/drawing/2014/main" id="{BDD72EFD-1DAC-7B50-08CF-F89E98685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7171" y="12109150"/>
            <a:ext cx="13884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Application Insights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メトリクス監視</a:t>
            </a:r>
            <a:endParaRPr lang="en-US" altLang="en-US" sz="10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pic>
        <p:nvPicPr>
          <p:cNvPr id="513" name="グラフィックス 512">
            <a:extLst>
              <a:ext uri="{FF2B5EF4-FFF2-40B4-BE49-F238E27FC236}">
                <a16:creationId xmlns:a16="http://schemas.microsoft.com/office/drawing/2014/main" id="{2471C7A5-C247-7A43-8050-86F1A40304BE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7192928" y="11603821"/>
            <a:ext cx="548640" cy="548640"/>
          </a:xfrm>
          <a:prstGeom prst="rect">
            <a:avLst/>
          </a:prstGeom>
        </p:spPr>
      </p:pic>
      <p:pic>
        <p:nvPicPr>
          <p:cNvPr id="514" name="グラフィックス 513">
            <a:extLst>
              <a:ext uri="{FF2B5EF4-FFF2-40B4-BE49-F238E27FC236}">
                <a16:creationId xmlns:a16="http://schemas.microsoft.com/office/drawing/2014/main" id="{FC79869F-DF87-3FFB-3260-DE0CB9D03CB0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8308638" y="11609547"/>
            <a:ext cx="553794" cy="553794"/>
          </a:xfrm>
          <a:prstGeom prst="rect">
            <a:avLst/>
          </a:prstGeom>
        </p:spPr>
      </p:pic>
      <p:sp>
        <p:nvSpPr>
          <p:cNvPr id="515" name="TextBox 9">
            <a:extLst>
              <a:ext uri="{FF2B5EF4-FFF2-40B4-BE49-F238E27FC236}">
                <a16:creationId xmlns:a16="http://schemas.microsoft.com/office/drawing/2014/main" id="{296578A1-78FA-70C0-5400-4CE7B31F2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1186" y="12152461"/>
            <a:ext cx="13884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Log Analytics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ログ監視</a:t>
            </a:r>
            <a:endParaRPr lang="en-US" altLang="en-US" sz="10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sp>
        <p:nvSpPr>
          <p:cNvPr id="516" name="TextBox 9">
            <a:extLst>
              <a:ext uri="{FF2B5EF4-FFF2-40B4-BE49-F238E27FC236}">
                <a16:creationId xmlns:a16="http://schemas.microsoft.com/office/drawing/2014/main" id="{1E30A88B-6703-03F5-4334-72A885982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8835" y="12087523"/>
            <a:ext cx="13884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Azure Monitor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メトリクス機能</a:t>
            </a:r>
            <a:endParaRPr lang="en-US" altLang="en-US" sz="10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sp>
        <p:nvSpPr>
          <p:cNvPr id="517" name="正方形/長方形 516">
            <a:extLst>
              <a:ext uri="{FF2B5EF4-FFF2-40B4-BE49-F238E27FC236}">
                <a16:creationId xmlns:a16="http://schemas.microsoft.com/office/drawing/2014/main" id="{92794B45-298F-4F63-5905-0AB392F95DB4}"/>
              </a:ext>
            </a:extLst>
          </p:cNvPr>
          <p:cNvSpPr/>
          <p:nvPr/>
        </p:nvSpPr>
        <p:spPr>
          <a:xfrm>
            <a:off x="15057799" y="11315441"/>
            <a:ext cx="2290490" cy="1345223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kumimoji="1" lang="ja-JP" altLang="en-US" sz="1400" b="1" u="sng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サービス状態監視機能</a:t>
            </a:r>
            <a:endParaRPr kumimoji="1" lang="en-US" altLang="ja-JP" sz="1400" b="1" u="sng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518" name="グラフィックス 517">
            <a:extLst>
              <a:ext uri="{FF2B5EF4-FFF2-40B4-BE49-F238E27FC236}">
                <a16:creationId xmlns:a16="http://schemas.microsoft.com/office/drawing/2014/main" id="{D1D48202-2714-5B0E-A459-BAA3DFFE77EC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15947674" y="11640400"/>
            <a:ext cx="553794" cy="553794"/>
          </a:xfrm>
          <a:prstGeom prst="rect">
            <a:avLst/>
          </a:prstGeom>
        </p:spPr>
      </p:pic>
      <p:sp>
        <p:nvSpPr>
          <p:cNvPr id="519" name="TextBox 9">
            <a:extLst>
              <a:ext uri="{FF2B5EF4-FFF2-40B4-BE49-F238E27FC236}">
                <a16:creationId xmlns:a16="http://schemas.microsoft.com/office/drawing/2014/main" id="{074D83A8-738C-CF8D-041E-06D12D2741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4312" y="12227930"/>
            <a:ext cx="15005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Application Insights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サービス監視</a:t>
            </a:r>
            <a:endParaRPr lang="en-US" altLang="en-US" sz="10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cxnSp>
        <p:nvCxnSpPr>
          <p:cNvPr id="520" name="カギ線コネクタ 19">
            <a:extLst>
              <a:ext uri="{FF2B5EF4-FFF2-40B4-BE49-F238E27FC236}">
                <a16:creationId xmlns:a16="http://schemas.microsoft.com/office/drawing/2014/main" id="{BFAC7936-5D32-657B-CF2B-B580103BA168}"/>
              </a:ext>
            </a:extLst>
          </p:cNvPr>
          <p:cNvCxnSpPr>
            <a:cxnSpLocks/>
            <a:stCxn id="339" idx="0"/>
            <a:endCxn id="386" idx="3"/>
          </p:cNvCxnSpPr>
          <p:nvPr/>
        </p:nvCxnSpPr>
        <p:spPr>
          <a:xfrm rot="16200000" flipV="1">
            <a:off x="11234181" y="7054136"/>
            <a:ext cx="72186" cy="235808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3" name="カギ線コネクタ 19">
            <a:extLst>
              <a:ext uri="{FF2B5EF4-FFF2-40B4-BE49-F238E27FC236}">
                <a16:creationId xmlns:a16="http://schemas.microsoft.com/office/drawing/2014/main" id="{DBB3C812-31DC-86AD-1CA8-979E47651870}"/>
              </a:ext>
            </a:extLst>
          </p:cNvPr>
          <p:cNvCxnSpPr>
            <a:cxnSpLocks/>
            <a:stCxn id="337" idx="0"/>
            <a:endCxn id="386" idx="3"/>
          </p:cNvCxnSpPr>
          <p:nvPr/>
        </p:nvCxnSpPr>
        <p:spPr>
          <a:xfrm rot="16200000" flipV="1">
            <a:off x="11966628" y="6321690"/>
            <a:ext cx="80233" cy="383102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6" name="直線矢印コネクタ 525">
            <a:extLst>
              <a:ext uri="{FF2B5EF4-FFF2-40B4-BE49-F238E27FC236}">
                <a16:creationId xmlns:a16="http://schemas.microsoft.com/office/drawing/2014/main" id="{270D744C-36EE-6E94-0C8A-8A4AC5F63868}"/>
              </a:ext>
            </a:extLst>
          </p:cNvPr>
          <p:cNvCxnSpPr>
            <a:cxnSpLocks/>
            <a:endCxn id="339" idx="3"/>
          </p:cNvCxnSpPr>
          <p:nvPr/>
        </p:nvCxnSpPr>
        <p:spPr>
          <a:xfrm flipH="1">
            <a:off x="12759342" y="8579299"/>
            <a:ext cx="59212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33" name="Graphic 23">
            <a:extLst>
              <a:ext uri="{FF2B5EF4-FFF2-40B4-BE49-F238E27FC236}">
                <a16:creationId xmlns:a16="http://schemas.microsoft.com/office/drawing/2014/main" id="{972ED7CA-A1D9-B6F6-94B6-70A7B79DD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 bwMode="auto">
          <a:xfrm flipH="1">
            <a:off x="5698539" y="10766904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4" name="TextBox 12">
            <a:extLst>
              <a:ext uri="{FF2B5EF4-FFF2-40B4-BE49-F238E27FC236}">
                <a16:creationId xmlns:a16="http://schemas.microsoft.com/office/drawing/2014/main" id="{0F37C33C-8122-DC03-9C16-8E354627D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026" y="11236804"/>
            <a:ext cx="1078488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分析者</a:t>
            </a:r>
            <a:endParaRPr lang="en-US" altLang="en-US" sz="14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  <a:p>
            <a:pPr algn="ctr" eaLnBrk="1" hangingPunct="1"/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（職員）</a:t>
            </a:r>
            <a:endParaRPr lang="en-US" altLang="en-US" sz="14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cxnSp>
        <p:nvCxnSpPr>
          <p:cNvPr id="546" name="カギ線コネクタ 19">
            <a:extLst>
              <a:ext uri="{FF2B5EF4-FFF2-40B4-BE49-F238E27FC236}">
                <a16:creationId xmlns:a16="http://schemas.microsoft.com/office/drawing/2014/main" id="{25EF0D15-64E7-18B4-2192-0931D0DD09FC}"/>
              </a:ext>
            </a:extLst>
          </p:cNvPr>
          <p:cNvCxnSpPr>
            <a:cxnSpLocks/>
            <a:stCxn id="133" idx="3"/>
            <a:endCxn id="82" idx="2"/>
          </p:cNvCxnSpPr>
          <p:nvPr/>
        </p:nvCxnSpPr>
        <p:spPr>
          <a:xfrm flipV="1">
            <a:off x="22196751" y="5816444"/>
            <a:ext cx="2152286" cy="263716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49" name="Graphic 23">
            <a:extLst>
              <a:ext uri="{FF2B5EF4-FFF2-40B4-BE49-F238E27FC236}">
                <a16:creationId xmlns:a16="http://schemas.microsoft.com/office/drawing/2014/main" id="{A00CE4FC-78D9-B7D0-C20B-CA1176EF3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 bwMode="auto">
          <a:xfrm flipH="1">
            <a:off x="24446496" y="12275663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0" name="TextBox 12">
            <a:extLst>
              <a:ext uri="{FF2B5EF4-FFF2-40B4-BE49-F238E27FC236}">
                <a16:creationId xmlns:a16="http://schemas.microsoft.com/office/drawing/2014/main" id="{17FFDA5E-ADC2-68DD-68DF-E1EC732A3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99471" y="12728522"/>
            <a:ext cx="1364084" cy="7386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情報共有機能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  <a:p>
            <a:pPr algn="ctr" eaLnBrk="1" hangingPunct="1"/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利用者</a:t>
            </a:r>
            <a:endParaRPr lang="en-US" altLang="en-US" sz="14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  <a:p>
            <a:pPr algn="ctr" eaLnBrk="1" hangingPunct="1"/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（職員）</a:t>
            </a:r>
            <a:endParaRPr lang="en-US" altLang="en-US" sz="14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cxnSp>
        <p:nvCxnSpPr>
          <p:cNvPr id="556" name="カギ線コネクタ 19">
            <a:extLst>
              <a:ext uri="{FF2B5EF4-FFF2-40B4-BE49-F238E27FC236}">
                <a16:creationId xmlns:a16="http://schemas.microsoft.com/office/drawing/2014/main" id="{D1181B4A-6C2B-23D4-EA6C-BBE23B55BCC5}"/>
              </a:ext>
            </a:extLst>
          </p:cNvPr>
          <p:cNvCxnSpPr>
            <a:cxnSpLocks/>
            <a:stCxn id="549" idx="3"/>
            <a:endCxn id="274" idx="3"/>
          </p:cNvCxnSpPr>
          <p:nvPr/>
        </p:nvCxnSpPr>
        <p:spPr>
          <a:xfrm rot="10800000" flipV="1">
            <a:off x="22387690" y="12510613"/>
            <a:ext cx="2058806" cy="640356"/>
          </a:xfrm>
          <a:prstGeom prst="bentConnector3">
            <a:avLst>
              <a:gd name="adj1" fmla="val 23916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1" name="直線矢印コネクタ 120">
            <a:extLst>
              <a:ext uri="{FF2B5EF4-FFF2-40B4-BE49-F238E27FC236}">
                <a16:creationId xmlns:a16="http://schemas.microsoft.com/office/drawing/2014/main" id="{E335E5E7-4C16-F10C-2C72-5CC6F76451A7}"/>
              </a:ext>
            </a:extLst>
          </p:cNvPr>
          <p:cNvCxnSpPr>
            <a:cxnSpLocks/>
            <a:stCxn id="186" idx="1"/>
            <a:endCxn id="270" idx="3"/>
          </p:cNvCxnSpPr>
          <p:nvPr/>
        </p:nvCxnSpPr>
        <p:spPr>
          <a:xfrm flipH="1">
            <a:off x="19905887" y="11363386"/>
            <a:ext cx="1947601" cy="155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7" name="カギ線コネクタ 19">
            <a:extLst>
              <a:ext uri="{FF2B5EF4-FFF2-40B4-BE49-F238E27FC236}">
                <a16:creationId xmlns:a16="http://schemas.microsoft.com/office/drawing/2014/main" id="{560B937E-A928-D983-0506-2F43DAD931A4}"/>
              </a:ext>
            </a:extLst>
          </p:cNvPr>
          <p:cNvCxnSpPr>
            <a:cxnSpLocks/>
            <a:stCxn id="306" idx="1"/>
            <a:endCxn id="326" idx="3"/>
          </p:cNvCxnSpPr>
          <p:nvPr/>
        </p:nvCxnSpPr>
        <p:spPr>
          <a:xfrm rot="10800000">
            <a:off x="16847177" y="8579300"/>
            <a:ext cx="1409352" cy="4576297"/>
          </a:xfrm>
          <a:prstGeom prst="bentConnector3">
            <a:avLst>
              <a:gd name="adj1" fmla="val 45881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4" name="カギ線コネクタ 239">
            <a:extLst>
              <a:ext uri="{FF2B5EF4-FFF2-40B4-BE49-F238E27FC236}">
                <a16:creationId xmlns:a16="http://schemas.microsoft.com/office/drawing/2014/main" id="{78330E7C-847A-8CF5-61B9-F32109B092A0}"/>
              </a:ext>
            </a:extLst>
          </p:cNvPr>
          <p:cNvCxnSpPr>
            <a:cxnSpLocks/>
            <a:stCxn id="91" idx="0"/>
            <a:endCxn id="52" idx="3"/>
          </p:cNvCxnSpPr>
          <p:nvPr/>
        </p:nvCxnSpPr>
        <p:spPr>
          <a:xfrm rot="16200000" flipV="1">
            <a:off x="17161556" y="4179459"/>
            <a:ext cx="1892110" cy="65153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78" name="Graphic 23">
            <a:extLst>
              <a:ext uri="{FF2B5EF4-FFF2-40B4-BE49-F238E27FC236}">
                <a16:creationId xmlns:a16="http://schemas.microsoft.com/office/drawing/2014/main" id="{20A79BFB-9ADE-71F2-48CE-620D1D1AE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 bwMode="auto">
          <a:xfrm flipH="1">
            <a:off x="5919498" y="2715921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9" name="TextBox 12">
            <a:extLst>
              <a:ext uri="{FF2B5EF4-FFF2-40B4-BE49-F238E27FC236}">
                <a16:creationId xmlns:a16="http://schemas.microsoft.com/office/drawing/2014/main" id="{51630C9E-A5FF-FE78-2E6D-6083C9E3F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7165" y="3205267"/>
            <a:ext cx="1439339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調査員</a:t>
            </a:r>
            <a:endParaRPr lang="en-US" altLang="en-US" sz="14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  <a:p>
            <a:pPr algn="ctr" eaLnBrk="1" hangingPunct="1"/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（自治体職員）</a:t>
            </a:r>
            <a:endParaRPr lang="en-US" altLang="en-US" sz="14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cxnSp>
        <p:nvCxnSpPr>
          <p:cNvPr id="580" name="カギ線コネクタ 19">
            <a:extLst>
              <a:ext uri="{FF2B5EF4-FFF2-40B4-BE49-F238E27FC236}">
                <a16:creationId xmlns:a16="http://schemas.microsoft.com/office/drawing/2014/main" id="{36EB4DE6-E56A-2AC1-8B4F-847628D5A256}"/>
              </a:ext>
            </a:extLst>
          </p:cNvPr>
          <p:cNvCxnSpPr>
            <a:cxnSpLocks/>
            <a:stCxn id="54" idx="0"/>
            <a:endCxn id="578" idx="1"/>
          </p:cNvCxnSpPr>
          <p:nvPr/>
        </p:nvCxnSpPr>
        <p:spPr>
          <a:xfrm rot="16200000" flipV="1">
            <a:off x="10077040" y="-736770"/>
            <a:ext cx="275527" cy="765081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85" name="Graphic 23">
            <a:extLst>
              <a:ext uri="{FF2B5EF4-FFF2-40B4-BE49-F238E27FC236}">
                <a16:creationId xmlns:a16="http://schemas.microsoft.com/office/drawing/2014/main" id="{7E3AB3DB-B7A8-803C-F417-CA85B53ED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 bwMode="auto">
          <a:xfrm flipH="1">
            <a:off x="5691902" y="9607028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6" name="TextBox 12">
            <a:extLst>
              <a:ext uri="{FF2B5EF4-FFF2-40B4-BE49-F238E27FC236}">
                <a16:creationId xmlns:a16="http://schemas.microsoft.com/office/drawing/2014/main" id="{CF050FC3-4991-A494-13CF-0BF26C742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3293" y="10248758"/>
            <a:ext cx="189241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閲覧者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  <a:p>
            <a:pPr algn="ctr" eaLnBrk="1" hangingPunct="1"/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（国民）</a:t>
            </a:r>
            <a:endParaRPr lang="en-US" altLang="en-US" sz="14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cxnSp>
        <p:nvCxnSpPr>
          <p:cNvPr id="587" name="直線矢印コネクタ 120">
            <a:extLst>
              <a:ext uri="{FF2B5EF4-FFF2-40B4-BE49-F238E27FC236}">
                <a16:creationId xmlns:a16="http://schemas.microsoft.com/office/drawing/2014/main" id="{A80B18CA-8F05-17E3-B196-285E802F27CA}"/>
              </a:ext>
            </a:extLst>
          </p:cNvPr>
          <p:cNvCxnSpPr>
            <a:cxnSpLocks/>
            <a:stCxn id="585" idx="1"/>
            <a:endCxn id="410" idx="1"/>
          </p:cNvCxnSpPr>
          <p:nvPr/>
        </p:nvCxnSpPr>
        <p:spPr>
          <a:xfrm flipV="1">
            <a:off x="6161802" y="9834624"/>
            <a:ext cx="1241410" cy="73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7" name="直線矢印コネクタ 120">
            <a:extLst>
              <a:ext uri="{FF2B5EF4-FFF2-40B4-BE49-F238E27FC236}">
                <a16:creationId xmlns:a16="http://schemas.microsoft.com/office/drawing/2014/main" id="{DFAFADA6-A0F5-1D47-BC42-23763A3A34CD}"/>
              </a:ext>
            </a:extLst>
          </p:cNvPr>
          <p:cNvCxnSpPr>
            <a:cxnSpLocks/>
          </p:cNvCxnSpPr>
          <p:nvPr/>
        </p:nvCxnSpPr>
        <p:spPr>
          <a:xfrm flipH="1">
            <a:off x="7684886" y="5264970"/>
            <a:ext cx="2688" cy="2040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98" name="Graphic 23">
            <a:extLst>
              <a:ext uri="{FF2B5EF4-FFF2-40B4-BE49-F238E27FC236}">
                <a16:creationId xmlns:a16="http://schemas.microsoft.com/office/drawing/2014/main" id="{25DEDF31-AF64-0074-ECCA-BD325A201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 bwMode="auto">
          <a:xfrm flipH="1">
            <a:off x="5699256" y="5515746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9" name="TextBox 12">
            <a:extLst>
              <a:ext uri="{FF2B5EF4-FFF2-40B4-BE49-F238E27FC236}">
                <a16:creationId xmlns:a16="http://schemas.microsoft.com/office/drawing/2014/main" id="{6AB25D75-E669-88B2-74E8-1CBCE32B3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0647" y="5925250"/>
            <a:ext cx="189241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回答者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/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調査員</a:t>
            </a:r>
            <a:endParaRPr lang="en-US" altLang="en-US" sz="14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  <a:p>
            <a:pPr algn="ctr" eaLnBrk="1" hangingPunct="1"/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（国民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/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自治体職員）</a:t>
            </a:r>
            <a:endParaRPr lang="en-US" altLang="en-US" sz="14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sp>
        <p:nvSpPr>
          <p:cNvPr id="601" name="Rectangle 115">
            <a:extLst>
              <a:ext uri="{FF2B5EF4-FFF2-40B4-BE49-F238E27FC236}">
                <a16:creationId xmlns:a16="http://schemas.microsoft.com/office/drawing/2014/main" id="{B6256D17-5CC2-1F3F-3ACE-9E6112A7CD46}"/>
              </a:ext>
            </a:extLst>
          </p:cNvPr>
          <p:cNvSpPr/>
          <p:nvPr/>
        </p:nvSpPr>
        <p:spPr>
          <a:xfrm>
            <a:off x="5299539" y="4345630"/>
            <a:ext cx="1338710" cy="813798"/>
          </a:xfrm>
          <a:prstGeom prst="rect">
            <a:avLst/>
          </a:prstGeom>
          <a:noFill/>
          <a:ln w="15875">
            <a:solidFill>
              <a:srgbClr val="7D899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0010"/>
          <a:lstStyle/>
          <a:p>
            <a:pPr algn="ctr">
              <a:defRPr/>
            </a:pPr>
            <a:endParaRPr lang="en-US" altLang="ja-JP" sz="1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602" name="TextBox 20">
            <a:extLst>
              <a:ext uri="{FF2B5EF4-FFF2-40B4-BE49-F238E27FC236}">
                <a16:creationId xmlns:a16="http://schemas.microsoft.com/office/drawing/2014/main" id="{372A723D-7231-1E34-78DA-C6EFFB886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0421" y="4402772"/>
            <a:ext cx="1102253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ID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プロバイダ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603" name="TextBox 20">
            <a:extLst>
              <a:ext uri="{FF2B5EF4-FFF2-40B4-BE49-F238E27FC236}">
                <a16:creationId xmlns:a16="http://schemas.microsoft.com/office/drawing/2014/main" id="{B75EE90C-5BD3-9D5D-0A69-10ECD0D49C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4315" y="4664617"/>
            <a:ext cx="1278329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国民向け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/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職員向け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  <a:p>
            <a:pPr eaLnBrk="1" hangingPunct="1"/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cxnSp>
        <p:nvCxnSpPr>
          <p:cNvPr id="604" name="直線矢印コネクタ 120">
            <a:extLst>
              <a:ext uri="{FF2B5EF4-FFF2-40B4-BE49-F238E27FC236}">
                <a16:creationId xmlns:a16="http://schemas.microsoft.com/office/drawing/2014/main" id="{1189F29F-1FF6-74F8-78B7-A1D305886446}"/>
              </a:ext>
            </a:extLst>
          </p:cNvPr>
          <p:cNvCxnSpPr>
            <a:cxnSpLocks/>
            <a:stCxn id="598" idx="0"/>
          </p:cNvCxnSpPr>
          <p:nvPr/>
        </p:nvCxnSpPr>
        <p:spPr>
          <a:xfrm flipV="1">
            <a:off x="5934206" y="5150269"/>
            <a:ext cx="0" cy="3654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5" name="カギ線コネクタ 239">
            <a:extLst>
              <a:ext uri="{FF2B5EF4-FFF2-40B4-BE49-F238E27FC236}">
                <a16:creationId xmlns:a16="http://schemas.microsoft.com/office/drawing/2014/main" id="{69AEAA37-7A8D-CE6C-2E0D-D907C81FBA74}"/>
              </a:ext>
            </a:extLst>
          </p:cNvPr>
          <p:cNvCxnSpPr>
            <a:cxnSpLocks/>
            <a:stCxn id="598" idx="1"/>
            <a:endCxn id="14" idx="1"/>
          </p:cNvCxnSpPr>
          <p:nvPr/>
        </p:nvCxnSpPr>
        <p:spPr>
          <a:xfrm>
            <a:off x="6169156" y="5750696"/>
            <a:ext cx="1225020" cy="677431"/>
          </a:xfrm>
          <a:prstGeom prst="bentConnector3">
            <a:avLst>
              <a:gd name="adj1" fmla="val 5622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9" name="カギ線コネクタ 239">
            <a:extLst>
              <a:ext uri="{FF2B5EF4-FFF2-40B4-BE49-F238E27FC236}">
                <a16:creationId xmlns:a16="http://schemas.microsoft.com/office/drawing/2014/main" id="{69A8F1D3-A297-C8D8-12C3-9F7C456AC7CB}"/>
              </a:ext>
            </a:extLst>
          </p:cNvPr>
          <p:cNvCxnSpPr>
            <a:cxnSpLocks/>
            <a:stCxn id="598" idx="1"/>
            <a:endCxn id="12" idx="1"/>
          </p:cNvCxnSpPr>
          <p:nvPr/>
        </p:nvCxnSpPr>
        <p:spPr>
          <a:xfrm flipV="1">
            <a:off x="6169156" y="4533257"/>
            <a:ext cx="1164758" cy="1217439"/>
          </a:xfrm>
          <a:prstGeom prst="bentConnector3">
            <a:avLst>
              <a:gd name="adj1" fmla="val 58995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9">
            <a:extLst>
              <a:ext uri="{FF2B5EF4-FFF2-40B4-BE49-F238E27FC236}">
                <a16:creationId xmlns:a16="http://schemas.microsoft.com/office/drawing/2014/main" id="{9D4594C3-1461-F4B0-2FCA-C685927CA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34041" y="6648501"/>
            <a:ext cx="196274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Cosmos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 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DB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回答内容保管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データベース</a:t>
            </a:r>
          </a:p>
        </p:txBody>
      </p:sp>
      <p:pic>
        <p:nvPicPr>
          <p:cNvPr id="33" name="グラフィックス 32">
            <a:extLst>
              <a:ext uri="{FF2B5EF4-FFF2-40B4-BE49-F238E27FC236}">
                <a16:creationId xmlns:a16="http://schemas.microsoft.com/office/drawing/2014/main" id="{8FBB9F31-2BDB-E426-16E2-5A1BA99B4CA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380521" y="5060980"/>
            <a:ext cx="548640" cy="548640"/>
          </a:xfrm>
          <a:prstGeom prst="rect">
            <a:avLst/>
          </a:prstGeom>
        </p:spPr>
      </p:pic>
      <p:sp>
        <p:nvSpPr>
          <p:cNvPr id="34" name="TextBox 9">
            <a:extLst>
              <a:ext uri="{FF2B5EF4-FFF2-40B4-BE49-F238E27FC236}">
                <a16:creationId xmlns:a16="http://schemas.microsoft.com/office/drawing/2014/main" id="{26FF9BB4-E2CB-8B5F-83A2-64075592D7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3330" y="5568029"/>
            <a:ext cx="196274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Storage Accounts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回答内容保管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ストレージ</a:t>
            </a:r>
          </a:p>
        </p:txBody>
      </p:sp>
      <p:sp>
        <p:nvSpPr>
          <p:cNvPr id="35" name="Rectangle 134">
            <a:extLst>
              <a:ext uri="{FF2B5EF4-FFF2-40B4-BE49-F238E27FC236}">
                <a16:creationId xmlns:a16="http://schemas.microsoft.com/office/drawing/2014/main" id="{1535AE65-BCFE-5B79-2EE9-171AB855A130}"/>
              </a:ext>
            </a:extLst>
          </p:cNvPr>
          <p:cNvSpPr/>
          <p:nvPr/>
        </p:nvSpPr>
        <p:spPr>
          <a:xfrm>
            <a:off x="10945578" y="4980412"/>
            <a:ext cx="1433356" cy="2306985"/>
          </a:xfrm>
          <a:prstGeom prst="rect">
            <a:avLst/>
          </a:prstGeom>
          <a:noFill/>
          <a:ln w="15875">
            <a:solidFill>
              <a:srgbClr val="7D899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0010"/>
          <a:lstStyle/>
          <a:p>
            <a:pPr algn="ctr">
              <a:defRPr/>
            </a:pPr>
            <a:endParaRPr lang="en-US" altLang="ja-JP" sz="1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43" name="Rectangle 134">
            <a:extLst>
              <a:ext uri="{FF2B5EF4-FFF2-40B4-BE49-F238E27FC236}">
                <a16:creationId xmlns:a16="http://schemas.microsoft.com/office/drawing/2014/main" id="{5FE96879-9BE6-684B-905D-3E607ADC5989}"/>
              </a:ext>
            </a:extLst>
          </p:cNvPr>
          <p:cNvSpPr/>
          <p:nvPr/>
        </p:nvSpPr>
        <p:spPr>
          <a:xfrm>
            <a:off x="13351465" y="8089519"/>
            <a:ext cx="2335567" cy="1543875"/>
          </a:xfrm>
          <a:prstGeom prst="rect">
            <a:avLst/>
          </a:prstGeom>
          <a:noFill/>
          <a:ln w="15875">
            <a:solidFill>
              <a:srgbClr val="7D899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0010"/>
          <a:lstStyle/>
          <a:p>
            <a:pPr algn="ctr">
              <a:defRPr/>
            </a:pPr>
            <a:endParaRPr lang="en-US" altLang="ja-JP" sz="1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cxnSp>
        <p:nvCxnSpPr>
          <p:cNvPr id="64" name="カギ線コネクタ 19">
            <a:extLst>
              <a:ext uri="{FF2B5EF4-FFF2-40B4-BE49-F238E27FC236}">
                <a16:creationId xmlns:a16="http://schemas.microsoft.com/office/drawing/2014/main" id="{1962BEC2-3B84-9A12-D892-17B6576BA754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15261964" y="7002131"/>
            <a:ext cx="8047" cy="2542325"/>
          </a:xfrm>
          <a:prstGeom prst="bentConnector3">
            <a:avLst>
              <a:gd name="adj1" fmla="val -4464123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カギ線コネクタ 19">
            <a:extLst>
              <a:ext uri="{FF2B5EF4-FFF2-40B4-BE49-F238E27FC236}">
                <a16:creationId xmlns:a16="http://schemas.microsoft.com/office/drawing/2014/main" id="{8F8B442D-5AA2-25EF-0758-E486192146A6}"/>
              </a:ext>
            </a:extLst>
          </p:cNvPr>
          <p:cNvCxnSpPr>
            <a:cxnSpLocks/>
            <a:stCxn id="334" idx="2"/>
            <a:endCxn id="270" idx="0"/>
          </p:cNvCxnSpPr>
          <p:nvPr/>
        </p:nvCxnSpPr>
        <p:spPr>
          <a:xfrm rot="16200000" flipH="1">
            <a:off x="16598595" y="8071655"/>
            <a:ext cx="1537166" cy="4528778"/>
          </a:xfrm>
          <a:prstGeom prst="bentConnector3">
            <a:avLst>
              <a:gd name="adj1" fmla="val 9398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3" name="グラフィックス 102">
            <a:extLst>
              <a:ext uri="{FF2B5EF4-FFF2-40B4-BE49-F238E27FC236}">
                <a16:creationId xmlns:a16="http://schemas.microsoft.com/office/drawing/2014/main" id="{5BF17338-0910-5A6D-27EB-9A7F237C151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880459" y="5109220"/>
            <a:ext cx="548640" cy="548640"/>
          </a:xfrm>
          <a:prstGeom prst="rect">
            <a:avLst/>
          </a:prstGeom>
        </p:spPr>
      </p:pic>
      <p:sp>
        <p:nvSpPr>
          <p:cNvPr id="104" name="TextBox 20">
            <a:extLst>
              <a:ext uri="{FF2B5EF4-FFF2-40B4-BE49-F238E27FC236}">
                <a16:creationId xmlns:a16="http://schemas.microsoft.com/office/drawing/2014/main" id="{D0AABC16-5FCE-B634-946E-7922895FB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16066" y="5591320"/>
            <a:ext cx="128013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Functions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回答状況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処理関数</a:t>
            </a:r>
            <a:endParaRPr lang="en-US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cxnSp>
        <p:nvCxnSpPr>
          <p:cNvPr id="105" name="カギ線コネクタ 239">
            <a:extLst>
              <a:ext uri="{FF2B5EF4-FFF2-40B4-BE49-F238E27FC236}">
                <a16:creationId xmlns:a16="http://schemas.microsoft.com/office/drawing/2014/main" id="{DBE7591A-3F90-7E2C-69D5-76DAEDDDEE46}"/>
              </a:ext>
            </a:extLst>
          </p:cNvPr>
          <p:cNvCxnSpPr>
            <a:cxnSpLocks/>
            <a:stCxn id="12" idx="3"/>
            <a:endCxn id="13" idx="1"/>
          </p:cNvCxnSpPr>
          <p:nvPr/>
        </p:nvCxnSpPr>
        <p:spPr>
          <a:xfrm flipV="1">
            <a:off x="7882554" y="3829652"/>
            <a:ext cx="1953647" cy="70360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カギ線コネクタ 239">
            <a:extLst>
              <a:ext uri="{FF2B5EF4-FFF2-40B4-BE49-F238E27FC236}">
                <a16:creationId xmlns:a16="http://schemas.microsoft.com/office/drawing/2014/main" id="{02DBF93F-E15F-5C21-4FA8-F8958DB5F305}"/>
              </a:ext>
            </a:extLst>
          </p:cNvPr>
          <p:cNvCxnSpPr>
            <a:cxnSpLocks/>
            <a:stCxn id="20" idx="3"/>
            <a:endCxn id="103" idx="1"/>
          </p:cNvCxnSpPr>
          <p:nvPr/>
        </p:nvCxnSpPr>
        <p:spPr>
          <a:xfrm flipV="1">
            <a:off x="9167146" y="5383540"/>
            <a:ext cx="713313" cy="104327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直線矢印コネクタ 120">
            <a:extLst>
              <a:ext uri="{FF2B5EF4-FFF2-40B4-BE49-F238E27FC236}">
                <a16:creationId xmlns:a16="http://schemas.microsoft.com/office/drawing/2014/main" id="{B42E5527-8161-7624-960D-E8F7BB351F4A}"/>
              </a:ext>
            </a:extLst>
          </p:cNvPr>
          <p:cNvCxnSpPr>
            <a:cxnSpLocks/>
          </p:cNvCxnSpPr>
          <p:nvPr/>
        </p:nvCxnSpPr>
        <p:spPr>
          <a:xfrm flipV="1">
            <a:off x="10499520" y="6423754"/>
            <a:ext cx="452854" cy="43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カギ線コネクタ 239">
            <a:extLst>
              <a:ext uri="{FF2B5EF4-FFF2-40B4-BE49-F238E27FC236}">
                <a16:creationId xmlns:a16="http://schemas.microsoft.com/office/drawing/2014/main" id="{E55098C4-2F61-0249-8D35-E25E5E00B9FB}"/>
              </a:ext>
            </a:extLst>
          </p:cNvPr>
          <p:cNvCxnSpPr>
            <a:cxnSpLocks/>
          </p:cNvCxnSpPr>
          <p:nvPr/>
        </p:nvCxnSpPr>
        <p:spPr>
          <a:xfrm>
            <a:off x="10429099" y="5383540"/>
            <a:ext cx="523275" cy="1040214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2" name="TextBox 9">
            <a:extLst>
              <a:ext uri="{FF2B5EF4-FFF2-40B4-BE49-F238E27FC236}">
                <a16:creationId xmlns:a16="http://schemas.microsoft.com/office/drawing/2014/main" id="{82DE2D4C-1905-6DD4-F11C-F2C0B26384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73786" y="12731848"/>
            <a:ext cx="17056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署名付き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URL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取得</a:t>
            </a:r>
          </a:p>
        </p:txBody>
      </p:sp>
      <p:sp>
        <p:nvSpPr>
          <p:cNvPr id="524" name="TextBox 20">
            <a:extLst>
              <a:ext uri="{FF2B5EF4-FFF2-40B4-BE49-F238E27FC236}">
                <a16:creationId xmlns:a16="http://schemas.microsoft.com/office/drawing/2014/main" id="{1C371DED-DC73-E4ED-618C-0B4017814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22235" y="4906299"/>
            <a:ext cx="13246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Azure Functions</a:t>
            </a: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回答状況処理関数</a:t>
            </a:r>
          </a:p>
        </p:txBody>
      </p:sp>
      <p:pic>
        <p:nvPicPr>
          <p:cNvPr id="525" name="グラフィックス 524">
            <a:extLst>
              <a:ext uri="{FF2B5EF4-FFF2-40B4-BE49-F238E27FC236}">
                <a16:creationId xmlns:a16="http://schemas.microsoft.com/office/drawing/2014/main" id="{4C367395-ECF5-06D3-6585-85DE0305FC9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9527458" y="4466732"/>
            <a:ext cx="548640" cy="548640"/>
          </a:xfrm>
          <a:prstGeom prst="rect">
            <a:avLst/>
          </a:prstGeom>
        </p:spPr>
      </p:pic>
      <p:cxnSp>
        <p:nvCxnSpPr>
          <p:cNvPr id="528" name="カギ線コネクタ 239">
            <a:extLst>
              <a:ext uri="{FF2B5EF4-FFF2-40B4-BE49-F238E27FC236}">
                <a16:creationId xmlns:a16="http://schemas.microsoft.com/office/drawing/2014/main" id="{C2A09C89-EC04-7E13-C775-F5619B5EFBBB}"/>
              </a:ext>
            </a:extLst>
          </p:cNvPr>
          <p:cNvCxnSpPr>
            <a:cxnSpLocks/>
            <a:stCxn id="93" idx="0"/>
            <a:endCxn id="525" idx="3"/>
          </p:cNvCxnSpPr>
          <p:nvPr/>
        </p:nvCxnSpPr>
        <p:spPr>
          <a:xfrm rot="16200000" flipV="1">
            <a:off x="20217938" y="4599212"/>
            <a:ext cx="724734" cy="100841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1" name="カギ線コネクタ 239">
            <a:extLst>
              <a:ext uri="{FF2B5EF4-FFF2-40B4-BE49-F238E27FC236}">
                <a16:creationId xmlns:a16="http://schemas.microsoft.com/office/drawing/2014/main" id="{12AF2F2C-DBC1-526E-A2AE-3D8588490125}"/>
              </a:ext>
            </a:extLst>
          </p:cNvPr>
          <p:cNvCxnSpPr>
            <a:cxnSpLocks/>
            <a:stCxn id="525" idx="1"/>
            <a:endCxn id="91" idx="0"/>
          </p:cNvCxnSpPr>
          <p:nvPr/>
        </p:nvCxnSpPr>
        <p:spPr>
          <a:xfrm rot="10800000" flipV="1">
            <a:off x="18433380" y="4741052"/>
            <a:ext cx="1094078" cy="71023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7" name="TextBox 9">
            <a:extLst>
              <a:ext uri="{FF2B5EF4-FFF2-40B4-BE49-F238E27FC236}">
                <a16:creationId xmlns:a16="http://schemas.microsoft.com/office/drawing/2014/main" id="{7D8A7EAD-0A98-5E56-5286-65CC1F326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56753" y="8181672"/>
            <a:ext cx="170564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メール通知</a:t>
            </a:r>
          </a:p>
        </p:txBody>
      </p:sp>
      <p:cxnSp>
        <p:nvCxnSpPr>
          <p:cNvPr id="548" name="カギ線コネクタ 239">
            <a:extLst>
              <a:ext uri="{FF2B5EF4-FFF2-40B4-BE49-F238E27FC236}">
                <a16:creationId xmlns:a16="http://schemas.microsoft.com/office/drawing/2014/main" id="{01965D89-A75E-9EF2-E12B-A43643A0B5D7}"/>
              </a:ext>
            </a:extLst>
          </p:cNvPr>
          <p:cNvCxnSpPr>
            <a:cxnSpLocks/>
            <a:stCxn id="91" idx="1"/>
            <a:endCxn id="326" idx="3"/>
          </p:cNvCxnSpPr>
          <p:nvPr/>
        </p:nvCxnSpPr>
        <p:spPr>
          <a:xfrm rot="10800000" flipV="1">
            <a:off x="16847177" y="5741555"/>
            <a:ext cx="1295932" cy="2837744"/>
          </a:xfrm>
          <a:prstGeom prst="bentConnector3">
            <a:avLst>
              <a:gd name="adj1" fmla="val 4104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Graphic 23">
            <a:extLst>
              <a:ext uri="{FF2B5EF4-FFF2-40B4-BE49-F238E27FC236}">
                <a16:creationId xmlns:a16="http://schemas.microsoft.com/office/drawing/2014/main" id="{08738C5A-B151-3631-774C-9BF00239C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 bwMode="auto">
          <a:xfrm flipH="1">
            <a:off x="24454718" y="14174069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12">
            <a:extLst>
              <a:ext uri="{FF2B5EF4-FFF2-40B4-BE49-F238E27FC236}">
                <a16:creationId xmlns:a16="http://schemas.microsoft.com/office/drawing/2014/main" id="{D6575DB9-761B-453D-00C9-CBB21F63A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07693" y="14626928"/>
            <a:ext cx="1364084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分析者</a:t>
            </a:r>
            <a:endParaRPr lang="en-US" altLang="en-US" sz="14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cxnSp>
        <p:nvCxnSpPr>
          <p:cNvPr id="30" name="カギ線コネクタ 19">
            <a:extLst>
              <a:ext uri="{FF2B5EF4-FFF2-40B4-BE49-F238E27FC236}">
                <a16:creationId xmlns:a16="http://schemas.microsoft.com/office/drawing/2014/main" id="{41B16192-D455-FC54-1B05-6BB1E22661C0}"/>
              </a:ext>
            </a:extLst>
          </p:cNvPr>
          <p:cNvCxnSpPr>
            <a:cxnSpLocks/>
            <a:stCxn id="8" idx="3"/>
            <a:endCxn id="351" idx="3"/>
          </p:cNvCxnSpPr>
          <p:nvPr/>
        </p:nvCxnSpPr>
        <p:spPr>
          <a:xfrm rot="10800000">
            <a:off x="15902978" y="10390595"/>
            <a:ext cx="8551741" cy="4018425"/>
          </a:xfrm>
          <a:prstGeom prst="bentConnector3">
            <a:avLst>
              <a:gd name="adj1" fmla="val 82247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カギ線コネクタ 19">
            <a:extLst>
              <a:ext uri="{FF2B5EF4-FFF2-40B4-BE49-F238E27FC236}">
                <a16:creationId xmlns:a16="http://schemas.microsoft.com/office/drawing/2014/main" id="{AEE52B39-7202-C93E-8583-42E2D9762115}"/>
              </a:ext>
            </a:extLst>
          </p:cNvPr>
          <p:cNvCxnSpPr>
            <a:cxnSpLocks/>
            <a:stCxn id="549" idx="3"/>
            <a:endCxn id="186" idx="3"/>
          </p:cNvCxnSpPr>
          <p:nvPr/>
        </p:nvCxnSpPr>
        <p:spPr>
          <a:xfrm rot="10800000">
            <a:off x="22402128" y="11363387"/>
            <a:ext cx="2044368" cy="1147227"/>
          </a:xfrm>
          <a:prstGeom prst="bentConnector3">
            <a:avLst>
              <a:gd name="adj1" fmla="val 23731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カギ線コネクタ 19">
            <a:extLst>
              <a:ext uri="{FF2B5EF4-FFF2-40B4-BE49-F238E27FC236}">
                <a16:creationId xmlns:a16="http://schemas.microsoft.com/office/drawing/2014/main" id="{86476E97-AB6A-D5E1-7BC5-72B640FED4B6}"/>
              </a:ext>
            </a:extLst>
          </p:cNvPr>
          <p:cNvCxnSpPr>
            <a:cxnSpLocks/>
            <a:stCxn id="8" idx="3"/>
            <a:endCxn id="274" idx="3"/>
          </p:cNvCxnSpPr>
          <p:nvPr/>
        </p:nvCxnSpPr>
        <p:spPr>
          <a:xfrm rot="10800000">
            <a:off x="22387690" y="13150969"/>
            <a:ext cx="2067028" cy="1258050"/>
          </a:xfrm>
          <a:prstGeom prst="bentConnector3">
            <a:avLst>
              <a:gd name="adj1" fmla="val 24019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TextBox 9">
            <a:extLst>
              <a:ext uri="{FF2B5EF4-FFF2-40B4-BE49-F238E27FC236}">
                <a16:creationId xmlns:a16="http://schemas.microsoft.com/office/drawing/2014/main" id="{108785F0-CF19-B23E-1D43-15F5708FD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2515" y="13565281"/>
            <a:ext cx="17056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署名付き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URL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による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アップロード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cxnSp>
        <p:nvCxnSpPr>
          <p:cNvPr id="59" name="カギ線コネクタ 19">
            <a:extLst>
              <a:ext uri="{FF2B5EF4-FFF2-40B4-BE49-F238E27FC236}">
                <a16:creationId xmlns:a16="http://schemas.microsoft.com/office/drawing/2014/main" id="{0C266B93-00C5-43A3-A0C5-1FA1D19FC18A}"/>
              </a:ext>
            </a:extLst>
          </p:cNvPr>
          <p:cNvCxnSpPr>
            <a:cxnSpLocks/>
            <a:stCxn id="8" idx="3"/>
            <a:endCxn id="307" idx="2"/>
          </p:cNvCxnSpPr>
          <p:nvPr/>
        </p:nvCxnSpPr>
        <p:spPr>
          <a:xfrm rot="10800000">
            <a:off x="18520888" y="13937481"/>
            <a:ext cx="5933831" cy="47153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TextBox 9">
            <a:extLst>
              <a:ext uri="{FF2B5EF4-FFF2-40B4-BE49-F238E27FC236}">
                <a16:creationId xmlns:a16="http://schemas.microsoft.com/office/drawing/2014/main" id="{8FF1AB11-B399-8195-874C-D12BFCA6D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12916" y="7625910"/>
            <a:ext cx="17056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署名付き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URL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による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  <a:p>
            <a:pPr algn="ctr" eaLnBrk="1" hangingPunct="1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Amazon Ember" panose="020B0603020204020204" pitchFamily="34" charset="0"/>
              </a:rPr>
              <a:t>ダウンロード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Amazon Ember" panose="020B0603020204020204" pitchFamily="34" charset="0"/>
            </a:endParaRPr>
          </a:p>
        </p:txBody>
      </p:sp>
      <p:cxnSp>
        <p:nvCxnSpPr>
          <p:cNvPr id="29" name="カギ線コネクタ 239">
            <a:extLst>
              <a:ext uri="{FF2B5EF4-FFF2-40B4-BE49-F238E27FC236}">
                <a16:creationId xmlns:a16="http://schemas.microsoft.com/office/drawing/2014/main" id="{23DE9C08-4F71-2E65-BAD6-B240BD68B157}"/>
              </a:ext>
            </a:extLst>
          </p:cNvPr>
          <p:cNvCxnSpPr>
            <a:cxnSpLocks/>
            <a:endCxn id="326" idx="3"/>
          </p:cNvCxnSpPr>
          <p:nvPr/>
        </p:nvCxnSpPr>
        <p:spPr>
          <a:xfrm>
            <a:off x="12378934" y="6459576"/>
            <a:ext cx="4468243" cy="2119723"/>
          </a:xfrm>
          <a:prstGeom prst="bentConnector3">
            <a:avLst>
              <a:gd name="adj1" fmla="val 117135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1" name="グラフィックス 40">
            <a:extLst>
              <a:ext uri="{FF2B5EF4-FFF2-40B4-BE49-F238E27FC236}">
                <a16:creationId xmlns:a16="http://schemas.microsoft.com/office/drawing/2014/main" id="{72CDCABD-753B-446C-49F4-557809FA3274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1383711" y="6142009"/>
            <a:ext cx="580542" cy="58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91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D38AE3-F015-7906-ACC2-428A8BA84A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4ECEB16B-C46D-F34A-C995-1FC0FD383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3-7. </a:t>
            </a:r>
            <a:r>
              <a:rPr kumimoji="1" lang="ja-JP" altLang="en-US" dirty="0"/>
              <a:t>データ管理型システム</a:t>
            </a:r>
          </a:p>
        </p:txBody>
      </p:sp>
      <p:pic>
        <p:nvPicPr>
          <p:cNvPr id="7" name="図 6" descr="ダイアグラム&#10;&#10;自動的に生成された説明">
            <a:extLst>
              <a:ext uri="{FF2B5EF4-FFF2-40B4-BE49-F238E27FC236}">
                <a16:creationId xmlns:a16="http://schemas.microsoft.com/office/drawing/2014/main" id="{7EFCB9E1-FBBC-2B8F-1EF2-B0428DD77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7468" y="2500440"/>
            <a:ext cx="20565732" cy="1526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1802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SLIDEVIEWED" val="256,1,Slide1"/>
</p:tagLst>
</file>

<file path=ppt/theme/theme1.xml><?xml version="1.0" encoding="utf-8"?>
<a:theme xmlns:a="http://schemas.openxmlformats.org/drawingml/2006/main" name="デジタル庁_20210907">
  <a:themeElements>
    <a:clrScheme name="デジタル庁_20210907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デジタル庁_20210907">
  <a:themeElements>
    <a:clrScheme name="デジタル庁_20210907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4249</Words>
  <Application>Microsoft Office PowerPoint</Application>
  <PresentationFormat>ユーザー設定</PresentationFormat>
  <Paragraphs>1397</Paragraphs>
  <Slides>12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6" baseType="lpstr">
      <vt:lpstr>Meiryo UI</vt:lpstr>
      <vt:lpstr>Roboto</vt:lpstr>
      <vt:lpstr>Arial</vt:lpstr>
      <vt:lpstr>デジタル庁_20210907</vt:lpstr>
      <vt:lpstr>リファレンスアーキテクチャ 代表的なシステムパターンにおけるブロックの組み合わせ例 システムアーキテクチャ例（Azure）</vt:lpstr>
      <vt:lpstr>改訂履歴</vt:lpstr>
      <vt:lpstr>3-1. 電子申請・審査システム</vt:lpstr>
      <vt:lpstr>3-2. 税金関連システム</vt:lpstr>
      <vt:lpstr>3-3. 許認可関連システム</vt:lpstr>
      <vt:lpstr>3-4.データ収集・公開システム（災害・気象情報等）</vt:lpstr>
      <vt:lpstr>3-5. 人事系システム</vt:lpstr>
      <vt:lpstr>3-6. オンライン調査システム</vt:lpstr>
      <vt:lpstr>3-7. データ管理型システム</vt:lpstr>
      <vt:lpstr>3-8. 府省庁Webサイト</vt:lpstr>
      <vt:lpstr>3-9. 統計システム</vt:lpstr>
      <vt:lpstr>3-10. 資格管理システム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2025-03-28T02:27:53Z</dcterms:modified>
</cp:coreProperties>
</file>