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412" r:id="rId4"/>
    <p:sldId id="415" r:id="rId5"/>
    <p:sldId id="443" r:id="rId6"/>
    <p:sldId id="566" r:id="rId7"/>
    <p:sldId id="565" r:id="rId8"/>
    <p:sldId id="567" r:id="rId9"/>
    <p:sldId id="444" r:id="rId10"/>
    <p:sldId id="564" r:id="rId11"/>
    <p:sldId id="436" r:id="rId12"/>
    <p:sldId id="437" r:id="rId13"/>
    <p:sldId id="418" r:id="rId14"/>
    <p:sldId id="419" r:id="rId15"/>
    <p:sldId id="420" r:id="rId16"/>
    <p:sldId id="434" r:id="rId17"/>
    <p:sldId id="430" r:id="rId18"/>
    <p:sldId id="424" r:id="rId19"/>
    <p:sldId id="435" r:id="rId20"/>
    <p:sldId id="445" r:id="rId21"/>
    <p:sldId id="562" r:id="rId22"/>
    <p:sldId id="568" r:id="rId23"/>
    <p:sldId id="570" r:id="rId24"/>
    <p:sldId id="446" r:id="rId25"/>
    <p:sldId id="560" r:id="rId26"/>
    <p:sldId id="561" r:id="rId27"/>
    <p:sldId id="438" r:id="rId28"/>
    <p:sldId id="569" r:id="rId29"/>
  </p:sldIdLst>
  <p:sldSz cx="18000663" cy="10125075"/>
  <p:notesSz cx="6858000" cy="9144000"/>
  <p:embeddedFontLst>
    <p:embeddedFont>
      <p:font typeface="Noto Sans JP" panose="020B0200000000000000" pitchFamily="50" charset="-128"/>
      <p:regular r:id="rId31"/>
      <p:bold r:id="rId32"/>
    </p:embeddedFont>
    <p:embeddedFont>
      <p:font typeface="Consolas" panose="020B0609020204030204" pitchFamily="49" charset="0"/>
      <p:regular r:id="rId33"/>
      <p:bold r:id="rId34"/>
      <p:italic r:id="rId35"/>
      <p:boldItalic r:id="rId36"/>
    </p:embeddedFont>
    <p:embeddedFont>
      <p:font typeface="Meiryo UI" panose="020B0604030504040204" pitchFamily="50" charset="-128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Segoe UI" panose="020B0502040204020203" pitchFamily="34" charset="0"/>
      <p:regular r:id="rId45"/>
      <p:bold r:id="rId46"/>
      <p:italic r:id="rId47"/>
      <p:boldItalic r:id="rId48"/>
    </p:embeddedFont>
    <p:embeddedFont>
      <p:font typeface="游ゴシック" panose="020B0400000000000000" pitchFamily="50" charset="-128"/>
      <p:regular r:id="rId49"/>
      <p:bold r:id="rId50"/>
    </p:embeddedFont>
  </p:embeddedFontLst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0FC8EB2B-5359-4141-AD5E-814060BE9AC0}">
          <p14:sldIdLst>
            <p14:sldId id="256"/>
            <p14:sldId id="257"/>
            <p14:sldId id="412"/>
            <p14:sldId id="415"/>
            <p14:sldId id="443"/>
            <p14:sldId id="566"/>
            <p14:sldId id="565"/>
            <p14:sldId id="567"/>
            <p14:sldId id="444"/>
            <p14:sldId id="564"/>
            <p14:sldId id="436"/>
            <p14:sldId id="437"/>
            <p14:sldId id="418"/>
            <p14:sldId id="419"/>
            <p14:sldId id="420"/>
            <p14:sldId id="434"/>
            <p14:sldId id="430"/>
            <p14:sldId id="424"/>
            <p14:sldId id="435"/>
            <p14:sldId id="445"/>
            <p14:sldId id="562"/>
            <p14:sldId id="568"/>
            <p14:sldId id="570"/>
            <p14:sldId id="446"/>
            <p14:sldId id="560"/>
            <p14:sldId id="561"/>
            <p14:sldId id="438"/>
            <p14:sldId id="5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3" roundtripDataSignature="AMtx7mguRrsV6zw/4Vd/3TZNrhyMQ+s7h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5F53FF-9D2C-4418-A8A4-8D08B20D6D2B}" v="4" dt="2025-05-22T01:47:25.135"/>
  </p1510:revLst>
</p1510:revInfo>
</file>

<file path=ppt/tableStyles.xml><?xml version="1.0" encoding="utf-8"?>
<a:tblStyleLst xmlns:a="http://schemas.openxmlformats.org/drawingml/2006/main" def="{A7577889-4FD1-43E7-A14B-D78D8FF0F031}">
  <a:tblStyle styleId="{A7577889-4FD1-43E7-A14B-D78D8FF0F03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6" autoAdjust="0"/>
    <p:restoredTop sz="92471" autoAdjust="0"/>
  </p:normalViewPr>
  <p:slideViewPr>
    <p:cSldViewPr snapToGrid="0" snapToObjects="1">
      <p:cViewPr varScale="1">
        <p:scale>
          <a:sx n="57" d="100"/>
          <a:sy n="57" d="100"/>
        </p:scale>
        <p:origin x="432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12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113" Type="http://customschemas.google.com/relationships/presentationmetadata" Target="metadata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14" Type="http://schemas.openxmlformats.org/officeDocument/2006/relationships/commentAuthors" Target="commentAuthors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Meiryo UI" panose="020B0604030504040204" pitchFamily="50" charset="-128"/>
        <a:ea typeface="Meiryo UI" panose="020B0604030504040204" pitchFamily="50" charset="-128"/>
        <a:cs typeface="Arial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Google Shape;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960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6293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FE2E0-5D95-B432-0CD3-19D00D37B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A7BD0D-723B-9436-2881-0422B7AC9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DE35A0-BBCF-650A-D8C0-5B87A2526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0858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4" name="Google Shape;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FE2E0-5D95-B432-0CD3-19D00D37B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A7BD0D-723B-9436-2881-0422B7AC9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DE35A0-BBCF-650A-D8C0-5B87A2526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4272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430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1990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7572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C8D7E-5A58-D146-1FEA-C2BD7B7D2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BA3BB2-002E-28BD-E401-4D622BF19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58C80A5-E8A7-0F3D-64D7-61F07D6D5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4242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53BAC-BA34-ACB9-0FFF-345E11BB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74B2B79-5C08-C5D3-8393-A0F34D824F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56D2787-F2E3-1BBF-52C7-5952A2476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1943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757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タイトル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 txBox="1">
            <a:spLocks noGrp="1"/>
          </p:cNvSpPr>
          <p:nvPr>
            <p:ph type="title"/>
          </p:nvPr>
        </p:nvSpPr>
        <p:spPr>
          <a:xfrm>
            <a:off x="2571847" y="2035863"/>
            <a:ext cx="12856973" cy="286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8857"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12" name="Google Shape;12;p33"/>
          <p:cNvSpPr txBox="1">
            <a:spLocks noGrp="1"/>
          </p:cNvSpPr>
          <p:nvPr>
            <p:ph type="body" idx="1"/>
          </p:nvPr>
        </p:nvSpPr>
        <p:spPr>
          <a:xfrm>
            <a:off x="2768287" y="5273092"/>
            <a:ext cx="12660534" cy="130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3" name="Google Shape;13;p33" descr="図 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8439" y="7145848"/>
            <a:ext cx="4852952" cy="157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700322" y="9201948"/>
            <a:ext cx="4200155" cy="36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067" dirty="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とコンテンツ">
  <p:cSld name="1_タイトルとコンテンツ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>
            <a:spLocks noGrp="1"/>
          </p:cNvSpPr>
          <p:nvPr>
            <p:ph type="body" idx="1"/>
          </p:nvPr>
        </p:nvSpPr>
        <p:spPr>
          <a:xfrm>
            <a:off x="1237546" y="2024486"/>
            <a:ext cx="15525572" cy="711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2024769" lvl="2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2699692" lvl="3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3374614" lvl="4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4049537" lvl="5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6pPr>
            <a:lvl7pPr marL="4724460" lvl="6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7pPr>
            <a:lvl8pPr marL="5399383" lvl="7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8pPr>
            <a:lvl9pPr marL="6074306" lvl="8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7" name="Google Shape;17;p52"/>
          <p:cNvSpPr/>
          <p:nvPr/>
        </p:nvSpPr>
        <p:spPr>
          <a:xfrm rot="10800000">
            <a:off x="-130743" y="1150293"/>
            <a:ext cx="637819" cy="106300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134979" tIns="67471" rIns="134979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67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8" name="Google Shape;18;p52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52"/>
          <p:cNvSpPr txBox="1">
            <a:spLocks noGrp="1"/>
          </p:cNvSpPr>
          <p:nvPr>
            <p:ph type="sldNum" idx="12"/>
          </p:nvPr>
        </p:nvSpPr>
        <p:spPr>
          <a:xfrm>
            <a:off x="13247235" y="9396980"/>
            <a:ext cx="4050149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セクションタイトル">
  <p:cSld name="1_セクションタイトル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1418406" y="5325791"/>
            <a:ext cx="15335336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36"/>
          <p:cNvSpPr/>
          <p:nvPr/>
        </p:nvSpPr>
        <p:spPr>
          <a:xfrm rot="10800000">
            <a:off x="-130741" y="4428884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1237546" y="3963405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セクションタイトル">
  <p:cSld name="2_セクションタイトル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body" idx="1"/>
          </p:nvPr>
        </p:nvSpPr>
        <p:spPr>
          <a:xfrm>
            <a:off x="1418406" y="5325791"/>
            <a:ext cx="15335336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8" name="Google Shape;38;p37"/>
          <p:cNvSpPr/>
          <p:nvPr/>
        </p:nvSpPr>
        <p:spPr>
          <a:xfrm rot="10800000">
            <a:off x="-130741" y="4428884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E60032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1237546" y="3963405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37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サマリとコンテンツ">
  <p:cSld name="タイトルとサマリとコンテンツ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38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タイトルとサマリとコンテンツ">
  <p:cSld name="1_タイトルとサマリとコンテンツ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39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1AC51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タイトルとサマリとコンテンツ">
  <p:cSld name="2_タイトルとサマリとコンテンツ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8" name="Google Shape;58;p40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E60032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ロゴのみ">
  <p:cSld name="ロゴのみ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41" descr="図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90011" y="4004372"/>
            <a:ext cx="6820642" cy="211633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8700322" y="9201948"/>
            <a:ext cx="4200155" cy="36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067" dirty="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body" idx="1"/>
          </p:nvPr>
        </p:nvSpPr>
        <p:spPr>
          <a:xfrm>
            <a:off x="1237546" y="2024486"/>
            <a:ext cx="15525572" cy="711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32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" name="Google Shape;8;p32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9" name="Google Shape;9;p32"/>
          <p:cNvSpPr txBox="1">
            <a:spLocks noGrp="1"/>
          </p:cNvSpPr>
          <p:nvPr>
            <p:ph type="sldNum" idx="12"/>
          </p:nvPr>
        </p:nvSpPr>
        <p:spPr>
          <a:xfrm>
            <a:off x="16621267" y="9396982"/>
            <a:ext cx="67612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33.svg"/><Relationship Id="rId3" Type="http://schemas.openxmlformats.org/officeDocument/2006/relationships/image" Target="../media/image3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8.png"/><Relationship Id="rId24" Type="http://schemas.openxmlformats.org/officeDocument/2006/relationships/image" Target="../media/image31.svg"/><Relationship Id="rId5" Type="http://schemas.openxmlformats.org/officeDocument/2006/relationships/image" Target="../media/image5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4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svg"/><Relationship Id="rId27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3.svg"/><Relationship Id="rId18" Type="http://schemas.openxmlformats.org/officeDocument/2006/relationships/image" Target="../media/image3.png"/><Relationship Id="rId3" Type="http://schemas.openxmlformats.org/officeDocument/2006/relationships/image" Target="../media/image6.svg"/><Relationship Id="rId21" Type="http://schemas.openxmlformats.org/officeDocument/2006/relationships/image" Target="../media/image25.svg"/><Relationship Id="rId7" Type="http://schemas.openxmlformats.org/officeDocument/2006/relationships/image" Target="../media/image39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49.svg"/><Relationship Id="rId2" Type="http://schemas.openxmlformats.org/officeDocument/2006/relationships/image" Target="../media/image5.png"/><Relationship Id="rId16" Type="http://schemas.openxmlformats.org/officeDocument/2006/relationships/image" Target="../media/image46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24" Type="http://schemas.openxmlformats.org/officeDocument/2006/relationships/image" Target="../media/image48.png"/><Relationship Id="rId5" Type="http://schemas.openxmlformats.org/officeDocument/2006/relationships/image" Target="../media/image37.svg"/><Relationship Id="rId15" Type="http://schemas.openxmlformats.org/officeDocument/2006/relationships/image" Target="../media/image45.svg"/><Relationship Id="rId23" Type="http://schemas.openxmlformats.org/officeDocument/2006/relationships/image" Target="../media/image15.svg"/><Relationship Id="rId10" Type="http://schemas.openxmlformats.org/officeDocument/2006/relationships/image" Target="../media/image40.png"/><Relationship Id="rId19" Type="http://schemas.openxmlformats.org/officeDocument/2006/relationships/image" Target="../media/image4.sv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44.png"/><Relationship Id="rId2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50.png"/><Relationship Id="rId2" Type="http://schemas.openxmlformats.org/officeDocument/2006/relationships/image" Target="../media/image3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1.svg"/><Relationship Id="rId5" Type="http://schemas.openxmlformats.org/officeDocument/2006/relationships/image" Target="../media/image6.svg"/><Relationship Id="rId15" Type="http://schemas.openxmlformats.org/officeDocument/2006/relationships/image" Target="../media/image53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31.svg"/><Relationship Id="rId14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svg"/><Relationship Id="rId7" Type="http://schemas.openxmlformats.org/officeDocument/2006/relationships/image" Target="../media/image5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0.svg"/><Relationship Id="rId3" Type="http://schemas.openxmlformats.org/officeDocument/2006/relationships/image" Target="../media/image52.svg"/><Relationship Id="rId7" Type="http://schemas.openxmlformats.org/officeDocument/2006/relationships/image" Target="../media/image31.svg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62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6.sv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4.svg"/><Relationship Id="rId26" Type="http://schemas.openxmlformats.org/officeDocument/2006/relationships/image" Target="../media/image32.png"/><Relationship Id="rId39" Type="http://schemas.openxmlformats.org/officeDocument/2006/relationships/image" Target="../media/image83.svg"/><Relationship Id="rId21" Type="http://schemas.openxmlformats.org/officeDocument/2006/relationships/image" Target="../media/image67.png"/><Relationship Id="rId34" Type="http://schemas.openxmlformats.org/officeDocument/2006/relationships/image" Target="../media/image78.png"/><Relationship Id="rId7" Type="http://schemas.openxmlformats.org/officeDocument/2006/relationships/image" Target="../media/image5.png"/><Relationship Id="rId12" Type="http://schemas.openxmlformats.org/officeDocument/2006/relationships/image" Target="../media/image45.svg"/><Relationship Id="rId17" Type="http://schemas.openxmlformats.org/officeDocument/2006/relationships/image" Target="../media/image3.png"/><Relationship Id="rId25" Type="http://schemas.openxmlformats.org/officeDocument/2006/relationships/image" Target="../media/image71.svg"/><Relationship Id="rId33" Type="http://schemas.openxmlformats.org/officeDocument/2006/relationships/image" Target="../media/image77.svg"/><Relationship Id="rId38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4.svg"/><Relationship Id="rId20" Type="http://schemas.openxmlformats.org/officeDocument/2006/relationships/image" Target="../media/image66.svg"/><Relationship Id="rId29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44.png"/><Relationship Id="rId24" Type="http://schemas.openxmlformats.org/officeDocument/2006/relationships/image" Target="../media/image70.png"/><Relationship Id="rId32" Type="http://schemas.openxmlformats.org/officeDocument/2006/relationships/image" Target="../media/image76.png"/><Relationship Id="rId37" Type="http://schemas.openxmlformats.org/officeDocument/2006/relationships/image" Target="../media/image81.svg"/><Relationship Id="rId5" Type="http://schemas.openxmlformats.org/officeDocument/2006/relationships/image" Target="../media/image30.png"/><Relationship Id="rId15" Type="http://schemas.openxmlformats.org/officeDocument/2006/relationships/image" Target="../media/image63.png"/><Relationship Id="rId23" Type="http://schemas.openxmlformats.org/officeDocument/2006/relationships/image" Target="../media/image69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10" Type="http://schemas.openxmlformats.org/officeDocument/2006/relationships/image" Target="../media/image39.svg"/><Relationship Id="rId19" Type="http://schemas.openxmlformats.org/officeDocument/2006/relationships/image" Target="../media/image65.png"/><Relationship Id="rId31" Type="http://schemas.openxmlformats.org/officeDocument/2006/relationships/image" Target="../media/image75.svg"/><Relationship Id="rId4" Type="http://schemas.openxmlformats.org/officeDocument/2006/relationships/image" Target="../media/image29.svg"/><Relationship Id="rId9" Type="http://schemas.openxmlformats.org/officeDocument/2006/relationships/image" Target="../media/image38.png"/><Relationship Id="rId14" Type="http://schemas.openxmlformats.org/officeDocument/2006/relationships/image" Target="../media/image35.svg"/><Relationship Id="rId22" Type="http://schemas.openxmlformats.org/officeDocument/2006/relationships/image" Target="../media/image68.svg"/><Relationship Id="rId27" Type="http://schemas.openxmlformats.org/officeDocument/2006/relationships/image" Target="../media/image33.svg"/><Relationship Id="rId30" Type="http://schemas.openxmlformats.org/officeDocument/2006/relationships/image" Target="../media/image74.png"/><Relationship Id="rId35" Type="http://schemas.openxmlformats.org/officeDocument/2006/relationships/image" Target="../media/image79.svg"/><Relationship Id="rId8" Type="http://schemas.openxmlformats.org/officeDocument/2006/relationships/image" Target="../media/image6.sv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75.svg"/><Relationship Id="rId3" Type="http://schemas.openxmlformats.org/officeDocument/2006/relationships/image" Target="../media/image6.svg"/><Relationship Id="rId7" Type="http://schemas.openxmlformats.org/officeDocument/2006/relationships/image" Target="../media/image85.svg"/><Relationship Id="rId12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68.svg"/><Relationship Id="rId5" Type="http://schemas.openxmlformats.org/officeDocument/2006/relationships/image" Target="../media/image4.svg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8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4.png"/><Relationship Id="rId18" Type="http://schemas.openxmlformats.org/officeDocument/2006/relationships/image" Target="../media/image27.svg"/><Relationship Id="rId26" Type="http://schemas.openxmlformats.org/officeDocument/2006/relationships/image" Target="../media/image66.svg"/><Relationship Id="rId3" Type="http://schemas.openxmlformats.org/officeDocument/2006/relationships/image" Target="../media/image28.png"/><Relationship Id="rId21" Type="http://schemas.openxmlformats.org/officeDocument/2006/relationships/image" Target="../media/image78.png"/><Relationship Id="rId7" Type="http://schemas.openxmlformats.org/officeDocument/2006/relationships/image" Target="../media/image5.png"/><Relationship Id="rId12" Type="http://schemas.openxmlformats.org/officeDocument/2006/relationships/image" Target="../media/image45.svg"/><Relationship Id="rId17" Type="http://schemas.openxmlformats.org/officeDocument/2006/relationships/image" Target="../media/image26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svg"/><Relationship Id="rId20" Type="http://schemas.openxmlformats.org/officeDocument/2006/relationships/image" Target="../media/image4.sv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44.png"/><Relationship Id="rId24" Type="http://schemas.openxmlformats.org/officeDocument/2006/relationships/image" Target="../media/image77.svg"/><Relationship Id="rId5" Type="http://schemas.openxmlformats.org/officeDocument/2006/relationships/image" Target="../media/image30.png"/><Relationship Id="rId15" Type="http://schemas.openxmlformats.org/officeDocument/2006/relationships/image" Target="../media/image63.png"/><Relationship Id="rId23" Type="http://schemas.openxmlformats.org/officeDocument/2006/relationships/image" Target="../media/image76.png"/><Relationship Id="rId28" Type="http://schemas.openxmlformats.org/officeDocument/2006/relationships/image" Target="../media/image87.svg"/><Relationship Id="rId10" Type="http://schemas.openxmlformats.org/officeDocument/2006/relationships/image" Target="../media/image39.svg"/><Relationship Id="rId19" Type="http://schemas.openxmlformats.org/officeDocument/2006/relationships/image" Target="../media/image3.png"/><Relationship Id="rId4" Type="http://schemas.openxmlformats.org/officeDocument/2006/relationships/image" Target="../media/image29.svg"/><Relationship Id="rId9" Type="http://schemas.openxmlformats.org/officeDocument/2006/relationships/image" Target="../media/image38.png"/><Relationship Id="rId14" Type="http://schemas.openxmlformats.org/officeDocument/2006/relationships/image" Target="../media/image35.svg"/><Relationship Id="rId22" Type="http://schemas.openxmlformats.org/officeDocument/2006/relationships/image" Target="../media/image79.svg"/><Relationship Id="rId27" Type="http://schemas.openxmlformats.org/officeDocument/2006/relationships/image" Target="../media/image86.png"/><Relationship Id="rId30" Type="http://schemas.openxmlformats.org/officeDocument/2006/relationships/image" Target="../media/image8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1.svg"/><Relationship Id="rId18" Type="http://schemas.openxmlformats.org/officeDocument/2006/relationships/image" Target="../media/image96.pn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3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1.svg"/><Relationship Id="rId5" Type="http://schemas.openxmlformats.org/officeDocument/2006/relationships/image" Target="../media/image6.svg"/><Relationship Id="rId15" Type="http://schemas.openxmlformats.org/officeDocument/2006/relationships/image" Target="../media/image93.svg"/><Relationship Id="rId10" Type="http://schemas.openxmlformats.org/officeDocument/2006/relationships/image" Target="../media/image20.png"/><Relationship Id="rId19" Type="http://schemas.openxmlformats.org/officeDocument/2006/relationships/image" Target="../media/image97.svg"/><Relationship Id="rId4" Type="http://schemas.openxmlformats.org/officeDocument/2006/relationships/image" Target="../media/image5.png"/><Relationship Id="rId9" Type="http://schemas.openxmlformats.org/officeDocument/2006/relationships/image" Target="../media/image66.svg"/><Relationship Id="rId1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0.png"/><Relationship Id="rId3" Type="http://schemas.openxmlformats.org/officeDocument/2006/relationships/image" Target="../media/image5.png"/><Relationship Id="rId7" Type="http://schemas.openxmlformats.org/officeDocument/2006/relationships/image" Target="../media/image98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102.png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Relationship Id="rId14" Type="http://schemas.openxmlformats.org/officeDocument/2006/relationships/image" Target="../media/image10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0.png"/><Relationship Id="rId18" Type="http://schemas.openxmlformats.org/officeDocument/2006/relationships/image" Target="../media/image89.svg"/><Relationship Id="rId3" Type="http://schemas.openxmlformats.org/officeDocument/2006/relationships/image" Target="../media/image3.png"/><Relationship Id="rId21" Type="http://schemas.openxmlformats.org/officeDocument/2006/relationships/image" Target="../media/image108.png"/><Relationship Id="rId7" Type="http://schemas.openxmlformats.org/officeDocument/2006/relationships/image" Target="../media/image38.png"/><Relationship Id="rId12" Type="http://schemas.openxmlformats.org/officeDocument/2006/relationships/image" Target="../media/image10.sv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5.svg"/><Relationship Id="rId20" Type="http://schemas.openxmlformats.org/officeDocument/2006/relationships/image" Target="../media/image10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04.png"/><Relationship Id="rId10" Type="http://schemas.openxmlformats.org/officeDocument/2006/relationships/image" Target="../media/image47.svg"/><Relationship Id="rId19" Type="http://schemas.openxmlformats.org/officeDocument/2006/relationships/image" Target="../media/image106.png"/><Relationship Id="rId4" Type="http://schemas.openxmlformats.org/officeDocument/2006/relationships/image" Target="../media/image4.svg"/><Relationship Id="rId9" Type="http://schemas.openxmlformats.org/officeDocument/2006/relationships/image" Target="../media/image46.png"/><Relationship Id="rId14" Type="http://schemas.openxmlformats.org/officeDocument/2006/relationships/image" Target="../media/image31.svg"/><Relationship Id="rId22" Type="http://schemas.openxmlformats.org/officeDocument/2006/relationships/image" Target="../media/image10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12" Type="http://schemas.openxmlformats.org/officeDocument/2006/relationships/image" Target="../media/image10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04.png"/><Relationship Id="rId10" Type="http://schemas.openxmlformats.org/officeDocument/2006/relationships/image" Target="../media/image47.svg"/><Relationship Id="rId4" Type="http://schemas.openxmlformats.org/officeDocument/2006/relationships/image" Target="../media/image4.svg"/><Relationship Id="rId9" Type="http://schemas.openxmlformats.org/officeDocument/2006/relationships/image" Target="../media/image46.png"/><Relationship Id="rId14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svg"/><Relationship Id="rId7" Type="http://schemas.openxmlformats.org/officeDocument/2006/relationships/image" Target="../media/image1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9.png"/><Relationship Id="rId18" Type="http://schemas.openxmlformats.org/officeDocument/2006/relationships/image" Target="../media/image29.svg"/><Relationship Id="rId3" Type="http://schemas.openxmlformats.org/officeDocument/2006/relationships/image" Target="../media/image3.png"/><Relationship Id="rId21" Type="http://schemas.openxmlformats.org/officeDocument/2006/relationships/image" Target="../media/image76.png"/><Relationship Id="rId7" Type="http://schemas.openxmlformats.org/officeDocument/2006/relationships/image" Target="../media/image46.png"/><Relationship Id="rId12" Type="http://schemas.openxmlformats.org/officeDocument/2006/relationships/image" Target="../media/image31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svg"/><Relationship Id="rId20" Type="http://schemas.openxmlformats.org/officeDocument/2006/relationships/image" Target="../media/image10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5" Type="http://schemas.openxmlformats.org/officeDocument/2006/relationships/image" Target="../media/image34.png"/><Relationship Id="rId10" Type="http://schemas.openxmlformats.org/officeDocument/2006/relationships/image" Target="../media/image39.svg"/><Relationship Id="rId19" Type="http://schemas.openxmlformats.org/officeDocument/2006/relationships/image" Target="../media/image100.png"/><Relationship Id="rId4" Type="http://schemas.openxmlformats.org/officeDocument/2006/relationships/image" Target="../media/image4.svg"/><Relationship Id="rId9" Type="http://schemas.openxmlformats.org/officeDocument/2006/relationships/image" Target="../media/image38.png"/><Relationship Id="rId14" Type="http://schemas.openxmlformats.org/officeDocument/2006/relationships/image" Target="../media/image10.svg"/><Relationship Id="rId22" Type="http://schemas.openxmlformats.org/officeDocument/2006/relationships/image" Target="../media/image7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9.png"/><Relationship Id="rId18" Type="http://schemas.openxmlformats.org/officeDocument/2006/relationships/image" Target="../media/image101.svg"/><Relationship Id="rId3" Type="http://schemas.openxmlformats.org/officeDocument/2006/relationships/image" Target="../media/image3.png"/><Relationship Id="rId21" Type="http://schemas.openxmlformats.org/officeDocument/2006/relationships/image" Target="../media/image112.png"/><Relationship Id="rId7" Type="http://schemas.openxmlformats.org/officeDocument/2006/relationships/image" Target="../media/image46.png"/><Relationship Id="rId12" Type="http://schemas.openxmlformats.org/officeDocument/2006/relationships/image" Target="../media/image31.sv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svg"/><Relationship Id="rId20" Type="http://schemas.openxmlformats.org/officeDocument/2006/relationships/image" Target="../media/image7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39.svg"/><Relationship Id="rId19" Type="http://schemas.openxmlformats.org/officeDocument/2006/relationships/image" Target="../media/image76.png"/><Relationship Id="rId4" Type="http://schemas.openxmlformats.org/officeDocument/2006/relationships/image" Target="../media/image4.svg"/><Relationship Id="rId9" Type="http://schemas.openxmlformats.org/officeDocument/2006/relationships/image" Target="../media/image38.png"/><Relationship Id="rId1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3.png"/><Relationship Id="rId18" Type="http://schemas.openxmlformats.org/officeDocument/2006/relationships/image" Target="../media/image116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77.sv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pn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76.png"/><Relationship Id="rId5" Type="http://schemas.openxmlformats.org/officeDocument/2006/relationships/image" Target="../media/image5.png"/><Relationship Id="rId15" Type="http://schemas.openxmlformats.org/officeDocument/2006/relationships/image" Target="../media/image115.png"/><Relationship Id="rId10" Type="http://schemas.openxmlformats.org/officeDocument/2006/relationships/image" Target="../media/image101.svg"/><Relationship Id="rId19" Type="http://schemas.openxmlformats.org/officeDocument/2006/relationships/image" Target="../media/image55.png"/><Relationship Id="rId4" Type="http://schemas.openxmlformats.org/officeDocument/2006/relationships/image" Target="../media/image4.svg"/><Relationship Id="rId9" Type="http://schemas.openxmlformats.org/officeDocument/2006/relationships/image" Target="../media/image100.png"/><Relationship Id="rId1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21.png"/><Relationship Id="rId3" Type="http://schemas.openxmlformats.org/officeDocument/2006/relationships/image" Target="../media/image3.png"/><Relationship Id="rId7" Type="http://schemas.openxmlformats.org/officeDocument/2006/relationships/image" Target="../media/image117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23.png"/><Relationship Id="rId10" Type="http://schemas.openxmlformats.org/officeDocument/2006/relationships/image" Target="../media/image120.svg"/><Relationship Id="rId4" Type="http://schemas.openxmlformats.org/officeDocument/2006/relationships/image" Target="../media/image4.svg"/><Relationship Id="rId9" Type="http://schemas.openxmlformats.org/officeDocument/2006/relationships/image" Target="../media/image119.png"/><Relationship Id="rId14" Type="http://schemas.openxmlformats.org/officeDocument/2006/relationships/image" Target="../media/image12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9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28.png"/><Relationship Id="rId2" Type="http://schemas.openxmlformats.org/officeDocument/2006/relationships/image" Target="../media/image5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7.svg"/><Relationship Id="rId5" Type="http://schemas.openxmlformats.org/officeDocument/2006/relationships/image" Target="../media/image125.svg"/><Relationship Id="rId15" Type="http://schemas.openxmlformats.org/officeDocument/2006/relationships/image" Target="../media/image131.svg"/><Relationship Id="rId10" Type="http://schemas.openxmlformats.org/officeDocument/2006/relationships/image" Target="../media/image126.png"/><Relationship Id="rId4" Type="http://schemas.openxmlformats.org/officeDocument/2006/relationships/image" Target="../media/image124.png"/><Relationship Id="rId9" Type="http://schemas.openxmlformats.org/officeDocument/2006/relationships/image" Target="../media/image122.svg"/><Relationship Id="rId1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572034" y="2035862"/>
            <a:ext cx="13387277" cy="286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71" tIns="67471" rIns="67471" bIns="67471" anchor="b" anchorCtr="0">
            <a:normAutofit/>
          </a:bodyPr>
          <a:lstStyle/>
          <a:p>
            <a:pPr>
              <a:buSzPct val="111111"/>
            </a:pPr>
            <a:r>
              <a:rPr lang="ja-JP" altLang="en-US" sz="7971" dirty="0"/>
              <a:t>リファレンスアーキテクチャ</a:t>
            </a:r>
            <a:br>
              <a:rPr lang="ja-JP" altLang="en-US" sz="7971" dirty="0"/>
            </a:br>
            <a:r>
              <a:rPr lang="ja-JP" altLang="en-US" sz="4000" dirty="0"/>
              <a:t>ブロック実現例（</a:t>
            </a:r>
            <a:r>
              <a:rPr lang="en-US" altLang="ja-JP" sz="4000" dirty="0"/>
              <a:t>Azure</a:t>
            </a:r>
            <a:r>
              <a:rPr lang="ja-JP" altLang="en-US" sz="4000" dirty="0"/>
              <a:t>）</a:t>
            </a:r>
            <a:br>
              <a:rPr lang="ja-JP" altLang="en-US" sz="4000" dirty="0"/>
            </a:br>
            <a:r>
              <a:rPr lang="ja-JP" altLang="en-US" sz="4000" dirty="0"/>
              <a:t>非機能ブロック</a:t>
            </a:r>
            <a:endParaRPr lang="en-US" sz="40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2572033" y="8472363"/>
            <a:ext cx="5725414" cy="68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t" anchorCtr="0">
            <a:spAutoFit/>
          </a:bodyPr>
          <a:lstStyle/>
          <a:p>
            <a:r>
              <a:rPr lang="en-US" sz="3543" dirty="0">
                <a:latin typeface="Meiryo UI" panose="020B0604030504040204" pitchFamily="50" charset="-128"/>
                <a:ea typeface="Meiryo UI" panose="020B0604030504040204" pitchFamily="50" charset="-128"/>
              </a:rPr>
              <a:t>ガバメントクラウドチーム</a:t>
            </a:r>
            <a:endParaRPr sz="248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2572034" y="6395286"/>
            <a:ext cx="3433350" cy="50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t" anchorCtr="0">
            <a:spAutoFit/>
          </a:bodyPr>
          <a:lstStyle/>
          <a:p>
            <a:r>
              <a:rPr lang="en-US" sz="2400" dirty="0">
                <a:latin typeface="Meiryo UI"/>
                <a:ea typeface="Meiryo UI"/>
              </a:rPr>
              <a:t>202</a:t>
            </a:r>
            <a:r>
              <a:rPr lang="en-US" altLang="ja-JP" sz="2400" dirty="0">
                <a:latin typeface="Meiryo UI"/>
                <a:ea typeface="Meiryo UI"/>
              </a:rPr>
              <a:t>4</a:t>
            </a:r>
            <a:r>
              <a:rPr lang="en-US" sz="2400" dirty="0">
                <a:latin typeface="Meiryo UI"/>
                <a:ea typeface="Meiryo UI"/>
              </a:rPr>
              <a:t>年12</a:t>
            </a:r>
            <a:r>
              <a:rPr lang="ja-JP" altLang="en-US" sz="2400" dirty="0">
                <a:latin typeface="Meiryo UI"/>
                <a:ea typeface="Meiryo UI"/>
              </a:rPr>
              <a:t>月</a:t>
            </a:r>
            <a:r>
              <a:rPr lang="en-US" altLang="ja-JP" sz="2400">
                <a:latin typeface="Meiryo UI"/>
                <a:ea typeface="Meiryo UI"/>
              </a:rPr>
              <a:t>26</a:t>
            </a:r>
            <a:r>
              <a:rPr lang="ja-JP" altLang="en-US" sz="2400">
                <a:latin typeface="Meiryo UI"/>
                <a:ea typeface="Meiryo UI"/>
              </a:rPr>
              <a:t>日</a:t>
            </a:r>
            <a:endParaRPr 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74EC6-AF05-10B4-AFF8-3FD054AB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871F6A9-A1BD-CB41-E352-784FEE96A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latin typeface="Meiryo UI"/>
                <a:ea typeface="Meiryo UI"/>
              </a:rPr>
              <a:t>7-2-8-1.</a:t>
            </a:r>
            <a:r>
              <a:rPr lang="ja-JP" altLang="en-US" b="0" i="0" dirty="0">
                <a:solidFill>
                  <a:srgbClr val="000000"/>
                </a:solidFill>
                <a:effectLst/>
                <a:latin typeface="Noto Sans JP"/>
              </a:rPr>
              <a:t>外部連携</a:t>
            </a:r>
            <a:r>
              <a:rPr lang="en-US" altLang="ja-JP" b="0" i="0" dirty="0">
                <a:solidFill>
                  <a:srgbClr val="000000"/>
                </a:solidFill>
                <a:effectLst/>
                <a:latin typeface="Noto Sans JP"/>
              </a:rPr>
              <a:t>_</a:t>
            </a:r>
            <a:r>
              <a:rPr lang="ja-JP" altLang="en-US" b="0" i="0" dirty="0">
                <a:solidFill>
                  <a:srgbClr val="000000"/>
                </a:solidFill>
                <a:effectLst/>
                <a:latin typeface="Noto Sans JP"/>
              </a:rPr>
              <a:t>システム間認証機能（パターン</a:t>
            </a:r>
            <a:r>
              <a:rPr lang="en-US" altLang="ja-JP" b="0" i="0" dirty="0">
                <a:solidFill>
                  <a:srgbClr val="000000"/>
                </a:solidFill>
                <a:effectLst/>
                <a:latin typeface="Noto Sans JP"/>
              </a:rPr>
              <a:t>2 </a:t>
            </a:r>
            <a:r>
              <a:rPr lang="ja-JP" altLang="en-US" b="0" i="0" dirty="0">
                <a:solidFill>
                  <a:srgbClr val="000000"/>
                </a:solidFill>
                <a:effectLst/>
                <a:latin typeface="Noto Sans JP"/>
              </a:rPr>
              <a:t>非同期連携、ファイル連携）</a:t>
            </a:r>
            <a:endParaRPr lang="ja-JP" altLang="en-US" dirty="0">
              <a:latin typeface="Meiryo UI"/>
              <a:ea typeface="Meiryo UI"/>
            </a:endParaRPr>
          </a:p>
        </p:txBody>
      </p:sp>
      <p:pic>
        <p:nvPicPr>
          <p:cNvPr id="11" name="図 10" descr="テレビゲームの画面&#10;&#10;自動的に生成された説明">
            <a:extLst>
              <a:ext uri="{FF2B5EF4-FFF2-40B4-BE49-F238E27FC236}">
                <a16:creationId xmlns:a16="http://schemas.microsoft.com/office/drawing/2014/main" id="{75C7156C-9495-2EBD-7B9A-7B2CA611F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81" y="2256965"/>
            <a:ext cx="15988301" cy="56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7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889EA-79C7-8B1A-6EEB-97DC09C9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0B624F4-2073-90A9-C415-3166C41068F5}"/>
              </a:ext>
            </a:extLst>
          </p:cNvPr>
          <p:cNvSpPr/>
          <p:nvPr/>
        </p:nvSpPr>
        <p:spPr>
          <a:xfrm>
            <a:off x="7553371" y="1823278"/>
            <a:ext cx="5985169" cy="7367554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セキュリティ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セキュリティ管理機能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C7401DC-604F-B244-34C1-402755DE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46" y="684811"/>
            <a:ext cx="15525572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7-2-11-1.</a:t>
            </a:r>
            <a:r>
              <a:rPr lang="ja-JP" altLang="en-US" b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セキュリティ</a:t>
            </a:r>
            <a:r>
              <a:rPr lang="en-US" altLang="ja-JP" b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_</a:t>
            </a:r>
            <a:r>
              <a:rPr lang="ja-JP" altLang="en-US" b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セキュリティ管理機能</a:t>
            </a:r>
            <a:br>
              <a:rPr lang="ja-JP" altLang="en-US" b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</a:br>
            <a:endParaRPr kumimoji="1" lang="ja-JP" altLang="en-US" dirty="0"/>
          </a:p>
        </p:txBody>
      </p:sp>
      <p:sp>
        <p:nvSpPr>
          <p:cNvPr id="8" name="Rectangle 78">
            <a:extLst>
              <a:ext uri="{FF2B5EF4-FFF2-40B4-BE49-F238E27FC236}">
                <a16:creationId xmlns:a16="http://schemas.microsoft.com/office/drawing/2014/main" id="{F103DD3B-79E3-0E19-15B2-141ABCAABA6E}"/>
              </a:ext>
            </a:extLst>
          </p:cNvPr>
          <p:cNvSpPr/>
          <p:nvPr/>
        </p:nvSpPr>
        <p:spPr>
          <a:xfrm>
            <a:off x="4487290" y="1722071"/>
            <a:ext cx="9161999" cy="7599655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20" name="直線矢印コネクタ 120">
            <a:extLst>
              <a:ext uri="{FF2B5EF4-FFF2-40B4-BE49-F238E27FC236}">
                <a16:creationId xmlns:a16="http://schemas.microsoft.com/office/drawing/2014/main" id="{22D5EE99-9361-FFED-14D7-2A4B1399A1EA}"/>
              </a:ext>
            </a:extLst>
          </p:cNvPr>
          <p:cNvCxnSpPr>
            <a:cxnSpLocks/>
            <a:stCxn id="57" idx="1"/>
          </p:cNvCxnSpPr>
          <p:nvPr/>
        </p:nvCxnSpPr>
        <p:spPr>
          <a:xfrm flipH="1" flipV="1">
            <a:off x="6590149" y="2656546"/>
            <a:ext cx="1464479" cy="2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12">
            <a:extLst>
              <a:ext uri="{FF2B5EF4-FFF2-40B4-BE49-F238E27FC236}">
                <a16:creationId xmlns:a16="http://schemas.microsoft.com/office/drawing/2014/main" id="{C18A6368-7AEA-5FCA-2CBF-FC35EAA03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3208" y="4622930"/>
            <a:ext cx="127062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運用者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22" name="Graphic 23">
            <a:extLst>
              <a:ext uri="{FF2B5EF4-FFF2-40B4-BE49-F238E27FC236}">
                <a16:creationId xmlns:a16="http://schemas.microsoft.com/office/drawing/2014/main" id="{72E396F5-EACF-FF0F-EE1B-E950EE653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14020084" y="4162266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カギ線コネクタ 27">
            <a:extLst>
              <a:ext uri="{FF2B5EF4-FFF2-40B4-BE49-F238E27FC236}">
                <a16:creationId xmlns:a16="http://schemas.microsoft.com/office/drawing/2014/main" id="{669C0863-B6B2-BC21-17FD-95235107F51D}"/>
              </a:ext>
            </a:extLst>
          </p:cNvPr>
          <p:cNvCxnSpPr>
            <a:cxnSpLocks/>
            <a:stCxn id="57" idx="1"/>
            <a:endCxn id="6" idx="2"/>
          </p:cNvCxnSpPr>
          <p:nvPr/>
        </p:nvCxnSpPr>
        <p:spPr>
          <a:xfrm rot="10800000" flipV="1">
            <a:off x="5244210" y="2659349"/>
            <a:ext cx="2810419" cy="750210"/>
          </a:xfrm>
          <a:prstGeom prst="bentConnector4">
            <a:avLst>
              <a:gd name="adj1" fmla="val 37649"/>
              <a:gd name="adj2" fmla="val 13047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16F7EA6D-56EF-51D1-699B-93D917DAD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3751" y="1722071"/>
            <a:ext cx="381000" cy="381000"/>
          </a:xfrm>
          <a:prstGeom prst="rect">
            <a:avLst/>
          </a:prstGeom>
        </p:spPr>
      </p:pic>
      <p:sp>
        <p:nvSpPr>
          <p:cNvPr id="10" name="Rectangle 115">
            <a:extLst>
              <a:ext uri="{FF2B5EF4-FFF2-40B4-BE49-F238E27FC236}">
                <a16:creationId xmlns:a16="http://schemas.microsoft.com/office/drawing/2014/main" id="{6BF2D5DF-0E40-43C5-0F9F-C6724DFB9CB7}"/>
              </a:ext>
            </a:extLst>
          </p:cNvPr>
          <p:cNvSpPr/>
          <p:nvPr/>
        </p:nvSpPr>
        <p:spPr>
          <a:xfrm>
            <a:off x="4558714" y="2238457"/>
            <a:ext cx="2780102" cy="696922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6E233CA-0487-C83C-6EA5-81B9FD3E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11" y="3003340"/>
            <a:ext cx="13884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Microsoft Defender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for Containers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for Cloud Apps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脆弱性スキャン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A19897C-83CE-44EF-64DA-4EBEE20D5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0167" y="3005719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Container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Registry</a:t>
            </a: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950B8E96-B134-DA08-2536-D0493CADA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11" y="4740123"/>
            <a:ext cx="1388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Microsoft Defender for Cloud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不正通信検知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C68759F7-B55B-92F4-6583-48F756989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120" y="4665678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DNS</a:t>
            </a: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C31623D6-2D18-7A69-3AC1-5047BDEAF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092" y="5742620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SQL Database</a:t>
            </a: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7D267BF9-5D7C-482C-4CBA-439734237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120" y="5748262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Activity Log</a:t>
            </a:r>
          </a:p>
        </p:txBody>
      </p:sp>
      <p:cxnSp>
        <p:nvCxnSpPr>
          <p:cNvPr id="62" name="カギ線コネクタ 27">
            <a:extLst>
              <a:ext uri="{FF2B5EF4-FFF2-40B4-BE49-F238E27FC236}">
                <a16:creationId xmlns:a16="http://schemas.microsoft.com/office/drawing/2014/main" id="{CC9D16F6-54CE-D216-A6B6-B90FF3BD8721}"/>
              </a:ext>
            </a:extLst>
          </p:cNvPr>
          <p:cNvCxnSpPr>
            <a:cxnSpLocks/>
          </p:cNvCxnSpPr>
          <p:nvPr/>
        </p:nvCxnSpPr>
        <p:spPr>
          <a:xfrm rot="10800000">
            <a:off x="6245707" y="4014682"/>
            <a:ext cx="1697844" cy="370452"/>
          </a:xfrm>
          <a:prstGeom prst="bentConnector4">
            <a:avLst>
              <a:gd name="adj1" fmla="val 61628"/>
              <a:gd name="adj2" fmla="val 16170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カギ線コネクタ 27">
            <a:extLst>
              <a:ext uri="{FF2B5EF4-FFF2-40B4-BE49-F238E27FC236}">
                <a16:creationId xmlns:a16="http://schemas.microsoft.com/office/drawing/2014/main" id="{E2D9CA8E-F00C-5A43-98F1-A0CE8A0B23C9}"/>
              </a:ext>
            </a:extLst>
          </p:cNvPr>
          <p:cNvCxnSpPr>
            <a:cxnSpLocks/>
            <a:endCxn id="54" idx="2"/>
          </p:cNvCxnSpPr>
          <p:nvPr/>
        </p:nvCxnSpPr>
        <p:spPr>
          <a:xfrm rot="10800000" flipV="1">
            <a:off x="5144336" y="4395681"/>
            <a:ext cx="2816328" cy="1593159"/>
          </a:xfrm>
          <a:prstGeom prst="bentConnector4">
            <a:avLst>
              <a:gd name="adj1" fmla="val 37675"/>
              <a:gd name="adj2" fmla="val 11434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カギ線コネクタ 27">
            <a:extLst>
              <a:ext uri="{FF2B5EF4-FFF2-40B4-BE49-F238E27FC236}">
                <a16:creationId xmlns:a16="http://schemas.microsoft.com/office/drawing/2014/main" id="{2F8369E7-26C5-2360-3641-9973E7ED204B}"/>
              </a:ext>
            </a:extLst>
          </p:cNvPr>
          <p:cNvCxnSpPr>
            <a:cxnSpLocks/>
            <a:endCxn id="55" idx="2"/>
          </p:cNvCxnSpPr>
          <p:nvPr/>
        </p:nvCxnSpPr>
        <p:spPr>
          <a:xfrm rot="10800000" flipV="1">
            <a:off x="6249364" y="4395681"/>
            <a:ext cx="1711300" cy="1598801"/>
          </a:xfrm>
          <a:prstGeom prst="bentConnector4">
            <a:avLst>
              <a:gd name="adj1" fmla="val 62117"/>
              <a:gd name="adj2" fmla="val 11429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9">
            <a:extLst>
              <a:ext uri="{FF2B5EF4-FFF2-40B4-BE49-F238E27FC236}">
                <a16:creationId xmlns:a16="http://schemas.microsoft.com/office/drawing/2014/main" id="{C7CE0E8E-42DC-82F2-6442-AE4CC85F6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487" y="6067509"/>
            <a:ext cx="1388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Microsoft Defender for Storage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機密情報検出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/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保護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77" name="TextBox 9">
            <a:extLst>
              <a:ext uri="{FF2B5EF4-FFF2-40B4-BE49-F238E27FC236}">
                <a16:creationId xmlns:a16="http://schemas.microsoft.com/office/drawing/2014/main" id="{E4D141CC-E919-CAB9-C4E3-007D41BBB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797" y="7771492"/>
            <a:ext cx="1388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Policy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リソース管理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アクセス権限管理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84" name="TextBox 9">
            <a:extLst>
              <a:ext uri="{FF2B5EF4-FFF2-40B4-BE49-F238E27FC236}">
                <a16:creationId xmlns:a16="http://schemas.microsoft.com/office/drawing/2014/main" id="{6D03A2F7-C619-9044-406A-B908E82F5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593" y="8730527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DDoS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ネットワーク保護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DDoS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保護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51ED3F7-EBA0-4EFE-7B0D-E554FF554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572" y="4740125"/>
            <a:ext cx="1388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Microsoft Defender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for Cloud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ダッシュボード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19" name="カギ線コネクタ 27">
            <a:extLst>
              <a:ext uri="{FF2B5EF4-FFF2-40B4-BE49-F238E27FC236}">
                <a16:creationId xmlns:a16="http://schemas.microsoft.com/office/drawing/2014/main" id="{1C1409F9-DA83-2A62-108F-0CAF35A97DC9}"/>
              </a:ext>
            </a:extLst>
          </p:cNvPr>
          <p:cNvCxnSpPr>
            <a:cxnSpLocks/>
            <a:stCxn id="57" idx="3"/>
            <a:endCxn id="63" idx="1"/>
          </p:cNvCxnSpPr>
          <p:nvPr/>
        </p:nvCxnSpPr>
        <p:spPr>
          <a:xfrm>
            <a:off x="8603268" y="2659349"/>
            <a:ext cx="1094740" cy="17423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カギ線コネクタ 27">
            <a:extLst>
              <a:ext uri="{FF2B5EF4-FFF2-40B4-BE49-F238E27FC236}">
                <a16:creationId xmlns:a16="http://schemas.microsoft.com/office/drawing/2014/main" id="{BEE5F765-1EF5-8F9A-2D6F-5D3A54635FBC}"/>
              </a:ext>
            </a:extLst>
          </p:cNvPr>
          <p:cNvCxnSpPr>
            <a:cxnSpLocks/>
            <a:stCxn id="40" idx="3"/>
            <a:endCxn id="63" idx="1"/>
          </p:cNvCxnSpPr>
          <p:nvPr/>
        </p:nvCxnSpPr>
        <p:spPr>
          <a:xfrm flipV="1">
            <a:off x="8611488" y="4401718"/>
            <a:ext cx="1086520" cy="131844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矢印コネクタ 120">
            <a:extLst>
              <a:ext uri="{FF2B5EF4-FFF2-40B4-BE49-F238E27FC236}">
                <a16:creationId xmlns:a16="http://schemas.microsoft.com/office/drawing/2014/main" id="{6383142B-C9CA-4C02-D598-804336D24F22}"/>
              </a:ext>
            </a:extLst>
          </p:cNvPr>
          <p:cNvCxnSpPr>
            <a:cxnSpLocks/>
            <a:endCxn id="63" idx="1"/>
          </p:cNvCxnSpPr>
          <p:nvPr/>
        </p:nvCxnSpPr>
        <p:spPr>
          <a:xfrm>
            <a:off x="8722664" y="4395682"/>
            <a:ext cx="975344" cy="6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線矢印コネクタ 120">
            <a:extLst>
              <a:ext uri="{FF2B5EF4-FFF2-40B4-BE49-F238E27FC236}">
                <a16:creationId xmlns:a16="http://schemas.microsoft.com/office/drawing/2014/main" id="{182172C1-1D39-E912-E29E-58EF8AC03755}"/>
              </a:ext>
            </a:extLst>
          </p:cNvPr>
          <p:cNvCxnSpPr>
            <a:cxnSpLocks/>
            <a:stCxn id="22" idx="3"/>
            <a:endCxn id="63" idx="3"/>
          </p:cNvCxnSpPr>
          <p:nvPr/>
        </p:nvCxnSpPr>
        <p:spPr>
          <a:xfrm flipH="1">
            <a:off x="10246648" y="4397216"/>
            <a:ext cx="3773436" cy="4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9">
            <a:extLst>
              <a:ext uri="{FF2B5EF4-FFF2-40B4-BE49-F238E27FC236}">
                <a16:creationId xmlns:a16="http://schemas.microsoft.com/office/drawing/2014/main" id="{830D739C-98FD-9D2A-F546-7FD1BE1E0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4668" y="2933669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Logic Apps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対処ワークフロー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81" name="Rectangle 115">
            <a:extLst>
              <a:ext uri="{FF2B5EF4-FFF2-40B4-BE49-F238E27FC236}">
                <a16:creationId xmlns:a16="http://schemas.microsoft.com/office/drawing/2014/main" id="{66CFD5E4-BF27-A76E-8437-8822FA22216D}"/>
              </a:ext>
            </a:extLst>
          </p:cNvPr>
          <p:cNvSpPr/>
          <p:nvPr/>
        </p:nvSpPr>
        <p:spPr>
          <a:xfrm>
            <a:off x="7628833" y="2221610"/>
            <a:ext cx="3142066" cy="441719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53FC3952-FC88-0DDA-BADE-6F6C9A954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965" y="3009449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DevOps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77CBF16E-CFDC-D06B-7933-90C23608B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5515" y="2933669"/>
            <a:ext cx="1388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自走復旧等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32" name="直線矢印コネクタ 120">
            <a:extLst>
              <a:ext uri="{FF2B5EF4-FFF2-40B4-BE49-F238E27FC236}">
                <a16:creationId xmlns:a16="http://schemas.microsoft.com/office/drawing/2014/main" id="{DDCF8FA1-89F9-0399-7F11-4A7E158194AC}"/>
              </a:ext>
            </a:extLst>
          </p:cNvPr>
          <p:cNvCxnSpPr>
            <a:cxnSpLocks/>
          </p:cNvCxnSpPr>
          <p:nvPr/>
        </p:nvCxnSpPr>
        <p:spPr>
          <a:xfrm flipV="1">
            <a:off x="11878635" y="2656102"/>
            <a:ext cx="697304" cy="3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カギ線コネクタ 27">
            <a:extLst>
              <a:ext uri="{FF2B5EF4-FFF2-40B4-BE49-F238E27FC236}">
                <a16:creationId xmlns:a16="http://schemas.microsoft.com/office/drawing/2014/main" id="{B0943BFE-4D0D-CC55-0429-B981E9ED68B0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6344837" y="5294123"/>
            <a:ext cx="3623979" cy="307005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カギ線コネクタ 27">
            <a:extLst>
              <a:ext uri="{FF2B5EF4-FFF2-40B4-BE49-F238E27FC236}">
                <a16:creationId xmlns:a16="http://schemas.microsoft.com/office/drawing/2014/main" id="{BEB0CF0C-27D4-F393-1B51-6E678DCB0453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8698328" y="5294123"/>
            <a:ext cx="1270488" cy="21534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20">
            <a:extLst>
              <a:ext uri="{FF2B5EF4-FFF2-40B4-BE49-F238E27FC236}">
                <a16:creationId xmlns:a16="http://schemas.microsoft.com/office/drawing/2014/main" id="{9DE12CD6-A155-4E23-095B-4967F5C529B8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8603268" y="2659349"/>
            <a:ext cx="25977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78">
            <a:extLst>
              <a:ext uri="{FF2B5EF4-FFF2-40B4-BE49-F238E27FC236}">
                <a16:creationId xmlns:a16="http://schemas.microsoft.com/office/drawing/2014/main" id="{31F6EB5E-F9DB-F3A4-715E-AF10679546E7}"/>
              </a:ext>
            </a:extLst>
          </p:cNvPr>
          <p:cNvSpPr/>
          <p:nvPr/>
        </p:nvSpPr>
        <p:spPr>
          <a:xfrm>
            <a:off x="4712082" y="2288947"/>
            <a:ext cx="999779" cy="111936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1414CB7E-3431-9593-6718-0DB1FB7C7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825" y="6942073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</p:txBody>
      </p:sp>
      <p:cxnSp>
        <p:nvCxnSpPr>
          <p:cNvPr id="39" name="カギ線コネクタ 27">
            <a:extLst>
              <a:ext uri="{FF2B5EF4-FFF2-40B4-BE49-F238E27FC236}">
                <a16:creationId xmlns:a16="http://schemas.microsoft.com/office/drawing/2014/main" id="{2D5CD49A-14B4-D072-D84F-65B39AE02FB9}"/>
              </a:ext>
            </a:extLst>
          </p:cNvPr>
          <p:cNvCxnSpPr>
            <a:cxnSpLocks/>
            <a:stCxn id="40" idx="1"/>
          </p:cNvCxnSpPr>
          <p:nvPr/>
        </p:nvCxnSpPr>
        <p:spPr>
          <a:xfrm rot="10800000" flipV="1">
            <a:off x="6590150" y="5720163"/>
            <a:ext cx="1472699" cy="91352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20">
            <a:extLst>
              <a:ext uri="{FF2B5EF4-FFF2-40B4-BE49-F238E27FC236}">
                <a16:creationId xmlns:a16="http://schemas.microsoft.com/office/drawing/2014/main" id="{FF0F0BDD-DF28-A3BA-95A5-BD3D986C9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903" y="1862660"/>
            <a:ext cx="18872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ja-JP" sz="105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lang="ja-JP" altLang="en-US" sz="105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検査対象は各自利用</a:t>
            </a:r>
            <a:endParaRPr lang="en-US" altLang="ja-JP" sz="1050" b="0" i="0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eaLnBrk="1" hangingPunct="1"/>
            <a:r>
              <a:rPr lang="ja-JP" altLang="en-US" sz="105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サービスに応じて検討する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34" name="グラフィックス 33">
            <a:extLst>
              <a:ext uri="{FF2B5EF4-FFF2-40B4-BE49-F238E27FC236}">
                <a16:creationId xmlns:a16="http://schemas.microsoft.com/office/drawing/2014/main" id="{51F578C4-4A6F-FE03-243A-FE7A44CD87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7431" y="8087360"/>
            <a:ext cx="548640" cy="548640"/>
          </a:xfrm>
          <a:prstGeom prst="rect">
            <a:avLst/>
          </a:prstGeom>
        </p:spPr>
      </p:pic>
      <p:pic>
        <p:nvPicPr>
          <p:cNvPr id="37" name="グラフィックス 36">
            <a:extLst>
              <a:ext uri="{FF2B5EF4-FFF2-40B4-BE49-F238E27FC236}">
                <a16:creationId xmlns:a16="http://schemas.microsoft.com/office/drawing/2014/main" id="{6A0B7833-1556-9AE1-E432-BFCC2444E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73303" y="7174310"/>
            <a:ext cx="546425" cy="546425"/>
          </a:xfrm>
          <a:prstGeom prst="rect">
            <a:avLst/>
          </a:prstGeom>
        </p:spPr>
      </p:pic>
      <p:pic>
        <p:nvPicPr>
          <p:cNvPr id="40" name="グラフィックス 5">
            <a:extLst>
              <a:ext uri="{FF2B5EF4-FFF2-40B4-BE49-F238E27FC236}">
                <a16:creationId xmlns:a16="http://schemas.microsoft.com/office/drawing/2014/main" id="{45C8FAF2-ACFF-2640-8516-A4388CF9A5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2848" y="5445843"/>
            <a:ext cx="548640" cy="548640"/>
          </a:xfrm>
          <a:prstGeom prst="rect">
            <a:avLst/>
          </a:prstGeom>
        </p:spPr>
      </p:pic>
      <p:pic>
        <p:nvPicPr>
          <p:cNvPr id="56" name="グラフィックス 5">
            <a:extLst>
              <a:ext uri="{FF2B5EF4-FFF2-40B4-BE49-F238E27FC236}">
                <a16:creationId xmlns:a16="http://schemas.microsoft.com/office/drawing/2014/main" id="{F337196B-B072-3E46-7B8D-96F9F14C2D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4628" y="4127398"/>
            <a:ext cx="548640" cy="548640"/>
          </a:xfrm>
          <a:prstGeom prst="rect">
            <a:avLst/>
          </a:prstGeom>
        </p:spPr>
      </p:pic>
      <p:pic>
        <p:nvPicPr>
          <p:cNvPr id="57" name="グラフィックス 5">
            <a:extLst>
              <a:ext uri="{FF2B5EF4-FFF2-40B4-BE49-F238E27FC236}">
                <a16:creationId xmlns:a16="http://schemas.microsoft.com/office/drawing/2014/main" id="{ADBF43E2-DE3F-147E-316B-F31300B63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4628" y="2385029"/>
            <a:ext cx="548640" cy="548640"/>
          </a:xfrm>
          <a:prstGeom prst="rect">
            <a:avLst/>
          </a:prstGeom>
        </p:spPr>
      </p:pic>
      <p:pic>
        <p:nvPicPr>
          <p:cNvPr id="63" name="グラフィックス 5">
            <a:extLst>
              <a:ext uri="{FF2B5EF4-FFF2-40B4-BE49-F238E27FC236}">
                <a16:creationId xmlns:a16="http://schemas.microsoft.com/office/drawing/2014/main" id="{4A432360-5149-B725-6A31-9269ECFD6E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98008" y="4127398"/>
            <a:ext cx="548640" cy="548640"/>
          </a:xfrm>
          <a:prstGeom prst="rect">
            <a:avLst/>
          </a:prstGeom>
        </p:spPr>
      </p:pic>
      <p:pic>
        <p:nvPicPr>
          <p:cNvPr id="78" name="グラフィックス 77">
            <a:extLst>
              <a:ext uri="{FF2B5EF4-FFF2-40B4-BE49-F238E27FC236}">
                <a16:creationId xmlns:a16="http://schemas.microsoft.com/office/drawing/2014/main" id="{608F66E6-12EC-2DC8-D67E-F86530BBC2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75043" y="2394445"/>
            <a:ext cx="548640" cy="548640"/>
          </a:xfrm>
          <a:prstGeom prst="rect">
            <a:avLst/>
          </a:prstGeom>
        </p:spPr>
      </p:pic>
      <p:pic>
        <p:nvPicPr>
          <p:cNvPr id="79" name="グラフィックス 78">
            <a:extLst>
              <a:ext uri="{FF2B5EF4-FFF2-40B4-BE49-F238E27FC236}">
                <a16:creationId xmlns:a16="http://schemas.microsoft.com/office/drawing/2014/main" id="{E9A8A6F1-7240-D5E2-A951-5D931531CC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69888" y="2399830"/>
            <a:ext cx="548640" cy="548640"/>
          </a:xfrm>
          <a:prstGeom prst="rect">
            <a:avLst/>
          </a:prstGeom>
        </p:spPr>
      </p:pic>
      <p:pic>
        <p:nvPicPr>
          <p:cNvPr id="80" name="グラフィックス 79">
            <a:extLst>
              <a:ext uri="{FF2B5EF4-FFF2-40B4-BE49-F238E27FC236}">
                <a16:creationId xmlns:a16="http://schemas.microsoft.com/office/drawing/2014/main" id="{B1A3BB73-953E-7885-9905-896E1D6BE7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75043" y="4106278"/>
            <a:ext cx="548640" cy="548640"/>
          </a:xfrm>
          <a:prstGeom prst="rect">
            <a:avLst/>
          </a:prstGeom>
        </p:spPr>
      </p:pic>
      <p:pic>
        <p:nvPicPr>
          <p:cNvPr id="82" name="グラフィックス 81">
            <a:extLst>
              <a:ext uri="{FF2B5EF4-FFF2-40B4-BE49-F238E27FC236}">
                <a16:creationId xmlns:a16="http://schemas.microsoft.com/office/drawing/2014/main" id="{8E0E2ACA-8AD8-38ED-DACA-9802C1F768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69202" y="5180076"/>
            <a:ext cx="550733" cy="550733"/>
          </a:xfrm>
          <a:prstGeom prst="rect">
            <a:avLst/>
          </a:prstGeom>
        </p:spPr>
      </p:pic>
      <p:pic>
        <p:nvPicPr>
          <p:cNvPr id="85" name="グラフィックス 84">
            <a:extLst>
              <a:ext uri="{FF2B5EF4-FFF2-40B4-BE49-F238E27FC236}">
                <a16:creationId xmlns:a16="http://schemas.microsoft.com/office/drawing/2014/main" id="{B29DD41B-EF1B-3CA9-99E1-9F2C920467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868048" y="5180076"/>
            <a:ext cx="548640" cy="548640"/>
          </a:xfrm>
          <a:prstGeom prst="rect">
            <a:avLst/>
          </a:prstGeom>
        </p:spPr>
      </p:pic>
      <p:pic>
        <p:nvPicPr>
          <p:cNvPr id="86" name="グラフィックス 85">
            <a:extLst>
              <a:ext uri="{FF2B5EF4-FFF2-40B4-BE49-F238E27FC236}">
                <a16:creationId xmlns:a16="http://schemas.microsoft.com/office/drawing/2014/main" id="{1922329D-8E41-0CA4-C9DC-91E985138F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969202" y="6390754"/>
            <a:ext cx="548640" cy="548640"/>
          </a:xfrm>
          <a:prstGeom prst="rect">
            <a:avLst/>
          </a:prstGeom>
        </p:spPr>
      </p:pic>
      <p:pic>
        <p:nvPicPr>
          <p:cNvPr id="87" name="グラフィックス 86">
            <a:extLst>
              <a:ext uri="{FF2B5EF4-FFF2-40B4-BE49-F238E27FC236}">
                <a16:creationId xmlns:a16="http://schemas.microsoft.com/office/drawing/2014/main" id="{5CA2E6C0-9184-83CA-B498-72897660F39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272138" y="2385046"/>
            <a:ext cx="542999" cy="542999"/>
          </a:xfrm>
          <a:prstGeom prst="rect">
            <a:avLst/>
          </a:prstGeom>
        </p:spPr>
      </p:pic>
      <p:pic>
        <p:nvPicPr>
          <p:cNvPr id="88" name="グラフィックス 87">
            <a:extLst>
              <a:ext uri="{FF2B5EF4-FFF2-40B4-BE49-F238E27FC236}">
                <a16:creationId xmlns:a16="http://schemas.microsoft.com/office/drawing/2014/main" id="{E53C750D-49D8-0D83-42CE-97B039E92C0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660861" y="2379405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30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7-2-11-2. </a:t>
            </a:r>
            <a:r>
              <a:rPr kumimoji="1" lang="ja-JP" altLang="en-US" dirty="0"/>
              <a:t>セキュリティ</a:t>
            </a:r>
            <a:r>
              <a:rPr kumimoji="1" lang="en-US" altLang="ja-JP" dirty="0"/>
              <a:t>_</a:t>
            </a:r>
            <a:r>
              <a:rPr kumimoji="1" lang="ja-JP" altLang="en-US" dirty="0"/>
              <a:t>通信を介した攻撃への保護</a:t>
            </a:r>
            <a:br>
              <a:rPr lang="ja-JP" altLang="en-US" b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</a:b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5DEC0AC-856F-BE17-CB92-9A14DF4E4C91}"/>
              </a:ext>
            </a:extLst>
          </p:cNvPr>
          <p:cNvSpPr/>
          <p:nvPr/>
        </p:nvSpPr>
        <p:spPr>
          <a:xfrm>
            <a:off x="4214165" y="1722071"/>
            <a:ext cx="8472284" cy="2706078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セキュリティ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通信を介した攻撃への保護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Rectangle 78">
            <a:extLst>
              <a:ext uri="{FF2B5EF4-FFF2-40B4-BE49-F238E27FC236}">
                <a16:creationId xmlns:a16="http://schemas.microsoft.com/office/drawing/2014/main" id="{73D4BD79-6FF7-BD6C-F327-7478F93D292C}"/>
              </a:ext>
            </a:extLst>
          </p:cNvPr>
          <p:cNvSpPr/>
          <p:nvPr/>
        </p:nvSpPr>
        <p:spPr>
          <a:xfrm>
            <a:off x="3966019" y="1300201"/>
            <a:ext cx="8909433" cy="771679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20" name="直線矢印コネクタ 120">
            <a:extLst>
              <a:ext uri="{FF2B5EF4-FFF2-40B4-BE49-F238E27FC236}">
                <a16:creationId xmlns:a16="http://schemas.microsoft.com/office/drawing/2014/main" id="{119F110E-AF67-1974-CEEA-272B59686AFC}"/>
              </a:ext>
            </a:extLst>
          </p:cNvPr>
          <p:cNvCxnSpPr>
            <a:cxnSpLocks/>
          </p:cNvCxnSpPr>
          <p:nvPr/>
        </p:nvCxnSpPr>
        <p:spPr>
          <a:xfrm>
            <a:off x="3527184" y="3436841"/>
            <a:ext cx="3899698" cy="6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カギ線コネクタ 27">
            <a:extLst>
              <a:ext uri="{FF2B5EF4-FFF2-40B4-BE49-F238E27FC236}">
                <a16:creationId xmlns:a16="http://schemas.microsoft.com/office/drawing/2014/main" id="{F1B42CE5-2C2B-C8E2-285B-06E251BD9446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7553276" y="4382739"/>
            <a:ext cx="1312098" cy="8760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41489C18-84DC-4AB8-22EA-860C8855A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8555" y="1300201"/>
            <a:ext cx="381000" cy="381000"/>
          </a:xfrm>
          <a:prstGeom prst="rect">
            <a:avLst/>
          </a:prstGeom>
        </p:spPr>
      </p:pic>
      <p:sp>
        <p:nvSpPr>
          <p:cNvPr id="10" name="Rectangle 115">
            <a:extLst>
              <a:ext uri="{FF2B5EF4-FFF2-40B4-BE49-F238E27FC236}">
                <a16:creationId xmlns:a16="http://schemas.microsoft.com/office/drawing/2014/main" id="{C284A255-5680-3672-E383-3C61EE4A2CD8}"/>
              </a:ext>
            </a:extLst>
          </p:cNvPr>
          <p:cNvSpPr/>
          <p:nvPr/>
        </p:nvSpPr>
        <p:spPr>
          <a:xfrm>
            <a:off x="4214165" y="4481818"/>
            <a:ext cx="8563724" cy="4436331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14AA2F12-81B1-937E-838E-89DF21159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602" y="3008154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　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DNS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ドメイン管理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453F703-0BD9-269E-9CD9-0F195593D510}"/>
              </a:ext>
            </a:extLst>
          </p:cNvPr>
          <p:cNvSpPr/>
          <p:nvPr/>
        </p:nvSpPr>
        <p:spPr>
          <a:xfrm>
            <a:off x="9498665" y="4428149"/>
            <a:ext cx="3187784" cy="193887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A23D6614-BBFF-415B-3AD1-D01CEC43D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9" y="3764582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サービス保護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D771AF5-BE11-8EA2-F7C4-AFC3A6BEE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721" y="2871104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DDoS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ネットワーク保護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DDoS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保護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F619EBA1-6FB2-1125-84CE-4E16489C9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042" y="4483004"/>
            <a:ext cx="351496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業務アプリケーションを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提供するブロック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例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・申請・届出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申請・届出機能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・利用者認証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本人確認機能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・利用者認証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ユーザー認証機能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・コンテンツ管理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_Web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ページ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動的コンテンツ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)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公開機能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・コンテンツ管理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_Web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ページ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静的コンテンツ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)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公開機能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C9FF6516-0EB9-596C-B952-2F0B92DEA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763" y="5773041"/>
            <a:ext cx="1388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Application Gateway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負荷分散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DD0EF48E-27CB-A4ED-E00B-0D826F97B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763" y="7127283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Front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CDN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E39C06A8-C712-778C-D724-6C1393B2B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6604" y="7127283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パックエンド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API</a:t>
            </a:r>
          </a:p>
        </p:txBody>
      </p:sp>
      <p:cxnSp>
        <p:nvCxnSpPr>
          <p:cNvPr id="35" name="カギ線コネクタ 27">
            <a:extLst>
              <a:ext uri="{FF2B5EF4-FFF2-40B4-BE49-F238E27FC236}">
                <a16:creationId xmlns:a16="http://schemas.microsoft.com/office/drawing/2014/main" id="{5485B174-D294-BFD8-6B21-FAEAED436C89}"/>
              </a:ext>
            </a:extLst>
          </p:cNvPr>
          <p:cNvCxnSpPr>
            <a:cxnSpLocks/>
            <a:stCxn id="7" idx="2"/>
            <a:endCxn id="11" idx="1"/>
          </p:cNvCxnSpPr>
          <p:nvPr/>
        </p:nvCxnSpPr>
        <p:spPr>
          <a:xfrm rot="16200000" flipH="1">
            <a:off x="6883192" y="5052823"/>
            <a:ext cx="2725302" cy="9490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" name="グラフィックス 45">
            <a:extLst>
              <a:ext uri="{FF2B5EF4-FFF2-40B4-BE49-F238E27FC236}">
                <a16:creationId xmlns:a16="http://schemas.microsoft.com/office/drawing/2014/main" id="{1A67C56E-A845-1945-743F-DFDC28A05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1763" y="4450933"/>
            <a:ext cx="686968" cy="686968"/>
          </a:xfrm>
          <a:prstGeom prst="rect">
            <a:avLst/>
          </a:prstGeom>
        </p:spPr>
      </p:pic>
      <p:sp>
        <p:nvSpPr>
          <p:cNvPr id="50" name="Rectangle 78">
            <a:extLst>
              <a:ext uri="{FF2B5EF4-FFF2-40B4-BE49-F238E27FC236}">
                <a16:creationId xmlns:a16="http://schemas.microsoft.com/office/drawing/2014/main" id="{791201AD-D311-FC6C-5A86-C5968AC135AE}"/>
              </a:ext>
            </a:extLst>
          </p:cNvPr>
          <p:cNvSpPr/>
          <p:nvPr/>
        </p:nvSpPr>
        <p:spPr>
          <a:xfrm>
            <a:off x="8242942" y="4565133"/>
            <a:ext cx="4215812" cy="1804336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CE332D8D-3637-59CF-88F7-4969879C6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280" y="3764582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cxnSp>
        <p:nvCxnSpPr>
          <p:cNvPr id="61" name="カギ線コネクタ 27">
            <a:extLst>
              <a:ext uri="{FF2B5EF4-FFF2-40B4-BE49-F238E27FC236}">
                <a16:creationId xmlns:a16="http://schemas.microsoft.com/office/drawing/2014/main" id="{92CDE1B7-E7DA-FE24-E2D8-E83C4FD64C7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06345" y="1977998"/>
            <a:ext cx="390801" cy="18380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9">
            <a:extLst>
              <a:ext uri="{FF2B5EF4-FFF2-40B4-BE49-F238E27FC236}">
                <a16:creationId xmlns:a16="http://schemas.microsoft.com/office/drawing/2014/main" id="{B8E54CD0-BBD1-37D9-2A3C-8AA919642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465" y="5815470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Firewall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ファイヤウォール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72" name="TextBox 9">
            <a:extLst>
              <a:ext uri="{FF2B5EF4-FFF2-40B4-BE49-F238E27FC236}">
                <a16:creationId xmlns:a16="http://schemas.microsoft.com/office/drawing/2014/main" id="{E12F8619-A09D-8194-918F-D928C8DFE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2104" y="5815470"/>
            <a:ext cx="1388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Network Security Group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セキュリティグループ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73" name="直線矢印コネクタ 120">
            <a:extLst>
              <a:ext uri="{FF2B5EF4-FFF2-40B4-BE49-F238E27FC236}">
                <a16:creationId xmlns:a16="http://schemas.microsoft.com/office/drawing/2014/main" id="{45FBDD30-3990-46A7-5550-1C8F3415D9BF}"/>
              </a:ext>
            </a:extLst>
          </p:cNvPr>
          <p:cNvCxnSpPr>
            <a:cxnSpLocks/>
            <a:stCxn id="11" idx="3"/>
            <a:endCxn id="33" idx="1"/>
          </p:cNvCxnSpPr>
          <p:nvPr/>
        </p:nvCxnSpPr>
        <p:spPr>
          <a:xfrm>
            <a:off x="9269003" y="6889994"/>
            <a:ext cx="8457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9">
            <a:extLst>
              <a:ext uri="{FF2B5EF4-FFF2-40B4-BE49-F238E27FC236}">
                <a16:creationId xmlns:a16="http://schemas.microsoft.com/office/drawing/2014/main" id="{90787CA7-ECDF-25DE-2D01-2854159F0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96" y="8262674"/>
            <a:ext cx="1388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Microsoft Entra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外部 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ID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ユーザー管理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1" name="グラフィックス 10">
            <a:extLst>
              <a:ext uri="{FF2B5EF4-FFF2-40B4-BE49-F238E27FC236}">
                <a16:creationId xmlns:a16="http://schemas.microsoft.com/office/drawing/2014/main" id="{250C8362-D7EC-7D68-84A4-DEA142BC9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20363" y="6615674"/>
            <a:ext cx="548640" cy="548640"/>
          </a:xfrm>
          <a:prstGeom prst="rect">
            <a:avLst/>
          </a:prstGeom>
        </p:spPr>
      </p:pic>
      <p:pic>
        <p:nvPicPr>
          <p:cNvPr id="33" name="グラフィックス 32">
            <a:extLst>
              <a:ext uri="{FF2B5EF4-FFF2-40B4-BE49-F238E27FC236}">
                <a16:creationId xmlns:a16="http://schemas.microsoft.com/office/drawing/2014/main" id="{E4256A70-E8BF-AD91-AF6F-C83111F2C1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14802" y="6615674"/>
            <a:ext cx="548640" cy="548640"/>
          </a:xfrm>
          <a:prstGeom prst="rect">
            <a:avLst/>
          </a:prstGeom>
        </p:spPr>
      </p:pic>
      <p:pic>
        <p:nvPicPr>
          <p:cNvPr id="38" name="グラフィックス 37">
            <a:extLst>
              <a:ext uri="{FF2B5EF4-FFF2-40B4-BE49-F238E27FC236}">
                <a16:creationId xmlns:a16="http://schemas.microsoft.com/office/drawing/2014/main" id="{5831A406-3652-58D7-542D-964334196D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13461" y="5198770"/>
            <a:ext cx="548640" cy="548640"/>
          </a:xfrm>
          <a:prstGeom prst="rect">
            <a:avLst/>
          </a:prstGeom>
        </p:spPr>
      </p:pic>
      <p:pic>
        <p:nvPicPr>
          <p:cNvPr id="39" name="グラフィックス 38">
            <a:extLst>
              <a:ext uri="{FF2B5EF4-FFF2-40B4-BE49-F238E27FC236}">
                <a16:creationId xmlns:a16="http://schemas.microsoft.com/office/drawing/2014/main" id="{073C6823-48A5-F15C-7655-81E07E7DF8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92009" y="5202470"/>
            <a:ext cx="548640" cy="548640"/>
          </a:xfrm>
          <a:prstGeom prst="rect">
            <a:avLst/>
          </a:prstGeom>
        </p:spPr>
      </p:pic>
      <p:pic>
        <p:nvPicPr>
          <p:cNvPr id="40" name="グラフィックス 39">
            <a:extLst>
              <a:ext uri="{FF2B5EF4-FFF2-40B4-BE49-F238E27FC236}">
                <a16:creationId xmlns:a16="http://schemas.microsoft.com/office/drawing/2014/main" id="{F67340F4-9F8B-8850-5C81-0E551F9253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11686" y="5191026"/>
            <a:ext cx="548640" cy="548640"/>
          </a:xfrm>
          <a:prstGeom prst="rect">
            <a:avLst/>
          </a:prstGeom>
        </p:spPr>
      </p:pic>
      <p:pic>
        <p:nvPicPr>
          <p:cNvPr id="41" name="グラフィックス 40">
            <a:extLst>
              <a:ext uri="{FF2B5EF4-FFF2-40B4-BE49-F238E27FC236}">
                <a16:creationId xmlns:a16="http://schemas.microsoft.com/office/drawing/2014/main" id="{4FD1956C-977F-5E32-2134-202085CC02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97003" y="3162521"/>
            <a:ext cx="548640" cy="548640"/>
          </a:xfrm>
          <a:prstGeom prst="rect">
            <a:avLst/>
          </a:prstGeom>
        </p:spPr>
      </p:pic>
      <p:pic>
        <p:nvPicPr>
          <p:cNvPr id="42" name="Graphic 23">
            <a:extLst>
              <a:ext uri="{FF2B5EF4-FFF2-40B4-BE49-F238E27FC236}">
                <a16:creationId xmlns:a16="http://schemas.microsoft.com/office/drawing/2014/main" id="{79834AA3-5E7B-EEAB-C33D-8083022C5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 bwMode="auto">
          <a:xfrm flipH="1">
            <a:off x="2908740" y="3157525"/>
            <a:ext cx="553225" cy="5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グラフィックス 42">
            <a:extLst>
              <a:ext uri="{FF2B5EF4-FFF2-40B4-BE49-F238E27FC236}">
                <a16:creationId xmlns:a16="http://schemas.microsoft.com/office/drawing/2014/main" id="{2AB86E18-816F-D8B6-31C7-4811FD3239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95380" y="2435023"/>
            <a:ext cx="548640" cy="548640"/>
          </a:xfrm>
          <a:prstGeom prst="rect">
            <a:avLst/>
          </a:prstGeom>
        </p:spPr>
      </p:pic>
      <p:pic>
        <p:nvPicPr>
          <p:cNvPr id="44" name="グラフィックス 43">
            <a:extLst>
              <a:ext uri="{FF2B5EF4-FFF2-40B4-BE49-F238E27FC236}">
                <a16:creationId xmlns:a16="http://schemas.microsoft.com/office/drawing/2014/main" id="{0A0F1B7A-7BEF-C5F8-B105-2E9EF73950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57303" y="2337461"/>
            <a:ext cx="549321" cy="549321"/>
          </a:xfrm>
          <a:prstGeom prst="rect">
            <a:avLst/>
          </a:prstGeom>
        </p:spPr>
      </p:pic>
      <p:pic>
        <p:nvPicPr>
          <p:cNvPr id="49" name="グラフィックス 48">
            <a:extLst>
              <a:ext uri="{FF2B5EF4-FFF2-40B4-BE49-F238E27FC236}">
                <a16:creationId xmlns:a16="http://schemas.microsoft.com/office/drawing/2014/main" id="{66DE4862-FB1A-C144-D726-C5FDC757734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748019" y="7714034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43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タイトル 2">
            <a:extLst>
              <a:ext uri="{FF2B5EF4-FFF2-40B4-BE49-F238E27FC236}">
                <a16:creationId xmlns:a16="http://schemas.microsoft.com/office/drawing/2014/main" id="{DA31DE17-D916-465B-F658-B88E612B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7-2-11-3. </a:t>
            </a:r>
            <a:r>
              <a:rPr kumimoji="1" lang="ja-JP" altLang="en-US" dirty="0"/>
              <a:t>セキュリティ</a:t>
            </a:r>
            <a:r>
              <a:rPr kumimoji="1" lang="en-US" altLang="ja-JP" dirty="0"/>
              <a:t>_</a:t>
            </a:r>
            <a:r>
              <a:rPr kumimoji="1" lang="ja-JP" altLang="en-US" dirty="0"/>
              <a:t>保管データの暗号化</a:t>
            </a:r>
            <a:br>
              <a:rPr lang="ja-JP" altLang="en-US" b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</a:br>
            <a:endParaRPr kumimoji="1" lang="ja-JP" altLang="en-US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63EBD5E-7346-2A23-57F5-1B680DEFD91D}"/>
              </a:ext>
            </a:extLst>
          </p:cNvPr>
          <p:cNvSpPr/>
          <p:nvPr/>
        </p:nvSpPr>
        <p:spPr>
          <a:xfrm>
            <a:off x="4391730" y="5906690"/>
            <a:ext cx="9669588" cy="1371934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セキュリティ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保管データの暗号化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4" name="Rectangle 78">
            <a:extLst>
              <a:ext uri="{FF2B5EF4-FFF2-40B4-BE49-F238E27FC236}">
                <a16:creationId xmlns:a16="http://schemas.microsoft.com/office/drawing/2014/main" id="{CE299D79-1326-7544-388A-58B1B8F5048E}"/>
              </a:ext>
            </a:extLst>
          </p:cNvPr>
          <p:cNvSpPr/>
          <p:nvPr/>
        </p:nvSpPr>
        <p:spPr>
          <a:xfrm>
            <a:off x="4249813" y="1840609"/>
            <a:ext cx="9969107" cy="553859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Cloud</a:t>
            </a: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AA54468D-83E5-76D3-1936-66FF875C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2670" y="6738462"/>
            <a:ext cx="127062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運用者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47" name="Graphic 23">
            <a:extLst>
              <a:ext uri="{FF2B5EF4-FFF2-40B4-BE49-F238E27FC236}">
                <a16:creationId xmlns:a16="http://schemas.microsoft.com/office/drawing/2014/main" id="{7760CA65-0479-E96B-F0E5-276A415B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14583034" y="6277888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グラフィックス 48">
            <a:extLst>
              <a:ext uri="{FF2B5EF4-FFF2-40B4-BE49-F238E27FC236}">
                <a16:creationId xmlns:a16="http://schemas.microsoft.com/office/drawing/2014/main" id="{98D9E81F-4EB2-1132-D9F2-A442FF12A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9813" y="1840609"/>
            <a:ext cx="381000" cy="381000"/>
          </a:xfrm>
          <a:prstGeom prst="rect">
            <a:avLst/>
          </a:prstGeom>
        </p:spPr>
      </p:pic>
      <p:sp>
        <p:nvSpPr>
          <p:cNvPr id="50" name="Rectangle 115">
            <a:extLst>
              <a:ext uri="{FF2B5EF4-FFF2-40B4-BE49-F238E27FC236}">
                <a16:creationId xmlns:a16="http://schemas.microsoft.com/office/drawing/2014/main" id="{00D7B27E-8A00-6E41-0D0F-4558D9DA4A17}"/>
              </a:ext>
            </a:extLst>
          </p:cNvPr>
          <p:cNvSpPr/>
          <p:nvPr/>
        </p:nvSpPr>
        <p:spPr>
          <a:xfrm>
            <a:off x="4396383" y="2340148"/>
            <a:ext cx="3677621" cy="344800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61" name="グラフィックス 60">
            <a:extLst>
              <a:ext uri="{FF2B5EF4-FFF2-40B4-BE49-F238E27FC236}">
                <a16:creationId xmlns:a16="http://schemas.microsoft.com/office/drawing/2014/main" id="{906FD95B-6773-DABF-35E2-7F3374E12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6825" y="3854050"/>
            <a:ext cx="548640" cy="548640"/>
          </a:xfrm>
          <a:prstGeom prst="rect">
            <a:avLst/>
          </a:prstGeom>
        </p:spPr>
      </p:pic>
      <p:cxnSp>
        <p:nvCxnSpPr>
          <p:cNvPr id="69" name="カギ線コネクタ 27">
            <a:extLst>
              <a:ext uri="{FF2B5EF4-FFF2-40B4-BE49-F238E27FC236}">
                <a16:creationId xmlns:a16="http://schemas.microsoft.com/office/drawing/2014/main" id="{18B447DD-6641-EF57-48A3-59CC5B43D037}"/>
              </a:ext>
            </a:extLst>
          </p:cNvPr>
          <p:cNvCxnSpPr>
            <a:cxnSpLocks/>
            <a:stCxn id="104" idx="0"/>
            <a:endCxn id="82" idx="2"/>
          </p:cNvCxnSpPr>
          <p:nvPr/>
        </p:nvCxnSpPr>
        <p:spPr>
          <a:xfrm rot="16200000" flipV="1">
            <a:off x="5002350" y="4930543"/>
            <a:ext cx="1297704" cy="1345723"/>
          </a:xfrm>
          <a:prstGeom prst="bentConnector3">
            <a:avLst>
              <a:gd name="adj1" fmla="val 1409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20">
            <a:extLst>
              <a:ext uri="{FF2B5EF4-FFF2-40B4-BE49-F238E27FC236}">
                <a16:creationId xmlns:a16="http://schemas.microsoft.com/office/drawing/2014/main" id="{A72C83FC-A419-4708-F8E1-E9C172FC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6382" y="2349651"/>
            <a:ext cx="351496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暗号化の対象となる業務データを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保管する機能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例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・データ管理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データ連携機能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・データ管理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データ収集機能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81" name="グラフィックス 80">
            <a:extLst>
              <a:ext uri="{FF2B5EF4-FFF2-40B4-BE49-F238E27FC236}">
                <a16:creationId xmlns:a16="http://schemas.microsoft.com/office/drawing/2014/main" id="{C8C67141-E50F-FEE8-B4A4-83FEA927C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08936" y="3854050"/>
            <a:ext cx="548640" cy="548640"/>
          </a:xfrm>
          <a:prstGeom prst="rect">
            <a:avLst/>
          </a:prstGeom>
        </p:spPr>
      </p:pic>
      <p:sp>
        <p:nvSpPr>
          <p:cNvPr id="82" name="TextBox 9">
            <a:extLst>
              <a:ext uri="{FF2B5EF4-FFF2-40B4-BE49-F238E27FC236}">
                <a16:creationId xmlns:a16="http://schemas.microsoft.com/office/drawing/2014/main" id="{D02FC68D-5952-68D4-B1F6-CA6342094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369" y="4400555"/>
            <a:ext cx="17499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ファイル保管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84" name="TextBox 9">
            <a:extLst>
              <a:ext uri="{FF2B5EF4-FFF2-40B4-BE49-F238E27FC236}">
                <a16:creationId xmlns:a16="http://schemas.microsoft.com/office/drawing/2014/main" id="{EE7F849C-3112-6103-9FDE-04F636334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174" y="4402690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SQL Database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データ保管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85" name="グラフィックス 84">
            <a:extLst>
              <a:ext uri="{FF2B5EF4-FFF2-40B4-BE49-F238E27FC236}">
                <a16:creationId xmlns:a16="http://schemas.microsoft.com/office/drawing/2014/main" id="{DDA7C36B-8E9F-53AD-AA8A-E3FB7D8110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24714" y="3854050"/>
            <a:ext cx="548640" cy="548640"/>
          </a:xfrm>
          <a:prstGeom prst="rect">
            <a:avLst/>
          </a:prstGeom>
        </p:spPr>
      </p:pic>
      <p:sp>
        <p:nvSpPr>
          <p:cNvPr id="86" name="TextBox 9">
            <a:extLst>
              <a:ext uri="{FF2B5EF4-FFF2-40B4-BE49-F238E27FC236}">
                <a16:creationId xmlns:a16="http://schemas.microsoft.com/office/drawing/2014/main" id="{8BFDDEB7-59CF-0AA0-843F-75F231D15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063" y="4400555"/>
            <a:ext cx="17499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Container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Registry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コンテナイメージ管理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87" name="Rectangle 115">
            <a:extLst>
              <a:ext uri="{FF2B5EF4-FFF2-40B4-BE49-F238E27FC236}">
                <a16:creationId xmlns:a16="http://schemas.microsoft.com/office/drawing/2014/main" id="{085F5366-CFC5-C5F7-FEA5-0999A7E7D87B}"/>
              </a:ext>
            </a:extLst>
          </p:cNvPr>
          <p:cNvSpPr/>
          <p:nvPr/>
        </p:nvSpPr>
        <p:spPr>
          <a:xfrm>
            <a:off x="8267833" y="2340148"/>
            <a:ext cx="2715805" cy="344800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88" name="TextBox 20">
            <a:extLst>
              <a:ext uri="{FF2B5EF4-FFF2-40B4-BE49-F238E27FC236}">
                <a16:creationId xmlns:a16="http://schemas.microsoft.com/office/drawing/2014/main" id="{C3B6F619-1DA8-4143-D3DA-332DA8658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833" y="2349650"/>
            <a:ext cx="351496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暗号化の対象となるログデータを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保管する機能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例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・ログ管理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ログ管理機能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89" name="グラフィックス 88">
            <a:extLst>
              <a:ext uri="{FF2B5EF4-FFF2-40B4-BE49-F238E27FC236}">
                <a16:creationId xmlns:a16="http://schemas.microsoft.com/office/drawing/2014/main" id="{3688282C-17FF-FBF4-BEC0-E2CC816DB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82192" y="3858142"/>
            <a:ext cx="548640" cy="548640"/>
          </a:xfrm>
          <a:prstGeom prst="rect">
            <a:avLst/>
          </a:prstGeom>
        </p:spPr>
      </p:pic>
      <p:sp>
        <p:nvSpPr>
          <p:cNvPr id="90" name="TextBox 9">
            <a:extLst>
              <a:ext uri="{FF2B5EF4-FFF2-40B4-BE49-F238E27FC236}">
                <a16:creationId xmlns:a16="http://schemas.microsoft.com/office/drawing/2014/main" id="{A5B3C0DC-FE8A-A002-E762-A41063291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625" y="4404647"/>
            <a:ext cx="17499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ログファイル保管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92" name="Picture 4" descr="Log Analytics で仮想マシンのパフォーマンス診断">
            <a:extLst>
              <a:ext uri="{FF2B5EF4-FFF2-40B4-BE49-F238E27FC236}">
                <a16:creationId xmlns:a16="http://schemas.microsoft.com/office/drawing/2014/main" id="{447AAEDF-66E1-55D6-2271-B3C890E5F286}"/>
              </a:ext>
            </a:extLst>
          </p:cNvPr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081" y="3854050"/>
            <a:ext cx="548640" cy="54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">
            <a:extLst>
              <a:ext uri="{FF2B5EF4-FFF2-40B4-BE49-F238E27FC236}">
                <a16:creationId xmlns:a16="http://schemas.microsoft.com/office/drawing/2014/main" id="{D1D4BDB6-5E1C-1CAE-B1BE-9260F30E6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4514" y="4401858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Log Analytics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ログ一時保管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94" name="Rectangle 115">
            <a:extLst>
              <a:ext uri="{FF2B5EF4-FFF2-40B4-BE49-F238E27FC236}">
                <a16:creationId xmlns:a16="http://schemas.microsoft.com/office/drawing/2014/main" id="{72238E96-D965-A259-5F31-F37223DBDCC3}"/>
              </a:ext>
            </a:extLst>
          </p:cNvPr>
          <p:cNvSpPr/>
          <p:nvPr/>
        </p:nvSpPr>
        <p:spPr>
          <a:xfrm>
            <a:off x="11151683" y="2351374"/>
            <a:ext cx="2909634" cy="344800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95" name="TextBox 20">
            <a:extLst>
              <a:ext uri="{FF2B5EF4-FFF2-40B4-BE49-F238E27FC236}">
                <a16:creationId xmlns:a16="http://schemas.microsoft.com/office/drawing/2014/main" id="{E8D62FC5-40D5-CA86-70B3-321EEBD7C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1682" y="2338933"/>
            <a:ext cx="351496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暗号化の対象となるバックアップデータを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保管する機能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例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・バックアップ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バックアップ機能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99" name="グラフィックス 98">
            <a:extLst>
              <a:ext uri="{FF2B5EF4-FFF2-40B4-BE49-F238E27FC236}">
                <a16:creationId xmlns:a16="http://schemas.microsoft.com/office/drawing/2014/main" id="{F3C84683-C558-2110-3123-5CB1E00148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667000" y="3856006"/>
            <a:ext cx="548641" cy="548641"/>
          </a:xfrm>
          <a:prstGeom prst="rect">
            <a:avLst/>
          </a:prstGeom>
        </p:spPr>
      </p:pic>
      <p:sp>
        <p:nvSpPr>
          <p:cNvPr id="102" name="TextBox 9">
            <a:extLst>
              <a:ext uri="{FF2B5EF4-FFF2-40B4-BE49-F238E27FC236}">
                <a16:creationId xmlns:a16="http://schemas.microsoft.com/office/drawing/2014/main" id="{BBA08310-EB98-0517-94B2-251E36F34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9269" y="4388640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Backup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バックアップ保管リソース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04" name="グラフィックス 103">
            <a:extLst>
              <a:ext uri="{FF2B5EF4-FFF2-40B4-BE49-F238E27FC236}">
                <a16:creationId xmlns:a16="http://schemas.microsoft.com/office/drawing/2014/main" id="{5F6253F1-8CE2-EE53-BD71-54ED9200B0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49743" y="6252257"/>
            <a:ext cx="548639" cy="548639"/>
          </a:xfrm>
          <a:prstGeom prst="rect">
            <a:avLst/>
          </a:prstGeom>
        </p:spPr>
      </p:pic>
      <p:cxnSp>
        <p:nvCxnSpPr>
          <p:cNvPr id="107" name="カギ線コネクタ 27">
            <a:extLst>
              <a:ext uri="{FF2B5EF4-FFF2-40B4-BE49-F238E27FC236}">
                <a16:creationId xmlns:a16="http://schemas.microsoft.com/office/drawing/2014/main" id="{28558118-94EF-C00A-A2DE-CC8C6F883C7E}"/>
              </a:ext>
            </a:extLst>
          </p:cNvPr>
          <p:cNvCxnSpPr>
            <a:cxnSpLocks/>
            <a:stCxn id="104" idx="0"/>
            <a:endCxn id="84" idx="2"/>
          </p:cNvCxnSpPr>
          <p:nvPr/>
        </p:nvCxnSpPr>
        <p:spPr>
          <a:xfrm rot="16200000" flipV="1">
            <a:off x="5482876" y="5411070"/>
            <a:ext cx="1449457" cy="232918"/>
          </a:xfrm>
          <a:prstGeom prst="bentConnector3">
            <a:avLst>
              <a:gd name="adj1" fmla="val 1265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カギ線コネクタ 27">
            <a:extLst>
              <a:ext uri="{FF2B5EF4-FFF2-40B4-BE49-F238E27FC236}">
                <a16:creationId xmlns:a16="http://schemas.microsoft.com/office/drawing/2014/main" id="{A1848043-7B89-89F2-96F3-D3183EAACB65}"/>
              </a:ext>
            </a:extLst>
          </p:cNvPr>
          <p:cNvCxnSpPr>
            <a:cxnSpLocks/>
            <a:stCxn id="104" idx="0"/>
            <a:endCxn id="90" idx="2"/>
          </p:cNvCxnSpPr>
          <p:nvPr/>
        </p:nvCxnSpPr>
        <p:spPr>
          <a:xfrm rot="5400000" flipH="1" flipV="1">
            <a:off x="6941023" y="4341685"/>
            <a:ext cx="1293612" cy="2527533"/>
          </a:xfrm>
          <a:prstGeom prst="bentConnector3">
            <a:avLst>
              <a:gd name="adj1" fmla="val 1395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カギ線コネクタ 27">
            <a:extLst>
              <a:ext uri="{FF2B5EF4-FFF2-40B4-BE49-F238E27FC236}">
                <a16:creationId xmlns:a16="http://schemas.microsoft.com/office/drawing/2014/main" id="{AD6B8DB0-8CE8-715A-E4B9-F98B249A44E2}"/>
              </a:ext>
            </a:extLst>
          </p:cNvPr>
          <p:cNvCxnSpPr>
            <a:cxnSpLocks/>
            <a:stCxn id="104" idx="0"/>
            <a:endCxn id="86" idx="2"/>
          </p:cNvCxnSpPr>
          <p:nvPr/>
        </p:nvCxnSpPr>
        <p:spPr>
          <a:xfrm rot="5400000" flipH="1" flipV="1">
            <a:off x="6112696" y="5165920"/>
            <a:ext cx="1297704" cy="874971"/>
          </a:xfrm>
          <a:prstGeom prst="bentConnector3">
            <a:avLst>
              <a:gd name="adj1" fmla="val 1403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カギ線コネクタ 27">
            <a:extLst>
              <a:ext uri="{FF2B5EF4-FFF2-40B4-BE49-F238E27FC236}">
                <a16:creationId xmlns:a16="http://schemas.microsoft.com/office/drawing/2014/main" id="{C01992D3-DB6A-6823-6199-FA735B7B4F39}"/>
              </a:ext>
            </a:extLst>
          </p:cNvPr>
          <p:cNvCxnSpPr>
            <a:cxnSpLocks/>
            <a:stCxn id="104" idx="0"/>
            <a:endCxn id="93" idx="2"/>
          </p:cNvCxnSpPr>
          <p:nvPr/>
        </p:nvCxnSpPr>
        <p:spPr>
          <a:xfrm rot="5400000" flipH="1" flipV="1">
            <a:off x="7416630" y="3709402"/>
            <a:ext cx="1450289" cy="3635422"/>
          </a:xfrm>
          <a:prstGeom prst="bentConnector3">
            <a:avLst>
              <a:gd name="adj1" fmla="val 1267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カギ線コネクタ 27">
            <a:extLst>
              <a:ext uri="{FF2B5EF4-FFF2-40B4-BE49-F238E27FC236}">
                <a16:creationId xmlns:a16="http://schemas.microsoft.com/office/drawing/2014/main" id="{ACEE8B5C-AC28-555B-39FA-A28AA6CAD589}"/>
              </a:ext>
            </a:extLst>
          </p:cNvPr>
          <p:cNvCxnSpPr>
            <a:cxnSpLocks/>
            <a:stCxn id="104" idx="0"/>
            <a:endCxn id="102" idx="2"/>
          </p:cNvCxnSpPr>
          <p:nvPr/>
        </p:nvCxnSpPr>
        <p:spPr>
          <a:xfrm rot="5400000" flipH="1" flipV="1">
            <a:off x="8367398" y="2745416"/>
            <a:ext cx="1463507" cy="5550177"/>
          </a:xfrm>
          <a:prstGeom prst="bentConnector3">
            <a:avLst>
              <a:gd name="adj1" fmla="val 1239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直線矢印コネクタ 120">
            <a:extLst>
              <a:ext uri="{FF2B5EF4-FFF2-40B4-BE49-F238E27FC236}">
                <a16:creationId xmlns:a16="http://schemas.microsoft.com/office/drawing/2014/main" id="{F29CDD4D-0A64-AE05-3523-18D0AE479829}"/>
              </a:ext>
            </a:extLst>
          </p:cNvPr>
          <p:cNvCxnSpPr>
            <a:cxnSpLocks/>
            <a:stCxn id="47" idx="3"/>
            <a:endCxn id="104" idx="3"/>
          </p:cNvCxnSpPr>
          <p:nvPr/>
        </p:nvCxnSpPr>
        <p:spPr>
          <a:xfrm flipH="1">
            <a:off x="6598382" y="6512838"/>
            <a:ext cx="7984652" cy="13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" name="TextBox 9">
            <a:extLst>
              <a:ext uri="{FF2B5EF4-FFF2-40B4-BE49-F238E27FC236}">
                <a16:creationId xmlns:a16="http://schemas.microsoft.com/office/drawing/2014/main" id="{DD6922F3-DC92-92A5-92ED-90A54C181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0494" y="6765662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Key Vault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暗号化キー管理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08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タイトル 2">
            <a:extLst>
              <a:ext uri="{FF2B5EF4-FFF2-40B4-BE49-F238E27FC236}">
                <a16:creationId xmlns:a16="http://schemas.microsoft.com/office/drawing/2014/main" id="{DA31DE17-D916-465B-F658-B88E612B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60097"/>
            <a:ext cx="15525572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7-2-13-1. </a:t>
            </a:r>
            <a:r>
              <a:rPr kumimoji="1" lang="ja-JP" altLang="en-US" dirty="0"/>
              <a:t>構成管理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システム構成管理機能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63EBD5E-7346-2A23-57F5-1B680DEFD91D}"/>
              </a:ext>
            </a:extLst>
          </p:cNvPr>
          <p:cNvSpPr/>
          <p:nvPr/>
        </p:nvSpPr>
        <p:spPr>
          <a:xfrm>
            <a:off x="7836408" y="2236874"/>
            <a:ext cx="3215446" cy="3986784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構成管理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システム構成管理機能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4" name="Rectangle 78">
            <a:extLst>
              <a:ext uri="{FF2B5EF4-FFF2-40B4-BE49-F238E27FC236}">
                <a16:creationId xmlns:a16="http://schemas.microsoft.com/office/drawing/2014/main" id="{CE299D79-1326-7544-388A-58B1B8F5048E}"/>
              </a:ext>
            </a:extLst>
          </p:cNvPr>
          <p:cNvSpPr/>
          <p:nvPr/>
        </p:nvSpPr>
        <p:spPr>
          <a:xfrm>
            <a:off x="5239512" y="1840609"/>
            <a:ext cx="8093430" cy="46333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Cloud</a:t>
            </a: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AA54468D-83E5-76D3-1936-66FF875C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0272" y="3166550"/>
            <a:ext cx="127062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運用者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47" name="Graphic 23">
            <a:extLst>
              <a:ext uri="{FF2B5EF4-FFF2-40B4-BE49-F238E27FC236}">
                <a16:creationId xmlns:a16="http://schemas.microsoft.com/office/drawing/2014/main" id="{7760CA65-0479-E96B-F0E5-276A415B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13890636" y="2744442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グラフィックス 48">
            <a:extLst>
              <a:ext uri="{FF2B5EF4-FFF2-40B4-BE49-F238E27FC236}">
                <a16:creationId xmlns:a16="http://schemas.microsoft.com/office/drawing/2014/main" id="{98D9E81F-4EB2-1132-D9F2-A442FF12A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9511" y="1855874"/>
            <a:ext cx="381000" cy="381000"/>
          </a:xfrm>
          <a:prstGeom prst="rect">
            <a:avLst/>
          </a:prstGeom>
        </p:spPr>
      </p:pic>
      <p:cxnSp>
        <p:nvCxnSpPr>
          <p:cNvPr id="69" name="カギ線コネクタ 27">
            <a:extLst>
              <a:ext uri="{FF2B5EF4-FFF2-40B4-BE49-F238E27FC236}">
                <a16:creationId xmlns:a16="http://schemas.microsoft.com/office/drawing/2014/main" id="{18B447DD-6641-EF57-48A3-59CC5B43D037}"/>
              </a:ext>
            </a:extLst>
          </p:cNvPr>
          <p:cNvCxnSpPr>
            <a:cxnSpLocks/>
            <a:stCxn id="34" idx="1"/>
            <a:endCxn id="19" idx="0"/>
          </p:cNvCxnSpPr>
          <p:nvPr/>
        </p:nvCxnSpPr>
        <p:spPr>
          <a:xfrm rot="10800000" flipV="1">
            <a:off x="6784945" y="2978263"/>
            <a:ext cx="2003989" cy="65169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Rectangle 115">
            <a:extLst>
              <a:ext uri="{FF2B5EF4-FFF2-40B4-BE49-F238E27FC236}">
                <a16:creationId xmlns:a16="http://schemas.microsoft.com/office/drawing/2014/main" id="{085F5366-CFC5-C5F7-FEA5-0999A7E7D87B}"/>
              </a:ext>
            </a:extLst>
          </p:cNvPr>
          <p:cNvSpPr/>
          <p:nvPr/>
        </p:nvSpPr>
        <p:spPr>
          <a:xfrm>
            <a:off x="11254990" y="2281946"/>
            <a:ext cx="1756923" cy="164997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88" name="TextBox 20">
            <a:extLst>
              <a:ext uri="{FF2B5EF4-FFF2-40B4-BE49-F238E27FC236}">
                <a16:creationId xmlns:a16="http://schemas.microsoft.com/office/drawing/2014/main" id="{C3B6F619-1DA8-4143-D3DA-332DA8658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4991" y="2286895"/>
            <a:ext cx="175692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Pipelines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eaLnBrk="1" hangingPunct="1"/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例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 CI/CD_CI/CD</a:t>
            </a: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パイプライン機能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cxnSp>
        <p:nvCxnSpPr>
          <p:cNvPr id="138" name="直線矢印コネクタ 120">
            <a:extLst>
              <a:ext uri="{FF2B5EF4-FFF2-40B4-BE49-F238E27FC236}">
                <a16:creationId xmlns:a16="http://schemas.microsoft.com/office/drawing/2014/main" id="{F29CDD4D-0A64-AE05-3523-18D0AE479829}"/>
              </a:ext>
            </a:extLst>
          </p:cNvPr>
          <p:cNvCxnSpPr>
            <a:cxnSpLocks/>
            <a:stCxn id="47" idx="3"/>
            <a:endCxn id="88" idx="3"/>
          </p:cNvCxnSpPr>
          <p:nvPr/>
        </p:nvCxnSpPr>
        <p:spPr>
          <a:xfrm flipH="1">
            <a:off x="13011913" y="2979392"/>
            <a:ext cx="87872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矢印コネクタ 120">
            <a:extLst>
              <a:ext uri="{FF2B5EF4-FFF2-40B4-BE49-F238E27FC236}">
                <a16:creationId xmlns:a16="http://schemas.microsoft.com/office/drawing/2014/main" id="{62C867CE-CA03-1161-AA42-8BA4EB40BBB6}"/>
              </a:ext>
            </a:extLst>
          </p:cNvPr>
          <p:cNvCxnSpPr>
            <a:cxnSpLocks/>
            <a:stCxn id="88" idx="1"/>
            <a:endCxn id="34" idx="3"/>
          </p:cNvCxnSpPr>
          <p:nvPr/>
        </p:nvCxnSpPr>
        <p:spPr>
          <a:xfrm flipH="1" flipV="1">
            <a:off x="9337573" y="2978264"/>
            <a:ext cx="1917418" cy="1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9">
            <a:extLst>
              <a:ext uri="{FF2B5EF4-FFF2-40B4-BE49-F238E27FC236}">
                <a16:creationId xmlns:a16="http://schemas.microsoft.com/office/drawing/2014/main" id="{E0681F75-4707-0CCA-82E8-96DC369AB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316" y="4468533"/>
            <a:ext cx="17499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Template Specs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構成管理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構成管理情報保管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690B9814-915E-46C0-66BC-D83B7F8B5D07}"/>
              </a:ext>
            </a:extLst>
          </p:cNvPr>
          <p:cNvSpPr/>
          <p:nvPr/>
        </p:nvSpPr>
        <p:spPr>
          <a:xfrm>
            <a:off x="5780995" y="3629961"/>
            <a:ext cx="2007899" cy="120721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E11A2CA4-16F4-FAC9-2C16-01196408A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994" y="3629961"/>
            <a:ext cx="20078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業務アプリケーション機能ブロック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cxnSp>
        <p:nvCxnSpPr>
          <p:cNvPr id="24" name="直線矢印コネクタ 120">
            <a:extLst>
              <a:ext uri="{FF2B5EF4-FFF2-40B4-BE49-F238E27FC236}">
                <a16:creationId xmlns:a16="http://schemas.microsoft.com/office/drawing/2014/main" id="{68656179-C014-C2D0-A7E2-19565A72BC4B}"/>
              </a:ext>
            </a:extLst>
          </p:cNvPr>
          <p:cNvCxnSpPr>
            <a:cxnSpLocks/>
            <a:stCxn id="17" idx="3"/>
            <a:endCxn id="36" idx="1"/>
          </p:cNvCxnSpPr>
          <p:nvPr/>
        </p:nvCxnSpPr>
        <p:spPr>
          <a:xfrm>
            <a:off x="7788894" y="4233569"/>
            <a:ext cx="1004285" cy="3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グラフィックス 33">
            <a:extLst>
              <a:ext uri="{FF2B5EF4-FFF2-40B4-BE49-F238E27FC236}">
                <a16:creationId xmlns:a16="http://schemas.microsoft.com/office/drawing/2014/main" id="{E10D2775-FAD2-C8BD-BB38-817B33F06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8933" y="2703944"/>
            <a:ext cx="548640" cy="548640"/>
          </a:xfrm>
          <a:prstGeom prst="rect">
            <a:avLst/>
          </a:prstGeom>
        </p:spPr>
      </p:pic>
      <p:pic>
        <p:nvPicPr>
          <p:cNvPr id="36" name="グラフィックス 35">
            <a:extLst>
              <a:ext uri="{FF2B5EF4-FFF2-40B4-BE49-F238E27FC236}">
                <a16:creationId xmlns:a16="http://schemas.microsoft.com/office/drawing/2014/main" id="{E7C2B1B9-A04D-89D2-A967-404F03A43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3179" y="3961559"/>
            <a:ext cx="550214" cy="550214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BCC06DCA-623F-390D-34CA-24243BB50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316" y="3185382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Resource Manager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or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Bicep 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環境自動構築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909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1EA6CE5-F1EB-E2B2-D694-F97C5575ACEF}"/>
              </a:ext>
            </a:extLst>
          </p:cNvPr>
          <p:cNvSpPr/>
          <p:nvPr/>
        </p:nvSpPr>
        <p:spPr>
          <a:xfrm>
            <a:off x="4347977" y="4708658"/>
            <a:ext cx="2657563" cy="1334294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92D1B0F-B968-1D50-52DB-A3E3AE9215B6}"/>
              </a:ext>
            </a:extLst>
          </p:cNvPr>
          <p:cNvSpPr/>
          <p:nvPr/>
        </p:nvSpPr>
        <p:spPr>
          <a:xfrm>
            <a:off x="10222963" y="3939265"/>
            <a:ext cx="3215446" cy="209971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37" name="グラフィックス 36">
            <a:extLst>
              <a:ext uri="{FF2B5EF4-FFF2-40B4-BE49-F238E27FC236}">
                <a16:creationId xmlns:a16="http://schemas.microsoft.com/office/drawing/2014/main" id="{25CF5E31-DCF6-B7C2-A072-8F44B534B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93457" y="4127332"/>
            <a:ext cx="548641" cy="548641"/>
          </a:xfrm>
          <a:prstGeom prst="rect">
            <a:avLst/>
          </a:prstGeom>
        </p:spPr>
      </p:pic>
      <p:sp>
        <p:nvSpPr>
          <p:cNvPr id="42" name="タイトル 2">
            <a:extLst>
              <a:ext uri="{FF2B5EF4-FFF2-40B4-BE49-F238E27FC236}">
                <a16:creationId xmlns:a16="http://schemas.microsoft.com/office/drawing/2014/main" id="{DA31DE17-D916-465B-F658-B88E612B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60097"/>
            <a:ext cx="15525572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7-2-14-1. </a:t>
            </a:r>
            <a:r>
              <a:rPr kumimoji="1" lang="ja-JP" altLang="en-US" dirty="0"/>
              <a:t>バックアップ</a:t>
            </a:r>
            <a:r>
              <a:rPr kumimoji="1" lang="en-US" altLang="ja-JP" dirty="0"/>
              <a:t>_</a:t>
            </a:r>
            <a:r>
              <a:rPr kumimoji="1" lang="ja-JP" altLang="en-US" dirty="0"/>
              <a:t>バックアップ機能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63EBD5E-7346-2A23-57F5-1B680DEFD91D}"/>
              </a:ext>
            </a:extLst>
          </p:cNvPr>
          <p:cNvSpPr/>
          <p:nvPr/>
        </p:nvSpPr>
        <p:spPr>
          <a:xfrm>
            <a:off x="7005540" y="2415665"/>
            <a:ext cx="3215446" cy="3627287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バックアップ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バックアップ機能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8" name="直線矢印コネクタ 120">
            <a:extLst>
              <a:ext uri="{FF2B5EF4-FFF2-40B4-BE49-F238E27FC236}">
                <a16:creationId xmlns:a16="http://schemas.microsoft.com/office/drawing/2014/main" id="{62C867CE-CA03-1161-AA42-8BA4EB40BBB6}"/>
              </a:ext>
            </a:extLst>
          </p:cNvPr>
          <p:cNvCxnSpPr>
            <a:cxnSpLocks/>
            <a:stCxn id="3" idx="3"/>
            <a:endCxn id="29" idx="1"/>
          </p:cNvCxnSpPr>
          <p:nvPr/>
        </p:nvCxnSpPr>
        <p:spPr>
          <a:xfrm>
            <a:off x="9829643" y="5369702"/>
            <a:ext cx="2047555" cy="5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15">
            <a:extLst>
              <a:ext uri="{FF2B5EF4-FFF2-40B4-BE49-F238E27FC236}">
                <a16:creationId xmlns:a16="http://schemas.microsoft.com/office/drawing/2014/main" id="{690B9814-915E-46C0-66BC-D83B7F8B5D07}"/>
              </a:ext>
            </a:extLst>
          </p:cNvPr>
          <p:cNvSpPr/>
          <p:nvPr/>
        </p:nvSpPr>
        <p:spPr>
          <a:xfrm>
            <a:off x="4177829" y="2417579"/>
            <a:ext cx="2590613" cy="3625373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E11A2CA4-16F4-FAC9-2C16-01196408A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7828" y="2415665"/>
            <a:ext cx="2433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業務アプリケーション機能ブロック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DC314787-B3D5-6063-B337-6DCACA52D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7560" y="4875664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5B34CA4-3F2D-45C8-BE7C-3B5DCBE2D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909" y="5424304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SQL Database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データ保管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620744B9-A351-A266-30B6-4A5D3D3D6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7560" y="3654969"/>
            <a:ext cx="548640" cy="548640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A5205255-2F54-1474-9F72-54FD8A83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993" y="4201474"/>
            <a:ext cx="17499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ファイル保管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A4D66AC-7620-73BE-C797-163D1928A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4194" y="4209325"/>
            <a:ext cx="17499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Backup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Center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バックアップ機能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Rectangle 78">
            <a:extLst>
              <a:ext uri="{FF2B5EF4-FFF2-40B4-BE49-F238E27FC236}">
                <a16:creationId xmlns:a16="http://schemas.microsoft.com/office/drawing/2014/main" id="{CE299D79-1326-7544-388A-58B1B8F5048E}"/>
              </a:ext>
            </a:extLst>
          </p:cNvPr>
          <p:cNvSpPr/>
          <p:nvPr/>
        </p:nvSpPr>
        <p:spPr>
          <a:xfrm>
            <a:off x="4005072" y="1840609"/>
            <a:ext cx="6464808" cy="46333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Cloud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（東京リージョン）</a:t>
            </a:r>
            <a:endParaRPr lang="en-US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98D9E81F-4EB2-1132-D9F2-A442FF12A5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05072" y="1840609"/>
            <a:ext cx="381000" cy="381000"/>
          </a:xfrm>
          <a:prstGeom prst="rect">
            <a:avLst/>
          </a:prstGeom>
        </p:spPr>
      </p:pic>
      <p:sp>
        <p:nvSpPr>
          <p:cNvPr id="31" name="Rectangle 78">
            <a:extLst>
              <a:ext uri="{FF2B5EF4-FFF2-40B4-BE49-F238E27FC236}">
                <a16:creationId xmlns:a16="http://schemas.microsoft.com/office/drawing/2014/main" id="{99D8A671-46B8-4902-B36B-D1EC1885CDE1}"/>
              </a:ext>
            </a:extLst>
          </p:cNvPr>
          <p:cNvSpPr/>
          <p:nvPr/>
        </p:nvSpPr>
        <p:spPr>
          <a:xfrm>
            <a:off x="10689592" y="1840609"/>
            <a:ext cx="3133242" cy="46333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Cloud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（大阪リージョン）</a:t>
            </a:r>
            <a:endParaRPr lang="en-US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1EFDBA0A-21E0-0448-AD24-E4383B5F9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5726" y="4647609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Backup Vaults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バックアップ保管リソース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39" name="グラフィックス 38">
            <a:extLst>
              <a:ext uri="{FF2B5EF4-FFF2-40B4-BE49-F238E27FC236}">
                <a16:creationId xmlns:a16="http://schemas.microsoft.com/office/drawing/2014/main" id="{E9E7921B-17A0-89E9-CC21-90C4332298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27249" y="1840609"/>
            <a:ext cx="381000" cy="381000"/>
          </a:xfrm>
          <a:prstGeom prst="rect">
            <a:avLst/>
          </a:prstGeom>
        </p:spPr>
      </p:pic>
      <p:pic>
        <p:nvPicPr>
          <p:cNvPr id="50" name="グラフィックス 49">
            <a:extLst>
              <a:ext uri="{FF2B5EF4-FFF2-40B4-BE49-F238E27FC236}">
                <a16:creationId xmlns:a16="http://schemas.microsoft.com/office/drawing/2014/main" id="{53F7100D-E659-97DF-75C7-F69E74CD66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34589" y="2763061"/>
            <a:ext cx="548641" cy="548641"/>
          </a:xfrm>
          <a:prstGeom prst="rect">
            <a:avLst/>
          </a:prstGeom>
        </p:spPr>
      </p:pic>
      <p:sp>
        <p:nvSpPr>
          <p:cNvPr id="53" name="TextBox 9">
            <a:extLst>
              <a:ext uri="{FF2B5EF4-FFF2-40B4-BE49-F238E27FC236}">
                <a16:creationId xmlns:a16="http://schemas.microsoft.com/office/drawing/2014/main" id="{AC700D46-50DF-A443-48B2-852C4247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3938" y="3310036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Logic Apps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トリガー連携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6B4CB0EC-B174-1873-6380-5D030060DE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81002" y="5095381"/>
            <a:ext cx="548641" cy="548641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00CDFA47-C84D-EFE8-36AA-02BEECD6DA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81925" y="3652833"/>
            <a:ext cx="548641" cy="548641"/>
          </a:xfrm>
          <a:prstGeom prst="rect">
            <a:avLst/>
          </a:prstGeom>
        </p:spPr>
      </p:pic>
      <p:pic>
        <p:nvPicPr>
          <p:cNvPr id="21" name="グラフィックス 20">
            <a:extLst>
              <a:ext uri="{FF2B5EF4-FFF2-40B4-BE49-F238E27FC236}">
                <a16:creationId xmlns:a16="http://schemas.microsoft.com/office/drawing/2014/main" id="{6DBD0787-A0C4-182D-1F63-E62C7C3DD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7503" y="4113846"/>
            <a:ext cx="548641" cy="548641"/>
          </a:xfrm>
          <a:prstGeom prst="rect">
            <a:avLst/>
          </a:prstGeom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13B380BE-09BA-7591-AD21-55629ABF2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772" y="4646480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Backup Vaults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バックアップ保管リソース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0DEDF3EE-4967-9C63-8F0C-1EE5588F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3938" y="5605072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Recovery Service Vaults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バックアップ保管リソース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9" name="グラフィックス 28">
            <a:extLst>
              <a:ext uri="{FF2B5EF4-FFF2-40B4-BE49-F238E27FC236}">
                <a16:creationId xmlns:a16="http://schemas.microsoft.com/office/drawing/2014/main" id="{2C3DC32C-F9A9-EA97-E2F3-9E66027DCA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877198" y="5100989"/>
            <a:ext cx="548641" cy="548641"/>
          </a:xfrm>
          <a:prstGeom prst="rect">
            <a:avLst/>
          </a:prstGeom>
        </p:spPr>
      </p:pic>
      <p:sp>
        <p:nvSpPr>
          <p:cNvPr id="30" name="TextBox 9">
            <a:extLst>
              <a:ext uri="{FF2B5EF4-FFF2-40B4-BE49-F238E27FC236}">
                <a16:creationId xmlns:a16="http://schemas.microsoft.com/office/drawing/2014/main" id="{E0FBAA33-A424-0200-4636-83F5EE0BE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0134" y="5610680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Recovery Service Vaults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バックアップ保管リソース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41" name="直線矢印コネクタ 120">
            <a:extLst>
              <a:ext uri="{FF2B5EF4-FFF2-40B4-BE49-F238E27FC236}">
                <a16:creationId xmlns:a16="http://schemas.microsoft.com/office/drawing/2014/main" id="{13F1978F-ABE3-86A0-1B02-CC7C666B2751}"/>
              </a:ext>
            </a:extLst>
          </p:cNvPr>
          <p:cNvCxnSpPr>
            <a:cxnSpLocks/>
            <a:stCxn id="21" idx="3"/>
            <a:endCxn id="37" idx="1"/>
          </p:cNvCxnSpPr>
          <p:nvPr/>
        </p:nvCxnSpPr>
        <p:spPr>
          <a:xfrm>
            <a:off x="9826144" y="4388167"/>
            <a:ext cx="2067313" cy="13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カギ線コネクタ 27">
            <a:extLst>
              <a:ext uri="{FF2B5EF4-FFF2-40B4-BE49-F238E27FC236}">
                <a16:creationId xmlns:a16="http://schemas.microsoft.com/office/drawing/2014/main" id="{89E86D2B-777F-5F42-D83D-3A48527E90B9}"/>
              </a:ext>
            </a:extLst>
          </p:cNvPr>
          <p:cNvCxnSpPr>
            <a:cxnSpLocks/>
            <a:stCxn id="10" idx="3"/>
            <a:endCxn id="3" idx="1"/>
          </p:cNvCxnSpPr>
          <p:nvPr/>
        </p:nvCxnSpPr>
        <p:spPr>
          <a:xfrm>
            <a:off x="8330566" y="3927154"/>
            <a:ext cx="950436" cy="14425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カギ線コネクタ 27">
            <a:extLst>
              <a:ext uri="{FF2B5EF4-FFF2-40B4-BE49-F238E27FC236}">
                <a16:creationId xmlns:a16="http://schemas.microsoft.com/office/drawing/2014/main" id="{1FE1AC45-C436-5D12-1C60-10266B879BDF}"/>
              </a:ext>
            </a:extLst>
          </p:cNvPr>
          <p:cNvCxnSpPr>
            <a:cxnSpLocks/>
            <a:stCxn id="10" idx="3"/>
            <a:endCxn id="21" idx="1"/>
          </p:cNvCxnSpPr>
          <p:nvPr/>
        </p:nvCxnSpPr>
        <p:spPr>
          <a:xfrm>
            <a:off x="8330566" y="3927154"/>
            <a:ext cx="946937" cy="46101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カギ線コネクタ 27">
            <a:extLst>
              <a:ext uri="{FF2B5EF4-FFF2-40B4-BE49-F238E27FC236}">
                <a16:creationId xmlns:a16="http://schemas.microsoft.com/office/drawing/2014/main" id="{7DDCA641-8E7A-D89E-2CE8-3B4C54EFB7FA}"/>
              </a:ext>
            </a:extLst>
          </p:cNvPr>
          <p:cNvCxnSpPr>
            <a:cxnSpLocks/>
            <a:stCxn id="50" idx="1"/>
            <a:endCxn id="10" idx="0"/>
          </p:cNvCxnSpPr>
          <p:nvPr/>
        </p:nvCxnSpPr>
        <p:spPr>
          <a:xfrm rot="10800000" flipV="1">
            <a:off x="8056247" y="3037381"/>
            <a:ext cx="1178343" cy="61545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直線矢印コネクタ 120">
            <a:extLst>
              <a:ext uri="{FF2B5EF4-FFF2-40B4-BE49-F238E27FC236}">
                <a16:creationId xmlns:a16="http://schemas.microsoft.com/office/drawing/2014/main" id="{D3D15CE4-C382-57DF-DF2B-9D8D9E090DE5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 flipV="1">
            <a:off x="5686200" y="3927154"/>
            <a:ext cx="2095725" cy="2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084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63EBD5E-7346-2A23-57F5-1B680DEFD91D}"/>
              </a:ext>
            </a:extLst>
          </p:cNvPr>
          <p:cNvSpPr/>
          <p:nvPr/>
        </p:nvSpPr>
        <p:spPr>
          <a:xfrm>
            <a:off x="7511616" y="3503035"/>
            <a:ext cx="5681290" cy="4115347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オブザーバビリティ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システム監視機能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2" name="タイトル 2">
            <a:extLst>
              <a:ext uri="{FF2B5EF4-FFF2-40B4-BE49-F238E27FC236}">
                <a16:creationId xmlns:a16="http://schemas.microsoft.com/office/drawing/2014/main" id="{DA31DE17-D916-465B-F658-B88E612B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60097"/>
            <a:ext cx="15525572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7-2-15-1.</a:t>
            </a:r>
            <a:r>
              <a:rPr kumimoji="1" lang="ja-JP" altLang="en-US" dirty="0"/>
              <a:t>オブザーバビリティ</a:t>
            </a:r>
            <a:r>
              <a:rPr kumimoji="1" lang="en-US" altLang="ja-JP" dirty="0"/>
              <a:t>_</a:t>
            </a:r>
            <a:r>
              <a:rPr kumimoji="1" lang="ja-JP" altLang="en-US" dirty="0"/>
              <a:t>システム監視機能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690B9814-915E-46C0-66BC-D83B7F8B5D07}"/>
              </a:ext>
            </a:extLst>
          </p:cNvPr>
          <p:cNvSpPr/>
          <p:nvPr/>
        </p:nvSpPr>
        <p:spPr>
          <a:xfrm>
            <a:off x="4191502" y="3507862"/>
            <a:ext cx="3236897" cy="4789701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E11A2CA4-16F4-FAC9-2C16-01196408A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842" y="3503035"/>
            <a:ext cx="2433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監視対象となる情報を提供する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DC314787-B3D5-6063-B337-6DCACA52D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8936" y="5212289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5B34CA4-3F2D-45C8-BE7C-3B5DCBE2D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285" y="5760929"/>
            <a:ext cx="17499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SQL Database</a:t>
            </a: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620744B9-A351-A266-30B6-4A5D3D3D6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3852" y="6007150"/>
            <a:ext cx="548640" cy="548640"/>
          </a:xfrm>
          <a:prstGeom prst="rect">
            <a:avLst/>
          </a:prstGeom>
        </p:spPr>
      </p:pic>
      <p:sp>
        <p:nvSpPr>
          <p:cNvPr id="27" name="Rectangle 78">
            <a:extLst>
              <a:ext uri="{FF2B5EF4-FFF2-40B4-BE49-F238E27FC236}">
                <a16:creationId xmlns:a16="http://schemas.microsoft.com/office/drawing/2014/main" id="{CE299D79-1326-7544-388A-58B1B8F5048E}"/>
              </a:ext>
            </a:extLst>
          </p:cNvPr>
          <p:cNvSpPr/>
          <p:nvPr/>
        </p:nvSpPr>
        <p:spPr>
          <a:xfrm>
            <a:off x="3907609" y="1697357"/>
            <a:ext cx="9465653" cy="7123914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98D9E81F-4EB2-1132-D9F2-A442FF12A5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07609" y="1694014"/>
            <a:ext cx="381000" cy="381000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6BDF7DFB-F5DE-0854-B134-315C1AC95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8" y="4742307"/>
            <a:ext cx="17056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</p:txBody>
      </p:sp>
      <p:pic>
        <p:nvPicPr>
          <p:cNvPr id="11" name="グラフィックス 10">
            <a:extLst>
              <a:ext uri="{FF2B5EF4-FFF2-40B4-BE49-F238E27FC236}">
                <a16:creationId xmlns:a16="http://schemas.microsoft.com/office/drawing/2014/main" id="{E14636F8-5E86-D537-5FE3-00B8D7B434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7343" y="4198012"/>
            <a:ext cx="548640" cy="548640"/>
          </a:xfrm>
          <a:prstGeom prst="rect">
            <a:avLst/>
          </a:prstGeom>
        </p:spPr>
      </p:pic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935F6589-CE12-85B7-01E2-D524B1D632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06621" y="4203688"/>
            <a:ext cx="548640" cy="548640"/>
          </a:xfrm>
          <a:prstGeom prst="rect">
            <a:avLst/>
          </a:prstGeom>
        </p:spPr>
      </p:pic>
      <p:sp>
        <p:nvSpPr>
          <p:cNvPr id="20" name="TextBox 11">
            <a:extLst>
              <a:ext uri="{FF2B5EF4-FFF2-40B4-BE49-F238E27FC236}">
                <a16:creationId xmlns:a16="http://schemas.microsoft.com/office/drawing/2014/main" id="{933CF973-7FF7-BF1D-A97A-DE9D4688D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116" y="4742307"/>
            <a:ext cx="17056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Application Gateway</a:t>
            </a:r>
          </a:p>
        </p:txBody>
      </p:sp>
      <p:sp>
        <p:nvSpPr>
          <p:cNvPr id="24" name="Rectangle 115">
            <a:extLst>
              <a:ext uri="{FF2B5EF4-FFF2-40B4-BE49-F238E27FC236}">
                <a16:creationId xmlns:a16="http://schemas.microsoft.com/office/drawing/2014/main" id="{89133F59-5A5C-78E1-B70D-D1373517981D}"/>
              </a:ext>
            </a:extLst>
          </p:cNvPr>
          <p:cNvSpPr/>
          <p:nvPr/>
        </p:nvSpPr>
        <p:spPr>
          <a:xfrm>
            <a:off x="4337739" y="4154198"/>
            <a:ext cx="3003536" cy="8553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25" name="グラフィックス 24">
            <a:extLst>
              <a:ext uri="{FF2B5EF4-FFF2-40B4-BE49-F238E27FC236}">
                <a16:creationId xmlns:a16="http://schemas.microsoft.com/office/drawing/2014/main" id="{87294340-CB1A-B730-8590-38AE3129F1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6620" y="5212289"/>
            <a:ext cx="548640" cy="548640"/>
          </a:xfrm>
          <a:prstGeom prst="rect">
            <a:avLst/>
          </a:prstGeom>
        </p:spPr>
      </p:pic>
      <p:sp>
        <p:nvSpPr>
          <p:cNvPr id="34" name="TextBox 9">
            <a:extLst>
              <a:ext uri="{FF2B5EF4-FFF2-40B4-BE49-F238E27FC236}">
                <a16:creationId xmlns:a16="http://schemas.microsoft.com/office/drawing/2014/main" id="{D917E779-53FE-B723-F1AE-650E41FE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969" y="5759914"/>
            <a:ext cx="17499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</p:txBody>
      </p:sp>
      <p:pic>
        <p:nvPicPr>
          <p:cNvPr id="40" name="グラフィックス 39">
            <a:extLst>
              <a:ext uri="{FF2B5EF4-FFF2-40B4-BE49-F238E27FC236}">
                <a16:creationId xmlns:a16="http://schemas.microsoft.com/office/drawing/2014/main" id="{63B267CE-FA18-8C53-B39D-2B7E74A4A8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10013" y="6071326"/>
            <a:ext cx="548640" cy="548640"/>
          </a:xfrm>
          <a:prstGeom prst="rect">
            <a:avLst/>
          </a:prstGeom>
        </p:spPr>
      </p:pic>
      <p:sp>
        <p:nvSpPr>
          <p:cNvPr id="44" name="TextBox 9">
            <a:extLst>
              <a:ext uri="{FF2B5EF4-FFF2-40B4-BE49-F238E27FC236}">
                <a16:creationId xmlns:a16="http://schemas.microsoft.com/office/drawing/2014/main" id="{C434C48B-855F-383A-28BA-703E9CD3F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3895" y="6563202"/>
            <a:ext cx="17499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Network Watcher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57611A0F-05C0-66BB-9DED-A5816213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2798" y="5876974"/>
            <a:ext cx="127062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運用者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8" name="Graphic 23">
            <a:extLst>
              <a:ext uri="{FF2B5EF4-FFF2-40B4-BE49-F238E27FC236}">
                <a16:creationId xmlns:a16="http://schemas.microsoft.com/office/drawing/2014/main" id="{D64670D3-34E1-FE1A-F126-3A23DACD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 bwMode="auto">
          <a:xfrm flipH="1">
            <a:off x="13843162" y="5447559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グラフィックス 92">
            <a:extLst>
              <a:ext uri="{FF2B5EF4-FFF2-40B4-BE49-F238E27FC236}">
                <a16:creationId xmlns:a16="http://schemas.microsoft.com/office/drawing/2014/main" id="{7D94764B-27D9-83ED-6573-CAF71159CC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17275" y="7206049"/>
            <a:ext cx="548640" cy="548640"/>
          </a:xfrm>
          <a:prstGeom prst="rect">
            <a:avLst/>
          </a:prstGeom>
        </p:spPr>
      </p:pic>
      <p:sp>
        <p:nvSpPr>
          <p:cNvPr id="94" name="TextBox 9">
            <a:extLst>
              <a:ext uri="{FF2B5EF4-FFF2-40B4-BE49-F238E27FC236}">
                <a16:creationId xmlns:a16="http://schemas.microsoft.com/office/drawing/2014/main" id="{A5205255-2F54-1474-9F72-54FD8A83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285" y="6553655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</p:txBody>
      </p:sp>
      <p:sp>
        <p:nvSpPr>
          <p:cNvPr id="95" name="TextBox 9">
            <a:extLst>
              <a:ext uri="{FF2B5EF4-FFF2-40B4-BE49-F238E27FC236}">
                <a16:creationId xmlns:a16="http://schemas.microsoft.com/office/drawing/2014/main" id="{930F4C05-741F-E9F4-9835-960FBD27E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6624" y="7750604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Container Apps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5" name="Rectangle 115">
            <a:extLst>
              <a:ext uri="{FF2B5EF4-FFF2-40B4-BE49-F238E27FC236}">
                <a16:creationId xmlns:a16="http://schemas.microsoft.com/office/drawing/2014/main" id="{82A0BDD4-057E-D56B-CA82-8113DDC99ECF}"/>
              </a:ext>
            </a:extLst>
          </p:cNvPr>
          <p:cNvSpPr/>
          <p:nvPr/>
        </p:nvSpPr>
        <p:spPr>
          <a:xfrm>
            <a:off x="4337739" y="5181233"/>
            <a:ext cx="3003536" cy="177253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50" name="Rectangle 115">
            <a:extLst>
              <a:ext uri="{FF2B5EF4-FFF2-40B4-BE49-F238E27FC236}">
                <a16:creationId xmlns:a16="http://schemas.microsoft.com/office/drawing/2014/main" id="{6D870B04-1443-B988-6D4C-EE10A4D4404A}"/>
              </a:ext>
            </a:extLst>
          </p:cNvPr>
          <p:cNvSpPr/>
          <p:nvPr/>
        </p:nvSpPr>
        <p:spPr>
          <a:xfrm>
            <a:off x="4356458" y="7021014"/>
            <a:ext cx="3003536" cy="113623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30" name="グラフィックス 29">
            <a:extLst>
              <a:ext uri="{FF2B5EF4-FFF2-40B4-BE49-F238E27FC236}">
                <a16:creationId xmlns:a16="http://schemas.microsoft.com/office/drawing/2014/main" id="{A50F0D72-C6D3-6434-5E37-30E423DB45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925517" y="5406028"/>
            <a:ext cx="548639" cy="548639"/>
          </a:xfrm>
          <a:prstGeom prst="rect">
            <a:avLst/>
          </a:prstGeom>
        </p:spPr>
      </p:pic>
      <p:sp>
        <p:nvSpPr>
          <p:cNvPr id="37" name="TextBox 9">
            <a:extLst>
              <a:ext uri="{FF2B5EF4-FFF2-40B4-BE49-F238E27FC236}">
                <a16:creationId xmlns:a16="http://schemas.microsoft.com/office/drawing/2014/main" id="{FEF55A79-7357-0D43-3A16-35FD476FE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314" y="5875705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Alert</a:t>
            </a:r>
          </a:p>
        </p:txBody>
      </p:sp>
      <p:sp>
        <p:nvSpPr>
          <p:cNvPr id="60" name="Rectangle 115">
            <a:extLst>
              <a:ext uri="{FF2B5EF4-FFF2-40B4-BE49-F238E27FC236}">
                <a16:creationId xmlns:a16="http://schemas.microsoft.com/office/drawing/2014/main" id="{FEBD62C7-8C49-C1D7-38D9-292302121812}"/>
              </a:ext>
            </a:extLst>
          </p:cNvPr>
          <p:cNvSpPr/>
          <p:nvPr/>
        </p:nvSpPr>
        <p:spPr>
          <a:xfrm>
            <a:off x="7495884" y="7742773"/>
            <a:ext cx="2409471" cy="95410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61" name="TextBox 20">
            <a:extLst>
              <a:ext uri="{FF2B5EF4-FFF2-40B4-BE49-F238E27FC236}">
                <a16:creationId xmlns:a16="http://schemas.microsoft.com/office/drawing/2014/main" id="{3C9223F1-F476-FD44-751D-56C948C35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840" y="7742773"/>
            <a:ext cx="24094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システム内のインスタンス・サービスの出力するログを集約する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・ログ管理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ログ管理機能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80" name="Graphic 50">
            <a:extLst>
              <a:ext uri="{FF2B5EF4-FFF2-40B4-BE49-F238E27FC236}">
                <a16:creationId xmlns:a16="http://schemas.microsoft.com/office/drawing/2014/main" id="{D6764FB4-3953-05A9-DFC2-62052C8D9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281" y="4992795"/>
            <a:ext cx="437996" cy="43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9">
            <a:extLst>
              <a:ext uri="{FF2B5EF4-FFF2-40B4-BE49-F238E27FC236}">
                <a16:creationId xmlns:a16="http://schemas.microsoft.com/office/drawing/2014/main" id="{CB1B974C-6E30-EE67-60BB-04FF5C252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1594" y="5301708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Email</a:t>
            </a:r>
          </a:p>
        </p:txBody>
      </p:sp>
      <p:pic>
        <p:nvPicPr>
          <p:cNvPr id="83" name="グラフィックス 82">
            <a:extLst>
              <a:ext uri="{FF2B5EF4-FFF2-40B4-BE49-F238E27FC236}">
                <a16:creationId xmlns:a16="http://schemas.microsoft.com/office/drawing/2014/main" id="{F09974E7-69F1-EEC1-A9A1-6CED9137CC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525542" y="3538533"/>
            <a:ext cx="548376" cy="548376"/>
          </a:xfrm>
          <a:prstGeom prst="rect">
            <a:avLst/>
          </a:prstGeom>
        </p:spPr>
      </p:pic>
      <p:sp>
        <p:nvSpPr>
          <p:cNvPr id="85" name="TextBox 9">
            <a:extLst>
              <a:ext uri="{FF2B5EF4-FFF2-40B4-BE49-F238E27FC236}">
                <a16:creationId xmlns:a16="http://schemas.microsoft.com/office/drawing/2014/main" id="{A4235080-A8E7-A438-BB55-2447F4318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617" y="3984458"/>
            <a:ext cx="2136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Service Health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障害・メンテナンス情報提供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98" name="グラフィックス 97">
            <a:extLst>
              <a:ext uri="{FF2B5EF4-FFF2-40B4-BE49-F238E27FC236}">
                <a16:creationId xmlns:a16="http://schemas.microsoft.com/office/drawing/2014/main" id="{DF678681-4996-8F1D-CF49-80A5E433F85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286367" y="4624308"/>
            <a:ext cx="548640" cy="548640"/>
          </a:xfrm>
          <a:prstGeom prst="rect">
            <a:avLst/>
          </a:prstGeom>
        </p:spPr>
      </p:pic>
      <p:cxnSp>
        <p:nvCxnSpPr>
          <p:cNvPr id="99" name="カギ線コネクタ 27">
            <a:extLst>
              <a:ext uri="{FF2B5EF4-FFF2-40B4-BE49-F238E27FC236}">
                <a16:creationId xmlns:a16="http://schemas.microsoft.com/office/drawing/2014/main" id="{CF58E2F9-B680-5CAA-FC53-AFE448392AE6}"/>
              </a:ext>
            </a:extLst>
          </p:cNvPr>
          <p:cNvCxnSpPr>
            <a:cxnSpLocks/>
            <a:stCxn id="30" idx="3"/>
            <a:endCxn id="98" idx="1"/>
          </p:cNvCxnSpPr>
          <p:nvPr/>
        </p:nvCxnSpPr>
        <p:spPr>
          <a:xfrm flipV="1">
            <a:off x="10474156" y="4898628"/>
            <a:ext cx="812211" cy="78172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9">
            <a:extLst>
              <a:ext uri="{FF2B5EF4-FFF2-40B4-BE49-F238E27FC236}">
                <a16:creationId xmlns:a16="http://schemas.microsoft.com/office/drawing/2014/main" id="{E6A54A50-BF0D-933A-9DA7-CAFAE6E2C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5561" y="5115507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Logic Apps</a:t>
            </a:r>
          </a:p>
          <a:p>
            <a:pPr algn="ctr" eaLnBrk="1" hangingPunct="1"/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107" name="直線矢印コネクタ 120">
            <a:extLst>
              <a:ext uri="{FF2B5EF4-FFF2-40B4-BE49-F238E27FC236}">
                <a16:creationId xmlns:a16="http://schemas.microsoft.com/office/drawing/2014/main" id="{FEB60F4D-9D25-65DD-FDA3-61FA5DBE8722}"/>
              </a:ext>
            </a:extLst>
          </p:cNvPr>
          <p:cNvCxnSpPr>
            <a:cxnSpLocks/>
            <a:stCxn id="30" idx="3"/>
            <a:endCxn id="18" idx="3"/>
          </p:cNvCxnSpPr>
          <p:nvPr/>
        </p:nvCxnSpPr>
        <p:spPr>
          <a:xfrm>
            <a:off x="10474156" y="5680348"/>
            <a:ext cx="3369006" cy="2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カギ線コネクタ 27">
            <a:extLst>
              <a:ext uri="{FF2B5EF4-FFF2-40B4-BE49-F238E27FC236}">
                <a16:creationId xmlns:a16="http://schemas.microsoft.com/office/drawing/2014/main" id="{3E2AB6A0-CABF-4413-3C4A-41EF8B0010CE}"/>
              </a:ext>
            </a:extLst>
          </p:cNvPr>
          <p:cNvCxnSpPr>
            <a:cxnSpLocks/>
            <a:stCxn id="98" idx="3"/>
            <a:endCxn id="18" idx="0"/>
          </p:cNvCxnSpPr>
          <p:nvPr/>
        </p:nvCxnSpPr>
        <p:spPr>
          <a:xfrm>
            <a:off x="11835007" y="4898628"/>
            <a:ext cx="2243105" cy="54893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3" name="グラフィックス 112">
            <a:extLst>
              <a:ext uri="{FF2B5EF4-FFF2-40B4-BE49-F238E27FC236}">
                <a16:creationId xmlns:a16="http://schemas.microsoft.com/office/drawing/2014/main" id="{407D4BAD-B9AD-1D3E-6DF1-9C12CD8D6F7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2436898" y="4215775"/>
            <a:ext cx="633193" cy="633193"/>
          </a:xfrm>
          <a:prstGeom prst="rect">
            <a:avLst/>
          </a:prstGeom>
        </p:spPr>
      </p:pic>
      <p:sp>
        <p:nvSpPr>
          <p:cNvPr id="114" name="TextBox 9">
            <a:extLst>
              <a:ext uri="{FF2B5EF4-FFF2-40B4-BE49-F238E27FC236}">
                <a16:creationId xmlns:a16="http://schemas.microsoft.com/office/drawing/2014/main" id="{24889FD3-F3F0-D48B-34A4-2444DD3A5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5962" y="4668837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Slack</a:t>
            </a:r>
          </a:p>
        </p:txBody>
      </p:sp>
      <p:pic>
        <p:nvPicPr>
          <p:cNvPr id="121" name="グラフィックス 120">
            <a:extLst>
              <a:ext uri="{FF2B5EF4-FFF2-40B4-BE49-F238E27FC236}">
                <a16:creationId xmlns:a16="http://schemas.microsoft.com/office/drawing/2014/main" id="{74F5E524-D4B5-21EC-0CE5-9A084213C8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949408" y="6047103"/>
            <a:ext cx="548640" cy="548640"/>
          </a:xfrm>
          <a:prstGeom prst="rect">
            <a:avLst/>
          </a:prstGeom>
        </p:spPr>
      </p:pic>
      <p:cxnSp>
        <p:nvCxnSpPr>
          <p:cNvPr id="122" name="カギ線コネクタ 27">
            <a:extLst>
              <a:ext uri="{FF2B5EF4-FFF2-40B4-BE49-F238E27FC236}">
                <a16:creationId xmlns:a16="http://schemas.microsoft.com/office/drawing/2014/main" id="{53FE1CB2-E549-B5DF-00C6-431004B254CC}"/>
              </a:ext>
            </a:extLst>
          </p:cNvPr>
          <p:cNvCxnSpPr>
            <a:cxnSpLocks/>
            <a:stCxn id="15" idx="2"/>
            <a:endCxn id="121" idx="3"/>
          </p:cNvCxnSpPr>
          <p:nvPr/>
        </p:nvCxnSpPr>
        <p:spPr>
          <a:xfrm rot="5400000">
            <a:off x="12219744" y="4463055"/>
            <a:ext cx="136672" cy="358006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TextBox 9">
            <a:extLst>
              <a:ext uri="{FF2B5EF4-FFF2-40B4-BE49-F238E27FC236}">
                <a16:creationId xmlns:a16="http://schemas.microsoft.com/office/drawing/2014/main" id="{3E367058-B6E5-2204-C62F-3244E303B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8341" y="6523384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Dashboard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ダッシュボード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130" name="カギ線コネクタ 27">
            <a:extLst>
              <a:ext uri="{FF2B5EF4-FFF2-40B4-BE49-F238E27FC236}">
                <a16:creationId xmlns:a16="http://schemas.microsoft.com/office/drawing/2014/main" id="{1462FF77-BEB3-F003-474C-89A988C4D6E3}"/>
              </a:ext>
            </a:extLst>
          </p:cNvPr>
          <p:cNvCxnSpPr>
            <a:cxnSpLocks/>
            <a:stCxn id="83" idx="3"/>
            <a:endCxn id="30" idx="0"/>
          </p:cNvCxnSpPr>
          <p:nvPr/>
        </p:nvCxnSpPr>
        <p:spPr>
          <a:xfrm>
            <a:off x="9073918" y="3812721"/>
            <a:ext cx="1125919" cy="159330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Rectangle 115">
            <a:extLst>
              <a:ext uri="{FF2B5EF4-FFF2-40B4-BE49-F238E27FC236}">
                <a16:creationId xmlns:a16="http://schemas.microsoft.com/office/drawing/2014/main" id="{332900C9-2AE2-068A-E24E-35C60C30B4E9}"/>
              </a:ext>
            </a:extLst>
          </p:cNvPr>
          <p:cNvSpPr/>
          <p:nvPr/>
        </p:nvSpPr>
        <p:spPr>
          <a:xfrm>
            <a:off x="10012994" y="1745533"/>
            <a:ext cx="3181674" cy="138499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34" name="TextBox 20">
            <a:extLst>
              <a:ext uri="{FF2B5EF4-FFF2-40B4-BE49-F238E27FC236}">
                <a16:creationId xmlns:a16="http://schemas.microsoft.com/office/drawing/2014/main" id="{098BF43D-E9ED-9F35-3D7D-33CC3C94C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2994" y="1745533"/>
            <a:ext cx="318167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サービス監視や外形監視、セキュリティ監視等の付加機能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・オブザーバビリティ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サービス状態監視機能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・セキュリティ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セキュリティ管理機能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137" name="グラフィックス 136">
            <a:extLst>
              <a:ext uri="{FF2B5EF4-FFF2-40B4-BE49-F238E27FC236}">
                <a16:creationId xmlns:a16="http://schemas.microsoft.com/office/drawing/2014/main" id="{D15213AD-5BA2-E936-BE10-A0EAC3B7D6E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465957" y="6489986"/>
            <a:ext cx="548640" cy="548640"/>
          </a:xfrm>
          <a:prstGeom prst="rect">
            <a:avLst/>
          </a:prstGeom>
        </p:spPr>
      </p:pic>
      <p:sp>
        <p:nvSpPr>
          <p:cNvPr id="138" name="TextBox 9">
            <a:extLst>
              <a:ext uri="{FF2B5EF4-FFF2-40B4-BE49-F238E27FC236}">
                <a16:creationId xmlns:a16="http://schemas.microsoft.com/office/drawing/2014/main" id="{385DE134-09B1-EBA6-155D-717322FFD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741" y="5842026"/>
            <a:ext cx="16434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Application Insights/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N</a:t>
            </a:r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etwork 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I</a:t>
            </a:r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nsights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メトリクス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/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ネットワーク監視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2" name="Rectangle 115">
            <a:extLst>
              <a:ext uri="{FF2B5EF4-FFF2-40B4-BE49-F238E27FC236}">
                <a16:creationId xmlns:a16="http://schemas.microsoft.com/office/drawing/2014/main" id="{E2F2FE6A-AE30-FD8A-222E-AA7ED4CF3B24}"/>
              </a:ext>
            </a:extLst>
          </p:cNvPr>
          <p:cNvSpPr/>
          <p:nvPr/>
        </p:nvSpPr>
        <p:spPr>
          <a:xfrm>
            <a:off x="7644987" y="4384568"/>
            <a:ext cx="3139388" cy="3175421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1F6D2FFA-4A9D-CABE-C498-DA916D4F3DB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440255" y="4499990"/>
            <a:ext cx="548640" cy="548640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431ED5C6-901C-B8A4-FEB9-8D5A0DFFD6E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473692" y="5373372"/>
            <a:ext cx="553794" cy="553794"/>
          </a:xfrm>
          <a:prstGeom prst="rect">
            <a:avLst/>
          </a:prstGeom>
        </p:spPr>
      </p:pic>
      <p:cxnSp>
        <p:nvCxnSpPr>
          <p:cNvPr id="26" name="カギ線コネクタ 27">
            <a:extLst>
              <a:ext uri="{FF2B5EF4-FFF2-40B4-BE49-F238E27FC236}">
                <a16:creationId xmlns:a16="http://schemas.microsoft.com/office/drawing/2014/main" id="{31930DAF-579A-2F60-3E53-576CE0DB2060}"/>
              </a:ext>
            </a:extLst>
          </p:cNvPr>
          <p:cNvCxnSpPr>
            <a:cxnSpLocks/>
            <a:stCxn id="137" idx="3"/>
            <a:endCxn id="30" idx="1"/>
          </p:cNvCxnSpPr>
          <p:nvPr/>
        </p:nvCxnSpPr>
        <p:spPr>
          <a:xfrm flipV="1">
            <a:off x="9014597" y="5680348"/>
            <a:ext cx="910920" cy="1083958"/>
          </a:xfrm>
          <a:prstGeom prst="bentConnector3">
            <a:avLst>
              <a:gd name="adj1" fmla="val 6377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カギ線コネクタ 27">
            <a:extLst>
              <a:ext uri="{FF2B5EF4-FFF2-40B4-BE49-F238E27FC236}">
                <a16:creationId xmlns:a16="http://schemas.microsoft.com/office/drawing/2014/main" id="{7072C4FB-E389-11E5-F42C-7CF515FABC92}"/>
              </a:ext>
            </a:extLst>
          </p:cNvPr>
          <p:cNvCxnSpPr>
            <a:cxnSpLocks/>
            <a:stCxn id="38" idx="3"/>
            <a:endCxn id="30" idx="1"/>
          </p:cNvCxnSpPr>
          <p:nvPr/>
        </p:nvCxnSpPr>
        <p:spPr>
          <a:xfrm>
            <a:off x="9434565" y="5501021"/>
            <a:ext cx="490952" cy="179327"/>
          </a:xfrm>
          <a:prstGeom prst="bentConnector3">
            <a:avLst>
              <a:gd name="adj1" fmla="val 3356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カギ線コネクタ 27">
            <a:extLst>
              <a:ext uri="{FF2B5EF4-FFF2-40B4-BE49-F238E27FC236}">
                <a16:creationId xmlns:a16="http://schemas.microsoft.com/office/drawing/2014/main" id="{AADF4F6A-B142-7FF2-7933-A62C936BBAA8}"/>
              </a:ext>
            </a:extLst>
          </p:cNvPr>
          <p:cNvCxnSpPr>
            <a:cxnSpLocks/>
            <a:stCxn id="17" idx="3"/>
            <a:endCxn id="137" idx="1"/>
          </p:cNvCxnSpPr>
          <p:nvPr/>
        </p:nvCxnSpPr>
        <p:spPr>
          <a:xfrm>
            <a:off x="7428399" y="5902713"/>
            <a:ext cx="1037558" cy="861593"/>
          </a:xfrm>
          <a:prstGeom prst="bentConnector3">
            <a:avLst>
              <a:gd name="adj1" fmla="val 3898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カギ線コネクタ 27">
            <a:extLst>
              <a:ext uri="{FF2B5EF4-FFF2-40B4-BE49-F238E27FC236}">
                <a16:creationId xmlns:a16="http://schemas.microsoft.com/office/drawing/2014/main" id="{E102CBED-CA20-E583-1A1E-E801190C5748}"/>
              </a:ext>
            </a:extLst>
          </p:cNvPr>
          <p:cNvCxnSpPr>
            <a:cxnSpLocks/>
            <a:stCxn id="17" idx="3"/>
            <a:endCxn id="38" idx="1"/>
          </p:cNvCxnSpPr>
          <p:nvPr/>
        </p:nvCxnSpPr>
        <p:spPr>
          <a:xfrm flipV="1">
            <a:off x="7428399" y="5501021"/>
            <a:ext cx="614470" cy="401692"/>
          </a:xfrm>
          <a:prstGeom prst="bentConnector3">
            <a:avLst>
              <a:gd name="adj1" fmla="val 6488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9">
            <a:extLst>
              <a:ext uri="{FF2B5EF4-FFF2-40B4-BE49-F238E27FC236}">
                <a16:creationId xmlns:a16="http://schemas.microsoft.com/office/drawing/2014/main" id="{A9926D84-A01A-0408-097A-979D3049A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522" y="6950022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Log Analytics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ログ監視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79" name="カギ線コネクタ 27">
            <a:extLst>
              <a:ext uri="{FF2B5EF4-FFF2-40B4-BE49-F238E27FC236}">
                <a16:creationId xmlns:a16="http://schemas.microsoft.com/office/drawing/2014/main" id="{66753CCB-784F-20F4-4924-387C44819860}"/>
              </a:ext>
            </a:extLst>
          </p:cNvPr>
          <p:cNvCxnSpPr>
            <a:cxnSpLocks/>
            <a:stCxn id="15" idx="2"/>
          </p:cNvCxnSpPr>
          <p:nvPr/>
        </p:nvCxnSpPr>
        <p:spPr>
          <a:xfrm rot="5400000">
            <a:off x="11153715" y="3968874"/>
            <a:ext cx="708521" cy="514027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カギ線コネクタ 27">
            <a:extLst>
              <a:ext uri="{FF2B5EF4-FFF2-40B4-BE49-F238E27FC236}">
                <a16:creationId xmlns:a16="http://schemas.microsoft.com/office/drawing/2014/main" id="{922F9DCF-F247-A18A-6399-B4C718DC2119}"/>
              </a:ext>
            </a:extLst>
          </p:cNvPr>
          <p:cNvCxnSpPr>
            <a:cxnSpLocks/>
            <a:stCxn id="134" idx="2"/>
            <a:endCxn id="30" idx="0"/>
          </p:cNvCxnSpPr>
          <p:nvPr/>
        </p:nvCxnSpPr>
        <p:spPr>
          <a:xfrm rot="5400000">
            <a:off x="9764084" y="3566281"/>
            <a:ext cx="2275500" cy="1403994"/>
          </a:xfrm>
          <a:prstGeom prst="bentConnector3">
            <a:avLst>
              <a:gd name="adj1" fmla="val 795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矢印コネクタ 120">
            <a:extLst>
              <a:ext uri="{FF2B5EF4-FFF2-40B4-BE49-F238E27FC236}">
                <a16:creationId xmlns:a16="http://schemas.microsoft.com/office/drawing/2014/main" id="{3C9056CA-B9BE-4F20-D444-C6C4F33B6C8F}"/>
              </a:ext>
            </a:extLst>
          </p:cNvPr>
          <p:cNvCxnSpPr>
            <a:cxnSpLocks/>
            <a:stCxn id="64" idx="2"/>
          </p:cNvCxnSpPr>
          <p:nvPr/>
        </p:nvCxnSpPr>
        <p:spPr>
          <a:xfrm>
            <a:off x="8674766" y="7350132"/>
            <a:ext cx="0" cy="392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9">
            <a:extLst>
              <a:ext uri="{FF2B5EF4-FFF2-40B4-BE49-F238E27FC236}">
                <a16:creationId xmlns:a16="http://schemas.microsoft.com/office/drawing/2014/main" id="{81E81BFE-6058-CBCB-C749-74B8F11DF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137" y="4961284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Monitor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メトリクス機能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38" name="Rectangle 115">
            <a:extLst>
              <a:ext uri="{FF2B5EF4-FFF2-40B4-BE49-F238E27FC236}">
                <a16:creationId xmlns:a16="http://schemas.microsoft.com/office/drawing/2014/main" id="{7BD1B998-56E8-510E-6ECC-2AACFF704BFD}"/>
              </a:ext>
            </a:extLst>
          </p:cNvPr>
          <p:cNvSpPr/>
          <p:nvPr/>
        </p:nvSpPr>
        <p:spPr>
          <a:xfrm>
            <a:off x="8042869" y="4502342"/>
            <a:ext cx="1391696" cy="199735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74" name="グラフィックス 73">
            <a:extLst>
              <a:ext uri="{FF2B5EF4-FFF2-40B4-BE49-F238E27FC236}">
                <a16:creationId xmlns:a16="http://schemas.microsoft.com/office/drawing/2014/main" id="{F24A5487-ABF5-0A2E-2628-AC984356B09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210013" y="7202497"/>
            <a:ext cx="548640" cy="548640"/>
          </a:xfrm>
          <a:prstGeom prst="rect">
            <a:avLst/>
          </a:prstGeom>
        </p:spPr>
      </p:pic>
      <p:sp>
        <p:nvSpPr>
          <p:cNvPr id="76" name="TextBox 9">
            <a:extLst>
              <a:ext uri="{FF2B5EF4-FFF2-40B4-BE49-F238E27FC236}">
                <a16:creationId xmlns:a16="http://schemas.microsoft.com/office/drawing/2014/main" id="{BA97753A-7D7E-C44B-B258-87E921FCF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3895" y="7744804"/>
            <a:ext cx="17499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App Service</a:t>
            </a:r>
          </a:p>
        </p:txBody>
      </p:sp>
    </p:spTree>
    <p:extLst>
      <p:ext uri="{BB962C8B-B14F-4D97-AF65-F5344CB8AC3E}">
        <p14:creationId xmlns:p14="http://schemas.microsoft.com/office/powerpoint/2010/main" val="2696439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タイトル 2">
            <a:extLst>
              <a:ext uri="{FF2B5EF4-FFF2-40B4-BE49-F238E27FC236}">
                <a16:creationId xmlns:a16="http://schemas.microsoft.com/office/drawing/2014/main" id="{DA31DE17-D916-465B-F658-B88E612B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60097"/>
            <a:ext cx="15525572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7-2-15-2. </a:t>
            </a:r>
            <a:r>
              <a:rPr kumimoji="1" lang="ja-JP" altLang="en-US" dirty="0"/>
              <a:t>オブザーバビリティ</a:t>
            </a:r>
            <a:r>
              <a:rPr kumimoji="1" lang="en-US" altLang="ja-JP" dirty="0"/>
              <a:t>_</a:t>
            </a:r>
            <a:r>
              <a:rPr kumimoji="1" lang="ja-JP" altLang="en-US" dirty="0"/>
              <a:t>サービス状態監視機能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28B62A0-13C8-B80C-7C5C-F57D8601637A}"/>
              </a:ext>
            </a:extLst>
          </p:cNvPr>
          <p:cNvSpPr/>
          <p:nvPr/>
        </p:nvSpPr>
        <p:spPr>
          <a:xfrm>
            <a:off x="5207869" y="2511048"/>
            <a:ext cx="2633037" cy="326999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オブザーバビリティ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サービス状態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監視機能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Rectangle 115">
            <a:extLst>
              <a:ext uri="{FF2B5EF4-FFF2-40B4-BE49-F238E27FC236}">
                <a16:creationId xmlns:a16="http://schemas.microsoft.com/office/drawing/2014/main" id="{3F6B1D81-B689-C7A4-67E4-7246CA690E39}"/>
              </a:ext>
            </a:extLst>
          </p:cNvPr>
          <p:cNvSpPr/>
          <p:nvPr/>
        </p:nvSpPr>
        <p:spPr>
          <a:xfrm>
            <a:off x="3021038" y="2511051"/>
            <a:ext cx="1922815" cy="3269990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B8A356FB-1541-1A1C-E6ED-D8332436D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038" y="2511051"/>
            <a:ext cx="24332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業務アプリケーション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機能ブロック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Rectangle 78">
            <a:extLst>
              <a:ext uri="{FF2B5EF4-FFF2-40B4-BE49-F238E27FC236}">
                <a16:creationId xmlns:a16="http://schemas.microsoft.com/office/drawing/2014/main" id="{AE6CD2AF-6FF5-8187-F827-EE2BD0B8148F}"/>
              </a:ext>
            </a:extLst>
          </p:cNvPr>
          <p:cNvSpPr/>
          <p:nvPr/>
        </p:nvSpPr>
        <p:spPr>
          <a:xfrm>
            <a:off x="2834608" y="1978517"/>
            <a:ext cx="7833392" cy="410732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Cloud</a:t>
            </a:r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F237EE17-E9C2-B38B-2867-81A8B86CF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4579" y="1998374"/>
            <a:ext cx="381000" cy="381000"/>
          </a:xfrm>
          <a:prstGeom prst="rect">
            <a:avLst/>
          </a:prstGeom>
        </p:spPr>
      </p:pic>
      <p:sp>
        <p:nvSpPr>
          <p:cNvPr id="47" name="Rectangle 115">
            <a:extLst>
              <a:ext uri="{FF2B5EF4-FFF2-40B4-BE49-F238E27FC236}">
                <a16:creationId xmlns:a16="http://schemas.microsoft.com/office/drawing/2014/main" id="{64B8B2C5-4CB9-6F99-5044-D9024DD6D793}"/>
              </a:ext>
            </a:extLst>
          </p:cNvPr>
          <p:cNvSpPr/>
          <p:nvPr/>
        </p:nvSpPr>
        <p:spPr>
          <a:xfrm>
            <a:off x="8104923" y="2511048"/>
            <a:ext cx="2333182" cy="3269993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48" name="TextBox 20">
            <a:extLst>
              <a:ext uri="{FF2B5EF4-FFF2-40B4-BE49-F238E27FC236}">
                <a16:creationId xmlns:a16="http://schemas.microsoft.com/office/drawing/2014/main" id="{0BC78B0B-36E6-3DCE-2AC8-5BCE2CC1E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4952" y="2511048"/>
            <a:ext cx="22079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・オブザーバビリティ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システム監視機能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62" name="TextBox 12">
            <a:extLst>
              <a:ext uri="{FF2B5EF4-FFF2-40B4-BE49-F238E27FC236}">
                <a16:creationId xmlns:a16="http://schemas.microsoft.com/office/drawing/2014/main" id="{97F3F83D-15B3-E2D8-EA09-B859538C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377" y="4435776"/>
            <a:ext cx="127062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64" name="Graphic 23">
            <a:extLst>
              <a:ext uri="{FF2B5EF4-FFF2-40B4-BE49-F238E27FC236}">
                <a16:creationId xmlns:a16="http://schemas.microsoft.com/office/drawing/2014/main" id="{D050D081-95C4-77BE-8555-E3232E99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 flipH="1">
            <a:off x="2020741" y="393747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グラフィックス 91" descr="歯車 1 つ 枠線">
            <a:extLst>
              <a:ext uri="{FF2B5EF4-FFF2-40B4-BE49-F238E27FC236}">
                <a16:creationId xmlns:a16="http://schemas.microsoft.com/office/drawing/2014/main" id="{7D2A1423-72A2-6C32-0528-1415ACD5F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19238" y="3792086"/>
            <a:ext cx="726815" cy="726815"/>
          </a:xfrm>
          <a:prstGeom prst="rect">
            <a:avLst/>
          </a:prstGeom>
        </p:spPr>
      </p:pic>
      <p:cxnSp>
        <p:nvCxnSpPr>
          <p:cNvPr id="93" name="直線矢印コネクタ 120">
            <a:extLst>
              <a:ext uri="{FF2B5EF4-FFF2-40B4-BE49-F238E27FC236}">
                <a16:creationId xmlns:a16="http://schemas.microsoft.com/office/drawing/2014/main" id="{9E00F0AB-F763-6CEE-96C4-71D7CCEA1D3B}"/>
              </a:ext>
            </a:extLst>
          </p:cNvPr>
          <p:cNvCxnSpPr>
            <a:cxnSpLocks/>
            <a:stCxn id="64" idx="1"/>
            <a:endCxn id="92" idx="1"/>
          </p:cNvCxnSpPr>
          <p:nvPr/>
        </p:nvCxnSpPr>
        <p:spPr>
          <a:xfrm flipV="1">
            <a:off x="2490641" y="4155494"/>
            <a:ext cx="1128597" cy="16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TextBox 9">
            <a:extLst>
              <a:ext uri="{FF2B5EF4-FFF2-40B4-BE49-F238E27FC236}">
                <a16:creationId xmlns:a16="http://schemas.microsoft.com/office/drawing/2014/main" id="{EFEA1D89-6DE3-C9B2-D49F-A7B6FBDCF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500" y="4413718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アプリケーション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03" name="グラフィックス 102">
            <a:extLst>
              <a:ext uri="{FF2B5EF4-FFF2-40B4-BE49-F238E27FC236}">
                <a16:creationId xmlns:a16="http://schemas.microsoft.com/office/drawing/2014/main" id="{00BAE976-6084-DAD7-C109-E70830CE7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2924" y="3874068"/>
            <a:ext cx="553794" cy="553794"/>
          </a:xfrm>
          <a:prstGeom prst="rect">
            <a:avLst/>
          </a:prstGeom>
        </p:spPr>
      </p:pic>
      <p:sp>
        <p:nvSpPr>
          <p:cNvPr id="111" name="TextBox 9">
            <a:extLst>
              <a:ext uri="{FF2B5EF4-FFF2-40B4-BE49-F238E27FC236}">
                <a16:creationId xmlns:a16="http://schemas.microsoft.com/office/drawing/2014/main" id="{2CF01501-6C98-E767-EE77-FFC3C8C03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562" y="4461598"/>
            <a:ext cx="15005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Application Insights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サービス監視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117" name="直線矢印コネクタ 120">
            <a:extLst>
              <a:ext uri="{FF2B5EF4-FFF2-40B4-BE49-F238E27FC236}">
                <a16:creationId xmlns:a16="http://schemas.microsoft.com/office/drawing/2014/main" id="{138B5F7F-96F0-1CE8-4037-B39D48A03EB5}"/>
              </a:ext>
            </a:extLst>
          </p:cNvPr>
          <p:cNvCxnSpPr>
            <a:cxnSpLocks/>
            <a:stCxn id="103" idx="3"/>
            <a:endCxn id="47" idx="1"/>
          </p:cNvCxnSpPr>
          <p:nvPr/>
        </p:nvCxnSpPr>
        <p:spPr>
          <a:xfrm flipV="1">
            <a:off x="6746718" y="4146045"/>
            <a:ext cx="1358205" cy="4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直線矢印コネクタ 120">
            <a:extLst>
              <a:ext uri="{FF2B5EF4-FFF2-40B4-BE49-F238E27FC236}">
                <a16:creationId xmlns:a16="http://schemas.microsoft.com/office/drawing/2014/main" id="{45E8C29D-3B0B-D8CF-2479-D70AE2B3CC18}"/>
              </a:ext>
            </a:extLst>
          </p:cNvPr>
          <p:cNvCxnSpPr>
            <a:cxnSpLocks/>
            <a:stCxn id="103" idx="1"/>
          </p:cNvCxnSpPr>
          <p:nvPr/>
        </p:nvCxnSpPr>
        <p:spPr>
          <a:xfrm flipH="1">
            <a:off x="4336499" y="4150965"/>
            <a:ext cx="18564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カギ線コネクタ 27">
            <a:extLst>
              <a:ext uri="{FF2B5EF4-FFF2-40B4-BE49-F238E27FC236}">
                <a16:creationId xmlns:a16="http://schemas.microsoft.com/office/drawing/2014/main" id="{EE001C2E-37F1-7E59-4826-2176A8BD6901}"/>
              </a:ext>
            </a:extLst>
          </p:cNvPr>
          <p:cNvCxnSpPr>
            <a:cxnSpLocks/>
            <a:stCxn id="64" idx="0"/>
            <a:endCxn id="103" idx="0"/>
          </p:cNvCxnSpPr>
          <p:nvPr/>
        </p:nvCxnSpPr>
        <p:spPr>
          <a:xfrm rot="5400000" flipH="1" flipV="1">
            <a:off x="4331055" y="1798705"/>
            <a:ext cx="63403" cy="4214130"/>
          </a:xfrm>
          <a:prstGeom prst="bentConnector3">
            <a:avLst>
              <a:gd name="adj1" fmla="val 84971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9CF4841E-70A1-4D61-798F-FA77B3819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83956" y="3496678"/>
            <a:ext cx="548639" cy="548639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5B0D39CF-D09B-9B1D-589A-BF1FB602A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1753" y="4023505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Alert</a:t>
            </a:r>
          </a:p>
        </p:txBody>
      </p:sp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9856554B-BF94-7DAA-0742-4BFBA4901B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07847" y="4377496"/>
            <a:ext cx="548640" cy="54864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87CEEC79-E2DC-8E1C-42A1-07425ECDD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0" y="4853777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Dashboard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ダッシュボード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159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63EBD5E-7346-2A23-57F5-1B680DEFD91D}"/>
              </a:ext>
            </a:extLst>
          </p:cNvPr>
          <p:cNvSpPr/>
          <p:nvPr/>
        </p:nvSpPr>
        <p:spPr>
          <a:xfrm>
            <a:off x="6615622" y="1478256"/>
            <a:ext cx="5839134" cy="5877324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ログ管理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ログ管理機能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2" name="タイトル 2">
            <a:extLst>
              <a:ext uri="{FF2B5EF4-FFF2-40B4-BE49-F238E27FC236}">
                <a16:creationId xmlns:a16="http://schemas.microsoft.com/office/drawing/2014/main" id="{DA31DE17-D916-465B-F658-B88E612B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60097"/>
            <a:ext cx="15525572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7-2-16-1. </a:t>
            </a:r>
            <a:r>
              <a:rPr kumimoji="1" lang="ja-JP" altLang="en-US" dirty="0"/>
              <a:t>ログ管理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ログ管理機能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690B9814-915E-46C0-66BC-D83B7F8B5D07}"/>
              </a:ext>
            </a:extLst>
          </p:cNvPr>
          <p:cNvSpPr/>
          <p:nvPr/>
        </p:nvSpPr>
        <p:spPr>
          <a:xfrm>
            <a:off x="3239103" y="1728234"/>
            <a:ext cx="3297434" cy="558696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E11A2CA4-16F4-FAC9-2C16-01196408A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466" y="2067805"/>
            <a:ext cx="2433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保管対象となる情報を提供する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DC314787-B3D5-6063-B337-6DCACA52D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6537" y="4617580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5B34CA4-3F2D-45C8-BE7C-3B5DCBE2D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886" y="5166220"/>
            <a:ext cx="17499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SQL Database</a:t>
            </a: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620744B9-A351-A266-30B6-4A5D3D3D6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5579" y="3395630"/>
            <a:ext cx="548640" cy="548640"/>
          </a:xfrm>
          <a:prstGeom prst="rect">
            <a:avLst/>
          </a:prstGeom>
        </p:spPr>
      </p:pic>
      <p:sp>
        <p:nvSpPr>
          <p:cNvPr id="27" name="Rectangle 78">
            <a:extLst>
              <a:ext uri="{FF2B5EF4-FFF2-40B4-BE49-F238E27FC236}">
                <a16:creationId xmlns:a16="http://schemas.microsoft.com/office/drawing/2014/main" id="{CE299D79-1326-7544-388A-58B1B8F5048E}"/>
              </a:ext>
            </a:extLst>
          </p:cNvPr>
          <p:cNvSpPr/>
          <p:nvPr/>
        </p:nvSpPr>
        <p:spPr>
          <a:xfrm>
            <a:off x="3052672" y="1347233"/>
            <a:ext cx="9547797" cy="625691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Cloud</a:t>
            </a:r>
          </a:p>
        </p:txBody>
      </p:sp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98D9E81F-4EB2-1132-D9F2-A442FF12A5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2673" y="1347233"/>
            <a:ext cx="381000" cy="381000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6BDF7DFB-F5DE-0854-B134-315C1AC95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59" y="2963691"/>
            <a:ext cx="17056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</p:txBody>
      </p:sp>
      <p:pic>
        <p:nvPicPr>
          <p:cNvPr id="11" name="グラフィックス 10">
            <a:extLst>
              <a:ext uri="{FF2B5EF4-FFF2-40B4-BE49-F238E27FC236}">
                <a16:creationId xmlns:a16="http://schemas.microsoft.com/office/drawing/2014/main" id="{E14636F8-5E86-D537-5FE3-00B8D7B434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44944" y="2419396"/>
            <a:ext cx="548640" cy="548640"/>
          </a:xfrm>
          <a:prstGeom prst="rect">
            <a:avLst/>
          </a:prstGeom>
        </p:spPr>
      </p:pic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935F6589-CE12-85B7-01E2-D524B1D632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4222" y="2425072"/>
            <a:ext cx="548640" cy="548640"/>
          </a:xfrm>
          <a:prstGeom prst="rect">
            <a:avLst/>
          </a:prstGeom>
        </p:spPr>
      </p:pic>
      <p:sp>
        <p:nvSpPr>
          <p:cNvPr id="20" name="TextBox 11">
            <a:extLst>
              <a:ext uri="{FF2B5EF4-FFF2-40B4-BE49-F238E27FC236}">
                <a16:creationId xmlns:a16="http://schemas.microsoft.com/office/drawing/2014/main" id="{933CF973-7FF7-BF1D-A97A-DE9D4688D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717" y="2963691"/>
            <a:ext cx="17056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Application Gateway</a:t>
            </a:r>
          </a:p>
        </p:txBody>
      </p:sp>
      <p:pic>
        <p:nvPicPr>
          <p:cNvPr id="25" name="グラフィックス 24">
            <a:extLst>
              <a:ext uri="{FF2B5EF4-FFF2-40B4-BE49-F238E27FC236}">
                <a16:creationId xmlns:a16="http://schemas.microsoft.com/office/drawing/2014/main" id="{87294340-CB1A-B730-8590-38AE3129F1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54221" y="4617580"/>
            <a:ext cx="548640" cy="548640"/>
          </a:xfrm>
          <a:prstGeom prst="rect">
            <a:avLst/>
          </a:prstGeom>
        </p:spPr>
      </p:pic>
      <p:sp>
        <p:nvSpPr>
          <p:cNvPr id="34" name="TextBox 9">
            <a:extLst>
              <a:ext uri="{FF2B5EF4-FFF2-40B4-BE49-F238E27FC236}">
                <a16:creationId xmlns:a16="http://schemas.microsoft.com/office/drawing/2014/main" id="{D917E779-53FE-B723-F1AE-650E41FE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3570" y="5165205"/>
            <a:ext cx="17499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</p:txBody>
      </p:sp>
      <p:pic>
        <p:nvPicPr>
          <p:cNvPr id="40" name="グラフィックス 39">
            <a:extLst>
              <a:ext uri="{FF2B5EF4-FFF2-40B4-BE49-F238E27FC236}">
                <a16:creationId xmlns:a16="http://schemas.microsoft.com/office/drawing/2014/main" id="{63B267CE-FA18-8C53-B39D-2B7E74A4A8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78232" y="6396458"/>
            <a:ext cx="548640" cy="548640"/>
          </a:xfrm>
          <a:prstGeom prst="rect">
            <a:avLst/>
          </a:prstGeom>
        </p:spPr>
      </p:pic>
      <p:sp>
        <p:nvSpPr>
          <p:cNvPr id="44" name="TextBox 9">
            <a:extLst>
              <a:ext uri="{FF2B5EF4-FFF2-40B4-BE49-F238E27FC236}">
                <a16:creationId xmlns:a16="http://schemas.microsoft.com/office/drawing/2014/main" id="{C434C48B-855F-383A-28BA-703E9CD3F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114" y="6901601"/>
            <a:ext cx="17499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Network Watcher</a:t>
            </a:r>
          </a:p>
        </p:txBody>
      </p:sp>
      <p:sp>
        <p:nvSpPr>
          <p:cNvPr id="58" name="TextBox 9">
            <a:extLst>
              <a:ext uri="{FF2B5EF4-FFF2-40B4-BE49-F238E27FC236}">
                <a16:creationId xmlns:a16="http://schemas.microsoft.com/office/drawing/2014/main" id="{181F9E3A-19A2-CF2A-5CDD-65E3C860D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8253" y="5273389"/>
            <a:ext cx="17499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ログ長期保管用ストレージ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66" name="グラフィックス 65">
            <a:extLst>
              <a:ext uri="{FF2B5EF4-FFF2-40B4-BE49-F238E27FC236}">
                <a16:creationId xmlns:a16="http://schemas.microsoft.com/office/drawing/2014/main" id="{FBD9322D-09E5-F9DD-D14E-EA31CD6A52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02393" y="5485284"/>
            <a:ext cx="548640" cy="548640"/>
          </a:xfrm>
          <a:prstGeom prst="rect">
            <a:avLst/>
          </a:prstGeom>
        </p:spPr>
      </p:pic>
      <p:sp>
        <p:nvSpPr>
          <p:cNvPr id="68" name="TextBox 9">
            <a:extLst>
              <a:ext uri="{FF2B5EF4-FFF2-40B4-BE49-F238E27FC236}">
                <a16:creationId xmlns:a16="http://schemas.microsoft.com/office/drawing/2014/main" id="{86DACB23-3375-1247-07F1-0F47B6E4F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1742" y="6027415"/>
            <a:ext cx="17499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アクティビティログ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57611A0F-05C0-66BB-9DED-A5816213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8320" y="3497651"/>
            <a:ext cx="127062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運用者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8" name="Graphic 23">
            <a:extLst>
              <a:ext uri="{FF2B5EF4-FFF2-40B4-BE49-F238E27FC236}">
                <a16:creationId xmlns:a16="http://schemas.microsoft.com/office/drawing/2014/main" id="{D64670D3-34E1-FE1A-F126-3A23DACD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 bwMode="auto">
          <a:xfrm flipH="1">
            <a:off x="12828117" y="304353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Box 9">
            <a:extLst>
              <a:ext uri="{FF2B5EF4-FFF2-40B4-BE49-F238E27FC236}">
                <a16:creationId xmlns:a16="http://schemas.microsoft.com/office/drawing/2014/main" id="{A5205255-2F54-1474-9F72-54FD8A83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725" y="3930765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</p:txBody>
      </p:sp>
      <p:sp>
        <p:nvSpPr>
          <p:cNvPr id="35" name="Rectangle 115">
            <a:extLst>
              <a:ext uri="{FF2B5EF4-FFF2-40B4-BE49-F238E27FC236}">
                <a16:creationId xmlns:a16="http://schemas.microsoft.com/office/drawing/2014/main" id="{82A0BDD4-057E-D56B-CA82-8113DDC99ECF}"/>
              </a:ext>
            </a:extLst>
          </p:cNvPr>
          <p:cNvSpPr/>
          <p:nvPr/>
        </p:nvSpPr>
        <p:spPr>
          <a:xfrm>
            <a:off x="3385340" y="2375582"/>
            <a:ext cx="3003536" cy="389805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1EB1D5B0-B569-938D-DEDC-91AAC462E0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663393" y="1448392"/>
            <a:ext cx="548640" cy="548640"/>
          </a:xfrm>
          <a:prstGeom prst="rect">
            <a:avLst/>
          </a:prstGeom>
        </p:spPr>
      </p:pic>
      <p:sp>
        <p:nvSpPr>
          <p:cNvPr id="10" name="Rectangle 115">
            <a:extLst>
              <a:ext uri="{FF2B5EF4-FFF2-40B4-BE49-F238E27FC236}">
                <a16:creationId xmlns:a16="http://schemas.microsoft.com/office/drawing/2014/main" id="{82C211F7-3306-D5E1-1A6C-9ADAF27EE33A}"/>
              </a:ext>
            </a:extLst>
          </p:cNvPr>
          <p:cNvSpPr/>
          <p:nvPr/>
        </p:nvSpPr>
        <p:spPr>
          <a:xfrm>
            <a:off x="6820239" y="1728235"/>
            <a:ext cx="3122567" cy="409915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BEC7FCB9-AE1B-7586-56FC-23797F5E3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969" y="1940305"/>
            <a:ext cx="29605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システム内のインスタンスやサービスの死活監視や性能監視等を行う機能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45" name="グラフィックス 44">
            <a:extLst>
              <a:ext uri="{FF2B5EF4-FFF2-40B4-BE49-F238E27FC236}">
                <a16:creationId xmlns:a16="http://schemas.microsoft.com/office/drawing/2014/main" id="{A411ABE7-16D7-2B4E-8422-5757A46D7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8904" y="4759031"/>
            <a:ext cx="548640" cy="548640"/>
          </a:xfrm>
          <a:prstGeom prst="rect">
            <a:avLst/>
          </a:prstGeom>
        </p:spPr>
      </p:pic>
      <p:pic>
        <p:nvPicPr>
          <p:cNvPr id="71" name="グラフィックス 70">
            <a:extLst>
              <a:ext uri="{FF2B5EF4-FFF2-40B4-BE49-F238E27FC236}">
                <a16:creationId xmlns:a16="http://schemas.microsoft.com/office/drawing/2014/main" id="{A1CD375E-177B-F5D2-F0C0-4887E8C575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933902" y="3001946"/>
            <a:ext cx="548640" cy="548640"/>
          </a:xfrm>
          <a:prstGeom prst="rect">
            <a:avLst/>
          </a:prstGeom>
        </p:spPr>
      </p:pic>
      <p:sp>
        <p:nvSpPr>
          <p:cNvPr id="73" name="TextBox 9">
            <a:extLst>
              <a:ext uri="{FF2B5EF4-FFF2-40B4-BE49-F238E27FC236}">
                <a16:creationId xmlns:a16="http://schemas.microsoft.com/office/drawing/2014/main" id="{AAA39AFB-BCC7-3ED5-1A31-CCE298838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456" y="3498197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Log Analytics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ログ分析用ストレージ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96" name="TextBox 9">
            <a:extLst>
              <a:ext uri="{FF2B5EF4-FFF2-40B4-BE49-F238E27FC236}">
                <a16:creationId xmlns:a16="http://schemas.microsoft.com/office/drawing/2014/main" id="{4CE53527-7D19-1A26-61BE-97D71E268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1504" y="5281757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AI Search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ログの検索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11" name="グラフィックス 110">
            <a:extLst>
              <a:ext uri="{FF2B5EF4-FFF2-40B4-BE49-F238E27FC236}">
                <a16:creationId xmlns:a16="http://schemas.microsoft.com/office/drawing/2014/main" id="{637CC600-79E3-2698-17A4-BE49BE34B2E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57816" y="3392343"/>
            <a:ext cx="548640" cy="548640"/>
          </a:xfrm>
          <a:prstGeom prst="rect">
            <a:avLst/>
          </a:prstGeom>
        </p:spPr>
      </p:pic>
      <p:sp>
        <p:nvSpPr>
          <p:cNvPr id="112" name="TextBox 9">
            <a:extLst>
              <a:ext uri="{FF2B5EF4-FFF2-40B4-BE49-F238E27FC236}">
                <a16:creationId xmlns:a16="http://schemas.microsoft.com/office/drawing/2014/main" id="{0659907F-5347-F623-1E19-4BA82151A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165" y="3936898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Container Apps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8" name="カギ線コネクタ 27">
            <a:extLst>
              <a:ext uri="{FF2B5EF4-FFF2-40B4-BE49-F238E27FC236}">
                <a16:creationId xmlns:a16="http://schemas.microsoft.com/office/drawing/2014/main" id="{45B16AEF-E9BE-D8D2-F847-96C05F48D747}"/>
              </a:ext>
            </a:extLst>
          </p:cNvPr>
          <p:cNvCxnSpPr>
            <a:cxnSpLocks/>
            <a:stCxn id="86" idx="2"/>
            <a:endCxn id="45" idx="1"/>
          </p:cNvCxnSpPr>
          <p:nvPr/>
        </p:nvCxnSpPr>
        <p:spPr>
          <a:xfrm rot="16200000" flipH="1">
            <a:off x="8537690" y="3162136"/>
            <a:ext cx="1132291" cy="26101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矢印コネクタ 120">
            <a:extLst>
              <a:ext uri="{FF2B5EF4-FFF2-40B4-BE49-F238E27FC236}">
                <a16:creationId xmlns:a16="http://schemas.microsoft.com/office/drawing/2014/main" id="{083ED252-4265-F217-1D90-501F471E41CA}"/>
              </a:ext>
            </a:extLst>
          </p:cNvPr>
          <p:cNvCxnSpPr>
            <a:cxnSpLocks/>
            <a:stCxn id="18" idx="3"/>
            <a:endCxn id="71" idx="3"/>
          </p:cNvCxnSpPr>
          <p:nvPr/>
        </p:nvCxnSpPr>
        <p:spPr>
          <a:xfrm flipH="1" flipV="1">
            <a:off x="9482542" y="3276266"/>
            <a:ext cx="3345575" cy="2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カギ線コネクタ 27">
            <a:extLst>
              <a:ext uri="{FF2B5EF4-FFF2-40B4-BE49-F238E27FC236}">
                <a16:creationId xmlns:a16="http://schemas.microsoft.com/office/drawing/2014/main" id="{A87106BF-51C3-31DE-5C1A-3F2E638726F5}"/>
              </a:ext>
            </a:extLst>
          </p:cNvPr>
          <p:cNvCxnSpPr>
            <a:cxnSpLocks/>
            <a:stCxn id="73" idx="2"/>
            <a:endCxn id="45" idx="0"/>
          </p:cNvCxnSpPr>
          <p:nvPr/>
        </p:nvCxnSpPr>
        <p:spPr>
          <a:xfrm rot="16200000" flipH="1">
            <a:off x="9472600" y="3548407"/>
            <a:ext cx="860724" cy="156052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カギ線コネクタ 27">
            <a:extLst>
              <a:ext uri="{FF2B5EF4-FFF2-40B4-BE49-F238E27FC236}">
                <a16:creationId xmlns:a16="http://schemas.microsoft.com/office/drawing/2014/main" id="{D46F4B4A-622F-1470-27B6-EADF17326F7A}"/>
              </a:ext>
            </a:extLst>
          </p:cNvPr>
          <p:cNvCxnSpPr>
            <a:cxnSpLocks/>
            <a:stCxn id="15" idx="2"/>
            <a:endCxn id="75" idx="3"/>
          </p:cNvCxnSpPr>
          <p:nvPr/>
        </p:nvCxnSpPr>
        <p:spPr>
          <a:xfrm rot="5400000">
            <a:off x="12010724" y="3975498"/>
            <a:ext cx="1222980" cy="8828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グラフィックス 47">
            <a:extLst>
              <a:ext uri="{FF2B5EF4-FFF2-40B4-BE49-F238E27FC236}">
                <a16:creationId xmlns:a16="http://schemas.microsoft.com/office/drawing/2014/main" id="{0E8E0FD3-2E94-5C63-2C16-21A9D908FA9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527165" y="3001488"/>
            <a:ext cx="550179" cy="550179"/>
          </a:xfrm>
          <a:prstGeom prst="rect">
            <a:avLst/>
          </a:prstGeom>
        </p:spPr>
      </p:pic>
      <p:cxnSp>
        <p:nvCxnSpPr>
          <p:cNvPr id="55" name="カギ線コネクタ 27">
            <a:extLst>
              <a:ext uri="{FF2B5EF4-FFF2-40B4-BE49-F238E27FC236}">
                <a16:creationId xmlns:a16="http://schemas.microsoft.com/office/drawing/2014/main" id="{600604A8-D594-298E-82F2-7C93C584D8B3}"/>
              </a:ext>
            </a:extLst>
          </p:cNvPr>
          <p:cNvCxnSpPr>
            <a:cxnSpLocks/>
            <a:stCxn id="35" idx="3"/>
            <a:endCxn id="48" idx="1"/>
          </p:cNvCxnSpPr>
          <p:nvPr/>
        </p:nvCxnSpPr>
        <p:spPr>
          <a:xfrm flipV="1">
            <a:off x="6388876" y="3276578"/>
            <a:ext cx="1138289" cy="10480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5" name="グラフィックス 74">
            <a:extLst>
              <a:ext uri="{FF2B5EF4-FFF2-40B4-BE49-F238E27FC236}">
                <a16:creationId xmlns:a16="http://schemas.microsoft.com/office/drawing/2014/main" id="{0D0A6919-AE86-DB4F-C5D7-5714462955B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632154" y="4754088"/>
            <a:ext cx="548640" cy="548640"/>
          </a:xfrm>
          <a:prstGeom prst="rect">
            <a:avLst/>
          </a:prstGeom>
        </p:spPr>
      </p:pic>
      <p:cxnSp>
        <p:nvCxnSpPr>
          <p:cNvPr id="83" name="直線矢印コネクタ 120">
            <a:extLst>
              <a:ext uri="{FF2B5EF4-FFF2-40B4-BE49-F238E27FC236}">
                <a16:creationId xmlns:a16="http://schemas.microsoft.com/office/drawing/2014/main" id="{B6849639-CE27-1D21-105D-22BFB5AA6A0B}"/>
              </a:ext>
            </a:extLst>
          </p:cNvPr>
          <p:cNvCxnSpPr>
            <a:cxnSpLocks/>
            <a:stCxn id="75" idx="1"/>
            <a:endCxn id="45" idx="3"/>
          </p:cNvCxnSpPr>
          <p:nvPr/>
        </p:nvCxnSpPr>
        <p:spPr>
          <a:xfrm flipH="1">
            <a:off x="10957544" y="5028408"/>
            <a:ext cx="674610" cy="4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Box 9">
            <a:extLst>
              <a:ext uri="{FF2B5EF4-FFF2-40B4-BE49-F238E27FC236}">
                <a16:creationId xmlns:a16="http://schemas.microsoft.com/office/drawing/2014/main" id="{B3BEC64D-BB4A-B725-2ECE-DD3F83DEF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795" y="3500950"/>
            <a:ext cx="1749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診断設定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ログの連携設定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93" name="直線矢印コネクタ 120">
            <a:extLst>
              <a:ext uri="{FF2B5EF4-FFF2-40B4-BE49-F238E27FC236}">
                <a16:creationId xmlns:a16="http://schemas.microsoft.com/office/drawing/2014/main" id="{79F33CF2-84F6-59B2-D3C9-8FA51FC854BC}"/>
              </a:ext>
            </a:extLst>
          </p:cNvPr>
          <p:cNvCxnSpPr>
            <a:cxnSpLocks/>
            <a:stCxn id="48" idx="3"/>
            <a:endCxn id="71" idx="1"/>
          </p:cNvCxnSpPr>
          <p:nvPr/>
        </p:nvCxnSpPr>
        <p:spPr>
          <a:xfrm flipV="1">
            <a:off x="8077344" y="3276266"/>
            <a:ext cx="856558" cy="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カギ線コネクタ 27">
            <a:extLst>
              <a:ext uri="{FF2B5EF4-FFF2-40B4-BE49-F238E27FC236}">
                <a16:creationId xmlns:a16="http://schemas.microsoft.com/office/drawing/2014/main" id="{F65C94C9-8260-0B7F-0B83-D31253C384E9}"/>
              </a:ext>
            </a:extLst>
          </p:cNvPr>
          <p:cNvCxnSpPr>
            <a:cxnSpLocks/>
            <a:stCxn id="40" idx="3"/>
            <a:endCxn id="45" idx="1"/>
          </p:cNvCxnSpPr>
          <p:nvPr/>
        </p:nvCxnSpPr>
        <p:spPr>
          <a:xfrm flipV="1">
            <a:off x="5126872" y="5033351"/>
            <a:ext cx="5282032" cy="1637427"/>
          </a:xfrm>
          <a:prstGeom prst="bentConnector3">
            <a:avLst>
              <a:gd name="adj1" fmla="val 5048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033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7-2-17-1. CI/CD_CI/CD</a:t>
            </a:r>
            <a:r>
              <a:rPr kumimoji="1" lang="ja-JP" altLang="en-US" dirty="0"/>
              <a:t>パイプライン機能（パターン</a:t>
            </a:r>
            <a:r>
              <a:rPr kumimoji="1" lang="en-US" altLang="ja-JP" dirty="0"/>
              <a:t>1 </a:t>
            </a:r>
            <a:r>
              <a:rPr kumimoji="1" lang="ja-JP" altLang="en-US" dirty="0"/>
              <a:t>コンテナアプリケーション）</a:t>
            </a:r>
          </a:p>
        </p:txBody>
      </p: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DF658ACF-58E3-3270-178C-CE2002919704}"/>
              </a:ext>
            </a:extLst>
          </p:cNvPr>
          <p:cNvGrpSpPr/>
          <p:nvPr/>
        </p:nvGrpSpPr>
        <p:grpSpPr>
          <a:xfrm>
            <a:off x="2824931" y="1827071"/>
            <a:ext cx="11307881" cy="7429415"/>
            <a:chOff x="1000294" y="382481"/>
            <a:chExt cx="11307881" cy="7429415"/>
          </a:xfrm>
        </p:grpSpPr>
        <p:sp>
          <p:nvSpPr>
            <p:cNvPr id="134" name="正方形/長方形 133">
              <a:extLst>
                <a:ext uri="{FF2B5EF4-FFF2-40B4-BE49-F238E27FC236}">
                  <a16:creationId xmlns:a16="http://schemas.microsoft.com/office/drawing/2014/main" id="{CA198670-5AB8-E271-4C36-63F8E7B1EB31}"/>
                </a:ext>
              </a:extLst>
            </p:cNvPr>
            <p:cNvSpPr/>
            <p:nvPr/>
          </p:nvSpPr>
          <p:spPr>
            <a:xfrm>
              <a:off x="2318423" y="1299974"/>
              <a:ext cx="9900699" cy="6363853"/>
            </a:xfrm>
            <a:prstGeom prst="rect">
              <a:avLst/>
            </a:prstGeom>
            <a:solidFill>
              <a:srgbClr val="45DAFF">
                <a:alpha val="30196"/>
              </a:srgbClr>
            </a:solidFill>
            <a:ln w="28575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kumimoji="1" lang="en-US" altLang="ja-JP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CI/CD_CI/CD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パイプライン機能</a:t>
              </a:r>
            </a:p>
          </p:txBody>
        </p:sp>
        <p:sp>
          <p:nvSpPr>
            <p:cNvPr id="135" name="TextBox 12">
              <a:extLst>
                <a:ext uri="{FF2B5EF4-FFF2-40B4-BE49-F238E27FC236}">
                  <a16:creationId xmlns:a16="http://schemas.microsoft.com/office/drawing/2014/main" id="{DF07C209-7A4C-CA2E-70F0-134C65BC8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0294" y="4869509"/>
              <a:ext cx="84822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開発者</a:t>
              </a:r>
              <a:endPara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pic>
          <p:nvPicPr>
            <p:cNvPr id="136" name="Graphic 23">
              <a:extLst>
                <a:ext uri="{FF2B5EF4-FFF2-40B4-BE49-F238E27FC236}">
                  <a16:creationId xmlns:a16="http://schemas.microsoft.com/office/drawing/2014/main" id="{DF07B5F8-88AA-7166-6CBF-FF4019E1D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 flipH="1">
              <a:off x="1189459" y="4252520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7" name="直線矢印コネクタ 136">
              <a:extLst>
                <a:ext uri="{FF2B5EF4-FFF2-40B4-BE49-F238E27FC236}">
                  <a16:creationId xmlns:a16="http://schemas.microsoft.com/office/drawing/2014/main" id="{F4058A51-9D0D-3EE5-6D16-3A3197C9095D}"/>
                </a:ext>
              </a:extLst>
            </p:cNvPr>
            <p:cNvCxnSpPr>
              <a:cxnSpLocks/>
              <a:stCxn id="136" idx="1"/>
              <a:endCxn id="59" idx="1"/>
            </p:cNvCxnSpPr>
            <p:nvPr/>
          </p:nvCxnSpPr>
          <p:spPr>
            <a:xfrm flipV="1">
              <a:off x="1659359" y="4480788"/>
              <a:ext cx="1129798" cy="66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2" name="Rectangle 78">
              <a:extLst>
                <a:ext uri="{FF2B5EF4-FFF2-40B4-BE49-F238E27FC236}">
                  <a16:creationId xmlns:a16="http://schemas.microsoft.com/office/drawing/2014/main" id="{B99EEB6D-0ACA-C023-559F-0108F07B0C51}"/>
                </a:ext>
              </a:extLst>
            </p:cNvPr>
            <p:cNvSpPr/>
            <p:nvPr/>
          </p:nvSpPr>
          <p:spPr>
            <a:xfrm>
              <a:off x="1796116" y="382481"/>
              <a:ext cx="10512059" cy="7429415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2920" tIns="9144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Azure Cloud</a:t>
              </a:r>
            </a:p>
          </p:txBody>
        </p:sp>
      </p:grp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4979" y="1834091"/>
            <a:ext cx="381000" cy="381000"/>
          </a:xfrm>
          <a:prstGeom prst="rect">
            <a:avLst/>
          </a:prstGeom>
        </p:spPr>
      </p:pic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B066447E-A04A-0DEC-90D1-7AC03BEED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4812" y="2232334"/>
            <a:ext cx="381000" cy="381000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45683A90-9902-A07F-1012-B4F83C9EECBC}"/>
              </a:ext>
            </a:extLst>
          </p:cNvPr>
          <p:cNvGrpSpPr/>
          <p:nvPr/>
        </p:nvGrpSpPr>
        <p:grpSpPr>
          <a:xfrm>
            <a:off x="14275338" y="2232334"/>
            <a:ext cx="1897523" cy="2014641"/>
            <a:chOff x="14275350" y="2298741"/>
            <a:chExt cx="1897523" cy="2014641"/>
          </a:xfrm>
        </p:grpSpPr>
        <p:sp>
          <p:nvSpPr>
            <p:cNvPr id="9" name="Rectangle 78">
              <a:extLst>
                <a:ext uri="{FF2B5EF4-FFF2-40B4-BE49-F238E27FC236}">
                  <a16:creationId xmlns:a16="http://schemas.microsoft.com/office/drawing/2014/main" id="{96AB9A7C-ECD5-0BFE-7B61-D93326ACD597}"/>
                </a:ext>
              </a:extLst>
            </p:cNvPr>
            <p:cNvSpPr/>
            <p:nvPr/>
          </p:nvSpPr>
          <p:spPr>
            <a:xfrm>
              <a:off x="14275350" y="2298741"/>
              <a:ext cx="1897523" cy="2014641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2920" tIns="9144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開発環境</a:t>
              </a:r>
              <a:endPara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pic>
          <p:nvPicPr>
            <p:cNvPr id="17" name="グラフィックス 16">
              <a:extLst>
                <a:ext uri="{FF2B5EF4-FFF2-40B4-BE49-F238E27FC236}">
                  <a16:creationId xmlns:a16="http://schemas.microsoft.com/office/drawing/2014/main" id="{025B1258-87A4-9A45-0A7D-89A4017D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287993" y="2298741"/>
              <a:ext cx="381000" cy="381000"/>
            </a:xfrm>
            <a:prstGeom prst="rect">
              <a:avLst/>
            </a:prstGeom>
          </p:spPr>
        </p:pic>
        <p:pic>
          <p:nvPicPr>
            <p:cNvPr id="25" name="グラフィックス 24">
              <a:extLst>
                <a:ext uri="{FF2B5EF4-FFF2-40B4-BE49-F238E27FC236}">
                  <a16:creationId xmlns:a16="http://schemas.microsoft.com/office/drawing/2014/main" id="{74209676-57AA-7AEC-C04F-401099A2D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989340" y="3071292"/>
              <a:ext cx="469539" cy="469539"/>
            </a:xfrm>
            <a:prstGeom prst="rect">
              <a:avLst/>
            </a:prstGeom>
          </p:spPr>
        </p:pic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F63FB1B3-06D6-CCA7-0C4D-C86DAAD68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60532" y="3634842"/>
              <a:ext cx="172715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Azure Container Apps</a:t>
              </a: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9CB42858-E6BB-2887-CF3D-846E76EE0254}"/>
              </a:ext>
            </a:extLst>
          </p:cNvPr>
          <p:cNvGrpSpPr/>
          <p:nvPr/>
        </p:nvGrpSpPr>
        <p:grpSpPr>
          <a:xfrm>
            <a:off x="14275346" y="7203536"/>
            <a:ext cx="1897523" cy="2014641"/>
            <a:chOff x="14275350" y="2298741"/>
            <a:chExt cx="1897523" cy="2014641"/>
          </a:xfrm>
        </p:grpSpPr>
        <p:sp>
          <p:nvSpPr>
            <p:cNvPr id="31" name="Rectangle 78">
              <a:extLst>
                <a:ext uri="{FF2B5EF4-FFF2-40B4-BE49-F238E27FC236}">
                  <a16:creationId xmlns:a16="http://schemas.microsoft.com/office/drawing/2014/main" id="{4C1E7900-0545-6881-3635-DA537138712B}"/>
                </a:ext>
              </a:extLst>
            </p:cNvPr>
            <p:cNvSpPr/>
            <p:nvPr/>
          </p:nvSpPr>
          <p:spPr>
            <a:xfrm>
              <a:off x="14275350" y="2298741"/>
              <a:ext cx="1897523" cy="2014641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2920" tIns="9144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本番環境</a:t>
              </a:r>
              <a:endPara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pic>
          <p:nvPicPr>
            <p:cNvPr id="32" name="グラフィックス 31">
              <a:extLst>
                <a:ext uri="{FF2B5EF4-FFF2-40B4-BE49-F238E27FC236}">
                  <a16:creationId xmlns:a16="http://schemas.microsoft.com/office/drawing/2014/main" id="{1C130C79-EAE0-57B2-2638-4B9ABAF6E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287993" y="2298741"/>
              <a:ext cx="381000" cy="381000"/>
            </a:xfrm>
            <a:prstGeom prst="rect">
              <a:avLst/>
            </a:prstGeom>
          </p:spPr>
        </p:pic>
        <p:pic>
          <p:nvPicPr>
            <p:cNvPr id="33" name="グラフィックス 32">
              <a:extLst>
                <a:ext uri="{FF2B5EF4-FFF2-40B4-BE49-F238E27FC236}">
                  <a16:creationId xmlns:a16="http://schemas.microsoft.com/office/drawing/2014/main" id="{9FD484DE-15DF-71E7-937C-0D1E14B30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989340" y="3071292"/>
              <a:ext cx="469539" cy="469539"/>
            </a:xfrm>
            <a:prstGeom prst="rect">
              <a:avLst/>
            </a:prstGeom>
          </p:spPr>
        </p:pic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46868CD1-9127-FD50-CD5D-4309A1220B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60532" y="3634842"/>
              <a:ext cx="172715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Azure Container Apps</a:t>
              </a: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91AE7D3A-CA2E-1082-3AB0-D23C52B1A9EB}"/>
              </a:ext>
            </a:extLst>
          </p:cNvPr>
          <p:cNvGrpSpPr/>
          <p:nvPr/>
        </p:nvGrpSpPr>
        <p:grpSpPr>
          <a:xfrm>
            <a:off x="14275334" y="4751138"/>
            <a:ext cx="1897523" cy="2014641"/>
            <a:chOff x="14275350" y="2298741"/>
            <a:chExt cx="1897523" cy="2014641"/>
          </a:xfrm>
        </p:grpSpPr>
        <p:sp>
          <p:nvSpPr>
            <p:cNvPr id="36" name="Rectangle 78">
              <a:extLst>
                <a:ext uri="{FF2B5EF4-FFF2-40B4-BE49-F238E27FC236}">
                  <a16:creationId xmlns:a16="http://schemas.microsoft.com/office/drawing/2014/main" id="{1C875E05-D4FA-5FCE-A520-BB2A1DD88E89}"/>
                </a:ext>
              </a:extLst>
            </p:cNvPr>
            <p:cNvSpPr/>
            <p:nvPr/>
          </p:nvSpPr>
          <p:spPr>
            <a:xfrm>
              <a:off x="14275350" y="2298741"/>
              <a:ext cx="1897523" cy="2014641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2920" tIns="9144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検証環境</a:t>
              </a:r>
              <a:endPara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pic>
          <p:nvPicPr>
            <p:cNvPr id="37" name="グラフィックス 36">
              <a:extLst>
                <a:ext uri="{FF2B5EF4-FFF2-40B4-BE49-F238E27FC236}">
                  <a16:creationId xmlns:a16="http://schemas.microsoft.com/office/drawing/2014/main" id="{A0E46E7C-4CB9-B858-B949-A90C6A1C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287993" y="2298741"/>
              <a:ext cx="381000" cy="381000"/>
            </a:xfrm>
            <a:prstGeom prst="rect">
              <a:avLst/>
            </a:prstGeom>
          </p:spPr>
        </p:pic>
        <p:pic>
          <p:nvPicPr>
            <p:cNvPr id="38" name="グラフィックス 37">
              <a:extLst>
                <a:ext uri="{FF2B5EF4-FFF2-40B4-BE49-F238E27FC236}">
                  <a16:creationId xmlns:a16="http://schemas.microsoft.com/office/drawing/2014/main" id="{E75C1B15-16A4-0BE1-FA9C-66526CE20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989340" y="3071292"/>
              <a:ext cx="469539" cy="469539"/>
            </a:xfrm>
            <a:prstGeom prst="rect">
              <a:avLst/>
            </a:prstGeom>
          </p:spPr>
        </p:pic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476C124D-A5FC-9769-953C-C0F956D43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60532" y="3634842"/>
              <a:ext cx="172715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Azure Container Apps</a:t>
              </a:r>
            </a:p>
          </p:txBody>
        </p:sp>
      </p:grpSp>
      <p:pic>
        <p:nvPicPr>
          <p:cNvPr id="45" name="グラフィックス 44">
            <a:extLst>
              <a:ext uri="{FF2B5EF4-FFF2-40B4-BE49-F238E27FC236}">
                <a16:creationId xmlns:a16="http://schemas.microsoft.com/office/drawing/2014/main" id="{E6E9764D-3F43-27B6-03ED-FEC501803A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46172" y="3681811"/>
            <a:ext cx="476250" cy="476250"/>
          </a:xfrm>
          <a:prstGeom prst="rect">
            <a:avLst/>
          </a:prstGeom>
        </p:spPr>
      </p:pic>
      <p:sp>
        <p:nvSpPr>
          <p:cNvPr id="46" name="Rectangle 78">
            <a:extLst>
              <a:ext uri="{FF2B5EF4-FFF2-40B4-BE49-F238E27FC236}">
                <a16:creationId xmlns:a16="http://schemas.microsoft.com/office/drawing/2014/main" id="{E5721599-AAB1-7F45-5606-A9F84F559154}"/>
              </a:ext>
            </a:extLst>
          </p:cNvPr>
          <p:cNvSpPr/>
          <p:nvPr/>
        </p:nvSpPr>
        <p:spPr>
          <a:xfrm>
            <a:off x="3955132" y="2232333"/>
            <a:ext cx="6511127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DevOps</a:t>
            </a:r>
          </a:p>
        </p:txBody>
      </p:sp>
      <p:pic>
        <p:nvPicPr>
          <p:cNvPr id="50" name="グラフィックス 49">
            <a:extLst>
              <a:ext uri="{FF2B5EF4-FFF2-40B4-BE49-F238E27FC236}">
                <a16:creationId xmlns:a16="http://schemas.microsoft.com/office/drawing/2014/main" id="{A9512FD5-6639-2545-F12B-0E2163B091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86019" y="4824412"/>
            <a:ext cx="428625" cy="476250"/>
          </a:xfrm>
          <a:prstGeom prst="rect">
            <a:avLst/>
          </a:prstGeom>
        </p:spPr>
      </p:pic>
      <p:pic>
        <p:nvPicPr>
          <p:cNvPr id="52" name="グラフィックス 51">
            <a:extLst>
              <a:ext uri="{FF2B5EF4-FFF2-40B4-BE49-F238E27FC236}">
                <a16:creationId xmlns:a16="http://schemas.microsoft.com/office/drawing/2014/main" id="{DF9D42B4-6830-BA0A-A089-27E785A9B0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62206" y="4824412"/>
            <a:ext cx="476250" cy="476250"/>
          </a:xfrm>
          <a:prstGeom prst="rect">
            <a:avLst/>
          </a:prstGeom>
        </p:spPr>
      </p:pic>
      <p:pic>
        <p:nvPicPr>
          <p:cNvPr id="56" name="グラフィックス 55">
            <a:extLst>
              <a:ext uri="{FF2B5EF4-FFF2-40B4-BE49-F238E27FC236}">
                <a16:creationId xmlns:a16="http://schemas.microsoft.com/office/drawing/2014/main" id="{10D4EB69-C24E-17C5-19CF-D5C0FEFBA8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62206" y="4824412"/>
            <a:ext cx="476250" cy="47625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AE1331C0-59FC-943F-42B6-19FCC9AD80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05886" y="5648944"/>
            <a:ext cx="428625" cy="476250"/>
          </a:xfrm>
          <a:prstGeom prst="rect">
            <a:avLst/>
          </a:prstGeom>
        </p:spPr>
      </p:pic>
      <p:sp>
        <p:nvSpPr>
          <p:cNvPr id="61" name="TextBox 9">
            <a:extLst>
              <a:ext uri="{FF2B5EF4-FFF2-40B4-BE49-F238E27FC236}">
                <a16:creationId xmlns:a16="http://schemas.microsoft.com/office/drawing/2014/main" id="{8CFBEDCC-D4D8-FD55-D45E-47F9FC650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856" y="6183457"/>
            <a:ext cx="12786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Repos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コード管理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2AE94300-0A7A-21A1-0D6C-27BE1F1678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53119" y="3474424"/>
            <a:ext cx="476250" cy="476250"/>
          </a:xfrm>
          <a:prstGeom prst="rect">
            <a:avLst/>
          </a:prstGeom>
        </p:spPr>
      </p:pic>
      <p:sp>
        <p:nvSpPr>
          <p:cNvPr id="128" name="TextBox 9">
            <a:extLst>
              <a:ext uri="{FF2B5EF4-FFF2-40B4-BE49-F238E27FC236}">
                <a16:creationId xmlns:a16="http://schemas.microsoft.com/office/drawing/2014/main" id="{DD42749B-8F10-5793-AB3F-B5B3FFB1C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631" y="4085255"/>
            <a:ext cx="17480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Pipelines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ビルド、テスト、デプロイ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29" name="図 128">
            <a:extLst>
              <a:ext uri="{FF2B5EF4-FFF2-40B4-BE49-F238E27FC236}">
                <a16:creationId xmlns:a16="http://schemas.microsoft.com/office/drawing/2014/main" id="{000CEAE2-E5CF-4796-2415-EAF93431DA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53119" y="5283300"/>
            <a:ext cx="476250" cy="476250"/>
          </a:xfrm>
          <a:prstGeom prst="rect">
            <a:avLst/>
          </a:prstGeom>
        </p:spPr>
      </p:pic>
      <p:sp>
        <p:nvSpPr>
          <p:cNvPr id="130" name="TextBox 9">
            <a:extLst>
              <a:ext uri="{FF2B5EF4-FFF2-40B4-BE49-F238E27FC236}">
                <a16:creationId xmlns:a16="http://schemas.microsoft.com/office/drawing/2014/main" id="{191111CA-E864-74C3-74B3-0F5E10A1D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631" y="5894131"/>
            <a:ext cx="17480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Pipelines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ビルド、テスト、デプロイ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31" name="図 130">
            <a:extLst>
              <a:ext uri="{FF2B5EF4-FFF2-40B4-BE49-F238E27FC236}">
                <a16:creationId xmlns:a16="http://schemas.microsoft.com/office/drawing/2014/main" id="{E2EF68C6-D875-0AB9-8264-C9A06CEE60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53119" y="7092176"/>
            <a:ext cx="476250" cy="476250"/>
          </a:xfrm>
          <a:prstGeom prst="rect">
            <a:avLst/>
          </a:prstGeom>
        </p:spPr>
      </p:pic>
      <p:sp>
        <p:nvSpPr>
          <p:cNvPr id="132" name="TextBox 9">
            <a:extLst>
              <a:ext uri="{FF2B5EF4-FFF2-40B4-BE49-F238E27FC236}">
                <a16:creationId xmlns:a16="http://schemas.microsoft.com/office/drawing/2014/main" id="{610D65EE-5424-C4A8-DD08-8C93E4013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631" y="7703007"/>
            <a:ext cx="17480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Pipelines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ビルド、テスト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38" name="図 137">
            <a:extLst>
              <a:ext uri="{FF2B5EF4-FFF2-40B4-BE49-F238E27FC236}">
                <a16:creationId xmlns:a16="http://schemas.microsoft.com/office/drawing/2014/main" id="{971916D1-CC91-4F15-D9FA-F9528EEEEA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81417" y="7092176"/>
            <a:ext cx="476250" cy="476250"/>
          </a:xfrm>
          <a:prstGeom prst="rect">
            <a:avLst/>
          </a:prstGeom>
        </p:spPr>
      </p:pic>
      <p:sp>
        <p:nvSpPr>
          <p:cNvPr id="140" name="TextBox 9">
            <a:extLst>
              <a:ext uri="{FF2B5EF4-FFF2-40B4-BE49-F238E27FC236}">
                <a16:creationId xmlns:a16="http://schemas.microsoft.com/office/drawing/2014/main" id="{EF6A5722-1348-1195-A4EC-C26BF4116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7929" y="7703007"/>
            <a:ext cx="17480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Pipelines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デプロイ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45" name="Rectangle 115">
            <a:extLst>
              <a:ext uri="{FF2B5EF4-FFF2-40B4-BE49-F238E27FC236}">
                <a16:creationId xmlns:a16="http://schemas.microsoft.com/office/drawing/2014/main" id="{EC61EF33-9DAB-9C6F-6156-6BF942DD5F01}"/>
              </a:ext>
            </a:extLst>
          </p:cNvPr>
          <p:cNvSpPr/>
          <p:nvPr/>
        </p:nvSpPr>
        <p:spPr>
          <a:xfrm>
            <a:off x="7801405" y="7033175"/>
            <a:ext cx="1053702" cy="605040"/>
          </a:xfrm>
          <a:prstGeom prst="rect">
            <a:avLst/>
          </a:prstGeom>
          <a:solidFill>
            <a:schemeClr val="bg1"/>
          </a:solidFill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47" name="TextBox 20">
            <a:extLst>
              <a:ext uri="{FF2B5EF4-FFF2-40B4-BE49-F238E27FC236}">
                <a16:creationId xmlns:a16="http://schemas.microsoft.com/office/drawing/2014/main" id="{5E33FBFE-23EB-72E1-8071-4E61B8902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722" y="7064846"/>
            <a:ext cx="925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手動承認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ステージ</a:t>
            </a:r>
            <a:endParaRPr lang="ja-JP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53" name="グラフィックス 152">
            <a:extLst>
              <a:ext uri="{FF2B5EF4-FFF2-40B4-BE49-F238E27FC236}">
                <a16:creationId xmlns:a16="http://schemas.microsoft.com/office/drawing/2014/main" id="{77904365-FA9F-29FE-D3CD-C6B8C197A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46172" y="6273105"/>
            <a:ext cx="476250" cy="476250"/>
          </a:xfrm>
          <a:prstGeom prst="rect">
            <a:avLst/>
          </a:prstGeom>
        </p:spPr>
      </p:pic>
      <p:sp>
        <p:nvSpPr>
          <p:cNvPr id="155" name="TextBox 9">
            <a:extLst>
              <a:ext uri="{FF2B5EF4-FFF2-40B4-BE49-F238E27FC236}">
                <a16:creationId xmlns:a16="http://schemas.microsoft.com/office/drawing/2014/main" id="{64525004-2F5E-F1A0-2E4C-765A08560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6692" y="4246975"/>
            <a:ext cx="17271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Container Registry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（開発環境）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56" name="TextBox 9">
            <a:extLst>
              <a:ext uri="{FF2B5EF4-FFF2-40B4-BE49-F238E27FC236}">
                <a16:creationId xmlns:a16="http://schemas.microsoft.com/office/drawing/2014/main" id="{7A9686B3-612B-AF8C-6B0D-D05BE2ED8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7676" y="6841289"/>
            <a:ext cx="17271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Container Registry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（本番：検証環境）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157" name="カギ線コネクタ 51">
            <a:extLst>
              <a:ext uri="{FF2B5EF4-FFF2-40B4-BE49-F238E27FC236}">
                <a16:creationId xmlns:a16="http://schemas.microsoft.com/office/drawing/2014/main" id="{81D9CC44-56D5-507E-C50C-18383D4F032B}"/>
              </a:ext>
            </a:extLst>
          </p:cNvPr>
          <p:cNvCxnSpPr>
            <a:cxnSpLocks/>
            <a:stCxn id="63" idx="3"/>
            <a:endCxn id="25" idx="1"/>
          </p:cNvCxnSpPr>
          <p:nvPr/>
        </p:nvCxnSpPr>
        <p:spPr>
          <a:xfrm flipV="1">
            <a:off x="6929369" y="3239655"/>
            <a:ext cx="8059959" cy="472894"/>
          </a:xfrm>
          <a:prstGeom prst="bentConnector3">
            <a:avLst>
              <a:gd name="adj1" fmla="val 2680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カギ線コネクタ 51">
            <a:extLst>
              <a:ext uri="{FF2B5EF4-FFF2-40B4-BE49-F238E27FC236}">
                <a16:creationId xmlns:a16="http://schemas.microsoft.com/office/drawing/2014/main" id="{6375F6A6-E686-3853-A4CE-5F5F1804A342}"/>
              </a:ext>
            </a:extLst>
          </p:cNvPr>
          <p:cNvCxnSpPr>
            <a:cxnSpLocks/>
          </p:cNvCxnSpPr>
          <p:nvPr/>
        </p:nvCxnSpPr>
        <p:spPr>
          <a:xfrm flipV="1">
            <a:off x="11722422" y="3332015"/>
            <a:ext cx="3266906" cy="680281"/>
          </a:xfrm>
          <a:prstGeom prst="bentConnector3">
            <a:avLst>
              <a:gd name="adj1" fmla="val 2681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7" name="グループ化 176">
            <a:extLst>
              <a:ext uri="{FF2B5EF4-FFF2-40B4-BE49-F238E27FC236}">
                <a16:creationId xmlns:a16="http://schemas.microsoft.com/office/drawing/2014/main" id="{9FC92B81-9EA4-95E9-2CE1-B405AE28CBE4}"/>
              </a:ext>
            </a:extLst>
          </p:cNvPr>
          <p:cNvGrpSpPr/>
          <p:nvPr/>
        </p:nvGrpSpPr>
        <p:grpSpPr>
          <a:xfrm>
            <a:off x="12642737" y="3402057"/>
            <a:ext cx="1016508" cy="620983"/>
            <a:chOff x="16077712" y="1739200"/>
            <a:chExt cx="1016508" cy="620983"/>
          </a:xfrm>
        </p:grpSpPr>
        <p:pic>
          <p:nvPicPr>
            <p:cNvPr id="43" name="グラフィックス 42">
              <a:extLst>
                <a:ext uri="{FF2B5EF4-FFF2-40B4-BE49-F238E27FC236}">
                  <a16:creationId xmlns:a16="http://schemas.microsoft.com/office/drawing/2014/main" id="{C2271EEF-51D9-0CCC-E3AB-D61F34C5C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6408813" y="1739200"/>
              <a:ext cx="354306" cy="354306"/>
            </a:xfrm>
            <a:prstGeom prst="rect">
              <a:avLst/>
            </a:prstGeom>
          </p:spPr>
        </p:pic>
        <p:sp>
          <p:nvSpPr>
            <p:cNvPr id="176" name="TextBox 9">
              <a:extLst>
                <a:ext uri="{FF2B5EF4-FFF2-40B4-BE49-F238E27FC236}">
                  <a16:creationId xmlns:a16="http://schemas.microsoft.com/office/drawing/2014/main" id="{227FE55A-8C70-89DF-083D-A202BD352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77712" y="2113962"/>
              <a:ext cx="10165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ja-JP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コンテナイメージ</a:t>
              </a:r>
              <a:endPara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</p:txBody>
        </p:sp>
      </p:grpSp>
      <p:cxnSp>
        <p:nvCxnSpPr>
          <p:cNvPr id="178" name="カギ線コネクタ 51">
            <a:extLst>
              <a:ext uri="{FF2B5EF4-FFF2-40B4-BE49-F238E27FC236}">
                <a16:creationId xmlns:a16="http://schemas.microsoft.com/office/drawing/2014/main" id="{798216ED-0A17-3E8C-C40E-F02B9878DB4D}"/>
              </a:ext>
            </a:extLst>
          </p:cNvPr>
          <p:cNvCxnSpPr>
            <a:cxnSpLocks/>
            <a:stCxn id="129" idx="3"/>
            <a:endCxn id="38" idx="1"/>
          </p:cNvCxnSpPr>
          <p:nvPr/>
        </p:nvCxnSpPr>
        <p:spPr>
          <a:xfrm>
            <a:off x="6929369" y="5521425"/>
            <a:ext cx="8059955" cy="237034"/>
          </a:xfrm>
          <a:prstGeom prst="bentConnector3">
            <a:avLst>
              <a:gd name="adj1" fmla="val 2674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カギ線コネクタ 51">
            <a:extLst>
              <a:ext uri="{FF2B5EF4-FFF2-40B4-BE49-F238E27FC236}">
                <a16:creationId xmlns:a16="http://schemas.microsoft.com/office/drawing/2014/main" id="{D98E4BB2-75F4-F989-61C6-95A070EEEF9E}"/>
              </a:ext>
            </a:extLst>
          </p:cNvPr>
          <p:cNvCxnSpPr>
            <a:cxnSpLocks/>
          </p:cNvCxnSpPr>
          <p:nvPr/>
        </p:nvCxnSpPr>
        <p:spPr>
          <a:xfrm flipV="1">
            <a:off x="11722430" y="5894942"/>
            <a:ext cx="3266906" cy="680281"/>
          </a:xfrm>
          <a:prstGeom prst="bentConnector3">
            <a:avLst>
              <a:gd name="adj1" fmla="val 2681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3" name="グループ化 182">
            <a:extLst>
              <a:ext uri="{FF2B5EF4-FFF2-40B4-BE49-F238E27FC236}">
                <a16:creationId xmlns:a16="http://schemas.microsoft.com/office/drawing/2014/main" id="{EB6181F0-881D-E41E-FC66-2B6B4A7987D1}"/>
              </a:ext>
            </a:extLst>
          </p:cNvPr>
          <p:cNvGrpSpPr/>
          <p:nvPr/>
        </p:nvGrpSpPr>
        <p:grpSpPr>
          <a:xfrm>
            <a:off x="12600147" y="5921888"/>
            <a:ext cx="1016508" cy="620983"/>
            <a:chOff x="16077712" y="1739200"/>
            <a:chExt cx="1016508" cy="620983"/>
          </a:xfrm>
        </p:grpSpPr>
        <p:pic>
          <p:nvPicPr>
            <p:cNvPr id="184" name="グラフィックス 183">
              <a:extLst>
                <a:ext uri="{FF2B5EF4-FFF2-40B4-BE49-F238E27FC236}">
                  <a16:creationId xmlns:a16="http://schemas.microsoft.com/office/drawing/2014/main" id="{F0C144FD-6358-3A84-A059-ABDADDF63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6408813" y="1739200"/>
              <a:ext cx="354306" cy="354306"/>
            </a:xfrm>
            <a:prstGeom prst="rect">
              <a:avLst/>
            </a:prstGeom>
          </p:spPr>
        </p:pic>
        <p:sp>
          <p:nvSpPr>
            <p:cNvPr id="185" name="TextBox 9">
              <a:extLst>
                <a:ext uri="{FF2B5EF4-FFF2-40B4-BE49-F238E27FC236}">
                  <a16:creationId xmlns:a16="http://schemas.microsoft.com/office/drawing/2014/main" id="{0224F4A7-1D2A-4A2A-E445-43990AFAEE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77712" y="2113962"/>
              <a:ext cx="10165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ja-JP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コンテナイメージ</a:t>
              </a:r>
              <a:endPara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</p:txBody>
        </p:sp>
      </p:grpSp>
      <p:cxnSp>
        <p:nvCxnSpPr>
          <p:cNvPr id="186" name="カギ線コネクタ 51">
            <a:extLst>
              <a:ext uri="{FF2B5EF4-FFF2-40B4-BE49-F238E27FC236}">
                <a16:creationId xmlns:a16="http://schemas.microsoft.com/office/drawing/2014/main" id="{53A134A7-D540-BCBE-72F6-516A68AFC933}"/>
              </a:ext>
            </a:extLst>
          </p:cNvPr>
          <p:cNvCxnSpPr>
            <a:cxnSpLocks/>
            <a:stCxn id="138" idx="3"/>
            <a:endCxn id="33" idx="1"/>
          </p:cNvCxnSpPr>
          <p:nvPr/>
        </p:nvCxnSpPr>
        <p:spPr>
          <a:xfrm>
            <a:off x="10157667" y="7330301"/>
            <a:ext cx="4831669" cy="880556"/>
          </a:xfrm>
          <a:prstGeom prst="bentConnector3">
            <a:avLst>
              <a:gd name="adj1" fmla="val 4311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カギ線コネクタ 51">
            <a:extLst>
              <a:ext uri="{FF2B5EF4-FFF2-40B4-BE49-F238E27FC236}">
                <a16:creationId xmlns:a16="http://schemas.microsoft.com/office/drawing/2014/main" id="{F8A42CCD-F63A-44F3-8D5D-00C67EFB68D4}"/>
              </a:ext>
            </a:extLst>
          </p:cNvPr>
          <p:cNvCxnSpPr>
            <a:cxnSpLocks/>
          </p:cNvCxnSpPr>
          <p:nvPr/>
        </p:nvCxnSpPr>
        <p:spPr>
          <a:xfrm>
            <a:off x="11722454" y="6653735"/>
            <a:ext cx="3174522" cy="1483234"/>
          </a:xfrm>
          <a:prstGeom prst="bentConnector3">
            <a:avLst>
              <a:gd name="adj1" fmla="val 2759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3" name="グループ化 192">
            <a:extLst>
              <a:ext uri="{FF2B5EF4-FFF2-40B4-BE49-F238E27FC236}">
                <a16:creationId xmlns:a16="http://schemas.microsoft.com/office/drawing/2014/main" id="{7B71BE8B-6E66-F901-37C9-4031D4AF4AEB}"/>
              </a:ext>
            </a:extLst>
          </p:cNvPr>
          <p:cNvGrpSpPr/>
          <p:nvPr/>
        </p:nvGrpSpPr>
        <p:grpSpPr>
          <a:xfrm>
            <a:off x="12600147" y="7485677"/>
            <a:ext cx="1016508" cy="620983"/>
            <a:chOff x="16077712" y="1739200"/>
            <a:chExt cx="1016508" cy="620983"/>
          </a:xfrm>
        </p:grpSpPr>
        <p:pic>
          <p:nvPicPr>
            <p:cNvPr id="194" name="グラフィックス 193">
              <a:extLst>
                <a:ext uri="{FF2B5EF4-FFF2-40B4-BE49-F238E27FC236}">
                  <a16:creationId xmlns:a16="http://schemas.microsoft.com/office/drawing/2014/main" id="{CE3281E3-025D-3102-CD94-882AA7794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6408813" y="1739200"/>
              <a:ext cx="354306" cy="354306"/>
            </a:xfrm>
            <a:prstGeom prst="rect">
              <a:avLst/>
            </a:prstGeom>
          </p:spPr>
        </p:pic>
        <p:sp>
          <p:nvSpPr>
            <p:cNvPr id="195" name="TextBox 9">
              <a:extLst>
                <a:ext uri="{FF2B5EF4-FFF2-40B4-BE49-F238E27FC236}">
                  <a16:creationId xmlns:a16="http://schemas.microsoft.com/office/drawing/2014/main" id="{0FCA38CF-B8B1-0E96-53E3-FB0031B07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77712" y="2113962"/>
              <a:ext cx="10165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ja-JP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コンテナイメージ</a:t>
              </a:r>
              <a:endPara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</p:txBody>
        </p:sp>
      </p:grpSp>
      <p:sp>
        <p:nvSpPr>
          <p:cNvPr id="196" name="TextBox 12">
            <a:extLst>
              <a:ext uri="{FF2B5EF4-FFF2-40B4-BE49-F238E27FC236}">
                <a16:creationId xmlns:a16="http://schemas.microsoft.com/office/drawing/2014/main" id="{DAE989A5-7912-E2D8-0673-202F878C0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114" y="8686726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承認者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97" name="Graphic 23">
            <a:extLst>
              <a:ext uri="{FF2B5EF4-FFF2-40B4-BE49-F238E27FC236}">
                <a16:creationId xmlns:a16="http://schemas.microsoft.com/office/drawing/2014/main" id="{470EE8E2-9213-5A49-1DAF-08CEB26E1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919279" y="8069737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8" name="カギ線コネクタ 51">
            <a:extLst>
              <a:ext uri="{FF2B5EF4-FFF2-40B4-BE49-F238E27FC236}">
                <a16:creationId xmlns:a16="http://schemas.microsoft.com/office/drawing/2014/main" id="{392C4900-6B46-5AA6-3BFB-A8A93BC7CC36}"/>
              </a:ext>
            </a:extLst>
          </p:cNvPr>
          <p:cNvCxnSpPr>
            <a:cxnSpLocks/>
            <a:stCxn id="197" idx="1"/>
            <a:endCxn id="145" idx="2"/>
          </p:cNvCxnSpPr>
          <p:nvPr/>
        </p:nvCxnSpPr>
        <p:spPr>
          <a:xfrm flipV="1">
            <a:off x="3389179" y="7638215"/>
            <a:ext cx="4939077" cy="6664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カギ線コネクタ 51">
            <a:extLst>
              <a:ext uri="{FF2B5EF4-FFF2-40B4-BE49-F238E27FC236}">
                <a16:creationId xmlns:a16="http://schemas.microsoft.com/office/drawing/2014/main" id="{43B86A3A-0034-11D8-D8F4-589021ADA887}"/>
              </a:ext>
            </a:extLst>
          </p:cNvPr>
          <p:cNvCxnSpPr>
            <a:cxnSpLocks/>
            <a:stCxn id="61" idx="2"/>
            <a:endCxn id="131" idx="1"/>
          </p:cNvCxnSpPr>
          <p:nvPr/>
        </p:nvCxnSpPr>
        <p:spPr>
          <a:xfrm rot="16200000" flipH="1">
            <a:off x="5263291" y="6140473"/>
            <a:ext cx="746734" cy="163292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" name="カギ線コネクタ 51">
            <a:extLst>
              <a:ext uri="{FF2B5EF4-FFF2-40B4-BE49-F238E27FC236}">
                <a16:creationId xmlns:a16="http://schemas.microsoft.com/office/drawing/2014/main" id="{461B9A3E-6F20-B4E9-C046-3B953594A64E}"/>
              </a:ext>
            </a:extLst>
          </p:cNvPr>
          <p:cNvCxnSpPr>
            <a:cxnSpLocks/>
            <a:stCxn id="59" idx="3"/>
            <a:endCxn id="129" idx="1"/>
          </p:cNvCxnSpPr>
          <p:nvPr/>
        </p:nvCxnSpPr>
        <p:spPr>
          <a:xfrm flipV="1">
            <a:off x="5034511" y="5521425"/>
            <a:ext cx="1418608" cy="36564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カギ線コネクタ 51">
            <a:extLst>
              <a:ext uri="{FF2B5EF4-FFF2-40B4-BE49-F238E27FC236}">
                <a16:creationId xmlns:a16="http://schemas.microsoft.com/office/drawing/2014/main" id="{90CABDA8-275F-99CC-0568-31F83C46129E}"/>
              </a:ext>
            </a:extLst>
          </p:cNvPr>
          <p:cNvCxnSpPr>
            <a:cxnSpLocks/>
            <a:stCxn id="59" idx="0"/>
            <a:endCxn id="63" idx="1"/>
          </p:cNvCxnSpPr>
          <p:nvPr/>
        </p:nvCxnSpPr>
        <p:spPr>
          <a:xfrm rot="5400000" flipH="1" flipV="1">
            <a:off x="4668462" y="3864287"/>
            <a:ext cx="1936395" cy="163292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直線矢印コネクタ 210">
            <a:extLst>
              <a:ext uri="{FF2B5EF4-FFF2-40B4-BE49-F238E27FC236}">
                <a16:creationId xmlns:a16="http://schemas.microsoft.com/office/drawing/2014/main" id="{9E24033C-B167-5D8C-350F-72B964DC96CD}"/>
              </a:ext>
            </a:extLst>
          </p:cNvPr>
          <p:cNvCxnSpPr>
            <a:cxnSpLocks/>
            <a:stCxn id="131" idx="3"/>
            <a:endCxn id="145" idx="1"/>
          </p:cNvCxnSpPr>
          <p:nvPr/>
        </p:nvCxnSpPr>
        <p:spPr>
          <a:xfrm>
            <a:off x="6929369" y="7330301"/>
            <a:ext cx="872036" cy="5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直線矢印コネクタ 213">
            <a:extLst>
              <a:ext uri="{FF2B5EF4-FFF2-40B4-BE49-F238E27FC236}">
                <a16:creationId xmlns:a16="http://schemas.microsoft.com/office/drawing/2014/main" id="{8BE25DF3-0F8F-9EB4-75F7-9CC013316276}"/>
              </a:ext>
            </a:extLst>
          </p:cNvPr>
          <p:cNvCxnSpPr>
            <a:cxnSpLocks/>
            <a:stCxn id="145" idx="3"/>
            <a:endCxn id="138" idx="1"/>
          </p:cNvCxnSpPr>
          <p:nvPr/>
        </p:nvCxnSpPr>
        <p:spPr>
          <a:xfrm flipV="1">
            <a:off x="8855107" y="7330301"/>
            <a:ext cx="826310" cy="5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15">
            <a:extLst>
              <a:ext uri="{FF2B5EF4-FFF2-40B4-BE49-F238E27FC236}">
                <a16:creationId xmlns:a16="http://schemas.microsoft.com/office/drawing/2014/main" id="{E128269E-46FE-2AAA-5514-E3D57C61751D}"/>
              </a:ext>
            </a:extLst>
          </p:cNvPr>
          <p:cNvSpPr/>
          <p:nvPr/>
        </p:nvSpPr>
        <p:spPr>
          <a:xfrm>
            <a:off x="5999019" y="6909637"/>
            <a:ext cx="4334881" cy="1297010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cxnSp>
        <p:nvCxnSpPr>
          <p:cNvPr id="12" name="カギ線コネクタ 51">
            <a:extLst>
              <a:ext uri="{FF2B5EF4-FFF2-40B4-BE49-F238E27FC236}">
                <a16:creationId xmlns:a16="http://schemas.microsoft.com/office/drawing/2014/main" id="{38C6394B-97A2-EC99-0AA9-3D6B50B2491F}"/>
              </a:ext>
            </a:extLst>
          </p:cNvPr>
          <p:cNvCxnSpPr>
            <a:cxnSpLocks/>
            <a:stCxn id="129" idx="3"/>
            <a:endCxn id="153" idx="1"/>
          </p:cNvCxnSpPr>
          <p:nvPr/>
        </p:nvCxnSpPr>
        <p:spPr>
          <a:xfrm>
            <a:off x="6929369" y="5521425"/>
            <a:ext cx="4316803" cy="989805"/>
          </a:xfrm>
          <a:prstGeom prst="bentConnector3">
            <a:avLst>
              <a:gd name="adj1" fmla="val 4985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カギ線コネクタ 51">
            <a:extLst>
              <a:ext uri="{FF2B5EF4-FFF2-40B4-BE49-F238E27FC236}">
                <a16:creationId xmlns:a16="http://schemas.microsoft.com/office/drawing/2014/main" id="{CC48C7F0-3FE5-F6BA-4DFE-F677C4098459}"/>
              </a:ext>
            </a:extLst>
          </p:cNvPr>
          <p:cNvCxnSpPr>
            <a:cxnSpLocks/>
            <a:stCxn id="131" idx="3"/>
            <a:endCxn id="153" idx="1"/>
          </p:cNvCxnSpPr>
          <p:nvPr/>
        </p:nvCxnSpPr>
        <p:spPr>
          <a:xfrm flipV="1">
            <a:off x="6929369" y="6511230"/>
            <a:ext cx="4316803" cy="819071"/>
          </a:xfrm>
          <a:prstGeom prst="bentConnector3">
            <a:avLst>
              <a:gd name="adj1" fmla="val 631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カギ線コネクタ 51">
            <a:extLst>
              <a:ext uri="{FF2B5EF4-FFF2-40B4-BE49-F238E27FC236}">
                <a16:creationId xmlns:a16="http://schemas.microsoft.com/office/drawing/2014/main" id="{3DC61364-2A33-10FF-2B96-6A69AB5915E6}"/>
              </a:ext>
            </a:extLst>
          </p:cNvPr>
          <p:cNvCxnSpPr>
            <a:cxnSpLocks/>
            <a:stCxn id="63" idx="3"/>
            <a:endCxn id="45" idx="1"/>
          </p:cNvCxnSpPr>
          <p:nvPr/>
        </p:nvCxnSpPr>
        <p:spPr>
          <a:xfrm>
            <a:off x="6929369" y="3712549"/>
            <a:ext cx="4316803" cy="2073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073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1237774" y="684810"/>
            <a:ext cx="15525115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71" tIns="67471" rIns="67471" bIns="67471" anchor="ctr" anchorCtr="0">
            <a:normAutofit/>
          </a:bodyPr>
          <a:lstStyle/>
          <a:p>
            <a:r>
              <a:rPr lang="ja-JP" altLang="en-US" dirty="0"/>
              <a:t>改訂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履歴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77" name="Google Shape;77;p17"/>
          <p:cNvGraphicFramePr/>
          <p:nvPr>
            <p:extLst>
              <p:ext uri="{D42A27DB-BD31-4B8C-83A1-F6EECF244321}">
                <p14:modId xmlns:p14="http://schemas.microsoft.com/office/powerpoint/2010/main" val="2181973253"/>
              </p:ext>
            </p:extLst>
          </p:nvPr>
        </p:nvGraphicFramePr>
        <p:xfrm>
          <a:off x="1247022" y="1722069"/>
          <a:ext cx="15515888" cy="3185392"/>
        </p:xfrm>
        <a:graphic>
          <a:graphicData uri="http://schemas.openxmlformats.org/drawingml/2006/table">
            <a:tbl>
              <a:tblPr firstRow="1" bandRow="1">
                <a:noFill/>
                <a:tableStyleId>{A7577889-4FD1-43E7-A14B-D78D8FF0F031}</a:tableStyleId>
              </a:tblPr>
              <a:tblGrid>
                <a:gridCol w="2454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7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3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年月日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箇所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内容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2023年12月22日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新規作成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4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03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月2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9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非機能ブロックの拡充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990132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2024年03月29日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ja-JP" sz="2067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「</a:t>
                      </a:r>
                      <a:r>
                        <a:rPr lang="en-US" altLang="ja-JP" sz="2067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4</a:t>
                      </a:r>
                      <a:r>
                        <a:rPr lang="ja-JP" altLang="ja-JP" sz="2067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章 システム構成検討における留意事項」の追加に伴う章構成変更</a:t>
                      </a:r>
                      <a:endParaRPr sz="25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548635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4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09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月02日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非機能ブロックの拡充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806748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4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年11月29日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非機能ブロックの拡充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662831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4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年12月26日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非機能ブロックの拡充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617421"/>
                  </a:ext>
                </a:extLst>
              </a:tr>
            </a:tbl>
          </a:graphicData>
        </a:graphic>
      </p:graphicFrame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13247110" y="9375009"/>
            <a:ext cx="4050030" cy="45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ctr" anchorCtr="0">
            <a:spAutoFit/>
          </a:bodyPr>
          <a:lstStyle/>
          <a:p>
            <a:fld id="{00000000-1234-1234-1234-123412341234}" type="slidenum">
              <a:rPr lang="en-US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</a:t>
            </a:fld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B2E7CC4B-1EF7-8D16-8776-146570BA6C5F}"/>
              </a:ext>
            </a:extLst>
          </p:cNvPr>
          <p:cNvSpPr/>
          <p:nvPr/>
        </p:nvSpPr>
        <p:spPr>
          <a:xfrm>
            <a:off x="5374409" y="4068914"/>
            <a:ext cx="7327692" cy="5423199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139F4D34-848E-9002-BA08-F97EC7B1DE93}"/>
              </a:ext>
            </a:extLst>
          </p:cNvPr>
          <p:cNvSpPr/>
          <p:nvPr/>
        </p:nvSpPr>
        <p:spPr>
          <a:xfrm>
            <a:off x="2829893" y="1565473"/>
            <a:ext cx="12396866" cy="2503357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データ共有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複数組織データ分離格納方法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7-2-18-1. </a:t>
            </a:r>
            <a:r>
              <a:rPr kumimoji="1" lang="ja-JP" altLang="en-US" dirty="0"/>
              <a:t>データ共有</a:t>
            </a:r>
            <a:r>
              <a:rPr kumimoji="1" lang="en-US" altLang="ja-JP" dirty="0"/>
              <a:t>_</a:t>
            </a:r>
            <a:r>
              <a:rPr kumimoji="1" lang="ja-JP" altLang="en-US" dirty="0"/>
              <a:t>複数組織データ分離格納方法</a:t>
            </a:r>
          </a:p>
        </p:txBody>
      </p: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2769935" y="1557978"/>
            <a:ext cx="12524279" cy="842447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9356" y="1581011"/>
            <a:ext cx="381000" cy="381000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3B31FCF-74D0-E1FE-93F6-89DB9138663A}"/>
              </a:ext>
            </a:extLst>
          </p:cNvPr>
          <p:cNvSpPr/>
          <p:nvPr/>
        </p:nvSpPr>
        <p:spPr>
          <a:xfrm>
            <a:off x="6674877" y="4623468"/>
            <a:ext cx="1708879" cy="12741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203" y="6676134"/>
            <a:ext cx="84822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 flipH="1">
            <a:off x="1953873" y="6192990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63" idx="1"/>
          </p:cNvCxnSpPr>
          <p:nvPr/>
        </p:nvCxnSpPr>
        <p:spPr>
          <a:xfrm>
            <a:off x="2423773" y="6427940"/>
            <a:ext cx="6205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520B26F6-6B20-24E0-3096-78FBC0AB7CFD}"/>
              </a:ext>
            </a:extLst>
          </p:cNvPr>
          <p:cNvCxnSpPr>
            <a:cxnSpLocks/>
            <a:stCxn id="146" idx="1"/>
            <a:endCxn id="50" idx="0"/>
          </p:cNvCxnSpPr>
          <p:nvPr/>
        </p:nvCxnSpPr>
        <p:spPr>
          <a:xfrm>
            <a:off x="2373806" y="2674748"/>
            <a:ext cx="5154261" cy="77948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3044313" y="4237537"/>
            <a:ext cx="2191503" cy="438080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318" y="4276480"/>
            <a:ext cx="19651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データソースを提供する機能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232" y="4751185"/>
            <a:ext cx="215405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1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データ連携機能</a:t>
            </a:r>
            <a:endParaRPr lang="en-US" altLang="ja-JP" sz="11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大量データ取り     込み機能</a:t>
            </a:r>
            <a:endParaRPr lang="en-US" altLang="ja-JP" sz="11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3" name="Picture 2" descr="Microsoft Entra ID - Wikipedia">
            <a:extLst>
              <a:ext uri="{FF2B5EF4-FFF2-40B4-BE49-F238E27FC236}">
                <a16:creationId xmlns:a16="http://schemas.microsoft.com/office/drawing/2014/main" id="{66893828-BAF4-B9CF-6DBD-18578226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52" y="1850283"/>
            <a:ext cx="569637" cy="56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9">
            <a:extLst>
              <a:ext uri="{FF2B5EF4-FFF2-40B4-BE49-F238E27FC236}">
                <a16:creationId xmlns:a16="http://schemas.microsoft.com/office/drawing/2014/main" id="{26DE45BE-6F71-213E-35E5-644058249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181" y="2405528"/>
            <a:ext cx="14053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Microsoft Entra ID</a:t>
            </a: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536B05F8-B401-3DA7-595B-8822F5C3E75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2379" y="3581373"/>
            <a:ext cx="754196" cy="512560"/>
          </a:xfrm>
          <a:prstGeom prst="rect">
            <a:avLst/>
          </a:prstGeom>
        </p:spPr>
      </p:pic>
      <p:sp>
        <p:nvSpPr>
          <p:cNvPr id="40" name="TextBox 9">
            <a:extLst>
              <a:ext uri="{FF2B5EF4-FFF2-40B4-BE49-F238E27FC236}">
                <a16:creationId xmlns:a16="http://schemas.microsoft.com/office/drawing/2014/main" id="{168E7FF3-0CF6-A804-145B-F0EC42D0A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140" y="4125172"/>
            <a:ext cx="14262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Microsoft Purview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データカタログ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0D65023-EF2F-A9E0-056E-A202E8E41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852" y="8159475"/>
            <a:ext cx="14076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7A07B612-E935-43D5-76FD-7478C6C89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7739" y="7650129"/>
            <a:ext cx="548640" cy="548640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E5E0CE56-0C8C-B890-E27B-7140896AC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334" y="6200204"/>
            <a:ext cx="936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</p:txBody>
      </p:sp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B978213E-D866-42F5-1CE3-038973829B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2750" y="5600239"/>
            <a:ext cx="580541" cy="58054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36A726A0-C702-60F0-3E7E-BE318BADB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845" y="7211914"/>
            <a:ext cx="1373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</p:txBody>
      </p:sp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DBAC9C2D-AD81-6B69-5C91-B653FEE44C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33464" y="6621785"/>
            <a:ext cx="582401" cy="582401"/>
          </a:xfrm>
          <a:prstGeom prst="rect">
            <a:avLst/>
          </a:prstGeom>
        </p:spPr>
      </p:pic>
      <p:sp>
        <p:nvSpPr>
          <p:cNvPr id="19" name="円柱 18">
            <a:extLst>
              <a:ext uri="{FF2B5EF4-FFF2-40B4-BE49-F238E27FC236}">
                <a16:creationId xmlns:a16="http://schemas.microsoft.com/office/drawing/2014/main" id="{5559B1F8-C485-33BE-6674-DC2BD6D873AD}"/>
              </a:ext>
            </a:extLst>
          </p:cNvPr>
          <p:cNvSpPr/>
          <p:nvPr/>
        </p:nvSpPr>
        <p:spPr>
          <a:xfrm>
            <a:off x="6854759" y="5080668"/>
            <a:ext cx="479685" cy="464696"/>
          </a:xfrm>
          <a:prstGeom prst="ca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1FA8F59D-3645-80F3-BCC1-3F54558C7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747" y="5596707"/>
            <a:ext cx="8215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4" name="フローチャート: 内部記憶 23">
            <a:extLst>
              <a:ext uri="{FF2B5EF4-FFF2-40B4-BE49-F238E27FC236}">
                <a16:creationId xmlns:a16="http://schemas.microsoft.com/office/drawing/2014/main" id="{885FDF03-3754-2538-1F66-AD64DFF0597B}"/>
              </a:ext>
            </a:extLst>
          </p:cNvPr>
          <p:cNvSpPr/>
          <p:nvPr/>
        </p:nvSpPr>
        <p:spPr>
          <a:xfrm>
            <a:off x="7641741" y="5103152"/>
            <a:ext cx="517161" cy="404735"/>
          </a:xfrm>
          <a:prstGeom prst="flowChartInternalStorag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43442F3C-7C52-011F-12B3-517E9CE7C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695" y="5591711"/>
            <a:ext cx="8215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テーブル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03D9B84F-5E63-2D2B-BED2-77021B21A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091" y="4694800"/>
            <a:ext cx="12887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共有対象データ資産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F4311532-4281-F76B-C5DF-584CEC8C89EA}"/>
              </a:ext>
            </a:extLst>
          </p:cNvPr>
          <p:cNvSpPr/>
          <p:nvPr/>
        </p:nvSpPr>
        <p:spPr>
          <a:xfrm>
            <a:off x="6677375" y="6042537"/>
            <a:ext cx="1708879" cy="1274165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柱 44">
            <a:extLst>
              <a:ext uri="{FF2B5EF4-FFF2-40B4-BE49-F238E27FC236}">
                <a16:creationId xmlns:a16="http://schemas.microsoft.com/office/drawing/2014/main" id="{473057D5-784E-8EEC-4CB5-15AFB7D9B597}"/>
              </a:ext>
            </a:extLst>
          </p:cNvPr>
          <p:cNvSpPr/>
          <p:nvPr/>
        </p:nvSpPr>
        <p:spPr>
          <a:xfrm>
            <a:off x="6857257" y="6499737"/>
            <a:ext cx="479685" cy="464696"/>
          </a:xfrm>
          <a:prstGeom prst="ca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C22729F3-AD84-492E-1026-ED5792DA8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245" y="7015776"/>
            <a:ext cx="8215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7" name="フローチャート: 内部記憶 46">
            <a:extLst>
              <a:ext uri="{FF2B5EF4-FFF2-40B4-BE49-F238E27FC236}">
                <a16:creationId xmlns:a16="http://schemas.microsoft.com/office/drawing/2014/main" id="{97472F04-EBE3-18C8-8DB8-2EA0DD73E00E}"/>
              </a:ext>
            </a:extLst>
          </p:cNvPr>
          <p:cNvSpPr/>
          <p:nvPr/>
        </p:nvSpPr>
        <p:spPr>
          <a:xfrm>
            <a:off x="7644239" y="6522221"/>
            <a:ext cx="517161" cy="404735"/>
          </a:xfrm>
          <a:prstGeom prst="flowChartInternalStorag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TextBox 9">
            <a:extLst>
              <a:ext uri="{FF2B5EF4-FFF2-40B4-BE49-F238E27FC236}">
                <a16:creationId xmlns:a16="http://schemas.microsoft.com/office/drawing/2014/main" id="{D74E8606-EF16-94F6-93CC-AE0CE1C02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193" y="7010780"/>
            <a:ext cx="8215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テーブル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BD96E155-16DE-3585-1182-6DAE5269D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589" y="6113869"/>
            <a:ext cx="12887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非共有対象データ資産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2987812A-D311-8D0B-23EF-FB0A57B0ECE6}"/>
              </a:ext>
            </a:extLst>
          </p:cNvPr>
          <p:cNvSpPr/>
          <p:nvPr/>
        </p:nvSpPr>
        <p:spPr>
          <a:xfrm>
            <a:off x="6514982" y="3454237"/>
            <a:ext cx="2026170" cy="397988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0459C184-EB82-1949-66B4-41846492CE89}"/>
              </a:ext>
            </a:extLst>
          </p:cNvPr>
          <p:cNvSpPr/>
          <p:nvPr/>
        </p:nvSpPr>
        <p:spPr>
          <a:xfrm>
            <a:off x="2874865" y="2997034"/>
            <a:ext cx="6063519" cy="6902970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TextBox 12">
            <a:extLst>
              <a:ext uri="{FF2B5EF4-FFF2-40B4-BE49-F238E27FC236}">
                <a16:creationId xmlns:a16="http://schemas.microsoft.com/office/drawing/2014/main" id="{E67BC3A1-2695-A2AD-68E6-FFC9186F1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508" y="3088238"/>
            <a:ext cx="30344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サブスクリプション（組織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5" name="TextBox 12">
            <a:extLst>
              <a:ext uri="{FF2B5EF4-FFF2-40B4-BE49-F238E27FC236}">
                <a16:creationId xmlns:a16="http://schemas.microsoft.com/office/drawing/2014/main" id="{2EE221A1-408A-3E64-7F33-E977C5035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236" y="2922942"/>
            <a:ext cx="84822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運用者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46" name="Graphic 23">
            <a:extLst>
              <a:ext uri="{FF2B5EF4-FFF2-40B4-BE49-F238E27FC236}">
                <a16:creationId xmlns:a16="http://schemas.microsoft.com/office/drawing/2014/main" id="{AA519F17-CF58-FD16-E8A9-069EA45FC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 flipH="1">
            <a:off x="1903906" y="2439798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6" name="Connector: Elbow 12">
            <a:extLst>
              <a:ext uri="{FF2B5EF4-FFF2-40B4-BE49-F238E27FC236}">
                <a16:creationId xmlns:a16="http://schemas.microsoft.com/office/drawing/2014/main" id="{1324224F-AE01-4442-8397-53529750FC37}"/>
              </a:ext>
            </a:extLst>
          </p:cNvPr>
          <p:cNvCxnSpPr>
            <a:cxnSpLocks/>
            <a:stCxn id="146" idx="1"/>
            <a:endCxn id="13" idx="1"/>
          </p:cNvCxnSpPr>
          <p:nvPr/>
        </p:nvCxnSpPr>
        <p:spPr>
          <a:xfrm flipV="1">
            <a:off x="2373806" y="2135102"/>
            <a:ext cx="2302946" cy="53964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2">
            <a:extLst>
              <a:ext uri="{FF2B5EF4-FFF2-40B4-BE49-F238E27FC236}">
                <a16:creationId xmlns:a16="http://schemas.microsoft.com/office/drawing/2014/main" id="{C0ABD428-AFAF-F495-BAC8-FDC1EFDAD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269" y="4012227"/>
            <a:ext cx="95576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業務分析者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（職員）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66" name="Graphic 23">
            <a:extLst>
              <a:ext uri="{FF2B5EF4-FFF2-40B4-BE49-F238E27FC236}">
                <a16:creationId xmlns:a16="http://schemas.microsoft.com/office/drawing/2014/main" id="{B3C450BB-E4DB-AC1A-EE8B-1F2F81767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 flipH="1">
            <a:off x="1913899" y="3514093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7" name="直線矢印コネクタ 166">
            <a:extLst>
              <a:ext uri="{FF2B5EF4-FFF2-40B4-BE49-F238E27FC236}">
                <a16:creationId xmlns:a16="http://schemas.microsoft.com/office/drawing/2014/main" id="{31F39F14-C232-B03A-08DF-4C6A3952B110}"/>
              </a:ext>
            </a:extLst>
          </p:cNvPr>
          <p:cNvCxnSpPr>
            <a:cxnSpLocks/>
            <a:stCxn id="166" idx="1"/>
          </p:cNvCxnSpPr>
          <p:nvPr/>
        </p:nvCxnSpPr>
        <p:spPr>
          <a:xfrm>
            <a:off x="2383799" y="3749043"/>
            <a:ext cx="41186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2" name="TextBox 12">
            <a:extLst>
              <a:ext uri="{FF2B5EF4-FFF2-40B4-BE49-F238E27FC236}">
                <a16:creationId xmlns:a16="http://schemas.microsoft.com/office/drawing/2014/main" id="{0E1965B7-8152-EF71-1500-3C46D9CD5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147" y="9481793"/>
            <a:ext cx="84822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分析者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83" name="Graphic 23">
            <a:extLst>
              <a:ext uri="{FF2B5EF4-FFF2-40B4-BE49-F238E27FC236}">
                <a16:creationId xmlns:a16="http://schemas.microsoft.com/office/drawing/2014/main" id="{A0DB6A9C-4E82-6308-FCDD-7E7623AF8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 flipH="1">
            <a:off x="2038817" y="8998649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" name="正方形/長方形 223">
            <a:extLst>
              <a:ext uri="{FF2B5EF4-FFF2-40B4-BE49-F238E27FC236}">
                <a16:creationId xmlns:a16="http://schemas.microsoft.com/office/drawing/2014/main" id="{75836B99-E4B4-050B-AA40-97D16D672672}"/>
              </a:ext>
            </a:extLst>
          </p:cNvPr>
          <p:cNvSpPr/>
          <p:nvPr/>
        </p:nvSpPr>
        <p:spPr>
          <a:xfrm flipH="1">
            <a:off x="9641527" y="4618470"/>
            <a:ext cx="1708879" cy="12741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TextBox 12">
            <a:extLst>
              <a:ext uri="{FF2B5EF4-FFF2-40B4-BE49-F238E27FC236}">
                <a16:creationId xmlns:a16="http://schemas.microsoft.com/office/drawing/2014/main" id="{DCAF9450-57C6-7290-0051-3462820B8ED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412851" y="6671136"/>
            <a:ext cx="84822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26" name="Graphic 23">
            <a:extLst>
              <a:ext uri="{FF2B5EF4-FFF2-40B4-BE49-F238E27FC236}">
                <a16:creationId xmlns:a16="http://schemas.microsoft.com/office/drawing/2014/main" id="{3F180231-FA2C-9634-FB0C-630B5D268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5601510" y="6187992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7" name="直線矢印コネクタ 226">
            <a:extLst>
              <a:ext uri="{FF2B5EF4-FFF2-40B4-BE49-F238E27FC236}">
                <a16:creationId xmlns:a16="http://schemas.microsoft.com/office/drawing/2014/main" id="{17E54B67-DE8D-6790-06E7-E802C97015BA}"/>
              </a:ext>
            </a:extLst>
          </p:cNvPr>
          <p:cNvCxnSpPr>
            <a:cxnSpLocks/>
            <a:stCxn id="226" idx="1"/>
            <a:endCxn id="232" idx="1"/>
          </p:cNvCxnSpPr>
          <p:nvPr/>
        </p:nvCxnSpPr>
        <p:spPr>
          <a:xfrm flipH="1">
            <a:off x="14980970" y="6422942"/>
            <a:ext cx="6205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Connector: Elbow 12">
            <a:extLst>
              <a:ext uri="{FF2B5EF4-FFF2-40B4-BE49-F238E27FC236}">
                <a16:creationId xmlns:a16="http://schemas.microsoft.com/office/drawing/2014/main" id="{8CBFF983-5CCB-8F6A-FC39-F0D95BA16AEE}"/>
              </a:ext>
            </a:extLst>
          </p:cNvPr>
          <p:cNvCxnSpPr>
            <a:cxnSpLocks/>
            <a:stCxn id="268" idx="1"/>
            <a:endCxn id="262" idx="0"/>
          </p:cNvCxnSpPr>
          <p:nvPr/>
        </p:nvCxnSpPr>
        <p:spPr>
          <a:xfrm flipH="1">
            <a:off x="10497216" y="2669750"/>
            <a:ext cx="5154261" cy="77948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2" name="Rectangle 134">
            <a:extLst>
              <a:ext uri="{FF2B5EF4-FFF2-40B4-BE49-F238E27FC236}">
                <a16:creationId xmlns:a16="http://schemas.microsoft.com/office/drawing/2014/main" id="{4A739EE1-D845-E5FB-1458-04B3568DE7A1}"/>
              </a:ext>
            </a:extLst>
          </p:cNvPr>
          <p:cNvSpPr/>
          <p:nvPr/>
        </p:nvSpPr>
        <p:spPr>
          <a:xfrm flipH="1">
            <a:off x="12789467" y="4232539"/>
            <a:ext cx="2191503" cy="438080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33" name="TextBox 20">
            <a:extLst>
              <a:ext uri="{FF2B5EF4-FFF2-40B4-BE49-F238E27FC236}">
                <a16:creationId xmlns:a16="http://schemas.microsoft.com/office/drawing/2014/main" id="{B9CF996D-5F60-F92A-08F6-134C219CDB0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946864" y="4271482"/>
            <a:ext cx="19651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データソースを提供する機能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34" name="TextBox 20">
            <a:extLst>
              <a:ext uri="{FF2B5EF4-FFF2-40B4-BE49-F238E27FC236}">
                <a16:creationId xmlns:a16="http://schemas.microsoft.com/office/drawing/2014/main" id="{DE066771-385D-8388-8C36-39AFC74557D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751992" y="4746187"/>
            <a:ext cx="215405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1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データ連携機能</a:t>
            </a:r>
            <a:endParaRPr lang="en-US" altLang="ja-JP" sz="11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大量データ取り     込み機能</a:t>
            </a:r>
            <a:endParaRPr lang="en-US" altLang="ja-JP" sz="11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35" name="Picture 2" descr="Microsoft Entra ID - Wikipedia">
            <a:extLst>
              <a:ext uri="{FF2B5EF4-FFF2-40B4-BE49-F238E27FC236}">
                <a16:creationId xmlns:a16="http://schemas.microsoft.com/office/drawing/2014/main" id="{B71834F6-4C95-DB4A-3CAC-5F9756C0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894" y="1845285"/>
            <a:ext cx="569637" cy="56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" name="TextBox 9">
            <a:extLst>
              <a:ext uri="{FF2B5EF4-FFF2-40B4-BE49-F238E27FC236}">
                <a16:creationId xmlns:a16="http://schemas.microsoft.com/office/drawing/2014/main" id="{EBED9497-8A85-9256-38F8-7209986B426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309781" y="2400530"/>
            <a:ext cx="14053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Microsoft Entra ID</a:t>
            </a:r>
          </a:p>
        </p:txBody>
      </p:sp>
      <p:pic>
        <p:nvPicPr>
          <p:cNvPr id="241" name="図 240">
            <a:extLst>
              <a:ext uri="{FF2B5EF4-FFF2-40B4-BE49-F238E27FC236}">
                <a16:creationId xmlns:a16="http://schemas.microsoft.com/office/drawing/2014/main" id="{4D3579FF-5FE3-990A-D3AD-FA993D7136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8708" y="3576375"/>
            <a:ext cx="754196" cy="512560"/>
          </a:xfrm>
          <a:prstGeom prst="rect">
            <a:avLst/>
          </a:prstGeom>
        </p:spPr>
      </p:pic>
      <p:sp>
        <p:nvSpPr>
          <p:cNvPr id="242" name="TextBox 9">
            <a:extLst>
              <a:ext uri="{FF2B5EF4-FFF2-40B4-BE49-F238E27FC236}">
                <a16:creationId xmlns:a16="http://schemas.microsoft.com/office/drawing/2014/main" id="{32D30E8B-DC9A-1667-1513-ED3CE141A1C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773939" y="4120174"/>
            <a:ext cx="14262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Microsoft Purview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データカタログ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45" name="TextBox 9">
            <a:extLst>
              <a:ext uri="{FF2B5EF4-FFF2-40B4-BE49-F238E27FC236}">
                <a16:creationId xmlns:a16="http://schemas.microsoft.com/office/drawing/2014/main" id="{9E39C8C0-ACE0-73CE-3F02-AA40DD6D080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141737" y="8154477"/>
            <a:ext cx="14076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</p:txBody>
      </p:sp>
      <p:pic>
        <p:nvPicPr>
          <p:cNvPr id="246" name="グラフィックス 245">
            <a:extLst>
              <a:ext uri="{FF2B5EF4-FFF2-40B4-BE49-F238E27FC236}">
                <a16:creationId xmlns:a16="http://schemas.microsoft.com/office/drawing/2014/main" id="{D6C64DEC-64A8-3986-FE21-F229347D74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588904" y="7645131"/>
            <a:ext cx="548640" cy="548640"/>
          </a:xfrm>
          <a:prstGeom prst="rect">
            <a:avLst/>
          </a:prstGeom>
        </p:spPr>
      </p:pic>
      <p:sp>
        <p:nvSpPr>
          <p:cNvPr id="247" name="TextBox 9">
            <a:extLst>
              <a:ext uri="{FF2B5EF4-FFF2-40B4-BE49-F238E27FC236}">
                <a16:creationId xmlns:a16="http://schemas.microsoft.com/office/drawing/2014/main" id="{E8907CFE-304B-8445-B272-D5F20B7246F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404063" y="6195206"/>
            <a:ext cx="936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</p:txBody>
      </p:sp>
      <p:pic>
        <p:nvPicPr>
          <p:cNvPr id="248" name="グラフィックス 247">
            <a:extLst>
              <a:ext uri="{FF2B5EF4-FFF2-40B4-BE49-F238E27FC236}">
                <a16:creationId xmlns:a16="http://schemas.microsoft.com/office/drawing/2014/main" id="{596AE55C-CF36-03F5-80BA-6C3B0035B9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11992" y="5595241"/>
            <a:ext cx="580541" cy="580541"/>
          </a:xfrm>
          <a:prstGeom prst="rect">
            <a:avLst/>
          </a:prstGeom>
        </p:spPr>
      </p:pic>
      <p:sp>
        <p:nvSpPr>
          <p:cNvPr id="249" name="TextBox 9">
            <a:extLst>
              <a:ext uri="{FF2B5EF4-FFF2-40B4-BE49-F238E27FC236}">
                <a16:creationId xmlns:a16="http://schemas.microsoft.com/office/drawing/2014/main" id="{CF9CC900-56C6-635A-E205-063FB1460E1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09193" y="7206916"/>
            <a:ext cx="1373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</p:txBody>
      </p:sp>
      <p:pic>
        <p:nvPicPr>
          <p:cNvPr id="250" name="グラフィックス 249">
            <a:extLst>
              <a:ext uri="{FF2B5EF4-FFF2-40B4-BE49-F238E27FC236}">
                <a16:creationId xmlns:a16="http://schemas.microsoft.com/office/drawing/2014/main" id="{5902ABFD-73BD-CA62-7EE1-DD745DD386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609418" y="6616787"/>
            <a:ext cx="582401" cy="582401"/>
          </a:xfrm>
          <a:prstGeom prst="rect">
            <a:avLst/>
          </a:prstGeom>
        </p:spPr>
      </p:pic>
      <p:sp>
        <p:nvSpPr>
          <p:cNvPr id="251" name="円柱 250">
            <a:extLst>
              <a:ext uri="{FF2B5EF4-FFF2-40B4-BE49-F238E27FC236}">
                <a16:creationId xmlns:a16="http://schemas.microsoft.com/office/drawing/2014/main" id="{273A8589-A66C-8DA2-3A7C-1457548B0E46}"/>
              </a:ext>
            </a:extLst>
          </p:cNvPr>
          <p:cNvSpPr/>
          <p:nvPr/>
        </p:nvSpPr>
        <p:spPr>
          <a:xfrm>
            <a:off x="10690839" y="5075670"/>
            <a:ext cx="479685" cy="464696"/>
          </a:xfrm>
          <a:prstGeom prst="ca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TextBox 9">
            <a:extLst>
              <a:ext uri="{FF2B5EF4-FFF2-40B4-BE49-F238E27FC236}">
                <a16:creationId xmlns:a16="http://schemas.microsoft.com/office/drawing/2014/main" id="{140EE2B7-A2CD-33FF-7044-C9D4305D674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540938" y="5591709"/>
            <a:ext cx="8215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53" name="フローチャート: 内部記憶 252">
            <a:extLst>
              <a:ext uri="{FF2B5EF4-FFF2-40B4-BE49-F238E27FC236}">
                <a16:creationId xmlns:a16="http://schemas.microsoft.com/office/drawing/2014/main" id="{9DB6FA4C-B8E6-6D49-A403-0D84CB80BF42}"/>
              </a:ext>
            </a:extLst>
          </p:cNvPr>
          <p:cNvSpPr/>
          <p:nvPr/>
        </p:nvSpPr>
        <p:spPr>
          <a:xfrm>
            <a:off x="9866381" y="5098154"/>
            <a:ext cx="517161" cy="404735"/>
          </a:xfrm>
          <a:prstGeom prst="flowChartInternalStorag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TextBox 9">
            <a:extLst>
              <a:ext uri="{FF2B5EF4-FFF2-40B4-BE49-F238E27FC236}">
                <a16:creationId xmlns:a16="http://schemas.microsoft.com/office/drawing/2014/main" id="{9F890CC7-18C7-BC24-A7ED-8340674F34B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698990" y="5586713"/>
            <a:ext cx="8215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テーブル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55" name="TextBox 9">
            <a:extLst>
              <a:ext uri="{FF2B5EF4-FFF2-40B4-BE49-F238E27FC236}">
                <a16:creationId xmlns:a16="http://schemas.microsoft.com/office/drawing/2014/main" id="{A185B9F4-156F-A8A1-9363-248F434B6BA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836401" y="4689802"/>
            <a:ext cx="12887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共有対象データ資産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56" name="正方形/長方形 255">
            <a:extLst>
              <a:ext uri="{FF2B5EF4-FFF2-40B4-BE49-F238E27FC236}">
                <a16:creationId xmlns:a16="http://schemas.microsoft.com/office/drawing/2014/main" id="{5F076393-9082-8BD9-D466-DA61C47FC145}"/>
              </a:ext>
            </a:extLst>
          </p:cNvPr>
          <p:cNvSpPr/>
          <p:nvPr/>
        </p:nvSpPr>
        <p:spPr>
          <a:xfrm flipH="1">
            <a:off x="9639029" y="6037539"/>
            <a:ext cx="1708879" cy="1274165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円柱 256">
            <a:extLst>
              <a:ext uri="{FF2B5EF4-FFF2-40B4-BE49-F238E27FC236}">
                <a16:creationId xmlns:a16="http://schemas.microsoft.com/office/drawing/2014/main" id="{4623F672-EF09-DE12-040A-E2264A2AD812}"/>
              </a:ext>
            </a:extLst>
          </p:cNvPr>
          <p:cNvSpPr/>
          <p:nvPr/>
        </p:nvSpPr>
        <p:spPr>
          <a:xfrm>
            <a:off x="10688341" y="6494739"/>
            <a:ext cx="479685" cy="464696"/>
          </a:xfrm>
          <a:prstGeom prst="ca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TextBox 9">
            <a:extLst>
              <a:ext uri="{FF2B5EF4-FFF2-40B4-BE49-F238E27FC236}">
                <a16:creationId xmlns:a16="http://schemas.microsoft.com/office/drawing/2014/main" id="{2DEC2074-8E56-5ECD-91A7-895F4AB2A88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538440" y="7010778"/>
            <a:ext cx="8215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59" name="フローチャート: 内部記憶 258">
            <a:extLst>
              <a:ext uri="{FF2B5EF4-FFF2-40B4-BE49-F238E27FC236}">
                <a16:creationId xmlns:a16="http://schemas.microsoft.com/office/drawing/2014/main" id="{A53275CC-A174-D97D-9EE1-39E0A74EC1E3}"/>
              </a:ext>
            </a:extLst>
          </p:cNvPr>
          <p:cNvSpPr/>
          <p:nvPr/>
        </p:nvSpPr>
        <p:spPr>
          <a:xfrm>
            <a:off x="9863883" y="6517223"/>
            <a:ext cx="517161" cy="404735"/>
          </a:xfrm>
          <a:prstGeom prst="flowChartInternalStorag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TextBox 9">
            <a:extLst>
              <a:ext uri="{FF2B5EF4-FFF2-40B4-BE49-F238E27FC236}">
                <a16:creationId xmlns:a16="http://schemas.microsoft.com/office/drawing/2014/main" id="{4D513F2A-1397-6D1C-0D3B-A6026077A45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696492" y="7005782"/>
            <a:ext cx="8215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テーブル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61" name="TextBox 9">
            <a:extLst>
              <a:ext uri="{FF2B5EF4-FFF2-40B4-BE49-F238E27FC236}">
                <a16:creationId xmlns:a16="http://schemas.microsoft.com/office/drawing/2014/main" id="{D9660BD2-4BC7-331E-629A-46FC3550A60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833903" y="6108871"/>
            <a:ext cx="12887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非共有対象データ資産</a:t>
            </a:r>
            <a:endParaRPr lang="en-US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62" name="正方形/長方形 261">
            <a:extLst>
              <a:ext uri="{FF2B5EF4-FFF2-40B4-BE49-F238E27FC236}">
                <a16:creationId xmlns:a16="http://schemas.microsoft.com/office/drawing/2014/main" id="{4EFA16A9-FEAA-FD06-4B6A-B7737FDF292A}"/>
              </a:ext>
            </a:extLst>
          </p:cNvPr>
          <p:cNvSpPr/>
          <p:nvPr/>
        </p:nvSpPr>
        <p:spPr>
          <a:xfrm flipH="1">
            <a:off x="9484131" y="3449239"/>
            <a:ext cx="2026170" cy="397988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正方形/長方形 263">
            <a:extLst>
              <a:ext uri="{FF2B5EF4-FFF2-40B4-BE49-F238E27FC236}">
                <a16:creationId xmlns:a16="http://schemas.microsoft.com/office/drawing/2014/main" id="{DBC812CD-7A67-D9BC-202D-77AB13D506FA}"/>
              </a:ext>
            </a:extLst>
          </p:cNvPr>
          <p:cNvSpPr/>
          <p:nvPr/>
        </p:nvSpPr>
        <p:spPr>
          <a:xfrm flipH="1">
            <a:off x="9086899" y="2992036"/>
            <a:ext cx="6063519" cy="6902970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TextBox 12">
            <a:extLst>
              <a:ext uri="{FF2B5EF4-FFF2-40B4-BE49-F238E27FC236}">
                <a16:creationId xmlns:a16="http://schemas.microsoft.com/office/drawing/2014/main" id="{57C1DCFA-6ACB-06AE-32A7-A934BBDF6F3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167375" y="3083240"/>
            <a:ext cx="30344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サブスクリプション（組織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B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67" name="TextBox 12">
            <a:extLst>
              <a:ext uri="{FF2B5EF4-FFF2-40B4-BE49-F238E27FC236}">
                <a16:creationId xmlns:a16="http://schemas.microsoft.com/office/drawing/2014/main" id="{E3067644-EF9A-C222-1EE3-C5A2B603D1E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462818" y="2917944"/>
            <a:ext cx="84822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運用者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68" name="Graphic 23">
            <a:extLst>
              <a:ext uri="{FF2B5EF4-FFF2-40B4-BE49-F238E27FC236}">
                <a16:creationId xmlns:a16="http://schemas.microsoft.com/office/drawing/2014/main" id="{587BE0D9-5570-7613-7E45-852A9FA62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5651477" y="2434800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9" name="Connector: Elbow 12">
            <a:extLst>
              <a:ext uri="{FF2B5EF4-FFF2-40B4-BE49-F238E27FC236}">
                <a16:creationId xmlns:a16="http://schemas.microsoft.com/office/drawing/2014/main" id="{3F0FB5C5-E20B-0D3F-F3A3-F2B8163A9D78}"/>
              </a:ext>
            </a:extLst>
          </p:cNvPr>
          <p:cNvCxnSpPr>
            <a:cxnSpLocks/>
            <a:stCxn id="268" idx="1"/>
            <a:endCxn id="235" idx="3"/>
          </p:cNvCxnSpPr>
          <p:nvPr/>
        </p:nvCxnSpPr>
        <p:spPr>
          <a:xfrm rot="10800000">
            <a:off x="13348531" y="2130104"/>
            <a:ext cx="2302946" cy="53964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0" name="TextBox 12">
            <a:extLst>
              <a:ext uri="{FF2B5EF4-FFF2-40B4-BE49-F238E27FC236}">
                <a16:creationId xmlns:a16="http://schemas.microsoft.com/office/drawing/2014/main" id="{BE3BEEB0-A825-3AAD-EAA0-768F27C9C8E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405250" y="4007229"/>
            <a:ext cx="95576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業務分析者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（職員）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71" name="Graphic 23">
            <a:extLst>
              <a:ext uri="{FF2B5EF4-FFF2-40B4-BE49-F238E27FC236}">
                <a16:creationId xmlns:a16="http://schemas.microsoft.com/office/drawing/2014/main" id="{53F369C2-6D79-2B0A-2EA3-EF6063E22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5641484" y="350909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2" name="直線矢印コネクタ 271">
            <a:extLst>
              <a:ext uri="{FF2B5EF4-FFF2-40B4-BE49-F238E27FC236}">
                <a16:creationId xmlns:a16="http://schemas.microsoft.com/office/drawing/2014/main" id="{2FA48444-DAC4-B030-73D9-E1303B8AC49C}"/>
              </a:ext>
            </a:extLst>
          </p:cNvPr>
          <p:cNvCxnSpPr>
            <a:cxnSpLocks/>
            <a:stCxn id="271" idx="1"/>
          </p:cNvCxnSpPr>
          <p:nvPr/>
        </p:nvCxnSpPr>
        <p:spPr>
          <a:xfrm flipH="1">
            <a:off x="11522798" y="3744045"/>
            <a:ext cx="41186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4" name="TextBox 12">
            <a:extLst>
              <a:ext uri="{FF2B5EF4-FFF2-40B4-BE49-F238E27FC236}">
                <a16:creationId xmlns:a16="http://schemas.microsoft.com/office/drawing/2014/main" id="{AF12E8C6-2D64-FD09-B0E7-B33471D0F12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327907" y="9476795"/>
            <a:ext cx="84822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分析者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75" name="Graphic 23">
            <a:extLst>
              <a:ext uri="{FF2B5EF4-FFF2-40B4-BE49-F238E27FC236}">
                <a16:creationId xmlns:a16="http://schemas.microsoft.com/office/drawing/2014/main" id="{DCA9AA68-8063-4A49-A111-0B463B3F4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5516566" y="899365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0">
            <a:extLst>
              <a:ext uri="{FF2B5EF4-FFF2-40B4-BE49-F238E27FC236}">
                <a16:creationId xmlns:a16="http://schemas.microsoft.com/office/drawing/2014/main" id="{DCB39E9A-E295-9C72-7652-174338FDA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576" y="8579535"/>
            <a:ext cx="11976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Data Factory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事前処理ジョブ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2" name="グラフィックス 11">
            <a:extLst>
              <a:ext uri="{FF2B5EF4-FFF2-40B4-BE49-F238E27FC236}">
                <a16:creationId xmlns:a16="http://schemas.microsoft.com/office/drawing/2014/main" id="{84850846-36CD-BD21-3885-DA46DAB916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21867" y="8034646"/>
            <a:ext cx="510932" cy="510932"/>
          </a:xfrm>
          <a:prstGeom prst="rect">
            <a:avLst/>
          </a:prstGeom>
        </p:spPr>
      </p:pic>
      <p:sp>
        <p:nvSpPr>
          <p:cNvPr id="33" name="TextBox 9">
            <a:extLst>
              <a:ext uri="{FF2B5EF4-FFF2-40B4-BE49-F238E27FC236}">
                <a16:creationId xmlns:a16="http://schemas.microsoft.com/office/drawing/2014/main" id="{96156452-37C1-105E-295A-162A5BD2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528" y="8612227"/>
            <a:ext cx="14262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共有対象データ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保存ストレージ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34" name="グラフィックス 33">
            <a:extLst>
              <a:ext uri="{FF2B5EF4-FFF2-40B4-BE49-F238E27FC236}">
                <a16:creationId xmlns:a16="http://schemas.microsoft.com/office/drawing/2014/main" id="{E1399050-950C-3797-273B-FF26EA7BD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57190" y="8015937"/>
            <a:ext cx="548640" cy="548640"/>
          </a:xfrm>
          <a:prstGeom prst="rect">
            <a:avLst/>
          </a:prstGeom>
        </p:spPr>
      </p:pic>
      <p:cxnSp>
        <p:nvCxnSpPr>
          <p:cNvPr id="176" name="直線矢印コネクタ 175">
            <a:extLst>
              <a:ext uri="{FF2B5EF4-FFF2-40B4-BE49-F238E27FC236}">
                <a16:creationId xmlns:a16="http://schemas.microsoft.com/office/drawing/2014/main" id="{EE1C6207-C96F-6CB3-B355-D762B9A20BB8}"/>
              </a:ext>
            </a:extLst>
          </p:cNvPr>
          <p:cNvCxnSpPr>
            <a:cxnSpLocks/>
            <a:stCxn id="34" idx="0"/>
            <a:endCxn id="50" idx="2"/>
          </p:cNvCxnSpPr>
          <p:nvPr/>
        </p:nvCxnSpPr>
        <p:spPr>
          <a:xfrm flipH="1" flipV="1">
            <a:off x="7528067" y="7434125"/>
            <a:ext cx="3443" cy="581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47E05EB4-790C-467F-DC24-44C4DBB34B19}"/>
              </a:ext>
            </a:extLst>
          </p:cNvPr>
          <p:cNvCxnSpPr>
            <a:cxnSpLocks/>
            <a:stCxn id="32" idx="3"/>
            <a:endCxn id="34" idx="1"/>
          </p:cNvCxnSpPr>
          <p:nvPr/>
        </p:nvCxnSpPr>
        <p:spPr>
          <a:xfrm>
            <a:off x="6332799" y="8290112"/>
            <a:ext cx="924391" cy="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88F8179C-15F1-4875-705E-C03F991CD6EF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5252421" y="8290112"/>
            <a:ext cx="5694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ctor: Elbow 12">
            <a:extLst>
              <a:ext uri="{FF2B5EF4-FFF2-40B4-BE49-F238E27FC236}">
                <a16:creationId xmlns:a16="http://schemas.microsoft.com/office/drawing/2014/main" id="{A6589BE8-298E-98A9-529B-EE01C956FCA0}"/>
              </a:ext>
            </a:extLst>
          </p:cNvPr>
          <p:cNvCxnSpPr>
            <a:cxnSpLocks/>
            <a:stCxn id="183" idx="1"/>
            <a:endCxn id="33" idx="2"/>
          </p:cNvCxnSpPr>
          <p:nvPr/>
        </p:nvCxnSpPr>
        <p:spPr>
          <a:xfrm>
            <a:off x="2508717" y="9233599"/>
            <a:ext cx="5041913" cy="86514"/>
          </a:xfrm>
          <a:prstGeom prst="bentConnector4">
            <a:avLst>
              <a:gd name="adj1" fmla="val 42928"/>
              <a:gd name="adj2" fmla="val 36423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TextBox 10">
            <a:extLst>
              <a:ext uri="{FF2B5EF4-FFF2-40B4-BE49-F238E27FC236}">
                <a16:creationId xmlns:a16="http://schemas.microsoft.com/office/drawing/2014/main" id="{E55EA3CC-7BF8-0DA4-14EB-2D16AD01A66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357783" y="8587556"/>
            <a:ext cx="11976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Data Factory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事前処理ジョブ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32" name="グラフィックス 11">
            <a:extLst>
              <a:ext uri="{FF2B5EF4-FFF2-40B4-BE49-F238E27FC236}">
                <a16:creationId xmlns:a16="http://schemas.microsoft.com/office/drawing/2014/main" id="{D3894885-753D-C28A-2029-136615AC66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717203" y="8042667"/>
            <a:ext cx="510932" cy="510932"/>
          </a:xfrm>
          <a:prstGeom prst="rect">
            <a:avLst/>
          </a:prstGeom>
        </p:spPr>
      </p:pic>
      <p:sp>
        <p:nvSpPr>
          <p:cNvPr id="133" name="TextBox 9">
            <a:extLst>
              <a:ext uri="{FF2B5EF4-FFF2-40B4-BE49-F238E27FC236}">
                <a16:creationId xmlns:a16="http://schemas.microsoft.com/office/drawing/2014/main" id="{FA8981BC-F09C-D0C6-F2AB-6D2D2B69491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786270" y="8620248"/>
            <a:ext cx="14262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共有対象データ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保存ストレージ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38" name="グラフィックス 137">
            <a:extLst>
              <a:ext uri="{FF2B5EF4-FFF2-40B4-BE49-F238E27FC236}">
                <a16:creationId xmlns:a16="http://schemas.microsoft.com/office/drawing/2014/main" id="{636B48B6-3D99-D105-BC29-47075610B9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26397" y="8023958"/>
            <a:ext cx="548640" cy="548640"/>
          </a:xfrm>
          <a:prstGeom prst="rect">
            <a:avLst/>
          </a:prstGeom>
        </p:spPr>
      </p:pic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2BDE6F85-0E86-2F91-9354-FC73FBAA4313}"/>
              </a:ext>
            </a:extLst>
          </p:cNvPr>
          <p:cNvCxnSpPr>
            <a:cxnSpLocks/>
            <a:stCxn id="138" idx="0"/>
            <a:endCxn id="262" idx="2"/>
          </p:cNvCxnSpPr>
          <p:nvPr/>
        </p:nvCxnSpPr>
        <p:spPr>
          <a:xfrm flipH="1" flipV="1">
            <a:off x="10497216" y="7429127"/>
            <a:ext cx="3501" cy="594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直線矢印コネクタ 140">
            <a:extLst>
              <a:ext uri="{FF2B5EF4-FFF2-40B4-BE49-F238E27FC236}">
                <a16:creationId xmlns:a16="http://schemas.microsoft.com/office/drawing/2014/main" id="{6D5065F0-7045-25B7-3E47-30B25D8AEB38}"/>
              </a:ext>
            </a:extLst>
          </p:cNvPr>
          <p:cNvCxnSpPr>
            <a:cxnSpLocks/>
            <a:stCxn id="132" idx="1"/>
            <a:endCxn id="138" idx="3"/>
          </p:cNvCxnSpPr>
          <p:nvPr/>
        </p:nvCxnSpPr>
        <p:spPr>
          <a:xfrm flipH="1">
            <a:off x="10775037" y="8298133"/>
            <a:ext cx="942166" cy="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直線矢印コネクタ 141">
            <a:extLst>
              <a:ext uri="{FF2B5EF4-FFF2-40B4-BE49-F238E27FC236}">
                <a16:creationId xmlns:a16="http://schemas.microsoft.com/office/drawing/2014/main" id="{F5DCA938-EF5F-5660-2F6E-99B1C5907AB2}"/>
              </a:ext>
            </a:extLst>
          </p:cNvPr>
          <p:cNvCxnSpPr>
            <a:cxnSpLocks/>
            <a:endCxn id="132" idx="3"/>
          </p:cNvCxnSpPr>
          <p:nvPr/>
        </p:nvCxnSpPr>
        <p:spPr>
          <a:xfrm flipH="1">
            <a:off x="12228135" y="8298133"/>
            <a:ext cx="5694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Connector: Elbow 12">
            <a:extLst>
              <a:ext uri="{FF2B5EF4-FFF2-40B4-BE49-F238E27FC236}">
                <a16:creationId xmlns:a16="http://schemas.microsoft.com/office/drawing/2014/main" id="{07EA30C3-5FF4-4846-1DA3-B56814B8FB33}"/>
              </a:ext>
            </a:extLst>
          </p:cNvPr>
          <p:cNvCxnSpPr>
            <a:cxnSpLocks/>
            <a:stCxn id="275" idx="1"/>
            <a:endCxn id="133" idx="2"/>
          </p:cNvCxnSpPr>
          <p:nvPr/>
        </p:nvCxnSpPr>
        <p:spPr>
          <a:xfrm rot="10800000" flipV="1">
            <a:off x="10499372" y="9228600"/>
            <a:ext cx="5017194" cy="99533"/>
          </a:xfrm>
          <a:prstGeom prst="bentConnector4">
            <a:avLst>
              <a:gd name="adj1" fmla="val 42893"/>
              <a:gd name="adj2" fmla="val 46572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908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48AA4-917B-67C6-23F5-408FB4BE4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3441605D-AFDD-9A36-7CA1-4D038111E1F5}"/>
              </a:ext>
            </a:extLst>
          </p:cNvPr>
          <p:cNvSpPr/>
          <p:nvPr/>
        </p:nvSpPr>
        <p:spPr>
          <a:xfrm>
            <a:off x="2965622" y="3031528"/>
            <a:ext cx="8872155" cy="3789406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機械学習・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機械学習・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6A790E7-3681-DD36-89FF-4577AB41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081611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7-2-19-1. </a:t>
            </a:r>
            <a:r>
              <a:rPr kumimoji="1" lang="ja-JP" altLang="en-US" dirty="0"/>
              <a:t>機械学習・</a:t>
            </a:r>
            <a:r>
              <a:rPr kumimoji="1" lang="en-US" altLang="ja-JP" dirty="0"/>
              <a:t>AI</a:t>
            </a:r>
            <a:r>
              <a:rPr kumimoji="1" lang="ja-JP" altLang="en-US" dirty="0"/>
              <a:t>機能</a:t>
            </a:r>
            <a:r>
              <a:rPr kumimoji="1" lang="en-US" altLang="ja-JP" dirty="0"/>
              <a:t>_</a:t>
            </a:r>
            <a:r>
              <a:rPr kumimoji="1" lang="ja-JP" altLang="en-US" dirty="0"/>
              <a:t>機械学習・</a:t>
            </a:r>
            <a:r>
              <a:rPr kumimoji="1" lang="en-US" altLang="ja-JP" dirty="0"/>
              <a:t>AI</a:t>
            </a:r>
            <a:r>
              <a:rPr kumimoji="1" lang="ja-JP" altLang="en-US" dirty="0"/>
              <a:t>機能</a:t>
            </a:r>
            <a:r>
              <a:rPr lang="ja-JP" altLang="en-US" b="0" i="0" dirty="0">
                <a:solidFill>
                  <a:srgbClr val="1A1A1C"/>
                </a:solidFill>
                <a:effectLst/>
                <a:latin typeface="Noto Sans JP"/>
              </a:rPr>
              <a:t>（パターン</a:t>
            </a:r>
            <a:r>
              <a:rPr lang="en-US" altLang="ja-JP" b="0" i="0" dirty="0">
                <a:solidFill>
                  <a:srgbClr val="1A1A1C"/>
                </a:solidFill>
                <a:effectLst/>
                <a:latin typeface="Noto Sans JP"/>
              </a:rPr>
              <a:t>1 </a:t>
            </a:r>
            <a:r>
              <a:rPr lang="ja-JP" altLang="en-US" b="0" i="0" dirty="0">
                <a:solidFill>
                  <a:srgbClr val="1A1A1C"/>
                </a:solidFill>
                <a:effectLst/>
                <a:latin typeface="Noto Sans JP"/>
              </a:rPr>
              <a:t>省庁内文書対応チャットボットによる業務効率化）</a:t>
            </a:r>
            <a:endParaRPr kumimoji="1" lang="ja-JP" altLang="en-US" dirty="0"/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F1EE2D90-7D8B-EC8C-B8B2-98A1CC428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123" y="5328381"/>
            <a:ext cx="84822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381666B5-FFC9-54A1-EBD7-FC28039B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1562308" y="4770287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5C033657-FF03-C73B-24D6-FA606A2E94F7}"/>
              </a:ext>
            </a:extLst>
          </p:cNvPr>
          <p:cNvCxnSpPr>
            <a:cxnSpLocks/>
            <a:stCxn id="136" idx="1"/>
            <a:endCxn id="14" idx="1"/>
          </p:cNvCxnSpPr>
          <p:nvPr/>
        </p:nvCxnSpPr>
        <p:spPr>
          <a:xfrm>
            <a:off x="2032208" y="5005237"/>
            <a:ext cx="1941409" cy="1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32969D3D-7561-F0D3-F0F5-F9C8DD54F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472" y="5236084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5B39F87C-D8A3-78E3-AD33-A0E216479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332" y="4273279"/>
            <a:ext cx="1328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レスポンス生成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02449B69-F7E8-B8D5-FFD6-E0EA9B0061B4}"/>
              </a:ext>
            </a:extLst>
          </p:cNvPr>
          <p:cNvCxnSpPr>
            <a:cxnSpLocks/>
            <a:stCxn id="24" idx="3"/>
            <a:endCxn id="46" idx="1"/>
          </p:cNvCxnSpPr>
          <p:nvPr/>
        </p:nvCxnSpPr>
        <p:spPr>
          <a:xfrm flipV="1">
            <a:off x="6054862" y="5005982"/>
            <a:ext cx="701154" cy="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4C988EEC-4A33-1136-D8C8-6AB78A8C1C89}"/>
              </a:ext>
            </a:extLst>
          </p:cNvPr>
          <p:cNvCxnSpPr>
            <a:cxnSpLocks/>
            <a:stCxn id="136" idx="1"/>
            <a:endCxn id="17" idx="1"/>
          </p:cNvCxnSpPr>
          <p:nvPr/>
        </p:nvCxnSpPr>
        <p:spPr>
          <a:xfrm>
            <a:off x="2032208" y="5005237"/>
            <a:ext cx="2174196" cy="248548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266EBB7D-621A-6B56-011A-BE5491A1683C}"/>
              </a:ext>
            </a:extLst>
          </p:cNvPr>
          <p:cNvSpPr/>
          <p:nvPr/>
        </p:nvSpPr>
        <p:spPr>
          <a:xfrm>
            <a:off x="2882467" y="2380203"/>
            <a:ext cx="12398722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CC201444-0880-E14F-7C9B-BA154F315B4C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>
            <a:off x="2032208" y="5005237"/>
            <a:ext cx="2178315" cy="359347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80C4839D-53BC-C6EE-5A76-EF70379DF35D}"/>
              </a:ext>
            </a:extLst>
          </p:cNvPr>
          <p:cNvSpPr/>
          <p:nvPr/>
        </p:nvSpPr>
        <p:spPr>
          <a:xfrm>
            <a:off x="4210523" y="8080376"/>
            <a:ext cx="5942613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DD99AB87-EB6F-202A-A14B-1C8A1A5EE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314" y="8172800"/>
            <a:ext cx="19789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6DFD6D1F-41B6-F9DD-C0CF-979F964C0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749" y="8198150"/>
            <a:ext cx="3850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12D838EB-8371-8786-C8C8-61BA40B9522F}"/>
              </a:ext>
            </a:extLst>
          </p:cNvPr>
          <p:cNvSpPr/>
          <p:nvPr/>
        </p:nvSpPr>
        <p:spPr>
          <a:xfrm>
            <a:off x="11898415" y="3641458"/>
            <a:ext cx="3110930" cy="2872581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40FBC612-9996-AB9A-CCB6-CB218673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5614" y="3733123"/>
            <a:ext cx="298549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資料を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Azure Storage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Accounts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にアップロードする機能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02695FDC-4C95-C9A5-E7D7-28780E2C6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1402" y="4501121"/>
            <a:ext cx="2722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データ連携機能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データ収集機能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添付資料管理機能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9C8F7423-7DBF-0203-E789-4D4C2A5CA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2467" y="2380203"/>
            <a:ext cx="381000" cy="38100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2AAD83AC-62D7-4425-CBC8-1F1F65EA83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73617" y="4732232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4738D2E0-C465-716A-F6A9-60D295323513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>
            <a:off x="4522257" y="5006552"/>
            <a:ext cx="9839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17B91EFE-B401-D585-1C5A-DE4687A15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112" y="5231233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27A92C99-A525-771C-7341-71193D733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112" y="4118005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4BD54027-C257-116F-E555-2F5FBDF6E994}"/>
              </a:ext>
            </a:extLst>
          </p:cNvPr>
          <p:cNvCxnSpPr>
            <a:cxnSpLocks/>
            <a:stCxn id="20" idx="2"/>
            <a:endCxn id="14" idx="0"/>
          </p:cNvCxnSpPr>
          <p:nvPr/>
        </p:nvCxnSpPr>
        <p:spPr>
          <a:xfrm>
            <a:off x="4247937" y="4518115"/>
            <a:ext cx="0" cy="214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77688768-295E-E04F-0637-4C2752303D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65056" y="3747560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D9F74A6A-7915-0E56-263F-8778A1707F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06223" y="4732232"/>
            <a:ext cx="548639" cy="548639"/>
          </a:xfrm>
          <a:prstGeom prst="rect">
            <a:avLst/>
          </a:prstGeom>
        </p:spPr>
      </p:pic>
      <p:cxnSp>
        <p:nvCxnSpPr>
          <p:cNvPr id="52" name="Connector: Elbow 109">
            <a:extLst>
              <a:ext uri="{FF2B5EF4-FFF2-40B4-BE49-F238E27FC236}">
                <a16:creationId xmlns:a16="http://schemas.microsoft.com/office/drawing/2014/main" id="{DE9EB0F5-7DAE-D9D0-17B8-8C840F055B48}"/>
              </a:ext>
            </a:extLst>
          </p:cNvPr>
          <p:cNvCxnSpPr>
            <a:cxnSpLocks/>
            <a:stCxn id="46" idx="3"/>
            <a:endCxn id="33" idx="1"/>
          </p:cNvCxnSpPr>
          <p:nvPr/>
        </p:nvCxnSpPr>
        <p:spPr>
          <a:xfrm flipV="1">
            <a:off x="8888628" y="4315582"/>
            <a:ext cx="1543899" cy="6904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15">
            <a:extLst>
              <a:ext uri="{FF2B5EF4-FFF2-40B4-BE49-F238E27FC236}">
                <a16:creationId xmlns:a16="http://schemas.microsoft.com/office/drawing/2014/main" id="{7CBE1412-B1B9-1922-5744-2511A0A35E41}"/>
              </a:ext>
            </a:extLst>
          </p:cNvPr>
          <p:cNvSpPr/>
          <p:nvPr/>
        </p:nvSpPr>
        <p:spPr>
          <a:xfrm>
            <a:off x="4206404" y="6972387"/>
            <a:ext cx="5942613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15E6D1F3-0724-16E6-49F4-5DE1EFE74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195" y="7064811"/>
            <a:ext cx="19789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静的コンテンツを配信する機能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270916C8-A267-F11D-3FED-115F265CF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630" y="7090161"/>
            <a:ext cx="4043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6303C41C-52DB-88DC-7552-E46FBBADB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6780" y="5901042"/>
            <a:ext cx="16992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資料保管ストレージ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30" name="グラフィックス 29">
            <a:extLst>
              <a:ext uri="{FF2B5EF4-FFF2-40B4-BE49-F238E27FC236}">
                <a16:creationId xmlns:a16="http://schemas.microsoft.com/office/drawing/2014/main" id="{13DDAEBD-0998-CE0E-B48E-94CDEE497E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06321" y="5383029"/>
            <a:ext cx="548640" cy="548640"/>
          </a:xfrm>
          <a:prstGeom prst="rect">
            <a:avLst/>
          </a:prstGeom>
        </p:spPr>
      </p:pic>
      <p:pic>
        <p:nvPicPr>
          <p:cNvPr id="33" name="グラフィックス 32">
            <a:extLst>
              <a:ext uri="{FF2B5EF4-FFF2-40B4-BE49-F238E27FC236}">
                <a16:creationId xmlns:a16="http://schemas.microsoft.com/office/drawing/2014/main" id="{4FBF2B39-0F4A-D628-4787-593E2AF1F5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432527" y="4096270"/>
            <a:ext cx="438624" cy="438624"/>
          </a:xfrm>
          <a:prstGeom prst="rect">
            <a:avLst/>
          </a:prstGeom>
        </p:spPr>
      </p:pic>
      <p:pic>
        <p:nvPicPr>
          <p:cNvPr id="34" name="グラフィックス 33">
            <a:extLst>
              <a:ext uri="{FF2B5EF4-FFF2-40B4-BE49-F238E27FC236}">
                <a16:creationId xmlns:a16="http://schemas.microsoft.com/office/drawing/2014/main" id="{B81F035D-722A-AF7A-D315-846F41E7B8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27821" y="5404585"/>
            <a:ext cx="516164" cy="516164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9A5AC0E-8D09-9116-93F5-021D8D8BC21E}"/>
              </a:ext>
            </a:extLst>
          </p:cNvPr>
          <p:cNvSpPr txBox="1"/>
          <p:nvPr/>
        </p:nvSpPr>
        <p:spPr>
          <a:xfrm>
            <a:off x="9814471" y="4640997"/>
            <a:ext cx="1718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Azure OpenAI</a:t>
            </a:r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Service</a:t>
            </a: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回答文生成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D658302-800D-4FAE-7548-73F642691046}"/>
              </a:ext>
            </a:extLst>
          </p:cNvPr>
          <p:cNvSpPr txBox="1"/>
          <p:nvPr/>
        </p:nvSpPr>
        <p:spPr>
          <a:xfrm>
            <a:off x="10176893" y="5939115"/>
            <a:ext cx="95709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Azure</a:t>
            </a:r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AI Search</a:t>
            </a: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関連資料検索</a:t>
            </a:r>
          </a:p>
        </p:txBody>
      </p:sp>
      <p:pic>
        <p:nvPicPr>
          <p:cNvPr id="40" name="グラフィックス 39">
            <a:extLst>
              <a:ext uri="{FF2B5EF4-FFF2-40B4-BE49-F238E27FC236}">
                <a16:creationId xmlns:a16="http://schemas.microsoft.com/office/drawing/2014/main" id="{51E7B38C-1BD1-45E8-6DA9-334B9C54F8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916643" y="4644208"/>
            <a:ext cx="533348" cy="533348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F5A62E9-1B48-E91D-EB2E-22CC111BA4BE}"/>
              </a:ext>
            </a:extLst>
          </p:cNvPr>
          <p:cNvSpPr txBox="1"/>
          <p:nvPr/>
        </p:nvSpPr>
        <p:spPr>
          <a:xfrm>
            <a:off x="6767651" y="5222206"/>
            <a:ext cx="9570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Azure </a:t>
            </a:r>
          </a:p>
          <a:p>
            <a:pPr algn="ctr"/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AI Foundry</a:t>
            </a:r>
          </a:p>
        </p:txBody>
      </p:sp>
      <p:pic>
        <p:nvPicPr>
          <p:cNvPr id="44" name="グラフィックス 43">
            <a:extLst>
              <a:ext uri="{FF2B5EF4-FFF2-40B4-BE49-F238E27FC236}">
                <a16:creationId xmlns:a16="http://schemas.microsoft.com/office/drawing/2014/main" id="{87EAFF9A-4B07-3A39-7471-116CEC859F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934370" y="4674105"/>
            <a:ext cx="533348" cy="533348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2F706AD-CD1E-006C-CAC1-DE80311C647D}"/>
              </a:ext>
            </a:extLst>
          </p:cNvPr>
          <p:cNvSpPr txBox="1"/>
          <p:nvPr/>
        </p:nvSpPr>
        <p:spPr>
          <a:xfrm>
            <a:off x="7787033" y="5238280"/>
            <a:ext cx="95709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マネージド</a:t>
            </a:r>
            <a:endParaRPr kumimoji="1" lang="en-US" altLang="ja-JP" sz="10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オンライン</a:t>
            </a:r>
            <a:endParaRPr kumimoji="1" lang="en-US" altLang="ja-JP" sz="10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エンドポイント</a:t>
            </a:r>
          </a:p>
        </p:txBody>
      </p:sp>
      <p:sp>
        <p:nvSpPr>
          <p:cNvPr id="46" name="Rectangle 115">
            <a:extLst>
              <a:ext uri="{FF2B5EF4-FFF2-40B4-BE49-F238E27FC236}">
                <a16:creationId xmlns:a16="http://schemas.microsoft.com/office/drawing/2014/main" id="{361C39D8-37EC-DB58-A010-78C06A181464}"/>
              </a:ext>
            </a:extLst>
          </p:cNvPr>
          <p:cNvSpPr/>
          <p:nvPr/>
        </p:nvSpPr>
        <p:spPr>
          <a:xfrm>
            <a:off x="6756016" y="4206912"/>
            <a:ext cx="2132612" cy="1598140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3" name="直線矢印コネクタ 120">
            <a:extLst>
              <a:ext uri="{FF2B5EF4-FFF2-40B4-BE49-F238E27FC236}">
                <a16:creationId xmlns:a16="http://schemas.microsoft.com/office/drawing/2014/main" id="{6612F3EE-3420-52BB-A445-DB4B34F9336C}"/>
              </a:ext>
            </a:extLst>
          </p:cNvPr>
          <p:cNvCxnSpPr>
            <a:cxnSpLocks/>
            <a:stCxn id="34" idx="3"/>
            <a:endCxn id="30" idx="1"/>
          </p:cNvCxnSpPr>
          <p:nvPr/>
        </p:nvCxnSpPr>
        <p:spPr>
          <a:xfrm flipV="1">
            <a:off x="10943985" y="5657349"/>
            <a:ext cx="2162336" cy="5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70D70680-4266-F7D6-C076-039C68C4853F}"/>
              </a:ext>
            </a:extLst>
          </p:cNvPr>
          <p:cNvSpPr txBox="1"/>
          <p:nvPr/>
        </p:nvSpPr>
        <p:spPr>
          <a:xfrm>
            <a:off x="9546694" y="5770238"/>
            <a:ext cx="6187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関連文書抽出</a:t>
            </a: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E7767FCD-4CB6-EAD4-E6F7-8242DE4076AE}"/>
              </a:ext>
            </a:extLst>
          </p:cNvPr>
          <p:cNvSpPr txBox="1"/>
          <p:nvPr/>
        </p:nvSpPr>
        <p:spPr>
          <a:xfrm>
            <a:off x="11124240" y="5774357"/>
            <a:ext cx="73001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インデックス化</a:t>
            </a: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6839582E-3EF7-CA6E-AB67-5FB4E8A2DEC8}"/>
              </a:ext>
            </a:extLst>
          </p:cNvPr>
          <p:cNvSpPr txBox="1"/>
          <p:nvPr/>
        </p:nvSpPr>
        <p:spPr>
          <a:xfrm>
            <a:off x="8962837" y="3929826"/>
            <a:ext cx="8361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質問文及び</a:t>
            </a:r>
            <a:endParaRPr kumimoji="1" lang="en-US" altLang="ja-JP" sz="10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関連文書内容</a:t>
            </a:r>
          </a:p>
        </p:txBody>
      </p:sp>
      <p:cxnSp>
        <p:nvCxnSpPr>
          <p:cNvPr id="7" name="Connector: Elbow 109">
            <a:extLst>
              <a:ext uri="{FF2B5EF4-FFF2-40B4-BE49-F238E27FC236}">
                <a16:creationId xmlns:a16="http://schemas.microsoft.com/office/drawing/2014/main" id="{493096D0-C3BB-0ED0-EB06-64B000A5CBA0}"/>
              </a:ext>
            </a:extLst>
          </p:cNvPr>
          <p:cNvCxnSpPr>
            <a:cxnSpLocks/>
            <a:stCxn id="46" idx="3"/>
            <a:endCxn id="34" idx="1"/>
          </p:cNvCxnSpPr>
          <p:nvPr/>
        </p:nvCxnSpPr>
        <p:spPr>
          <a:xfrm>
            <a:off x="8888628" y="5005982"/>
            <a:ext cx="1539193" cy="65668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124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B5C3D-0C2B-DEAD-7CF9-04622D7D1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929BB95A-3310-34AF-B7B4-FCDC8FFB0C19}"/>
              </a:ext>
            </a:extLst>
          </p:cNvPr>
          <p:cNvSpPr/>
          <p:nvPr/>
        </p:nvSpPr>
        <p:spPr>
          <a:xfrm>
            <a:off x="4390767" y="2710251"/>
            <a:ext cx="8798012" cy="4456667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機械学習・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機械学習・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BEB8062-70DD-D288-D88A-7E3C5AE0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4755489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7-2-19-1. </a:t>
            </a:r>
            <a:r>
              <a:rPr kumimoji="1" lang="ja-JP" altLang="en-US" dirty="0"/>
              <a:t>機械学習・</a:t>
            </a:r>
            <a:r>
              <a:rPr kumimoji="1" lang="en-US" altLang="ja-JP" dirty="0"/>
              <a:t>AI</a:t>
            </a:r>
            <a:r>
              <a:rPr kumimoji="1" lang="ja-JP" altLang="en-US" dirty="0"/>
              <a:t>機能</a:t>
            </a:r>
            <a:r>
              <a:rPr kumimoji="1" lang="en-US" altLang="ja-JP" dirty="0"/>
              <a:t>_</a:t>
            </a:r>
            <a:r>
              <a:rPr kumimoji="1" lang="ja-JP" altLang="en-US" dirty="0"/>
              <a:t>機械学習・</a:t>
            </a:r>
            <a:r>
              <a:rPr kumimoji="1" lang="en-US" altLang="ja-JP" dirty="0"/>
              <a:t>AI</a:t>
            </a:r>
            <a:r>
              <a:rPr kumimoji="1" lang="ja-JP" altLang="en-US" dirty="0"/>
              <a:t>機能</a:t>
            </a:r>
            <a:r>
              <a:rPr lang="ja-JP" altLang="en-US" b="0" i="0" dirty="0">
                <a:solidFill>
                  <a:srgbClr val="1A1A1C"/>
                </a:solidFill>
                <a:effectLst/>
                <a:latin typeface="Noto Sans JP"/>
              </a:rPr>
              <a:t>（パターン</a:t>
            </a:r>
            <a:r>
              <a:rPr lang="en-US" altLang="ja-JP" dirty="0">
                <a:solidFill>
                  <a:srgbClr val="1A1A1C"/>
                </a:solidFill>
                <a:latin typeface="Noto Sans JP"/>
              </a:rPr>
              <a:t>2</a:t>
            </a:r>
            <a:r>
              <a:rPr lang="en-US" altLang="ja-JP" b="0" i="0" dirty="0">
                <a:solidFill>
                  <a:srgbClr val="1A1A1C"/>
                </a:solidFill>
                <a:effectLst/>
                <a:latin typeface="Noto Sans JP"/>
              </a:rPr>
              <a:t> </a:t>
            </a:r>
            <a:r>
              <a:rPr lang="ja-JP" altLang="en-US" b="0" i="0" dirty="0">
                <a:solidFill>
                  <a:srgbClr val="1A1A1C"/>
                </a:solidFill>
                <a:effectLst/>
                <a:latin typeface="Noto Sans JP"/>
              </a:rPr>
              <a:t>省庁内文書の作成補助による業務効率化）</a:t>
            </a:r>
            <a:endParaRPr kumimoji="1" lang="ja-JP" altLang="en-US" dirty="0"/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5A581402-D3B7-4744-7EE7-BB6D7A7AF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079" y="5007105"/>
            <a:ext cx="84822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E1E35E4D-7D32-E321-B479-2BAEBA6E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2946264" y="444901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2DC1BC52-E691-499D-68D1-B3282FBD9ED5}"/>
              </a:ext>
            </a:extLst>
          </p:cNvPr>
          <p:cNvCxnSpPr>
            <a:cxnSpLocks/>
            <a:stCxn id="136" idx="1"/>
            <a:endCxn id="14" idx="1"/>
          </p:cNvCxnSpPr>
          <p:nvPr/>
        </p:nvCxnSpPr>
        <p:spPr>
          <a:xfrm>
            <a:off x="3416164" y="4683961"/>
            <a:ext cx="1990835" cy="1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1B3F8F05-8F2F-6E17-F934-3DBBE36F9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1854" y="4914808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51A57924-7574-A84D-78E6-3654858452FC}"/>
              </a:ext>
            </a:extLst>
          </p:cNvPr>
          <p:cNvCxnSpPr>
            <a:cxnSpLocks/>
            <a:stCxn id="24" idx="3"/>
            <a:endCxn id="8" idx="1"/>
          </p:cNvCxnSpPr>
          <p:nvPr/>
        </p:nvCxnSpPr>
        <p:spPr>
          <a:xfrm flipV="1">
            <a:off x="7488244" y="4676023"/>
            <a:ext cx="1887138" cy="9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38583FE5-75BD-9C15-8450-76D63D3061FA}"/>
              </a:ext>
            </a:extLst>
          </p:cNvPr>
          <p:cNvCxnSpPr>
            <a:cxnSpLocks/>
            <a:stCxn id="136" idx="1"/>
            <a:endCxn id="17" idx="1"/>
          </p:cNvCxnSpPr>
          <p:nvPr/>
        </p:nvCxnSpPr>
        <p:spPr>
          <a:xfrm>
            <a:off x="3416164" y="4683961"/>
            <a:ext cx="2223622" cy="32104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627945E5-4904-AF43-D1A5-FFE60A65388D}"/>
              </a:ext>
            </a:extLst>
          </p:cNvPr>
          <p:cNvSpPr/>
          <p:nvPr/>
        </p:nvSpPr>
        <p:spPr>
          <a:xfrm>
            <a:off x="4266423" y="2058927"/>
            <a:ext cx="9301295" cy="766995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F0C6B641-8ABF-EB23-AB0B-6F3FEC6D7F07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>
            <a:off x="3416164" y="4683961"/>
            <a:ext cx="2227741" cy="431840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10020A29-2CEE-F2F8-3138-7DCEE8417E88}"/>
              </a:ext>
            </a:extLst>
          </p:cNvPr>
          <p:cNvSpPr/>
          <p:nvPr/>
        </p:nvSpPr>
        <p:spPr>
          <a:xfrm>
            <a:off x="5643905" y="8484032"/>
            <a:ext cx="5942613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79BB711A-1F95-F520-5300-1A12A2706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7696" y="8576456"/>
            <a:ext cx="19789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38192339-E23F-A1CE-14E1-79F7205B5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131" y="8601806"/>
            <a:ext cx="3850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A549C2D7-2376-85C1-E92E-0877EE9F8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6423" y="2058927"/>
            <a:ext cx="381000" cy="38100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A0B46C17-F087-5F77-1D9D-A3EE8FE9CA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6999" y="4410956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C159882E-1ACF-EA8E-F231-D7D437C21BDD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>
            <a:off x="5955639" y="4685276"/>
            <a:ext cx="9839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B06ADA33-F7DF-3CEF-73A7-B2635E2C0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8494" y="4909957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A4A14A1B-F2F2-C263-0566-3B9C2913E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8494" y="3796729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E488B399-6D12-0DAA-C3FC-CCA80A7E1E8D}"/>
              </a:ext>
            </a:extLst>
          </p:cNvPr>
          <p:cNvCxnSpPr>
            <a:cxnSpLocks/>
            <a:stCxn id="20" idx="2"/>
            <a:endCxn id="14" idx="0"/>
          </p:cNvCxnSpPr>
          <p:nvPr/>
        </p:nvCxnSpPr>
        <p:spPr>
          <a:xfrm>
            <a:off x="5681319" y="4196839"/>
            <a:ext cx="0" cy="214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22B3CE0A-DC2D-45F4-36E3-8EDB4940FD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98438" y="3426284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9B90E339-4699-FBC9-7F53-4DEE46065F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39605" y="4410956"/>
            <a:ext cx="548639" cy="548639"/>
          </a:xfrm>
          <a:prstGeom prst="rect">
            <a:avLst/>
          </a:prstGeom>
        </p:spPr>
      </p:pic>
      <p:cxnSp>
        <p:nvCxnSpPr>
          <p:cNvPr id="52" name="Connector: Elbow 109">
            <a:extLst>
              <a:ext uri="{FF2B5EF4-FFF2-40B4-BE49-F238E27FC236}">
                <a16:creationId xmlns:a16="http://schemas.microsoft.com/office/drawing/2014/main" id="{0E7747B2-8FD0-EB82-1AFB-C11BC9721F6F}"/>
              </a:ext>
            </a:extLst>
          </p:cNvPr>
          <p:cNvCxnSpPr>
            <a:cxnSpLocks/>
            <a:stCxn id="8" idx="3"/>
            <a:endCxn id="33" idx="1"/>
          </p:cNvCxnSpPr>
          <p:nvPr/>
        </p:nvCxnSpPr>
        <p:spPr>
          <a:xfrm flipV="1">
            <a:off x="9948729" y="3994306"/>
            <a:ext cx="1917180" cy="6817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15">
            <a:extLst>
              <a:ext uri="{FF2B5EF4-FFF2-40B4-BE49-F238E27FC236}">
                <a16:creationId xmlns:a16="http://schemas.microsoft.com/office/drawing/2014/main" id="{A046136B-375B-2C73-AF01-7BE65E7B5E32}"/>
              </a:ext>
            </a:extLst>
          </p:cNvPr>
          <p:cNvSpPr/>
          <p:nvPr/>
        </p:nvSpPr>
        <p:spPr>
          <a:xfrm>
            <a:off x="5639786" y="7376043"/>
            <a:ext cx="5942613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5F4553FD-8AFE-4290-B8D1-C7EF68C0D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577" y="7468467"/>
            <a:ext cx="19789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静的コンテンツを配信する機能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AA119C03-AFA4-3F0A-2FFF-A4597428F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012" y="7493817"/>
            <a:ext cx="4043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3BDA67B0-DB19-F934-78E0-BAEA05FE8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4417" y="5594757"/>
            <a:ext cx="16992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フォーマット定義文書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保管ストレージ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30" name="グラフィックス 29">
            <a:extLst>
              <a:ext uri="{FF2B5EF4-FFF2-40B4-BE49-F238E27FC236}">
                <a16:creationId xmlns:a16="http://schemas.microsoft.com/office/drawing/2014/main" id="{34A5021F-35CC-5450-5491-9AE2E90EB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863958" y="5076744"/>
            <a:ext cx="548640" cy="548640"/>
          </a:xfrm>
          <a:prstGeom prst="rect">
            <a:avLst/>
          </a:prstGeom>
        </p:spPr>
      </p:pic>
      <p:pic>
        <p:nvPicPr>
          <p:cNvPr id="33" name="グラフィックス 32">
            <a:extLst>
              <a:ext uri="{FF2B5EF4-FFF2-40B4-BE49-F238E27FC236}">
                <a16:creationId xmlns:a16="http://schemas.microsoft.com/office/drawing/2014/main" id="{69D6004D-DDEE-972B-E14C-6C84EAF08E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865909" y="3774994"/>
            <a:ext cx="438624" cy="438624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9EF4FDE-CA9A-FCC1-44BE-8FA3101E841D}"/>
              </a:ext>
            </a:extLst>
          </p:cNvPr>
          <p:cNvSpPr txBox="1"/>
          <p:nvPr/>
        </p:nvSpPr>
        <p:spPr>
          <a:xfrm>
            <a:off x="11247853" y="4319721"/>
            <a:ext cx="1718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Azure OpenAI</a:t>
            </a:r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Service</a:t>
            </a: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回答文生成</a:t>
            </a: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EC9E27AA-8017-FD80-25CB-79CC96A53E21}"/>
              </a:ext>
            </a:extLst>
          </p:cNvPr>
          <p:cNvSpPr txBox="1"/>
          <p:nvPr/>
        </p:nvSpPr>
        <p:spPr>
          <a:xfrm>
            <a:off x="10437340" y="5448962"/>
            <a:ext cx="11615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フォーマット定義文書の参照</a:t>
            </a: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386E5BB2-751A-623B-2F80-86AE2B1AE801}"/>
              </a:ext>
            </a:extLst>
          </p:cNvPr>
          <p:cNvSpPr txBox="1"/>
          <p:nvPr/>
        </p:nvSpPr>
        <p:spPr>
          <a:xfrm>
            <a:off x="10144021" y="3601055"/>
            <a:ext cx="12157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整形対象テキスト文、及びフォーマット内容</a:t>
            </a:r>
          </a:p>
        </p:txBody>
      </p:sp>
      <p:cxnSp>
        <p:nvCxnSpPr>
          <p:cNvPr id="7" name="Connector: Elbow 109">
            <a:extLst>
              <a:ext uri="{FF2B5EF4-FFF2-40B4-BE49-F238E27FC236}">
                <a16:creationId xmlns:a16="http://schemas.microsoft.com/office/drawing/2014/main" id="{7DBFF868-F5F6-9506-88F0-F37C9D091C12}"/>
              </a:ext>
            </a:extLst>
          </p:cNvPr>
          <p:cNvCxnSpPr>
            <a:cxnSpLocks/>
            <a:stCxn id="8" idx="3"/>
            <a:endCxn id="30" idx="1"/>
          </p:cNvCxnSpPr>
          <p:nvPr/>
        </p:nvCxnSpPr>
        <p:spPr>
          <a:xfrm>
            <a:off x="9948729" y="4676023"/>
            <a:ext cx="1915229" cy="67504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20">
            <a:extLst>
              <a:ext uri="{FF2B5EF4-FFF2-40B4-BE49-F238E27FC236}">
                <a16:creationId xmlns:a16="http://schemas.microsoft.com/office/drawing/2014/main" id="{219FF41C-1F7F-2D0A-1761-ECB602E1A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4801" y="4912921"/>
            <a:ext cx="13285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レスポンス生成関数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21C6C35C-0D62-7250-14FC-BA8C4FBD43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75382" y="4389349"/>
            <a:ext cx="573347" cy="573347"/>
          </a:xfrm>
          <a:prstGeom prst="rect">
            <a:avLst/>
          </a:prstGeom>
        </p:spPr>
      </p:pic>
      <p:sp>
        <p:nvSpPr>
          <p:cNvPr id="18" name="TextBox 20">
            <a:extLst>
              <a:ext uri="{FF2B5EF4-FFF2-40B4-BE49-F238E27FC236}">
                <a16:creationId xmlns:a16="http://schemas.microsoft.com/office/drawing/2014/main" id="{BCDACE37-59A5-118D-F0BF-660C2C679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106" y="5777354"/>
            <a:ext cx="132850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SAS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URL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発行関数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E8FF3161-C0D1-06D3-6C57-C0C8DB60FE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29925" y="5253782"/>
            <a:ext cx="573347" cy="573347"/>
          </a:xfrm>
          <a:prstGeom prst="rect">
            <a:avLst/>
          </a:prstGeom>
        </p:spPr>
      </p:pic>
      <p:cxnSp>
        <p:nvCxnSpPr>
          <p:cNvPr id="25" name="Connector: Elbow 109">
            <a:extLst>
              <a:ext uri="{FF2B5EF4-FFF2-40B4-BE49-F238E27FC236}">
                <a16:creationId xmlns:a16="http://schemas.microsoft.com/office/drawing/2014/main" id="{92D1320C-6132-C22C-9156-265A3A8F9C3D}"/>
              </a:ext>
            </a:extLst>
          </p:cNvPr>
          <p:cNvCxnSpPr>
            <a:cxnSpLocks/>
            <a:stCxn id="24" idx="3"/>
            <a:endCxn id="23" idx="1"/>
          </p:cNvCxnSpPr>
          <p:nvPr/>
        </p:nvCxnSpPr>
        <p:spPr>
          <a:xfrm>
            <a:off x="7488244" y="4685276"/>
            <a:ext cx="1041681" cy="85518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9">
            <a:extLst>
              <a:ext uri="{FF2B5EF4-FFF2-40B4-BE49-F238E27FC236}">
                <a16:creationId xmlns:a16="http://schemas.microsoft.com/office/drawing/2014/main" id="{CAE7CD3F-C14B-43EB-5AB3-5377DED28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758" y="5572980"/>
            <a:ext cx="11272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SAS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URL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取得</a:t>
            </a:r>
          </a:p>
        </p:txBody>
      </p:sp>
      <p:cxnSp>
        <p:nvCxnSpPr>
          <p:cNvPr id="35" name="Connector: Elbow 109">
            <a:extLst>
              <a:ext uri="{FF2B5EF4-FFF2-40B4-BE49-F238E27FC236}">
                <a16:creationId xmlns:a16="http://schemas.microsoft.com/office/drawing/2014/main" id="{65800E7C-33A0-DCB2-E855-9ACB9E24332B}"/>
              </a:ext>
            </a:extLst>
          </p:cNvPr>
          <p:cNvCxnSpPr>
            <a:cxnSpLocks/>
            <a:stCxn id="136" idx="1"/>
            <a:endCxn id="29" idx="2"/>
          </p:cNvCxnSpPr>
          <p:nvPr/>
        </p:nvCxnSpPr>
        <p:spPr>
          <a:xfrm>
            <a:off x="3416164" y="4683961"/>
            <a:ext cx="8747880" cy="1618682"/>
          </a:xfrm>
          <a:prstGeom prst="bentConnector4">
            <a:avLst>
              <a:gd name="adj1" fmla="val 12750"/>
              <a:gd name="adj2" fmla="val 11412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9">
            <a:extLst>
              <a:ext uri="{FF2B5EF4-FFF2-40B4-BE49-F238E27FC236}">
                <a16:creationId xmlns:a16="http://schemas.microsoft.com/office/drawing/2014/main" id="{27563462-F604-A1E0-E147-194F1088C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293" y="6615501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SAS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URL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による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アップロード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93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CDED2959-A292-FE69-357B-82B0CD6F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7-2-19-2. </a:t>
            </a:r>
            <a:r>
              <a:rPr kumimoji="1" lang="ja-JP" altLang="en-US" dirty="0"/>
              <a:t>機械学習・</a:t>
            </a:r>
            <a:r>
              <a:rPr kumimoji="1" lang="en-US" altLang="ja-JP" dirty="0"/>
              <a:t>AI</a:t>
            </a:r>
            <a:r>
              <a:rPr kumimoji="1" lang="ja-JP" altLang="en-US" dirty="0"/>
              <a:t>機能</a:t>
            </a:r>
            <a:r>
              <a:rPr kumimoji="1" lang="en-US" altLang="ja-JP" dirty="0"/>
              <a:t>_</a:t>
            </a:r>
            <a:r>
              <a:rPr kumimoji="1" lang="ja-JP" altLang="en-US" dirty="0"/>
              <a:t>省庁内文書要約・分類機能</a:t>
            </a:r>
          </a:p>
        </p:txBody>
      </p:sp>
      <p:sp>
        <p:nvSpPr>
          <p:cNvPr id="4" name="Rectangle 64">
            <a:extLst>
              <a:ext uri="{FF2B5EF4-FFF2-40B4-BE49-F238E27FC236}">
                <a16:creationId xmlns:a16="http://schemas.microsoft.com/office/drawing/2014/main" id="{F4F1D401-0677-A7F9-A83E-6B6003CE69B8}"/>
              </a:ext>
            </a:extLst>
          </p:cNvPr>
          <p:cNvSpPr/>
          <p:nvPr/>
        </p:nvSpPr>
        <p:spPr>
          <a:xfrm>
            <a:off x="2678005" y="3617754"/>
            <a:ext cx="2380029" cy="276603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8DF69593-B395-9311-90F6-3BAC9639A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928" y="3741398"/>
            <a:ext cx="2579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データソースとなる機能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0B1A9C8F-8CF8-B73A-2F6A-5C1318113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930" y="4304112"/>
            <a:ext cx="2285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データ連携機能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データ管理_データ収集機能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32618299-15C8-B2D6-C6A1-E8B28BD5E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357" y="5538730"/>
            <a:ext cx="11707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ファイル保管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A3191F12-1BA8-FA7C-37C0-349B31B23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9892" y="5292459"/>
            <a:ext cx="15489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文書要約処理関数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6869C5FC-BDA8-61ED-0E06-20B0226E9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4141" y="4727171"/>
            <a:ext cx="547199" cy="547199"/>
          </a:xfrm>
          <a:prstGeom prst="rect">
            <a:avLst/>
          </a:prstGeom>
        </p:spPr>
      </p:pic>
      <p:pic>
        <p:nvPicPr>
          <p:cNvPr id="11" name="グラフィックス 10">
            <a:extLst>
              <a:ext uri="{FF2B5EF4-FFF2-40B4-BE49-F238E27FC236}">
                <a16:creationId xmlns:a16="http://schemas.microsoft.com/office/drawing/2014/main" id="{8D5542A6-C225-49F0-8E9B-69E1136EE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0181" y="4998157"/>
            <a:ext cx="617145" cy="617145"/>
          </a:xfrm>
          <a:prstGeom prst="rect">
            <a:avLst/>
          </a:prstGeom>
        </p:spPr>
      </p:pic>
      <p:cxnSp>
        <p:nvCxnSpPr>
          <p:cNvPr id="14" name="直線矢印コネクタ 120">
            <a:extLst>
              <a:ext uri="{FF2B5EF4-FFF2-40B4-BE49-F238E27FC236}">
                <a16:creationId xmlns:a16="http://schemas.microsoft.com/office/drawing/2014/main" id="{08571F33-5A0B-7481-A757-D44802DDE535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5058034" y="5000771"/>
            <a:ext cx="14561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図 40">
            <a:extLst>
              <a:ext uri="{FF2B5EF4-FFF2-40B4-BE49-F238E27FC236}">
                <a16:creationId xmlns:a16="http://schemas.microsoft.com/office/drawing/2014/main" id="{7AB97A9F-8B8D-56DE-E6E4-D2F8F570FB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2514" y="6418118"/>
            <a:ext cx="447737" cy="495369"/>
          </a:xfrm>
          <a:prstGeom prst="rect">
            <a:avLst/>
          </a:prstGeom>
        </p:spPr>
      </p:pic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38339274-6F05-B6AE-FB37-38F8B43B7F00}"/>
              </a:ext>
            </a:extLst>
          </p:cNvPr>
          <p:cNvGrpSpPr/>
          <p:nvPr/>
        </p:nvGrpSpPr>
        <p:grpSpPr>
          <a:xfrm>
            <a:off x="6596412" y="5958274"/>
            <a:ext cx="140708" cy="376625"/>
            <a:chOff x="3228568" y="7490510"/>
            <a:chExt cx="142284" cy="644833"/>
          </a:xfrm>
        </p:grpSpPr>
        <p:cxnSp>
          <p:nvCxnSpPr>
            <p:cNvPr id="43" name="直線矢印コネクタ 120">
              <a:extLst>
                <a:ext uri="{FF2B5EF4-FFF2-40B4-BE49-F238E27FC236}">
                  <a16:creationId xmlns:a16="http://schemas.microsoft.com/office/drawing/2014/main" id="{49ABB7BA-C9CE-331D-3D45-53BDBF52CCB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046528" y="7811020"/>
              <a:ext cx="644221" cy="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線矢印コネクタ 120">
              <a:extLst>
                <a:ext uri="{FF2B5EF4-FFF2-40B4-BE49-F238E27FC236}">
                  <a16:creationId xmlns:a16="http://schemas.microsoft.com/office/drawing/2014/main" id="{8156C993-9B84-2A99-494C-F52B4866D66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08670" y="7810408"/>
              <a:ext cx="644221" cy="442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20">
            <a:extLst>
              <a:ext uri="{FF2B5EF4-FFF2-40B4-BE49-F238E27FC236}">
                <a16:creationId xmlns:a16="http://schemas.microsoft.com/office/drawing/2014/main" id="{DFBAB4E8-AD5E-1576-06BD-A6AC0732F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232" y="6926498"/>
            <a:ext cx="11617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Document Intelligence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テキスト抽出処理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AC340218-9D9A-FE00-D0C9-A54116DF6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166" y="7024287"/>
            <a:ext cx="16939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OpenAI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Service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文書要約処理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10D324E9-98E7-ACAA-CA7F-0966B7ADE22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680" y="6382114"/>
            <a:ext cx="580270" cy="591015"/>
          </a:xfrm>
          <a:prstGeom prst="rect">
            <a:avLst/>
          </a:prstGeom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A373DEAA-5F3A-0B79-4CF5-D4889030B6B1}"/>
              </a:ext>
            </a:extLst>
          </p:cNvPr>
          <p:cNvGrpSpPr/>
          <p:nvPr/>
        </p:nvGrpSpPr>
        <p:grpSpPr>
          <a:xfrm rot="18895564">
            <a:off x="7185417" y="5822348"/>
            <a:ext cx="142284" cy="644833"/>
            <a:chOff x="3228568" y="7490510"/>
            <a:chExt cx="142284" cy="644833"/>
          </a:xfrm>
        </p:grpSpPr>
        <p:cxnSp>
          <p:nvCxnSpPr>
            <p:cNvPr id="49" name="直線矢印コネクタ 120">
              <a:extLst>
                <a:ext uri="{FF2B5EF4-FFF2-40B4-BE49-F238E27FC236}">
                  <a16:creationId xmlns:a16="http://schemas.microsoft.com/office/drawing/2014/main" id="{0AFD7285-042C-9E7D-C530-792AE5A6ABB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046528" y="7811020"/>
              <a:ext cx="644221" cy="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線矢印コネクタ 120">
              <a:extLst>
                <a:ext uri="{FF2B5EF4-FFF2-40B4-BE49-F238E27FC236}">
                  <a16:creationId xmlns:a16="http://schemas.microsoft.com/office/drawing/2014/main" id="{F6DD0F66-DAC6-0F23-A33B-88DADC9A00D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08670" y="7810408"/>
              <a:ext cx="644221" cy="442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Rectangle 41">
            <a:extLst>
              <a:ext uri="{FF2B5EF4-FFF2-40B4-BE49-F238E27FC236}">
                <a16:creationId xmlns:a16="http://schemas.microsoft.com/office/drawing/2014/main" id="{3860ACA8-F7A6-08B5-C9A3-0AA51519D711}"/>
              </a:ext>
            </a:extLst>
          </p:cNvPr>
          <p:cNvSpPr/>
          <p:nvPr/>
        </p:nvSpPr>
        <p:spPr>
          <a:xfrm>
            <a:off x="5829169" y="3855872"/>
            <a:ext cx="4573358" cy="2215701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0055" tIns="80010"/>
          <a:lstStyle/>
          <a:p>
            <a:pPr>
              <a:defRPr/>
            </a:pPr>
            <a:r>
              <a:rPr 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Durable Functions</a:t>
            </a:r>
          </a:p>
        </p:txBody>
      </p:sp>
      <p:pic>
        <p:nvPicPr>
          <p:cNvPr id="56" name="グラフィックス 55">
            <a:extLst>
              <a:ext uri="{FF2B5EF4-FFF2-40B4-BE49-F238E27FC236}">
                <a16:creationId xmlns:a16="http://schemas.microsoft.com/office/drawing/2014/main" id="{B52B37A7-64B0-D640-81BE-CA257BB61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1893" y="3849420"/>
            <a:ext cx="406912" cy="380774"/>
          </a:xfrm>
          <a:prstGeom prst="rect">
            <a:avLst/>
          </a:prstGeom>
        </p:spPr>
      </p:pic>
      <p:sp>
        <p:nvSpPr>
          <p:cNvPr id="57" name="TextBox 20">
            <a:extLst>
              <a:ext uri="{FF2B5EF4-FFF2-40B4-BE49-F238E27FC236}">
                <a16:creationId xmlns:a16="http://schemas.microsoft.com/office/drawing/2014/main" id="{EA9631AC-05B2-0227-91DB-78D17E7AB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761" y="5296578"/>
            <a:ext cx="18972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文書分類処理関数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8" name="グラフィックス 57">
            <a:extLst>
              <a:ext uri="{FF2B5EF4-FFF2-40B4-BE49-F238E27FC236}">
                <a16:creationId xmlns:a16="http://schemas.microsoft.com/office/drawing/2014/main" id="{C2EFF124-B9A2-1338-5331-4750CD928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2703" y="4727171"/>
            <a:ext cx="547199" cy="547199"/>
          </a:xfrm>
          <a:prstGeom prst="rect">
            <a:avLst/>
          </a:prstGeom>
        </p:spPr>
      </p:pic>
      <p:cxnSp>
        <p:nvCxnSpPr>
          <p:cNvPr id="59" name="直線矢印コネクタ 120">
            <a:extLst>
              <a:ext uri="{FF2B5EF4-FFF2-40B4-BE49-F238E27FC236}">
                <a16:creationId xmlns:a16="http://schemas.microsoft.com/office/drawing/2014/main" id="{CFD8EE66-4B48-C94F-89A9-4EC9B1A34542}"/>
              </a:ext>
            </a:extLst>
          </p:cNvPr>
          <p:cNvCxnSpPr>
            <a:cxnSpLocks/>
            <a:stCxn id="10" idx="3"/>
            <a:endCxn id="58" idx="1"/>
          </p:cNvCxnSpPr>
          <p:nvPr/>
        </p:nvCxnSpPr>
        <p:spPr>
          <a:xfrm>
            <a:off x="7061340" y="5000771"/>
            <a:ext cx="23813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ectangle 64">
            <a:extLst>
              <a:ext uri="{FF2B5EF4-FFF2-40B4-BE49-F238E27FC236}">
                <a16:creationId xmlns:a16="http://schemas.microsoft.com/office/drawing/2014/main" id="{CA1BBD67-81C6-9A0B-4ACF-66CD66351A03}"/>
              </a:ext>
            </a:extLst>
          </p:cNvPr>
          <p:cNvSpPr/>
          <p:nvPr/>
        </p:nvSpPr>
        <p:spPr>
          <a:xfrm>
            <a:off x="12705318" y="4165723"/>
            <a:ext cx="2555457" cy="165807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5A5054D9-149D-5ECA-FBD3-F42635709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6281" y="4186679"/>
            <a:ext cx="23490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生成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AI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にて要約・分類文書を使用する機能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9BE9EF10-040A-917C-7539-F0BED8084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6024" y="4915868"/>
            <a:ext cx="24663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文書検索機能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機械学習・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AI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機能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機械学習・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AI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79" name="TextBox 9">
            <a:extLst>
              <a:ext uri="{FF2B5EF4-FFF2-40B4-BE49-F238E27FC236}">
                <a16:creationId xmlns:a16="http://schemas.microsoft.com/office/drawing/2014/main" id="{2AE47726-278A-77DF-E390-D3512C679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760" y="5283644"/>
            <a:ext cx="13182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Storage Accounts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要約・分類文書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保管ストレージ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80" name="グラフィックス 79">
            <a:extLst>
              <a:ext uri="{FF2B5EF4-FFF2-40B4-BE49-F238E27FC236}">
                <a16:creationId xmlns:a16="http://schemas.microsoft.com/office/drawing/2014/main" id="{5B7D502B-E400-C72D-59FA-C2B608A0B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2893" y="4720331"/>
            <a:ext cx="548640" cy="548640"/>
          </a:xfrm>
          <a:prstGeom prst="rect">
            <a:avLst/>
          </a:prstGeom>
        </p:spPr>
      </p:pic>
      <p:sp>
        <p:nvSpPr>
          <p:cNvPr id="81" name="TextBox 9">
            <a:extLst>
              <a:ext uri="{FF2B5EF4-FFF2-40B4-BE49-F238E27FC236}">
                <a16:creationId xmlns:a16="http://schemas.microsoft.com/office/drawing/2014/main" id="{F7C13687-081A-572A-C6BF-A9E8D3C29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7617" y="7011931"/>
            <a:ext cx="16939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OpenAI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Service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文書分類処理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82" name="図 81">
            <a:extLst>
              <a:ext uri="{FF2B5EF4-FFF2-40B4-BE49-F238E27FC236}">
                <a16:creationId xmlns:a16="http://schemas.microsoft.com/office/drawing/2014/main" id="{A236D0A8-7748-C464-EC26-C0BDB5F997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3271" y="6369758"/>
            <a:ext cx="580270" cy="591015"/>
          </a:xfrm>
          <a:prstGeom prst="rect">
            <a:avLst/>
          </a:prstGeom>
        </p:spPr>
      </p:pic>
      <p:cxnSp>
        <p:nvCxnSpPr>
          <p:cNvPr id="83" name="直線矢印コネクタ 120">
            <a:extLst>
              <a:ext uri="{FF2B5EF4-FFF2-40B4-BE49-F238E27FC236}">
                <a16:creationId xmlns:a16="http://schemas.microsoft.com/office/drawing/2014/main" id="{EA794E17-F420-19DD-926C-5A7B13263F50}"/>
              </a:ext>
            </a:extLst>
          </p:cNvPr>
          <p:cNvCxnSpPr>
            <a:cxnSpLocks/>
            <a:stCxn id="58" idx="3"/>
            <a:endCxn id="80" idx="1"/>
          </p:cNvCxnSpPr>
          <p:nvPr/>
        </p:nvCxnSpPr>
        <p:spPr>
          <a:xfrm flipV="1">
            <a:off x="9989902" y="4994651"/>
            <a:ext cx="1202991" cy="6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直線矢印コネクタ 120">
            <a:extLst>
              <a:ext uri="{FF2B5EF4-FFF2-40B4-BE49-F238E27FC236}">
                <a16:creationId xmlns:a16="http://schemas.microsoft.com/office/drawing/2014/main" id="{07822620-1188-2CC6-30E6-37B3020CCCA2}"/>
              </a:ext>
            </a:extLst>
          </p:cNvPr>
          <p:cNvCxnSpPr>
            <a:cxnSpLocks/>
            <a:stCxn id="80" idx="3"/>
            <a:endCxn id="74" idx="1"/>
          </p:cNvCxnSpPr>
          <p:nvPr/>
        </p:nvCxnSpPr>
        <p:spPr>
          <a:xfrm>
            <a:off x="11741533" y="4994651"/>
            <a:ext cx="963785" cy="108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120">
            <a:extLst>
              <a:ext uri="{FF2B5EF4-FFF2-40B4-BE49-F238E27FC236}">
                <a16:creationId xmlns:a16="http://schemas.microsoft.com/office/drawing/2014/main" id="{2E5EBD23-181A-1B62-7029-A7A3A5C380E8}"/>
              </a:ext>
            </a:extLst>
          </p:cNvPr>
          <p:cNvCxnSpPr>
            <a:cxnSpLocks/>
            <a:stCxn id="57" idx="2"/>
            <a:endCxn id="82" idx="0"/>
          </p:cNvCxnSpPr>
          <p:nvPr/>
        </p:nvCxnSpPr>
        <p:spPr>
          <a:xfrm>
            <a:off x="9713406" y="5696688"/>
            <a:ext cx="0" cy="673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Rectangle 78">
            <a:extLst>
              <a:ext uri="{FF2B5EF4-FFF2-40B4-BE49-F238E27FC236}">
                <a16:creationId xmlns:a16="http://schemas.microsoft.com/office/drawing/2014/main" id="{A49BB67C-BE8C-4074-C36E-5AA911CC2816}"/>
              </a:ext>
            </a:extLst>
          </p:cNvPr>
          <p:cNvSpPr/>
          <p:nvPr/>
        </p:nvSpPr>
        <p:spPr>
          <a:xfrm>
            <a:off x="5540137" y="3042169"/>
            <a:ext cx="6738898" cy="470584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77" name="グラフィックス 76">
            <a:extLst>
              <a:ext uri="{FF2B5EF4-FFF2-40B4-BE49-F238E27FC236}">
                <a16:creationId xmlns:a16="http://schemas.microsoft.com/office/drawing/2014/main" id="{CCEB3912-98A7-50BB-192E-966E00D6A5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0137" y="3042168"/>
            <a:ext cx="307013" cy="3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67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3131820" y="2781300"/>
            <a:ext cx="6583679" cy="458724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メンテナンス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_DB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直接メンテナス機能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7-2-20-1. </a:t>
            </a:r>
            <a:r>
              <a:rPr kumimoji="1" lang="ja-JP" altLang="en-US" dirty="0"/>
              <a:t>メンテナンス</a:t>
            </a:r>
            <a:r>
              <a:rPr kumimoji="1" lang="en-US" altLang="ja-JP" dirty="0"/>
              <a:t>_DB</a:t>
            </a:r>
            <a:r>
              <a:rPr kumimoji="1" lang="ja-JP" altLang="en-US" dirty="0"/>
              <a:t>直接メンテナンス機能（パターン</a:t>
            </a:r>
            <a:r>
              <a:rPr kumimoji="1" lang="en-US" altLang="ja-JP" dirty="0"/>
              <a:t>1 </a:t>
            </a:r>
            <a:r>
              <a:rPr kumimoji="1" lang="ja-JP" altLang="en-US" dirty="0"/>
              <a:t>定常作業、</a:t>
            </a:r>
            <a:r>
              <a:rPr kumimoji="1" lang="en-US" altLang="ja-JP" dirty="0"/>
              <a:t>Azure Functions</a:t>
            </a:r>
            <a:r>
              <a:rPr kumimoji="1" lang="ja-JP" altLang="en-US" dirty="0"/>
              <a:t>経由での操作）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747" y="6610551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運用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者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1479932" y="6052457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4" idx="1"/>
          </p:cNvCxnSpPr>
          <p:nvPr/>
        </p:nvCxnSpPr>
        <p:spPr>
          <a:xfrm>
            <a:off x="1949832" y="6287407"/>
            <a:ext cx="1768411" cy="1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313" y="6518254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1212" y="6511038"/>
            <a:ext cx="132850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メンテナンス操作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実行関数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6672703" y="6288722"/>
            <a:ext cx="16077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TextBox 11">
            <a:extLst>
              <a:ext uri="{FF2B5EF4-FFF2-40B4-BE49-F238E27FC236}">
                <a16:creationId xmlns:a16="http://schemas.microsoft.com/office/drawing/2014/main" id="{1C64A465-BE55-47A2-2C46-8CBB3CE5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738" y="4274081"/>
            <a:ext cx="17056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メンテナンス用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Web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アプリ配信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8" name="TextBox 9">
            <a:extLst>
              <a:ext uri="{FF2B5EF4-FFF2-40B4-BE49-F238E27FC236}">
                <a16:creationId xmlns:a16="http://schemas.microsoft.com/office/drawing/2014/main" id="{7E33124F-DD88-B2E6-D948-F99473330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962" y="4295311"/>
            <a:ext cx="16992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メンテナンス用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Web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アプリ配信ストレージ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520B26F6-6B20-24E0-3096-78FBC0AB7CFD}"/>
              </a:ext>
            </a:extLst>
          </p:cNvPr>
          <p:cNvCxnSpPr>
            <a:cxnSpLocks/>
            <a:stCxn id="136" idx="1"/>
            <a:endCxn id="8" idx="1"/>
          </p:cNvCxnSpPr>
          <p:nvPr/>
        </p:nvCxnSpPr>
        <p:spPr>
          <a:xfrm flipV="1">
            <a:off x="1949832" y="4051618"/>
            <a:ext cx="1760550" cy="2235789"/>
          </a:xfrm>
          <a:prstGeom prst="bentConnector3">
            <a:avLst>
              <a:gd name="adj1" fmla="val 5689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直線矢印コネクタ 120">
            <a:extLst>
              <a:ext uri="{FF2B5EF4-FFF2-40B4-BE49-F238E27FC236}">
                <a16:creationId xmlns:a16="http://schemas.microsoft.com/office/drawing/2014/main" id="{E4A55A64-9C47-C884-D5C0-C702EDB15A76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4259022" y="4051618"/>
            <a:ext cx="20304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8829067" y="6288722"/>
            <a:ext cx="15941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2800091" y="2407594"/>
            <a:ext cx="1209700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>
            <a:off x="1949832" y="6287407"/>
            <a:ext cx="2005317" cy="183618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3955149" y="7605259"/>
            <a:ext cx="4266831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940" y="7697683"/>
            <a:ext cx="19789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82168FEF-98EB-1467-1677-FA7CC81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2375" y="7723033"/>
            <a:ext cx="215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0415600" y="4470012"/>
            <a:ext cx="3986200" cy="255562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9845" y="4569915"/>
            <a:ext cx="35361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メンテナンス操作対象データベースを持つ機能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5633" y="5164916"/>
            <a:ext cx="2722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1" name="TextBox 11">
            <a:extLst>
              <a:ext uri="{FF2B5EF4-FFF2-40B4-BE49-F238E27FC236}">
                <a16:creationId xmlns:a16="http://schemas.microsoft.com/office/drawing/2014/main" id="{AD5FE661-CEF2-691F-9FFE-C6B67240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669" y="3168892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2" name="直線矢印コネクタ 120">
            <a:extLst>
              <a:ext uri="{FF2B5EF4-FFF2-40B4-BE49-F238E27FC236}">
                <a16:creationId xmlns:a16="http://schemas.microsoft.com/office/drawing/2014/main" id="{8B3D9CCD-41E3-29F9-5844-64C95178CCAE}"/>
              </a:ext>
            </a:extLst>
          </p:cNvPr>
          <p:cNvCxnSpPr>
            <a:cxnSpLocks/>
            <a:stCxn id="171" idx="2"/>
            <a:endCxn id="8" idx="0"/>
          </p:cNvCxnSpPr>
          <p:nvPr/>
        </p:nvCxnSpPr>
        <p:spPr>
          <a:xfrm>
            <a:off x="3984702" y="3569002"/>
            <a:ext cx="0" cy="208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00091" y="2407594"/>
            <a:ext cx="381000" cy="381000"/>
          </a:xfrm>
          <a:prstGeom prst="rect">
            <a:avLst/>
          </a:prstGeom>
        </p:spPr>
      </p:pic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AFF38619-4EA7-30A1-58B4-DF2668337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3253" y="2842476"/>
            <a:ext cx="365761" cy="365761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13FF127D-167F-8415-F0C0-41CDFD0035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0382" y="3777298"/>
            <a:ext cx="548640" cy="548640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294F8872-8748-D0CC-1160-7F96930709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89503" y="3777298"/>
            <a:ext cx="548640" cy="54864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92CA91CC-9AAA-0EE8-B898-28B6DA4E4E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8243" y="6014402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C8C1EF4-BF73-8C5A-C863-8C370C264EE6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>
            <a:off x="4266883" y="6288722"/>
            <a:ext cx="18571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ACBD0BEC-BF3F-D1EB-231C-7CCEE0D4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738" y="6513403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F6127441-2782-D0D9-8906-6C7C3D70E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738" y="5400175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94DEB94E-C358-FFE5-5779-FB28D2F76B22}"/>
              </a:ext>
            </a:extLst>
          </p:cNvPr>
          <p:cNvCxnSpPr>
            <a:cxnSpLocks/>
            <a:stCxn id="20" idx="2"/>
            <a:endCxn id="14" idx="0"/>
          </p:cNvCxnSpPr>
          <p:nvPr/>
        </p:nvCxnSpPr>
        <p:spPr>
          <a:xfrm>
            <a:off x="3992563" y="5800285"/>
            <a:ext cx="0" cy="214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B6156B21-A77A-8EA9-62E7-F3E0B4174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09682" y="5029730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24064" y="6014402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80427" y="6014402"/>
            <a:ext cx="548640" cy="54864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A0C72FC0-21C6-B9CF-EAF3-7430066FD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2760" y="6359726"/>
            <a:ext cx="15177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メンテナンス対象の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E95B5119-9B5A-7D54-5307-694F95F4DE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108724" y="5737277"/>
            <a:ext cx="580541" cy="580541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47DB7757-F461-E937-67D7-F5E1AD91C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0440" y="6352106"/>
            <a:ext cx="23718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メンテナンス対象の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96980F25-A3E2-B8A9-429A-36EBACEB01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930743" y="5724502"/>
            <a:ext cx="582401" cy="582401"/>
          </a:xfrm>
          <a:prstGeom prst="rect">
            <a:avLst/>
          </a:prstGeom>
        </p:spPr>
      </p:pic>
      <p:sp>
        <p:nvSpPr>
          <p:cNvPr id="18" name="Rectangle 134">
            <a:extLst>
              <a:ext uri="{FF2B5EF4-FFF2-40B4-BE49-F238E27FC236}">
                <a16:creationId xmlns:a16="http://schemas.microsoft.com/office/drawing/2014/main" id="{C03A0169-66C6-AB57-FC31-1743940BFDDF}"/>
              </a:ext>
            </a:extLst>
          </p:cNvPr>
          <p:cNvSpPr/>
          <p:nvPr/>
        </p:nvSpPr>
        <p:spPr>
          <a:xfrm>
            <a:off x="10400360" y="2747892"/>
            <a:ext cx="3597579" cy="146596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5B3E0ABF-9E34-BE1A-8547-A5C656FE0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4605" y="2847795"/>
            <a:ext cx="3520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バックエンドで起動するサーバー環境を構築する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D60E01F1-CE83-9B11-2F3A-50E13B636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0393" y="3442796"/>
            <a:ext cx="27226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CI/CD_CI/CD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パイプライン機能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構成管理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システム構成管理機能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5" name="Rectangle 134">
            <a:extLst>
              <a:ext uri="{FF2B5EF4-FFF2-40B4-BE49-F238E27FC236}">
                <a16:creationId xmlns:a16="http://schemas.microsoft.com/office/drawing/2014/main" id="{DDFE7EB3-1A49-A073-4599-0E50A44FF598}"/>
              </a:ext>
            </a:extLst>
          </p:cNvPr>
          <p:cNvSpPr/>
          <p:nvPr/>
        </p:nvSpPr>
        <p:spPr>
          <a:xfrm>
            <a:off x="10423220" y="7274172"/>
            <a:ext cx="4153840" cy="193078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4DCD5570-5A2F-2138-695E-4D2FD1E1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7465" y="7374075"/>
            <a:ext cx="19207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操作ログ及び監査ログを保管する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5BBAA118-81E1-0373-BE89-8FCDC6BD3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4913" y="7374716"/>
            <a:ext cx="20292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2" name="グラフィックス 41">
            <a:extLst>
              <a:ext uri="{FF2B5EF4-FFF2-40B4-BE49-F238E27FC236}">
                <a16:creationId xmlns:a16="http://schemas.microsoft.com/office/drawing/2014/main" id="{36A5C81D-B702-875F-396D-8E1DEE01FE5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42762" y="8145446"/>
            <a:ext cx="548640" cy="548640"/>
          </a:xfrm>
          <a:prstGeom prst="rect">
            <a:avLst/>
          </a:prstGeom>
        </p:spPr>
      </p:pic>
      <p:sp>
        <p:nvSpPr>
          <p:cNvPr id="43" name="TextBox 9">
            <a:extLst>
              <a:ext uri="{FF2B5EF4-FFF2-40B4-BE49-F238E27FC236}">
                <a16:creationId xmlns:a16="http://schemas.microsoft.com/office/drawing/2014/main" id="{03124E39-17B9-F429-E57F-0D98F0A0F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7316" y="8725517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Log Analytics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ログ分析用ストレージ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52" name="Connector: Elbow 109">
            <a:extLst>
              <a:ext uri="{FF2B5EF4-FFF2-40B4-BE49-F238E27FC236}">
                <a16:creationId xmlns:a16="http://schemas.microsoft.com/office/drawing/2014/main" id="{5BC7194D-571E-A383-5427-F699EE1467AA}"/>
              </a:ext>
            </a:extLst>
          </p:cNvPr>
          <p:cNvCxnSpPr>
            <a:cxnSpLocks/>
            <a:stCxn id="18" idx="1"/>
            <a:endCxn id="26" idx="0"/>
          </p:cNvCxnSpPr>
          <p:nvPr/>
        </p:nvCxnSpPr>
        <p:spPr>
          <a:xfrm rot="10800000" flipV="1">
            <a:off x="8554748" y="3480876"/>
            <a:ext cx="1845613" cy="253352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or: Elbow 109">
            <a:extLst>
              <a:ext uri="{FF2B5EF4-FFF2-40B4-BE49-F238E27FC236}">
                <a16:creationId xmlns:a16="http://schemas.microsoft.com/office/drawing/2014/main" id="{FBC49CD0-4FF5-97A7-E49E-86F8A26CDF05}"/>
              </a:ext>
            </a:extLst>
          </p:cNvPr>
          <p:cNvCxnSpPr>
            <a:cxnSpLocks/>
            <a:stCxn id="163" idx="2"/>
            <a:endCxn id="42" idx="3"/>
          </p:cNvCxnSpPr>
          <p:nvPr/>
        </p:nvCxnSpPr>
        <p:spPr>
          <a:xfrm rot="5400000">
            <a:off x="11402988" y="7414054"/>
            <a:ext cx="1394126" cy="6172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or: Elbow 109">
            <a:extLst>
              <a:ext uri="{FF2B5EF4-FFF2-40B4-BE49-F238E27FC236}">
                <a16:creationId xmlns:a16="http://schemas.microsoft.com/office/drawing/2014/main" id="{399DB828-1A61-3182-56BF-1575705F2FB5}"/>
              </a:ext>
            </a:extLst>
          </p:cNvPr>
          <p:cNvCxnSpPr>
            <a:cxnSpLocks/>
            <a:stCxn id="141" idx="2"/>
            <a:endCxn id="42" idx="1"/>
          </p:cNvCxnSpPr>
          <p:nvPr/>
        </p:nvCxnSpPr>
        <p:spPr>
          <a:xfrm rot="16200000" flipH="1">
            <a:off x="9206749" y="6383753"/>
            <a:ext cx="1354730" cy="271729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436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3284220" y="2827020"/>
            <a:ext cx="6576059" cy="458724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メンテナンス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_DB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直接メンテナス機能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7-2-20-1. </a:t>
            </a:r>
            <a:r>
              <a:rPr kumimoji="1" lang="ja-JP" altLang="en-US" dirty="0"/>
              <a:t>メンテナンス</a:t>
            </a:r>
            <a:r>
              <a:rPr kumimoji="1" lang="en-US" altLang="ja-JP" dirty="0"/>
              <a:t>_DB</a:t>
            </a:r>
            <a:r>
              <a:rPr kumimoji="1" lang="ja-JP" altLang="en-US" dirty="0"/>
              <a:t>直接メンテナンス機能（パターン</a:t>
            </a:r>
            <a:r>
              <a:rPr kumimoji="1" lang="en-US" altLang="ja-JP" dirty="0"/>
              <a:t>2 </a:t>
            </a:r>
            <a:r>
              <a:rPr kumimoji="1" lang="ja-JP" altLang="en-US" dirty="0"/>
              <a:t>定常作業、</a:t>
            </a:r>
            <a:r>
              <a:rPr kumimoji="1" lang="en-US" altLang="ja-JP" dirty="0"/>
              <a:t>Azure Container Apps</a:t>
            </a:r>
            <a:r>
              <a:rPr kumimoji="1" lang="ja-JP" altLang="en-US" dirty="0"/>
              <a:t>経由での操作）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147" y="6656271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運用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者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1638017" y="6094413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4" idx="1"/>
          </p:cNvCxnSpPr>
          <p:nvPr/>
        </p:nvCxnSpPr>
        <p:spPr>
          <a:xfrm>
            <a:off x="2107917" y="6329363"/>
            <a:ext cx="17627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953" y="6571739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420" y="6663438"/>
            <a:ext cx="15925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ontainer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Apps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メンテナンス操作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実行サーバー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17" idx="1"/>
          </p:cNvCxnSpPr>
          <p:nvPr/>
        </p:nvCxnSpPr>
        <p:spPr>
          <a:xfrm flipV="1">
            <a:off x="6819422" y="6324175"/>
            <a:ext cx="1605588" cy="5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TextBox 11">
            <a:extLst>
              <a:ext uri="{FF2B5EF4-FFF2-40B4-BE49-F238E27FC236}">
                <a16:creationId xmlns:a16="http://schemas.microsoft.com/office/drawing/2014/main" id="{1C64A465-BE55-47A2-2C46-8CBB3CE5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138" y="4341470"/>
            <a:ext cx="17056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メンテナンス用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Web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アプリ配信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8" name="TextBox 9">
            <a:extLst>
              <a:ext uri="{FF2B5EF4-FFF2-40B4-BE49-F238E27FC236}">
                <a16:creationId xmlns:a16="http://schemas.microsoft.com/office/drawing/2014/main" id="{7E33124F-DD88-B2E6-D948-F99473330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027" y="4332364"/>
            <a:ext cx="16992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メンテナンス用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Web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アプリ配信ストレージ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520B26F6-6B20-24E0-3096-78FBC0AB7CFD}"/>
              </a:ext>
            </a:extLst>
          </p:cNvPr>
          <p:cNvCxnSpPr>
            <a:cxnSpLocks/>
            <a:stCxn id="136" idx="1"/>
            <a:endCxn id="8" idx="1"/>
          </p:cNvCxnSpPr>
          <p:nvPr/>
        </p:nvCxnSpPr>
        <p:spPr>
          <a:xfrm flipV="1">
            <a:off x="2107917" y="4097338"/>
            <a:ext cx="1762726" cy="2232025"/>
          </a:xfrm>
          <a:prstGeom prst="bentConnector3">
            <a:avLst>
              <a:gd name="adj1" fmla="val 5688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直線矢印コネクタ 120">
            <a:extLst>
              <a:ext uri="{FF2B5EF4-FFF2-40B4-BE49-F238E27FC236}">
                <a16:creationId xmlns:a16="http://schemas.microsoft.com/office/drawing/2014/main" id="{E4A55A64-9C47-C884-D5C0-C702EDB15A76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4419283" y="4097338"/>
            <a:ext cx="20175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9031454" y="6324175"/>
            <a:ext cx="15584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2952491" y="2453314"/>
            <a:ext cx="1209700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>
            <a:off x="2107917" y="6329363"/>
            <a:ext cx="1999632" cy="183995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4107549" y="7650979"/>
            <a:ext cx="4266831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1340" y="7743403"/>
            <a:ext cx="19789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82168FEF-98EB-1467-1677-FA7CC81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75" y="7768753"/>
            <a:ext cx="215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0568000" y="4515732"/>
            <a:ext cx="3986200" cy="255562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2245" y="4615635"/>
            <a:ext cx="35361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メンテナンス操作対象データベースを持つ機能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8033" y="5210636"/>
            <a:ext cx="2722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1" name="TextBox 11">
            <a:extLst>
              <a:ext uri="{FF2B5EF4-FFF2-40B4-BE49-F238E27FC236}">
                <a16:creationId xmlns:a16="http://schemas.microsoft.com/office/drawing/2014/main" id="{AD5FE661-CEF2-691F-9FFE-C6B67240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930" y="3271308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2" name="直線矢印コネクタ 120">
            <a:extLst>
              <a:ext uri="{FF2B5EF4-FFF2-40B4-BE49-F238E27FC236}">
                <a16:creationId xmlns:a16="http://schemas.microsoft.com/office/drawing/2014/main" id="{8B3D9CCD-41E3-29F9-5844-64C95178CCAE}"/>
              </a:ext>
            </a:extLst>
          </p:cNvPr>
          <p:cNvCxnSpPr>
            <a:cxnSpLocks/>
            <a:stCxn id="171" idx="2"/>
            <a:endCxn id="8" idx="0"/>
          </p:cNvCxnSpPr>
          <p:nvPr/>
        </p:nvCxnSpPr>
        <p:spPr>
          <a:xfrm>
            <a:off x="4144963" y="3671418"/>
            <a:ext cx="0" cy="15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2491" y="2453314"/>
            <a:ext cx="381000" cy="381000"/>
          </a:xfrm>
          <a:prstGeom prst="rect">
            <a:avLst/>
          </a:prstGeom>
        </p:spPr>
      </p:pic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AFF38619-4EA7-30A1-58B4-DF2668337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62082" y="2956315"/>
            <a:ext cx="365761" cy="365761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13FF127D-167F-8415-F0C0-41CDFD0035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0643" y="3823018"/>
            <a:ext cx="548640" cy="548640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294F8872-8748-D0CC-1160-7F96930709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36815" y="3823018"/>
            <a:ext cx="548640" cy="54864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92CA91CC-9AAA-0EE8-B898-28B6DA4E4E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0643" y="6055043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C8C1EF4-BF73-8C5A-C863-8C370C264EE6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>
            <a:off x="4419283" y="6329363"/>
            <a:ext cx="1851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ACBD0BEC-BF3F-D1EB-231C-7CCEE0D4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138" y="6569127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F6127441-2782-D0D9-8906-6C7C3D70E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138" y="5463444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94DEB94E-C358-FFE5-5779-FB28D2F76B22}"/>
              </a:ext>
            </a:extLst>
          </p:cNvPr>
          <p:cNvCxnSpPr>
            <a:cxnSpLocks/>
            <a:stCxn id="20" idx="2"/>
            <a:endCxn id="14" idx="0"/>
          </p:cNvCxnSpPr>
          <p:nvPr/>
        </p:nvCxnSpPr>
        <p:spPr>
          <a:xfrm>
            <a:off x="4144963" y="5863554"/>
            <a:ext cx="0" cy="191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B6156B21-A77A-8EA9-62E7-F3E0B4174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62082" y="5111989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70783" y="6055043"/>
            <a:ext cx="548639" cy="548639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A0C72FC0-21C6-B9CF-EAF3-7430066FD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5160" y="6405446"/>
            <a:ext cx="15177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メンテナンス対象の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E95B5119-9B5A-7D54-5307-694F95F4DE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261124" y="5782997"/>
            <a:ext cx="580541" cy="580541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47DB7757-F461-E937-67D7-F5E1AD91C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2840" y="6397826"/>
            <a:ext cx="23718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メンテナンス対象の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96980F25-A3E2-B8A9-429A-36EBACEB01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083143" y="5770222"/>
            <a:ext cx="582401" cy="582401"/>
          </a:xfrm>
          <a:prstGeom prst="rect">
            <a:avLst/>
          </a:prstGeom>
        </p:spPr>
      </p:pic>
      <p:sp>
        <p:nvSpPr>
          <p:cNvPr id="18" name="Rectangle 134">
            <a:extLst>
              <a:ext uri="{FF2B5EF4-FFF2-40B4-BE49-F238E27FC236}">
                <a16:creationId xmlns:a16="http://schemas.microsoft.com/office/drawing/2014/main" id="{C03A0169-66C6-AB57-FC31-1743940BFDDF}"/>
              </a:ext>
            </a:extLst>
          </p:cNvPr>
          <p:cNvSpPr/>
          <p:nvPr/>
        </p:nvSpPr>
        <p:spPr>
          <a:xfrm>
            <a:off x="10552760" y="2793612"/>
            <a:ext cx="3597579" cy="146596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5B3E0ABF-9E34-BE1A-8547-A5C656FE0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7005" y="2893515"/>
            <a:ext cx="3520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バックエンドで起動するサーバー環境を構築する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D60E01F1-CE83-9B11-2F3A-50E13B636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2793" y="3488516"/>
            <a:ext cx="27226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CI/CD_CI/CD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パイプライン機能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構成管理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システム構成管理機能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5" name="Rectangle 134">
            <a:extLst>
              <a:ext uri="{FF2B5EF4-FFF2-40B4-BE49-F238E27FC236}">
                <a16:creationId xmlns:a16="http://schemas.microsoft.com/office/drawing/2014/main" id="{DDFE7EB3-1A49-A073-4599-0E50A44FF598}"/>
              </a:ext>
            </a:extLst>
          </p:cNvPr>
          <p:cNvSpPr/>
          <p:nvPr/>
        </p:nvSpPr>
        <p:spPr>
          <a:xfrm>
            <a:off x="10575620" y="7319892"/>
            <a:ext cx="4153840" cy="193078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4DCD5570-5A2F-2138-695E-4D2FD1E1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9865" y="7419795"/>
            <a:ext cx="19207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操作ログ及び監査ログを保管する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5BBAA118-81E1-0373-BE89-8FCDC6BD3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7313" y="7420436"/>
            <a:ext cx="20292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2" name="グラフィックス 41">
            <a:extLst>
              <a:ext uri="{FF2B5EF4-FFF2-40B4-BE49-F238E27FC236}">
                <a16:creationId xmlns:a16="http://schemas.microsoft.com/office/drawing/2014/main" id="{36A5C81D-B702-875F-396D-8E1DEE01FE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395162" y="8191166"/>
            <a:ext cx="548640" cy="548640"/>
          </a:xfrm>
          <a:prstGeom prst="rect">
            <a:avLst/>
          </a:prstGeom>
        </p:spPr>
      </p:pic>
      <p:sp>
        <p:nvSpPr>
          <p:cNvPr id="43" name="TextBox 9">
            <a:extLst>
              <a:ext uri="{FF2B5EF4-FFF2-40B4-BE49-F238E27FC236}">
                <a16:creationId xmlns:a16="http://schemas.microsoft.com/office/drawing/2014/main" id="{03124E39-17B9-F429-E57F-0D98F0A0F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9716" y="8771237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Log Analytics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ログ分析用ストレージ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52" name="Connector: Elbow 109">
            <a:extLst>
              <a:ext uri="{FF2B5EF4-FFF2-40B4-BE49-F238E27FC236}">
                <a16:creationId xmlns:a16="http://schemas.microsoft.com/office/drawing/2014/main" id="{5BC7194D-571E-A383-5427-F699EE1467AA}"/>
              </a:ext>
            </a:extLst>
          </p:cNvPr>
          <p:cNvCxnSpPr>
            <a:cxnSpLocks/>
            <a:stCxn id="18" idx="1"/>
            <a:endCxn id="17" idx="0"/>
          </p:cNvCxnSpPr>
          <p:nvPr/>
        </p:nvCxnSpPr>
        <p:spPr>
          <a:xfrm rot="10800000" flipV="1">
            <a:off x="8728232" y="3526595"/>
            <a:ext cx="1824528" cy="250036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or: Elbow 109">
            <a:extLst>
              <a:ext uri="{FF2B5EF4-FFF2-40B4-BE49-F238E27FC236}">
                <a16:creationId xmlns:a16="http://schemas.microsoft.com/office/drawing/2014/main" id="{FBC49CD0-4FF5-97A7-E49E-86F8A26CDF05}"/>
              </a:ext>
            </a:extLst>
          </p:cNvPr>
          <p:cNvCxnSpPr>
            <a:cxnSpLocks/>
            <a:stCxn id="163" idx="2"/>
            <a:endCxn id="42" idx="3"/>
          </p:cNvCxnSpPr>
          <p:nvPr/>
        </p:nvCxnSpPr>
        <p:spPr>
          <a:xfrm rot="5400000">
            <a:off x="11555388" y="7459774"/>
            <a:ext cx="1394126" cy="6172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or: Elbow 109">
            <a:extLst>
              <a:ext uri="{FF2B5EF4-FFF2-40B4-BE49-F238E27FC236}">
                <a16:creationId xmlns:a16="http://schemas.microsoft.com/office/drawing/2014/main" id="{399DB828-1A61-3182-56BF-1575705F2FB5}"/>
              </a:ext>
            </a:extLst>
          </p:cNvPr>
          <p:cNvCxnSpPr>
            <a:cxnSpLocks/>
            <a:stCxn id="141" idx="2"/>
            <a:endCxn id="42" idx="1"/>
          </p:cNvCxnSpPr>
          <p:nvPr/>
        </p:nvCxnSpPr>
        <p:spPr>
          <a:xfrm rot="16200000" flipH="1">
            <a:off x="9437911" y="6508235"/>
            <a:ext cx="1248050" cy="266645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図 16">
            <a:extLst>
              <a:ext uri="{FF2B5EF4-FFF2-40B4-BE49-F238E27FC236}">
                <a16:creationId xmlns:a16="http://schemas.microsoft.com/office/drawing/2014/main" id="{D790DD79-2038-84F8-8600-E6C47291B3DF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5010" y="6026957"/>
            <a:ext cx="606444" cy="59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73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3811656" y="3012219"/>
            <a:ext cx="6355080" cy="530352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メンテナンス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_DB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直接メンテナス機能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7-2-20-1. </a:t>
            </a:r>
            <a:r>
              <a:rPr kumimoji="1" lang="ja-JP" altLang="en-US" dirty="0"/>
              <a:t>メンテナンス</a:t>
            </a:r>
            <a:r>
              <a:rPr kumimoji="1" lang="en-US" altLang="ja-JP" dirty="0"/>
              <a:t>_DB</a:t>
            </a:r>
            <a:r>
              <a:rPr kumimoji="1" lang="ja-JP" altLang="en-US" dirty="0"/>
              <a:t>直接メンテナンス機能（パターン</a:t>
            </a:r>
            <a:r>
              <a:rPr kumimoji="1" lang="en-US" altLang="ja-JP" dirty="0"/>
              <a:t>3 </a:t>
            </a:r>
            <a:r>
              <a:rPr kumimoji="1" lang="ja-JP" altLang="en-US" dirty="0"/>
              <a:t>非定常作業、</a:t>
            </a:r>
            <a:r>
              <a:rPr kumimoji="1" lang="en-US" altLang="ja-JP" dirty="0"/>
              <a:t>Azure Portal+Azure Bastion</a:t>
            </a:r>
            <a:r>
              <a:rPr kumimoji="1" lang="ja-JP" altLang="en-US" dirty="0"/>
              <a:t>を介した</a:t>
            </a:r>
            <a:r>
              <a:rPr kumimoji="1" lang="en-US" altLang="ja-JP" dirty="0"/>
              <a:t>Azure VM</a:t>
            </a:r>
            <a:r>
              <a:rPr kumimoji="1" lang="ja-JP" altLang="en-US" dirty="0"/>
              <a:t>経由での操作）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283" y="5277568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運用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者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2055487" y="4703859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28" idx="1"/>
          </p:cNvCxnSpPr>
          <p:nvPr/>
        </p:nvCxnSpPr>
        <p:spPr>
          <a:xfrm>
            <a:off x="2525387" y="4938809"/>
            <a:ext cx="18292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402" y="5323041"/>
            <a:ext cx="1301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Bastion</a:t>
            </a: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596" y="5317017"/>
            <a:ext cx="16916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Virtual Machine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メンテナンス操作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実行サーバー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EB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クライアントツール）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30" idx="3"/>
            <a:endCxn id="26" idx="1"/>
          </p:cNvCxnSpPr>
          <p:nvPr/>
        </p:nvCxnSpPr>
        <p:spPr>
          <a:xfrm>
            <a:off x="7112270" y="4938809"/>
            <a:ext cx="12648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  <a:stCxn id="26" idx="3"/>
            <a:endCxn id="163" idx="1"/>
          </p:cNvCxnSpPr>
          <p:nvPr/>
        </p:nvCxnSpPr>
        <p:spPr>
          <a:xfrm>
            <a:off x="9038976" y="4938809"/>
            <a:ext cx="15306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3350387" y="2394674"/>
            <a:ext cx="11723629" cy="6675446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0569656" y="3660995"/>
            <a:ext cx="3986200" cy="255562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3901" y="3779754"/>
            <a:ext cx="35361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メンテナンス操作対象データベースを持つ機能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9689" y="4374755"/>
            <a:ext cx="2722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27527" y="2394673"/>
            <a:ext cx="381000" cy="38100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C8C1EF4-BF73-8C5A-C863-8C370C264EE6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>
            <a:off x="4977517" y="4938809"/>
            <a:ext cx="1525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9">
            <a:extLst>
              <a:ext uri="{FF2B5EF4-FFF2-40B4-BE49-F238E27FC236}">
                <a16:creationId xmlns:a16="http://schemas.microsoft.com/office/drawing/2014/main" id="{A0C72FC0-21C6-B9CF-EAF3-7430066FD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6816" y="5569565"/>
            <a:ext cx="15177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メンテナンス対象の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E95B5119-9B5A-7D54-5307-694F95F4D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62780" y="4947116"/>
            <a:ext cx="580541" cy="580541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47DB7757-F461-E937-67D7-F5E1AD91C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4496" y="5561945"/>
            <a:ext cx="23718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メンテナンス対象の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96980F25-A3E2-B8A9-429A-36EBACEB0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84799" y="4934341"/>
            <a:ext cx="582401" cy="582401"/>
          </a:xfrm>
          <a:prstGeom prst="rect">
            <a:avLst/>
          </a:prstGeom>
        </p:spPr>
      </p:pic>
      <p:sp>
        <p:nvSpPr>
          <p:cNvPr id="35" name="Rectangle 134">
            <a:extLst>
              <a:ext uri="{FF2B5EF4-FFF2-40B4-BE49-F238E27FC236}">
                <a16:creationId xmlns:a16="http://schemas.microsoft.com/office/drawing/2014/main" id="{DDFE7EB3-1A49-A073-4599-0E50A44FF598}"/>
              </a:ext>
            </a:extLst>
          </p:cNvPr>
          <p:cNvSpPr/>
          <p:nvPr/>
        </p:nvSpPr>
        <p:spPr>
          <a:xfrm>
            <a:off x="10577276" y="6933591"/>
            <a:ext cx="4153840" cy="193078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4DCD5570-5A2F-2138-695E-4D2FD1E1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1521" y="7033494"/>
            <a:ext cx="19207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操作ログ及び監査ログを保管する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5BBAA118-81E1-0373-BE89-8FCDC6BD3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8969" y="7034135"/>
            <a:ext cx="20292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2" name="グラフィックス 41">
            <a:extLst>
              <a:ext uri="{FF2B5EF4-FFF2-40B4-BE49-F238E27FC236}">
                <a16:creationId xmlns:a16="http://schemas.microsoft.com/office/drawing/2014/main" id="{36A5C81D-B702-875F-396D-8E1DEE01FE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6818" y="7804865"/>
            <a:ext cx="548640" cy="548640"/>
          </a:xfrm>
          <a:prstGeom prst="rect">
            <a:avLst/>
          </a:prstGeom>
        </p:spPr>
      </p:pic>
      <p:sp>
        <p:nvSpPr>
          <p:cNvPr id="43" name="TextBox 9">
            <a:extLst>
              <a:ext uri="{FF2B5EF4-FFF2-40B4-BE49-F238E27FC236}">
                <a16:creationId xmlns:a16="http://schemas.microsoft.com/office/drawing/2014/main" id="{03124E39-17B9-F429-E57F-0D98F0A0F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1372" y="8384936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Log Analytics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ログ分析用ストレージ</a:t>
            </a:r>
            <a:endParaRPr lang="en-US" altLang="en-US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55" name="Connector: Elbow 109">
            <a:extLst>
              <a:ext uri="{FF2B5EF4-FFF2-40B4-BE49-F238E27FC236}">
                <a16:creationId xmlns:a16="http://schemas.microsoft.com/office/drawing/2014/main" id="{FBC49CD0-4FF5-97A7-E49E-86F8A26CDF05}"/>
              </a:ext>
            </a:extLst>
          </p:cNvPr>
          <p:cNvCxnSpPr>
            <a:cxnSpLocks/>
            <a:stCxn id="163" idx="2"/>
            <a:endCxn id="42" idx="3"/>
          </p:cNvCxnSpPr>
          <p:nvPr/>
        </p:nvCxnSpPr>
        <p:spPr>
          <a:xfrm rot="5400000">
            <a:off x="11322826" y="6839255"/>
            <a:ext cx="1862562" cy="6172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or: Elbow 109">
            <a:extLst>
              <a:ext uri="{FF2B5EF4-FFF2-40B4-BE49-F238E27FC236}">
                <a16:creationId xmlns:a16="http://schemas.microsoft.com/office/drawing/2014/main" id="{399DB828-1A61-3182-56BF-1575705F2FB5}"/>
              </a:ext>
            </a:extLst>
          </p:cNvPr>
          <p:cNvCxnSpPr>
            <a:cxnSpLocks/>
            <a:stCxn id="139" idx="2"/>
            <a:endCxn id="42" idx="1"/>
          </p:cNvCxnSpPr>
          <p:nvPr/>
        </p:nvCxnSpPr>
        <p:spPr>
          <a:xfrm rot="16200000" flipH="1">
            <a:off x="7853018" y="4535384"/>
            <a:ext cx="2509923" cy="45776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図 25">
            <a:extLst>
              <a:ext uri="{FF2B5EF4-FFF2-40B4-BE49-F238E27FC236}">
                <a16:creationId xmlns:a16="http://schemas.microsoft.com/office/drawing/2014/main" id="{09C02AE1-FCC4-A65D-8F84-4567F895EFB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7078" y="4626953"/>
            <a:ext cx="661898" cy="62371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4B7AB46-5B13-457D-F8F4-6C3CFABF34A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4675" y="4652553"/>
            <a:ext cx="622842" cy="57251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B45AD24A-58D5-CBE9-0341-7D1FF3B46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2585" y="4657782"/>
            <a:ext cx="609685" cy="562053"/>
          </a:xfrm>
          <a:prstGeom prst="rect">
            <a:avLst/>
          </a:prstGeom>
        </p:spPr>
      </p:pic>
      <p:sp>
        <p:nvSpPr>
          <p:cNvPr id="40" name="TextBox 9">
            <a:extLst>
              <a:ext uri="{FF2B5EF4-FFF2-40B4-BE49-F238E27FC236}">
                <a16:creationId xmlns:a16="http://schemas.microsoft.com/office/drawing/2014/main" id="{06F2DB45-9B44-F396-1E15-B28ADC24D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431" y="5285311"/>
            <a:ext cx="15787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Portal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Bastion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接続操作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0FD072D9-0960-3BAC-5D0E-9CEDFBC2BA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66499" y="3736972"/>
            <a:ext cx="562677" cy="562677"/>
          </a:xfrm>
          <a:prstGeom prst="rect">
            <a:avLst/>
          </a:prstGeom>
        </p:spPr>
      </p:pic>
      <p:sp>
        <p:nvSpPr>
          <p:cNvPr id="48" name="Rectangle 78">
            <a:extLst>
              <a:ext uri="{FF2B5EF4-FFF2-40B4-BE49-F238E27FC236}">
                <a16:creationId xmlns:a16="http://schemas.microsoft.com/office/drawing/2014/main" id="{89C41C16-3CD3-9D03-FA9F-9A15B492BF2E}"/>
              </a:ext>
            </a:extLst>
          </p:cNvPr>
          <p:cNvSpPr/>
          <p:nvPr/>
        </p:nvSpPr>
        <p:spPr>
          <a:xfrm>
            <a:off x="6090036" y="3728499"/>
            <a:ext cx="3558540" cy="250698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0AC2FE02-DE10-2C0A-6758-ACD30BB4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302" y="4202901"/>
            <a:ext cx="8969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Virtual Network</a:t>
            </a:r>
          </a:p>
        </p:txBody>
      </p:sp>
      <p:pic>
        <p:nvPicPr>
          <p:cNvPr id="133" name="図 132">
            <a:extLst>
              <a:ext uri="{FF2B5EF4-FFF2-40B4-BE49-F238E27FC236}">
                <a16:creationId xmlns:a16="http://schemas.microsoft.com/office/drawing/2014/main" id="{BF2C2D27-20C1-D4AB-F513-D8AA9817C13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807946" y="6799359"/>
            <a:ext cx="580265" cy="547197"/>
          </a:xfrm>
          <a:prstGeom prst="rect">
            <a:avLst/>
          </a:prstGeom>
        </p:spPr>
      </p:pic>
      <p:pic>
        <p:nvPicPr>
          <p:cNvPr id="138" name="図 137">
            <a:extLst>
              <a:ext uri="{FF2B5EF4-FFF2-40B4-BE49-F238E27FC236}">
                <a16:creationId xmlns:a16="http://schemas.microsoft.com/office/drawing/2014/main" id="{21F2738F-2C8D-504D-8F6C-023A29F288F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394686" y="6799359"/>
            <a:ext cx="580265" cy="547197"/>
          </a:xfrm>
          <a:prstGeom prst="rect">
            <a:avLst/>
          </a:prstGeom>
        </p:spPr>
      </p:pic>
      <p:sp>
        <p:nvSpPr>
          <p:cNvPr id="145" name="TextBox 9">
            <a:extLst>
              <a:ext uri="{FF2B5EF4-FFF2-40B4-BE49-F238E27FC236}">
                <a16:creationId xmlns:a16="http://schemas.microsoft.com/office/drawing/2014/main" id="{E6A56552-0BCF-3BBA-381D-BA39BC095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0766" y="7368487"/>
            <a:ext cx="14645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Compute Gallery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DB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クライアントツールを 含めたディスクイメージ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9A6D00DF-D562-919F-7B2A-4B1FA03665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79009" y="6683903"/>
            <a:ext cx="548640" cy="548640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DDD6FE30-B07E-F80D-DE83-56F78D5B6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392" y="7165341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Resource Manager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or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Bicep 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Virtual Machine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デプロイ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222DBC3F-610C-4B10-5633-3EE26F46AC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68269" y="6706763"/>
            <a:ext cx="548640" cy="54864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816DFD69-323D-5EB9-FC3A-2B917EC3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652" y="7188201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Resource Manager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or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Bicep </a:t>
            </a:r>
          </a:p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Bastion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デプロイ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Connector: Elbow 109">
            <a:extLst>
              <a:ext uri="{FF2B5EF4-FFF2-40B4-BE49-F238E27FC236}">
                <a16:creationId xmlns:a16="http://schemas.microsoft.com/office/drawing/2014/main" id="{B715B352-9161-2E54-0307-9AB0B0B69DD1}"/>
              </a:ext>
            </a:extLst>
          </p:cNvPr>
          <p:cNvCxnSpPr>
            <a:cxnSpLocks/>
            <a:stCxn id="5" idx="0"/>
            <a:endCxn id="141" idx="2"/>
          </p:cNvCxnSpPr>
          <p:nvPr/>
        </p:nvCxnSpPr>
        <p:spPr>
          <a:xfrm rot="5400000" flipH="1" flipV="1">
            <a:off x="7971872" y="5906360"/>
            <a:ext cx="659000" cy="8960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109">
            <a:extLst>
              <a:ext uri="{FF2B5EF4-FFF2-40B4-BE49-F238E27FC236}">
                <a16:creationId xmlns:a16="http://schemas.microsoft.com/office/drawing/2014/main" id="{3703BA2B-63BB-F24A-D4E8-989A89456C84}"/>
              </a:ext>
            </a:extLst>
          </p:cNvPr>
          <p:cNvCxnSpPr>
            <a:cxnSpLocks/>
            <a:endCxn id="141" idx="2"/>
          </p:cNvCxnSpPr>
          <p:nvPr/>
        </p:nvCxnSpPr>
        <p:spPr>
          <a:xfrm rot="16200000" flipV="1">
            <a:off x="8731758" y="6042561"/>
            <a:ext cx="660156" cy="62484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or: Elbow 109">
            <a:extLst>
              <a:ext uri="{FF2B5EF4-FFF2-40B4-BE49-F238E27FC236}">
                <a16:creationId xmlns:a16="http://schemas.microsoft.com/office/drawing/2014/main" id="{2E1E9A7A-9EA6-8EA3-99A1-4FA2BFE1FB14}"/>
              </a:ext>
            </a:extLst>
          </p:cNvPr>
          <p:cNvCxnSpPr>
            <a:cxnSpLocks/>
            <a:stCxn id="15" idx="0"/>
          </p:cNvCxnSpPr>
          <p:nvPr/>
        </p:nvCxnSpPr>
        <p:spPr>
          <a:xfrm rot="5400000" flipH="1" flipV="1">
            <a:off x="5608282" y="5668746"/>
            <a:ext cx="1172324" cy="90371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or: Elbow 109">
            <a:extLst>
              <a:ext uri="{FF2B5EF4-FFF2-40B4-BE49-F238E27FC236}">
                <a16:creationId xmlns:a16="http://schemas.microsoft.com/office/drawing/2014/main" id="{380A7533-3BBE-9E5A-1BAE-E95EE67C825B}"/>
              </a:ext>
            </a:extLst>
          </p:cNvPr>
          <p:cNvCxnSpPr>
            <a:cxnSpLocks/>
            <a:stCxn id="40" idx="2"/>
            <a:endCxn id="42" idx="1"/>
          </p:cNvCxnSpPr>
          <p:nvPr/>
        </p:nvCxnSpPr>
        <p:spPr>
          <a:xfrm rot="16200000" flipH="1">
            <a:off x="6804938" y="3487305"/>
            <a:ext cx="2393764" cy="678999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958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889EA-79C7-8B1A-6EEB-97DC09C9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C7401DC-604F-B244-34C1-402755DE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46" y="684811"/>
            <a:ext cx="15525572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7-2-21-1</a:t>
            </a:r>
            <a:r>
              <a:rPr kumimoji="1" lang="en-US" altLang="ja-JP" dirty="0"/>
              <a:t>. </a:t>
            </a:r>
            <a:r>
              <a:rPr kumimoji="1" lang="ja-JP" altLang="en-US" dirty="0"/>
              <a:t>コスト管理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課金管理機能</a:t>
            </a:r>
            <a:br>
              <a:rPr lang="ja-JP" altLang="en-US" b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</a:br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5A24D57-138B-A5BB-04A6-134C19A55D89}"/>
              </a:ext>
            </a:extLst>
          </p:cNvPr>
          <p:cNvSpPr/>
          <p:nvPr/>
        </p:nvSpPr>
        <p:spPr>
          <a:xfrm>
            <a:off x="3743517" y="3512086"/>
            <a:ext cx="8896106" cy="5441791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コスト管理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課金管理機能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Rectangle 78">
            <a:extLst>
              <a:ext uri="{FF2B5EF4-FFF2-40B4-BE49-F238E27FC236}">
                <a16:creationId xmlns:a16="http://schemas.microsoft.com/office/drawing/2014/main" id="{21B46622-B6F7-8290-82B6-9F094B8CC689}"/>
              </a:ext>
            </a:extLst>
          </p:cNvPr>
          <p:cNvSpPr/>
          <p:nvPr/>
        </p:nvSpPr>
        <p:spPr>
          <a:xfrm>
            <a:off x="3613539" y="3005750"/>
            <a:ext cx="9161999" cy="6315976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0" name="Graphic 23">
            <a:extLst>
              <a:ext uri="{FF2B5EF4-FFF2-40B4-BE49-F238E27FC236}">
                <a16:creationId xmlns:a16="http://schemas.microsoft.com/office/drawing/2014/main" id="{0869ABD2-8FF0-A8AB-2C53-B8F53B789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13146333" y="6105557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グラフィックス 10">
            <a:extLst>
              <a:ext uri="{FF2B5EF4-FFF2-40B4-BE49-F238E27FC236}">
                <a16:creationId xmlns:a16="http://schemas.microsoft.com/office/drawing/2014/main" id="{48652BEF-03CF-C464-1631-9919F3BBA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0000" y="3069124"/>
            <a:ext cx="381000" cy="381000"/>
          </a:xfrm>
          <a:prstGeom prst="rect">
            <a:avLst/>
          </a:prstGeom>
        </p:spPr>
      </p:pic>
      <p:cxnSp>
        <p:nvCxnSpPr>
          <p:cNvPr id="12" name="直線矢印コネクタ 120">
            <a:extLst>
              <a:ext uri="{FF2B5EF4-FFF2-40B4-BE49-F238E27FC236}">
                <a16:creationId xmlns:a16="http://schemas.microsoft.com/office/drawing/2014/main" id="{1C8FC3FF-B94A-5187-C3EF-6AACA39F4686}"/>
              </a:ext>
            </a:extLst>
          </p:cNvPr>
          <p:cNvCxnSpPr>
            <a:cxnSpLocks/>
            <a:stCxn id="15" idx="3"/>
            <a:endCxn id="10" idx="3"/>
          </p:cNvCxnSpPr>
          <p:nvPr/>
        </p:nvCxnSpPr>
        <p:spPr>
          <a:xfrm flipV="1">
            <a:off x="6786913" y="6340507"/>
            <a:ext cx="6359420" cy="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8C92F0BE-D6A0-09C6-EE9E-3186D6B89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2192" y="6013953"/>
            <a:ext cx="654591" cy="654591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B852F01F-10E6-207E-6D01-C8E39B2C8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74" y="6741720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予算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AF169AFA-5CA2-B84A-52BD-3772C6A9C0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32323" y="6013884"/>
            <a:ext cx="654590" cy="654590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E108AA3-2873-97C4-055E-4E3D533A6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374" y="6731160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コストアラート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5B86639A-5EF7-6828-B828-9651256436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79747" y="5071588"/>
            <a:ext cx="600411" cy="600411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F8953B09-4104-D51B-6C35-BA479A99F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605" y="5759794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Logic Apps</a:t>
            </a:r>
          </a:p>
        </p:txBody>
      </p:sp>
      <p:pic>
        <p:nvPicPr>
          <p:cNvPr id="19" name="グラフィックス 18">
            <a:extLst>
              <a:ext uri="{FF2B5EF4-FFF2-40B4-BE49-F238E27FC236}">
                <a16:creationId xmlns:a16="http://schemas.microsoft.com/office/drawing/2014/main" id="{852B97CF-6707-AA67-3257-2EC03CB25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86913" y="7761621"/>
            <a:ext cx="659120" cy="659120"/>
          </a:xfrm>
          <a:prstGeom prst="rect">
            <a:avLst/>
          </a:prstGeom>
        </p:spPr>
      </p:pic>
      <p:cxnSp>
        <p:nvCxnSpPr>
          <p:cNvPr id="20" name="カギ線コネクタ 27">
            <a:extLst>
              <a:ext uri="{FF2B5EF4-FFF2-40B4-BE49-F238E27FC236}">
                <a16:creationId xmlns:a16="http://schemas.microsoft.com/office/drawing/2014/main" id="{695D29A1-BB41-59DF-3ECB-06947C8E56D6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4986783" y="6341179"/>
            <a:ext cx="1145540" cy="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カギ線コネクタ 27">
            <a:extLst>
              <a:ext uri="{FF2B5EF4-FFF2-40B4-BE49-F238E27FC236}">
                <a16:creationId xmlns:a16="http://schemas.microsoft.com/office/drawing/2014/main" id="{1A04AA0D-8986-49FD-9E22-AF7BA0F6A596}"/>
              </a:ext>
            </a:extLst>
          </p:cNvPr>
          <p:cNvCxnSpPr>
            <a:cxnSpLocks/>
            <a:stCxn id="17" idx="0"/>
            <a:endCxn id="10" idx="0"/>
          </p:cNvCxnSpPr>
          <p:nvPr/>
        </p:nvCxnSpPr>
        <p:spPr>
          <a:xfrm rot="16200000" flipH="1">
            <a:off x="11013633" y="3737907"/>
            <a:ext cx="1033969" cy="3701330"/>
          </a:xfrm>
          <a:prstGeom prst="bentConnector3">
            <a:avLst>
              <a:gd name="adj1" fmla="val -2210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9">
            <a:extLst>
              <a:ext uri="{FF2B5EF4-FFF2-40B4-BE49-F238E27FC236}">
                <a16:creationId xmlns:a16="http://schemas.microsoft.com/office/drawing/2014/main" id="{DB791435-A768-BFAB-3C94-D0078A5C9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835" y="8499796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Cost Management</a:t>
            </a:r>
          </a:p>
        </p:txBody>
      </p:sp>
      <p:sp>
        <p:nvSpPr>
          <p:cNvPr id="25" name="mail_2" title="Icon of an envelope with an arrow on the lower right pointing right">
            <a:extLst>
              <a:ext uri="{FF2B5EF4-FFF2-40B4-BE49-F238E27FC236}">
                <a16:creationId xmlns:a16="http://schemas.microsoft.com/office/drawing/2014/main" id="{7AC4DDE0-FC69-283D-FD01-CD4A12FE3BF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853208" y="6412098"/>
            <a:ext cx="434755" cy="313749"/>
          </a:xfrm>
          <a:custGeom>
            <a:avLst/>
            <a:gdLst>
              <a:gd name="T0" fmla="*/ 341 w 600"/>
              <a:gd name="T1" fmla="*/ 356 h 433"/>
              <a:gd name="T2" fmla="*/ 0 w 600"/>
              <a:gd name="T3" fmla="*/ 356 h 433"/>
              <a:gd name="T4" fmla="*/ 0 w 600"/>
              <a:gd name="T5" fmla="*/ 0 h 433"/>
              <a:gd name="T6" fmla="*/ 600 w 600"/>
              <a:gd name="T7" fmla="*/ 0 h 433"/>
              <a:gd name="T8" fmla="*/ 600 w 600"/>
              <a:gd name="T9" fmla="*/ 269 h 433"/>
              <a:gd name="T10" fmla="*/ 0 w 600"/>
              <a:gd name="T11" fmla="*/ 0 h 433"/>
              <a:gd name="T12" fmla="*/ 300 w 600"/>
              <a:gd name="T13" fmla="*/ 178 h 433"/>
              <a:gd name="T14" fmla="*/ 600 w 600"/>
              <a:gd name="T15" fmla="*/ 0 h 433"/>
              <a:gd name="T16" fmla="*/ 392 w 600"/>
              <a:gd name="T17" fmla="*/ 356 h 433"/>
              <a:gd name="T18" fmla="*/ 600 w 600"/>
              <a:gd name="T19" fmla="*/ 356 h 433"/>
              <a:gd name="T20" fmla="*/ 524 w 600"/>
              <a:gd name="T21" fmla="*/ 433 h 433"/>
              <a:gd name="T22" fmla="*/ 600 w 600"/>
              <a:gd name="T23" fmla="*/ 356 h 433"/>
              <a:gd name="T24" fmla="*/ 524 w 600"/>
              <a:gd name="T25" fmla="*/ 280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00" h="433">
                <a:moveTo>
                  <a:pt x="341" y="356"/>
                </a:moveTo>
                <a:lnTo>
                  <a:pt x="0" y="356"/>
                </a:lnTo>
                <a:lnTo>
                  <a:pt x="0" y="0"/>
                </a:lnTo>
                <a:lnTo>
                  <a:pt x="600" y="0"/>
                </a:lnTo>
                <a:lnTo>
                  <a:pt x="600" y="269"/>
                </a:lnTo>
                <a:moveTo>
                  <a:pt x="0" y="0"/>
                </a:moveTo>
                <a:lnTo>
                  <a:pt x="300" y="178"/>
                </a:lnTo>
                <a:lnTo>
                  <a:pt x="600" y="0"/>
                </a:lnTo>
                <a:moveTo>
                  <a:pt x="392" y="356"/>
                </a:moveTo>
                <a:lnTo>
                  <a:pt x="600" y="356"/>
                </a:lnTo>
                <a:moveTo>
                  <a:pt x="524" y="433"/>
                </a:moveTo>
                <a:lnTo>
                  <a:pt x="600" y="356"/>
                </a:lnTo>
                <a:lnTo>
                  <a:pt x="524" y="280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/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AF10CF4D-456E-1723-1A17-A7A6E96E8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6342" y="6774365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Email</a:t>
            </a:r>
          </a:p>
        </p:txBody>
      </p:sp>
      <p:pic>
        <p:nvPicPr>
          <p:cNvPr id="27" name="図 26" descr="ロゴ, 会社名&#10;&#10;自動的に生成された説明">
            <a:extLst>
              <a:ext uri="{FF2B5EF4-FFF2-40B4-BE49-F238E27FC236}">
                <a16:creationId xmlns:a16="http://schemas.microsoft.com/office/drawing/2014/main" id="{A360AB2B-BA41-56EC-1175-AFAA65B9D7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92783" y="3961714"/>
            <a:ext cx="533115" cy="533115"/>
          </a:xfrm>
          <a:prstGeom prst="rect">
            <a:avLst/>
          </a:prstGeom>
        </p:spPr>
      </p:pic>
      <p:sp>
        <p:nvSpPr>
          <p:cNvPr id="28" name="TextBox 9">
            <a:extLst>
              <a:ext uri="{FF2B5EF4-FFF2-40B4-BE49-F238E27FC236}">
                <a16:creationId xmlns:a16="http://schemas.microsoft.com/office/drawing/2014/main" id="{F74A70D9-F2F3-DC91-C198-D96045C67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3719" y="4543347"/>
            <a:ext cx="1388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Slack</a:t>
            </a:r>
          </a:p>
        </p:txBody>
      </p:sp>
      <p:cxnSp>
        <p:nvCxnSpPr>
          <p:cNvPr id="29" name="カギ線コネクタ 27">
            <a:extLst>
              <a:ext uri="{FF2B5EF4-FFF2-40B4-BE49-F238E27FC236}">
                <a16:creationId xmlns:a16="http://schemas.microsoft.com/office/drawing/2014/main" id="{3EADFFDD-7182-BB4A-324E-5E7AE7E41D59}"/>
              </a:ext>
            </a:extLst>
          </p:cNvPr>
          <p:cNvCxnSpPr>
            <a:cxnSpLocks/>
            <a:endCxn id="19" idx="3"/>
          </p:cNvCxnSpPr>
          <p:nvPr/>
        </p:nvCxnSpPr>
        <p:spPr>
          <a:xfrm rot="5400000">
            <a:off x="9824917" y="4531326"/>
            <a:ext cx="1180971" cy="59387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115">
            <a:extLst>
              <a:ext uri="{FF2B5EF4-FFF2-40B4-BE49-F238E27FC236}">
                <a16:creationId xmlns:a16="http://schemas.microsoft.com/office/drawing/2014/main" id="{AE5F8C7B-5B48-540E-E537-EC833076610B}"/>
              </a:ext>
            </a:extLst>
          </p:cNvPr>
          <p:cNvSpPr/>
          <p:nvPr/>
        </p:nvSpPr>
        <p:spPr>
          <a:xfrm>
            <a:off x="7562817" y="5074014"/>
            <a:ext cx="1053702" cy="605040"/>
          </a:xfrm>
          <a:prstGeom prst="rect">
            <a:avLst/>
          </a:prstGeom>
          <a:solidFill>
            <a:schemeClr val="bg1"/>
          </a:solidFill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10D319DA-40CA-6E69-72F6-E5EE47732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134" y="5105685"/>
            <a:ext cx="925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アクショングループ</a:t>
            </a:r>
            <a:endParaRPr lang="ja-JP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32" name="カギ線コネクタ 27">
            <a:extLst>
              <a:ext uri="{FF2B5EF4-FFF2-40B4-BE49-F238E27FC236}">
                <a16:creationId xmlns:a16="http://schemas.microsoft.com/office/drawing/2014/main" id="{473AA15B-BA6E-69B5-8B08-43D096A2CAE5}"/>
              </a:ext>
            </a:extLst>
          </p:cNvPr>
          <p:cNvCxnSpPr>
            <a:cxnSpLocks/>
            <a:stCxn id="15" idx="0"/>
            <a:endCxn id="30" idx="1"/>
          </p:cNvCxnSpPr>
          <p:nvPr/>
        </p:nvCxnSpPr>
        <p:spPr>
          <a:xfrm rot="5400000" flipH="1" flipV="1">
            <a:off x="6692542" y="5143610"/>
            <a:ext cx="637350" cy="110319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E1FDFBD1-1D47-FC29-0D74-413A50173A7A}"/>
              </a:ext>
            </a:extLst>
          </p:cNvPr>
          <p:cNvCxnSpPr>
            <a:cxnSpLocks/>
          </p:cNvCxnSpPr>
          <p:nvPr/>
        </p:nvCxnSpPr>
        <p:spPr>
          <a:xfrm>
            <a:off x="9980158" y="5367895"/>
            <a:ext cx="3404614" cy="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mail_2" title="Icon of an envelope with an arrow on the lower right pointing right">
            <a:extLst>
              <a:ext uri="{FF2B5EF4-FFF2-40B4-BE49-F238E27FC236}">
                <a16:creationId xmlns:a16="http://schemas.microsoft.com/office/drawing/2014/main" id="{0D0DA008-29F0-EB4B-2361-5B4FA024D70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42196" y="5428461"/>
            <a:ext cx="434755" cy="313749"/>
          </a:xfrm>
          <a:custGeom>
            <a:avLst/>
            <a:gdLst>
              <a:gd name="T0" fmla="*/ 341 w 600"/>
              <a:gd name="T1" fmla="*/ 356 h 433"/>
              <a:gd name="T2" fmla="*/ 0 w 600"/>
              <a:gd name="T3" fmla="*/ 356 h 433"/>
              <a:gd name="T4" fmla="*/ 0 w 600"/>
              <a:gd name="T5" fmla="*/ 0 h 433"/>
              <a:gd name="T6" fmla="*/ 600 w 600"/>
              <a:gd name="T7" fmla="*/ 0 h 433"/>
              <a:gd name="T8" fmla="*/ 600 w 600"/>
              <a:gd name="T9" fmla="*/ 269 h 433"/>
              <a:gd name="T10" fmla="*/ 0 w 600"/>
              <a:gd name="T11" fmla="*/ 0 h 433"/>
              <a:gd name="T12" fmla="*/ 300 w 600"/>
              <a:gd name="T13" fmla="*/ 178 h 433"/>
              <a:gd name="T14" fmla="*/ 600 w 600"/>
              <a:gd name="T15" fmla="*/ 0 h 433"/>
              <a:gd name="T16" fmla="*/ 392 w 600"/>
              <a:gd name="T17" fmla="*/ 356 h 433"/>
              <a:gd name="T18" fmla="*/ 600 w 600"/>
              <a:gd name="T19" fmla="*/ 356 h 433"/>
              <a:gd name="T20" fmla="*/ 524 w 600"/>
              <a:gd name="T21" fmla="*/ 433 h 433"/>
              <a:gd name="T22" fmla="*/ 600 w 600"/>
              <a:gd name="T23" fmla="*/ 356 h 433"/>
              <a:gd name="T24" fmla="*/ 524 w 600"/>
              <a:gd name="T25" fmla="*/ 280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00" h="433">
                <a:moveTo>
                  <a:pt x="341" y="356"/>
                </a:moveTo>
                <a:lnTo>
                  <a:pt x="0" y="356"/>
                </a:lnTo>
                <a:lnTo>
                  <a:pt x="0" y="0"/>
                </a:lnTo>
                <a:lnTo>
                  <a:pt x="600" y="0"/>
                </a:lnTo>
                <a:lnTo>
                  <a:pt x="600" y="269"/>
                </a:lnTo>
                <a:moveTo>
                  <a:pt x="0" y="0"/>
                </a:moveTo>
                <a:lnTo>
                  <a:pt x="300" y="178"/>
                </a:lnTo>
                <a:lnTo>
                  <a:pt x="600" y="0"/>
                </a:lnTo>
                <a:moveTo>
                  <a:pt x="392" y="356"/>
                </a:moveTo>
                <a:lnTo>
                  <a:pt x="600" y="356"/>
                </a:lnTo>
                <a:moveTo>
                  <a:pt x="524" y="433"/>
                </a:moveTo>
                <a:lnTo>
                  <a:pt x="600" y="356"/>
                </a:lnTo>
                <a:lnTo>
                  <a:pt x="524" y="280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/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"/>
            </a:endParaRP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1DEEA60E-F47A-2E6B-4162-BCA23C9F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5330" y="5790728"/>
            <a:ext cx="1388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カスタマイズされた</a:t>
            </a:r>
            <a:b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</a:b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Email</a:t>
            </a:r>
          </a:p>
        </p:txBody>
      </p:sp>
      <p:cxnSp>
        <p:nvCxnSpPr>
          <p:cNvPr id="36" name="直線矢印コネクタ 120">
            <a:extLst>
              <a:ext uri="{FF2B5EF4-FFF2-40B4-BE49-F238E27FC236}">
                <a16:creationId xmlns:a16="http://schemas.microsoft.com/office/drawing/2014/main" id="{29CDFA52-A951-1E8C-E792-2278BD61E45B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8616519" y="5376534"/>
            <a:ext cx="8284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38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7-2-99-2. </a:t>
            </a:r>
            <a:r>
              <a:rPr kumimoji="1" lang="ja-JP" altLang="en-US" dirty="0"/>
              <a:t>その他</a:t>
            </a:r>
            <a:r>
              <a:rPr kumimoji="1" lang="en-US" altLang="ja-JP" dirty="0"/>
              <a:t>_</a:t>
            </a:r>
            <a:r>
              <a:rPr kumimoji="1" lang="ja-JP" altLang="en-US" dirty="0"/>
              <a:t>ローコード開発機能</a:t>
            </a:r>
            <a:br>
              <a:rPr lang="ja-JP" altLang="en-US" b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</a:br>
            <a:endParaRPr lang="ja-JP" altLang="en-US" dirty="0">
              <a:latin typeface="Meiryo UI"/>
              <a:ea typeface="Meiryo UI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D328B15-E85D-3536-82D7-1195AADE9376}"/>
              </a:ext>
            </a:extLst>
          </p:cNvPr>
          <p:cNvSpPr/>
          <p:nvPr/>
        </p:nvSpPr>
        <p:spPr>
          <a:xfrm>
            <a:off x="3963663" y="4095845"/>
            <a:ext cx="7636682" cy="385433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その他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ローコード開発機能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Rectangle 78">
            <a:extLst>
              <a:ext uri="{FF2B5EF4-FFF2-40B4-BE49-F238E27FC236}">
                <a16:creationId xmlns:a16="http://schemas.microsoft.com/office/drawing/2014/main" id="{3D37978A-452C-3A8D-DBE9-D1BBC59BE4C1}"/>
              </a:ext>
            </a:extLst>
          </p:cNvPr>
          <p:cNvSpPr/>
          <p:nvPr/>
        </p:nvSpPr>
        <p:spPr>
          <a:xfrm>
            <a:off x="3537477" y="1851897"/>
            <a:ext cx="11789767" cy="78291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E5F1EFAA-7B36-B868-598D-989B14855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0116" y="1967826"/>
            <a:ext cx="381000" cy="381000"/>
          </a:xfrm>
          <a:prstGeom prst="rect">
            <a:avLst/>
          </a:prstGeom>
        </p:spPr>
      </p:pic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BEDA63EF-D7FF-985E-6C91-B4DBEA3AD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234" y="3589816"/>
            <a:ext cx="381600" cy="381600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8FF17587-1B6E-CA40-1702-9F99098FF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220" y="5155513"/>
            <a:ext cx="127062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 err="1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(</a:t>
            </a:r>
            <a:r>
              <a:rPr lang="en-US" altLang="en-US" sz="1400" dirty="0" err="1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国民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/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企業</a:t>
            </a:r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)</a:t>
            </a:r>
          </a:p>
        </p:txBody>
      </p:sp>
      <p:pic>
        <p:nvPicPr>
          <p:cNvPr id="8" name="Graphic 23">
            <a:extLst>
              <a:ext uri="{FF2B5EF4-FFF2-40B4-BE49-F238E27FC236}">
                <a16:creationId xmlns:a16="http://schemas.microsoft.com/office/drawing/2014/main" id="{C23858A5-E088-2934-987C-5BDE75220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 flipH="1">
            <a:off x="2306583" y="4658637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8">
            <a:extLst>
              <a:ext uri="{FF2B5EF4-FFF2-40B4-BE49-F238E27FC236}">
                <a16:creationId xmlns:a16="http://schemas.microsoft.com/office/drawing/2014/main" id="{E5C588AC-C177-E9F4-5A02-CA227F875DE5}"/>
              </a:ext>
            </a:extLst>
          </p:cNvPr>
          <p:cNvSpPr/>
          <p:nvPr/>
        </p:nvSpPr>
        <p:spPr>
          <a:xfrm>
            <a:off x="3822643" y="3385690"/>
            <a:ext cx="8008997" cy="4887488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179078-8044-9641-DE87-4707F2040559}"/>
              </a:ext>
            </a:extLst>
          </p:cNvPr>
          <p:cNvSpPr txBox="1"/>
          <p:nvPr/>
        </p:nvSpPr>
        <p:spPr>
          <a:xfrm>
            <a:off x="4279163" y="2004437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Microsoft Azure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8C08CB-A1D5-12FD-C4C4-8C63F7F19321}"/>
              </a:ext>
            </a:extLst>
          </p:cNvPr>
          <p:cNvSpPr txBox="1"/>
          <p:nvPr/>
        </p:nvSpPr>
        <p:spPr>
          <a:xfrm>
            <a:off x="4260191" y="3631717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Microsoft Power Platform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Rectangle 134">
            <a:extLst>
              <a:ext uri="{FF2B5EF4-FFF2-40B4-BE49-F238E27FC236}">
                <a16:creationId xmlns:a16="http://schemas.microsoft.com/office/drawing/2014/main" id="{74F37338-EF26-16F5-2858-AAED06D1EEF3}"/>
              </a:ext>
            </a:extLst>
          </p:cNvPr>
          <p:cNvSpPr/>
          <p:nvPr/>
        </p:nvSpPr>
        <p:spPr>
          <a:xfrm>
            <a:off x="3820116" y="8804293"/>
            <a:ext cx="8019098" cy="73667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59E7330C-856F-7CB8-3EB4-491148D85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034" y="8886720"/>
            <a:ext cx="13802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自動デプロイ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734D26B8-F879-41DB-DD0C-199F9E68B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444" y="8944250"/>
            <a:ext cx="34513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CI/CD_CI/CD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パイプライン機能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5" name="Rectangle 134">
            <a:extLst>
              <a:ext uri="{FF2B5EF4-FFF2-40B4-BE49-F238E27FC236}">
                <a16:creationId xmlns:a16="http://schemas.microsoft.com/office/drawing/2014/main" id="{EF8C691D-FE8A-37A6-A4BC-C55494CCEE50}"/>
              </a:ext>
            </a:extLst>
          </p:cNvPr>
          <p:cNvSpPr/>
          <p:nvPr/>
        </p:nvSpPr>
        <p:spPr>
          <a:xfrm>
            <a:off x="11972660" y="5289553"/>
            <a:ext cx="3181235" cy="139696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FC57BE3C-39DF-8856-E812-17C30EED9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6905" y="5408312"/>
            <a:ext cx="35361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en-US" altLang="ja-JP" sz="1400" dirty="0" err="1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WebAPI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を提供する他の機能ブロック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A0802D32-4027-406D-FE46-6078AC49A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2693" y="6003313"/>
            <a:ext cx="2722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182E41B-5A6B-04F3-D810-64232AB84887}"/>
              </a:ext>
            </a:extLst>
          </p:cNvPr>
          <p:cNvGrpSpPr/>
          <p:nvPr/>
        </p:nvGrpSpPr>
        <p:grpSpPr>
          <a:xfrm>
            <a:off x="12022027" y="7576709"/>
            <a:ext cx="3576861" cy="1891787"/>
            <a:chOff x="10930206" y="7412933"/>
            <a:chExt cx="3576861" cy="1891787"/>
          </a:xfrm>
        </p:grpSpPr>
        <p:sp>
          <p:nvSpPr>
            <p:cNvPr id="21" name="Rectangle 134">
              <a:extLst>
                <a:ext uri="{FF2B5EF4-FFF2-40B4-BE49-F238E27FC236}">
                  <a16:creationId xmlns:a16="http://schemas.microsoft.com/office/drawing/2014/main" id="{BC4AB97F-58E3-387B-0E80-4D352A9DAC9E}"/>
                </a:ext>
              </a:extLst>
            </p:cNvPr>
            <p:cNvSpPr/>
            <p:nvPr/>
          </p:nvSpPr>
          <p:spPr>
            <a:xfrm>
              <a:off x="10930206" y="7412933"/>
              <a:ext cx="3193165" cy="1891787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8CEDB125-EF7E-3FDC-3BDB-D74B1DB4E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70872" y="7503994"/>
              <a:ext cx="353619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連携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機能</a:t>
              </a:r>
              <a:endParaRPr lang="ja-JP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課金</a:t>
              </a: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8C6BB221-0ACB-B166-52EB-0227BAD41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20239" y="8126693"/>
              <a:ext cx="27226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例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コスト管理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課金管理機能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pic>
          <p:nvPicPr>
            <p:cNvPr id="27" name="グラフィックス 26">
              <a:extLst>
                <a:ext uri="{FF2B5EF4-FFF2-40B4-BE49-F238E27FC236}">
                  <a16:creationId xmlns:a16="http://schemas.microsoft.com/office/drawing/2014/main" id="{5D6B6E68-61D2-66E3-EA83-71A921468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256789" y="8624334"/>
              <a:ext cx="540000" cy="540000"/>
            </a:xfrm>
            <a:prstGeom prst="rect">
              <a:avLst/>
            </a:prstGeom>
          </p:spPr>
        </p:pic>
      </p:grpSp>
      <p:sp>
        <p:nvSpPr>
          <p:cNvPr id="29" name="TextBox 12">
            <a:extLst>
              <a:ext uri="{FF2B5EF4-FFF2-40B4-BE49-F238E27FC236}">
                <a16:creationId xmlns:a16="http://schemas.microsoft.com/office/drawing/2014/main" id="{96B37923-1F2C-E65C-746A-213795379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220" y="7442377"/>
            <a:ext cx="127062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 err="1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職員</a:t>
            </a:r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)</a:t>
            </a:r>
          </a:p>
        </p:txBody>
      </p:sp>
      <p:pic>
        <p:nvPicPr>
          <p:cNvPr id="33" name="Graphic 23">
            <a:extLst>
              <a:ext uri="{FF2B5EF4-FFF2-40B4-BE49-F238E27FC236}">
                <a16:creationId xmlns:a16="http://schemas.microsoft.com/office/drawing/2014/main" id="{C93A701E-0128-BA45-8A8D-7FD1F9E6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 flipH="1">
            <a:off x="2306583" y="694550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4C28FBAF-A574-039B-710C-FBE57F09C809}"/>
              </a:ext>
            </a:extLst>
          </p:cNvPr>
          <p:cNvCxnSpPr>
            <a:cxnSpLocks/>
            <a:stCxn id="33" idx="1"/>
            <a:endCxn id="55" idx="1"/>
          </p:cNvCxnSpPr>
          <p:nvPr/>
        </p:nvCxnSpPr>
        <p:spPr>
          <a:xfrm>
            <a:off x="2776483" y="7180451"/>
            <a:ext cx="2137503" cy="1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FE6A0C84-B73E-D52E-EBE0-646D7A089425}"/>
              </a:ext>
            </a:extLst>
          </p:cNvPr>
          <p:cNvGrpSpPr/>
          <p:nvPr/>
        </p:nvGrpSpPr>
        <p:grpSpPr>
          <a:xfrm>
            <a:off x="4479430" y="4634151"/>
            <a:ext cx="1409113" cy="845699"/>
            <a:chOff x="3340129" y="4391400"/>
            <a:chExt cx="1409113" cy="845699"/>
          </a:xfrm>
        </p:grpSpPr>
        <p:pic>
          <p:nvPicPr>
            <p:cNvPr id="49" name="Graphic 31">
              <a:extLst>
                <a:ext uri="{FF2B5EF4-FFF2-40B4-BE49-F238E27FC236}">
                  <a16:creationId xmlns:a16="http://schemas.microsoft.com/office/drawing/2014/main" id="{3F5F5A99-B489-CE27-90B7-3684BA05C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76493" y="4391400"/>
              <a:ext cx="540000" cy="540000"/>
            </a:xfrm>
            <a:prstGeom prst="rect">
              <a:avLst/>
            </a:prstGeom>
          </p:spPr>
        </p:pic>
        <p:sp>
          <p:nvSpPr>
            <p:cNvPr id="53" name="TextBox 11">
              <a:extLst>
                <a:ext uri="{FF2B5EF4-FFF2-40B4-BE49-F238E27FC236}">
                  <a16:creationId xmlns:a16="http://schemas.microsoft.com/office/drawing/2014/main" id="{538643BF-B536-8A58-CF5F-6B78C4BD5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0129" y="4990878"/>
              <a:ext cx="140911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Power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 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Pages</a:t>
              </a:r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B23C8247-6E99-37E3-3D47-E0ADFDAEBB30}"/>
              </a:ext>
            </a:extLst>
          </p:cNvPr>
          <p:cNvGrpSpPr/>
          <p:nvPr/>
        </p:nvGrpSpPr>
        <p:grpSpPr>
          <a:xfrm>
            <a:off x="4479430" y="6912021"/>
            <a:ext cx="1409113" cy="853583"/>
            <a:chOff x="3284019" y="6585158"/>
            <a:chExt cx="1409113" cy="853583"/>
          </a:xfrm>
        </p:grpSpPr>
        <p:sp>
          <p:nvSpPr>
            <p:cNvPr id="55" name="object 33">
              <a:extLst>
                <a:ext uri="{FF2B5EF4-FFF2-40B4-BE49-F238E27FC236}">
                  <a16:creationId xmlns:a16="http://schemas.microsoft.com/office/drawing/2014/main" id="{BE2866CA-D2D2-9A37-1895-09AC3D82C525}"/>
                </a:ext>
              </a:extLst>
            </p:cNvPr>
            <p:cNvSpPr/>
            <p:nvPr/>
          </p:nvSpPr>
          <p:spPr>
            <a:xfrm>
              <a:off x="3718575" y="6585158"/>
              <a:ext cx="540000" cy="5400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ja-JP" altLang="en-US" sz="1836">
                <a:latin typeface="+mn-ea"/>
              </a:endParaRPr>
            </a:p>
          </p:txBody>
        </p:sp>
        <p:sp>
          <p:nvSpPr>
            <p:cNvPr id="84" name="TextBox 11">
              <a:extLst>
                <a:ext uri="{FF2B5EF4-FFF2-40B4-BE49-F238E27FC236}">
                  <a16:creationId xmlns:a16="http://schemas.microsoft.com/office/drawing/2014/main" id="{7C0981BD-9E64-A024-33BB-C5B46E5AA3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4019" y="7192520"/>
              <a:ext cx="140911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Power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 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Apps</a:t>
              </a:r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6DC76867-AE57-89A9-C354-9490184D2621}"/>
              </a:ext>
            </a:extLst>
          </p:cNvPr>
          <p:cNvGrpSpPr/>
          <p:nvPr/>
        </p:nvGrpSpPr>
        <p:grpSpPr>
          <a:xfrm>
            <a:off x="7814998" y="5713654"/>
            <a:ext cx="1409113" cy="842374"/>
            <a:chOff x="6709181" y="5538688"/>
            <a:chExt cx="1409113" cy="842374"/>
          </a:xfrm>
        </p:grpSpPr>
        <p:sp>
          <p:nvSpPr>
            <p:cNvPr id="86" name="object 34">
              <a:extLst>
                <a:ext uri="{FF2B5EF4-FFF2-40B4-BE49-F238E27FC236}">
                  <a16:creationId xmlns:a16="http://schemas.microsoft.com/office/drawing/2014/main" id="{C5C03108-FF52-A4A1-791A-E6636E9529F7}"/>
                </a:ext>
              </a:extLst>
            </p:cNvPr>
            <p:cNvSpPr/>
            <p:nvPr/>
          </p:nvSpPr>
          <p:spPr>
            <a:xfrm>
              <a:off x="7143738" y="5538688"/>
              <a:ext cx="540000" cy="5400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ja-JP" altLang="en-US" sz="1836">
                <a:latin typeface="+mn-ea"/>
              </a:endParaRPr>
            </a:p>
          </p:txBody>
        </p:sp>
        <p:sp>
          <p:nvSpPr>
            <p:cNvPr id="87" name="TextBox 11">
              <a:extLst>
                <a:ext uri="{FF2B5EF4-FFF2-40B4-BE49-F238E27FC236}">
                  <a16:creationId xmlns:a16="http://schemas.microsoft.com/office/drawing/2014/main" id="{2C92D8A1-7FA7-81D3-96C1-B2D6B39019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9181" y="6134841"/>
              <a:ext cx="140911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Power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 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Automate</a:t>
              </a:r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3CF0BD42-F1ED-CF22-AAD5-6887D7FD911B}"/>
              </a:ext>
            </a:extLst>
          </p:cNvPr>
          <p:cNvGrpSpPr/>
          <p:nvPr/>
        </p:nvGrpSpPr>
        <p:grpSpPr>
          <a:xfrm>
            <a:off x="6023887" y="5708880"/>
            <a:ext cx="1409113" cy="823845"/>
            <a:chOff x="5183738" y="5557217"/>
            <a:chExt cx="1409113" cy="823845"/>
          </a:xfrm>
        </p:grpSpPr>
        <p:pic>
          <p:nvPicPr>
            <p:cNvPr id="95" name="グラフィックス 94">
              <a:extLst>
                <a:ext uri="{FF2B5EF4-FFF2-40B4-BE49-F238E27FC236}">
                  <a16:creationId xmlns:a16="http://schemas.microsoft.com/office/drawing/2014/main" id="{FD19090B-D640-2A94-9179-5C86F168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618295" y="5557217"/>
              <a:ext cx="540000" cy="540000"/>
            </a:xfrm>
            <a:prstGeom prst="rect">
              <a:avLst/>
            </a:prstGeom>
          </p:spPr>
        </p:pic>
        <p:sp>
          <p:nvSpPr>
            <p:cNvPr id="96" name="TextBox 11">
              <a:extLst>
                <a:ext uri="{FF2B5EF4-FFF2-40B4-BE49-F238E27FC236}">
                  <a16:creationId xmlns:a16="http://schemas.microsoft.com/office/drawing/2014/main" id="{D9FB736D-75F7-62B8-5C57-32EE1A285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3738" y="6134841"/>
              <a:ext cx="140911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Dataverse</a:t>
              </a:r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9BB48D9A-6C58-9665-27F0-41859CD6EBA8}"/>
              </a:ext>
            </a:extLst>
          </p:cNvPr>
          <p:cNvGrpSpPr/>
          <p:nvPr/>
        </p:nvGrpSpPr>
        <p:grpSpPr>
          <a:xfrm>
            <a:off x="9844653" y="5709534"/>
            <a:ext cx="1409113" cy="878488"/>
            <a:chOff x="8309025" y="5502574"/>
            <a:chExt cx="1409113" cy="878488"/>
          </a:xfrm>
        </p:grpSpPr>
        <p:pic>
          <p:nvPicPr>
            <p:cNvPr id="98" name="グラフィックス 63">
              <a:extLst>
                <a:ext uri="{FF2B5EF4-FFF2-40B4-BE49-F238E27FC236}">
                  <a16:creationId xmlns:a16="http://schemas.microsoft.com/office/drawing/2014/main" id="{973FCF36-3649-14FC-6027-6460BD30A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8743581" y="5502574"/>
              <a:ext cx="540000" cy="540000"/>
            </a:xfrm>
            <a:prstGeom prst="rect">
              <a:avLst/>
            </a:prstGeom>
          </p:spPr>
        </p:pic>
        <p:sp>
          <p:nvSpPr>
            <p:cNvPr id="99" name="TextBox 11">
              <a:extLst>
                <a:ext uri="{FF2B5EF4-FFF2-40B4-BE49-F238E27FC236}">
                  <a16:creationId xmlns:a16="http://schemas.microsoft.com/office/drawing/2014/main" id="{5DB5EEBF-9EA0-7BD6-76A8-72096A4DC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9025" y="6134841"/>
              <a:ext cx="140911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データコネクタ</a:t>
              </a:r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96BCDA72-845F-A947-8287-770FC0DEAE26}"/>
              </a:ext>
            </a:extLst>
          </p:cNvPr>
          <p:cNvGrpSpPr/>
          <p:nvPr/>
        </p:nvGrpSpPr>
        <p:grpSpPr>
          <a:xfrm>
            <a:off x="3839971" y="2515048"/>
            <a:ext cx="7991669" cy="667808"/>
            <a:chOff x="2748150" y="2419512"/>
            <a:chExt cx="7991669" cy="667808"/>
          </a:xfrm>
        </p:grpSpPr>
        <p:sp>
          <p:nvSpPr>
            <p:cNvPr id="101" name="Rectangle 115">
              <a:extLst>
                <a:ext uri="{FF2B5EF4-FFF2-40B4-BE49-F238E27FC236}">
                  <a16:creationId xmlns:a16="http://schemas.microsoft.com/office/drawing/2014/main" id="{6D5CF9E7-37FA-4C93-CF95-8CFA11C38C5C}"/>
                </a:ext>
              </a:extLst>
            </p:cNvPr>
            <p:cNvSpPr/>
            <p:nvPr/>
          </p:nvSpPr>
          <p:spPr>
            <a:xfrm>
              <a:off x="2748150" y="2419512"/>
              <a:ext cx="7991669" cy="667808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102" name="TextBox 20">
              <a:extLst>
                <a:ext uri="{FF2B5EF4-FFF2-40B4-BE49-F238E27FC236}">
                  <a16:creationId xmlns:a16="http://schemas.microsoft.com/office/drawing/2014/main" id="{9D72E8D5-8BF0-E59B-DC33-33F3B55EA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893" y="2511935"/>
              <a:ext cx="350038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連携機能</a:t>
              </a:r>
            </a:p>
            <a:p>
              <a:r>
                <a:rPr 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ユーザ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ー</a:t>
              </a:r>
              <a:r>
                <a:rPr 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認証を行い認証トークンを発行する</a:t>
              </a:r>
            </a:p>
          </p:txBody>
        </p:sp>
        <p:sp>
          <p:nvSpPr>
            <p:cNvPr id="103" name="TextBox 20">
              <a:extLst>
                <a:ext uri="{FF2B5EF4-FFF2-40B4-BE49-F238E27FC236}">
                  <a16:creationId xmlns:a16="http://schemas.microsoft.com/office/drawing/2014/main" id="{CDB8074A-66E3-70A7-7E2E-3D82E87225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4947" y="2537285"/>
              <a:ext cx="3845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例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利用者認証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ユーザー認証機能（国民向け）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72B22D92-6A02-3008-2386-E1DC75C83B19}"/>
              </a:ext>
            </a:extLst>
          </p:cNvPr>
          <p:cNvCxnSpPr>
            <a:cxnSpLocks/>
            <a:stCxn id="8" idx="1"/>
            <a:endCxn id="49" idx="1"/>
          </p:cNvCxnSpPr>
          <p:nvPr/>
        </p:nvCxnSpPr>
        <p:spPr>
          <a:xfrm>
            <a:off x="2776483" y="4893587"/>
            <a:ext cx="21393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コネクタ: カギ線 104">
            <a:extLst>
              <a:ext uri="{FF2B5EF4-FFF2-40B4-BE49-F238E27FC236}">
                <a16:creationId xmlns:a16="http://schemas.microsoft.com/office/drawing/2014/main" id="{729E39F4-2F9B-9787-BC78-B3026243F608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11843226" y="6954702"/>
            <a:ext cx="1775384" cy="62200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直線矢印コネクタ 105">
            <a:extLst>
              <a:ext uri="{FF2B5EF4-FFF2-40B4-BE49-F238E27FC236}">
                <a16:creationId xmlns:a16="http://schemas.microsoft.com/office/drawing/2014/main" id="{9695BA32-60F3-C3B1-14C2-332043C98970}"/>
              </a:ext>
            </a:extLst>
          </p:cNvPr>
          <p:cNvCxnSpPr>
            <a:cxnSpLocks/>
            <a:stCxn id="98" idx="3"/>
            <a:endCxn id="15" idx="1"/>
          </p:cNvCxnSpPr>
          <p:nvPr/>
        </p:nvCxnSpPr>
        <p:spPr>
          <a:xfrm>
            <a:off x="10819209" y="5979534"/>
            <a:ext cx="11534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コネクタ: カギ線 106">
            <a:extLst>
              <a:ext uri="{FF2B5EF4-FFF2-40B4-BE49-F238E27FC236}">
                <a16:creationId xmlns:a16="http://schemas.microsoft.com/office/drawing/2014/main" id="{B4C775CE-EEF7-5893-DA70-9FAC5C5C2DF8}"/>
              </a:ext>
            </a:extLst>
          </p:cNvPr>
          <p:cNvCxnSpPr>
            <a:cxnSpLocks/>
            <a:stCxn id="55" idx="3"/>
            <a:endCxn id="99" idx="2"/>
          </p:cNvCxnSpPr>
          <p:nvPr/>
        </p:nvCxnSpPr>
        <p:spPr>
          <a:xfrm flipV="1">
            <a:off x="5453986" y="6588022"/>
            <a:ext cx="5095224" cy="59399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コネクタ: カギ線 107">
            <a:extLst>
              <a:ext uri="{FF2B5EF4-FFF2-40B4-BE49-F238E27FC236}">
                <a16:creationId xmlns:a16="http://schemas.microsoft.com/office/drawing/2014/main" id="{380F331E-730C-8665-7BFD-EF54E0E42A18}"/>
              </a:ext>
            </a:extLst>
          </p:cNvPr>
          <p:cNvCxnSpPr>
            <a:cxnSpLocks/>
            <a:stCxn id="55" idx="0"/>
          </p:cNvCxnSpPr>
          <p:nvPr/>
        </p:nvCxnSpPr>
        <p:spPr>
          <a:xfrm rot="5400000" flipH="1" flipV="1">
            <a:off x="5435951" y="5889528"/>
            <a:ext cx="770528" cy="127445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コネクタ: カギ線 108">
            <a:extLst>
              <a:ext uri="{FF2B5EF4-FFF2-40B4-BE49-F238E27FC236}">
                <a16:creationId xmlns:a16="http://schemas.microsoft.com/office/drawing/2014/main" id="{9872B83A-14E2-549C-9F2D-988CB99B730C}"/>
              </a:ext>
            </a:extLst>
          </p:cNvPr>
          <p:cNvCxnSpPr>
            <a:cxnSpLocks/>
            <a:stCxn id="53" idx="2"/>
          </p:cNvCxnSpPr>
          <p:nvPr/>
        </p:nvCxnSpPr>
        <p:spPr>
          <a:xfrm rot="16200000" flipH="1">
            <a:off x="5600023" y="5063813"/>
            <a:ext cx="442386" cy="127445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直線矢印コネクタ 109">
            <a:extLst>
              <a:ext uri="{FF2B5EF4-FFF2-40B4-BE49-F238E27FC236}">
                <a16:creationId xmlns:a16="http://schemas.microsoft.com/office/drawing/2014/main" id="{5F4DD02C-8DBF-30BB-2801-A65107ABDA79}"/>
              </a:ext>
            </a:extLst>
          </p:cNvPr>
          <p:cNvCxnSpPr>
            <a:cxnSpLocks/>
          </p:cNvCxnSpPr>
          <p:nvPr/>
        </p:nvCxnSpPr>
        <p:spPr>
          <a:xfrm>
            <a:off x="6998444" y="5895712"/>
            <a:ext cx="118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直線矢印コネクタ 110">
            <a:extLst>
              <a:ext uri="{FF2B5EF4-FFF2-40B4-BE49-F238E27FC236}">
                <a16:creationId xmlns:a16="http://schemas.microsoft.com/office/drawing/2014/main" id="{5BD49928-8E82-8C48-163D-7324279FE9C5}"/>
              </a:ext>
            </a:extLst>
          </p:cNvPr>
          <p:cNvCxnSpPr>
            <a:cxnSpLocks/>
          </p:cNvCxnSpPr>
          <p:nvPr/>
        </p:nvCxnSpPr>
        <p:spPr>
          <a:xfrm flipH="1">
            <a:off x="6964065" y="6141493"/>
            <a:ext cx="118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コネクタ: カギ線 116">
            <a:extLst>
              <a:ext uri="{FF2B5EF4-FFF2-40B4-BE49-F238E27FC236}">
                <a16:creationId xmlns:a16="http://schemas.microsoft.com/office/drawing/2014/main" id="{CD50E598-8E2A-B91C-25EE-ECD9AB701681}"/>
              </a:ext>
            </a:extLst>
          </p:cNvPr>
          <p:cNvCxnSpPr>
            <a:cxnSpLocks/>
            <a:stCxn id="8" idx="1"/>
            <a:endCxn id="101" idx="1"/>
          </p:cNvCxnSpPr>
          <p:nvPr/>
        </p:nvCxnSpPr>
        <p:spPr>
          <a:xfrm flipV="1">
            <a:off x="2776483" y="2848952"/>
            <a:ext cx="1063488" cy="204463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直線矢印コネクタ 117">
            <a:extLst>
              <a:ext uri="{FF2B5EF4-FFF2-40B4-BE49-F238E27FC236}">
                <a16:creationId xmlns:a16="http://schemas.microsoft.com/office/drawing/2014/main" id="{6A816B1E-7B84-B558-03F3-4CB5EC5D9E1C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>
          <a:xfrm flipH="1" flipV="1">
            <a:off x="7827142" y="8273178"/>
            <a:ext cx="2523" cy="531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コネクタ: カギ線 118">
            <a:extLst>
              <a:ext uri="{FF2B5EF4-FFF2-40B4-BE49-F238E27FC236}">
                <a16:creationId xmlns:a16="http://schemas.microsoft.com/office/drawing/2014/main" id="{D3AF8F3E-D875-E3AE-10AC-65366A698D13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5455794" y="5034120"/>
            <a:ext cx="3063761" cy="67953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コネクタ: カギ線 119">
            <a:extLst>
              <a:ext uri="{FF2B5EF4-FFF2-40B4-BE49-F238E27FC236}">
                <a16:creationId xmlns:a16="http://schemas.microsoft.com/office/drawing/2014/main" id="{D82ACC81-FB91-E5E5-0F83-5D51E10B3A2A}"/>
              </a:ext>
            </a:extLst>
          </p:cNvPr>
          <p:cNvCxnSpPr>
            <a:cxnSpLocks/>
            <a:endCxn id="87" idx="2"/>
          </p:cNvCxnSpPr>
          <p:nvPr/>
        </p:nvCxnSpPr>
        <p:spPr>
          <a:xfrm flipV="1">
            <a:off x="5448917" y="6556028"/>
            <a:ext cx="3070638" cy="52984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コネクタ: カギ線 120">
            <a:extLst>
              <a:ext uri="{FF2B5EF4-FFF2-40B4-BE49-F238E27FC236}">
                <a16:creationId xmlns:a16="http://schemas.microsoft.com/office/drawing/2014/main" id="{F77D9B30-9EB9-12D5-8E22-36C6866D7937}"/>
              </a:ext>
            </a:extLst>
          </p:cNvPr>
          <p:cNvCxnSpPr>
            <a:cxnSpLocks/>
            <a:endCxn id="98" idx="0"/>
          </p:cNvCxnSpPr>
          <p:nvPr/>
        </p:nvCxnSpPr>
        <p:spPr>
          <a:xfrm>
            <a:off x="5455794" y="4816907"/>
            <a:ext cx="5093415" cy="89262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コネクタ: カギ線 114">
            <a:extLst>
              <a:ext uri="{FF2B5EF4-FFF2-40B4-BE49-F238E27FC236}">
                <a16:creationId xmlns:a16="http://schemas.microsoft.com/office/drawing/2014/main" id="{38EB68DE-7F51-BB9E-0DF8-4B160E00E283}"/>
              </a:ext>
            </a:extLst>
          </p:cNvPr>
          <p:cNvCxnSpPr>
            <a:cxnSpLocks/>
            <a:stCxn id="86" idx="3"/>
            <a:endCxn id="98" idx="1"/>
          </p:cNvCxnSpPr>
          <p:nvPr/>
        </p:nvCxnSpPr>
        <p:spPr>
          <a:xfrm flipV="1">
            <a:off x="8789555" y="5979534"/>
            <a:ext cx="14896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TextBox 12">
            <a:extLst>
              <a:ext uri="{FF2B5EF4-FFF2-40B4-BE49-F238E27FC236}">
                <a16:creationId xmlns:a16="http://schemas.microsoft.com/office/drawing/2014/main" id="{370A43FD-5E49-BC7D-C663-BE111FC5D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695" y="9440264"/>
            <a:ext cx="145367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運用者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/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開発者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24" name="Graphic 23">
            <a:extLst>
              <a:ext uri="{FF2B5EF4-FFF2-40B4-BE49-F238E27FC236}">
                <a16:creationId xmlns:a16="http://schemas.microsoft.com/office/drawing/2014/main" id="{EA95DCBB-40BB-C5E7-56DC-7B0D1A6B7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 flipH="1">
            <a:off x="2306583" y="894147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5" name="コネクタ: カギ線 124">
            <a:extLst>
              <a:ext uri="{FF2B5EF4-FFF2-40B4-BE49-F238E27FC236}">
                <a16:creationId xmlns:a16="http://schemas.microsoft.com/office/drawing/2014/main" id="{BF2E503D-2581-B5EE-D602-0F422B5EFA83}"/>
              </a:ext>
            </a:extLst>
          </p:cNvPr>
          <p:cNvCxnSpPr>
            <a:cxnSpLocks/>
            <a:stCxn id="124" idx="0"/>
          </p:cNvCxnSpPr>
          <p:nvPr/>
        </p:nvCxnSpPr>
        <p:spPr>
          <a:xfrm rot="5400000" flipH="1" flipV="1">
            <a:off x="2768239" y="7889599"/>
            <a:ext cx="825170" cy="127858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コネクタ: カギ線 93">
            <a:extLst>
              <a:ext uri="{FF2B5EF4-FFF2-40B4-BE49-F238E27FC236}">
                <a16:creationId xmlns:a16="http://schemas.microsoft.com/office/drawing/2014/main" id="{088AA642-FE29-9A20-BD50-EE84865FB26D}"/>
              </a:ext>
            </a:extLst>
          </p:cNvPr>
          <p:cNvCxnSpPr>
            <a:cxnSpLocks/>
            <a:stCxn id="124" idx="1"/>
            <a:endCxn id="12" idx="1"/>
          </p:cNvCxnSpPr>
          <p:nvPr/>
        </p:nvCxnSpPr>
        <p:spPr>
          <a:xfrm flipV="1">
            <a:off x="2776483" y="9172630"/>
            <a:ext cx="10436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625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7-2-1-1. </a:t>
            </a:r>
            <a:r>
              <a:rPr kumimoji="1" lang="ja-JP" altLang="en-US" dirty="0"/>
              <a:t>利用者認証</a:t>
            </a:r>
            <a:r>
              <a:rPr kumimoji="1" lang="en-US" altLang="ja-JP" dirty="0"/>
              <a:t>_</a:t>
            </a:r>
            <a:r>
              <a:rPr kumimoji="1" lang="ja-JP" altLang="en-US" dirty="0"/>
              <a:t>ユーザ認証機能（国民向け）（パターン</a:t>
            </a:r>
            <a:r>
              <a:rPr kumimoji="1" lang="en-US" altLang="ja-JP" dirty="0"/>
              <a:t>1 </a:t>
            </a:r>
            <a:r>
              <a:rPr kumimoji="1" lang="ja-JP" altLang="en-US" dirty="0"/>
              <a:t>ソーシャルログイン認証利用）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EE6703C-BC64-42CA-802A-28FBA1AE32B7}"/>
              </a:ext>
            </a:extLst>
          </p:cNvPr>
          <p:cNvGrpSpPr/>
          <p:nvPr/>
        </p:nvGrpSpPr>
        <p:grpSpPr>
          <a:xfrm>
            <a:off x="3543895" y="2540529"/>
            <a:ext cx="10912873" cy="6430177"/>
            <a:chOff x="268119" y="1018836"/>
            <a:chExt cx="10912873" cy="6430177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85DEC0AC-856F-BE17-CB92-9A14DF4E4C91}"/>
                </a:ext>
              </a:extLst>
            </p:cNvPr>
            <p:cNvSpPr/>
            <p:nvPr/>
          </p:nvSpPr>
          <p:spPr>
            <a:xfrm>
              <a:off x="4675439" y="1657403"/>
              <a:ext cx="2375053" cy="2173673"/>
            </a:xfrm>
            <a:prstGeom prst="rect">
              <a:avLst/>
            </a:prstGeom>
            <a:solidFill>
              <a:srgbClr val="45DAFF">
                <a:alpha val="30196"/>
              </a:srgbClr>
            </a:solidFill>
            <a:ln w="28575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kumimoji="1" lang="ja-JP" altLang="en-US" sz="1400" dirty="0">
                  <a:solidFill>
                    <a:schemeClr val="tx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利用者認証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_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ユーザ認証機能（国民向け）</a:t>
              </a:r>
              <a:endPara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8" name="Rectangle 78">
              <a:extLst>
                <a:ext uri="{FF2B5EF4-FFF2-40B4-BE49-F238E27FC236}">
                  <a16:creationId xmlns:a16="http://schemas.microsoft.com/office/drawing/2014/main" id="{73D4BD79-6FF7-BD6C-F327-7478F93D292C}"/>
                </a:ext>
              </a:extLst>
            </p:cNvPr>
            <p:cNvSpPr/>
            <p:nvPr/>
          </p:nvSpPr>
          <p:spPr>
            <a:xfrm>
              <a:off x="4349628" y="1018836"/>
              <a:ext cx="6831364" cy="6430177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2920" tIns="9144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Azure Cloud</a:t>
              </a: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3EE4CDC1-1A94-3441-396C-A1421112D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7397" y="2765079"/>
              <a:ext cx="217343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Azure Active Directory B2C</a:t>
              </a:r>
            </a:p>
            <a:p>
              <a:pPr algn="ctr" eaLnBrk="1" hangingPunct="1"/>
              <a:r>
                <a:rPr lang="en-US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IDプロバイダ連携</a:t>
              </a:r>
              <a:r>
                <a:rPr lang="ja-JP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、</a:t>
              </a:r>
              <a:endPara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ユーザー情報管理、</a:t>
              </a:r>
              <a:endPara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トークンの有効性確認</a:t>
              </a:r>
              <a:endPara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</p:txBody>
        </p:sp>
        <p:sp>
          <p:nvSpPr>
            <p:cNvPr id="17" name="Rectangle 115">
              <a:extLst>
                <a:ext uri="{FF2B5EF4-FFF2-40B4-BE49-F238E27FC236}">
                  <a16:creationId xmlns:a16="http://schemas.microsoft.com/office/drawing/2014/main" id="{1E2F84CE-4EC8-69B1-FAEE-EEC21C3A9F47}"/>
                </a:ext>
              </a:extLst>
            </p:cNvPr>
            <p:cNvSpPr/>
            <p:nvPr/>
          </p:nvSpPr>
          <p:spPr>
            <a:xfrm>
              <a:off x="7407263" y="1822378"/>
              <a:ext cx="3103555" cy="1297010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6F8D3B3A-9D11-8210-B4D2-A4572E0E2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2195" y="1895577"/>
              <a:ext cx="28886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ja-JP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WebAPI</a:t>
              </a:r>
              <a:r>
                <a:rPr lang="ja-JP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を提供する他の機能ブロック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E2991F71-3664-766F-EF33-A724149272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2194" y="2433237"/>
              <a:ext cx="269337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例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. 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・申請・届出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申請・届出機能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　　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 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・コンテンツ管理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_Web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ページ（動的コンテンツ）公開機能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20" name="直線矢印コネクタ 120">
              <a:extLst>
                <a:ext uri="{FF2B5EF4-FFF2-40B4-BE49-F238E27FC236}">
                  <a16:creationId xmlns:a16="http://schemas.microsoft.com/office/drawing/2014/main" id="{119F110E-AF67-1974-CEEA-272B59686AFC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5718255" y="2470883"/>
              <a:ext cx="1689008" cy="1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7997A670-70F2-26C0-7155-55372EDBB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221" y="5372124"/>
              <a:ext cx="96252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利用者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(国民)</a:t>
              </a:r>
            </a:p>
          </p:txBody>
        </p:sp>
        <p:pic>
          <p:nvPicPr>
            <p:cNvPr id="22" name="Graphic 23">
              <a:extLst>
                <a:ext uri="{FF2B5EF4-FFF2-40B4-BE49-F238E27FC236}">
                  <a16:creationId xmlns:a16="http://schemas.microsoft.com/office/drawing/2014/main" id="{95FD1B5B-D536-45F0-617B-2283F707A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 flipH="1">
              <a:off x="1389629" y="4902224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15">
              <a:extLst>
                <a:ext uri="{FF2B5EF4-FFF2-40B4-BE49-F238E27FC236}">
                  <a16:creationId xmlns:a16="http://schemas.microsoft.com/office/drawing/2014/main" id="{A4E6E19F-7344-1633-6301-B4D304EB0052}"/>
                </a:ext>
              </a:extLst>
            </p:cNvPr>
            <p:cNvSpPr/>
            <p:nvPr/>
          </p:nvSpPr>
          <p:spPr>
            <a:xfrm>
              <a:off x="505367" y="1234397"/>
              <a:ext cx="2238423" cy="2488211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EC77CF1E-1DE9-CF9C-9402-C1B89AE0E0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893" y="1598955"/>
              <a:ext cx="1953821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利用者の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ID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を管理する外部システム。利用者の実際のログイン先。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  <a:p>
              <a:pPr eaLnBrk="1" hangingPunct="1"/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 Facebook</a:t>
              </a:r>
            </a:p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 Google</a:t>
              </a:r>
            </a:p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 Amazon</a:t>
              </a:r>
            </a:p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 Apple</a:t>
              </a:r>
            </a:p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 OpenID Connect</a:t>
              </a:r>
            </a:p>
            <a:p>
              <a:pPr eaLnBrk="1" hangingPunct="1"/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  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対応プロバイダ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 SAML2.0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対応プロバイダ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26" name="直線矢印コネクタ 120">
              <a:extLst>
                <a:ext uri="{FF2B5EF4-FFF2-40B4-BE49-F238E27FC236}">
                  <a16:creationId xmlns:a16="http://schemas.microsoft.com/office/drawing/2014/main" id="{3CD75AB0-3535-85D9-41EA-1B8D315DF67C}"/>
                </a:ext>
              </a:extLst>
            </p:cNvPr>
            <p:cNvCxnSpPr>
              <a:cxnSpLocks/>
              <a:stCxn id="22" idx="0"/>
              <a:endCxn id="23" idx="2"/>
            </p:cNvCxnSpPr>
            <p:nvPr/>
          </p:nvCxnSpPr>
          <p:spPr>
            <a:xfrm flipV="1">
              <a:off x="1624579" y="3722608"/>
              <a:ext cx="0" cy="11796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56D8A696-34D8-99C5-18AE-078549901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119" y="3989250"/>
              <a:ext cx="15408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ログイン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(ID&amp;パスワードを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入力)</a:t>
              </a:r>
            </a:p>
          </p:txBody>
        </p:sp>
        <p:cxnSp>
          <p:nvCxnSpPr>
            <p:cNvPr id="28" name="カギ線コネクタ 27">
              <a:extLst>
                <a:ext uri="{FF2B5EF4-FFF2-40B4-BE49-F238E27FC236}">
                  <a16:creationId xmlns:a16="http://schemas.microsoft.com/office/drawing/2014/main" id="{F1B42CE5-2C2B-C8E2-285B-06E251BD944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859056" y="2472169"/>
              <a:ext cx="3288965" cy="2548646"/>
            </a:xfrm>
            <a:prstGeom prst="bentConnector3">
              <a:avLst>
                <a:gd name="adj1" fmla="val 56126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9DA2B22D-5EE1-CAD1-B063-7C1CD61D7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135" y="2776705"/>
              <a:ext cx="143208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トークン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発行</a:t>
              </a:r>
            </a:p>
          </p:txBody>
        </p:sp>
        <p:cxnSp>
          <p:nvCxnSpPr>
            <p:cNvPr id="30" name="直線矢印コネクタ 120">
              <a:extLst>
                <a:ext uri="{FF2B5EF4-FFF2-40B4-BE49-F238E27FC236}">
                  <a16:creationId xmlns:a16="http://schemas.microsoft.com/office/drawing/2014/main" id="{0664A1C9-71B9-2AA8-D551-3BC63A6E9CDB}"/>
                </a:ext>
              </a:extLst>
            </p:cNvPr>
            <p:cNvCxnSpPr>
              <a:cxnSpLocks/>
            </p:cNvCxnSpPr>
            <p:nvPr/>
          </p:nvCxnSpPr>
          <p:spPr>
            <a:xfrm>
              <a:off x="2738694" y="2358435"/>
              <a:ext cx="2431641" cy="0"/>
            </a:xfrm>
            <a:prstGeom prst="straightConnector1">
              <a:avLst/>
            </a:prstGeom>
            <a:ln>
              <a:prstDash val="lgDash"/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0ABC07F3-5706-6EE2-E185-8A509884F5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125" y="2061699"/>
              <a:ext cx="17007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IDプロバイダとの連携</a:t>
              </a:r>
            </a:p>
          </p:txBody>
        </p:sp>
        <p:cxnSp>
          <p:nvCxnSpPr>
            <p:cNvPr id="32" name="カギ線コネクタ 51">
              <a:extLst>
                <a:ext uri="{FF2B5EF4-FFF2-40B4-BE49-F238E27FC236}">
                  <a16:creationId xmlns:a16="http://schemas.microsoft.com/office/drawing/2014/main" id="{3EB3D216-7D46-1FB2-0AD9-48AD2BA5D7AE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V="1">
              <a:off x="1859529" y="2720115"/>
              <a:ext cx="3288491" cy="241705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6CCC601A-7D82-8A00-C3DA-AB783548D7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9774" y="5129943"/>
              <a:ext cx="154085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API呼び出し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(トークン含む)</a:t>
              </a:r>
            </a:p>
          </p:txBody>
        </p:sp>
        <p:sp>
          <p:nvSpPr>
            <p:cNvPr id="34" name="Rectangle 115">
              <a:extLst>
                <a:ext uri="{FF2B5EF4-FFF2-40B4-BE49-F238E27FC236}">
                  <a16:creationId xmlns:a16="http://schemas.microsoft.com/office/drawing/2014/main" id="{82036905-2981-76FD-2EED-C28918D1DE69}"/>
                </a:ext>
              </a:extLst>
            </p:cNvPr>
            <p:cNvSpPr/>
            <p:nvPr/>
          </p:nvSpPr>
          <p:spPr>
            <a:xfrm>
              <a:off x="4675439" y="6102867"/>
              <a:ext cx="4378143" cy="1036667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73989CEC-885C-CD51-9774-82832F6A8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9231" y="6301971"/>
              <a:ext cx="175017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連携機能</a:t>
              </a:r>
            </a:p>
            <a:p>
              <a:r>
                <a:rPr lang="ja-JP" altLang="en-US" sz="14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アプリケーションのトップ画面を表示</a:t>
              </a:r>
              <a:endParaRPr lang="ja-JP" sz="14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8D3847C5-DC6F-234C-E973-5ED5F05437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1010" y="6440468"/>
              <a:ext cx="258968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例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コンテンツ管理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_Web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ページ（静的コンテンツ）公開機能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</p:txBody>
        </p:sp>
        <p:cxnSp>
          <p:nvCxnSpPr>
            <p:cNvPr id="37" name="カギ線コネクタ 63">
              <a:extLst>
                <a:ext uri="{FF2B5EF4-FFF2-40B4-BE49-F238E27FC236}">
                  <a16:creationId xmlns:a16="http://schemas.microsoft.com/office/drawing/2014/main" id="{57B49C8E-40B3-AA35-6D92-F4A0D17DD778}"/>
                </a:ext>
              </a:extLst>
            </p:cNvPr>
            <p:cNvCxnSpPr>
              <a:cxnSpLocks/>
              <a:stCxn id="21" idx="2"/>
              <a:endCxn id="34" idx="1"/>
            </p:cNvCxnSpPr>
            <p:nvPr/>
          </p:nvCxnSpPr>
          <p:spPr>
            <a:xfrm rot="16200000" flipH="1">
              <a:off x="2748032" y="4693793"/>
              <a:ext cx="725857" cy="3128957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4A6B2C36-32F1-8D90-8632-86DB3F8E79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8108" y="2143733"/>
              <a:ext cx="152259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トークンの有効性確認</a:t>
              </a:r>
            </a:p>
          </p:txBody>
        </p:sp>
      </p:grpSp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41489C18-84DC-4AB8-22EA-860C8855A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4726" y="2534552"/>
            <a:ext cx="381000" cy="381000"/>
          </a:xfrm>
          <a:prstGeom prst="rect">
            <a:avLst/>
          </a:prstGeom>
        </p:spPr>
      </p:pic>
      <p:pic>
        <p:nvPicPr>
          <p:cNvPr id="50" name="グラフィックス 49">
            <a:extLst>
              <a:ext uri="{FF2B5EF4-FFF2-40B4-BE49-F238E27FC236}">
                <a16:creationId xmlns:a16="http://schemas.microsoft.com/office/drawing/2014/main" id="{A6F3DC98-8ABA-676B-06DD-D80E95CF6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23796" y="3693169"/>
            <a:ext cx="548639" cy="548639"/>
          </a:xfrm>
          <a:prstGeom prst="rect">
            <a:avLst/>
          </a:prstGeom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4CC667BF-CB7B-1BF9-3F59-F7AA858A3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802" y="2798181"/>
            <a:ext cx="20472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ソーシャル</a:t>
            </a:r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ID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プロバイダ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5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7-2-1-1. </a:t>
            </a:r>
            <a:r>
              <a:rPr kumimoji="1" lang="ja-JP" altLang="en-US" dirty="0"/>
              <a:t>利用者認証</a:t>
            </a:r>
            <a:r>
              <a:rPr kumimoji="1" lang="en-US" altLang="ja-JP" dirty="0"/>
              <a:t>_</a:t>
            </a:r>
            <a:r>
              <a:rPr kumimoji="1" lang="ja-JP" altLang="en-US" dirty="0"/>
              <a:t>ユーザ認証機能（国民向け）（パターン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ファースト パーティ認証利用）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EE6703C-BC64-42CA-802A-28FBA1AE32B7}"/>
              </a:ext>
            </a:extLst>
          </p:cNvPr>
          <p:cNvGrpSpPr/>
          <p:nvPr/>
        </p:nvGrpSpPr>
        <p:grpSpPr>
          <a:xfrm>
            <a:off x="3543895" y="2540529"/>
            <a:ext cx="10912873" cy="6430177"/>
            <a:chOff x="268119" y="1018836"/>
            <a:chExt cx="10912873" cy="6430177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85DEC0AC-856F-BE17-CB92-9A14DF4E4C91}"/>
                </a:ext>
              </a:extLst>
            </p:cNvPr>
            <p:cNvSpPr/>
            <p:nvPr/>
          </p:nvSpPr>
          <p:spPr>
            <a:xfrm>
              <a:off x="4675439" y="1657403"/>
              <a:ext cx="2375053" cy="2173673"/>
            </a:xfrm>
            <a:prstGeom prst="rect">
              <a:avLst/>
            </a:prstGeom>
            <a:solidFill>
              <a:srgbClr val="45DAFF">
                <a:alpha val="30196"/>
              </a:srgbClr>
            </a:solidFill>
            <a:ln w="28575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kumimoji="1" lang="ja-JP" altLang="en-US" sz="1400" dirty="0">
                  <a:solidFill>
                    <a:schemeClr val="tx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利用者認証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_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ユーザ認証機能（国民向け）</a:t>
              </a:r>
              <a:endParaRPr kumimoji="1"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8" name="Rectangle 78">
              <a:extLst>
                <a:ext uri="{FF2B5EF4-FFF2-40B4-BE49-F238E27FC236}">
                  <a16:creationId xmlns:a16="http://schemas.microsoft.com/office/drawing/2014/main" id="{73D4BD79-6FF7-BD6C-F327-7478F93D292C}"/>
                </a:ext>
              </a:extLst>
            </p:cNvPr>
            <p:cNvSpPr/>
            <p:nvPr/>
          </p:nvSpPr>
          <p:spPr>
            <a:xfrm>
              <a:off x="4349628" y="1018836"/>
              <a:ext cx="6831364" cy="6430177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2920" tIns="9144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Azure Cloud</a:t>
              </a: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3EE4CDC1-1A94-3441-396C-A1421112D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871" y="2833737"/>
              <a:ext cx="217343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Azure Active Directory B2C</a:t>
              </a:r>
              <a:endPara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ユーザー情報管理、</a:t>
              </a:r>
              <a:endPara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トークンの有効性確認</a:t>
              </a:r>
              <a:endPara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</p:txBody>
        </p:sp>
        <p:sp>
          <p:nvSpPr>
            <p:cNvPr id="17" name="Rectangle 115">
              <a:extLst>
                <a:ext uri="{FF2B5EF4-FFF2-40B4-BE49-F238E27FC236}">
                  <a16:creationId xmlns:a16="http://schemas.microsoft.com/office/drawing/2014/main" id="{1E2F84CE-4EC8-69B1-FAEE-EEC21C3A9F47}"/>
                </a:ext>
              </a:extLst>
            </p:cNvPr>
            <p:cNvSpPr/>
            <p:nvPr/>
          </p:nvSpPr>
          <p:spPr>
            <a:xfrm>
              <a:off x="7407263" y="1822378"/>
              <a:ext cx="3103555" cy="1297010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6F8D3B3A-9D11-8210-B4D2-A4572E0E2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5945" y="1905202"/>
              <a:ext cx="29981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ja-JP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WebAPI</a:t>
              </a:r>
              <a:r>
                <a:rPr lang="ja-JP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を提供する他の機能ブロック</a:t>
              </a:r>
              <a:endPara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E2991F71-3664-766F-EF33-A724149272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1580" y="2511246"/>
              <a:ext cx="269337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例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. 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・申請・届出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申請・届出機能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　　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 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・コンテンツ管理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_Web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ページ（動的コンテンツ）公開機能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20" name="直線矢印コネクタ 120">
              <a:extLst>
                <a:ext uri="{FF2B5EF4-FFF2-40B4-BE49-F238E27FC236}">
                  <a16:creationId xmlns:a16="http://schemas.microsoft.com/office/drawing/2014/main" id="{119F110E-AF67-1974-CEEA-272B59686AFC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5718255" y="2470883"/>
              <a:ext cx="1689008" cy="1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7997A670-70F2-26C0-7155-55372EDBB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3719" y="5372124"/>
              <a:ext cx="127062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利用者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(国民)</a:t>
              </a:r>
            </a:p>
          </p:txBody>
        </p:sp>
        <p:pic>
          <p:nvPicPr>
            <p:cNvPr id="22" name="Graphic 23">
              <a:extLst>
                <a:ext uri="{FF2B5EF4-FFF2-40B4-BE49-F238E27FC236}">
                  <a16:creationId xmlns:a16="http://schemas.microsoft.com/office/drawing/2014/main" id="{95FD1B5B-D536-45F0-617B-2283F707A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 flipH="1">
              <a:off x="1389629" y="4902224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56D8A696-34D8-99C5-18AE-078549901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119" y="3989250"/>
              <a:ext cx="15408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ログイン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(ID&amp;パスワードを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入力)</a:t>
              </a:r>
            </a:p>
          </p:txBody>
        </p:sp>
        <p:cxnSp>
          <p:nvCxnSpPr>
            <p:cNvPr id="28" name="カギ線コネクタ 27">
              <a:extLst>
                <a:ext uri="{FF2B5EF4-FFF2-40B4-BE49-F238E27FC236}">
                  <a16:creationId xmlns:a16="http://schemas.microsoft.com/office/drawing/2014/main" id="{F1B42CE5-2C2B-C8E2-285B-06E251BD944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859056" y="2472169"/>
              <a:ext cx="3288965" cy="2548646"/>
            </a:xfrm>
            <a:prstGeom prst="bentConnector3">
              <a:avLst>
                <a:gd name="adj1" fmla="val 56126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9DA2B22D-5EE1-CAD1-B063-7C1CD61D7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135" y="2776705"/>
              <a:ext cx="134931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トークン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発行</a:t>
              </a:r>
            </a:p>
          </p:txBody>
        </p:sp>
        <p:cxnSp>
          <p:nvCxnSpPr>
            <p:cNvPr id="32" name="カギ線コネクタ 51">
              <a:extLst>
                <a:ext uri="{FF2B5EF4-FFF2-40B4-BE49-F238E27FC236}">
                  <a16:creationId xmlns:a16="http://schemas.microsoft.com/office/drawing/2014/main" id="{3EB3D216-7D46-1FB2-0AD9-48AD2BA5D7AE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V="1">
              <a:off x="1859529" y="2720115"/>
              <a:ext cx="3288491" cy="241705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6CCC601A-7D82-8A00-C3DA-AB783548D7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9774" y="5129943"/>
              <a:ext cx="154085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API呼び出し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(トークン含む)</a:t>
              </a:r>
            </a:p>
          </p:txBody>
        </p:sp>
        <p:cxnSp>
          <p:nvCxnSpPr>
            <p:cNvPr id="37" name="カギ線コネクタ 63">
              <a:extLst>
                <a:ext uri="{FF2B5EF4-FFF2-40B4-BE49-F238E27FC236}">
                  <a16:creationId xmlns:a16="http://schemas.microsoft.com/office/drawing/2014/main" id="{57B49C8E-40B3-AA35-6D92-F4A0D17DD778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rot="16200000" flipH="1">
              <a:off x="2844308" y="4790069"/>
              <a:ext cx="725857" cy="2936406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4A6B2C36-32F1-8D90-8632-86DB3F8E79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9665" y="2133126"/>
              <a:ext cx="154085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トークンの有効性確認</a:t>
              </a:r>
            </a:p>
          </p:txBody>
        </p:sp>
      </p:grpSp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41489C18-84DC-4AB8-22EA-860C8855A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4726" y="2534552"/>
            <a:ext cx="381000" cy="381000"/>
          </a:xfrm>
          <a:prstGeom prst="rect">
            <a:avLst/>
          </a:prstGeom>
        </p:spPr>
      </p:pic>
      <p:pic>
        <p:nvPicPr>
          <p:cNvPr id="50" name="グラフィックス 49">
            <a:extLst>
              <a:ext uri="{FF2B5EF4-FFF2-40B4-BE49-F238E27FC236}">
                <a16:creationId xmlns:a16="http://schemas.microsoft.com/office/drawing/2014/main" id="{A6F3DC98-8ABA-676B-06DD-D80E95CF6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23796" y="3693169"/>
            <a:ext cx="548639" cy="548639"/>
          </a:xfrm>
          <a:prstGeom prst="rect">
            <a:avLst/>
          </a:prstGeom>
        </p:spPr>
      </p:pic>
      <p:cxnSp>
        <p:nvCxnSpPr>
          <p:cNvPr id="6" name="カギ線コネクタ 51">
            <a:extLst>
              <a:ext uri="{FF2B5EF4-FFF2-40B4-BE49-F238E27FC236}">
                <a16:creationId xmlns:a16="http://schemas.microsoft.com/office/drawing/2014/main" id="{E10FA921-282D-09A8-D27D-72142B76AAE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59551" y="3459593"/>
            <a:ext cx="2779912" cy="34555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20">
            <a:extLst>
              <a:ext uri="{FF2B5EF4-FFF2-40B4-BE49-F238E27FC236}">
                <a16:creationId xmlns:a16="http://schemas.microsoft.com/office/drawing/2014/main" id="{7FDC5261-5520-5482-A7DA-C0BC63C1B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007" y="7823664"/>
            <a:ext cx="17501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アプリケーションのトップ画面を表示</a:t>
            </a:r>
            <a:endParaRPr lang="ja-JP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1A097E40-7078-8F95-1DC6-A18122DC3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786" y="7962161"/>
            <a:ext cx="25896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C284A255-5680-3672-E383-3C61EE4A2CD8}"/>
              </a:ext>
            </a:extLst>
          </p:cNvPr>
          <p:cNvSpPr/>
          <p:nvPr/>
        </p:nvSpPr>
        <p:spPr>
          <a:xfrm>
            <a:off x="7951215" y="7624560"/>
            <a:ext cx="4378143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0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latin typeface="Meiryo UI"/>
                <a:ea typeface="Meiryo UI"/>
              </a:rPr>
              <a:t>7-2-1-2. </a:t>
            </a:r>
            <a:r>
              <a:rPr kumimoji="1" lang="ja-JP" altLang="en-US">
                <a:latin typeface="Meiryo UI"/>
                <a:ea typeface="Meiryo UI"/>
              </a:rPr>
              <a:t>利用者認証</a:t>
            </a:r>
            <a:r>
              <a:rPr kumimoji="1" lang="en-US" altLang="ja-JP" dirty="0">
                <a:latin typeface="Meiryo UI"/>
                <a:ea typeface="Meiryo UI"/>
              </a:rPr>
              <a:t>_</a:t>
            </a:r>
            <a:r>
              <a:rPr kumimoji="1" lang="en-US" dirty="0" err="1">
                <a:latin typeface="Meiryo UI"/>
                <a:ea typeface="Meiryo UI"/>
              </a:rPr>
              <a:t>ユーザ認証機能（企業ユーザ向け</a:t>
            </a:r>
            <a:r>
              <a:rPr kumimoji="1" lang="en-US" dirty="0">
                <a:latin typeface="Meiryo UI"/>
                <a:ea typeface="Meiryo UI"/>
              </a:rPr>
              <a:t>）</a:t>
            </a:r>
            <a:r>
              <a:rPr lang="ja-JP" altLang="en-US" b="0" i="0">
                <a:solidFill>
                  <a:srgbClr val="1A1A1C"/>
                </a:solidFill>
                <a:effectLst/>
                <a:latin typeface="Noto Sans JP"/>
              </a:rPr>
              <a:t>（パターン</a:t>
            </a:r>
            <a:r>
              <a:rPr lang="en-US" altLang="ja-JP" b="0" i="0">
                <a:solidFill>
                  <a:srgbClr val="1A1A1C"/>
                </a:solidFill>
                <a:effectLst/>
                <a:latin typeface="Noto Sans JP"/>
              </a:rPr>
              <a:t>1 gBizID</a:t>
            </a:r>
            <a:r>
              <a:rPr lang="ja-JP" altLang="en-US" b="0" i="0">
                <a:solidFill>
                  <a:srgbClr val="1A1A1C"/>
                </a:solidFill>
                <a:effectLst/>
                <a:latin typeface="Noto Sans JP"/>
              </a:rPr>
              <a:t>連携）</a:t>
            </a:r>
            <a:endParaRPr lang="ja-JP" altLang="en-US" dirty="0">
              <a:latin typeface="Meiryo UI"/>
              <a:ea typeface="Meiryo UI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5DEC0AC-856F-BE17-CB92-9A14DF4E4C91}"/>
              </a:ext>
            </a:extLst>
          </p:cNvPr>
          <p:cNvSpPr/>
          <p:nvPr/>
        </p:nvSpPr>
        <p:spPr>
          <a:xfrm>
            <a:off x="7951215" y="4576360"/>
            <a:ext cx="2375053" cy="217367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/>
                <a:ea typeface="Meiryo UI"/>
              </a:rPr>
              <a:t>利用者認証</a:t>
            </a:r>
            <a:r>
              <a:rPr kumimoji="1" lang="en-US" altLang="ja-JP" sz="1400" dirty="0">
                <a:solidFill>
                  <a:schemeClr val="tx1"/>
                </a:solidFill>
                <a:latin typeface="Meiryo UI"/>
                <a:ea typeface="Meiryo UI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/>
                <a:ea typeface="Meiryo UI"/>
              </a:rPr>
              <a:t>ユーザ認証機能</a:t>
            </a:r>
            <a:r>
              <a:rPr kumimoji="1" lang="ja-JP" altLang="en-US" sz="1400">
                <a:solidFill>
                  <a:schemeClr val="tx1"/>
                </a:solidFill>
                <a:ea typeface="+mn-lt"/>
                <a:cs typeface="+mn-lt"/>
              </a:rPr>
              <a:t>（企業ユーザ向け）</a:t>
            </a:r>
            <a:endParaRPr lang="en-US" altLang="ja-JP" sz="140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8" name="Rectangle 78">
            <a:extLst>
              <a:ext uri="{FF2B5EF4-FFF2-40B4-BE49-F238E27FC236}">
                <a16:creationId xmlns:a16="http://schemas.microsoft.com/office/drawing/2014/main" id="{73D4BD79-6FF7-BD6C-F327-7478F93D292C}"/>
              </a:ext>
            </a:extLst>
          </p:cNvPr>
          <p:cNvSpPr/>
          <p:nvPr/>
        </p:nvSpPr>
        <p:spPr>
          <a:xfrm>
            <a:off x="7625404" y="2540529"/>
            <a:ext cx="6831364" cy="643017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Cloud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3EE4CDC1-1A94-3441-396C-A1421112D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023" y="6259180"/>
            <a:ext cx="217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トークン有効性の検証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1E2F84CE-4EC8-69B1-FAEE-EEC21C3A9F47}"/>
              </a:ext>
            </a:extLst>
          </p:cNvPr>
          <p:cNvSpPr/>
          <p:nvPr/>
        </p:nvSpPr>
        <p:spPr>
          <a:xfrm>
            <a:off x="10999038" y="4985898"/>
            <a:ext cx="3103555" cy="1297010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6F8D3B3A-9D11-8210-B4D2-A4572E0E2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7720" y="5068722"/>
            <a:ext cx="29981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WebAPI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を提供する他の機能ブロック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E2991F71-3664-766F-EF33-A72414927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3355" y="5674766"/>
            <a:ext cx="26933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例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. 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・申請・届出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申請・届出機能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　　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 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・コンテンツ管理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ページ（動的コンテンツ）公開機能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7997A670-70F2-26C0-7155-55372EDBB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32" y="5925021"/>
            <a:ext cx="1270627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 dirty="0">
                <a:latin typeface="Meiryo UI"/>
                <a:ea typeface="Meiryo UI"/>
                <a:cs typeface="Amazon Ember" panose="020B0603020204020204" pitchFamily="34" charset="0"/>
              </a:rPr>
              <a:t>(</a:t>
            </a:r>
            <a:r>
              <a:rPr lang="en-US" altLang="en-US" sz="1400" dirty="0" err="1">
                <a:latin typeface="Meiryo UI"/>
                <a:ea typeface="Meiryo UI"/>
                <a:cs typeface="Amazon Ember" panose="020B0603020204020204" pitchFamily="34" charset="0"/>
              </a:rPr>
              <a:t>企業ユーザ</a:t>
            </a:r>
            <a:r>
              <a:rPr lang="en-US" altLang="en-US" sz="1400" dirty="0">
                <a:latin typeface="Meiryo UI"/>
                <a:ea typeface="Meiryo UI"/>
                <a:cs typeface="Amazon Ember" panose="020B0603020204020204" pitchFamily="34" charset="0"/>
              </a:rPr>
              <a:t>)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22" name="Graphic 23">
            <a:extLst>
              <a:ext uri="{FF2B5EF4-FFF2-40B4-BE49-F238E27FC236}">
                <a16:creationId xmlns:a16="http://schemas.microsoft.com/office/drawing/2014/main" id="{95FD1B5B-D536-45F0-617B-2283F707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485954" y="545512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2">
            <a:extLst>
              <a:ext uri="{FF2B5EF4-FFF2-40B4-BE49-F238E27FC236}">
                <a16:creationId xmlns:a16="http://schemas.microsoft.com/office/drawing/2014/main" id="{56D8A696-34D8-99C5-18AE-078549901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768" y="4578873"/>
            <a:ext cx="213876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ログイン</a:t>
            </a:r>
          </a:p>
          <a:p>
            <a:pPr algn="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(ID&amp;パスワードを入力)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9DA2B22D-5EE1-CAD1-B063-7C1CD61D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4576" y="4569768"/>
            <a:ext cx="134931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</a:t>
            </a:r>
          </a:p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発行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6CCC601A-7D82-8A00-C3DA-AB783548D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505" y="5715481"/>
            <a:ext cx="154085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API呼び出し</a:t>
            </a:r>
          </a:p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(トークン含む)</a:t>
            </a:r>
          </a:p>
        </p:txBody>
      </p:sp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41489C18-84DC-4AB8-22EA-860C8855A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4726" y="2534552"/>
            <a:ext cx="381000" cy="381000"/>
          </a:xfrm>
          <a:prstGeom prst="rect">
            <a:avLst/>
          </a:prstGeom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7FDC5261-5520-5482-A7DA-C0BC63C1B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007" y="7823664"/>
            <a:ext cx="17501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アプリケーションのトップ画面を表示</a:t>
            </a:r>
            <a:endParaRPr lang="ja-JP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1A097E40-7078-8F95-1DC6-A18122DC3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786" y="7962161"/>
            <a:ext cx="25896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C284A255-5680-3672-E383-3C61EE4A2CD8}"/>
              </a:ext>
            </a:extLst>
          </p:cNvPr>
          <p:cNvSpPr/>
          <p:nvPr/>
        </p:nvSpPr>
        <p:spPr>
          <a:xfrm>
            <a:off x="7951215" y="7624560"/>
            <a:ext cx="4378143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5" name="Rectangle 115">
            <a:extLst>
              <a:ext uri="{FF2B5EF4-FFF2-40B4-BE49-F238E27FC236}">
                <a16:creationId xmlns:a16="http://schemas.microsoft.com/office/drawing/2014/main" id="{C05EF936-0795-7992-9E43-141FBB8C5446}"/>
              </a:ext>
            </a:extLst>
          </p:cNvPr>
          <p:cNvSpPr/>
          <p:nvPr/>
        </p:nvSpPr>
        <p:spPr>
          <a:xfrm>
            <a:off x="2245547" y="2568981"/>
            <a:ext cx="2812055" cy="1297010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AA556CE6-2A0B-8E07-F51E-855823486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229" y="2651805"/>
            <a:ext cx="299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ja-JP" sz="2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G</a:t>
            </a:r>
            <a:r>
              <a:rPr lang="ja-JP" altLang="en-US" sz="2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ビズ</a:t>
            </a:r>
            <a:r>
              <a:rPr lang="en-US" altLang="ja-JP" sz="2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ID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4051005C-3C3D-7F40-95DD-0A36A22C4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228" y="3131445"/>
            <a:ext cx="26933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法人等の企業ユーザを認証する主体。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OpenID Connect 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の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OP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に相当する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IdP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。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75B39644-A6A7-85CC-EEA1-413C658AE73A}"/>
              </a:ext>
            </a:extLst>
          </p:cNvPr>
          <p:cNvCxnSpPr>
            <a:cxnSpLocks/>
          </p:cNvCxnSpPr>
          <p:nvPr/>
        </p:nvCxnSpPr>
        <p:spPr>
          <a:xfrm flipH="1" flipV="1">
            <a:off x="3618157" y="3872620"/>
            <a:ext cx="9989" cy="1523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カギ線コネクタ 63">
            <a:extLst>
              <a:ext uri="{FF2B5EF4-FFF2-40B4-BE49-F238E27FC236}">
                <a16:creationId xmlns:a16="http://schemas.microsoft.com/office/drawing/2014/main" id="{0B791AFD-B3F9-02ED-3B5B-CF99CC3F0972}"/>
              </a:ext>
            </a:extLst>
          </p:cNvPr>
          <p:cNvCxnSpPr>
            <a:cxnSpLocks/>
            <a:stCxn id="21" idx="2"/>
            <a:endCxn id="10" idx="1"/>
          </p:cNvCxnSpPr>
          <p:nvPr/>
        </p:nvCxnSpPr>
        <p:spPr>
          <a:xfrm rot="16200000" flipH="1">
            <a:off x="4987404" y="5179082"/>
            <a:ext cx="1694653" cy="423296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グラフィックス 39">
            <a:extLst>
              <a:ext uri="{FF2B5EF4-FFF2-40B4-BE49-F238E27FC236}">
                <a16:creationId xmlns:a16="http://schemas.microsoft.com/office/drawing/2014/main" id="{43AB66D3-DFD3-498A-28A6-DFBAA625D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4980" y="5312489"/>
            <a:ext cx="907399" cy="907399"/>
          </a:xfrm>
          <a:prstGeom prst="rect">
            <a:avLst/>
          </a:prstGeom>
        </p:spPr>
      </p:pic>
      <p:cxnSp>
        <p:nvCxnSpPr>
          <p:cNvPr id="41" name="カギ線コネクタ 63">
            <a:extLst>
              <a:ext uri="{FF2B5EF4-FFF2-40B4-BE49-F238E27FC236}">
                <a16:creationId xmlns:a16="http://schemas.microsoft.com/office/drawing/2014/main" id="{2C7A3837-1E24-FD4E-A37D-526284E7E537}"/>
              </a:ext>
            </a:extLst>
          </p:cNvPr>
          <p:cNvCxnSpPr>
            <a:cxnSpLocks/>
            <a:stCxn id="4" idx="0"/>
            <a:endCxn id="5" idx="3"/>
          </p:cNvCxnSpPr>
          <p:nvPr/>
        </p:nvCxnSpPr>
        <p:spPr>
          <a:xfrm rot="16200000" flipV="1">
            <a:off x="6418735" y="1856353"/>
            <a:ext cx="1358874" cy="40811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2F2102B-5420-2614-264D-2DAC551B941F}"/>
              </a:ext>
            </a:extLst>
          </p:cNvPr>
          <p:cNvCxnSpPr>
            <a:cxnSpLocks/>
          </p:cNvCxnSpPr>
          <p:nvPr/>
        </p:nvCxnSpPr>
        <p:spPr>
          <a:xfrm>
            <a:off x="3776654" y="3899521"/>
            <a:ext cx="10112" cy="1542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CBFB2C60-423F-BFCD-4FE9-118D1C7ED0C8}"/>
              </a:ext>
            </a:extLst>
          </p:cNvPr>
          <p:cNvCxnSpPr>
            <a:cxnSpLocks/>
          </p:cNvCxnSpPr>
          <p:nvPr/>
        </p:nvCxnSpPr>
        <p:spPr>
          <a:xfrm flipV="1">
            <a:off x="4120637" y="5674766"/>
            <a:ext cx="3694589" cy="4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E4FD35BA-D125-4BD1-A8A4-F853B2BE7909}"/>
              </a:ext>
            </a:extLst>
          </p:cNvPr>
          <p:cNvCxnSpPr>
            <a:cxnSpLocks/>
          </p:cNvCxnSpPr>
          <p:nvPr/>
        </p:nvCxnSpPr>
        <p:spPr>
          <a:xfrm>
            <a:off x="10326268" y="5690071"/>
            <a:ext cx="6727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2">
            <a:extLst>
              <a:ext uri="{FF2B5EF4-FFF2-40B4-BE49-F238E27FC236}">
                <a16:creationId xmlns:a16="http://schemas.microsoft.com/office/drawing/2014/main" id="{ADD8AF7D-FFB7-3E29-85B1-08D73CB63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731" y="3285889"/>
            <a:ext cx="154085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トークンの有効性確認</a:t>
            </a:r>
          </a:p>
        </p:txBody>
      </p:sp>
    </p:spTree>
    <p:extLst>
      <p:ext uri="{BB962C8B-B14F-4D97-AF65-F5344CB8AC3E}">
        <p14:creationId xmlns:p14="http://schemas.microsoft.com/office/powerpoint/2010/main" val="363253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74EC6-AF05-10B4-AFF8-3FD054AB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871F6A9-A1BD-CB41-E352-784FEE96A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latin typeface="Meiryo UI"/>
                <a:ea typeface="Meiryo UI"/>
              </a:rPr>
              <a:t>7-2-1-3.</a:t>
            </a:r>
            <a:r>
              <a:rPr kumimoji="1" lang="ja-JP" altLang="en-US" dirty="0">
                <a:latin typeface="Meiryo UI"/>
                <a:ea typeface="Meiryo UI"/>
              </a:rPr>
              <a:t>利用者認証</a:t>
            </a:r>
            <a:r>
              <a:rPr kumimoji="1" lang="en-US" altLang="ja-JP" dirty="0">
                <a:latin typeface="Meiryo UI"/>
                <a:ea typeface="Meiryo UI"/>
              </a:rPr>
              <a:t>_</a:t>
            </a:r>
            <a:r>
              <a:rPr kumimoji="1" lang="ja-JP" altLang="en-US" dirty="0">
                <a:latin typeface="Meiryo UI"/>
                <a:ea typeface="Meiryo UI"/>
              </a:rPr>
              <a:t>ユーザ認証</a:t>
            </a:r>
            <a:r>
              <a:rPr kumimoji="1" lang="ja-JP" altLang="en-US">
                <a:latin typeface="Meiryo UI"/>
                <a:ea typeface="Meiryo UI"/>
              </a:rPr>
              <a:t>機能（企業ユーザ向け）</a:t>
            </a:r>
            <a:br>
              <a:rPr kumimoji="1" lang="en-US" altLang="ja-JP">
                <a:latin typeface="Meiryo UI"/>
                <a:ea typeface="Meiryo UI"/>
              </a:rPr>
            </a:br>
            <a:r>
              <a:rPr lang="ja-JP" altLang="en-US" b="0" i="0">
                <a:solidFill>
                  <a:srgbClr val="1A1A1C"/>
                </a:solidFill>
                <a:effectLst/>
                <a:latin typeface="Noto Sans JP"/>
              </a:rPr>
              <a:t>（パターン</a:t>
            </a:r>
            <a:r>
              <a:rPr lang="en-US" altLang="ja-JP" b="0" i="0">
                <a:solidFill>
                  <a:srgbClr val="1A1A1C"/>
                </a:solidFill>
                <a:effectLst/>
                <a:latin typeface="Noto Sans JP"/>
              </a:rPr>
              <a:t>2 </a:t>
            </a:r>
            <a:r>
              <a:rPr lang="ja-JP" altLang="en-US" b="0" i="0">
                <a:solidFill>
                  <a:srgbClr val="1A1A1C"/>
                </a:solidFill>
                <a:effectLst/>
                <a:latin typeface="Noto Sans JP"/>
              </a:rPr>
              <a:t>小規模システム向け）</a:t>
            </a:r>
            <a:endParaRPr lang="ja-JP" altLang="en-US" dirty="0">
              <a:latin typeface="Meiryo UI"/>
              <a:ea typeface="Meiryo UI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01BE43E-78E0-3FE7-95D2-C16AF25D56E6}"/>
              </a:ext>
            </a:extLst>
          </p:cNvPr>
          <p:cNvGrpSpPr/>
          <p:nvPr/>
        </p:nvGrpSpPr>
        <p:grpSpPr>
          <a:xfrm>
            <a:off x="4288153" y="2540529"/>
            <a:ext cx="10168615" cy="6430177"/>
            <a:chOff x="1012377" y="1018836"/>
            <a:chExt cx="10168615" cy="6430177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E8B675C3-5D99-0307-E08B-80CABD2FD3DD}"/>
                </a:ext>
              </a:extLst>
            </p:cNvPr>
            <p:cNvSpPr/>
            <p:nvPr/>
          </p:nvSpPr>
          <p:spPr>
            <a:xfrm>
              <a:off x="4675439" y="1657403"/>
              <a:ext cx="2375053" cy="3995760"/>
            </a:xfrm>
            <a:prstGeom prst="rect">
              <a:avLst/>
            </a:prstGeom>
            <a:solidFill>
              <a:srgbClr val="45DAFF">
                <a:alpha val="30196"/>
              </a:srgbClr>
            </a:solidFill>
            <a:ln w="28575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r"/>
              <a:r>
                <a:rPr kumimoji="1" lang="ja-JP" altLang="en-US" sz="1400">
                  <a:solidFill>
                    <a:schemeClr val="tx1"/>
                  </a:solidFill>
                  <a:latin typeface="Meiryo UI"/>
                  <a:ea typeface="Meiryo UI"/>
                </a:rPr>
                <a:t>利用者認証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Meiryo UI"/>
                  <a:ea typeface="Meiryo UI"/>
                </a:rPr>
                <a:t>_</a:t>
              </a:r>
              <a:r>
                <a:rPr kumimoji="1" lang="ja-JP" altLang="en-US" sz="1400">
                  <a:solidFill>
                    <a:schemeClr val="tx1"/>
                  </a:solidFill>
                  <a:latin typeface="Meiryo UI"/>
                  <a:ea typeface="Meiryo UI"/>
                </a:rPr>
                <a:t>ユーザ認証機能</a:t>
              </a:r>
              <a:r>
                <a:rPr kumimoji="1" lang="ja-JP" altLang="en-US" sz="1400">
                  <a:solidFill>
                    <a:schemeClr val="tx1"/>
                  </a:solidFill>
                  <a:ea typeface="+mn-lt"/>
                  <a:cs typeface="+mn-lt"/>
                </a:rPr>
                <a:t>（職員向け）</a:t>
              </a:r>
              <a:endParaRPr lang="en-US" altLang="ja-JP" sz="1400">
                <a:solidFill>
                  <a:schemeClr val="tx1"/>
                </a:solidFill>
                <a:ea typeface="+mn-lt"/>
                <a:cs typeface="+mn-lt"/>
              </a:endParaRPr>
            </a:p>
          </p:txBody>
        </p:sp>
        <p:sp>
          <p:nvSpPr>
            <p:cNvPr id="8" name="Rectangle 78">
              <a:extLst>
                <a:ext uri="{FF2B5EF4-FFF2-40B4-BE49-F238E27FC236}">
                  <a16:creationId xmlns:a16="http://schemas.microsoft.com/office/drawing/2014/main" id="{607598CD-E13F-B849-EEF8-FA55114AF1B4}"/>
                </a:ext>
              </a:extLst>
            </p:cNvPr>
            <p:cNvSpPr/>
            <p:nvPr/>
          </p:nvSpPr>
          <p:spPr>
            <a:xfrm>
              <a:off x="4349628" y="1018836"/>
              <a:ext cx="6831364" cy="6430177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2920" tIns="9144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Azure Cloud</a:t>
              </a: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9FBB4091-42DB-A114-7A23-B82C7FB11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6329" y="2844356"/>
              <a:ext cx="21734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Azure Active Directory B2C</a:t>
              </a:r>
              <a:endPara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ユーザー情報管理</a:t>
              </a:r>
              <a:endPara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</p:txBody>
        </p:sp>
        <p:sp>
          <p:nvSpPr>
            <p:cNvPr id="17" name="Rectangle 115">
              <a:extLst>
                <a:ext uri="{FF2B5EF4-FFF2-40B4-BE49-F238E27FC236}">
                  <a16:creationId xmlns:a16="http://schemas.microsoft.com/office/drawing/2014/main" id="{822C0608-07DE-94D3-B51E-7918CA9D9CFC}"/>
                </a:ext>
              </a:extLst>
            </p:cNvPr>
            <p:cNvSpPr/>
            <p:nvPr/>
          </p:nvSpPr>
          <p:spPr>
            <a:xfrm>
              <a:off x="7407263" y="1822378"/>
              <a:ext cx="3103555" cy="1297010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821FEEC8-A799-8F8F-0ECB-55F1349EDB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5945" y="1905202"/>
              <a:ext cx="29981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ja-JP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WebAPI</a:t>
              </a:r>
              <a:r>
                <a:rPr lang="ja-JP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を提供する他の機能ブロック</a:t>
              </a:r>
              <a:endPara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3CF0D03C-FEFC-979B-4CDE-009376903E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1580" y="2511246"/>
              <a:ext cx="269337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例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. 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・申請・届出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申請・届出機能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　　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 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・コンテンツ管理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_Web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ページ（動的コンテンツ）公開機能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5B1C297C-E6DA-9412-CDB4-3AC6ED233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2377" y="4668180"/>
              <a:ext cx="127062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利用者</a:t>
              </a:r>
            </a:p>
            <a:p>
              <a:pPr algn="ctr" eaLnBrk="1" hangingPunct="1"/>
              <a:r>
                <a:rPr lang="en-US" altLang="en-US" sz="1400" dirty="0">
                  <a:latin typeface="Meiryo UI"/>
                  <a:ea typeface="Meiryo UI"/>
                  <a:cs typeface="Amazon Ember" panose="020B0603020204020204" pitchFamily="34" charset="0"/>
                </a:rPr>
                <a:t>(職員)</a:t>
              </a:r>
              <a:endPara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</p:txBody>
        </p:sp>
        <p:pic>
          <p:nvPicPr>
            <p:cNvPr id="22" name="Graphic 23">
              <a:extLst>
                <a:ext uri="{FF2B5EF4-FFF2-40B4-BE49-F238E27FC236}">
                  <a16:creationId xmlns:a16="http://schemas.microsoft.com/office/drawing/2014/main" id="{FF23B528-BF9B-9F26-F889-6CF8CB958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 flipH="1">
              <a:off x="1389629" y="4198280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E964CB3F-4AC7-FFDA-3976-40A662F639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5020" y="1730708"/>
              <a:ext cx="257994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ログイン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(ID&amp;パスワードを入力)</a:t>
              </a:r>
            </a:p>
          </p:txBody>
        </p:sp>
        <p:cxnSp>
          <p:nvCxnSpPr>
            <p:cNvPr id="28" name="カギ線コネクタ 27">
              <a:extLst>
                <a:ext uri="{FF2B5EF4-FFF2-40B4-BE49-F238E27FC236}">
                  <a16:creationId xmlns:a16="http://schemas.microsoft.com/office/drawing/2014/main" id="{9F168487-8AFB-C817-AA3F-6F1489D7BE4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819328" y="2397334"/>
              <a:ext cx="3339053" cy="1886415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D634FA17-29A9-EF88-69AD-1540379CF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9819" y="3736516"/>
              <a:ext cx="134931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トークン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発行</a:t>
              </a:r>
            </a:p>
          </p:txBody>
        </p:sp>
        <p:cxnSp>
          <p:nvCxnSpPr>
            <p:cNvPr id="32" name="カギ線コネクタ 51">
              <a:extLst>
                <a:ext uri="{FF2B5EF4-FFF2-40B4-BE49-F238E27FC236}">
                  <a16:creationId xmlns:a16="http://schemas.microsoft.com/office/drawing/2014/main" id="{FE3F4587-B573-F535-78DF-319029499A22}"/>
                </a:ext>
              </a:extLst>
            </p:cNvPr>
            <p:cNvCxnSpPr>
              <a:cxnSpLocks/>
              <a:stCxn id="23" idx="3"/>
              <a:endCxn id="19" idx="2"/>
            </p:cNvCxnSpPr>
            <p:nvPr/>
          </p:nvCxnSpPr>
          <p:spPr>
            <a:xfrm flipV="1">
              <a:off x="6296603" y="3157577"/>
              <a:ext cx="2641664" cy="130731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F39BB53E-7291-7D7A-FC65-ACB1B6D5D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7636" y="4435285"/>
              <a:ext cx="154085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API呼び出し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(トークン含む)</a:t>
              </a:r>
            </a:p>
          </p:txBody>
        </p:sp>
        <p:cxnSp>
          <p:nvCxnSpPr>
            <p:cNvPr id="37" name="カギ線コネクタ 63">
              <a:extLst>
                <a:ext uri="{FF2B5EF4-FFF2-40B4-BE49-F238E27FC236}">
                  <a16:creationId xmlns:a16="http://schemas.microsoft.com/office/drawing/2014/main" id="{F28CD5AF-D37D-A4B3-E957-4074D7D71598}"/>
                </a:ext>
              </a:extLst>
            </p:cNvPr>
            <p:cNvCxnSpPr>
              <a:cxnSpLocks/>
              <a:stCxn id="21" idx="2"/>
              <a:endCxn id="10" idx="1"/>
            </p:cNvCxnSpPr>
            <p:nvPr/>
          </p:nvCxnSpPr>
          <p:spPr>
            <a:xfrm rot="16200000" flipH="1">
              <a:off x="2446665" y="4392426"/>
              <a:ext cx="1429801" cy="302774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B0C41416-77C7-27AF-3F88-84BACDCCB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4726" y="2534552"/>
            <a:ext cx="381000" cy="381000"/>
          </a:xfrm>
          <a:prstGeom prst="rect">
            <a:avLst/>
          </a:prstGeom>
        </p:spPr>
      </p:pic>
      <p:pic>
        <p:nvPicPr>
          <p:cNvPr id="50" name="グラフィックス 49">
            <a:extLst>
              <a:ext uri="{FF2B5EF4-FFF2-40B4-BE49-F238E27FC236}">
                <a16:creationId xmlns:a16="http://schemas.microsoft.com/office/drawing/2014/main" id="{4A908C92-4A08-AEA8-38DE-3025C262A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59968" y="3728816"/>
            <a:ext cx="631995" cy="631995"/>
          </a:xfrm>
          <a:prstGeom prst="rect">
            <a:avLst/>
          </a:prstGeom>
        </p:spPr>
      </p:pic>
      <p:cxnSp>
        <p:nvCxnSpPr>
          <p:cNvPr id="6" name="カギ線コネクタ 51">
            <a:extLst>
              <a:ext uri="{FF2B5EF4-FFF2-40B4-BE49-F238E27FC236}">
                <a16:creationId xmlns:a16="http://schemas.microsoft.com/office/drawing/2014/main" id="{EED17376-3823-C4AA-D85A-7AD43AC298E1}"/>
              </a:ext>
            </a:extLst>
          </p:cNvPr>
          <p:cNvCxnSpPr>
            <a:cxnSpLocks/>
            <a:stCxn id="22" idx="0"/>
          </p:cNvCxnSpPr>
          <p:nvPr/>
        </p:nvCxnSpPr>
        <p:spPr>
          <a:xfrm rot="5400000" flipH="1" flipV="1">
            <a:off x="5677513" y="3020229"/>
            <a:ext cx="1922586" cy="347690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20">
            <a:extLst>
              <a:ext uri="{FF2B5EF4-FFF2-40B4-BE49-F238E27FC236}">
                <a16:creationId xmlns:a16="http://schemas.microsoft.com/office/drawing/2014/main" id="{1C647DF3-86BC-D2DA-E34B-CE9AB0A66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007" y="7823664"/>
            <a:ext cx="17501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アプリケーションのトップ画面を表示</a:t>
            </a:r>
            <a:endParaRPr lang="ja-JP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32798B4D-16FD-17AC-708C-105E10579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786" y="7962161"/>
            <a:ext cx="25896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36292D08-64BF-3EDC-2DB6-5D1047D657CF}"/>
              </a:ext>
            </a:extLst>
          </p:cNvPr>
          <p:cNvSpPr/>
          <p:nvPr/>
        </p:nvSpPr>
        <p:spPr>
          <a:xfrm>
            <a:off x="7951215" y="7624560"/>
            <a:ext cx="4378143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39BC549C-DC57-D63F-B9C1-8819DB228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023" y="6479575"/>
            <a:ext cx="217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トークン有効性の検証</a:t>
            </a:r>
          </a:p>
        </p:txBody>
      </p:sp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D1AC41EA-ACF9-D311-D823-AE655D0642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4980" y="5532884"/>
            <a:ext cx="907399" cy="907399"/>
          </a:xfrm>
          <a:prstGeom prst="rect">
            <a:avLst/>
          </a:prstGeom>
        </p:spPr>
      </p:pic>
      <p:cxnSp>
        <p:nvCxnSpPr>
          <p:cNvPr id="36" name="直線矢印コネクタ 120">
            <a:extLst>
              <a:ext uri="{FF2B5EF4-FFF2-40B4-BE49-F238E27FC236}">
                <a16:creationId xmlns:a16="http://schemas.microsoft.com/office/drawing/2014/main" id="{87FC4DDB-CF8E-D579-01C7-6FA0FFC75250}"/>
              </a:ext>
            </a:extLst>
          </p:cNvPr>
          <p:cNvCxnSpPr>
            <a:cxnSpLocks/>
          </p:cNvCxnSpPr>
          <p:nvPr/>
        </p:nvCxnSpPr>
        <p:spPr>
          <a:xfrm>
            <a:off x="5135305" y="5980975"/>
            <a:ext cx="34597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矢印コネクタ 120">
            <a:extLst>
              <a:ext uri="{FF2B5EF4-FFF2-40B4-BE49-F238E27FC236}">
                <a16:creationId xmlns:a16="http://schemas.microsoft.com/office/drawing/2014/main" id="{BB10F239-E750-4EAF-4478-1204EBAE15EF}"/>
              </a:ext>
            </a:extLst>
          </p:cNvPr>
          <p:cNvCxnSpPr>
            <a:cxnSpLocks/>
          </p:cNvCxnSpPr>
          <p:nvPr/>
        </p:nvCxnSpPr>
        <p:spPr>
          <a:xfrm flipV="1">
            <a:off x="9142312" y="4790688"/>
            <a:ext cx="0" cy="552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12">
            <a:extLst>
              <a:ext uri="{FF2B5EF4-FFF2-40B4-BE49-F238E27FC236}">
                <a16:creationId xmlns:a16="http://schemas.microsoft.com/office/drawing/2014/main" id="{6818F2B0-E789-30C2-EFDF-BF62B48A4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824" y="4913802"/>
            <a:ext cx="154085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トークンの有効性確認</a:t>
            </a:r>
          </a:p>
        </p:txBody>
      </p:sp>
    </p:spTree>
    <p:extLst>
      <p:ext uri="{BB962C8B-B14F-4D97-AF65-F5344CB8AC3E}">
        <p14:creationId xmlns:p14="http://schemas.microsoft.com/office/powerpoint/2010/main" val="3235065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latin typeface="Meiryo UI"/>
                <a:ea typeface="Meiryo UI"/>
              </a:rPr>
              <a:t>7-2-1-3.</a:t>
            </a:r>
            <a:r>
              <a:rPr kumimoji="1" lang="ja-JP" altLang="en-US" dirty="0">
                <a:latin typeface="Meiryo UI"/>
                <a:ea typeface="Meiryo UI"/>
              </a:rPr>
              <a:t>利用者認証</a:t>
            </a:r>
            <a:r>
              <a:rPr kumimoji="1" lang="en-US" altLang="ja-JP" dirty="0">
                <a:latin typeface="Meiryo UI"/>
                <a:ea typeface="Meiryo UI"/>
              </a:rPr>
              <a:t>_</a:t>
            </a:r>
            <a:r>
              <a:rPr kumimoji="1" lang="ja-JP" altLang="en-US" dirty="0">
                <a:latin typeface="Meiryo UI"/>
                <a:ea typeface="Meiryo UI"/>
              </a:rPr>
              <a:t>ユーザ認証機能（</a:t>
            </a:r>
            <a:r>
              <a:rPr kumimoji="1" lang="ja-JP" altLang="en-US">
                <a:latin typeface="Meiryo UI"/>
                <a:ea typeface="Meiryo UI"/>
              </a:rPr>
              <a:t>職員向け）</a:t>
            </a:r>
            <a:br>
              <a:rPr kumimoji="1" lang="en-US" altLang="ja-JP">
                <a:latin typeface="Meiryo UI"/>
                <a:ea typeface="Meiryo UI"/>
              </a:rPr>
            </a:br>
            <a:r>
              <a:rPr lang="ja-JP" altLang="en-US" b="0" i="0">
                <a:solidFill>
                  <a:srgbClr val="1A1A1C"/>
                </a:solidFill>
                <a:effectLst/>
                <a:latin typeface="Noto Sans JP"/>
              </a:rPr>
              <a:t>（パターン</a:t>
            </a:r>
            <a:r>
              <a:rPr lang="en-US" altLang="ja-JP" b="0" i="0">
                <a:solidFill>
                  <a:srgbClr val="1A1A1C"/>
                </a:solidFill>
                <a:effectLst/>
                <a:latin typeface="Noto Sans JP"/>
              </a:rPr>
              <a:t>1 </a:t>
            </a:r>
            <a:r>
              <a:rPr lang="ja-JP" altLang="en-US" b="0" i="0">
                <a:solidFill>
                  <a:srgbClr val="1A1A1C"/>
                </a:solidFill>
                <a:effectLst/>
                <a:latin typeface="Noto Sans JP"/>
              </a:rPr>
              <a:t>外部</a:t>
            </a:r>
            <a:r>
              <a:rPr lang="en-US" altLang="ja-JP" b="0" i="0">
                <a:solidFill>
                  <a:srgbClr val="1A1A1C"/>
                </a:solidFill>
                <a:effectLst/>
                <a:latin typeface="Noto Sans JP"/>
              </a:rPr>
              <a:t>ID</a:t>
            </a:r>
            <a:r>
              <a:rPr lang="ja-JP" altLang="en-US" b="0" i="0">
                <a:solidFill>
                  <a:srgbClr val="1A1A1C"/>
                </a:solidFill>
                <a:effectLst/>
                <a:latin typeface="Noto Sans JP"/>
              </a:rPr>
              <a:t>プロバイダ連携）</a:t>
            </a:r>
            <a:endParaRPr lang="ja-JP" altLang="en-US" dirty="0">
              <a:latin typeface="Meiryo UI"/>
              <a:ea typeface="Meiryo UI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5DEC0AC-856F-BE17-CB92-9A14DF4E4C91}"/>
              </a:ext>
            </a:extLst>
          </p:cNvPr>
          <p:cNvSpPr/>
          <p:nvPr/>
        </p:nvSpPr>
        <p:spPr>
          <a:xfrm>
            <a:off x="7951215" y="4576360"/>
            <a:ext cx="2375053" cy="217367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/>
                <a:ea typeface="Meiryo UI"/>
              </a:rPr>
              <a:t>利用者認証</a:t>
            </a:r>
            <a:r>
              <a:rPr kumimoji="1" lang="en-US" altLang="ja-JP" sz="1400" dirty="0">
                <a:solidFill>
                  <a:schemeClr val="tx1"/>
                </a:solidFill>
                <a:latin typeface="Meiryo UI"/>
                <a:ea typeface="Meiryo UI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/>
                <a:ea typeface="Meiryo UI"/>
              </a:rPr>
              <a:t>ユーザ認証機能</a:t>
            </a:r>
            <a:r>
              <a:rPr kumimoji="1" lang="ja-JP" altLang="en-US" sz="1400">
                <a:solidFill>
                  <a:schemeClr val="tx1"/>
                </a:solidFill>
                <a:ea typeface="+mn-lt"/>
                <a:cs typeface="+mn-lt"/>
              </a:rPr>
              <a:t>（企業ユーザ向け）</a:t>
            </a:r>
            <a:endParaRPr lang="en-US" altLang="ja-JP" sz="140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8" name="Rectangle 78">
            <a:extLst>
              <a:ext uri="{FF2B5EF4-FFF2-40B4-BE49-F238E27FC236}">
                <a16:creationId xmlns:a16="http://schemas.microsoft.com/office/drawing/2014/main" id="{73D4BD79-6FF7-BD6C-F327-7478F93D292C}"/>
              </a:ext>
            </a:extLst>
          </p:cNvPr>
          <p:cNvSpPr/>
          <p:nvPr/>
        </p:nvSpPr>
        <p:spPr>
          <a:xfrm>
            <a:off x="7625404" y="2540529"/>
            <a:ext cx="6831364" cy="643017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Azure Cloud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3EE4CDC1-1A94-3441-396C-A1421112D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023" y="6259180"/>
            <a:ext cx="217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トークン有効性の検証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1E2F84CE-4EC8-69B1-FAEE-EEC21C3A9F47}"/>
              </a:ext>
            </a:extLst>
          </p:cNvPr>
          <p:cNvSpPr/>
          <p:nvPr/>
        </p:nvSpPr>
        <p:spPr>
          <a:xfrm>
            <a:off x="10999038" y="4985898"/>
            <a:ext cx="3103555" cy="1297010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6F8D3B3A-9D11-8210-B4D2-A4572E0E2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7720" y="5068722"/>
            <a:ext cx="29981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WebAPI</a:t>
            </a:r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を提供する他の機能ブロック</a:t>
            </a:r>
            <a:endParaRPr lang="en-US" altLang="ja-JP" sz="1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E2991F71-3664-766F-EF33-A72414927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3355" y="5674766"/>
            <a:ext cx="26933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例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. 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・申請・届出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申請・届出機能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　　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 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・コンテンツ管理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ページ（動的コンテンツ）公開機能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7997A670-70F2-26C0-7155-55372EDBB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32" y="5925021"/>
            <a:ext cx="1270627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 dirty="0">
                <a:latin typeface="Meiryo UI"/>
                <a:ea typeface="Meiryo UI"/>
                <a:cs typeface="Amazon Ember" panose="020B0603020204020204" pitchFamily="34" charset="0"/>
              </a:rPr>
              <a:t>(職員)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22" name="Graphic 23">
            <a:extLst>
              <a:ext uri="{FF2B5EF4-FFF2-40B4-BE49-F238E27FC236}">
                <a16:creationId xmlns:a16="http://schemas.microsoft.com/office/drawing/2014/main" id="{95FD1B5B-D536-45F0-617B-2283F707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485954" y="545512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2">
            <a:extLst>
              <a:ext uri="{FF2B5EF4-FFF2-40B4-BE49-F238E27FC236}">
                <a16:creationId xmlns:a16="http://schemas.microsoft.com/office/drawing/2014/main" id="{56D8A696-34D8-99C5-18AE-078549901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768" y="4578873"/>
            <a:ext cx="213876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ログイン</a:t>
            </a:r>
          </a:p>
          <a:p>
            <a:pPr algn="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(ID&amp;パスワードを入力)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9DA2B22D-5EE1-CAD1-B063-7C1CD61D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4576" y="4569768"/>
            <a:ext cx="134931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</a:t>
            </a:r>
          </a:p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発行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6CCC601A-7D82-8A00-C3DA-AB783548D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505" y="5715481"/>
            <a:ext cx="154085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API呼び出し</a:t>
            </a:r>
          </a:p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(トークン含む)</a:t>
            </a:r>
          </a:p>
        </p:txBody>
      </p:sp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41489C18-84DC-4AB8-22EA-860C8855A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1023" y="2569242"/>
            <a:ext cx="381000" cy="381000"/>
          </a:xfrm>
          <a:prstGeom prst="rect">
            <a:avLst/>
          </a:prstGeom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7FDC5261-5520-5482-A7DA-C0BC63C1B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007" y="7823664"/>
            <a:ext cx="17501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アプリケーションのトップ画面を表示</a:t>
            </a:r>
            <a:endParaRPr lang="ja-JP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1A097E40-7078-8F95-1DC6-A18122DC3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786" y="7962161"/>
            <a:ext cx="25896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C284A255-5680-3672-E383-3C61EE4A2CD8}"/>
              </a:ext>
            </a:extLst>
          </p:cNvPr>
          <p:cNvSpPr/>
          <p:nvPr/>
        </p:nvSpPr>
        <p:spPr>
          <a:xfrm>
            <a:off x="7951215" y="7624560"/>
            <a:ext cx="4378143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5" name="Rectangle 115">
            <a:extLst>
              <a:ext uri="{FF2B5EF4-FFF2-40B4-BE49-F238E27FC236}">
                <a16:creationId xmlns:a16="http://schemas.microsoft.com/office/drawing/2014/main" id="{C05EF936-0795-7992-9E43-141FBB8C5446}"/>
              </a:ext>
            </a:extLst>
          </p:cNvPr>
          <p:cNvSpPr/>
          <p:nvPr/>
        </p:nvSpPr>
        <p:spPr>
          <a:xfrm>
            <a:off x="2245547" y="2568981"/>
            <a:ext cx="2812055" cy="1297010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AA556CE6-2A0B-8E07-F51E-855823486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229" y="2651805"/>
            <a:ext cx="299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2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外部</a:t>
            </a:r>
            <a:r>
              <a:rPr lang="en-US" altLang="ja-JP" sz="2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ID</a:t>
            </a:r>
            <a:r>
              <a:rPr lang="ja-JP" altLang="en-US" sz="2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プロバイダ</a:t>
            </a:r>
            <a:endParaRPr lang="en-US" altLang="ja-JP" sz="24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4051005C-3C3D-7F40-95DD-0A36A22C4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228" y="3131445"/>
            <a:ext cx="26933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　職員を認証する主体。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OpenID Connect 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の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OP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に相当する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IdP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。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75B39644-A6A7-85CC-EEA1-413C658AE73A}"/>
              </a:ext>
            </a:extLst>
          </p:cNvPr>
          <p:cNvCxnSpPr>
            <a:cxnSpLocks/>
          </p:cNvCxnSpPr>
          <p:nvPr/>
        </p:nvCxnSpPr>
        <p:spPr>
          <a:xfrm flipH="1" flipV="1">
            <a:off x="3618157" y="3872620"/>
            <a:ext cx="9989" cy="1523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カギ線コネクタ 63">
            <a:extLst>
              <a:ext uri="{FF2B5EF4-FFF2-40B4-BE49-F238E27FC236}">
                <a16:creationId xmlns:a16="http://schemas.microsoft.com/office/drawing/2014/main" id="{0B791AFD-B3F9-02ED-3B5B-CF99CC3F0972}"/>
              </a:ext>
            </a:extLst>
          </p:cNvPr>
          <p:cNvCxnSpPr>
            <a:cxnSpLocks/>
            <a:stCxn id="21" idx="2"/>
            <a:endCxn id="10" idx="1"/>
          </p:cNvCxnSpPr>
          <p:nvPr/>
        </p:nvCxnSpPr>
        <p:spPr>
          <a:xfrm rot="16200000" flipH="1">
            <a:off x="4987404" y="5179082"/>
            <a:ext cx="1694653" cy="423296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グラフィックス 39">
            <a:extLst>
              <a:ext uri="{FF2B5EF4-FFF2-40B4-BE49-F238E27FC236}">
                <a16:creationId xmlns:a16="http://schemas.microsoft.com/office/drawing/2014/main" id="{43AB66D3-DFD3-498A-28A6-DFBAA625D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4980" y="5312489"/>
            <a:ext cx="907399" cy="907399"/>
          </a:xfrm>
          <a:prstGeom prst="rect">
            <a:avLst/>
          </a:prstGeom>
        </p:spPr>
      </p:pic>
      <p:cxnSp>
        <p:nvCxnSpPr>
          <p:cNvPr id="41" name="カギ線コネクタ 63">
            <a:extLst>
              <a:ext uri="{FF2B5EF4-FFF2-40B4-BE49-F238E27FC236}">
                <a16:creationId xmlns:a16="http://schemas.microsoft.com/office/drawing/2014/main" id="{2C7A3837-1E24-FD4E-A37D-526284E7E537}"/>
              </a:ext>
            </a:extLst>
          </p:cNvPr>
          <p:cNvCxnSpPr>
            <a:cxnSpLocks/>
            <a:stCxn id="4" idx="0"/>
            <a:endCxn id="5" idx="3"/>
          </p:cNvCxnSpPr>
          <p:nvPr/>
        </p:nvCxnSpPr>
        <p:spPr>
          <a:xfrm rot="16200000" flipV="1">
            <a:off x="6418735" y="1856353"/>
            <a:ext cx="1358874" cy="40811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2F2102B-5420-2614-264D-2DAC551B941F}"/>
              </a:ext>
            </a:extLst>
          </p:cNvPr>
          <p:cNvCxnSpPr>
            <a:cxnSpLocks/>
          </p:cNvCxnSpPr>
          <p:nvPr/>
        </p:nvCxnSpPr>
        <p:spPr>
          <a:xfrm>
            <a:off x="3776654" y="3899521"/>
            <a:ext cx="10112" cy="1542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CBFB2C60-423F-BFCD-4FE9-118D1C7ED0C8}"/>
              </a:ext>
            </a:extLst>
          </p:cNvPr>
          <p:cNvCxnSpPr>
            <a:cxnSpLocks/>
          </p:cNvCxnSpPr>
          <p:nvPr/>
        </p:nvCxnSpPr>
        <p:spPr>
          <a:xfrm flipV="1">
            <a:off x="4120637" y="5674766"/>
            <a:ext cx="3694589" cy="4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E4FD35BA-D125-4BD1-A8A4-F853B2BE7909}"/>
              </a:ext>
            </a:extLst>
          </p:cNvPr>
          <p:cNvCxnSpPr>
            <a:cxnSpLocks/>
          </p:cNvCxnSpPr>
          <p:nvPr/>
        </p:nvCxnSpPr>
        <p:spPr>
          <a:xfrm>
            <a:off x="10326268" y="5690071"/>
            <a:ext cx="6727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2">
            <a:extLst>
              <a:ext uri="{FF2B5EF4-FFF2-40B4-BE49-F238E27FC236}">
                <a16:creationId xmlns:a16="http://schemas.microsoft.com/office/drawing/2014/main" id="{ADD8AF7D-FFB7-3E29-85B1-08D73CB63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731" y="3285889"/>
            <a:ext cx="154085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トークンの有効性確認</a:t>
            </a:r>
          </a:p>
        </p:txBody>
      </p:sp>
    </p:spTree>
    <p:extLst>
      <p:ext uri="{BB962C8B-B14F-4D97-AF65-F5344CB8AC3E}">
        <p14:creationId xmlns:p14="http://schemas.microsoft.com/office/powerpoint/2010/main" val="1243218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74EC6-AF05-10B4-AFF8-3FD054AB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D9D6B3F9-40BC-A9E2-B64D-0F78C6071A6A}"/>
              </a:ext>
            </a:extLst>
          </p:cNvPr>
          <p:cNvSpPr/>
          <p:nvPr/>
        </p:nvSpPr>
        <p:spPr>
          <a:xfrm>
            <a:off x="2219164" y="2681390"/>
            <a:ext cx="5732050" cy="1599191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/>
            <a:endParaRPr lang="en-US" altLang="ja-JP" sz="140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1871F6A9-A1BD-CB41-E352-784FEE96A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latin typeface="Meiryo UI"/>
                <a:ea typeface="Meiryo UI"/>
              </a:rPr>
              <a:t>7-2-1-2. </a:t>
            </a:r>
            <a:r>
              <a:rPr kumimoji="1" lang="ja-JP" altLang="en-US">
                <a:latin typeface="Meiryo UI"/>
                <a:ea typeface="Meiryo UI"/>
              </a:rPr>
              <a:t>利用者認証</a:t>
            </a:r>
            <a:r>
              <a:rPr kumimoji="1" lang="en-US" altLang="ja-JP" dirty="0">
                <a:latin typeface="Meiryo UI"/>
                <a:ea typeface="Meiryo UI"/>
              </a:rPr>
              <a:t>_</a:t>
            </a:r>
            <a:r>
              <a:rPr kumimoji="1" lang="en-US" dirty="0" err="1">
                <a:latin typeface="Meiryo UI"/>
                <a:ea typeface="Meiryo UI"/>
              </a:rPr>
              <a:t>ユーザ認証機能（</a:t>
            </a:r>
            <a:r>
              <a:rPr kumimoji="1" lang="en-US" err="1">
                <a:latin typeface="Meiryo UI"/>
                <a:ea typeface="Meiryo UI"/>
              </a:rPr>
              <a:t>職員向け</a:t>
            </a:r>
            <a:r>
              <a:rPr kumimoji="1" lang="en-US">
                <a:latin typeface="Meiryo UI"/>
                <a:ea typeface="Meiryo UI"/>
              </a:rPr>
              <a:t>）</a:t>
            </a:r>
            <a:br>
              <a:rPr kumimoji="1" lang="en-US">
                <a:solidFill>
                  <a:srgbClr val="1A1A1C"/>
                </a:solidFill>
                <a:latin typeface="Noto Sans JP"/>
                <a:ea typeface="Meiryo UI"/>
              </a:rPr>
            </a:br>
            <a:r>
              <a:rPr lang="ja-JP" altLang="en-US" b="0" i="0">
                <a:solidFill>
                  <a:srgbClr val="1A1A1C"/>
                </a:solidFill>
                <a:effectLst/>
                <a:latin typeface="Noto Sans JP"/>
              </a:rPr>
              <a:t>（パターン</a:t>
            </a:r>
            <a:r>
              <a:rPr lang="en-US" altLang="ja-JP" b="0" i="0">
                <a:solidFill>
                  <a:srgbClr val="1A1A1C"/>
                </a:solidFill>
                <a:effectLst/>
                <a:latin typeface="Noto Sans JP"/>
              </a:rPr>
              <a:t>2 Active Directory</a:t>
            </a:r>
            <a:r>
              <a:rPr lang="ja-JP" altLang="en-US" b="0" i="0">
                <a:solidFill>
                  <a:srgbClr val="1A1A1C"/>
                </a:solidFill>
                <a:effectLst/>
                <a:latin typeface="Noto Sans JP"/>
              </a:rPr>
              <a:t>と連携）</a:t>
            </a:r>
            <a:endParaRPr lang="ja-JP" altLang="en-US" dirty="0">
              <a:latin typeface="Meiryo UI"/>
              <a:ea typeface="Meiryo UI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01BE43E-78E0-3FE7-95D2-C16AF25D56E6}"/>
              </a:ext>
            </a:extLst>
          </p:cNvPr>
          <p:cNvGrpSpPr/>
          <p:nvPr/>
        </p:nvGrpSpPr>
        <p:grpSpPr>
          <a:xfrm>
            <a:off x="4288153" y="2163654"/>
            <a:ext cx="10168615" cy="6807052"/>
            <a:chOff x="1012377" y="641961"/>
            <a:chExt cx="10168615" cy="6807052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E8B675C3-5D99-0307-E08B-80CABD2FD3DD}"/>
                </a:ext>
              </a:extLst>
            </p:cNvPr>
            <p:cNvSpPr/>
            <p:nvPr/>
          </p:nvSpPr>
          <p:spPr>
            <a:xfrm>
              <a:off x="4675439" y="1159696"/>
              <a:ext cx="2375053" cy="4493467"/>
            </a:xfrm>
            <a:prstGeom prst="rect">
              <a:avLst/>
            </a:prstGeom>
            <a:solidFill>
              <a:srgbClr val="45DAFF">
                <a:alpha val="30196"/>
              </a:srgbClr>
            </a:solidFill>
            <a:ln w="28575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r"/>
              <a:r>
                <a:rPr kumimoji="1" lang="ja-JP" altLang="en-US" sz="1400">
                  <a:solidFill>
                    <a:schemeClr val="tx1"/>
                  </a:solidFill>
                  <a:latin typeface="Meiryo UI"/>
                  <a:ea typeface="Meiryo UI"/>
                </a:rPr>
                <a:t>利用者認証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Meiryo UI"/>
                  <a:ea typeface="Meiryo UI"/>
                </a:rPr>
                <a:t>_</a:t>
              </a:r>
              <a:r>
                <a:rPr kumimoji="1" lang="ja-JP" altLang="en-US" sz="1400">
                  <a:solidFill>
                    <a:schemeClr val="tx1"/>
                  </a:solidFill>
                  <a:latin typeface="Meiryo UI"/>
                  <a:ea typeface="Meiryo UI"/>
                </a:rPr>
                <a:t>ユーザ認証機能</a:t>
              </a:r>
              <a:r>
                <a:rPr kumimoji="1" lang="ja-JP" altLang="en-US" sz="1400">
                  <a:solidFill>
                    <a:schemeClr val="tx1"/>
                  </a:solidFill>
                  <a:ea typeface="+mn-lt"/>
                  <a:cs typeface="+mn-lt"/>
                </a:rPr>
                <a:t>（職員向け）</a:t>
              </a:r>
              <a:endParaRPr lang="en-US" altLang="ja-JP" sz="1400">
                <a:solidFill>
                  <a:schemeClr val="tx1"/>
                </a:solidFill>
                <a:ea typeface="+mn-lt"/>
                <a:cs typeface="+mn-lt"/>
              </a:endParaRPr>
            </a:p>
          </p:txBody>
        </p:sp>
        <p:sp>
          <p:nvSpPr>
            <p:cNvPr id="8" name="Rectangle 78">
              <a:extLst>
                <a:ext uri="{FF2B5EF4-FFF2-40B4-BE49-F238E27FC236}">
                  <a16:creationId xmlns:a16="http://schemas.microsoft.com/office/drawing/2014/main" id="{607598CD-E13F-B849-EEF8-FA55114AF1B4}"/>
                </a:ext>
              </a:extLst>
            </p:cNvPr>
            <p:cNvSpPr/>
            <p:nvPr/>
          </p:nvSpPr>
          <p:spPr>
            <a:xfrm>
              <a:off x="4349628" y="641961"/>
              <a:ext cx="6831364" cy="6807052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2920" tIns="9144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Azure Cloud</a:t>
              </a: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9FBB4091-42DB-A114-7A23-B82C7FB11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6329" y="2844356"/>
              <a:ext cx="21734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ja-JP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Microsoft Entra ID</a:t>
              </a: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ユーザー情報同期</a:t>
              </a:r>
              <a:endPara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</p:txBody>
        </p:sp>
        <p:sp>
          <p:nvSpPr>
            <p:cNvPr id="17" name="Rectangle 115">
              <a:extLst>
                <a:ext uri="{FF2B5EF4-FFF2-40B4-BE49-F238E27FC236}">
                  <a16:creationId xmlns:a16="http://schemas.microsoft.com/office/drawing/2014/main" id="{822C0608-07DE-94D3-B51E-7918CA9D9CFC}"/>
                </a:ext>
              </a:extLst>
            </p:cNvPr>
            <p:cNvSpPr/>
            <p:nvPr/>
          </p:nvSpPr>
          <p:spPr>
            <a:xfrm>
              <a:off x="7407263" y="1822378"/>
              <a:ext cx="3103555" cy="1297010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821FEEC8-A799-8F8F-0ECB-55F1349EDB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5945" y="1905202"/>
              <a:ext cx="29981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ja-JP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WebAPI</a:t>
              </a:r>
              <a:r>
                <a:rPr lang="ja-JP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を提供する他の機能ブロック</a:t>
              </a:r>
              <a:endParaRPr lang="en-US" altLang="ja-JP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3CF0D03C-FEFC-979B-4CDE-009376903E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1580" y="2511246"/>
              <a:ext cx="269337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例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. 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・申請・届出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申請・届出機能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　　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 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・コンテンツ管理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_Web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ページ（動的コンテンツ）公開機能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5B1C297C-E6DA-9412-CDB4-3AC6ED233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2377" y="4668180"/>
              <a:ext cx="127062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利用者</a:t>
              </a:r>
            </a:p>
            <a:p>
              <a:pPr algn="ctr" eaLnBrk="1" hangingPunct="1"/>
              <a:r>
                <a:rPr lang="en-US" altLang="en-US" sz="1400" dirty="0">
                  <a:latin typeface="Meiryo UI"/>
                  <a:ea typeface="Meiryo UI"/>
                  <a:cs typeface="Amazon Ember" panose="020B0603020204020204" pitchFamily="34" charset="0"/>
                </a:rPr>
                <a:t>(職員)</a:t>
              </a:r>
              <a:endPara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endParaRPr>
            </a:p>
          </p:txBody>
        </p:sp>
        <p:pic>
          <p:nvPicPr>
            <p:cNvPr id="22" name="Graphic 23">
              <a:extLst>
                <a:ext uri="{FF2B5EF4-FFF2-40B4-BE49-F238E27FC236}">
                  <a16:creationId xmlns:a16="http://schemas.microsoft.com/office/drawing/2014/main" id="{FF23B528-BF9B-9F26-F889-6CF8CB958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 flipH="1">
              <a:off x="1389629" y="4198280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E964CB3F-4AC7-FFDA-3976-40A662F639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737" y="2847806"/>
              <a:ext cx="257994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ログイン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(ID&amp;パスワードを入力)</a:t>
              </a:r>
            </a:p>
          </p:txBody>
        </p:sp>
        <p:cxnSp>
          <p:nvCxnSpPr>
            <p:cNvPr id="28" name="カギ線コネクタ 27">
              <a:extLst>
                <a:ext uri="{FF2B5EF4-FFF2-40B4-BE49-F238E27FC236}">
                  <a16:creationId xmlns:a16="http://schemas.microsoft.com/office/drawing/2014/main" id="{9F168487-8AFB-C817-AA3F-6F1489D7BE4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819330" y="3027718"/>
              <a:ext cx="3165871" cy="1256030"/>
            </a:xfrm>
            <a:prstGeom prst="bentConnector3">
              <a:avLst>
                <a:gd name="adj1" fmla="val 13981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D634FA17-29A9-EF88-69AD-1540379CF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9819" y="3736516"/>
              <a:ext cx="134931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トークン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発行</a:t>
              </a:r>
            </a:p>
          </p:txBody>
        </p:sp>
        <p:cxnSp>
          <p:nvCxnSpPr>
            <p:cNvPr id="32" name="カギ線コネクタ 51">
              <a:extLst>
                <a:ext uri="{FF2B5EF4-FFF2-40B4-BE49-F238E27FC236}">
                  <a16:creationId xmlns:a16="http://schemas.microsoft.com/office/drawing/2014/main" id="{FE3F4587-B573-F535-78DF-319029499A22}"/>
                </a:ext>
              </a:extLst>
            </p:cNvPr>
            <p:cNvCxnSpPr>
              <a:cxnSpLocks/>
              <a:stCxn id="23" idx="3"/>
              <a:endCxn id="19" idx="2"/>
            </p:cNvCxnSpPr>
            <p:nvPr/>
          </p:nvCxnSpPr>
          <p:spPr>
            <a:xfrm flipV="1">
              <a:off x="6296603" y="3157577"/>
              <a:ext cx="2641664" cy="130731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F39BB53E-7291-7D7A-FC65-ACB1B6D5D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7636" y="4435285"/>
              <a:ext cx="154085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API呼び出し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34" charset="-128"/>
                  <a:ea typeface="Meiryo UI" panose="020B0604030504040204" pitchFamily="34" charset="-128"/>
                  <a:cs typeface="Amazon Ember" panose="020B0603020204020204" pitchFamily="34" charset="0"/>
                </a:rPr>
                <a:t>(トークン含む)</a:t>
              </a:r>
            </a:p>
          </p:txBody>
        </p:sp>
        <p:cxnSp>
          <p:nvCxnSpPr>
            <p:cNvPr id="37" name="カギ線コネクタ 63">
              <a:extLst>
                <a:ext uri="{FF2B5EF4-FFF2-40B4-BE49-F238E27FC236}">
                  <a16:creationId xmlns:a16="http://schemas.microsoft.com/office/drawing/2014/main" id="{F28CD5AF-D37D-A4B3-E957-4074D7D71598}"/>
                </a:ext>
              </a:extLst>
            </p:cNvPr>
            <p:cNvCxnSpPr>
              <a:cxnSpLocks/>
              <a:stCxn id="21" idx="2"/>
              <a:endCxn id="10" idx="1"/>
            </p:cNvCxnSpPr>
            <p:nvPr/>
          </p:nvCxnSpPr>
          <p:spPr>
            <a:xfrm rot="16200000" flipH="1">
              <a:off x="2446665" y="4392426"/>
              <a:ext cx="1429801" cy="302774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B0C41416-77C7-27AF-3F88-84BACDCCB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64038" y="2201484"/>
            <a:ext cx="381000" cy="381000"/>
          </a:xfrm>
          <a:prstGeom prst="rect">
            <a:avLst/>
          </a:prstGeom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1C647DF3-86BC-D2DA-E34B-CE9AB0A66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007" y="7823664"/>
            <a:ext cx="17501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アプリケーションのトップ画面を表示</a:t>
            </a:r>
            <a:endParaRPr lang="ja-JP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32798B4D-16FD-17AC-708C-105E10579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786" y="7962161"/>
            <a:ext cx="25896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36292D08-64BF-3EDC-2DB6-5D1047D657CF}"/>
              </a:ext>
            </a:extLst>
          </p:cNvPr>
          <p:cNvSpPr/>
          <p:nvPr/>
        </p:nvSpPr>
        <p:spPr>
          <a:xfrm>
            <a:off x="7951215" y="7624560"/>
            <a:ext cx="4378143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39BC549C-DC57-D63F-B9C1-8819DB228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023" y="6479575"/>
            <a:ext cx="217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トークン有効性の検証</a:t>
            </a:r>
          </a:p>
        </p:txBody>
      </p:sp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D1AC41EA-ACF9-D311-D823-AE655D06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4980" y="5532884"/>
            <a:ext cx="907399" cy="907399"/>
          </a:xfrm>
          <a:prstGeom prst="rect">
            <a:avLst/>
          </a:prstGeom>
        </p:spPr>
      </p:pic>
      <p:cxnSp>
        <p:nvCxnSpPr>
          <p:cNvPr id="36" name="直線矢印コネクタ 120">
            <a:extLst>
              <a:ext uri="{FF2B5EF4-FFF2-40B4-BE49-F238E27FC236}">
                <a16:creationId xmlns:a16="http://schemas.microsoft.com/office/drawing/2014/main" id="{87FC4DDB-CF8E-D579-01C7-6FA0FFC75250}"/>
              </a:ext>
            </a:extLst>
          </p:cNvPr>
          <p:cNvCxnSpPr>
            <a:cxnSpLocks/>
          </p:cNvCxnSpPr>
          <p:nvPr/>
        </p:nvCxnSpPr>
        <p:spPr>
          <a:xfrm>
            <a:off x="5135305" y="5980975"/>
            <a:ext cx="34597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矢印コネクタ 120">
            <a:extLst>
              <a:ext uri="{FF2B5EF4-FFF2-40B4-BE49-F238E27FC236}">
                <a16:creationId xmlns:a16="http://schemas.microsoft.com/office/drawing/2014/main" id="{BB10F239-E750-4EAF-4478-1204EBAE15EF}"/>
              </a:ext>
            </a:extLst>
          </p:cNvPr>
          <p:cNvCxnSpPr>
            <a:cxnSpLocks/>
          </p:cNvCxnSpPr>
          <p:nvPr/>
        </p:nvCxnSpPr>
        <p:spPr>
          <a:xfrm flipV="1">
            <a:off x="9142312" y="4790688"/>
            <a:ext cx="0" cy="552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12">
            <a:extLst>
              <a:ext uri="{FF2B5EF4-FFF2-40B4-BE49-F238E27FC236}">
                <a16:creationId xmlns:a16="http://schemas.microsoft.com/office/drawing/2014/main" id="{6818F2B0-E789-30C2-EFDF-BF62B48A4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824" y="4913802"/>
            <a:ext cx="154085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トークンの有効性確認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378DEDE-6DF6-6C81-5392-A0171898203B}"/>
              </a:ext>
            </a:extLst>
          </p:cNvPr>
          <p:cNvGrpSpPr/>
          <p:nvPr/>
        </p:nvGrpSpPr>
        <p:grpSpPr>
          <a:xfrm>
            <a:off x="2368974" y="2837567"/>
            <a:ext cx="3034109" cy="1297010"/>
            <a:chOff x="2023493" y="2568981"/>
            <a:chExt cx="3034109" cy="1297010"/>
          </a:xfrm>
        </p:grpSpPr>
        <p:sp>
          <p:nvSpPr>
            <p:cNvPr id="11" name="Rectangle 115">
              <a:extLst>
                <a:ext uri="{FF2B5EF4-FFF2-40B4-BE49-F238E27FC236}">
                  <a16:creationId xmlns:a16="http://schemas.microsoft.com/office/drawing/2014/main" id="{B5CC3D73-C0D3-4156-716F-F9F87D5A671C}"/>
                </a:ext>
              </a:extLst>
            </p:cNvPr>
            <p:cNvSpPr/>
            <p:nvPr/>
          </p:nvSpPr>
          <p:spPr>
            <a:xfrm>
              <a:off x="2023493" y="2568981"/>
              <a:ext cx="3034109" cy="1297010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36D897A1-4E3A-E769-7F5D-B73CF7098E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9693" y="2651805"/>
              <a:ext cx="25592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ja-JP" sz="24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Active Directory</a:t>
              </a:r>
            </a:p>
          </p:txBody>
        </p:sp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E874A429-369E-2562-EF48-C6046A0D20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9693" y="3131445"/>
              <a:ext cx="295790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職員の認証情報（アカウント）が存在する。オンプレミスまたはクラウドの仮想マシン上に構築された</a:t>
              </a:r>
              <a:r>
                <a:rPr lang="en-US" altLang="ja-JP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Active Directory</a:t>
              </a:r>
              <a:r>
                <a:rPr lang="ja-JP" alt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Arial" panose="020B0604020202020204" pitchFamily="34" charset="0"/>
                </a:rPr>
                <a:t>を想定</a:t>
              </a:r>
              <a:endPara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Microsoft Entra ID - Wikipedia">
            <a:extLst>
              <a:ext uri="{FF2B5EF4-FFF2-40B4-BE49-F238E27FC236}">
                <a16:creationId xmlns:a16="http://schemas.microsoft.com/office/drawing/2014/main" id="{070BB481-44F4-E5D1-D2A1-556D72AEF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922" y="3646746"/>
            <a:ext cx="705561" cy="70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カギ線コネクタ 23">
            <a:extLst>
              <a:ext uri="{FF2B5EF4-FFF2-40B4-BE49-F238E27FC236}">
                <a16:creationId xmlns:a16="http://schemas.microsoft.com/office/drawing/2014/main" id="{38FAF3BA-9567-A3F6-48B5-11DD09C580FD}"/>
              </a:ext>
            </a:extLst>
          </p:cNvPr>
          <p:cNvCxnSpPr>
            <a:cxnSpLocks/>
            <a:stCxn id="22" idx="0"/>
          </p:cNvCxnSpPr>
          <p:nvPr/>
        </p:nvCxnSpPr>
        <p:spPr>
          <a:xfrm rot="5400000" flipH="1" flipV="1">
            <a:off x="5918029" y="3348375"/>
            <a:ext cx="1353924" cy="338927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D6C3C011-2706-C619-F6CE-9F44FC6F4883}"/>
              </a:ext>
            </a:extLst>
          </p:cNvPr>
          <p:cNvCxnSpPr>
            <a:cxnSpLocks/>
          </p:cNvCxnSpPr>
          <p:nvPr/>
        </p:nvCxnSpPr>
        <p:spPr>
          <a:xfrm>
            <a:off x="5421363" y="3962153"/>
            <a:ext cx="28682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12">
            <a:extLst>
              <a:ext uri="{FF2B5EF4-FFF2-40B4-BE49-F238E27FC236}">
                <a16:creationId xmlns:a16="http://schemas.microsoft.com/office/drawing/2014/main" id="{A4BC7572-9C00-D1CC-E190-71454576A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632" y="3426895"/>
            <a:ext cx="187463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Entra ID Connect</a:t>
            </a:r>
          </a:p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によるアカウント同期</a:t>
            </a:r>
          </a:p>
        </p:txBody>
      </p:sp>
    </p:spTree>
    <p:extLst>
      <p:ext uri="{BB962C8B-B14F-4D97-AF65-F5344CB8AC3E}">
        <p14:creationId xmlns:p14="http://schemas.microsoft.com/office/powerpoint/2010/main" val="2065834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74EC6-AF05-10B4-AFF8-3FD054AB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871F6A9-A1BD-CB41-E352-784FEE96A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latin typeface="Meiryo UI"/>
                <a:ea typeface="Meiryo UI"/>
              </a:rPr>
              <a:t>7-2-8-1.</a:t>
            </a:r>
            <a:r>
              <a:rPr lang="ja-JP" altLang="en-US" b="0" i="0" dirty="0">
                <a:solidFill>
                  <a:srgbClr val="000000"/>
                </a:solidFill>
                <a:effectLst/>
                <a:latin typeface="Noto Sans JP"/>
              </a:rPr>
              <a:t>外部連携</a:t>
            </a:r>
            <a:r>
              <a:rPr lang="en-US" altLang="ja-JP" b="0" i="0" dirty="0">
                <a:solidFill>
                  <a:srgbClr val="000000"/>
                </a:solidFill>
                <a:effectLst/>
                <a:latin typeface="Noto Sans JP"/>
              </a:rPr>
              <a:t>_</a:t>
            </a:r>
            <a:r>
              <a:rPr lang="ja-JP" altLang="en-US" b="0" i="0" dirty="0">
                <a:solidFill>
                  <a:srgbClr val="000000"/>
                </a:solidFill>
                <a:effectLst/>
                <a:latin typeface="Noto Sans JP"/>
              </a:rPr>
              <a:t>システム間</a:t>
            </a:r>
            <a:r>
              <a:rPr lang="ja-JP" altLang="en-US" b="0" i="0">
                <a:solidFill>
                  <a:srgbClr val="000000"/>
                </a:solidFill>
                <a:effectLst/>
                <a:latin typeface="Noto Sans JP"/>
              </a:rPr>
              <a:t>認証機能</a:t>
            </a:r>
            <a:br>
              <a:rPr lang="en-US" altLang="ja-JP" b="0" i="0">
                <a:solidFill>
                  <a:srgbClr val="000000"/>
                </a:solidFill>
                <a:effectLst/>
                <a:latin typeface="Noto Sans JP"/>
              </a:rPr>
            </a:br>
            <a:r>
              <a:rPr lang="ja-JP" altLang="en-US" b="0" i="0">
                <a:solidFill>
                  <a:srgbClr val="000000"/>
                </a:solidFill>
                <a:effectLst/>
                <a:latin typeface="Noto Sans JP"/>
              </a:rPr>
              <a:t>（</a:t>
            </a:r>
            <a:r>
              <a:rPr lang="ja-JP" altLang="en-US" b="0" i="0" dirty="0">
                <a:solidFill>
                  <a:srgbClr val="000000"/>
                </a:solidFill>
                <a:effectLst/>
                <a:latin typeface="Noto Sans JP"/>
              </a:rPr>
              <a:t>パターン</a:t>
            </a:r>
            <a:r>
              <a:rPr lang="en-US" altLang="ja-JP" b="0" i="0" dirty="0">
                <a:solidFill>
                  <a:srgbClr val="000000"/>
                </a:solidFill>
                <a:effectLst/>
                <a:latin typeface="Noto Sans JP"/>
              </a:rPr>
              <a:t>1 </a:t>
            </a:r>
            <a:r>
              <a:rPr lang="en-US" altLang="ja-JP" b="0" i="0" dirty="0" err="1">
                <a:solidFill>
                  <a:srgbClr val="000000"/>
                </a:solidFill>
                <a:effectLst/>
                <a:latin typeface="Noto Sans JP"/>
              </a:rPr>
              <a:t>WebAPI</a:t>
            </a:r>
            <a:r>
              <a:rPr lang="ja-JP" altLang="en-US" b="0" i="0" dirty="0">
                <a:solidFill>
                  <a:srgbClr val="000000"/>
                </a:solidFill>
                <a:effectLst/>
                <a:latin typeface="Noto Sans JP"/>
              </a:rPr>
              <a:t>呼び出しによる認証）</a:t>
            </a:r>
            <a:endParaRPr lang="ja-JP" altLang="en-US" dirty="0">
              <a:latin typeface="Meiryo UI"/>
              <a:ea typeface="Meiryo UI"/>
            </a:endParaRPr>
          </a:p>
        </p:txBody>
      </p:sp>
      <p:pic>
        <p:nvPicPr>
          <p:cNvPr id="11" name="図 10" descr="画面, モニター, コンピュータ, テレビ が含まれている画像&#10;&#10;自動的に生成された説明">
            <a:extLst>
              <a:ext uri="{FF2B5EF4-FFF2-40B4-BE49-F238E27FC236}">
                <a16:creationId xmlns:a16="http://schemas.microsoft.com/office/drawing/2014/main" id="{48426074-042C-AF41-71B0-543005A35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286" y="1888430"/>
            <a:ext cx="15398091" cy="63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920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SLIDEVIEWED" val="256,1,Slide1"/>
</p:tagLst>
</file>

<file path=ppt/theme/theme1.xml><?xml version="1.0" encoding="utf-8"?>
<a:theme xmlns:a="http://schemas.openxmlformats.org/drawingml/2006/main" name="デジタル庁_20210907">
  <a:themeElements>
    <a:clrScheme name="デジタル庁_2021090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ジタル庁_20210907">
  <a:themeElements>
    <a:clrScheme name="デジタル庁_2021090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2941</Words>
  <Application>Microsoft Office PowerPoint</Application>
  <PresentationFormat>ユーザー設定</PresentationFormat>
  <Paragraphs>791</Paragraphs>
  <Slides>28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6" baseType="lpstr">
      <vt:lpstr>Arial</vt:lpstr>
      <vt:lpstr>Consolas</vt:lpstr>
      <vt:lpstr>Segoe UI</vt:lpstr>
      <vt:lpstr>游ゴシック</vt:lpstr>
      <vt:lpstr>Meiryo UI</vt:lpstr>
      <vt:lpstr>Roboto</vt:lpstr>
      <vt:lpstr>Noto Sans JP</vt:lpstr>
      <vt:lpstr>デジタル庁_20210907</vt:lpstr>
      <vt:lpstr>リファレンスアーキテクチャ ブロック実現例（Azure） 非機能ブロック</vt:lpstr>
      <vt:lpstr>改訂履歴</vt:lpstr>
      <vt:lpstr>7-2-1-1. 利用者認証_ユーザ認証機能（国民向け）（パターン1 ソーシャルログイン認証利用）</vt:lpstr>
      <vt:lpstr>7-2-1-1. 利用者認証_ユーザ認証機能（国民向け）（パターン2 ファースト パーティ認証利用）</vt:lpstr>
      <vt:lpstr>7-2-1-2. 利用者認証_ユーザ認証機能（企業ユーザ向け）（パターン1 gBizID連携）</vt:lpstr>
      <vt:lpstr>7-2-1-3.利用者認証_ユーザ認証機能（企業ユーザ向け） （パターン2 小規模システム向け）</vt:lpstr>
      <vt:lpstr>7-2-1-3.利用者認証_ユーザ認証機能（職員向け） （パターン1 外部IDプロバイダ連携）</vt:lpstr>
      <vt:lpstr>7-2-1-2. 利用者認証_ユーザ認証機能（職員向け） （パターン2 Active Directoryと連携）</vt:lpstr>
      <vt:lpstr>7-2-8-1.外部連携_システム間認証機能 （パターン1 WebAPI呼び出しによる認証）</vt:lpstr>
      <vt:lpstr>7-2-8-1.外部連携_システム間認証機能（パターン2 非同期連携、ファイル連携）</vt:lpstr>
      <vt:lpstr>7-2-11-1.セキュリティ_セキュリティ管理機能 </vt:lpstr>
      <vt:lpstr>7-2-11-2. セキュリティ_通信を介した攻撃への保護 </vt:lpstr>
      <vt:lpstr>7-2-11-3. セキュリティ_保管データの暗号化 </vt:lpstr>
      <vt:lpstr>7-2-13-1. 構成管理_システム構成管理機能 </vt:lpstr>
      <vt:lpstr>7-2-14-1. バックアップ_バックアップ機能 </vt:lpstr>
      <vt:lpstr>7-2-15-1.オブザーバビリティ_システム監視機能 </vt:lpstr>
      <vt:lpstr>7-2-15-2. オブザーバビリティ_サービス状態監視機能 </vt:lpstr>
      <vt:lpstr>7-2-16-1. ログ管理_ログ管理機能 </vt:lpstr>
      <vt:lpstr>7-2-17-1. CI/CD_CI/CDパイプライン機能（パターン1 コンテナアプリケーション）</vt:lpstr>
      <vt:lpstr>7-2-18-1. データ共有_複数組織データ分離格納方法</vt:lpstr>
      <vt:lpstr>7-2-19-1. 機械学習・AI機能_機械学習・AI機能（パターン1 省庁内文書対応チャットボットによる業務効率化）</vt:lpstr>
      <vt:lpstr>7-2-19-1. 機械学習・AI機能_機械学習・AI機能（パターン2 省庁内文書の作成補助による業務効率化）</vt:lpstr>
      <vt:lpstr>7-2-19-2. 機械学習・AI機能_省庁内文書要約・分類機能</vt:lpstr>
      <vt:lpstr>7-2-20-1. メンテナンス_DB直接メンテナンス機能（パターン1 定常作業、Azure Functions経由での操作）</vt:lpstr>
      <vt:lpstr>7-2-20-1. メンテナンス_DB直接メンテナンス機能（パターン2 定常作業、Azure Container Apps経由での操作）</vt:lpstr>
      <vt:lpstr>7-2-20-1. メンテナンス_DB直接メンテナンス機能（パターン3 非定常作業、Azure Portal+Azure Bastionを介したAzure VM経由での操作）</vt:lpstr>
      <vt:lpstr>7-2-21-1. コスト管理_課金管理機能 </vt:lpstr>
      <vt:lpstr>7-2-99-2. その他_ローコード開発機能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2025-05-22T01:50:23Z</dcterms:modified>
</cp:coreProperties>
</file>