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  <p:sldMasterId id="2147483674" r:id="rId2"/>
    <p:sldMasterId id="2147483660" r:id="rId3"/>
  </p:sldMasterIdLst>
  <p:notesMasterIdLst>
    <p:notesMasterId r:id="rId70"/>
  </p:notesMasterIdLst>
  <p:sldIdLst>
    <p:sldId id="256" r:id="rId4"/>
    <p:sldId id="257" r:id="rId5"/>
    <p:sldId id="572" r:id="rId6"/>
    <p:sldId id="441" r:id="rId7"/>
    <p:sldId id="574" r:id="rId8"/>
    <p:sldId id="575" r:id="rId9"/>
    <p:sldId id="443" r:id="rId10"/>
    <p:sldId id="573" r:id="rId11"/>
    <p:sldId id="442" r:id="rId12"/>
    <p:sldId id="412" r:id="rId13"/>
    <p:sldId id="506" r:id="rId14"/>
    <p:sldId id="588" r:id="rId15"/>
    <p:sldId id="509" r:id="rId16"/>
    <p:sldId id="511" r:id="rId17"/>
    <p:sldId id="578" r:id="rId18"/>
    <p:sldId id="579" r:id="rId19"/>
    <p:sldId id="534" r:id="rId20"/>
    <p:sldId id="539" r:id="rId21"/>
    <p:sldId id="488" r:id="rId22"/>
    <p:sldId id="577" r:id="rId23"/>
    <p:sldId id="513" r:id="rId24"/>
    <p:sldId id="560" r:id="rId25"/>
    <p:sldId id="561" r:id="rId26"/>
    <p:sldId id="571" r:id="rId27"/>
    <p:sldId id="532" r:id="rId28"/>
    <p:sldId id="440" r:id="rId29"/>
    <p:sldId id="455" r:id="rId30"/>
    <p:sldId id="529" r:id="rId31"/>
    <p:sldId id="531" r:id="rId32"/>
    <p:sldId id="576" r:id="rId33"/>
    <p:sldId id="551" r:id="rId34"/>
    <p:sldId id="552" r:id="rId35"/>
    <p:sldId id="553" r:id="rId36"/>
    <p:sldId id="554" r:id="rId37"/>
    <p:sldId id="562" r:id="rId38"/>
    <p:sldId id="563" r:id="rId39"/>
    <p:sldId id="564" r:id="rId40"/>
    <p:sldId id="565" r:id="rId41"/>
    <p:sldId id="555" r:id="rId42"/>
    <p:sldId id="556" r:id="rId43"/>
    <p:sldId id="537" r:id="rId44"/>
    <p:sldId id="492" r:id="rId45"/>
    <p:sldId id="483" r:id="rId46"/>
    <p:sldId id="493" r:id="rId47"/>
    <p:sldId id="445" r:id="rId48"/>
    <p:sldId id="475" r:id="rId49"/>
    <p:sldId id="580" r:id="rId50"/>
    <p:sldId id="566" r:id="rId51"/>
    <p:sldId id="540" r:id="rId52"/>
    <p:sldId id="541" r:id="rId53"/>
    <p:sldId id="487" r:id="rId54"/>
    <p:sldId id="516" r:id="rId55"/>
    <p:sldId id="581" r:id="rId56"/>
    <p:sldId id="582" r:id="rId57"/>
    <p:sldId id="583" r:id="rId58"/>
    <p:sldId id="584" r:id="rId59"/>
    <p:sldId id="456" r:id="rId60"/>
    <p:sldId id="568" r:id="rId61"/>
    <p:sldId id="569" r:id="rId62"/>
    <p:sldId id="570" r:id="rId63"/>
    <p:sldId id="587" r:id="rId64"/>
    <p:sldId id="491" r:id="rId65"/>
    <p:sldId id="567" r:id="rId66"/>
    <p:sldId id="536" r:id="rId67"/>
    <p:sldId id="428" r:id="rId68"/>
    <p:sldId id="585" r:id="rId69"/>
  </p:sldIdLst>
  <p:sldSz cx="18000663" cy="10125075"/>
  <p:notesSz cx="6858000" cy="9144000"/>
  <p:embeddedFontLst>
    <p:embeddedFont>
      <p:font typeface="Noto Sans JP" panose="020B0200000000000000" pitchFamily="50" charset="-128"/>
      <p:regular r:id="rId71"/>
      <p:bold r:id="rId72"/>
    </p:embeddedFont>
    <p:embeddedFont>
      <p:font typeface="Meiryo UI" panose="020B0604030504040204" pitchFamily="50" charset="-128"/>
      <p:regular r:id="rId73"/>
      <p:bold r:id="rId74"/>
      <p:italic r:id="rId75"/>
      <p:boldItalic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  <p:embeddedFont>
      <p:font typeface="Yu Gothic UI" panose="020B0500000000000000" pitchFamily="50" charset="-128"/>
      <p:regular r:id="rId81"/>
      <p:bold r:id="rId82"/>
    </p:embeddedFont>
    <p:embeddedFont>
      <p:font typeface="游ゴシック" panose="020B0400000000000000" pitchFamily="50" charset="-128"/>
      <p:regular r:id="rId83"/>
      <p:bold r:id="rId84"/>
    </p:embeddedFont>
    <p:embeddedFont>
      <p:font typeface="游ゴシック Light" panose="020B0300000000000000" pitchFamily="50" charset="-128"/>
      <p:regular r:id="rId85"/>
    </p:embeddedFont>
  </p:embeddedFontLst>
  <p:custDataLst>
    <p:tags r:id="rId8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0FC8EB2B-5359-4141-AD5E-814060BE9AC0}">
          <p14:sldIdLst>
            <p14:sldId id="256"/>
            <p14:sldId id="257"/>
            <p14:sldId id="572"/>
            <p14:sldId id="441"/>
            <p14:sldId id="574"/>
            <p14:sldId id="575"/>
            <p14:sldId id="443"/>
            <p14:sldId id="573"/>
            <p14:sldId id="442"/>
            <p14:sldId id="412"/>
            <p14:sldId id="506"/>
            <p14:sldId id="588"/>
            <p14:sldId id="509"/>
            <p14:sldId id="511"/>
            <p14:sldId id="578"/>
            <p14:sldId id="579"/>
            <p14:sldId id="534"/>
            <p14:sldId id="539"/>
            <p14:sldId id="488"/>
            <p14:sldId id="577"/>
            <p14:sldId id="513"/>
            <p14:sldId id="560"/>
            <p14:sldId id="561"/>
            <p14:sldId id="571"/>
            <p14:sldId id="532"/>
            <p14:sldId id="440"/>
            <p14:sldId id="455"/>
            <p14:sldId id="529"/>
            <p14:sldId id="531"/>
            <p14:sldId id="576"/>
            <p14:sldId id="551"/>
            <p14:sldId id="552"/>
            <p14:sldId id="553"/>
            <p14:sldId id="554"/>
            <p14:sldId id="562"/>
            <p14:sldId id="563"/>
            <p14:sldId id="564"/>
            <p14:sldId id="565"/>
            <p14:sldId id="555"/>
            <p14:sldId id="556"/>
            <p14:sldId id="537"/>
            <p14:sldId id="492"/>
            <p14:sldId id="483"/>
            <p14:sldId id="493"/>
            <p14:sldId id="445"/>
            <p14:sldId id="475"/>
            <p14:sldId id="580"/>
            <p14:sldId id="566"/>
            <p14:sldId id="540"/>
            <p14:sldId id="541"/>
            <p14:sldId id="487"/>
            <p14:sldId id="516"/>
            <p14:sldId id="581"/>
            <p14:sldId id="582"/>
            <p14:sldId id="583"/>
            <p14:sldId id="584"/>
            <p14:sldId id="456"/>
            <p14:sldId id="568"/>
            <p14:sldId id="569"/>
            <p14:sldId id="570"/>
            <p14:sldId id="587"/>
            <p14:sldId id="491"/>
            <p14:sldId id="567"/>
            <p14:sldId id="536"/>
            <p14:sldId id="428"/>
            <p14:sldId id="5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3" roundtripDataSignature="AMtx7mguRrsV6zw/4Vd/3TZNrhyMQ+s7h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D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88B17-6163-40E1-AA6A-575897965327}" v="65" dt="2025-05-22T02:09:37.272"/>
  </p1510:revLst>
</p1510:revInfo>
</file>

<file path=ppt/tableStyles.xml><?xml version="1.0" encoding="utf-8"?>
<a:tblStyleLst xmlns:a="http://schemas.openxmlformats.org/drawingml/2006/main" def="{A7577889-4FD1-43E7-A14B-D78D8FF0F031}">
  <a:tblStyle styleId="{A7577889-4FD1-43E7-A14B-D78D8FF0F03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33" autoAdjust="0"/>
    <p:restoredTop sz="94330" autoAdjust="0"/>
  </p:normalViewPr>
  <p:slideViewPr>
    <p:cSldViewPr snapToGrid="0" snapToObjects="1">
      <p:cViewPr varScale="1">
        <p:scale>
          <a:sx n="53" d="100"/>
          <a:sy n="53" d="100"/>
        </p:scale>
        <p:origin x="955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theme" Target="theme/theme1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4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customschemas.google.com/relationships/presentationmetadata" Target="metadata"/><Relationship Id="rId118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1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14" Type="http://schemas.openxmlformats.org/officeDocument/2006/relationships/commentAuthors" Target="commentAuthors.xml"/><Relationship Id="rId119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6.fntdata"/><Relationship Id="rId120" Type="http://schemas.microsoft.com/office/2018/10/relationships/authors" Target="authors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115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font" Target="fonts/font1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67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Google Shape;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0940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5E73D-6DF2-7C2F-25B3-BDD2AD02E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8A9E42F-7B12-C857-AE04-E11114733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F89E5-63B7-5543-BFBE-A1372DA24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642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3458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FDFF-A3D6-C82A-60A4-04E908171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861CAD-6AFB-57B6-A4E5-3FA3928F11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060E37-49EE-1BCD-41EE-9CE205EE0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988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3036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9021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E2E0-5D95-B432-0CD3-19D00D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7BD0D-723B-9436-2881-0422B7AC9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DE35A0-BBCF-650A-D8C0-5B87A252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754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7757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7229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5431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4" name="Google Shape;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5374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4658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0940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E2E0-5D95-B432-0CD3-19D00D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7BD0D-723B-9436-2881-0422B7AC9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DE35A0-BBCF-650A-D8C0-5B87A252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75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4A6A9-1868-A882-CBA7-BC2AF5EF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3D861F-98CF-6A37-49F0-42DE4A489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F429D75-2C0D-26C5-F8A3-9D21462FF2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969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E2E0-5D95-B432-0CD3-19D00D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7BD0D-723B-9436-2881-0422B7AC9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DE35A0-BBCF-650A-D8C0-5B87A252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75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514E-D33F-7F8E-D816-D8F14939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63F310-DFB5-F1DE-858B-0FCB3998E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D7B499-296F-BE9D-3C92-D6B89D6CA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227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F2366-BC26-D889-78EA-4FF0B46FF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6B0119E-99A4-4F51-6FD6-55692BF8E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EDE132-8B4F-5724-E97A-62176DBA4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2835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FE2E0-5D95-B432-0CD3-19D00D37B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A7BD0D-723B-9436-2881-0422B7AC9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DE35A0-BBCF-650A-D8C0-5B87A2526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754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F514E-D33F-7F8E-D816-D8F14939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63F310-DFB5-F1DE-858B-0FCB3998E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D7B499-296F-BE9D-3C92-D6B89D6CA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22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タイトル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3"/>
          <p:cNvSpPr txBox="1">
            <a:spLocks noGrp="1"/>
          </p:cNvSpPr>
          <p:nvPr>
            <p:ph type="title"/>
          </p:nvPr>
        </p:nvSpPr>
        <p:spPr>
          <a:xfrm>
            <a:off x="2571847" y="2035863"/>
            <a:ext cx="12856973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8857"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12;p33"/>
          <p:cNvSpPr txBox="1">
            <a:spLocks noGrp="1"/>
          </p:cNvSpPr>
          <p:nvPr>
            <p:ph type="body" idx="1"/>
          </p:nvPr>
        </p:nvSpPr>
        <p:spPr>
          <a:xfrm>
            <a:off x="2768287" y="5273092"/>
            <a:ext cx="12660534" cy="130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3" name="Google Shape;13;p33" descr="図 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8439" y="7145848"/>
            <a:ext cx="4852952" cy="15725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50B90-39E9-0CB9-19AB-7EEAD42E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1AD088-E5EF-55FA-C80B-C7E8A73EEBA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9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14F4EB-4E3B-B9A1-AE4A-58DFD5B59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488" y="1657350"/>
            <a:ext cx="13501687" cy="35242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E6D4BE-8AF2-E43E-4516-0ABD3D38B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488" y="5318125"/>
            <a:ext cx="13501687" cy="2444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2E22B4-74A3-3264-B2AA-A72D74069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B0542F-37D7-C671-BEB4-2DB12BE4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416DDCA-AEE6-A148-3925-CE7546B6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852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3CB30D-D153-95AE-AEA1-8751991C7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F7BF43-2088-D147-8603-7B79A975A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9B87DC-F198-EFAD-FD46-4781730CA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2D90B17-BFF5-29ED-0D01-C586A8707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8A7F9E-E04A-4AE2-4B34-D4FE4A2D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409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70E62A-D009-E153-56A6-B4E3A13D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2524125"/>
            <a:ext cx="15525750" cy="42116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3A0E79-9D20-594A-D134-A6B416693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725" y="6775450"/>
            <a:ext cx="15525750" cy="2214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73A1F3-FA9A-F795-C080-830ED69E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0829FA-CEC5-9CC2-020B-F96F5E71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756BD9-D432-89D4-6ED3-B59B5C91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0653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E538A-3822-B471-BA8A-217B58F8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24E5914-E088-9B75-1A4E-7C5DD8D95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8250" y="2695575"/>
            <a:ext cx="7685088" cy="64246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57020B0-A0A2-3FDF-8C04-CE04AA253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5738" y="2695575"/>
            <a:ext cx="7686675" cy="64246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B8BE6F-F9A3-2C47-4E5F-0BC7BC2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376049-7F57-8843-D771-5880E55D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7E85614-B673-EA77-764A-310ED70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89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C12548-6497-3821-D354-483FAEE3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539750"/>
            <a:ext cx="15525750" cy="195580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1C8F4B3-8734-1E6C-374B-C2E5A81A2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38" y="2481263"/>
            <a:ext cx="7615237" cy="12176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051ABC-2F00-12D8-0BD2-5518EAA34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38" y="3698875"/>
            <a:ext cx="7615237" cy="54387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2510587-93A3-DE4A-C036-00A66BA5C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250" y="2481263"/>
            <a:ext cx="7653338" cy="12176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BC628BB-5849-4203-8091-9D02518FE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250" y="3698875"/>
            <a:ext cx="7653338" cy="54387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1C33C14-BA66-7F94-62E8-3816A7748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9A98B71-8F53-16FF-D9E9-E51E181D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A04985E-5BE1-0E45-9135-9853B3A7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653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E9B982-21A5-EE6F-4AC7-F944677A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463DCBE-475C-E2D3-74FE-7280ED1A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B31F703-2BC1-CD92-566C-55B8D7E9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5E48147-7251-D4BA-E4F2-F652926B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330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3FC1092-C5B1-85A6-E551-522594FF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4BED154-2E97-0E7D-3053-FF9FFB1B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6525E2-89F4-70A0-BF14-9EB03B81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165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56B027-E061-0B6A-C412-542BACA4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674688"/>
            <a:ext cx="5805487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0297CF-0825-A6D2-D62C-2E152EEF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338" y="1457325"/>
            <a:ext cx="9112250" cy="71961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D46D2A-D735-4E2E-EFDC-127EAA700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38" y="3036888"/>
            <a:ext cx="5805487" cy="56276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22BAA8-8C0C-BC76-AD0D-683878D5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ECBA573-6E0B-95BC-61AE-73D275AD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6C6EB4-1AF0-10FC-AEB4-8F4699D3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279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2FF10A-C9AA-95A8-F482-E8CBA250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674688"/>
            <a:ext cx="5805487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72381FE-ABBF-60E2-87C5-8DCD092CD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3338" y="1457325"/>
            <a:ext cx="9112250" cy="7196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C68885A-F0C6-F40A-4CE2-8C91BF403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38" y="3036888"/>
            <a:ext cx="5805487" cy="56276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F954D8A-2130-1C2C-609D-A6D59E75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C98995D-9400-D33A-87FB-10746977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649D550-4AE6-9302-D1DA-114FC1325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20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94A87-4B03-5887-964F-54AEE891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8259CF-AF5C-CB31-648B-37BE1C0AA37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83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8E472A-76F2-3627-C31A-2985F2B3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A616FD-C46A-4C01-BFEA-902046E33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1D3436-26F4-C38B-80CD-6FF539276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603314-B4DB-CBC7-0681-232E397A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9FE9FF-194C-E608-2AD9-9554CA03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791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BFA24A5-7195-30BD-DB51-D14316018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2563" y="539750"/>
            <a:ext cx="3879850" cy="85804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259502C-8D00-5D1A-A1B5-D89B61466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8250" y="539750"/>
            <a:ext cx="11491913" cy="85804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155A50-17AD-6D1B-6827-29C37DBF2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6EC889-9327-4486-16DE-EF0E9FEB1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EF9A53-333A-75CC-D336-E2A5092F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98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32FB34-A39D-4AD1-FD99-EBEA75AF1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9488" y="1657350"/>
            <a:ext cx="13501687" cy="35242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C2C207E-6C29-C3C9-5AA5-5BCDA9DC9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9488" y="5318125"/>
            <a:ext cx="13501687" cy="2444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955F7F-2B88-A47D-17A3-D75AE1E9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4D6F9FC-6820-82C0-3DBB-09C549C04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B85D12-0238-8A09-AAA4-73D98373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250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9D4355-93AB-0E74-33AB-070017F5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795A3A-DF13-1F29-469B-0157AB95D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B55F11-FC0C-E9A0-7722-F8EDFCB0C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01CA77-9B66-75D9-C67B-33F3A690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809C92F-AEB3-A25E-300A-A959E90EB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336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435A1D-8058-21E9-CC78-6DBCC7BA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2524125"/>
            <a:ext cx="15525750" cy="42116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1E21947-41DB-EAC7-6368-90A9DAD5B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725" y="6775450"/>
            <a:ext cx="15525750" cy="22145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B6DDCA-6FC4-77F2-192B-27F4A5B7E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CD52E9-0A5A-A975-5F97-92CB36C6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E85AF-A4C9-385A-C4C2-8D14B2A0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049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0692F0-A839-1140-A50D-2AC70416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4F9C16-62C9-BEB9-5264-7A58405BF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8250" y="2695575"/>
            <a:ext cx="7685088" cy="64246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8CEAF93-94BC-962A-B678-6462BF393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75738" y="2695575"/>
            <a:ext cx="7686675" cy="64246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1F02F1A-0613-B4E8-86BC-B505B51E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E742F31-861E-E18F-7B5A-BCC4B14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4DFE088-2D62-20C8-B6F8-4F2CD74F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23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4FE603-81B3-560E-3F24-D511C31B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539750"/>
            <a:ext cx="15525750" cy="195580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AFE3AA-BB08-57B2-00B2-8897CFBB8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9838" y="2481263"/>
            <a:ext cx="7615237" cy="12176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6C1EBDA-E1AD-C0ED-19AB-75576DAFC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838" y="3698875"/>
            <a:ext cx="7615237" cy="54387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3712FB8-F563-96D3-12CE-6032EEB58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12250" y="2481263"/>
            <a:ext cx="7653338" cy="12176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7DEF15C-329A-04CF-8F14-B36B6160A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12250" y="3698875"/>
            <a:ext cx="7653338" cy="54387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4568B32-C222-CDAE-A679-CD7ADCA7B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D0EEB72-21D9-5ADB-D188-949483C7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A667D05-EFB9-9F02-C5F7-AA97AC32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202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C2AD01-53FB-5658-8624-A0F1CFD8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B001A31-D14D-2D35-5211-296A925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9746FBD-51D9-B5CD-F7A0-BBE06967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42195CF-9700-9846-1D8E-4402EE0C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99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80D4951-39FF-F602-AC5B-46BA67D46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9C475DA-655B-88E7-376E-B581DBC83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3E0FB9-062E-A2FE-4BB1-8CFF757F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03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D97050-B4D7-C262-A5E9-3A645C1F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674688"/>
            <a:ext cx="5805487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AF0A94-97F1-3194-71F2-E9D877C3D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3338" y="1457325"/>
            <a:ext cx="9112250" cy="71961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6304173-FE33-C55B-3D8A-E5E5D7D8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38" y="3036888"/>
            <a:ext cx="5805487" cy="56276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E18017C-6006-CFA9-5DC2-A92622C93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CD97BA6-7E56-C62A-8159-59063B41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41DE796-7510-4A3C-05D6-C8C8E4E1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83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とコンテンツ">
  <p:cSld name="1_タイトルとコンテンツ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marL="2024769" lvl="2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marL="2699692" lvl="3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marL="3374614" lvl="4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marL="4049537" lvl="5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6pPr>
            <a:lvl7pPr marL="4724460" lvl="6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7pPr>
            <a:lvl8pPr marL="5399383" lvl="7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8pPr>
            <a:lvl9pPr marL="6074306" lvl="8" indent="-59993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SzPts val="2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7" name="Google Shape;17;p52"/>
          <p:cNvSpPr/>
          <p:nvPr/>
        </p:nvSpPr>
        <p:spPr>
          <a:xfrm rot="10800000">
            <a:off x="-130743" y="1150293"/>
            <a:ext cx="637819" cy="106300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134979" tIns="67471" rIns="134979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67" b="0" i="0" u="none" strike="noStrike" cap="none" dirty="0">
              <a:solidFill>
                <a:schemeClr val="lt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18" name="Google Shape;18;p5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52"/>
          <p:cNvSpPr txBox="1">
            <a:spLocks noGrp="1"/>
          </p:cNvSpPr>
          <p:nvPr>
            <p:ph type="sldNum" idx="12"/>
          </p:nvPr>
        </p:nvSpPr>
        <p:spPr>
          <a:xfrm>
            <a:off x="13247235" y="9396980"/>
            <a:ext cx="4050149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67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F53E9E-EBB8-3BC3-BC0C-7545ABA1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838" y="674688"/>
            <a:ext cx="5805487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025C767-C4C9-25C3-A30E-8863428067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653338" y="1457325"/>
            <a:ext cx="9112250" cy="7196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C48323C-E8AF-8108-21E3-5D4C42D6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38" y="3036888"/>
            <a:ext cx="5805487" cy="56276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88D7DF0-DAF1-6CA5-A695-C035AD24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70C0004-16DA-1306-9231-8201F3A5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FDA0CF0-3946-EA45-741F-3793254E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307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EE720D-C69E-75C1-A3D1-7D7A7346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FCA1CD-63F7-EDA0-4A54-7A764B308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54D75B6-2B6B-61E1-D54C-8EDF75E38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2888AF-BCDE-B535-582E-694B83650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55EA62-1831-4BA3-4A02-D0A5C445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421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255E1D3-B068-983C-E163-76D69C871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882563" y="539750"/>
            <a:ext cx="3879850" cy="85804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943FB72-DE2C-B77B-EFFF-B34C85F89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38250" y="539750"/>
            <a:ext cx="11491913" cy="85804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097D52-347D-BBDC-2BF7-D271A67C1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749723-5418-610E-6C51-4D48C2B6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285A16-B0BF-EC67-97D7-15D2EED9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454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B6E06E-E75C-7860-A71A-F13F7A45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FFECA7E-9358-7594-3079-A7E2F6BD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0A0A1F-CAFD-50D1-941A-24D3EBD4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10EB4F9-52A9-4390-5B9E-F978976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30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セクションタイトル">
  <p:cSld name="1_セクションタイトル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36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セクションタイトル">
  <p:cSld name="2_セクションタイトル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body" idx="1"/>
          </p:nvPr>
        </p:nvSpPr>
        <p:spPr>
          <a:xfrm>
            <a:off x="1418406" y="5325791"/>
            <a:ext cx="15335336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 b="0" i="0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2pPr>
            <a:lvl3pPr marL="2024769" lvl="2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3pPr>
            <a:lvl4pPr marL="2699692" lvl="3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4pPr>
            <a:lvl5pPr marL="3374614" lvl="4" indent="-337461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808080"/>
              </a:buClr>
              <a:buSzPts val="2400"/>
              <a:buFont typeface="Arial"/>
              <a:buNone/>
              <a:defRPr sz="3543">
                <a:solidFill>
                  <a:srgbClr val="808080"/>
                </a:solidFill>
              </a:defRPr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37"/>
          <p:cNvSpPr/>
          <p:nvPr/>
        </p:nvSpPr>
        <p:spPr>
          <a:xfrm rot="10800000">
            <a:off x="-130741" y="4428884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237546" y="3963405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サマリとコンテンツ">
  <p:cSld name="タイトルとサマリとコンテンツ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38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38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38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タイトルとサマリとコンテンツ">
  <p:cSld name="1_タイトルとサマリとコンテンツ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39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9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1AC51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タイトルとサマリとコンテンツ">
  <p:cSld name="2_タイトルとサマリとコンテンツ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1237547" y="1968290"/>
            <a:ext cx="15525573" cy="323504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215975" tIns="215975" rIns="215975" bIns="215975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1237546" y="5385976"/>
            <a:ext cx="15525572" cy="3695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74923" lvl="0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b="0" i="0"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1349846" lvl="1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2024769" lvl="2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2699692" lvl="3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3374614" lvl="4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4049537" lvl="5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4724460" lvl="6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5399383" lvl="7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6074306" lvl="8" indent="-506192" algn="l">
              <a:lnSpc>
                <a:spcPct val="90000"/>
              </a:lnSpc>
              <a:spcBef>
                <a:spcPts val="1476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8" name="Google Shape;58;p40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E60032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59" name="Google Shape;59;p40"/>
          <p:cNvSpPr txBox="1">
            <a:spLocks noGrp="1"/>
          </p:cNvSpPr>
          <p:nvPr>
            <p:ph type="sldNum" idx="12"/>
          </p:nvPr>
        </p:nvSpPr>
        <p:spPr>
          <a:xfrm>
            <a:off x="16851640" y="9227324"/>
            <a:ext cx="445748" cy="74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ロゴのみ">
  <p:cSld name="ロゴのみ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41" descr="図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0011" y="4004372"/>
            <a:ext cx="6820642" cy="211633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1"/>
          <p:cNvSpPr txBox="1">
            <a:spLocks noGrp="1"/>
          </p:cNvSpPr>
          <p:nvPr>
            <p:ph type="sldNum" idx="12"/>
          </p:nvPr>
        </p:nvSpPr>
        <p:spPr>
          <a:xfrm>
            <a:off x="8700322" y="9201948"/>
            <a:ext cx="4200155" cy="364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77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067" dirty="0">
              <a:solidFill>
                <a:srgbClr val="80808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body" idx="1"/>
          </p:nvPr>
        </p:nvSpPr>
        <p:spPr>
          <a:xfrm>
            <a:off x="1237546" y="2024486"/>
            <a:ext cx="15525572" cy="711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32"/>
          <p:cNvSpPr/>
          <p:nvPr/>
        </p:nvSpPr>
        <p:spPr>
          <a:xfrm rot="10800000">
            <a:off x="-130741" y="1150293"/>
            <a:ext cx="637820" cy="106301"/>
          </a:xfrm>
          <a:prstGeom prst="roundRect">
            <a:avLst>
              <a:gd name="adj" fmla="val 50000"/>
            </a:avLst>
          </a:prstGeom>
          <a:solidFill>
            <a:srgbClr val="1E50B5"/>
          </a:solidFill>
          <a:ln>
            <a:noFill/>
          </a:ln>
        </p:spPr>
        <p:txBody>
          <a:bodyPr spcFirstLastPara="1" wrap="square" lIns="67471" tIns="67471" rIns="67471" bIns="6747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endParaRPr sz="2657" b="0" i="0" u="none" strike="noStrike" cap="none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sp>
        <p:nvSpPr>
          <p:cNvPr id="8" name="Google Shape;8;p32"/>
          <p:cNvSpPr txBox="1">
            <a:spLocks noGrp="1"/>
          </p:cNvSpPr>
          <p:nvPr>
            <p:ph type="title"/>
          </p:nvPr>
        </p:nvSpPr>
        <p:spPr>
          <a:xfrm>
            <a:off x="1237546" y="68481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9" name="Google Shape;9;p32"/>
          <p:cNvSpPr txBox="1">
            <a:spLocks noGrp="1"/>
          </p:cNvSpPr>
          <p:nvPr>
            <p:ph type="sldNum" idx="12"/>
          </p:nvPr>
        </p:nvSpPr>
        <p:spPr>
          <a:xfrm>
            <a:off x="16621267" y="9396982"/>
            <a:ext cx="67612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400"/>
              <a:buFont typeface="Roboto"/>
              <a:buNone/>
              <a:defRPr sz="2067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0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C62E3EB-04E6-4518-F636-50A0DD78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539750"/>
            <a:ext cx="15524163" cy="195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9DBA7E6-57F7-B30A-3DD6-DDF0C0FD5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50" y="2695575"/>
            <a:ext cx="15524163" cy="642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F63A1BC-D2EC-9B6F-6FA2-668931BB8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8250" y="9383713"/>
            <a:ext cx="4049713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EE788-1BAE-426E-A585-FDE484FFD8FA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BDAA01-7837-153D-D508-32D1EC64F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2650" y="9383713"/>
            <a:ext cx="6075363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39D479-7C59-47A6-B72F-B3661F78C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2700" y="9383713"/>
            <a:ext cx="4049713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3301-AEA2-48E5-9C1B-B2DE423C68D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94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40C9F5-4707-570D-4D4B-F42A399E4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539750"/>
            <a:ext cx="15524163" cy="195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790774-3D12-116D-FE6B-E8DDBBF4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8250" y="2695575"/>
            <a:ext cx="15524163" cy="642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D0B023-307C-5C64-65D9-20FEB3923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38250" y="9383713"/>
            <a:ext cx="4049713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C2DD7-4AA4-4852-BB27-31BA8E7DA5B8}" type="datetimeFigureOut">
              <a:rPr kumimoji="1" lang="ja-JP" altLang="en-US" smtClean="0"/>
              <a:t>2025/5/22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9539FF-5A58-255F-A64C-C20284A8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62650" y="9383713"/>
            <a:ext cx="6075363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A2E6AB-1E8F-4F89-DC98-74766CB43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12700" y="9383713"/>
            <a:ext cx="4049713" cy="539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ABBC-CA68-4278-A0AB-4A67172EDA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39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image" Target="../media/image28.svg"/><Relationship Id="rId4" Type="http://schemas.openxmlformats.org/officeDocument/2006/relationships/image" Target="../media/image10.svg"/><Relationship Id="rId9" Type="http://schemas.openxmlformats.org/officeDocument/2006/relationships/image" Target="../media/image27.png"/><Relationship Id="rId1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.png"/><Relationship Id="rId18" Type="http://schemas.openxmlformats.org/officeDocument/2006/relationships/image" Target="../media/image34.sv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.sv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7.png"/><Relationship Id="rId10" Type="http://schemas.openxmlformats.org/officeDocument/2006/relationships/image" Target="../media/image28.svg"/><Relationship Id="rId19" Type="http://schemas.openxmlformats.org/officeDocument/2006/relationships/image" Target="../media/image35.png"/><Relationship Id="rId4" Type="http://schemas.openxmlformats.org/officeDocument/2006/relationships/image" Target="../media/image6.svg"/><Relationship Id="rId9" Type="http://schemas.openxmlformats.org/officeDocument/2006/relationships/image" Target="../media/image27.png"/><Relationship Id="rId1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.png"/><Relationship Id="rId1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image" Target="../media/image28.svg"/><Relationship Id="rId4" Type="http://schemas.openxmlformats.org/officeDocument/2006/relationships/image" Target="../media/image10.svg"/><Relationship Id="rId9" Type="http://schemas.openxmlformats.org/officeDocument/2006/relationships/image" Target="../media/image27.png"/><Relationship Id="rId1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svg"/><Relationship Id="rId18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7.png"/><Relationship Id="rId2" Type="http://schemas.openxmlformats.org/officeDocument/2006/relationships/image" Target="../media/image9.png"/><Relationship Id="rId16" Type="http://schemas.openxmlformats.org/officeDocument/2006/relationships/hyperlink" Target="https://learn.microsoft.com/ja-jp/power-apps/developer/data-platform/api-limits?tabs=sdk" TargetMode="External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29.png"/><Relationship Id="rId19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svg"/><Relationship Id="rId18" Type="http://schemas.openxmlformats.org/officeDocument/2006/relationships/image" Target="../media/image41.png"/><Relationship Id="rId3" Type="http://schemas.openxmlformats.org/officeDocument/2006/relationships/image" Target="../media/image10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29.png"/><Relationship Id="rId19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.png"/><Relationship Id="rId1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image" Target="../media/image28.svg"/><Relationship Id="rId4" Type="http://schemas.openxmlformats.org/officeDocument/2006/relationships/image" Target="../media/image10.svg"/><Relationship Id="rId9" Type="http://schemas.openxmlformats.org/officeDocument/2006/relationships/image" Target="../media/image27.png"/><Relationship Id="rId1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5" Type="http://schemas.openxmlformats.org/officeDocument/2006/relationships/image" Target="../media/image30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5" Type="http://schemas.openxmlformats.org/officeDocument/2006/relationships/image" Target="../media/image30.svg"/><Relationship Id="rId10" Type="http://schemas.openxmlformats.org/officeDocument/2006/relationships/image" Target="../media/image3.png"/><Relationship Id="rId19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7.png"/><Relationship Id="rId18" Type="http://schemas.openxmlformats.org/officeDocument/2006/relationships/image" Target="../media/image26.sv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6.sv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svg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35.png"/><Relationship Id="rId5" Type="http://schemas.openxmlformats.org/officeDocument/2006/relationships/image" Target="../media/image9.png"/><Relationship Id="rId15" Type="http://schemas.openxmlformats.org/officeDocument/2006/relationships/image" Target="../media/image27.png"/><Relationship Id="rId10" Type="http://schemas.openxmlformats.org/officeDocument/2006/relationships/image" Target="../media/image34.svg"/><Relationship Id="rId19" Type="http://schemas.openxmlformats.org/officeDocument/2006/relationships/image" Target="../media/image3.png"/><Relationship Id="rId4" Type="http://schemas.openxmlformats.org/officeDocument/2006/relationships/image" Target="../media/image6.svg"/><Relationship Id="rId9" Type="http://schemas.openxmlformats.org/officeDocument/2006/relationships/image" Target="../media/image33.png"/><Relationship Id="rId1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12" Type="http://schemas.openxmlformats.org/officeDocument/2006/relationships/image" Target="../media/image7.png"/><Relationship Id="rId17" Type="http://schemas.openxmlformats.org/officeDocument/2006/relationships/image" Target="../media/image42.png"/><Relationship Id="rId2" Type="http://schemas.openxmlformats.org/officeDocument/2006/relationships/image" Target="../media/image9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5" Type="http://schemas.openxmlformats.org/officeDocument/2006/relationships/image" Target="../media/image30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svg"/><Relationship Id="rId1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29.png"/><Relationship Id="rId19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26.svg"/><Relationship Id="rId5" Type="http://schemas.openxmlformats.org/officeDocument/2006/relationships/image" Target="../media/image6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10.svg"/><Relationship Id="rId9" Type="http://schemas.openxmlformats.org/officeDocument/2006/relationships/image" Target="../media/image25.png"/><Relationship Id="rId1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8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svg"/><Relationship Id="rId1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29.png"/><Relationship Id="rId19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1.jpe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5" Type="http://schemas.openxmlformats.org/officeDocument/2006/relationships/image" Target="../media/image24.svg"/><Relationship Id="rId10" Type="http://schemas.openxmlformats.org/officeDocument/2006/relationships/image" Target="../media/image40.svg"/><Relationship Id="rId4" Type="http://schemas.openxmlformats.org/officeDocument/2006/relationships/image" Target="../media/image10.svg"/><Relationship Id="rId9" Type="http://schemas.openxmlformats.org/officeDocument/2006/relationships/image" Target="../media/image39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.svg"/><Relationship Id="rId18" Type="http://schemas.openxmlformats.org/officeDocument/2006/relationships/image" Target="../media/image13.png"/><Relationship Id="rId3" Type="http://schemas.openxmlformats.org/officeDocument/2006/relationships/image" Target="../media/image10.svg"/><Relationship Id="rId21" Type="http://schemas.openxmlformats.org/officeDocument/2006/relationships/image" Target="../media/image53.svg"/><Relationship Id="rId7" Type="http://schemas.openxmlformats.org/officeDocument/2006/relationships/image" Target="../media/image26.svg"/><Relationship Id="rId12" Type="http://schemas.openxmlformats.org/officeDocument/2006/relationships/image" Target="../media/image3.png"/><Relationship Id="rId17" Type="http://schemas.openxmlformats.org/officeDocument/2006/relationships/image" Target="../media/image32.svg"/><Relationship Id="rId2" Type="http://schemas.openxmlformats.org/officeDocument/2006/relationships/image" Target="../media/image9.png"/><Relationship Id="rId16" Type="http://schemas.openxmlformats.org/officeDocument/2006/relationships/image" Target="../media/image31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23" Type="http://schemas.openxmlformats.org/officeDocument/2006/relationships/image" Target="../media/image55.svg"/><Relationship Id="rId10" Type="http://schemas.openxmlformats.org/officeDocument/2006/relationships/image" Target="../media/image29.png"/><Relationship Id="rId19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7.png"/><Relationship Id="rId2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.sv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59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57.svg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9.sv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12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32.svg"/><Relationship Id="rId1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.sv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59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57.svg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1.png"/><Relationship Id="rId3" Type="http://schemas.openxmlformats.org/officeDocument/2006/relationships/image" Target="../media/image10.svg"/><Relationship Id="rId7" Type="http://schemas.openxmlformats.org/officeDocument/2006/relationships/image" Target="../media/image32.svg"/><Relationship Id="rId12" Type="http://schemas.openxmlformats.org/officeDocument/2006/relationships/image" Target="../media/image60.png"/><Relationship Id="rId17" Type="http://schemas.openxmlformats.org/officeDocument/2006/relationships/image" Target="../media/image59.svg"/><Relationship Id="rId2" Type="http://schemas.openxmlformats.org/officeDocument/2006/relationships/image" Target="../media/image9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5" Type="http://schemas.openxmlformats.org/officeDocument/2006/relationships/image" Target="../media/image30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57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sv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4.png"/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12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30.svg"/><Relationship Id="rId5" Type="http://schemas.openxmlformats.org/officeDocument/2006/relationships/image" Target="../media/image6.sv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8.svg"/><Relationship Id="rId14" Type="http://schemas.openxmlformats.org/officeDocument/2006/relationships/image" Target="../media/image5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69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12" Type="http://schemas.openxmlformats.org/officeDocument/2006/relationships/image" Target="../media/image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svg"/><Relationship Id="rId11" Type="http://schemas.openxmlformats.org/officeDocument/2006/relationships/image" Target="../media/image5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10.svg"/><Relationship Id="rId9" Type="http://schemas.openxmlformats.org/officeDocument/2006/relationships/image" Target="../media/image67.png"/><Relationship Id="rId14" Type="http://schemas.openxmlformats.org/officeDocument/2006/relationships/image" Target="../media/image7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png"/><Relationship Id="rId18" Type="http://schemas.openxmlformats.org/officeDocument/2006/relationships/image" Target="../media/image56.png"/><Relationship Id="rId3" Type="http://schemas.openxmlformats.org/officeDocument/2006/relationships/image" Target="../media/image9.png"/><Relationship Id="rId21" Type="http://schemas.openxmlformats.org/officeDocument/2006/relationships/image" Target="../media/image79.sv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17" Type="http://schemas.openxmlformats.org/officeDocument/2006/relationships/image" Target="../media/image68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7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svg"/><Relationship Id="rId11" Type="http://schemas.openxmlformats.org/officeDocument/2006/relationships/image" Target="../media/image75.png"/><Relationship Id="rId5" Type="http://schemas.openxmlformats.org/officeDocument/2006/relationships/image" Target="../media/image63.png"/><Relationship Id="rId15" Type="http://schemas.openxmlformats.org/officeDocument/2006/relationships/image" Target="../media/image66.svg"/><Relationship Id="rId23" Type="http://schemas.openxmlformats.org/officeDocument/2006/relationships/image" Target="../media/image6.svg"/><Relationship Id="rId10" Type="http://schemas.openxmlformats.org/officeDocument/2006/relationships/image" Target="../media/image74.svg"/><Relationship Id="rId19" Type="http://schemas.openxmlformats.org/officeDocument/2006/relationships/image" Target="../media/image57.svg"/><Relationship Id="rId4" Type="http://schemas.openxmlformats.org/officeDocument/2006/relationships/image" Target="../media/image10.svg"/><Relationship Id="rId9" Type="http://schemas.openxmlformats.org/officeDocument/2006/relationships/image" Target="../media/image73.png"/><Relationship Id="rId14" Type="http://schemas.openxmlformats.org/officeDocument/2006/relationships/image" Target="../media/image65.png"/><Relationship Id="rId2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58.png"/><Relationship Id="rId7" Type="http://schemas.openxmlformats.org/officeDocument/2006/relationships/image" Target="../media/image73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11" Type="http://schemas.openxmlformats.org/officeDocument/2006/relationships/image" Target="../media/image9.png"/><Relationship Id="rId5" Type="http://schemas.openxmlformats.org/officeDocument/2006/relationships/image" Target="../media/image80.png"/><Relationship Id="rId10" Type="http://schemas.openxmlformats.org/officeDocument/2006/relationships/image" Target="../media/image6.svg"/><Relationship Id="rId4" Type="http://schemas.openxmlformats.org/officeDocument/2006/relationships/image" Target="../media/image59.svg"/><Relationship Id="rId9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9.png"/><Relationship Id="rId5" Type="http://schemas.openxmlformats.org/officeDocument/2006/relationships/image" Target="../media/image56.png"/><Relationship Id="rId10" Type="http://schemas.openxmlformats.org/officeDocument/2006/relationships/image" Target="../media/image6.svg"/><Relationship Id="rId4" Type="http://schemas.openxmlformats.org/officeDocument/2006/relationships/image" Target="../media/image81.svg"/><Relationship Id="rId9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svg"/><Relationship Id="rId18" Type="http://schemas.openxmlformats.org/officeDocument/2006/relationships/image" Target="../media/image54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17" Type="http://schemas.openxmlformats.org/officeDocument/2006/relationships/image" Target="../media/image6.sv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8.svg"/><Relationship Id="rId5" Type="http://schemas.openxmlformats.org/officeDocument/2006/relationships/image" Target="../media/image26.svg"/><Relationship Id="rId15" Type="http://schemas.openxmlformats.org/officeDocument/2006/relationships/image" Target="../media/image32.svg"/><Relationship Id="rId10" Type="http://schemas.openxmlformats.org/officeDocument/2006/relationships/image" Target="../media/image7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.svg"/><Relationship Id="rId1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0.svg"/><Relationship Id="rId18" Type="http://schemas.openxmlformats.org/officeDocument/2006/relationships/image" Target="../media/image52.png"/><Relationship Id="rId3" Type="http://schemas.openxmlformats.org/officeDocument/2006/relationships/image" Target="../media/image10.svg"/><Relationship Id="rId21" Type="http://schemas.openxmlformats.org/officeDocument/2006/relationships/image" Target="../media/image55.svg"/><Relationship Id="rId7" Type="http://schemas.openxmlformats.org/officeDocument/2006/relationships/image" Target="../media/image28.svg"/><Relationship Id="rId12" Type="http://schemas.openxmlformats.org/officeDocument/2006/relationships/image" Target="../media/image29.png"/><Relationship Id="rId17" Type="http://schemas.openxmlformats.org/officeDocument/2006/relationships/image" Target="../media/image6.sv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8.svg"/><Relationship Id="rId5" Type="http://schemas.openxmlformats.org/officeDocument/2006/relationships/image" Target="../media/image26.svg"/><Relationship Id="rId15" Type="http://schemas.openxmlformats.org/officeDocument/2006/relationships/image" Target="../media/image32.svg"/><Relationship Id="rId10" Type="http://schemas.openxmlformats.org/officeDocument/2006/relationships/image" Target="../media/image7.png"/><Relationship Id="rId19" Type="http://schemas.openxmlformats.org/officeDocument/2006/relationships/image" Target="../media/image53.svg"/><Relationship Id="rId4" Type="http://schemas.openxmlformats.org/officeDocument/2006/relationships/image" Target="../media/image25.png"/><Relationship Id="rId9" Type="http://schemas.openxmlformats.org/officeDocument/2006/relationships/image" Target="../media/image4.svg"/><Relationship Id="rId1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.svg"/><Relationship Id="rId7" Type="http://schemas.openxmlformats.org/officeDocument/2006/relationships/image" Target="../media/image91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11" Type="http://schemas.openxmlformats.org/officeDocument/2006/relationships/image" Target="../media/image94.svg"/><Relationship Id="rId5" Type="http://schemas.openxmlformats.org/officeDocument/2006/relationships/image" Target="../media/image89.svg"/><Relationship Id="rId10" Type="http://schemas.openxmlformats.org/officeDocument/2006/relationships/image" Target="../media/image80.png"/><Relationship Id="rId4" Type="http://schemas.openxmlformats.org/officeDocument/2006/relationships/image" Target="../media/image88.png"/><Relationship Id="rId9" Type="http://schemas.openxmlformats.org/officeDocument/2006/relationships/image" Target="../media/image93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6.svg"/><Relationship Id="rId7" Type="http://schemas.openxmlformats.org/officeDocument/2006/relationships/image" Target="../media/image98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6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6.svg"/><Relationship Id="rId7" Type="http://schemas.openxmlformats.org/officeDocument/2006/relationships/image" Target="../media/image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0.svg"/><Relationship Id="rId5" Type="http://schemas.openxmlformats.org/officeDocument/2006/relationships/image" Target="../media/image8.svg"/><Relationship Id="rId10" Type="http://schemas.openxmlformats.org/officeDocument/2006/relationships/image" Target="../media/image99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00.svg"/><Relationship Id="rId5" Type="http://schemas.openxmlformats.org/officeDocument/2006/relationships/image" Target="../media/image10.svg"/><Relationship Id="rId15" Type="http://schemas.openxmlformats.org/officeDocument/2006/relationships/image" Target="../media/image96.svg"/><Relationship Id="rId10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102.svg"/><Relationship Id="rId14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24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98.svg"/><Relationship Id="rId5" Type="http://schemas.openxmlformats.org/officeDocument/2006/relationships/image" Target="../media/image10.svg"/><Relationship Id="rId10" Type="http://schemas.openxmlformats.org/officeDocument/2006/relationships/image" Target="../media/image97.png"/><Relationship Id="rId4" Type="http://schemas.openxmlformats.org/officeDocument/2006/relationships/image" Target="../media/image9.png"/><Relationship Id="rId9" Type="http://schemas.openxmlformats.org/officeDocument/2006/relationships/image" Target="../media/image9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00.svg"/><Relationship Id="rId5" Type="http://schemas.openxmlformats.org/officeDocument/2006/relationships/image" Target="../media/image10.svg"/><Relationship Id="rId15" Type="http://schemas.openxmlformats.org/officeDocument/2006/relationships/image" Target="../media/image96.svg"/><Relationship Id="rId10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102.svg"/><Relationship Id="rId1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7.png"/><Relationship Id="rId17" Type="http://schemas.openxmlformats.org/officeDocument/2006/relationships/image" Target="../media/image14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00.svg"/><Relationship Id="rId5" Type="http://schemas.openxmlformats.org/officeDocument/2006/relationships/image" Target="../media/image10.svg"/><Relationship Id="rId15" Type="http://schemas.openxmlformats.org/officeDocument/2006/relationships/image" Target="../media/image96.svg"/><Relationship Id="rId10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102.svg"/><Relationship Id="rId1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6.svg"/><Relationship Id="rId5" Type="http://schemas.openxmlformats.org/officeDocument/2006/relationships/image" Target="../media/image26.svg"/><Relationship Id="rId10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17.png"/><Relationship Id="rId14" Type="http://schemas.openxmlformats.org/officeDocument/2006/relationships/image" Target="../media/image20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6.svg"/><Relationship Id="rId7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.svg"/><Relationship Id="rId10" Type="http://schemas.openxmlformats.org/officeDocument/2006/relationships/image" Target="../media/image107.svg"/><Relationship Id="rId4" Type="http://schemas.openxmlformats.org/officeDocument/2006/relationships/image" Target="../media/image9.png"/><Relationship Id="rId9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4.sv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10.sv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98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5.svg"/><Relationship Id="rId18" Type="http://schemas.openxmlformats.org/officeDocument/2006/relationships/image" Target="../media/image9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54.png"/><Relationship Id="rId17" Type="http://schemas.openxmlformats.org/officeDocument/2006/relationships/image" Target="../media/image6.svg"/><Relationship Id="rId2" Type="http://schemas.openxmlformats.org/officeDocument/2006/relationships/image" Target="../media/image25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109.svg"/><Relationship Id="rId5" Type="http://schemas.openxmlformats.org/officeDocument/2006/relationships/image" Target="../media/image28.svg"/><Relationship Id="rId15" Type="http://schemas.openxmlformats.org/officeDocument/2006/relationships/image" Target="../media/image105.svg"/><Relationship Id="rId10" Type="http://schemas.openxmlformats.org/officeDocument/2006/relationships/image" Target="../media/image108.png"/><Relationship Id="rId19" Type="http://schemas.openxmlformats.org/officeDocument/2006/relationships/image" Target="../media/image10.svg"/><Relationship Id="rId4" Type="http://schemas.openxmlformats.org/officeDocument/2006/relationships/image" Target="../media/image27.png"/><Relationship Id="rId9" Type="http://schemas.openxmlformats.org/officeDocument/2006/relationships/image" Target="../media/image4.svg"/><Relationship Id="rId1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5" Type="http://schemas.openxmlformats.org/officeDocument/2006/relationships/image" Target="../media/image105.svg"/><Relationship Id="rId10" Type="http://schemas.openxmlformats.org/officeDocument/2006/relationships/image" Target="../media/image7.png"/><Relationship Id="rId4" Type="http://schemas.openxmlformats.org/officeDocument/2006/relationships/image" Target="../media/image104.png"/><Relationship Id="rId9" Type="http://schemas.openxmlformats.org/officeDocument/2006/relationships/image" Target="../media/image10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1.svg"/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12" Type="http://schemas.openxmlformats.org/officeDocument/2006/relationships/image" Target="../media/image1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30.svg"/><Relationship Id="rId5" Type="http://schemas.openxmlformats.org/officeDocument/2006/relationships/image" Target="../media/image98.svg"/><Relationship Id="rId10" Type="http://schemas.openxmlformats.org/officeDocument/2006/relationships/image" Target="../media/image29.png"/><Relationship Id="rId4" Type="http://schemas.openxmlformats.org/officeDocument/2006/relationships/image" Target="../media/image97.png"/><Relationship Id="rId9" Type="http://schemas.openxmlformats.org/officeDocument/2006/relationships/image" Target="../media/image10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9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.svg"/><Relationship Id="rId5" Type="http://schemas.openxmlformats.org/officeDocument/2006/relationships/image" Target="../media/image30.sv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6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.png"/><Relationship Id="rId18" Type="http://schemas.openxmlformats.org/officeDocument/2006/relationships/image" Target="../media/image53.sv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image" Target="../media/image28.svg"/><Relationship Id="rId19" Type="http://schemas.openxmlformats.org/officeDocument/2006/relationships/image" Target="../media/image54.png"/><Relationship Id="rId4" Type="http://schemas.openxmlformats.org/officeDocument/2006/relationships/image" Target="../media/image10.svg"/><Relationship Id="rId9" Type="http://schemas.openxmlformats.org/officeDocument/2006/relationships/image" Target="../media/image27.png"/><Relationship Id="rId1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6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1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4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svg"/><Relationship Id="rId4" Type="http://schemas.openxmlformats.org/officeDocument/2006/relationships/image" Target="../media/image6.svg"/><Relationship Id="rId9" Type="http://schemas.openxmlformats.org/officeDocument/2006/relationships/image" Target="../media/image17.pn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572034" y="2035862"/>
            <a:ext cx="13387277" cy="286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b" anchorCtr="0">
            <a:normAutofit/>
          </a:bodyPr>
          <a:lstStyle/>
          <a:p>
            <a:pPr>
              <a:buSzPct val="111111"/>
            </a:pPr>
            <a:r>
              <a:rPr lang="ja-JP" altLang="en-US" sz="7971" dirty="0"/>
              <a:t>リファレンスアーキテクチャ</a:t>
            </a:r>
            <a:br>
              <a:rPr lang="ja-JP" altLang="en-US" sz="7971" dirty="0"/>
            </a:br>
            <a:r>
              <a:rPr lang="ja-JP" altLang="en-US" sz="4000" dirty="0"/>
              <a:t>ブロック実現例（</a:t>
            </a:r>
            <a:r>
              <a:rPr lang="en-US" altLang="ja-JP" sz="4000" dirty="0"/>
              <a:t>Azure</a:t>
            </a:r>
            <a:r>
              <a:rPr lang="ja-JP" altLang="en-US" sz="4000" dirty="0"/>
              <a:t>）</a:t>
            </a:r>
            <a:br>
              <a:rPr lang="ja-JP" altLang="en-US" sz="4000" dirty="0"/>
            </a:br>
            <a:r>
              <a:rPr lang="ja-JP" altLang="en-US" sz="4000" dirty="0"/>
              <a:t>業務ブロック</a:t>
            </a:r>
            <a:endParaRPr lang="en-US" sz="4000"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2572033" y="8472363"/>
            <a:ext cx="5725414" cy="68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3543" dirty="0">
                <a:latin typeface="Meiryo UI" panose="020B0604030504040204" pitchFamily="50" charset="-128"/>
                <a:ea typeface="Meiryo UI" panose="020B0604030504040204" pitchFamily="50" charset="-128"/>
              </a:rPr>
              <a:t>ガバメントクラウドチーム</a:t>
            </a:r>
            <a:endParaRPr sz="248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72034" y="6395286"/>
            <a:ext cx="3433350" cy="505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t" anchorCtr="0">
            <a:spAutoFit/>
          </a:bodyPr>
          <a:lstStyle/>
          <a:p>
            <a:r>
              <a:rPr lang="en-US" sz="2400" dirty="0">
                <a:latin typeface="Meiryo UI"/>
                <a:ea typeface="Meiryo UI"/>
              </a:rPr>
              <a:t>202</a:t>
            </a:r>
            <a:r>
              <a:rPr lang="en-US" altLang="ja-JP" sz="2400" dirty="0">
                <a:latin typeface="Meiryo UI"/>
                <a:ea typeface="Meiryo UI"/>
              </a:rPr>
              <a:t>4</a:t>
            </a:r>
            <a:r>
              <a:rPr lang="en-US" sz="2400" dirty="0">
                <a:latin typeface="Meiryo UI"/>
                <a:ea typeface="Meiryo UI"/>
              </a:rPr>
              <a:t>年12</a:t>
            </a:r>
            <a:r>
              <a:rPr lang="ja-JP" altLang="en-US" sz="2400" dirty="0">
                <a:latin typeface="Meiryo UI"/>
                <a:ea typeface="Meiryo UI"/>
              </a:rPr>
              <a:t>月</a:t>
            </a:r>
            <a:r>
              <a:rPr lang="en-US" altLang="ja-JP" sz="2400" dirty="0">
                <a:latin typeface="Meiryo UI"/>
                <a:ea typeface="Meiryo UI"/>
              </a:rPr>
              <a:t>26</a:t>
            </a:r>
            <a:r>
              <a:rPr lang="ja-JP" altLang="en-US" sz="2400" dirty="0">
                <a:latin typeface="Meiryo UI"/>
                <a:ea typeface="Meiryo UI"/>
              </a:rPr>
              <a:t>日</a:t>
            </a:r>
            <a:endParaRPr 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282803" y="2523022"/>
            <a:ext cx="6192000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7-1-2-1. </a:t>
            </a:r>
            <a:r>
              <a:rPr kumimoji="1" lang="ja-JP" altLang="en-US" dirty="0"/>
              <a:t>申請・届出</a:t>
            </a:r>
            <a:r>
              <a:rPr kumimoji="1" lang="en-US" altLang="ja-JP" dirty="0"/>
              <a:t>_</a:t>
            </a:r>
            <a:r>
              <a:rPr kumimoji="1" lang="ja-JP" altLang="en-US" dirty="0"/>
              <a:t>申請・</a:t>
            </a:r>
            <a:r>
              <a:rPr kumimoji="1" lang="ja-JP" altLang="en-US"/>
              <a:t>届出機能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 Azure SQL Database</a:t>
            </a:r>
            <a:r>
              <a:rPr kumimoji="1" lang="ja-JP" altLang="en-US" dirty="0"/>
              <a:t>保管）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187" y="6237171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 flipV="1">
            <a:off x="3875757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06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190998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011674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1">
            <a:extLst>
              <a:ext uri="{FF2B5EF4-FFF2-40B4-BE49-F238E27FC236}">
                <a16:creationId xmlns:a16="http://schemas.microsoft.com/office/drawing/2014/main" id="{1C64A465-BE55-47A2-2C46-8CBB3CE5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230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6" name="TextBox 9">
            <a:extLst>
              <a:ext uri="{FF2B5EF4-FFF2-40B4-BE49-F238E27FC236}">
                <a16:creationId xmlns:a16="http://schemas.microsoft.com/office/drawing/2014/main" id="{DB9E95A7-A0D5-A129-D70E-5D1ABF2AC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7E33124F-DD88-B2E6-D948-F9947333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337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</p:cNvCxnSpPr>
          <p:nvPr/>
        </p:nvCxnSpPr>
        <p:spPr>
          <a:xfrm flipV="1">
            <a:off x="3875757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E4A55A64-9C47-C884-D5C0-C702EDB15A7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6633355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</p:cNvCxnSpPr>
          <p:nvPr/>
        </p:nvCxnSpPr>
        <p:spPr>
          <a:xfrm>
            <a:off x="9530285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3875757" y="5899695"/>
            <a:ext cx="1999632" cy="2742058"/>
          </a:xfrm>
          <a:prstGeom prst="bentConnector3">
            <a:avLst>
              <a:gd name="adj1" fmla="val 6306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875389" y="8123419"/>
            <a:ext cx="5384794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5" y="8241193"/>
            <a:ext cx="3390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66" name="直線矢印コネクタ 120">
            <a:extLst>
              <a:ext uri="{FF2B5EF4-FFF2-40B4-BE49-F238E27FC236}">
                <a16:creationId xmlns:a16="http://schemas.microsoft.com/office/drawing/2014/main" id="{DCC52677-755D-32B6-1DED-52205A125D84}"/>
              </a:ext>
            </a:extLst>
          </p:cNvPr>
          <p:cNvCxnSpPr>
            <a:cxnSpLocks/>
            <a:stCxn id="163" idx="1"/>
          </p:cNvCxnSpPr>
          <p:nvPr/>
        </p:nvCxnSpPr>
        <p:spPr>
          <a:xfrm flipH="1">
            <a:off x="10695960" y="5900929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xtBox 11">
            <a:extLst>
              <a:ext uri="{FF2B5EF4-FFF2-40B4-BE49-F238E27FC236}">
                <a16:creationId xmlns:a16="http://schemas.microsoft.com/office/drawing/2014/main" id="{AD5FE661-CEF2-691F-9FFE-C6B67240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070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2" name="直線矢印コネクタ 120">
            <a:extLst>
              <a:ext uri="{FF2B5EF4-FFF2-40B4-BE49-F238E27FC236}">
                <a16:creationId xmlns:a16="http://schemas.microsoft.com/office/drawing/2014/main" id="{8B3D9CCD-41E3-29F9-5844-64C95178CCAE}"/>
              </a:ext>
            </a:extLst>
          </p:cNvPr>
          <p:cNvCxnSpPr>
            <a:cxnSpLocks/>
            <a:stCxn id="171" idx="2"/>
            <a:endCxn id="8" idx="0"/>
          </p:cNvCxnSpPr>
          <p:nvPr/>
        </p:nvCxnSpPr>
        <p:spPr>
          <a:xfrm>
            <a:off x="6354103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FF38619-4EA7-30A1-58B4-DF2668337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356" y="2523022"/>
            <a:ext cx="365761" cy="3657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3FF127D-167F-8415-F0C0-41CDFD003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4715" y="3389884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294F8872-8748-D0CC-1160-7F9693070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2335" y="3387236"/>
            <a:ext cx="548640" cy="54864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4879" y="5621121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63519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76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563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</p:cNvCxnSpPr>
          <p:nvPr/>
        </p:nvCxnSpPr>
        <p:spPr>
          <a:xfrm>
            <a:off x="6383775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8219" y="470036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3035" y="5619804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2362" y="5613483"/>
            <a:ext cx="548640" cy="548640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89F31A07-B072-7B2E-9BD5-D469FA6B8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33364" y="5615357"/>
            <a:ext cx="580541" cy="58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2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F62ED-7F01-88D7-37BC-35F6354B69CF}"/>
              </a:ext>
            </a:extLst>
          </p:cNvPr>
          <p:cNvSpPr/>
          <p:nvPr/>
        </p:nvSpPr>
        <p:spPr>
          <a:xfrm>
            <a:off x="5282803" y="2523022"/>
            <a:ext cx="6192000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7-1-2-1.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申請・</a:t>
            </a:r>
            <a:r>
              <a:rPr kumimoji="1" lang="ja-JP" altLang="en-US" sz="4000"/>
              <a:t>届出機能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2 </a:t>
            </a:r>
            <a:r>
              <a:rPr lang="en-US" altLang="ja-JP" sz="4000" b="0" i="0" dirty="0">
                <a:solidFill>
                  <a:srgbClr val="444444"/>
                </a:solidFill>
                <a:effectLst/>
              </a:rPr>
              <a:t>Azure Blob Storage</a:t>
            </a:r>
            <a:r>
              <a:rPr kumimoji="1" lang="ja-JP" altLang="en-US" sz="4000" dirty="0"/>
              <a:t>保管）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9727D16F-8FE3-B44E-71CC-6CFBD16E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246" y="6237171"/>
            <a:ext cx="7350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2EAE902B-F235-C250-9EB4-79813A3E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0EDB6E8-7E5F-0D31-64E3-C97645057EE7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15AE2A8A-E286-DB25-7FA4-F614903F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064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2" name="直線矢印コネクタ 120">
            <a:extLst>
              <a:ext uri="{FF2B5EF4-FFF2-40B4-BE49-F238E27FC236}">
                <a16:creationId xmlns:a16="http://schemas.microsoft.com/office/drawing/2014/main" id="{EF0EB4EF-CE20-7E05-7798-7D28F684408A}"/>
              </a:ext>
            </a:extLst>
          </p:cNvPr>
          <p:cNvCxnSpPr>
            <a:cxnSpLocks/>
          </p:cNvCxnSpPr>
          <p:nvPr/>
        </p:nvCxnSpPr>
        <p:spPr>
          <a:xfrm flipV="1">
            <a:off x="8009732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11">
            <a:extLst>
              <a:ext uri="{FF2B5EF4-FFF2-40B4-BE49-F238E27FC236}">
                <a16:creationId xmlns:a16="http://schemas.microsoft.com/office/drawing/2014/main" id="{427AC8B4-3E3A-6F64-1E96-8EE7E30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88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F80E082C-B445-727E-EB42-FC334C9B51B6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直線矢印コネクタ 120">
            <a:extLst>
              <a:ext uri="{FF2B5EF4-FFF2-40B4-BE49-F238E27FC236}">
                <a16:creationId xmlns:a16="http://schemas.microsoft.com/office/drawing/2014/main" id="{D4996AE8-3366-9D45-12FA-77C3A3EA0821}"/>
              </a:ext>
            </a:extLst>
          </p:cNvPr>
          <p:cNvCxnSpPr>
            <a:cxnSpLocks/>
          </p:cNvCxnSpPr>
          <p:nvPr/>
        </p:nvCxnSpPr>
        <p:spPr>
          <a:xfrm flipV="1">
            <a:off x="6631413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1286B4B6-ACF8-0834-7AE4-4945705BF49E}"/>
              </a:ext>
            </a:extLst>
          </p:cNvPr>
          <p:cNvCxnSpPr>
            <a:cxnSpLocks/>
          </p:cNvCxnSpPr>
          <p:nvPr/>
        </p:nvCxnSpPr>
        <p:spPr>
          <a:xfrm>
            <a:off x="9528343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373D9D6A-AF21-A552-A1E8-4C85075F79CF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9F2E1F85-7A30-9E3B-1826-29E52EBD6788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3873815" y="5899695"/>
            <a:ext cx="1999632" cy="2742058"/>
          </a:xfrm>
          <a:prstGeom prst="bentConnector3">
            <a:avLst>
              <a:gd name="adj1" fmla="val 624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20">
            <a:extLst>
              <a:ext uri="{FF2B5EF4-FFF2-40B4-BE49-F238E27FC236}">
                <a16:creationId xmlns:a16="http://schemas.microsoft.com/office/drawing/2014/main" id="{1388FF7E-F746-7199-8C72-58F744CE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239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6701981A-05C5-C4BF-D4AF-6499C2AE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332" y="8241193"/>
            <a:ext cx="34973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6" name="直線矢印コネクタ 120">
            <a:extLst>
              <a:ext uri="{FF2B5EF4-FFF2-40B4-BE49-F238E27FC236}">
                <a16:creationId xmlns:a16="http://schemas.microsoft.com/office/drawing/2014/main" id="{EE0D9DA0-F363-E801-74D8-D6410A622C19}"/>
              </a:ext>
            </a:extLst>
          </p:cNvPr>
          <p:cNvCxnSpPr>
            <a:cxnSpLocks/>
          </p:cNvCxnSpPr>
          <p:nvPr/>
        </p:nvCxnSpPr>
        <p:spPr>
          <a:xfrm flipH="1">
            <a:off x="10656825" y="5900929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1">
            <a:extLst>
              <a:ext uri="{FF2B5EF4-FFF2-40B4-BE49-F238E27FC236}">
                <a16:creationId xmlns:a16="http://schemas.microsoft.com/office/drawing/2014/main" id="{C2FBFF21-220F-FA20-E859-70E6DB2D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28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8" name="直線矢印コネクタ 120">
            <a:extLst>
              <a:ext uri="{FF2B5EF4-FFF2-40B4-BE49-F238E27FC236}">
                <a16:creationId xmlns:a16="http://schemas.microsoft.com/office/drawing/2014/main" id="{DE59B127-11B2-5A30-14C1-FEE6BF1283C4}"/>
              </a:ext>
            </a:extLst>
          </p:cNvPr>
          <p:cNvCxnSpPr>
            <a:cxnSpLocks/>
            <a:stCxn id="157" idx="2"/>
          </p:cNvCxnSpPr>
          <p:nvPr/>
        </p:nvCxnSpPr>
        <p:spPr>
          <a:xfrm>
            <a:off x="6352161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00AE1504-B1E0-8042-D74C-58184AEB6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68" name="グラフィックス 167">
            <a:extLst>
              <a:ext uri="{FF2B5EF4-FFF2-40B4-BE49-F238E27FC236}">
                <a16:creationId xmlns:a16="http://schemas.microsoft.com/office/drawing/2014/main" id="{19286519-AB63-6168-B7BD-98E66B255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4414" y="2523022"/>
            <a:ext cx="365761" cy="365761"/>
          </a:xfrm>
          <a:prstGeom prst="rect">
            <a:avLst/>
          </a:prstGeom>
        </p:spPr>
      </p:pic>
      <p:pic>
        <p:nvPicPr>
          <p:cNvPr id="169" name="グラフィックス 168">
            <a:extLst>
              <a:ext uri="{FF2B5EF4-FFF2-40B4-BE49-F238E27FC236}">
                <a16:creationId xmlns:a16="http://schemas.microsoft.com/office/drawing/2014/main" id="{5D97D654-4C6C-EC86-D9F4-1EB63F427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2773" y="3389884"/>
            <a:ext cx="548640" cy="54864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052B9BCF-261F-BAD1-1A8B-AA97BD7B61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0393" y="3387236"/>
            <a:ext cx="548640" cy="548640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B7B40F30-D05D-052F-AF42-6AFBD4B31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2937" y="5621121"/>
            <a:ext cx="548640" cy="548640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E9690DF6-BD35-5453-2C9A-16D417932101}"/>
              </a:ext>
            </a:extLst>
          </p:cNvPr>
          <p:cNvCxnSpPr>
            <a:cxnSpLocks/>
            <a:stCxn id="173" idx="3"/>
          </p:cNvCxnSpPr>
          <p:nvPr/>
        </p:nvCxnSpPr>
        <p:spPr>
          <a:xfrm>
            <a:off x="6661577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1E9484A4-A7F4-2E58-C348-3809F263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34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11">
            <a:extLst>
              <a:ext uri="{FF2B5EF4-FFF2-40B4-BE49-F238E27FC236}">
                <a16:creationId xmlns:a16="http://schemas.microsoft.com/office/drawing/2014/main" id="{7967425D-D5F7-245F-C660-1868E45C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621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53430D07-82B5-BB8D-09A3-3952D6C59868}"/>
              </a:ext>
            </a:extLst>
          </p:cNvPr>
          <p:cNvCxnSpPr>
            <a:cxnSpLocks/>
          </p:cNvCxnSpPr>
          <p:nvPr/>
        </p:nvCxnSpPr>
        <p:spPr>
          <a:xfrm>
            <a:off x="6381833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5A3FC8C8-DA2F-1EC6-196B-B5963C726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6277" y="4700364"/>
            <a:ext cx="365761" cy="365761"/>
          </a:xfrm>
          <a:prstGeom prst="rect">
            <a:avLst/>
          </a:prstGeom>
        </p:spPr>
      </p:pic>
      <p:pic>
        <p:nvPicPr>
          <p:cNvPr id="179" name="グラフィックス 178">
            <a:extLst>
              <a:ext uri="{FF2B5EF4-FFF2-40B4-BE49-F238E27FC236}">
                <a16:creationId xmlns:a16="http://schemas.microsoft.com/office/drawing/2014/main" id="{1BC09010-0C0A-1167-63D5-CD7912DE0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1093" y="5619804"/>
            <a:ext cx="548639" cy="548639"/>
          </a:xfrm>
          <a:prstGeom prst="rect">
            <a:avLst/>
          </a:prstGeom>
        </p:spPr>
      </p:pic>
      <p:pic>
        <p:nvPicPr>
          <p:cNvPr id="180" name="グラフィックス 179">
            <a:extLst>
              <a:ext uri="{FF2B5EF4-FFF2-40B4-BE49-F238E27FC236}">
                <a16:creationId xmlns:a16="http://schemas.microsoft.com/office/drawing/2014/main" id="{AB6A2939-C6EA-B89F-F999-09A49DD246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50420" y="5613483"/>
            <a:ext cx="548640" cy="548640"/>
          </a:xfrm>
          <a:prstGeom prst="rect">
            <a:avLst/>
          </a:prstGeom>
        </p:spPr>
      </p:pic>
      <p:pic>
        <p:nvPicPr>
          <p:cNvPr id="181" name="グラフィックス 180">
            <a:extLst>
              <a:ext uri="{FF2B5EF4-FFF2-40B4-BE49-F238E27FC236}">
                <a16:creationId xmlns:a16="http://schemas.microsoft.com/office/drawing/2014/main" id="{A8881A96-BA9E-567B-B65E-59667A988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45378" y="5609611"/>
            <a:ext cx="548640" cy="548640"/>
          </a:xfrm>
          <a:prstGeom prst="rect">
            <a:avLst/>
          </a:prstGeom>
        </p:spPr>
      </p:pic>
      <p:sp>
        <p:nvSpPr>
          <p:cNvPr id="8" name="Rectangle 115">
            <a:extLst>
              <a:ext uri="{FF2B5EF4-FFF2-40B4-BE49-F238E27FC236}">
                <a16:creationId xmlns:a16="http://schemas.microsoft.com/office/drawing/2014/main" id="{02480C01-9564-13ED-E544-9F6C15D6B5D0}"/>
              </a:ext>
            </a:extLst>
          </p:cNvPr>
          <p:cNvSpPr/>
          <p:nvPr/>
        </p:nvSpPr>
        <p:spPr>
          <a:xfrm>
            <a:off x="5875388" y="8123419"/>
            <a:ext cx="5489297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" name="Rectangle 134">
            <a:extLst>
              <a:ext uri="{FF2B5EF4-FFF2-40B4-BE49-F238E27FC236}">
                <a16:creationId xmlns:a16="http://schemas.microsoft.com/office/drawing/2014/main" id="{CAB3373C-E991-D1F8-53B9-81D30124A1AB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144DAE73-BB2F-8BF3-55E5-7EC18440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965BC3A-D2A3-D75E-5483-A22A116A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02BE56B-4BC8-9738-2005-E437A4FC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337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4B7D892-BF0C-EF91-B3F0-1F4A9994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190998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D56D922-E4DB-E891-57A4-0E5FF6A8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38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D15B7-C0E1-A0F0-7286-2B5AFABC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728BB36-158C-420D-B5A9-94E5B67FB8B9}"/>
              </a:ext>
            </a:extLst>
          </p:cNvPr>
          <p:cNvSpPr/>
          <p:nvPr/>
        </p:nvSpPr>
        <p:spPr>
          <a:xfrm>
            <a:off x="4345863" y="2523022"/>
            <a:ext cx="7128940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DA0BAC81-F544-FE11-0CB7-A82B590D7B93}"/>
              </a:ext>
            </a:extLst>
          </p:cNvPr>
          <p:cNvSpPr/>
          <p:nvPr/>
        </p:nvSpPr>
        <p:spPr>
          <a:xfrm>
            <a:off x="3813049" y="2232334"/>
            <a:ext cx="10358374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FE4F78A2-EA7C-A1A0-DE39-E9EF0F204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7141" y="2232334"/>
            <a:ext cx="381000" cy="381000"/>
          </a:xfrm>
          <a:prstGeom prst="rect">
            <a:avLst/>
          </a:prstGeom>
        </p:spPr>
      </p:pic>
      <p:sp>
        <p:nvSpPr>
          <p:cNvPr id="167" name="TextBox 12">
            <a:extLst>
              <a:ext uri="{FF2B5EF4-FFF2-40B4-BE49-F238E27FC236}">
                <a16:creationId xmlns:a16="http://schemas.microsoft.com/office/drawing/2014/main" id="{48C9CDD4-60C4-10A3-5A97-D77D5EB04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042" y="6885760"/>
            <a:ext cx="75409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68" name="Graphic 23">
            <a:extLst>
              <a:ext uri="{FF2B5EF4-FFF2-40B4-BE49-F238E27FC236}">
                <a16:creationId xmlns:a16="http://schemas.microsoft.com/office/drawing/2014/main" id="{D2EA3DC2-BA03-12D5-7306-085745EB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1979712" y="631333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9" name="直線矢印コネクタ 168">
            <a:extLst>
              <a:ext uri="{FF2B5EF4-FFF2-40B4-BE49-F238E27FC236}">
                <a16:creationId xmlns:a16="http://schemas.microsoft.com/office/drawing/2014/main" id="{64BEA7B0-16B9-90AE-A9E0-5D517603FF61}"/>
              </a:ext>
            </a:extLst>
          </p:cNvPr>
          <p:cNvCxnSpPr>
            <a:cxnSpLocks/>
            <a:stCxn id="168" idx="1"/>
          </p:cNvCxnSpPr>
          <p:nvPr/>
        </p:nvCxnSpPr>
        <p:spPr>
          <a:xfrm flipV="1">
            <a:off x="2449612" y="6544030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0" name="TextBox 9">
            <a:extLst>
              <a:ext uri="{FF2B5EF4-FFF2-40B4-BE49-F238E27FC236}">
                <a16:creationId xmlns:a16="http://schemas.microsoft.com/office/drawing/2014/main" id="{FDAD8EF6-CD28-A285-1962-D7C9A37DE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861" y="6830371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3" name="TextBox 20">
            <a:extLst>
              <a:ext uri="{FF2B5EF4-FFF2-40B4-BE49-F238E27FC236}">
                <a16:creationId xmlns:a16="http://schemas.microsoft.com/office/drawing/2014/main" id="{BF8BBE5D-04F3-378F-371C-8D13BA109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487" y="6839587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4" name="直線矢印コネクタ 120">
            <a:extLst>
              <a:ext uri="{FF2B5EF4-FFF2-40B4-BE49-F238E27FC236}">
                <a16:creationId xmlns:a16="http://schemas.microsoft.com/office/drawing/2014/main" id="{3FE39943-8170-AAD6-2655-C588FC8C151D}"/>
              </a:ext>
            </a:extLst>
          </p:cNvPr>
          <p:cNvCxnSpPr>
            <a:cxnSpLocks/>
          </p:cNvCxnSpPr>
          <p:nvPr/>
        </p:nvCxnSpPr>
        <p:spPr>
          <a:xfrm flipV="1">
            <a:off x="6585529" y="6536392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C51612C6-1986-7949-D81B-20916B3E4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085" y="458276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9">
            <a:extLst>
              <a:ext uri="{FF2B5EF4-FFF2-40B4-BE49-F238E27FC236}">
                <a16:creationId xmlns:a16="http://schemas.microsoft.com/office/drawing/2014/main" id="{08F54D46-8B4A-978E-986D-75D549505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196" y="6833055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7" name="TextBox 9">
            <a:extLst>
              <a:ext uri="{FF2B5EF4-FFF2-40B4-BE49-F238E27FC236}">
                <a16:creationId xmlns:a16="http://schemas.microsoft.com/office/drawing/2014/main" id="{6CB1D1C1-36B8-8F29-74D3-0FD7F8F2A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2156" y="4582330"/>
            <a:ext cx="1529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8" name="Connector: Elbow 12">
            <a:extLst>
              <a:ext uri="{FF2B5EF4-FFF2-40B4-BE49-F238E27FC236}">
                <a16:creationId xmlns:a16="http://schemas.microsoft.com/office/drawing/2014/main" id="{73FEA60B-0E32-0E8E-0250-EAF25DE0CE61}"/>
              </a:ext>
            </a:extLst>
          </p:cNvPr>
          <p:cNvCxnSpPr>
            <a:cxnSpLocks/>
            <a:stCxn id="168" idx="1"/>
          </p:cNvCxnSpPr>
          <p:nvPr/>
        </p:nvCxnSpPr>
        <p:spPr>
          <a:xfrm flipV="1">
            <a:off x="2449612" y="4311363"/>
            <a:ext cx="2209987" cy="2236921"/>
          </a:xfrm>
          <a:prstGeom prst="bentConnector3">
            <a:avLst>
              <a:gd name="adj1" fmla="val 7660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直線矢印コネクタ 120">
            <a:extLst>
              <a:ext uri="{FF2B5EF4-FFF2-40B4-BE49-F238E27FC236}">
                <a16:creationId xmlns:a16="http://schemas.microsoft.com/office/drawing/2014/main" id="{754D9F4B-4F5B-6AEA-226A-00EC1963CF14}"/>
              </a:ext>
            </a:extLst>
          </p:cNvPr>
          <p:cNvCxnSpPr>
            <a:cxnSpLocks/>
            <a:endCxn id="195" idx="1"/>
          </p:cNvCxnSpPr>
          <p:nvPr/>
        </p:nvCxnSpPr>
        <p:spPr>
          <a:xfrm flipV="1">
            <a:off x="5207210" y="4310145"/>
            <a:ext cx="1035361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直線矢印コネクタ 120">
            <a:extLst>
              <a:ext uri="{FF2B5EF4-FFF2-40B4-BE49-F238E27FC236}">
                <a16:creationId xmlns:a16="http://schemas.microsoft.com/office/drawing/2014/main" id="{07FD2D6D-9C84-50D3-8087-1DAB51384457}"/>
              </a:ext>
            </a:extLst>
          </p:cNvPr>
          <p:cNvCxnSpPr>
            <a:cxnSpLocks/>
          </p:cNvCxnSpPr>
          <p:nvPr/>
        </p:nvCxnSpPr>
        <p:spPr>
          <a:xfrm>
            <a:off x="8104140" y="6549518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Connector: Elbow 109">
            <a:extLst>
              <a:ext uri="{FF2B5EF4-FFF2-40B4-BE49-F238E27FC236}">
                <a16:creationId xmlns:a16="http://schemas.microsoft.com/office/drawing/2014/main" id="{9E72B0B1-7799-5A60-D56A-A2131B43B0D0}"/>
              </a:ext>
            </a:extLst>
          </p:cNvPr>
          <p:cNvCxnSpPr>
            <a:cxnSpLocks/>
            <a:stCxn id="168" idx="1"/>
            <a:endCxn id="5" idx="1"/>
          </p:cNvCxnSpPr>
          <p:nvPr/>
        </p:nvCxnSpPr>
        <p:spPr>
          <a:xfrm>
            <a:off x="2449612" y="6548284"/>
            <a:ext cx="3425777" cy="2093469"/>
          </a:xfrm>
          <a:prstGeom prst="bentConnector3">
            <a:avLst>
              <a:gd name="adj1" fmla="val 4961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直線矢印コネクタ 120">
            <a:extLst>
              <a:ext uri="{FF2B5EF4-FFF2-40B4-BE49-F238E27FC236}">
                <a16:creationId xmlns:a16="http://schemas.microsoft.com/office/drawing/2014/main" id="{7B47EDBB-4314-E5B2-7B02-BCC85E2BE27D}"/>
              </a:ext>
            </a:extLst>
          </p:cNvPr>
          <p:cNvCxnSpPr>
            <a:cxnSpLocks/>
            <a:endCxn id="204" idx="3"/>
          </p:cNvCxnSpPr>
          <p:nvPr/>
        </p:nvCxnSpPr>
        <p:spPr>
          <a:xfrm flipH="1" flipV="1">
            <a:off x="9269815" y="6532520"/>
            <a:ext cx="2418655" cy="1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0" name="TextBox 11">
            <a:extLst>
              <a:ext uri="{FF2B5EF4-FFF2-40B4-BE49-F238E27FC236}">
                <a16:creationId xmlns:a16="http://schemas.microsoft.com/office/drawing/2014/main" id="{0831FDFE-2FEC-21A9-7833-A701B2DB9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4925" y="3495271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91" name="直線矢印コネクタ 120">
            <a:extLst>
              <a:ext uri="{FF2B5EF4-FFF2-40B4-BE49-F238E27FC236}">
                <a16:creationId xmlns:a16="http://schemas.microsoft.com/office/drawing/2014/main" id="{7F195BBD-1F9A-257E-966D-DD7ED42EDC53}"/>
              </a:ext>
            </a:extLst>
          </p:cNvPr>
          <p:cNvCxnSpPr>
            <a:cxnSpLocks/>
            <a:stCxn id="190" idx="2"/>
          </p:cNvCxnSpPr>
          <p:nvPr/>
        </p:nvCxnSpPr>
        <p:spPr>
          <a:xfrm>
            <a:off x="4927958" y="3895381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3" name="グラフィックス 192">
            <a:extLst>
              <a:ext uri="{FF2B5EF4-FFF2-40B4-BE49-F238E27FC236}">
                <a16:creationId xmlns:a16="http://schemas.microsoft.com/office/drawing/2014/main" id="{0143075F-8632-918B-7931-7CB7214ED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0211" y="3171611"/>
            <a:ext cx="365761" cy="365761"/>
          </a:xfrm>
          <a:prstGeom prst="rect">
            <a:avLst/>
          </a:prstGeom>
        </p:spPr>
      </p:pic>
      <p:pic>
        <p:nvPicPr>
          <p:cNvPr id="194" name="グラフィックス 193">
            <a:extLst>
              <a:ext uri="{FF2B5EF4-FFF2-40B4-BE49-F238E27FC236}">
                <a16:creationId xmlns:a16="http://schemas.microsoft.com/office/drawing/2014/main" id="{FE8D6058-D95C-449B-6D5F-102C970E8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58570" y="4038473"/>
            <a:ext cx="548640" cy="548640"/>
          </a:xfrm>
          <a:prstGeom prst="rect">
            <a:avLst/>
          </a:prstGeom>
        </p:spPr>
      </p:pic>
      <p:pic>
        <p:nvPicPr>
          <p:cNvPr id="195" name="グラフィックス 194">
            <a:extLst>
              <a:ext uri="{FF2B5EF4-FFF2-40B4-BE49-F238E27FC236}">
                <a16:creationId xmlns:a16="http://schemas.microsoft.com/office/drawing/2014/main" id="{54698010-1A39-9710-AE16-C0E2AACAD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42571" y="4035825"/>
            <a:ext cx="548640" cy="548640"/>
          </a:xfrm>
          <a:prstGeom prst="rect">
            <a:avLst/>
          </a:prstGeom>
        </p:spPr>
      </p:pic>
      <p:pic>
        <p:nvPicPr>
          <p:cNvPr id="196" name="グラフィックス 195">
            <a:extLst>
              <a:ext uri="{FF2B5EF4-FFF2-40B4-BE49-F238E27FC236}">
                <a16:creationId xmlns:a16="http://schemas.microsoft.com/office/drawing/2014/main" id="{4779DD23-83D9-5624-47C8-B8A983FB8C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88734" y="6269710"/>
            <a:ext cx="548640" cy="548640"/>
          </a:xfrm>
          <a:prstGeom prst="rect">
            <a:avLst/>
          </a:prstGeom>
        </p:spPr>
      </p:pic>
      <p:cxnSp>
        <p:nvCxnSpPr>
          <p:cNvPr id="197" name="直線矢印コネクタ 196">
            <a:extLst>
              <a:ext uri="{FF2B5EF4-FFF2-40B4-BE49-F238E27FC236}">
                <a16:creationId xmlns:a16="http://schemas.microsoft.com/office/drawing/2014/main" id="{8D4BE96B-8163-AF8A-E80F-7A1653D83512}"/>
              </a:ext>
            </a:extLst>
          </p:cNvPr>
          <p:cNvCxnSpPr>
            <a:cxnSpLocks/>
            <a:stCxn id="196" idx="3"/>
          </p:cNvCxnSpPr>
          <p:nvPr/>
        </p:nvCxnSpPr>
        <p:spPr>
          <a:xfrm>
            <a:off x="5237374" y="6544030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8" name="TextBox 11">
            <a:extLst>
              <a:ext uri="{FF2B5EF4-FFF2-40B4-BE49-F238E27FC236}">
                <a16:creationId xmlns:a16="http://schemas.microsoft.com/office/drawing/2014/main" id="{7229AB19-F549-E970-4140-A11A88BB6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131" y="6749321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99" name="TextBox 11">
            <a:extLst>
              <a:ext uri="{FF2B5EF4-FFF2-40B4-BE49-F238E27FC236}">
                <a16:creationId xmlns:a16="http://schemas.microsoft.com/office/drawing/2014/main" id="{226C1C3A-6BAD-60E7-BC86-50DE308D4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418" y="5674407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00" name="直線矢印コネクタ 120">
            <a:extLst>
              <a:ext uri="{FF2B5EF4-FFF2-40B4-BE49-F238E27FC236}">
                <a16:creationId xmlns:a16="http://schemas.microsoft.com/office/drawing/2014/main" id="{D37F7B22-D1A5-D601-F10D-F8A7DC2D818A}"/>
              </a:ext>
            </a:extLst>
          </p:cNvPr>
          <p:cNvCxnSpPr>
            <a:cxnSpLocks/>
          </p:cNvCxnSpPr>
          <p:nvPr/>
        </p:nvCxnSpPr>
        <p:spPr>
          <a:xfrm>
            <a:off x="4957630" y="6086874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1" name="グラフィックス 200">
            <a:extLst>
              <a:ext uri="{FF2B5EF4-FFF2-40B4-BE49-F238E27FC236}">
                <a16:creationId xmlns:a16="http://schemas.microsoft.com/office/drawing/2014/main" id="{A69D59B2-6856-67A0-AA81-F76B0D397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074" y="5348953"/>
            <a:ext cx="365761" cy="365761"/>
          </a:xfrm>
          <a:prstGeom prst="rect">
            <a:avLst/>
          </a:prstGeom>
        </p:spPr>
      </p:pic>
      <p:pic>
        <p:nvPicPr>
          <p:cNvPr id="202" name="グラフィックス 201">
            <a:extLst>
              <a:ext uri="{FF2B5EF4-FFF2-40B4-BE49-F238E27FC236}">
                <a16:creationId xmlns:a16="http://schemas.microsoft.com/office/drawing/2014/main" id="{DAD78CFC-319A-5180-996C-8F032CFDA8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6890" y="6268393"/>
            <a:ext cx="548639" cy="548639"/>
          </a:xfrm>
          <a:prstGeom prst="rect">
            <a:avLst/>
          </a:prstGeom>
        </p:spPr>
      </p:pic>
      <p:pic>
        <p:nvPicPr>
          <p:cNvPr id="203" name="グラフィックス 202">
            <a:extLst>
              <a:ext uri="{FF2B5EF4-FFF2-40B4-BE49-F238E27FC236}">
                <a16:creationId xmlns:a16="http://schemas.microsoft.com/office/drawing/2014/main" id="{2F694744-E5B3-6D11-3901-D6682DEDBA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26217" y="6262072"/>
            <a:ext cx="548640" cy="548640"/>
          </a:xfrm>
          <a:prstGeom prst="rect">
            <a:avLst/>
          </a:prstGeom>
        </p:spPr>
      </p:pic>
      <p:pic>
        <p:nvPicPr>
          <p:cNvPr id="204" name="グラフィックス 203">
            <a:extLst>
              <a:ext uri="{FF2B5EF4-FFF2-40B4-BE49-F238E27FC236}">
                <a16:creationId xmlns:a16="http://schemas.microsoft.com/office/drawing/2014/main" id="{10DFD46A-F44A-9EB0-AE8F-B9B59BC642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1175" y="6258200"/>
            <a:ext cx="548640" cy="548640"/>
          </a:xfrm>
          <a:prstGeom prst="rect">
            <a:avLst/>
          </a:prstGeom>
        </p:spPr>
      </p:pic>
      <p:pic>
        <p:nvPicPr>
          <p:cNvPr id="210" name="グラフィックス 209">
            <a:extLst>
              <a:ext uri="{FF2B5EF4-FFF2-40B4-BE49-F238E27FC236}">
                <a16:creationId xmlns:a16="http://schemas.microsoft.com/office/drawing/2014/main" id="{75DAFA1D-3E50-6B27-6136-1BA9149B34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77950" y="4252536"/>
            <a:ext cx="382996" cy="382996"/>
          </a:xfrm>
          <a:prstGeom prst="rect">
            <a:avLst/>
          </a:prstGeom>
        </p:spPr>
      </p:pic>
      <p:pic>
        <p:nvPicPr>
          <p:cNvPr id="218" name="グラフィックス 217">
            <a:extLst>
              <a:ext uri="{FF2B5EF4-FFF2-40B4-BE49-F238E27FC236}">
                <a16:creationId xmlns:a16="http://schemas.microsoft.com/office/drawing/2014/main" id="{AA0EC685-B07F-A2F8-339B-F47662886F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92709" y="4510867"/>
            <a:ext cx="627371" cy="627371"/>
          </a:xfrm>
          <a:prstGeom prst="rect">
            <a:avLst/>
          </a:prstGeom>
        </p:spPr>
      </p:pic>
      <p:sp>
        <p:nvSpPr>
          <p:cNvPr id="220" name="TextBox 9">
            <a:extLst>
              <a:ext uri="{FF2B5EF4-FFF2-40B4-BE49-F238E27FC236}">
                <a16:creationId xmlns:a16="http://schemas.microsoft.com/office/drawing/2014/main" id="{60DFBC29-1CF6-6434-7C45-40BC56DE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6051" y="5081874"/>
            <a:ext cx="15296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Defender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Storage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ストレージファイルスキャン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21" name="直線矢印コネクタ 120">
            <a:extLst>
              <a:ext uri="{FF2B5EF4-FFF2-40B4-BE49-F238E27FC236}">
                <a16:creationId xmlns:a16="http://schemas.microsoft.com/office/drawing/2014/main" id="{03847D50-E063-8EA8-6650-AE823FA65BE2}"/>
              </a:ext>
            </a:extLst>
          </p:cNvPr>
          <p:cNvCxnSpPr>
            <a:cxnSpLocks/>
            <a:stCxn id="220" idx="2"/>
            <a:endCxn id="204" idx="0"/>
          </p:cNvCxnSpPr>
          <p:nvPr/>
        </p:nvCxnSpPr>
        <p:spPr>
          <a:xfrm flipH="1">
            <a:off x="8995495" y="5635872"/>
            <a:ext cx="5404" cy="62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7" name="グラフィックス 226">
            <a:extLst>
              <a:ext uri="{FF2B5EF4-FFF2-40B4-BE49-F238E27FC236}">
                <a16:creationId xmlns:a16="http://schemas.microsoft.com/office/drawing/2014/main" id="{30EDAA99-EA27-179A-79D6-977ECECBF6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87425" y="5814502"/>
            <a:ext cx="368240" cy="368240"/>
          </a:xfrm>
          <a:prstGeom prst="rect">
            <a:avLst/>
          </a:prstGeom>
        </p:spPr>
      </p:pic>
      <p:pic>
        <p:nvPicPr>
          <p:cNvPr id="228" name="グラフィックス 227">
            <a:extLst>
              <a:ext uri="{FF2B5EF4-FFF2-40B4-BE49-F238E27FC236}">
                <a16:creationId xmlns:a16="http://schemas.microsoft.com/office/drawing/2014/main" id="{3B944152-02E4-C706-1E8B-48C59169B2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86385" y="2803176"/>
            <a:ext cx="627371" cy="627371"/>
          </a:xfrm>
          <a:prstGeom prst="rect">
            <a:avLst/>
          </a:prstGeom>
        </p:spPr>
      </p:pic>
      <p:sp>
        <p:nvSpPr>
          <p:cNvPr id="229" name="TextBox 9">
            <a:extLst>
              <a:ext uri="{FF2B5EF4-FFF2-40B4-BE49-F238E27FC236}">
                <a16:creationId xmlns:a16="http://schemas.microsoft.com/office/drawing/2014/main" id="{A05DDCDA-E891-2878-19F9-A35803836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010" y="3360140"/>
            <a:ext cx="1456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Defender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Cloud security alert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セキュリティアラート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30" name="グラフィックス 229">
            <a:extLst>
              <a:ext uri="{FF2B5EF4-FFF2-40B4-BE49-F238E27FC236}">
                <a16:creationId xmlns:a16="http://schemas.microsoft.com/office/drawing/2014/main" id="{FFAF6E14-D124-DA5D-3B72-9A6FC0E25E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44280" y="4550233"/>
            <a:ext cx="548640" cy="548640"/>
          </a:xfrm>
          <a:prstGeom prst="rect">
            <a:avLst/>
          </a:prstGeom>
        </p:spPr>
      </p:pic>
      <p:cxnSp>
        <p:nvCxnSpPr>
          <p:cNvPr id="231" name="直線矢印コネクタ 120">
            <a:extLst>
              <a:ext uri="{FF2B5EF4-FFF2-40B4-BE49-F238E27FC236}">
                <a16:creationId xmlns:a16="http://schemas.microsoft.com/office/drawing/2014/main" id="{D576D247-4197-DC3B-F457-3DEAA2B4ADD8}"/>
              </a:ext>
            </a:extLst>
          </p:cNvPr>
          <p:cNvCxnSpPr>
            <a:cxnSpLocks/>
            <a:stCxn id="218" idx="3"/>
            <a:endCxn id="230" idx="1"/>
          </p:cNvCxnSpPr>
          <p:nvPr/>
        </p:nvCxnSpPr>
        <p:spPr>
          <a:xfrm>
            <a:off x="9320080" y="4824553"/>
            <a:ext cx="92420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直線矢印コネクタ 120">
            <a:extLst>
              <a:ext uri="{FF2B5EF4-FFF2-40B4-BE49-F238E27FC236}">
                <a16:creationId xmlns:a16="http://schemas.microsoft.com/office/drawing/2014/main" id="{E39E14CA-951B-C2C4-0A0E-6A671C343B37}"/>
              </a:ext>
            </a:extLst>
          </p:cNvPr>
          <p:cNvCxnSpPr>
            <a:cxnSpLocks/>
          </p:cNvCxnSpPr>
          <p:nvPr/>
        </p:nvCxnSpPr>
        <p:spPr>
          <a:xfrm flipH="1">
            <a:off x="9269815" y="5545947"/>
            <a:ext cx="1168510" cy="71225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直線矢印コネクタ 120">
            <a:extLst>
              <a:ext uri="{FF2B5EF4-FFF2-40B4-BE49-F238E27FC236}">
                <a16:creationId xmlns:a16="http://schemas.microsoft.com/office/drawing/2014/main" id="{6FEF8197-CCF4-82AF-549E-24DD2CA9FE9D}"/>
              </a:ext>
            </a:extLst>
          </p:cNvPr>
          <p:cNvCxnSpPr>
            <a:cxnSpLocks/>
            <a:stCxn id="218" idx="0"/>
            <a:endCxn id="229" idx="2"/>
          </p:cNvCxnSpPr>
          <p:nvPr/>
        </p:nvCxnSpPr>
        <p:spPr>
          <a:xfrm flipH="1" flipV="1">
            <a:off x="9004238" y="4068026"/>
            <a:ext cx="2157" cy="44284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0">
            <a:extLst>
              <a:ext uri="{FF2B5EF4-FFF2-40B4-BE49-F238E27FC236}">
                <a16:creationId xmlns:a16="http://schemas.microsoft.com/office/drawing/2014/main" id="{D25C927C-51AD-6EDA-751E-7C6086E6E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940" y="4996911"/>
            <a:ext cx="186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マルウェア検出ファイル除去関数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" name="タイトル 2">
            <a:extLst>
              <a:ext uri="{FF2B5EF4-FFF2-40B4-BE49-F238E27FC236}">
                <a16:creationId xmlns:a16="http://schemas.microsoft.com/office/drawing/2014/main" id="{63EA8FF9-CE58-91BF-253E-BFC07FA5EDB0}"/>
              </a:ext>
            </a:extLst>
          </p:cNvPr>
          <p:cNvSpPr txBox="1">
            <a:spLocks/>
          </p:cNvSpPr>
          <p:nvPr/>
        </p:nvSpPr>
        <p:spPr>
          <a:xfrm>
            <a:off x="1237546" y="66355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kumimoji="1" lang="en-US" altLang="ja-JP" sz="3600"/>
              <a:t>7-1-2-1.</a:t>
            </a:r>
            <a:r>
              <a:rPr kumimoji="1" lang="ja-JP" altLang="en-US" sz="3600"/>
              <a:t>申請・届出</a:t>
            </a:r>
            <a:r>
              <a:rPr kumimoji="1" lang="en-US" altLang="ja-JP" sz="3600"/>
              <a:t>_</a:t>
            </a:r>
            <a:r>
              <a:rPr kumimoji="1" lang="ja-JP" altLang="en-US" sz="3600"/>
              <a:t>申請・届出機能</a:t>
            </a:r>
            <a:endParaRPr kumimoji="1" lang="en-US" altLang="ja-JP" sz="3600"/>
          </a:p>
          <a:p>
            <a:r>
              <a:rPr kumimoji="1" lang="ja-JP" altLang="en-US" sz="3600"/>
              <a:t>（パターン</a:t>
            </a:r>
            <a:r>
              <a:rPr kumimoji="1" lang="en-US" altLang="ja-JP" sz="3600"/>
              <a:t>3 Azure Blob Storage</a:t>
            </a:r>
            <a:r>
              <a:rPr kumimoji="1" lang="ja-JP" altLang="en-US" sz="3600"/>
              <a:t>保管（マルウェアスキャンあり））</a:t>
            </a:r>
            <a:endParaRPr kumimoji="1" lang="ja-JP" altLang="en-US" sz="3600" dirty="0">
              <a:highlight>
                <a:srgbClr val="FFFF00"/>
              </a:highlight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5FA4A75C-B287-74F7-E1E7-F51AE9429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239" y="8322523"/>
            <a:ext cx="19776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F0EE5516-0EFF-29CD-181A-A9BA5263C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332" y="8241193"/>
            <a:ext cx="33928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Rectangle 115">
            <a:extLst>
              <a:ext uri="{FF2B5EF4-FFF2-40B4-BE49-F238E27FC236}">
                <a16:creationId xmlns:a16="http://schemas.microsoft.com/office/drawing/2014/main" id="{18389E4C-2167-5FD9-3362-E6DEDCCCE588}"/>
              </a:ext>
            </a:extLst>
          </p:cNvPr>
          <p:cNvSpPr/>
          <p:nvPr/>
        </p:nvSpPr>
        <p:spPr>
          <a:xfrm>
            <a:off x="5875389" y="8123419"/>
            <a:ext cx="5384794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Rectangle 134">
            <a:extLst>
              <a:ext uri="{FF2B5EF4-FFF2-40B4-BE49-F238E27FC236}">
                <a16:creationId xmlns:a16="http://schemas.microsoft.com/office/drawing/2014/main" id="{EE760C65-D33A-038F-F4E9-41A19005D655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044B61F8-E2AB-5B73-DFB7-367B1C280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9C8153BE-C50F-DF7A-91BB-E1FB83DF7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F62ED-7F01-88D7-37BC-35F6354B69CF}"/>
              </a:ext>
            </a:extLst>
          </p:cNvPr>
          <p:cNvSpPr/>
          <p:nvPr/>
        </p:nvSpPr>
        <p:spPr>
          <a:xfrm>
            <a:off x="5282803" y="2523022"/>
            <a:ext cx="6192000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7-1-2-1.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申請・</a:t>
            </a:r>
            <a:r>
              <a:rPr kumimoji="1" lang="ja-JP" altLang="en-US" sz="4000"/>
              <a:t>届出機能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4 Azure CosmosDB for Mongo</a:t>
            </a:r>
            <a:r>
              <a:rPr kumimoji="1" lang="ja-JP" altLang="en-US" sz="4000" dirty="0"/>
              <a:t>保管）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9727D16F-8FE3-B44E-71CC-6CFBD16E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246" y="6237171"/>
            <a:ext cx="7350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2EAE902B-F235-C250-9EB4-79813A3E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0EDB6E8-7E5F-0D31-64E3-C97645057EE7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15AE2A8A-E286-DB25-7FA4-F614903F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064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2" name="直線矢印コネクタ 120">
            <a:extLst>
              <a:ext uri="{FF2B5EF4-FFF2-40B4-BE49-F238E27FC236}">
                <a16:creationId xmlns:a16="http://schemas.microsoft.com/office/drawing/2014/main" id="{EF0EB4EF-CE20-7E05-7798-7D28F684408A}"/>
              </a:ext>
            </a:extLst>
          </p:cNvPr>
          <p:cNvCxnSpPr>
            <a:cxnSpLocks/>
          </p:cNvCxnSpPr>
          <p:nvPr/>
        </p:nvCxnSpPr>
        <p:spPr>
          <a:xfrm flipV="1">
            <a:off x="8009732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11">
            <a:extLst>
              <a:ext uri="{FF2B5EF4-FFF2-40B4-BE49-F238E27FC236}">
                <a16:creationId xmlns:a16="http://schemas.microsoft.com/office/drawing/2014/main" id="{427AC8B4-3E3A-6F64-1E96-8EE7E30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88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F80E082C-B445-727E-EB42-FC334C9B51B6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直線矢印コネクタ 120">
            <a:extLst>
              <a:ext uri="{FF2B5EF4-FFF2-40B4-BE49-F238E27FC236}">
                <a16:creationId xmlns:a16="http://schemas.microsoft.com/office/drawing/2014/main" id="{D4996AE8-3366-9D45-12FA-77C3A3EA0821}"/>
              </a:ext>
            </a:extLst>
          </p:cNvPr>
          <p:cNvCxnSpPr>
            <a:cxnSpLocks/>
          </p:cNvCxnSpPr>
          <p:nvPr/>
        </p:nvCxnSpPr>
        <p:spPr>
          <a:xfrm flipV="1">
            <a:off x="6631413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1286B4B6-ACF8-0834-7AE4-4945705BF49E}"/>
              </a:ext>
            </a:extLst>
          </p:cNvPr>
          <p:cNvCxnSpPr>
            <a:cxnSpLocks/>
          </p:cNvCxnSpPr>
          <p:nvPr/>
        </p:nvCxnSpPr>
        <p:spPr>
          <a:xfrm>
            <a:off x="9528343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373D9D6A-AF21-A552-A1E8-4C85075F79CF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9F2E1F85-7A30-9E3B-1826-29E52EBD6788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3873815" y="5899695"/>
            <a:ext cx="1999632" cy="2742058"/>
          </a:xfrm>
          <a:prstGeom prst="bentConnector3">
            <a:avLst>
              <a:gd name="adj1" fmla="val 624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20">
            <a:extLst>
              <a:ext uri="{FF2B5EF4-FFF2-40B4-BE49-F238E27FC236}">
                <a16:creationId xmlns:a16="http://schemas.microsoft.com/office/drawing/2014/main" id="{1388FF7E-F746-7199-8C72-58F744CE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239" y="8322523"/>
            <a:ext cx="20124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6701981A-05C5-C4BF-D4AF-6499C2AE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332" y="8241193"/>
            <a:ext cx="36074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6" name="直線矢印コネクタ 120">
            <a:extLst>
              <a:ext uri="{FF2B5EF4-FFF2-40B4-BE49-F238E27FC236}">
                <a16:creationId xmlns:a16="http://schemas.microsoft.com/office/drawing/2014/main" id="{EE0D9DA0-F363-E801-74D8-D6410A622C19}"/>
              </a:ext>
            </a:extLst>
          </p:cNvPr>
          <p:cNvCxnSpPr>
            <a:cxnSpLocks/>
          </p:cNvCxnSpPr>
          <p:nvPr/>
        </p:nvCxnSpPr>
        <p:spPr>
          <a:xfrm flipH="1">
            <a:off x="10656825" y="5900929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1">
            <a:extLst>
              <a:ext uri="{FF2B5EF4-FFF2-40B4-BE49-F238E27FC236}">
                <a16:creationId xmlns:a16="http://schemas.microsoft.com/office/drawing/2014/main" id="{C2FBFF21-220F-FA20-E859-70E6DB2D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28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8" name="直線矢印コネクタ 120">
            <a:extLst>
              <a:ext uri="{FF2B5EF4-FFF2-40B4-BE49-F238E27FC236}">
                <a16:creationId xmlns:a16="http://schemas.microsoft.com/office/drawing/2014/main" id="{DE59B127-11B2-5A30-14C1-FEE6BF1283C4}"/>
              </a:ext>
            </a:extLst>
          </p:cNvPr>
          <p:cNvCxnSpPr>
            <a:cxnSpLocks/>
            <a:stCxn id="157" idx="2"/>
          </p:cNvCxnSpPr>
          <p:nvPr/>
        </p:nvCxnSpPr>
        <p:spPr>
          <a:xfrm>
            <a:off x="6352161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00AE1504-B1E0-8042-D74C-58184AEB6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68" name="グラフィックス 167">
            <a:extLst>
              <a:ext uri="{FF2B5EF4-FFF2-40B4-BE49-F238E27FC236}">
                <a16:creationId xmlns:a16="http://schemas.microsoft.com/office/drawing/2014/main" id="{19286519-AB63-6168-B7BD-98E66B255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4414" y="2523022"/>
            <a:ext cx="365761" cy="365761"/>
          </a:xfrm>
          <a:prstGeom prst="rect">
            <a:avLst/>
          </a:prstGeom>
        </p:spPr>
      </p:pic>
      <p:pic>
        <p:nvPicPr>
          <p:cNvPr id="169" name="グラフィックス 168">
            <a:extLst>
              <a:ext uri="{FF2B5EF4-FFF2-40B4-BE49-F238E27FC236}">
                <a16:creationId xmlns:a16="http://schemas.microsoft.com/office/drawing/2014/main" id="{5D97D654-4C6C-EC86-D9F4-1EB63F427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2773" y="3389884"/>
            <a:ext cx="548640" cy="54864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052B9BCF-261F-BAD1-1A8B-AA97BD7B61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0393" y="3387236"/>
            <a:ext cx="548640" cy="548640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B7B40F30-D05D-052F-AF42-6AFBD4B31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2937" y="5621121"/>
            <a:ext cx="548640" cy="548640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E9690DF6-BD35-5453-2C9A-16D417932101}"/>
              </a:ext>
            </a:extLst>
          </p:cNvPr>
          <p:cNvCxnSpPr>
            <a:cxnSpLocks/>
            <a:stCxn id="173" idx="3"/>
          </p:cNvCxnSpPr>
          <p:nvPr/>
        </p:nvCxnSpPr>
        <p:spPr>
          <a:xfrm>
            <a:off x="6661577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1E9484A4-A7F4-2E58-C348-3809F263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34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11">
            <a:extLst>
              <a:ext uri="{FF2B5EF4-FFF2-40B4-BE49-F238E27FC236}">
                <a16:creationId xmlns:a16="http://schemas.microsoft.com/office/drawing/2014/main" id="{7967425D-D5F7-245F-C660-1868E45C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621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53430D07-82B5-BB8D-09A3-3952D6C59868}"/>
              </a:ext>
            </a:extLst>
          </p:cNvPr>
          <p:cNvCxnSpPr>
            <a:cxnSpLocks/>
          </p:cNvCxnSpPr>
          <p:nvPr/>
        </p:nvCxnSpPr>
        <p:spPr>
          <a:xfrm>
            <a:off x="6381833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5A3FC8C8-DA2F-1EC6-196B-B5963C726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6277" y="4700364"/>
            <a:ext cx="365761" cy="365761"/>
          </a:xfrm>
          <a:prstGeom prst="rect">
            <a:avLst/>
          </a:prstGeom>
        </p:spPr>
      </p:pic>
      <p:pic>
        <p:nvPicPr>
          <p:cNvPr id="179" name="グラフィックス 178">
            <a:extLst>
              <a:ext uri="{FF2B5EF4-FFF2-40B4-BE49-F238E27FC236}">
                <a16:creationId xmlns:a16="http://schemas.microsoft.com/office/drawing/2014/main" id="{1BC09010-0C0A-1167-63D5-CD7912DE0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1093" y="5619804"/>
            <a:ext cx="548639" cy="548639"/>
          </a:xfrm>
          <a:prstGeom prst="rect">
            <a:avLst/>
          </a:prstGeom>
        </p:spPr>
      </p:pic>
      <p:pic>
        <p:nvPicPr>
          <p:cNvPr id="180" name="グラフィックス 179">
            <a:extLst>
              <a:ext uri="{FF2B5EF4-FFF2-40B4-BE49-F238E27FC236}">
                <a16:creationId xmlns:a16="http://schemas.microsoft.com/office/drawing/2014/main" id="{AB6A2939-C6EA-B89F-F999-09A49DD246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50420" y="5613483"/>
            <a:ext cx="548640" cy="548640"/>
          </a:xfrm>
          <a:prstGeom prst="rect">
            <a:avLst/>
          </a:prstGeom>
        </p:spPr>
      </p:pic>
      <p:sp>
        <p:nvSpPr>
          <p:cNvPr id="8" name="Rectangle 115">
            <a:extLst>
              <a:ext uri="{FF2B5EF4-FFF2-40B4-BE49-F238E27FC236}">
                <a16:creationId xmlns:a16="http://schemas.microsoft.com/office/drawing/2014/main" id="{02480C01-9564-13ED-E544-9F6C15D6B5D0}"/>
              </a:ext>
            </a:extLst>
          </p:cNvPr>
          <p:cNvSpPr/>
          <p:nvPr/>
        </p:nvSpPr>
        <p:spPr>
          <a:xfrm>
            <a:off x="5875389" y="8123419"/>
            <a:ext cx="5228346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" name="Rectangle 134">
            <a:extLst>
              <a:ext uri="{FF2B5EF4-FFF2-40B4-BE49-F238E27FC236}">
                <a16:creationId xmlns:a16="http://schemas.microsoft.com/office/drawing/2014/main" id="{CAB3373C-E991-D1F8-53B9-81D30124A1AB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144DAE73-BB2F-8BF3-55E5-7EC18440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965BC3A-D2A3-D75E-5483-A22A116A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02BE56B-4BC8-9738-2005-E437A4FC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337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4B7D892-BF0C-EF91-B3F0-1F4A9994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190998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D56D922-E4DB-E891-57A4-0E5FF6A8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86F1C396-53D8-D010-84B3-EEA0191EE01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49443" y="5579722"/>
            <a:ext cx="582401" cy="5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7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F62ED-7F01-88D7-37BC-35F6354B69CF}"/>
              </a:ext>
            </a:extLst>
          </p:cNvPr>
          <p:cNvSpPr/>
          <p:nvPr/>
        </p:nvSpPr>
        <p:spPr>
          <a:xfrm>
            <a:off x="5282803" y="2523022"/>
            <a:ext cx="6192000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7-1-2-1.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申請・</a:t>
            </a:r>
            <a:r>
              <a:rPr kumimoji="1" lang="ja-JP" altLang="en-US" sz="4000"/>
              <a:t>届出機能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5 Power Platform</a:t>
            </a:r>
            <a:r>
              <a:rPr kumimoji="1" lang="ja-JP" altLang="en-US" sz="4000" dirty="0"/>
              <a:t>利用）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9727D16F-8FE3-B44E-71CC-6CFBD16E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246" y="6237171"/>
            <a:ext cx="7350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2EAE902B-F235-C250-9EB4-79813A3E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0EDB6E8-7E5F-0D31-64E3-C97645057EE7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15AE2A8A-E286-DB25-7FA4-F614903F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064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2" name="直線矢印コネクタ 120">
            <a:extLst>
              <a:ext uri="{FF2B5EF4-FFF2-40B4-BE49-F238E27FC236}">
                <a16:creationId xmlns:a16="http://schemas.microsoft.com/office/drawing/2014/main" id="{EF0EB4EF-CE20-7E05-7798-7D28F684408A}"/>
              </a:ext>
            </a:extLst>
          </p:cNvPr>
          <p:cNvCxnSpPr>
            <a:cxnSpLocks/>
          </p:cNvCxnSpPr>
          <p:nvPr/>
        </p:nvCxnSpPr>
        <p:spPr>
          <a:xfrm flipV="1">
            <a:off x="8009732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11">
            <a:extLst>
              <a:ext uri="{FF2B5EF4-FFF2-40B4-BE49-F238E27FC236}">
                <a16:creationId xmlns:a16="http://schemas.microsoft.com/office/drawing/2014/main" id="{427AC8B4-3E3A-6F64-1E96-8EE7E30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88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F80E082C-B445-727E-EB42-FC334C9B51B6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直線矢印コネクタ 120">
            <a:extLst>
              <a:ext uri="{FF2B5EF4-FFF2-40B4-BE49-F238E27FC236}">
                <a16:creationId xmlns:a16="http://schemas.microsoft.com/office/drawing/2014/main" id="{D4996AE8-3366-9D45-12FA-77C3A3EA0821}"/>
              </a:ext>
            </a:extLst>
          </p:cNvPr>
          <p:cNvCxnSpPr>
            <a:cxnSpLocks/>
          </p:cNvCxnSpPr>
          <p:nvPr/>
        </p:nvCxnSpPr>
        <p:spPr>
          <a:xfrm flipV="1">
            <a:off x="6631413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1286B4B6-ACF8-0834-7AE4-4945705BF49E}"/>
              </a:ext>
            </a:extLst>
          </p:cNvPr>
          <p:cNvCxnSpPr>
            <a:cxnSpLocks/>
          </p:cNvCxnSpPr>
          <p:nvPr/>
        </p:nvCxnSpPr>
        <p:spPr>
          <a:xfrm>
            <a:off x="9528343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373D9D6A-AF21-A552-A1E8-4C85075F79CF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9F2E1F85-7A30-9E3B-1826-29E52EBD6788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3873815" y="5899695"/>
            <a:ext cx="1999632" cy="2742058"/>
          </a:xfrm>
          <a:prstGeom prst="bentConnector3">
            <a:avLst>
              <a:gd name="adj1" fmla="val 624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20">
            <a:extLst>
              <a:ext uri="{FF2B5EF4-FFF2-40B4-BE49-F238E27FC236}">
                <a16:creationId xmlns:a16="http://schemas.microsoft.com/office/drawing/2014/main" id="{1388FF7E-F746-7199-8C72-58F744CE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239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6701981A-05C5-C4BF-D4AF-6499C2AE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332" y="8241193"/>
            <a:ext cx="33928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6" name="直線矢印コネクタ 120">
            <a:extLst>
              <a:ext uri="{FF2B5EF4-FFF2-40B4-BE49-F238E27FC236}">
                <a16:creationId xmlns:a16="http://schemas.microsoft.com/office/drawing/2014/main" id="{EE0D9DA0-F363-E801-74D8-D6410A622C19}"/>
              </a:ext>
            </a:extLst>
          </p:cNvPr>
          <p:cNvCxnSpPr>
            <a:cxnSpLocks/>
          </p:cNvCxnSpPr>
          <p:nvPr/>
        </p:nvCxnSpPr>
        <p:spPr>
          <a:xfrm flipH="1" flipV="1">
            <a:off x="10784109" y="5899695"/>
            <a:ext cx="750597" cy="1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1">
            <a:extLst>
              <a:ext uri="{FF2B5EF4-FFF2-40B4-BE49-F238E27FC236}">
                <a16:creationId xmlns:a16="http://schemas.microsoft.com/office/drawing/2014/main" id="{C2FBFF21-220F-FA20-E859-70E6DB2D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28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8" name="直線矢印コネクタ 120">
            <a:extLst>
              <a:ext uri="{FF2B5EF4-FFF2-40B4-BE49-F238E27FC236}">
                <a16:creationId xmlns:a16="http://schemas.microsoft.com/office/drawing/2014/main" id="{DE59B127-11B2-5A30-14C1-FEE6BF1283C4}"/>
              </a:ext>
            </a:extLst>
          </p:cNvPr>
          <p:cNvCxnSpPr>
            <a:cxnSpLocks/>
            <a:stCxn id="157" idx="2"/>
          </p:cNvCxnSpPr>
          <p:nvPr/>
        </p:nvCxnSpPr>
        <p:spPr>
          <a:xfrm>
            <a:off x="6352161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00AE1504-B1E0-8042-D74C-58184AEB6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68" name="グラフィックス 167">
            <a:extLst>
              <a:ext uri="{FF2B5EF4-FFF2-40B4-BE49-F238E27FC236}">
                <a16:creationId xmlns:a16="http://schemas.microsoft.com/office/drawing/2014/main" id="{19286519-AB63-6168-B7BD-98E66B255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4414" y="2523022"/>
            <a:ext cx="365761" cy="365761"/>
          </a:xfrm>
          <a:prstGeom prst="rect">
            <a:avLst/>
          </a:prstGeom>
        </p:spPr>
      </p:pic>
      <p:pic>
        <p:nvPicPr>
          <p:cNvPr id="169" name="グラフィックス 168">
            <a:extLst>
              <a:ext uri="{FF2B5EF4-FFF2-40B4-BE49-F238E27FC236}">
                <a16:creationId xmlns:a16="http://schemas.microsoft.com/office/drawing/2014/main" id="{5D97D654-4C6C-EC86-D9F4-1EB63F427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2773" y="3389884"/>
            <a:ext cx="548640" cy="54864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052B9BCF-261F-BAD1-1A8B-AA97BD7B6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0393" y="3387236"/>
            <a:ext cx="548640" cy="548640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B7B40F30-D05D-052F-AF42-6AFBD4B31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2937" y="5621121"/>
            <a:ext cx="548640" cy="548640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E9690DF6-BD35-5453-2C9A-16D417932101}"/>
              </a:ext>
            </a:extLst>
          </p:cNvPr>
          <p:cNvCxnSpPr>
            <a:cxnSpLocks/>
            <a:stCxn id="173" idx="3"/>
          </p:cNvCxnSpPr>
          <p:nvPr/>
        </p:nvCxnSpPr>
        <p:spPr>
          <a:xfrm>
            <a:off x="6661577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1E9484A4-A7F4-2E58-C348-3809F263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34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11">
            <a:extLst>
              <a:ext uri="{FF2B5EF4-FFF2-40B4-BE49-F238E27FC236}">
                <a16:creationId xmlns:a16="http://schemas.microsoft.com/office/drawing/2014/main" id="{7967425D-D5F7-245F-C660-1868E45C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621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53430D07-82B5-BB8D-09A3-3952D6C59868}"/>
              </a:ext>
            </a:extLst>
          </p:cNvPr>
          <p:cNvCxnSpPr>
            <a:cxnSpLocks/>
          </p:cNvCxnSpPr>
          <p:nvPr/>
        </p:nvCxnSpPr>
        <p:spPr>
          <a:xfrm>
            <a:off x="6381833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5A3FC8C8-DA2F-1EC6-196B-B5963C726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6277" y="4700364"/>
            <a:ext cx="365761" cy="365761"/>
          </a:xfrm>
          <a:prstGeom prst="rect">
            <a:avLst/>
          </a:prstGeom>
        </p:spPr>
      </p:pic>
      <p:pic>
        <p:nvPicPr>
          <p:cNvPr id="179" name="グラフィックス 178">
            <a:extLst>
              <a:ext uri="{FF2B5EF4-FFF2-40B4-BE49-F238E27FC236}">
                <a16:creationId xmlns:a16="http://schemas.microsoft.com/office/drawing/2014/main" id="{1BC09010-0C0A-1167-63D5-CD7912DE04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1093" y="5619804"/>
            <a:ext cx="548639" cy="548639"/>
          </a:xfrm>
          <a:prstGeom prst="rect">
            <a:avLst/>
          </a:prstGeom>
        </p:spPr>
      </p:pic>
      <p:pic>
        <p:nvPicPr>
          <p:cNvPr id="180" name="グラフィックス 179">
            <a:extLst>
              <a:ext uri="{FF2B5EF4-FFF2-40B4-BE49-F238E27FC236}">
                <a16:creationId xmlns:a16="http://schemas.microsoft.com/office/drawing/2014/main" id="{AB6A2939-C6EA-B89F-F999-09A49DD246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0420" y="5613483"/>
            <a:ext cx="548640" cy="548640"/>
          </a:xfrm>
          <a:prstGeom prst="rect">
            <a:avLst/>
          </a:prstGeom>
        </p:spPr>
      </p:pic>
      <p:sp>
        <p:nvSpPr>
          <p:cNvPr id="8" name="Rectangle 115">
            <a:extLst>
              <a:ext uri="{FF2B5EF4-FFF2-40B4-BE49-F238E27FC236}">
                <a16:creationId xmlns:a16="http://schemas.microsoft.com/office/drawing/2014/main" id="{02480C01-9564-13ED-E544-9F6C15D6B5D0}"/>
              </a:ext>
            </a:extLst>
          </p:cNvPr>
          <p:cNvSpPr/>
          <p:nvPr/>
        </p:nvSpPr>
        <p:spPr>
          <a:xfrm>
            <a:off x="5875389" y="8123419"/>
            <a:ext cx="5228346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" name="Rectangle 134">
            <a:extLst>
              <a:ext uri="{FF2B5EF4-FFF2-40B4-BE49-F238E27FC236}">
                <a16:creationId xmlns:a16="http://schemas.microsoft.com/office/drawing/2014/main" id="{CAB3373C-E991-D1F8-53B9-81D30124A1AB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144DAE73-BB2F-8BF3-55E5-7EC18440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965BC3A-D2A3-D75E-5483-A22A116A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02BE56B-4BC8-9738-2005-E437A4FC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337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4B7D892-BF0C-EF91-B3F0-1F4A9994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190998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D56D922-E4DB-E891-57A4-0E5FF6A8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Dataverse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D3C56F4-6349-442B-6FD5-70B015FAFD6B}"/>
              </a:ext>
            </a:extLst>
          </p:cNvPr>
          <p:cNvSpPr txBox="1"/>
          <p:nvPr/>
        </p:nvSpPr>
        <p:spPr>
          <a:xfrm>
            <a:off x="0" y="8341470"/>
            <a:ext cx="30073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本パターンの利用については上限に注意が必要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hlinkClick r:id="rId16"/>
              </a:rPr>
              <a:t>サービス保護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16"/>
              </a:rPr>
              <a:t>API 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hlinkClick r:id="rId16"/>
              </a:rPr>
              <a:t>の制限 （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16"/>
              </a:rPr>
              <a:t>Microsoft Dataverse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hlinkClick r:id="rId16"/>
              </a:rPr>
              <a:t>）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hlinkClick r:id="rId16"/>
              </a:rPr>
              <a:t> - Power Apps | Microsoft Learn</a:t>
            </a:r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2D7E06A5-58B4-6C09-A245-0B1FEFFC54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67074" y="5573963"/>
            <a:ext cx="617035" cy="61703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61C8112-9987-D182-ED67-5E8D024CAA53}"/>
              </a:ext>
            </a:extLst>
          </p:cNvPr>
          <p:cNvSpPr/>
          <p:nvPr/>
        </p:nvSpPr>
        <p:spPr>
          <a:xfrm>
            <a:off x="9884455" y="4601197"/>
            <a:ext cx="4242393" cy="2652108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03E4CA54-BB23-FDF4-D8D0-316B8B6A8B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890143" y="4618012"/>
            <a:ext cx="400110" cy="400110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A77B476-707E-EA58-4F05-492E61A28ACF}"/>
              </a:ext>
            </a:extLst>
          </p:cNvPr>
          <p:cNvSpPr txBox="1"/>
          <p:nvPr/>
        </p:nvSpPr>
        <p:spPr>
          <a:xfrm>
            <a:off x="10281558" y="4609244"/>
            <a:ext cx="1537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Power</a:t>
            </a:r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Platform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21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AE884-FFC7-C9E7-4E20-8564B6BE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A9175C10-6A4D-5F46-0684-E5383D592A06}"/>
              </a:ext>
            </a:extLst>
          </p:cNvPr>
          <p:cNvSpPr/>
          <p:nvPr/>
        </p:nvSpPr>
        <p:spPr>
          <a:xfrm>
            <a:off x="5282803" y="2588925"/>
            <a:ext cx="6192000" cy="607728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99BBFF5-525B-C781-65EA-4E9AC3E2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7-1-2-1. </a:t>
            </a:r>
            <a:r>
              <a:rPr kumimoji="1" lang="ja-JP" altLang="en-US" dirty="0"/>
              <a:t>申請・届出</a:t>
            </a:r>
            <a:r>
              <a:rPr kumimoji="1" lang="en-US" altLang="ja-JP" dirty="0"/>
              <a:t>_</a:t>
            </a:r>
            <a:r>
              <a:rPr kumimoji="1" lang="ja-JP" altLang="en-US" dirty="0"/>
              <a:t>申請・</a:t>
            </a:r>
            <a:r>
              <a:rPr kumimoji="1" lang="ja-JP" altLang="en-US"/>
              <a:t>届出機能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6 Azure SQL Database</a:t>
            </a:r>
            <a:r>
              <a:rPr kumimoji="1" lang="ja-JP" altLang="en-US" dirty="0"/>
              <a:t>保管（</a:t>
            </a:r>
            <a:r>
              <a:rPr kumimoji="1" lang="en-US" altLang="ja-JP" dirty="0"/>
              <a:t>AI</a:t>
            </a:r>
            <a:r>
              <a:rPr kumimoji="1" lang="ja-JP" altLang="en-US" dirty="0"/>
              <a:t>活用））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32BA69E0-1AE5-FB1B-776B-042C2A401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187" y="6237171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99F4ECD9-A2F0-08F0-12C1-D4D4DA2EB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17C1E713-CEE0-C3FE-64A1-D3E5B66A8AD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875757" y="5961345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32FEE506-8DA3-E53C-550F-3CCF32755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06" y="6247686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CBB8CCBB-DBC6-770E-A496-1C275E7E1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256902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E5BF30D6-81B8-91D9-8C5A-A509735A6916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011674" y="5953707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1">
            <a:extLst>
              <a:ext uri="{FF2B5EF4-FFF2-40B4-BE49-F238E27FC236}">
                <a16:creationId xmlns:a16="http://schemas.microsoft.com/office/drawing/2014/main" id="{730F736D-9A5A-0D41-07E5-966E03B7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230" y="4000083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6" name="TextBox 9">
            <a:extLst>
              <a:ext uri="{FF2B5EF4-FFF2-40B4-BE49-F238E27FC236}">
                <a16:creationId xmlns:a16="http://schemas.microsoft.com/office/drawing/2014/main" id="{BD86756D-B2C7-9A62-5B32-361F928D4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250370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7B956DDB-85AC-9849-90B3-7B2B729CE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99645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BC09E97D-4586-5DCF-D361-CE5A0BD1C7E4}"/>
              </a:ext>
            </a:extLst>
          </p:cNvPr>
          <p:cNvCxnSpPr>
            <a:cxnSpLocks/>
          </p:cNvCxnSpPr>
          <p:nvPr/>
        </p:nvCxnSpPr>
        <p:spPr>
          <a:xfrm flipV="1">
            <a:off x="3875757" y="3728678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C77F8C18-67B2-9B33-DCAC-83BFCEDFCD51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6633355" y="3727460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FFDF8005-9993-E566-EA36-31C0BDF273DA}"/>
              </a:ext>
            </a:extLst>
          </p:cNvPr>
          <p:cNvCxnSpPr>
            <a:cxnSpLocks/>
          </p:cNvCxnSpPr>
          <p:nvPr/>
        </p:nvCxnSpPr>
        <p:spPr>
          <a:xfrm>
            <a:off x="9530285" y="5966833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2D522175-C21D-6814-F13C-AA5C5E6E2B2B}"/>
              </a:ext>
            </a:extLst>
          </p:cNvPr>
          <p:cNvSpPr/>
          <p:nvPr/>
        </p:nvSpPr>
        <p:spPr>
          <a:xfrm>
            <a:off x="4720331" y="2232334"/>
            <a:ext cx="9459079" cy="773545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C1AE8B93-C2F1-C8B1-8F78-481B7586B142}"/>
              </a:ext>
            </a:extLst>
          </p:cNvPr>
          <p:cNvCxnSpPr>
            <a:cxnSpLocks/>
            <a:endCxn id="160" idx="1"/>
          </p:cNvCxnSpPr>
          <p:nvPr/>
        </p:nvCxnSpPr>
        <p:spPr>
          <a:xfrm>
            <a:off x="3875757" y="5965599"/>
            <a:ext cx="1999632" cy="3302230"/>
          </a:xfrm>
          <a:prstGeom prst="bentConnector3">
            <a:avLst>
              <a:gd name="adj1" fmla="val 6277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2E1359F7-D2B9-B939-29AF-2EA0B1BC686D}"/>
              </a:ext>
            </a:extLst>
          </p:cNvPr>
          <p:cNvSpPr/>
          <p:nvPr/>
        </p:nvSpPr>
        <p:spPr>
          <a:xfrm>
            <a:off x="5875389" y="8749495"/>
            <a:ext cx="5384794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F97A77BF-526B-54A3-DE75-8340E2F17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5" y="8867269"/>
            <a:ext cx="3390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4466D6C9-09A3-11C7-3EF3-8BD4CB2925AB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638EBF78-4638-6B3A-57F8-1607D4850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11C65179-52F4-3225-944C-D7A161D3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66" name="直線矢印コネクタ 120">
            <a:extLst>
              <a:ext uri="{FF2B5EF4-FFF2-40B4-BE49-F238E27FC236}">
                <a16:creationId xmlns:a16="http://schemas.microsoft.com/office/drawing/2014/main" id="{BD1BA1C7-9FF9-ACCE-E440-5A4571E20F4B}"/>
              </a:ext>
            </a:extLst>
          </p:cNvPr>
          <p:cNvCxnSpPr>
            <a:cxnSpLocks/>
          </p:cNvCxnSpPr>
          <p:nvPr/>
        </p:nvCxnSpPr>
        <p:spPr>
          <a:xfrm flipH="1">
            <a:off x="10695960" y="5966833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xtBox 11">
            <a:extLst>
              <a:ext uri="{FF2B5EF4-FFF2-40B4-BE49-F238E27FC236}">
                <a16:creationId xmlns:a16="http://schemas.microsoft.com/office/drawing/2014/main" id="{A5097D05-98DF-595D-A583-F4909F71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070" y="2912586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2" name="直線矢印コネクタ 120">
            <a:extLst>
              <a:ext uri="{FF2B5EF4-FFF2-40B4-BE49-F238E27FC236}">
                <a16:creationId xmlns:a16="http://schemas.microsoft.com/office/drawing/2014/main" id="{A3075B93-0D23-24BF-21B7-EF42A73E41CF}"/>
              </a:ext>
            </a:extLst>
          </p:cNvPr>
          <p:cNvCxnSpPr>
            <a:cxnSpLocks/>
            <a:stCxn id="171" idx="2"/>
            <a:endCxn id="8" idx="0"/>
          </p:cNvCxnSpPr>
          <p:nvPr/>
        </p:nvCxnSpPr>
        <p:spPr>
          <a:xfrm>
            <a:off x="6354103" y="3312696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E7A14A02-8B4F-45F0-9749-6ECD7AF39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4FC93CA1-050F-7C73-D569-C9F99215F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356" y="2588926"/>
            <a:ext cx="365761" cy="3657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217D4D09-3B7B-428B-36D8-0C9FAF32E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4715" y="3455788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97C5E858-B4AE-53AF-CD0D-9956EA249D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2335" y="3453140"/>
            <a:ext cx="548640" cy="54864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8F752029-81AA-73FD-D1FA-012BB6898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4879" y="5687025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2B204FC-58ED-9C4C-6526-D778DAE483E2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63519" y="5961345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D8606727-8883-BC24-6A3B-8ED6BC020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76" y="6166636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2D65D7B0-037E-3552-3143-E8FB7AA67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563" y="509172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26629A10-EBA9-EA1A-77BC-3158FFC9790D}"/>
              </a:ext>
            </a:extLst>
          </p:cNvPr>
          <p:cNvCxnSpPr>
            <a:cxnSpLocks/>
          </p:cNvCxnSpPr>
          <p:nvPr/>
        </p:nvCxnSpPr>
        <p:spPr>
          <a:xfrm>
            <a:off x="6383775" y="5504189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895868ED-15AC-D1F0-EEBB-B99E33C77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8219" y="4766268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2F1D4286-A4CB-969C-A7C6-2B529BD7237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3035" y="5685708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39AD6338-54B3-EC13-8A97-926F1C7001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2362" y="5679387"/>
            <a:ext cx="548640" cy="548640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7340DB9D-D118-C360-44B9-A65B38CA20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33364" y="5681261"/>
            <a:ext cx="580541" cy="58054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95DCC8-E2AD-5DC1-0DA1-5BB5D463B2A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2346" y="7456085"/>
            <a:ext cx="447737" cy="495369"/>
          </a:xfrm>
          <a:prstGeom prst="rect">
            <a:avLst/>
          </a:prstGeom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E71C0056-8790-CB70-213A-BF210DCAC07F}"/>
              </a:ext>
            </a:extLst>
          </p:cNvPr>
          <p:cNvGrpSpPr/>
          <p:nvPr/>
        </p:nvGrpSpPr>
        <p:grpSpPr>
          <a:xfrm>
            <a:off x="9036244" y="6996241"/>
            <a:ext cx="140708" cy="376625"/>
            <a:chOff x="3228568" y="7490510"/>
            <a:chExt cx="142284" cy="644833"/>
          </a:xfrm>
        </p:grpSpPr>
        <p:cxnSp>
          <p:nvCxnSpPr>
            <p:cNvPr id="9" name="直線矢印コネクタ 120">
              <a:extLst>
                <a:ext uri="{FF2B5EF4-FFF2-40B4-BE49-F238E27FC236}">
                  <a16:creationId xmlns:a16="http://schemas.microsoft.com/office/drawing/2014/main" id="{1B035E58-8E07-7714-E972-02D6B574A73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線矢印コネクタ 120">
              <a:extLst>
                <a:ext uri="{FF2B5EF4-FFF2-40B4-BE49-F238E27FC236}">
                  <a16:creationId xmlns:a16="http://schemas.microsoft.com/office/drawing/2014/main" id="{A22D2E1E-0383-B889-8FA9-67D06AF8811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20">
            <a:extLst>
              <a:ext uri="{FF2B5EF4-FFF2-40B4-BE49-F238E27FC236}">
                <a16:creationId xmlns:a16="http://schemas.microsoft.com/office/drawing/2014/main" id="{A00DA5AE-1BAF-3454-5FFC-3D1DB569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064" y="7964465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Document Intelligence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テキスト抽出処理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1F950E44-4980-AD84-D8D2-B38A5E0B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6046" y="8037541"/>
            <a:ext cx="1693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OpenAI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Service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形式チェック処理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DB8D85-AEED-6BAE-4BDD-D1A3C7B308A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0512" y="7420081"/>
            <a:ext cx="580270" cy="591015"/>
          </a:xfrm>
          <a:prstGeom prst="rect">
            <a:avLst/>
          </a:prstGeom>
        </p:spPr>
      </p:pic>
      <p:sp>
        <p:nvSpPr>
          <p:cNvPr id="27" name="円/楕円 3">
            <a:extLst>
              <a:ext uri="{FF2B5EF4-FFF2-40B4-BE49-F238E27FC236}">
                <a16:creationId xmlns:a16="http://schemas.microsoft.com/office/drawing/2014/main" id="{C5EEC46F-FB22-7683-3C2E-24CCCF7631AC}"/>
              </a:ext>
            </a:extLst>
          </p:cNvPr>
          <p:cNvSpPr/>
          <p:nvPr/>
        </p:nvSpPr>
        <p:spPr>
          <a:xfrm>
            <a:off x="5308208" y="8721543"/>
            <a:ext cx="425669" cy="42566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FE34F49F-EED1-BB50-1D4B-95E5D8DAB154}"/>
              </a:ext>
            </a:extLst>
          </p:cNvPr>
          <p:cNvGrpSpPr/>
          <p:nvPr/>
        </p:nvGrpSpPr>
        <p:grpSpPr>
          <a:xfrm rot="18895564">
            <a:off x="9625249" y="6860315"/>
            <a:ext cx="142284" cy="644833"/>
            <a:chOff x="3228568" y="7490510"/>
            <a:chExt cx="142284" cy="644833"/>
          </a:xfrm>
        </p:grpSpPr>
        <p:cxnSp>
          <p:nvCxnSpPr>
            <p:cNvPr id="39" name="直線矢印コネクタ 120">
              <a:extLst>
                <a:ext uri="{FF2B5EF4-FFF2-40B4-BE49-F238E27FC236}">
                  <a16:creationId xmlns:a16="http://schemas.microsoft.com/office/drawing/2014/main" id="{A808AFB0-E8D7-C76A-AD73-16CF6DEE88C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矢印コネクタ 120">
              <a:extLst>
                <a:ext uri="{FF2B5EF4-FFF2-40B4-BE49-F238E27FC236}">
                  <a16:creationId xmlns:a16="http://schemas.microsoft.com/office/drawing/2014/main" id="{90E2745C-0B8B-AE9B-1B6A-637C785E3FB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901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B95E6-0894-D6EB-353F-D9239E422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16259D7-F1AC-633C-CDBC-A1EB768B6984}"/>
              </a:ext>
            </a:extLst>
          </p:cNvPr>
          <p:cNvSpPr/>
          <p:nvPr/>
        </p:nvSpPr>
        <p:spPr>
          <a:xfrm>
            <a:off x="5282803" y="2588925"/>
            <a:ext cx="6192000" cy="607728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325FFAD-53CB-391E-D634-C9D03C1D2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7-1-2-1.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申請・</a:t>
            </a:r>
            <a:r>
              <a:rPr kumimoji="1" lang="ja-JP" altLang="en-US" sz="4000"/>
              <a:t>届出機能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7 </a:t>
            </a:r>
            <a:r>
              <a:rPr lang="en-US" altLang="ja-JP" sz="4000" b="0" i="0" dirty="0">
                <a:solidFill>
                  <a:srgbClr val="444444"/>
                </a:solidFill>
                <a:effectLst/>
              </a:rPr>
              <a:t>Azure Blob Storage</a:t>
            </a:r>
            <a:r>
              <a:rPr kumimoji="1" lang="ja-JP" altLang="en-US" sz="4000" dirty="0"/>
              <a:t>保管（</a:t>
            </a:r>
            <a:r>
              <a:rPr kumimoji="1" lang="en-US" altLang="ja-JP" sz="4000" dirty="0"/>
              <a:t>AI</a:t>
            </a:r>
            <a:r>
              <a:rPr kumimoji="1" lang="ja-JP" altLang="en-US" sz="4000" dirty="0"/>
              <a:t>活用））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AB65C65B-3C27-8E23-64AC-A5730C16A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246" y="6237171"/>
            <a:ext cx="7350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0B607566-B6C1-9C8A-BAE4-EB283591E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6B3A8F37-5048-FD58-9538-8AB7B59DBF7C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0ED1CF8C-AE9E-6163-195E-0C630DC2A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064" y="6247686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2" name="直線矢印コネクタ 120">
            <a:extLst>
              <a:ext uri="{FF2B5EF4-FFF2-40B4-BE49-F238E27FC236}">
                <a16:creationId xmlns:a16="http://schemas.microsoft.com/office/drawing/2014/main" id="{D29CC183-3F45-B9C9-A11D-89F7F460084C}"/>
              </a:ext>
            </a:extLst>
          </p:cNvPr>
          <p:cNvCxnSpPr>
            <a:cxnSpLocks/>
          </p:cNvCxnSpPr>
          <p:nvPr/>
        </p:nvCxnSpPr>
        <p:spPr>
          <a:xfrm flipV="1">
            <a:off x="8009732" y="5953707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11">
            <a:extLst>
              <a:ext uri="{FF2B5EF4-FFF2-40B4-BE49-F238E27FC236}">
                <a16:creationId xmlns:a16="http://schemas.microsoft.com/office/drawing/2014/main" id="{6D75AAD6-3D84-E9C2-C83E-B4BFB45F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88" y="4000083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F7B6F288-B3F1-C350-5526-A3F6644F3FBA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直線矢印コネクタ 120">
            <a:extLst>
              <a:ext uri="{FF2B5EF4-FFF2-40B4-BE49-F238E27FC236}">
                <a16:creationId xmlns:a16="http://schemas.microsoft.com/office/drawing/2014/main" id="{39991042-70E0-25B6-C1DC-A89E0A2BC4DA}"/>
              </a:ext>
            </a:extLst>
          </p:cNvPr>
          <p:cNvCxnSpPr>
            <a:cxnSpLocks/>
          </p:cNvCxnSpPr>
          <p:nvPr/>
        </p:nvCxnSpPr>
        <p:spPr>
          <a:xfrm flipV="1">
            <a:off x="6631413" y="3727460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9B77F1D8-AD1D-8595-DFF7-70A169901736}"/>
              </a:ext>
            </a:extLst>
          </p:cNvPr>
          <p:cNvCxnSpPr>
            <a:cxnSpLocks/>
          </p:cNvCxnSpPr>
          <p:nvPr/>
        </p:nvCxnSpPr>
        <p:spPr>
          <a:xfrm>
            <a:off x="9528343" y="5966833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B424B57A-6521-4BBE-0E51-9911643ABBE3}"/>
              </a:ext>
            </a:extLst>
          </p:cNvPr>
          <p:cNvSpPr/>
          <p:nvPr/>
        </p:nvSpPr>
        <p:spPr>
          <a:xfrm>
            <a:off x="4718390" y="2232334"/>
            <a:ext cx="9453032" cy="77024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D8631502-C97A-8798-D2DF-420F97AEDEC1}"/>
              </a:ext>
            </a:extLst>
          </p:cNvPr>
          <p:cNvCxnSpPr>
            <a:cxnSpLocks/>
            <a:stCxn id="58" idx="1"/>
            <a:endCxn id="13" idx="1"/>
          </p:cNvCxnSpPr>
          <p:nvPr/>
        </p:nvCxnSpPr>
        <p:spPr>
          <a:xfrm>
            <a:off x="3873815" y="5899695"/>
            <a:ext cx="2001574" cy="3368134"/>
          </a:xfrm>
          <a:prstGeom prst="bentConnector3">
            <a:avLst>
              <a:gd name="adj1" fmla="val 6234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6" name="直線矢印コネクタ 120">
            <a:extLst>
              <a:ext uri="{FF2B5EF4-FFF2-40B4-BE49-F238E27FC236}">
                <a16:creationId xmlns:a16="http://schemas.microsoft.com/office/drawing/2014/main" id="{9C9FB41D-C6AD-90A7-33D7-18F8E10CFD1E}"/>
              </a:ext>
            </a:extLst>
          </p:cNvPr>
          <p:cNvCxnSpPr>
            <a:cxnSpLocks/>
          </p:cNvCxnSpPr>
          <p:nvPr/>
        </p:nvCxnSpPr>
        <p:spPr>
          <a:xfrm flipH="1">
            <a:off x="10656825" y="5966833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1">
            <a:extLst>
              <a:ext uri="{FF2B5EF4-FFF2-40B4-BE49-F238E27FC236}">
                <a16:creationId xmlns:a16="http://schemas.microsoft.com/office/drawing/2014/main" id="{487C6E14-B1C6-3E29-ABD6-BB05FF26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28" y="2912586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8" name="直線矢印コネクタ 120">
            <a:extLst>
              <a:ext uri="{FF2B5EF4-FFF2-40B4-BE49-F238E27FC236}">
                <a16:creationId xmlns:a16="http://schemas.microsoft.com/office/drawing/2014/main" id="{EE55FBAB-BA81-4198-E523-12A5CDCF87AD}"/>
              </a:ext>
            </a:extLst>
          </p:cNvPr>
          <p:cNvCxnSpPr>
            <a:cxnSpLocks/>
            <a:stCxn id="157" idx="2"/>
          </p:cNvCxnSpPr>
          <p:nvPr/>
        </p:nvCxnSpPr>
        <p:spPr>
          <a:xfrm>
            <a:off x="6352161" y="3312696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44F0766D-ADFC-E1CB-728E-19B7888A7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68" name="グラフィックス 167">
            <a:extLst>
              <a:ext uri="{FF2B5EF4-FFF2-40B4-BE49-F238E27FC236}">
                <a16:creationId xmlns:a16="http://schemas.microsoft.com/office/drawing/2014/main" id="{0990B32B-A1F2-AAE5-2EA7-D77A9A7E8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74414" y="2588926"/>
            <a:ext cx="365761" cy="365761"/>
          </a:xfrm>
          <a:prstGeom prst="rect">
            <a:avLst/>
          </a:prstGeom>
        </p:spPr>
      </p:pic>
      <p:pic>
        <p:nvPicPr>
          <p:cNvPr id="169" name="グラフィックス 168">
            <a:extLst>
              <a:ext uri="{FF2B5EF4-FFF2-40B4-BE49-F238E27FC236}">
                <a16:creationId xmlns:a16="http://schemas.microsoft.com/office/drawing/2014/main" id="{7C5288C0-B664-F732-8A5C-19B1699B6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2773" y="3455788"/>
            <a:ext cx="548640" cy="54864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B92A6B56-B4C9-F3F4-CA7A-DC1AD733F9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0393" y="3453140"/>
            <a:ext cx="548640" cy="548640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891A3F9A-F83C-876D-4199-F692F908D1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2937" y="5687025"/>
            <a:ext cx="548640" cy="548640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F8FB418F-1E9B-C357-FBEE-6C2AA1D4AA40}"/>
              </a:ext>
            </a:extLst>
          </p:cNvPr>
          <p:cNvCxnSpPr>
            <a:cxnSpLocks/>
            <a:stCxn id="173" idx="3"/>
          </p:cNvCxnSpPr>
          <p:nvPr/>
        </p:nvCxnSpPr>
        <p:spPr>
          <a:xfrm>
            <a:off x="6661577" y="5961345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8C1D77B5-C430-D907-8FB7-9A0659FA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34" y="6166636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11">
            <a:extLst>
              <a:ext uri="{FF2B5EF4-FFF2-40B4-BE49-F238E27FC236}">
                <a16:creationId xmlns:a16="http://schemas.microsoft.com/office/drawing/2014/main" id="{85B889F2-3A61-5B96-FDEE-47493F90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621" y="509172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6CD95E88-D89A-2717-79B5-DCBE0538459A}"/>
              </a:ext>
            </a:extLst>
          </p:cNvPr>
          <p:cNvCxnSpPr>
            <a:cxnSpLocks/>
          </p:cNvCxnSpPr>
          <p:nvPr/>
        </p:nvCxnSpPr>
        <p:spPr>
          <a:xfrm>
            <a:off x="6381833" y="5504189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47A3BEF3-9831-C839-6090-0C61435ADC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6277" y="4766268"/>
            <a:ext cx="365761" cy="365761"/>
          </a:xfrm>
          <a:prstGeom prst="rect">
            <a:avLst/>
          </a:prstGeom>
        </p:spPr>
      </p:pic>
      <p:pic>
        <p:nvPicPr>
          <p:cNvPr id="179" name="グラフィックス 178">
            <a:extLst>
              <a:ext uri="{FF2B5EF4-FFF2-40B4-BE49-F238E27FC236}">
                <a16:creationId xmlns:a16="http://schemas.microsoft.com/office/drawing/2014/main" id="{DC9316A0-3C82-3A65-B478-A741BE0EFD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61093" y="5685708"/>
            <a:ext cx="548639" cy="548639"/>
          </a:xfrm>
          <a:prstGeom prst="rect">
            <a:avLst/>
          </a:prstGeom>
        </p:spPr>
      </p:pic>
      <p:pic>
        <p:nvPicPr>
          <p:cNvPr id="180" name="グラフィックス 179">
            <a:extLst>
              <a:ext uri="{FF2B5EF4-FFF2-40B4-BE49-F238E27FC236}">
                <a16:creationId xmlns:a16="http://schemas.microsoft.com/office/drawing/2014/main" id="{AD8BF33A-55FB-C733-27A0-0E543F5255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50420" y="5679387"/>
            <a:ext cx="548640" cy="548640"/>
          </a:xfrm>
          <a:prstGeom prst="rect">
            <a:avLst/>
          </a:prstGeom>
        </p:spPr>
      </p:pic>
      <p:pic>
        <p:nvPicPr>
          <p:cNvPr id="181" name="グラフィックス 180">
            <a:extLst>
              <a:ext uri="{FF2B5EF4-FFF2-40B4-BE49-F238E27FC236}">
                <a16:creationId xmlns:a16="http://schemas.microsoft.com/office/drawing/2014/main" id="{08ADDF22-DA4B-4AE8-6818-4804A4CAFC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45378" y="5675515"/>
            <a:ext cx="548640" cy="548640"/>
          </a:xfrm>
          <a:prstGeom prst="rect">
            <a:avLst/>
          </a:prstGeom>
        </p:spPr>
      </p:pic>
      <p:sp>
        <p:nvSpPr>
          <p:cNvPr id="9" name="Rectangle 134">
            <a:extLst>
              <a:ext uri="{FF2B5EF4-FFF2-40B4-BE49-F238E27FC236}">
                <a16:creationId xmlns:a16="http://schemas.microsoft.com/office/drawing/2014/main" id="{86A0D601-355D-4D81-2EFF-AEEF40F130CA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DFD455A0-7A7D-72A8-2208-AA518077A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500EB5EF-C89C-4EA5-0538-52D42F95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1A0E4D2-9C9B-0EF8-F51E-0B33218B5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99645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2E18FF6C-8FC1-1CBE-44B7-BE8CC81A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256902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31B752F-6FDD-3C4D-3F64-0097CB340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250370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68EB6561-6456-94C7-677A-734445D905E8}"/>
              </a:ext>
            </a:extLst>
          </p:cNvPr>
          <p:cNvSpPr/>
          <p:nvPr/>
        </p:nvSpPr>
        <p:spPr>
          <a:xfrm>
            <a:off x="5875389" y="8749495"/>
            <a:ext cx="5384794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D5AD9668-BD59-C846-5952-6E7C7C362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5" y="8867269"/>
            <a:ext cx="3390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959EE95-1985-7ABE-E98E-3CBB9AA88D1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2346" y="7456085"/>
            <a:ext cx="447737" cy="495369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5E7D2DD-510D-0693-A249-A539D4428F7C}"/>
              </a:ext>
            </a:extLst>
          </p:cNvPr>
          <p:cNvGrpSpPr/>
          <p:nvPr/>
        </p:nvGrpSpPr>
        <p:grpSpPr>
          <a:xfrm>
            <a:off x="9036244" y="6996241"/>
            <a:ext cx="140708" cy="376625"/>
            <a:chOff x="3228568" y="7490510"/>
            <a:chExt cx="142284" cy="644833"/>
          </a:xfrm>
        </p:grpSpPr>
        <p:cxnSp>
          <p:nvCxnSpPr>
            <p:cNvPr id="17" name="直線矢印コネクタ 120">
              <a:extLst>
                <a:ext uri="{FF2B5EF4-FFF2-40B4-BE49-F238E27FC236}">
                  <a16:creationId xmlns:a16="http://schemas.microsoft.com/office/drawing/2014/main" id="{A67E0E2D-D3B2-A1B7-72A1-8C77BD3A880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矢印コネクタ 120">
              <a:extLst>
                <a:ext uri="{FF2B5EF4-FFF2-40B4-BE49-F238E27FC236}">
                  <a16:creationId xmlns:a16="http://schemas.microsoft.com/office/drawing/2014/main" id="{3F75E441-EB44-45E2-A76B-7295CF21144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20">
            <a:extLst>
              <a:ext uri="{FF2B5EF4-FFF2-40B4-BE49-F238E27FC236}">
                <a16:creationId xmlns:a16="http://schemas.microsoft.com/office/drawing/2014/main" id="{1C966A31-26C1-3D8E-3178-6407B0309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9064" y="7964465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Document Intelligence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テキスト抽出処理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6E460FB4-1201-4A8A-3E39-B04B1C2A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6046" y="8037541"/>
            <a:ext cx="1693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OpenAI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Service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形式チェック処理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9EC2308-90B3-28DF-296B-B991E9ADCF8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0512" y="7420081"/>
            <a:ext cx="580270" cy="591015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3A179D8-A1E1-BCC2-051E-5FF8EFBCB9A5}"/>
              </a:ext>
            </a:extLst>
          </p:cNvPr>
          <p:cNvGrpSpPr/>
          <p:nvPr/>
        </p:nvGrpSpPr>
        <p:grpSpPr>
          <a:xfrm rot="18895564">
            <a:off x="9625249" y="6860315"/>
            <a:ext cx="142284" cy="644833"/>
            <a:chOff x="3228568" y="7490510"/>
            <a:chExt cx="142284" cy="644833"/>
          </a:xfrm>
        </p:grpSpPr>
        <p:cxnSp>
          <p:nvCxnSpPr>
            <p:cNvPr id="23" name="直線矢印コネクタ 120">
              <a:extLst>
                <a:ext uri="{FF2B5EF4-FFF2-40B4-BE49-F238E27FC236}">
                  <a16:creationId xmlns:a16="http://schemas.microsoft.com/office/drawing/2014/main" id="{89EA9A42-FBA5-D51F-104B-59864422871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矢印コネクタ 120">
              <a:extLst>
                <a:ext uri="{FF2B5EF4-FFF2-40B4-BE49-F238E27FC236}">
                  <a16:creationId xmlns:a16="http://schemas.microsoft.com/office/drawing/2014/main" id="{4858DE42-756D-A76E-F9A8-E3F97A0959C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0674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000" dirty="0"/>
              <a:t>7-1-2-2.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lang="zh-TW" altLang="en-US" sz="4000" b="0" i="0" dirty="0">
                <a:solidFill>
                  <a:srgbClr val="1A1A1C"/>
                </a:solidFill>
                <a:effectLst/>
                <a:latin typeface="Noto Sans JP"/>
              </a:rPr>
              <a:t>添付資料</a:t>
            </a:r>
            <a:r>
              <a:rPr lang="zh-TW" altLang="en-US" sz="4000" b="0" i="0">
                <a:solidFill>
                  <a:srgbClr val="1A1A1C"/>
                </a:solidFill>
                <a:effectLst/>
                <a:latin typeface="Noto Sans JP"/>
              </a:rPr>
              <a:t>管理機能</a:t>
            </a:r>
            <a:br>
              <a:rPr lang="en-US" altLang="zh-TW" sz="4000" b="0" i="0">
                <a:solidFill>
                  <a:srgbClr val="1A1A1C"/>
                </a:solidFill>
                <a:effectLst/>
                <a:latin typeface="Noto Sans JP"/>
              </a:rPr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1</a:t>
            </a:r>
            <a:r>
              <a:rPr kumimoji="1" lang="ja-JP" altLang="en-US" sz="4000" dirty="0"/>
              <a:t>）</a:t>
            </a: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282803" y="4645272"/>
            <a:ext cx="6192000" cy="293575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添付資料管理機能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187" y="6237171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 flipV="1">
            <a:off x="3875757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06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190998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011674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</p:cNvCxnSpPr>
          <p:nvPr/>
        </p:nvCxnSpPr>
        <p:spPr>
          <a:xfrm flipV="1">
            <a:off x="3875757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</p:cNvCxnSpPr>
          <p:nvPr/>
        </p:nvCxnSpPr>
        <p:spPr>
          <a:xfrm>
            <a:off x="9530285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3875757" y="5899695"/>
            <a:ext cx="1999632" cy="2742058"/>
          </a:xfrm>
          <a:prstGeom prst="bentConnector3">
            <a:avLst>
              <a:gd name="adj1" fmla="val 624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875389" y="8123419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4" y="8241193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業務を行う上で添付資料を参照する必要がある他の機能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</a:p>
        </p:txBody>
      </p:sp>
      <p:cxnSp>
        <p:nvCxnSpPr>
          <p:cNvPr id="166" name="直線矢印コネクタ 120">
            <a:extLst>
              <a:ext uri="{FF2B5EF4-FFF2-40B4-BE49-F238E27FC236}">
                <a16:creationId xmlns:a16="http://schemas.microsoft.com/office/drawing/2014/main" id="{DCC52677-755D-32B6-1DED-52205A125D84}"/>
              </a:ext>
            </a:extLst>
          </p:cNvPr>
          <p:cNvCxnSpPr>
            <a:cxnSpLocks/>
            <a:stCxn id="163" idx="1"/>
          </p:cNvCxnSpPr>
          <p:nvPr/>
        </p:nvCxnSpPr>
        <p:spPr>
          <a:xfrm flipH="1">
            <a:off x="10695960" y="5900929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4879" y="5621121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63519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76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563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</p:cNvCxnSpPr>
          <p:nvPr/>
        </p:nvCxnSpPr>
        <p:spPr>
          <a:xfrm>
            <a:off x="6383775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8219" y="470036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63035" y="5619804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52362" y="5613483"/>
            <a:ext cx="548640" cy="548640"/>
          </a:xfrm>
          <a:prstGeom prst="rect">
            <a:avLst/>
          </a:prstGeom>
        </p:spPr>
      </p:pic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F0166EA7-F411-00DE-B0E7-CD9D00D4EA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45378" y="5609611"/>
            <a:ext cx="548640" cy="54864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6BDFDBEA-A104-1F40-2DD9-38F10B97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zh-TW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添付資料保管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</a:p>
        </p:txBody>
      </p:sp>
      <p:sp>
        <p:nvSpPr>
          <p:cNvPr id="7" name="Rectangle 134">
            <a:extLst>
              <a:ext uri="{FF2B5EF4-FFF2-40B4-BE49-F238E27FC236}">
                <a16:creationId xmlns:a16="http://schemas.microsoft.com/office/drawing/2014/main" id="{C8AB7BCE-F2D3-F910-212A-6572B0098650}"/>
              </a:ext>
            </a:extLst>
          </p:cNvPr>
          <p:cNvSpPr/>
          <p:nvPr/>
        </p:nvSpPr>
        <p:spPr>
          <a:xfrm>
            <a:off x="6100701" y="2738433"/>
            <a:ext cx="4325563" cy="162330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19A1B55F-BAA1-BEBA-9D51-82E47AD1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26" y="2838336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8911FAA4-4488-AC91-71E5-737F443D3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874" y="3588382"/>
            <a:ext cx="4092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51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275AE-162F-5EAA-FEAC-056BD9C38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11AE915-1EE9-F147-781C-DE99187D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000" dirty="0"/>
              <a:t>7-1-2-2.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lang="zh-TW" altLang="en-US" sz="4000" b="0" i="0" dirty="0">
                <a:solidFill>
                  <a:srgbClr val="1A1A1C"/>
                </a:solidFill>
                <a:effectLst/>
                <a:latin typeface="Noto Sans JP"/>
              </a:rPr>
              <a:t>添付資料</a:t>
            </a:r>
            <a:r>
              <a:rPr lang="zh-TW" altLang="en-US" sz="4000" b="0" i="0">
                <a:solidFill>
                  <a:srgbClr val="1A1A1C"/>
                </a:solidFill>
                <a:effectLst/>
                <a:latin typeface="Noto Sans JP"/>
              </a:rPr>
              <a:t>管理機能</a:t>
            </a:r>
            <a:br>
              <a:rPr lang="en-US" altLang="zh-TW" sz="4000" b="0" i="0">
                <a:solidFill>
                  <a:srgbClr val="1A1A1C"/>
                </a:solidFill>
                <a:effectLst/>
                <a:latin typeface="Noto Sans JP"/>
              </a:rPr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2 </a:t>
            </a:r>
            <a:r>
              <a:rPr kumimoji="1" lang="ja-JP" altLang="en-US" sz="4000" dirty="0"/>
              <a:t>メタデータ保存対応）</a:t>
            </a: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64D3ABF9-2752-CC8E-A7AD-937CE8AB8E5A}"/>
              </a:ext>
            </a:extLst>
          </p:cNvPr>
          <p:cNvSpPr/>
          <p:nvPr/>
        </p:nvSpPr>
        <p:spPr>
          <a:xfrm>
            <a:off x="5282803" y="4645272"/>
            <a:ext cx="6192000" cy="344993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添付資料管理機能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A6D36A91-3102-7A84-B8C4-C984C217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187" y="6237171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E0FFC353-385F-5AD9-EDF7-880A62AA6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4EFC15AE-E6DF-CCDB-21C7-D64B39B4AB82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 flipV="1">
            <a:off x="3875757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6E54E16D-9571-9548-C53F-FD48935F6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06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615C62D6-F906-420D-6FDF-63AB53F77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4632" y="6190998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419363BA-1C40-A1D8-656D-D95FD8821E71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011674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73FCF5D7-DA3E-69FD-CD47-C116CB179632}"/>
              </a:ext>
            </a:extLst>
          </p:cNvPr>
          <p:cNvCxnSpPr>
            <a:cxnSpLocks/>
            <a:stCxn id="136" idx="1"/>
          </p:cNvCxnSpPr>
          <p:nvPr/>
        </p:nvCxnSpPr>
        <p:spPr>
          <a:xfrm flipV="1">
            <a:off x="3875757" y="3662774"/>
            <a:ext cx="2209987" cy="2236921"/>
          </a:xfrm>
          <a:prstGeom prst="bentConnector3">
            <a:avLst>
              <a:gd name="adj1" fmla="val 4975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BCAD0249-0716-4EDB-20AD-6BF6D52A5A3A}"/>
              </a:ext>
            </a:extLst>
          </p:cNvPr>
          <p:cNvCxnSpPr>
            <a:cxnSpLocks/>
          </p:cNvCxnSpPr>
          <p:nvPr/>
        </p:nvCxnSpPr>
        <p:spPr>
          <a:xfrm>
            <a:off x="9530285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2F2B838-0972-1D16-1158-25B244446124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717F815-D256-A787-56FC-66709001E9C1}"/>
              </a:ext>
            </a:extLst>
          </p:cNvPr>
          <p:cNvCxnSpPr>
            <a:cxnSpLocks/>
            <a:stCxn id="136" idx="1"/>
          </p:cNvCxnSpPr>
          <p:nvPr/>
        </p:nvCxnSpPr>
        <p:spPr>
          <a:xfrm>
            <a:off x="3875757" y="5899695"/>
            <a:ext cx="1999632" cy="2742058"/>
          </a:xfrm>
          <a:prstGeom prst="bentConnector3">
            <a:avLst>
              <a:gd name="adj1" fmla="val 5494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Rectangle 134">
            <a:extLst>
              <a:ext uri="{FF2B5EF4-FFF2-40B4-BE49-F238E27FC236}">
                <a16:creationId xmlns:a16="http://schemas.microsoft.com/office/drawing/2014/main" id="{0A0B025F-0413-743D-BC7D-8488BAD95BD2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9905ED86-54EE-901E-FB4C-80584F250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業務を行う上で添付資料を参照する必要がある他の機能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0DC917CC-A5E5-21D8-686B-D1C348B12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</a:p>
        </p:txBody>
      </p:sp>
      <p:cxnSp>
        <p:nvCxnSpPr>
          <p:cNvPr id="166" name="直線矢印コネクタ 120">
            <a:extLst>
              <a:ext uri="{FF2B5EF4-FFF2-40B4-BE49-F238E27FC236}">
                <a16:creationId xmlns:a16="http://schemas.microsoft.com/office/drawing/2014/main" id="{09B1655D-3C03-41DA-82AE-323FB06BD2BB}"/>
              </a:ext>
            </a:extLst>
          </p:cNvPr>
          <p:cNvCxnSpPr>
            <a:cxnSpLocks/>
            <a:stCxn id="163" idx="1"/>
          </p:cNvCxnSpPr>
          <p:nvPr/>
        </p:nvCxnSpPr>
        <p:spPr>
          <a:xfrm flipH="1">
            <a:off x="10695960" y="5900929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39DC6562-93B4-4B59-F42C-C9508D777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8BE1EF90-9F59-F6AB-4C5E-7A37A7078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14879" y="5621121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AE265F1-5F0A-CA80-CF6D-5E9C95B68C3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63519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B16EA5F7-E653-46D5-810A-69049076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76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B0E4E516-8359-014F-7692-9A9CF06BA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563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E391A93A-C4F3-862F-F6F7-9979416F8DE9}"/>
              </a:ext>
            </a:extLst>
          </p:cNvPr>
          <p:cNvCxnSpPr>
            <a:cxnSpLocks/>
          </p:cNvCxnSpPr>
          <p:nvPr/>
        </p:nvCxnSpPr>
        <p:spPr>
          <a:xfrm>
            <a:off x="6383775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4921DFC1-3D6F-A944-6A32-1283A652C6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58219" y="470036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BF8FA955-E8F8-091B-F154-400D020D4C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63035" y="5619804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649B82E3-E785-3742-3A70-F2E3C4728A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52362" y="5613483"/>
            <a:ext cx="548640" cy="548640"/>
          </a:xfrm>
          <a:prstGeom prst="rect">
            <a:avLst/>
          </a:prstGeom>
        </p:spPr>
      </p:pic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9BBA5A53-2660-76E8-6A48-BB93A42EA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45378" y="5609611"/>
            <a:ext cx="548640" cy="54864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DA21C1D-7CF0-957C-F39F-C2BA5E03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zh-TW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添付資料保管</a:t>
            </a:r>
            <a:endParaRPr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</a:p>
        </p:txBody>
      </p:sp>
      <p:sp>
        <p:nvSpPr>
          <p:cNvPr id="7" name="Rectangle 134">
            <a:extLst>
              <a:ext uri="{FF2B5EF4-FFF2-40B4-BE49-F238E27FC236}">
                <a16:creationId xmlns:a16="http://schemas.microsoft.com/office/drawing/2014/main" id="{D65BC60F-3B7E-371A-ECEF-9ECAD8F8B961}"/>
              </a:ext>
            </a:extLst>
          </p:cNvPr>
          <p:cNvSpPr/>
          <p:nvPr/>
        </p:nvSpPr>
        <p:spPr>
          <a:xfrm>
            <a:off x="6100701" y="2738433"/>
            <a:ext cx="4325563" cy="162330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C13821F9-622E-2B80-D4F6-F81E460A6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9026" y="2838336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7961D275-6237-E40A-E26C-12152EC77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874" y="3588382"/>
            <a:ext cx="4092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8F6E9-BB1D-111E-88DD-70DFE065E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7434749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 Database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49682AAB-F48A-E741-282F-F5EB14F4B2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33364" y="6865640"/>
            <a:ext cx="580541" cy="580541"/>
          </a:xfrm>
          <a:prstGeom prst="rect">
            <a:avLst/>
          </a:prstGeom>
        </p:spPr>
      </p:pic>
      <p:cxnSp>
        <p:nvCxnSpPr>
          <p:cNvPr id="15" name="直線矢印コネクタ 120">
            <a:extLst>
              <a:ext uri="{FF2B5EF4-FFF2-40B4-BE49-F238E27FC236}">
                <a16:creationId xmlns:a16="http://schemas.microsoft.com/office/drawing/2014/main" id="{3A63B2B2-21A9-19B6-3522-CF061FD2D88A}"/>
              </a:ext>
            </a:extLst>
          </p:cNvPr>
          <p:cNvCxnSpPr>
            <a:cxnSpLocks/>
          </p:cNvCxnSpPr>
          <p:nvPr/>
        </p:nvCxnSpPr>
        <p:spPr>
          <a:xfrm>
            <a:off x="9530285" y="5925067"/>
            <a:ext cx="603079" cy="1231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115">
            <a:extLst>
              <a:ext uri="{FF2B5EF4-FFF2-40B4-BE49-F238E27FC236}">
                <a16:creationId xmlns:a16="http://schemas.microsoft.com/office/drawing/2014/main" id="{69215F1A-D5E2-8C56-1446-277A83E02133}"/>
              </a:ext>
            </a:extLst>
          </p:cNvPr>
          <p:cNvSpPr/>
          <p:nvPr/>
        </p:nvSpPr>
        <p:spPr>
          <a:xfrm>
            <a:off x="5875389" y="8123419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8D40DCAB-CE8A-ABF4-B875-B5A3F195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6A2E5FBF-ABFA-30DC-6919-75506989E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4" y="8241193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860F3F96-2DA2-A20B-A557-F2B8187091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86021" y="6867362"/>
            <a:ext cx="580542" cy="580542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59C878CC-FD9E-70D4-DED0-0481AEB75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2693" y="7492005"/>
            <a:ext cx="13673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96B08F7-A908-89EA-69F1-2360D9361FCB}"/>
              </a:ext>
            </a:extLst>
          </p:cNvPr>
          <p:cNvSpPr txBox="1"/>
          <p:nvPr/>
        </p:nvSpPr>
        <p:spPr>
          <a:xfrm>
            <a:off x="10133364" y="7739197"/>
            <a:ext cx="14739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添付資料メタデータ</a:t>
            </a:r>
            <a:br>
              <a:rPr kumimoji="0" lang="en-US" altLang="ja-JP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</a:br>
            <a:r>
              <a:rPr kumimoji="0" lang="ja-JP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保管データベース</a:t>
            </a: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642BDC-AA40-1E10-C6BB-52809DE85F33}"/>
              </a:ext>
            </a:extLst>
          </p:cNvPr>
          <p:cNvSpPr txBox="1"/>
          <p:nvPr/>
        </p:nvSpPr>
        <p:spPr>
          <a:xfrm>
            <a:off x="10607051" y="7062455"/>
            <a:ext cx="4117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or</a:t>
            </a: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678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64E197-5B2C-3214-5485-007347598B1F}"/>
              </a:ext>
            </a:extLst>
          </p:cNvPr>
          <p:cNvSpPr/>
          <p:nvPr/>
        </p:nvSpPr>
        <p:spPr>
          <a:xfrm>
            <a:off x="7985017" y="2523022"/>
            <a:ext cx="3489786" cy="5281168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6661E9C6-8BE5-D597-547B-0170FC79C210}"/>
              </a:ext>
            </a:extLst>
          </p:cNvPr>
          <p:cNvSpPr/>
          <p:nvPr/>
        </p:nvSpPr>
        <p:spPr>
          <a:xfrm>
            <a:off x="3813049" y="2232334"/>
            <a:ext cx="10358374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38690906-9FF5-E318-8E7A-89B868421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77141" y="2232334"/>
            <a:ext cx="381000" cy="381000"/>
          </a:xfrm>
          <a:prstGeom prst="rect">
            <a:avLst/>
          </a:prstGeom>
        </p:spPr>
      </p:pic>
      <p:sp>
        <p:nvSpPr>
          <p:cNvPr id="167" name="TextBox 12">
            <a:extLst>
              <a:ext uri="{FF2B5EF4-FFF2-40B4-BE49-F238E27FC236}">
                <a16:creationId xmlns:a16="http://schemas.microsoft.com/office/drawing/2014/main" id="{E8C18ECC-15C9-8C82-8AEF-7937B44A3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3042" y="6885760"/>
            <a:ext cx="754097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68" name="Graphic 23">
            <a:extLst>
              <a:ext uri="{FF2B5EF4-FFF2-40B4-BE49-F238E27FC236}">
                <a16:creationId xmlns:a16="http://schemas.microsoft.com/office/drawing/2014/main" id="{00BF7E37-0D38-5AD0-E44B-DC29572B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1979712" y="631333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9" name="直線矢印コネクタ 168">
            <a:extLst>
              <a:ext uri="{FF2B5EF4-FFF2-40B4-BE49-F238E27FC236}">
                <a16:creationId xmlns:a16="http://schemas.microsoft.com/office/drawing/2014/main" id="{FB54A23D-CDFD-11B5-9BF5-41A960320DC4}"/>
              </a:ext>
            </a:extLst>
          </p:cNvPr>
          <p:cNvCxnSpPr>
            <a:cxnSpLocks/>
            <a:stCxn id="168" idx="1"/>
          </p:cNvCxnSpPr>
          <p:nvPr/>
        </p:nvCxnSpPr>
        <p:spPr>
          <a:xfrm flipV="1">
            <a:off x="2449612" y="6544030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9">
            <a:extLst>
              <a:ext uri="{FF2B5EF4-FFF2-40B4-BE49-F238E27FC236}">
                <a16:creationId xmlns:a16="http://schemas.microsoft.com/office/drawing/2014/main" id="{C6E84D0B-C1F7-DDD2-358B-6C6AB0DA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0196" y="6833055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8" name="Connector: Elbow 12">
            <a:extLst>
              <a:ext uri="{FF2B5EF4-FFF2-40B4-BE49-F238E27FC236}">
                <a16:creationId xmlns:a16="http://schemas.microsoft.com/office/drawing/2014/main" id="{7320531C-257B-BD4F-D566-474CF3CBD2B9}"/>
              </a:ext>
            </a:extLst>
          </p:cNvPr>
          <p:cNvCxnSpPr>
            <a:cxnSpLocks/>
            <a:stCxn id="168" idx="1"/>
            <a:endCxn id="24" idx="1"/>
          </p:cNvCxnSpPr>
          <p:nvPr/>
        </p:nvCxnSpPr>
        <p:spPr>
          <a:xfrm flipV="1">
            <a:off x="2449612" y="3964374"/>
            <a:ext cx="2195905" cy="2583910"/>
          </a:xfrm>
          <a:prstGeom prst="bentConnector3">
            <a:avLst>
              <a:gd name="adj1" fmla="val 771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直線矢印コネクタ 120">
            <a:extLst>
              <a:ext uri="{FF2B5EF4-FFF2-40B4-BE49-F238E27FC236}">
                <a16:creationId xmlns:a16="http://schemas.microsoft.com/office/drawing/2014/main" id="{3895A108-1729-48D2-786A-4BDDCE1786C5}"/>
              </a:ext>
            </a:extLst>
          </p:cNvPr>
          <p:cNvCxnSpPr>
            <a:cxnSpLocks/>
          </p:cNvCxnSpPr>
          <p:nvPr/>
        </p:nvCxnSpPr>
        <p:spPr>
          <a:xfrm>
            <a:off x="8104140" y="6549518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Connector: Elbow 109">
            <a:extLst>
              <a:ext uri="{FF2B5EF4-FFF2-40B4-BE49-F238E27FC236}">
                <a16:creationId xmlns:a16="http://schemas.microsoft.com/office/drawing/2014/main" id="{A6764467-C42A-2A2B-D1E1-7F89F62C7387}"/>
              </a:ext>
            </a:extLst>
          </p:cNvPr>
          <p:cNvCxnSpPr>
            <a:cxnSpLocks/>
            <a:stCxn id="168" idx="1"/>
            <a:endCxn id="5" idx="1"/>
          </p:cNvCxnSpPr>
          <p:nvPr/>
        </p:nvCxnSpPr>
        <p:spPr>
          <a:xfrm>
            <a:off x="2449612" y="6548284"/>
            <a:ext cx="3425777" cy="2093469"/>
          </a:xfrm>
          <a:prstGeom prst="bentConnector3">
            <a:avLst>
              <a:gd name="adj1" fmla="val 4961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直線矢印コネクタ 120">
            <a:extLst>
              <a:ext uri="{FF2B5EF4-FFF2-40B4-BE49-F238E27FC236}">
                <a16:creationId xmlns:a16="http://schemas.microsoft.com/office/drawing/2014/main" id="{991CD3CF-0D2E-6CE2-66B3-E9168BDA3BA5}"/>
              </a:ext>
            </a:extLst>
          </p:cNvPr>
          <p:cNvCxnSpPr>
            <a:cxnSpLocks/>
            <a:endCxn id="204" idx="3"/>
          </p:cNvCxnSpPr>
          <p:nvPr/>
        </p:nvCxnSpPr>
        <p:spPr>
          <a:xfrm flipH="1" flipV="1">
            <a:off x="9269815" y="6532520"/>
            <a:ext cx="2418655" cy="1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4" name="グラフィックス 203">
            <a:extLst>
              <a:ext uri="{FF2B5EF4-FFF2-40B4-BE49-F238E27FC236}">
                <a16:creationId xmlns:a16="http://schemas.microsoft.com/office/drawing/2014/main" id="{00257689-ACD2-46B3-66FF-55FDAA8CE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1175" y="6258200"/>
            <a:ext cx="548640" cy="548640"/>
          </a:xfrm>
          <a:prstGeom prst="rect">
            <a:avLst/>
          </a:prstGeom>
        </p:spPr>
      </p:pic>
      <p:pic>
        <p:nvPicPr>
          <p:cNvPr id="210" name="グラフィックス 209">
            <a:extLst>
              <a:ext uri="{FF2B5EF4-FFF2-40B4-BE49-F238E27FC236}">
                <a16:creationId xmlns:a16="http://schemas.microsoft.com/office/drawing/2014/main" id="{9F0ECC8B-767A-1E59-9CBF-BD5C05564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77950" y="4252536"/>
            <a:ext cx="382996" cy="382996"/>
          </a:xfrm>
          <a:prstGeom prst="rect">
            <a:avLst/>
          </a:prstGeom>
        </p:spPr>
      </p:pic>
      <p:pic>
        <p:nvPicPr>
          <p:cNvPr id="218" name="グラフィックス 217">
            <a:extLst>
              <a:ext uri="{FF2B5EF4-FFF2-40B4-BE49-F238E27FC236}">
                <a16:creationId xmlns:a16="http://schemas.microsoft.com/office/drawing/2014/main" id="{28A6DBB5-4300-C05F-EEF1-8A9EA4BBE6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92709" y="4510867"/>
            <a:ext cx="627371" cy="627371"/>
          </a:xfrm>
          <a:prstGeom prst="rect">
            <a:avLst/>
          </a:prstGeom>
        </p:spPr>
      </p:pic>
      <p:sp>
        <p:nvSpPr>
          <p:cNvPr id="220" name="TextBox 9">
            <a:extLst>
              <a:ext uri="{FF2B5EF4-FFF2-40B4-BE49-F238E27FC236}">
                <a16:creationId xmlns:a16="http://schemas.microsoft.com/office/drawing/2014/main" id="{ECA29260-FA14-2B7F-8EDB-93C726924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6051" y="5081874"/>
            <a:ext cx="15296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Defender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Storage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ストレージファイルスキャン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21" name="直線矢印コネクタ 120">
            <a:extLst>
              <a:ext uri="{FF2B5EF4-FFF2-40B4-BE49-F238E27FC236}">
                <a16:creationId xmlns:a16="http://schemas.microsoft.com/office/drawing/2014/main" id="{9A752A80-3E07-B0F0-5082-EB5C317D2B32}"/>
              </a:ext>
            </a:extLst>
          </p:cNvPr>
          <p:cNvCxnSpPr>
            <a:cxnSpLocks/>
            <a:stCxn id="220" idx="2"/>
            <a:endCxn id="204" idx="0"/>
          </p:cNvCxnSpPr>
          <p:nvPr/>
        </p:nvCxnSpPr>
        <p:spPr>
          <a:xfrm flipH="1">
            <a:off x="8995495" y="5635872"/>
            <a:ext cx="5404" cy="622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7" name="グラフィックス 226">
            <a:extLst>
              <a:ext uri="{FF2B5EF4-FFF2-40B4-BE49-F238E27FC236}">
                <a16:creationId xmlns:a16="http://schemas.microsoft.com/office/drawing/2014/main" id="{812003A4-AC79-4074-2D17-43B98E9BD8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87425" y="5814502"/>
            <a:ext cx="368240" cy="368240"/>
          </a:xfrm>
          <a:prstGeom prst="rect">
            <a:avLst/>
          </a:prstGeom>
        </p:spPr>
      </p:pic>
      <p:pic>
        <p:nvPicPr>
          <p:cNvPr id="228" name="グラフィックス 227">
            <a:extLst>
              <a:ext uri="{FF2B5EF4-FFF2-40B4-BE49-F238E27FC236}">
                <a16:creationId xmlns:a16="http://schemas.microsoft.com/office/drawing/2014/main" id="{F8B6F4E3-C7F3-BD8F-CE5A-8CF83C368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86385" y="2803176"/>
            <a:ext cx="627371" cy="627371"/>
          </a:xfrm>
          <a:prstGeom prst="rect">
            <a:avLst/>
          </a:prstGeom>
        </p:spPr>
      </p:pic>
      <p:sp>
        <p:nvSpPr>
          <p:cNvPr id="229" name="TextBox 9">
            <a:extLst>
              <a:ext uri="{FF2B5EF4-FFF2-40B4-BE49-F238E27FC236}">
                <a16:creationId xmlns:a16="http://schemas.microsoft.com/office/drawing/2014/main" id="{41ABD04C-039D-7D67-9CBE-D931AF04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010" y="3360140"/>
            <a:ext cx="1456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Defender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Cloud security alert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セキュリティアラート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30" name="グラフィックス 229">
            <a:extLst>
              <a:ext uri="{FF2B5EF4-FFF2-40B4-BE49-F238E27FC236}">
                <a16:creationId xmlns:a16="http://schemas.microsoft.com/office/drawing/2014/main" id="{CDF43DDA-65D8-E757-AE38-12ACFCCA42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44280" y="4550233"/>
            <a:ext cx="548640" cy="548640"/>
          </a:xfrm>
          <a:prstGeom prst="rect">
            <a:avLst/>
          </a:prstGeom>
        </p:spPr>
      </p:pic>
      <p:cxnSp>
        <p:nvCxnSpPr>
          <p:cNvPr id="231" name="直線矢印コネクタ 120">
            <a:extLst>
              <a:ext uri="{FF2B5EF4-FFF2-40B4-BE49-F238E27FC236}">
                <a16:creationId xmlns:a16="http://schemas.microsoft.com/office/drawing/2014/main" id="{381614D2-CF08-F7A7-D0E3-83F234B1A2E0}"/>
              </a:ext>
            </a:extLst>
          </p:cNvPr>
          <p:cNvCxnSpPr>
            <a:cxnSpLocks/>
            <a:stCxn id="218" idx="3"/>
            <a:endCxn id="230" idx="1"/>
          </p:cNvCxnSpPr>
          <p:nvPr/>
        </p:nvCxnSpPr>
        <p:spPr>
          <a:xfrm>
            <a:off x="9320080" y="4824553"/>
            <a:ext cx="92420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直線矢印コネクタ 120">
            <a:extLst>
              <a:ext uri="{FF2B5EF4-FFF2-40B4-BE49-F238E27FC236}">
                <a16:creationId xmlns:a16="http://schemas.microsoft.com/office/drawing/2014/main" id="{9A318993-06B7-F1A4-D585-86A9353E2EB2}"/>
              </a:ext>
            </a:extLst>
          </p:cNvPr>
          <p:cNvCxnSpPr>
            <a:cxnSpLocks/>
          </p:cNvCxnSpPr>
          <p:nvPr/>
        </p:nvCxnSpPr>
        <p:spPr>
          <a:xfrm flipH="1">
            <a:off x="9269815" y="5545947"/>
            <a:ext cx="1168510" cy="71225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8" name="直線矢印コネクタ 120">
            <a:extLst>
              <a:ext uri="{FF2B5EF4-FFF2-40B4-BE49-F238E27FC236}">
                <a16:creationId xmlns:a16="http://schemas.microsoft.com/office/drawing/2014/main" id="{D38F0FE0-6B47-8177-F850-7F57F488B879}"/>
              </a:ext>
            </a:extLst>
          </p:cNvPr>
          <p:cNvCxnSpPr>
            <a:cxnSpLocks/>
            <a:stCxn id="218" idx="0"/>
            <a:endCxn id="229" idx="2"/>
          </p:cNvCxnSpPr>
          <p:nvPr/>
        </p:nvCxnSpPr>
        <p:spPr>
          <a:xfrm flipH="1" flipV="1">
            <a:off x="9004238" y="4068026"/>
            <a:ext cx="2157" cy="44284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0">
            <a:extLst>
              <a:ext uri="{FF2B5EF4-FFF2-40B4-BE49-F238E27FC236}">
                <a16:creationId xmlns:a16="http://schemas.microsoft.com/office/drawing/2014/main" id="{341F3102-0120-3A0A-E23F-7FC563139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940" y="4996911"/>
            <a:ext cx="1867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マルウェア検出ファイル除去関数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" name="タイトル 2">
            <a:extLst>
              <a:ext uri="{FF2B5EF4-FFF2-40B4-BE49-F238E27FC236}">
                <a16:creationId xmlns:a16="http://schemas.microsoft.com/office/drawing/2014/main" id="{25403C22-949F-84DA-33BD-38B2E27DD16A}"/>
              </a:ext>
            </a:extLst>
          </p:cNvPr>
          <p:cNvSpPr txBox="1">
            <a:spLocks/>
          </p:cNvSpPr>
          <p:nvPr/>
        </p:nvSpPr>
        <p:spPr>
          <a:xfrm>
            <a:off x="1237546" y="663551"/>
            <a:ext cx="15525572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0" i="0" u="none" strike="noStrike" cap="none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Roboto"/>
              <a:buNone/>
              <a:defRPr sz="4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kumimoji="1" lang="en-US" altLang="ja-JP" sz="3600"/>
              <a:t>7-1-2-2.</a:t>
            </a:r>
            <a:r>
              <a:rPr kumimoji="1" lang="ja-JP" altLang="en-US" sz="3600"/>
              <a:t>申請・届出</a:t>
            </a:r>
            <a:r>
              <a:rPr kumimoji="1" lang="en-US" altLang="ja-JP" sz="3600"/>
              <a:t>_</a:t>
            </a:r>
            <a:r>
              <a:rPr kumimoji="1" lang="ja-JP" altLang="en-US" sz="3600"/>
              <a:t>添付資料管理機能</a:t>
            </a:r>
            <a:endParaRPr kumimoji="1" lang="en-US" altLang="ja-JP" sz="3600"/>
          </a:p>
          <a:p>
            <a:r>
              <a:rPr kumimoji="1" lang="ja-JP" altLang="en-US" sz="3600"/>
              <a:t>（パターン</a:t>
            </a:r>
            <a:r>
              <a:rPr kumimoji="1" lang="en-US" altLang="ja-JP" sz="3600"/>
              <a:t>3 </a:t>
            </a:r>
            <a:r>
              <a:rPr kumimoji="1" lang="ja-JP" altLang="en-US" sz="3600"/>
              <a:t>マルウェアスキャン対応）</a:t>
            </a:r>
            <a:endParaRPr kumimoji="1" lang="ja-JP" altLang="en-US" sz="3600" dirty="0"/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7C8EC455-1547-D267-4F9E-8CE0764E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239" y="8322523"/>
            <a:ext cx="19776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49DA0F14-6A85-1991-D817-EE8E040C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332" y="8241193"/>
            <a:ext cx="33928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Rectangle 115">
            <a:extLst>
              <a:ext uri="{FF2B5EF4-FFF2-40B4-BE49-F238E27FC236}">
                <a16:creationId xmlns:a16="http://schemas.microsoft.com/office/drawing/2014/main" id="{1F2D3BD2-EB78-6129-4699-E167D69CA1B0}"/>
              </a:ext>
            </a:extLst>
          </p:cNvPr>
          <p:cNvSpPr/>
          <p:nvPr/>
        </p:nvSpPr>
        <p:spPr>
          <a:xfrm>
            <a:off x="5875389" y="8123419"/>
            <a:ext cx="5384794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Rectangle 134">
            <a:extLst>
              <a:ext uri="{FF2B5EF4-FFF2-40B4-BE49-F238E27FC236}">
                <a16:creationId xmlns:a16="http://schemas.microsoft.com/office/drawing/2014/main" id="{A6E9CEE9-5666-59F7-EBE7-54EC086757B8}"/>
              </a:ext>
            </a:extLst>
          </p:cNvPr>
          <p:cNvSpPr/>
          <p:nvPr/>
        </p:nvSpPr>
        <p:spPr>
          <a:xfrm>
            <a:off x="11573841" y="4645272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664A629C-133B-7CDA-07A7-96514A33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業務を行う上で申請内容を参照する必要がある他の機能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EF8D6CE9-ECC0-EBE3-2F00-C800538AC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E03676-ABA3-BA0C-7EF2-6011A1C5A577}"/>
              </a:ext>
            </a:extLst>
          </p:cNvPr>
          <p:cNvSpPr/>
          <p:nvPr/>
        </p:nvSpPr>
        <p:spPr>
          <a:xfrm>
            <a:off x="4494410" y="5196966"/>
            <a:ext cx="3489786" cy="260722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2C66A913-3079-6C43-B407-3701BB3B8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861" y="6830371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1EB9B478-0BDB-15B8-B31C-7BBFBA8D3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487" y="6839587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申請・届出内容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" name="直線矢印コネクタ 120">
            <a:extLst>
              <a:ext uri="{FF2B5EF4-FFF2-40B4-BE49-F238E27FC236}">
                <a16:creationId xmlns:a16="http://schemas.microsoft.com/office/drawing/2014/main" id="{BBCACF01-D94B-D8F7-2D99-1AF92B1DC147}"/>
              </a:ext>
            </a:extLst>
          </p:cNvPr>
          <p:cNvCxnSpPr>
            <a:cxnSpLocks/>
          </p:cNvCxnSpPr>
          <p:nvPr/>
        </p:nvCxnSpPr>
        <p:spPr>
          <a:xfrm flipV="1">
            <a:off x="6585529" y="6536392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09B251AA-132A-46CB-62AD-193F7A92E4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88734" y="6269710"/>
            <a:ext cx="548640" cy="548640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11FAF3F-02E1-E791-E996-2CCAF0D6EB96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5237374" y="6544030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1">
            <a:extLst>
              <a:ext uri="{FF2B5EF4-FFF2-40B4-BE49-F238E27FC236}">
                <a16:creationId xmlns:a16="http://schemas.microsoft.com/office/drawing/2014/main" id="{C57EA39B-0C3E-6502-E9EA-529BC5A7A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131" y="6749321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CA1BD0F9-6788-CAFD-9454-E6082112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418" y="5674407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0" name="直線矢印コネクタ 120">
            <a:extLst>
              <a:ext uri="{FF2B5EF4-FFF2-40B4-BE49-F238E27FC236}">
                <a16:creationId xmlns:a16="http://schemas.microsoft.com/office/drawing/2014/main" id="{D48AAA4E-C25F-F4E6-4BAF-1E64D9C2F599}"/>
              </a:ext>
            </a:extLst>
          </p:cNvPr>
          <p:cNvCxnSpPr>
            <a:cxnSpLocks/>
          </p:cNvCxnSpPr>
          <p:nvPr/>
        </p:nvCxnSpPr>
        <p:spPr>
          <a:xfrm>
            <a:off x="4957630" y="6086874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6B1E88F5-7DCC-C51D-FC62-041828E605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732074" y="5348953"/>
            <a:ext cx="365761" cy="365761"/>
          </a:xfrm>
          <a:prstGeom prst="rect">
            <a:avLst/>
          </a:prstGeom>
        </p:spPr>
      </p:pic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A24FD8BB-5707-DC51-66A0-97E5F6B1E82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036890" y="6268393"/>
            <a:ext cx="548639" cy="548639"/>
          </a:xfrm>
          <a:prstGeom prst="rect">
            <a:avLst/>
          </a:prstGeom>
        </p:spPr>
      </p:pic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246487A8-7C73-D229-0016-77C2B1380C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26217" y="6262072"/>
            <a:ext cx="548640" cy="548640"/>
          </a:xfrm>
          <a:prstGeom prst="rect">
            <a:avLst/>
          </a:prstGeom>
        </p:spPr>
      </p:pic>
      <p:sp>
        <p:nvSpPr>
          <p:cNvPr id="24" name="Rectangle 134">
            <a:extLst>
              <a:ext uri="{FF2B5EF4-FFF2-40B4-BE49-F238E27FC236}">
                <a16:creationId xmlns:a16="http://schemas.microsoft.com/office/drawing/2014/main" id="{918CF8E4-AED2-4085-06A6-126203EEFAED}"/>
              </a:ext>
            </a:extLst>
          </p:cNvPr>
          <p:cNvSpPr/>
          <p:nvPr/>
        </p:nvSpPr>
        <p:spPr>
          <a:xfrm>
            <a:off x="4645517" y="3152722"/>
            <a:ext cx="3281493" cy="162330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B8EB98A4-51A4-E19F-600A-470AE05EA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842" y="3252625"/>
            <a:ext cx="31632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1A912AB1-85D2-031A-2775-895551FC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690" y="4002671"/>
            <a:ext cx="3101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640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1237774" y="684810"/>
            <a:ext cx="15525115" cy="1037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471" tIns="67471" rIns="67471" bIns="67471" anchor="ctr" anchorCtr="0">
            <a:normAutofit/>
          </a:bodyPr>
          <a:lstStyle/>
          <a:p>
            <a:r>
              <a:rPr lang="ja-JP" altLang="en-US" dirty="0"/>
              <a:t>改訂</a:t>
            </a:r>
            <a:r>
              <a:rPr 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履歴</a:t>
            </a: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77" name="Google Shape;77;p17"/>
          <p:cNvGraphicFramePr/>
          <p:nvPr>
            <p:extLst>
              <p:ext uri="{D42A27DB-BD31-4B8C-83A1-F6EECF244321}">
                <p14:modId xmlns:p14="http://schemas.microsoft.com/office/powerpoint/2010/main" val="1675353524"/>
              </p:ext>
            </p:extLst>
          </p:nvPr>
        </p:nvGraphicFramePr>
        <p:xfrm>
          <a:off x="1247022" y="1722069"/>
          <a:ext cx="15515888" cy="3186399"/>
        </p:xfrm>
        <a:graphic>
          <a:graphicData uri="http://schemas.openxmlformats.org/drawingml/2006/table">
            <a:tbl>
              <a:tblPr firstRow="1" bandRow="1">
                <a:noFill/>
                <a:tableStyleId>{A7577889-4FD1-43E7-A14B-D78D8FF0F031}</a:tableStyleId>
              </a:tblPr>
              <a:tblGrid>
                <a:gridCol w="24543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7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35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年月日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箇所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改訂</a:t>
                      </a: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内容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2023年12月22日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新規作成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2024年03月29日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業務ブロックの拡充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896178"/>
                  </a:ext>
                </a:extLst>
              </a:tr>
              <a:tr h="4560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2024年03月29日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ja-JP" sz="2067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「</a:t>
                      </a:r>
                      <a:r>
                        <a:rPr lang="en-US" altLang="ja-JP" sz="2067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4</a:t>
                      </a:r>
                      <a:r>
                        <a:rPr lang="ja-JP" altLang="ja-JP" sz="2067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章 システム構成検討における留意事項」の追加に伴う章構成変更</a:t>
                      </a:r>
                      <a:endParaRPr sz="25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30893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2024年09月02日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ja-JP" altLang="en-US" sz="21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業務ブロックの拡充</a:t>
                      </a:r>
                      <a:endParaRPr lang="en-US" sz="2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844330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2024年11月29日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ja-JP" altLang="en-US" sz="21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業務ブロックの拡充</a:t>
                      </a:r>
                      <a:endParaRPr lang="en-US" sz="2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868373"/>
                  </a:ext>
                </a:extLst>
              </a:tr>
              <a:tr h="45376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2024</a:t>
                      </a:r>
                      <a:r>
                        <a:rPr lang="en-US" sz="2100" b="0" i="0" u="none" strike="noStrike" cap="none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年12月26日</a:t>
                      </a:r>
                      <a:endParaRPr sz="2500" dirty="0"/>
                    </a:p>
                  </a:txBody>
                  <a:tcPr marL="135016" marR="135016" marT="67508" marB="67508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0" i="0" u="none" strike="noStrike" cap="none" dirty="0">
                          <a:solidFill>
                            <a:schemeClr val="dk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  <a:sym typeface="Arial"/>
                        </a:rPr>
                        <a:t>-</a:t>
                      </a:r>
                      <a:endParaRPr sz="2100" b="0" i="0" u="none" strike="noStrike" cap="none" dirty="0">
                        <a:solidFill>
                          <a:schemeClr val="dk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  <a:sym typeface="Arial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ja-JP" altLang="en-US" sz="21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業務ブロックの拡充</a:t>
                      </a:r>
                      <a:endParaRPr lang="en-US" sz="21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35016" marR="135016" marT="67508" marB="67508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504571"/>
                  </a:ext>
                </a:extLst>
              </a:tr>
            </a:tbl>
          </a:graphicData>
        </a:graphic>
      </p:graphicFrame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13247110" y="9375009"/>
            <a:ext cx="4050030" cy="45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979" tIns="67471" rIns="134979" bIns="67471" anchor="ctr" anchorCtr="0">
            <a:spAutoFit/>
          </a:bodyPr>
          <a:lstStyle/>
          <a:p>
            <a:fld id="{00000000-1234-1234-1234-123412341234}" type="slidenum">
              <a:rPr lang="en-US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</a:t>
            </a:fld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000" dirty="0"/>
              <a:t>7-1-2-2.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lang="zh-TW" altLang="en-US" sz="4000" b="0" i="0" dirty="0">
                <a:solidFill>
                  <a:srgbClr val="1A1A1C"/>
                </a:solidFill>
                <a:effectLst/>
                <a:latin typeface="Noto Sans JP"/>
              </a:rPr>
              <a:t>添付資料</a:t>
            </a:r>
            <a:r>
              <a:rPr lang="zh-TW" altLang="en-US" sz="4000" b="0" i="0">
                <a:solidFill>
                  <a:srgbClr val="1A1A1C"/>
                </a:solidFill>
                <a:effectLst/>
                <a:latin typeface="Noto Sans JP"/>
              </a:rPr>
              <a:t>管理機能</a:t>
            </a:r>
            <a:br>
              <a:rPr lang="en-US" altLang="zh-TW" sz="4000" b="0" i="0">
                <a:solidFill>
                  <a:srgbClr val="1A1A1C"/>
                </a:solidFill>
                <a:effectLst/>
                <a:latin typeface="Noto Sans JP"/>
              </a:rPr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4</a:t>
            </a:r>
            <a:r>
              <a:rPr kumimoji="1" lang="ja-JP" altLang="en-US" sz="4000" dirty="0"/>
              <a:t>（</a:t>
            </a:r>
            <a:r>
              <a:rPr kumimoji="1" lang="en-US" altLang="ja-JP" sz="4000" dirty="0"/>
              <a:t>AI</a:t>
            </a:r>
            <a:r>
              <a:rPr kumimoji="1" lang="ja-JP" altLang="en-US" sz="4000" dirty="0"/>
              <a:t>活用））</a:t>
            </a: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167473" y="4406374"/>
            <a:ext cx="6192000" cy="4012696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添付資料管理機能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857" y="5998273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290527" y="542584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 flipV="1">
            <a:off x="3760427" y="5656543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676" y="5942884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302" y="5952100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7896344" y="5648905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</p:cNvCxnSpPr>
          <p:nvPr/>
        </p:nvCxnSpPr>
        <p:spPr>
          <a:xfrm flipV="1">
            <a:off x="3760427" y="3423876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</p:cNvCxnSpPr>
          <p:nvPr/>
        </p:nvCxnSpPr>
        <p:spPr>
          <a:xfrm>
            <a:off x="9414955" y="5662031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4605001" y="1993436"/>
            <a:ext cx="9459079" cy="773545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3760427" y="5660797"/>
            <a:ext cx="1999632" cy="3351662"/>
          </a:xfrm>
          <a:prstGeom prst="bentConnector3">
            <a:avLst>
              <a:gd name="adj1" fmla="val 6235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760059" y="8494125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851" y="8693229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944" y="8611899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458511" y="4406374"/>
            <a:ext cx="2477278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2756" y="4506277"/>
            <a:ext cx="23050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業務を行う上で添付資料を参照する必要がある他の機能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9983" y="5771838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</a:p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ステータス管理機能</a:t>
            </a:r>
          </a:p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</a:p>
        </p:txBody>
      </p:sp>
      <p:cxnSp>
        <p:nvCxnSpPr>
          <p:cNvPr id="166" name="直線矢印コネクタ 120">
            <a:extLst>
              <a:ext uri="{FF2B5EF4-FFF2-40B4-BE49-F238E27FC236}">
                <a16:creationId xmlns:a16="http://schemas.microsoft.com/office/drawing/2014/main" id="{DCC52677-755D-32B6-1DED-52205A125D84}"/>
              </a:ext>
            </a:extLst>
          </p:cNvPr>
          <p:cNvCxnSpPr>
            <a:cxnSpLocks/>
            <a:stCxn id="163" idx="1"/>
          </p:cNvCxnSpPr>
          <p:nvPr/>
        </p:nvCxnSpPr>
        <p:spPr>
          <a:xfrm flipH="1">
            <a:off x="10580630" y="5662031"/>
            <a:ext cx="8778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5001" y="1993436"/>
            <a:ext cx="381000" cy="3810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9549" y="5382223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548189" y="5656543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946" y="5861834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233" y="4786920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</p:cNvCxnSpPr>
          <p:nvPr/>
        </p:nvCxnSpPr>
        <p:spPr>
          <a:xfrm>
            <a:off x="6268445" y="5199387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2889" y="4461466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47705" y="5380906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737032" y="5374585"/>
            <a:ext cx="548640" cy="548640"/>
          </a:xfrm>
          <a:prstGeom prst="rect">
            <a:avLst/>
          </a:prstGeom>
        </p:spPr>
      </p:pic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F0166EA7-F411-00DE-B0E7-CD9D00D4EA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30048" y="5370713"/>
            <a:ext cx="548640" cy="54864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6BDFDBEA-A104-1F40-2DD9-38F10B97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011" y="5945568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zh-TW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添付資料保管</a:t>
            </a:r>
            <a:endParaRPr lang="ja-JP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</a:p>
        </p:txBody>
      </p:sp>
      <p:sp>
        <p:nvSpPr>
          <p:cNvPr id="7" name="Rectangle 134">
            <a:extLst>
              <a:ext uri="{FF2B5EF4-FFF2-40B4-BE49-F238E27FC236}">
                <a16:creationId xmlns:a16="http://schemas.microsoft.com/office/drawing/2014/main" id="{C8AB7BCE-F2D3-F910-212A-6572B0098650}"/>
              </a:ext>
            </a:extLst>
          </p:cNvPr>
          <p:cNvSpPr/>
          <p:nvPr/>
        </p:nvSpPr>
        <p:spPr>
          <a:xfrm>
            <a:off x="5985371" y="2499535"/>
            <a:ext cx="4325563" cy="162330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19A1B55F-BAA1-BEBA-9D51-82E47AD1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696" y="2599438"/>
            <a:ext cx="31632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8911FAA4-4488-AC91-71E5-737F443D3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544" y="3349484"/>
            <a:ext cx="40928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17C9EC0-93C0-7CEE-AE4D-3738AD7C8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7016" y="7217187"/>
            <a:ext cx="447737" cy="495369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B37FDE7-54C1-B44A-3FE2-000EFDD3041E}"/>
              </a:ext>
            </a:extLst>
          </p:cNvPr>
          <p:cNvGrpSpPr/>
          <p:nvPr/>
        </p:nvGrpSpPr>
        <p:grpSpPr>
          <a:xfrm>
            <a:off x="8920914" y="6757343"/>
            <a:ext cx="140708" cy="376625"/>
            <a:chOff x="3228568" y="7490510"/>
            <a:chExt cx="142284" cy="644833"/>
          </a:xfrm>
        </p:grpSpPr>
        <p:cxnSp>
          <p:nvCxnSpPr>
            <p:cNvPr id="12" name="直線矢印コネクタ 120">
              <a:extLst>
                <a:ext uri="{FF2B5EF4-FFF2-40B4-BE49-F238E27FC236}">
                  <a16:creationId xmlns:a16="http://schemas.microsoft.com/office/drawing/2014/main" id="{B5365DB1-9934-5BB8-28BB-B75F836CFF0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矢印コネクタ 120">
              <a:extLst>
                <a:ext uri="{FF2B5EF4-FFF2-40B4-BE49-F238E27FC236}">
                  <a16:creationId xmlns:a16="http://schemas.microsoft.com/office/drawing/2014/main" id="{4D0275E4-7472-275B-5CEB-D1A653F8641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20">
            <a:extLst>
              <a:ext uri="{FF2B5EF4-FFF2-40B4-BE49-F238E27FC236}">
                <a16:creationId xmlns:a16="http://schemas.microsoft.com/office/drawing/2014/main" id="{EAF27534-2CF3-65A6-3403-83F00A5E0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734" y="7725567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Document Intelligence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テキスト抽出処理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7B9EA74-83DB-91F5-D3AE-A001958A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0716" y="7798643"/>
            <a:ext cx="1693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OpenAI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Service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検証処理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E114559-62BF-47C1-2CD7-AA583D79C7F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5182" y="7181183"/>
            <a:ext cx="580270" cy="591015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258ACE6-86EA-D24A-D656-DFCCA03E0D76}"/>
              </a:ext>
            </a:extLst>
          </p:cNvPr>
          <p:cNvGrpSpPr/>
          <p:nvPr/>
        </p:nvGrpSpPr>
        <p:grpSpPr>
          <a:xfrm rot="18895564">
            <a:off x="9509919" y="6621417"/>
            <a:ext cx="142284" cy="644833"/>
            <a:chOff x="3228568" y="7490510"/>
            <a:chExt cx="142284" cy="644833"/>
          </a:xfrm>
        </p:grpSpPr>
        <p:cxnSp>
          <p:nvCxnSpPr>
            <p:cNvPr id="31" name="直線矢印コネクタ 120">
              <a:extLst>
                <a:ext uri="{FF2B5EF4-FFF2-40B4-BE49-F238E27FC236}">
                  <a16:creationId xmlns:a16="http://schemas.microsoft.com/office/drawing/2014/main" id="{AF7C9EED-BF18-E600-106F-B66C64A4639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046528" y="7811020"/>
              <a:ext cx="644221" cy="4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線矢印コネクタ 120">
              <a:extLst>
                <a:ext uri="{FF2B5EF4-FFF2-40B4-BE49-F238E27FC236}">
                  <a16:creationId xmlns:a16="http://schemas.microsoft.com/office/drawing/2014/main" id="{376F1B8F-25E3-8CF9-A8EE-0202C687E8F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08670" y="7810408"/>
              <a:ext cx="644221" cy="4426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928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F62ED-7F01-88D7-37BC-35F6354B69CF}"/>
              </a:ext>
            </a:extLst>
          </p:cNvPr>
          <p:cNvSpPr/>
          <p:nvPr/>
        </p:nvSpPr>
        <p:spPr>
          <a:xfrm>
            <a:off x="5282803" y="2523022"/>
            <a:ext cx="5126287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ステータス管理機能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7-1-2-3.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ステータス管理機能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9727D16F-8FE3-B44E-71CC-6CFBD16E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953" y="6237171"/>
            <a:ext cx="136598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（個人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職員）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2EAE902B-F235-C250-9EB4-79813A3E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0EDB6E8-7E5F-0D31-64E3-C97645057EE7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15AE2A8A-E286-DB25-7FA4-F614903F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064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2" name="直線矢印コネクタ 120">
            <a:extLst>
              <a:ext uri="{FF2B5EF4-FFF2-40B4-BE49-F238E27FC236}">
                <a16:creationId xmlns:a16="http://schemas.microsoft.com/office/drawing/2014/main" id="{EF0EB4EF-CE20-7E05-7798-7D28F684408A}"/>
              </a:ext>
            </a:extLst>
          </p:cNvPr>
          <p:cNvCxnSpPr>
            <a:cxnSpLocks/>
          </p:cNvCxnSpPr>
          <p:nvPr/>
        </p:nvCxnSpPr>
        <p:spPr>
          <a:xfrm flipV="1">
            <a:off x="8009732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11">
            <a:extLst>
              <a:ext uri="{FF2B5EF4-FFF2-40B4-BE49-F238E27FC236}">
                <a16:creationId xmlns:a16="http://schemas.microsoft.com/office/drawing/2014/main" id="{427AC8B4-3E3A-6F64-1E96-8EE7E30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288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F80E082C-B445-727E-EB42-FC334C9B51B6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815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直線矢印コネクタ 120">
            <a:extLst>
              <a:ext uri="{FF2B5EF4-FFF2-40B4-BE49-F238E27FC236}">
                <a16:creationId xmlns:a16="http://schemas.microsoft.com/office/drawing/2014/main" id="{D4996AE8-3366-9D45-12FA-77C3A3EA0821}"/>
              </a:ext>
            </a:extLst>
          </p:cNvPr>
          <p:cNvCxnSpPr>
            <a:cxnSpLocks/>
          </p:cNvCxnSpPr>
          <p:nvPr/>
        </p:nvCxnSpPr>
        <p:spPr>
          <a:xfrm flipV="1">
            <a:off x="6631413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1286B4B6-ACF8-0834-7AE4-4945705BF49E}"/>
              </a:ext>
            </a:extLst>
          </p:cNvPr>
          <p:cNvCxnSpPr>
            <a:cxnSpLocks/>
          </p:cNvCxnSpPr>
          <p:nvPr/>
        </p:nvCxnSpPr>
        <p:spPr>
          <a:xfrm>
            <a:off x="9528343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373D9D6A-AF21-A552-A1E8-4C85075F79CF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9F2E1F85-7A30-9E3B-1826-29E52EBD6788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3873815" y="5899695"/>
            <a:ext cx="1999632" cy="2742058"/>
          </a:xfrm>
          <a:prstGeom prst="bentConnector3">
            <a:avLst>
              <a:gd name="adj1" fmla="val 6175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7" name="TextBox 11">
            <a:extLst>
              <a:ext uri="{FF2B5EF4-FFF2-40B4-BE49-F238E27FC236}">
                <a16:creationId xmlns:a16="http://schemas.microsoft.com/office/drawing/2014/main" id="{C2FBFF21-220F-FA20-E859-70E6DB2D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28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8" name="直線矢印コネクタ 120">
            <a:extLst>
              <a:ext uri="{FF2B5EF4-FFF2-40B4-BE49-F238E27FC236}">
                <a16:creationId xmlns:a16="http://schemas.microsoft.com/office/drawing/2014/main" id="{DE59B127-11B2-5A30-14C1-FEE6BF1283C4}"/>
              </a:ext>
            </a:extLst>
          </p:cNvPr>
          <p:cNvCxnSpPr>
            <a:cxnSpLocks/>
            <a:stCxn id="157" idx="2"/>
          </p:cNvCxnSpPr>
          <p:nvPr/>
        </p:nvCxnSpPr>
        <p:spPr>
          <a:xfrm>
            <a:off x="6352161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00AE1504-B1E0-8042-D74C-58184AEB6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68" name="グラフィックス 167">
            <a:extLst>
              <a:ext uri="{FF2B5EF4-FFF2-40B4-BE49-F238E27FC236}">
                <a16:creationId xmlns:a16="http://schemas.microsoft.com/office/drawing/2014/main" id="{19286519-AB63-6168-B7BD-98E66B255D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4414" y="2523022"/>
            <a:ext cx="365761" cy="365761"/>
          </a:xfrm>
          <a:prstGeom prst="rect">
            <a:avLst/>
          </a:prstGeom>
        </p:spPr>
      </p:pic>
      <p:pic>
        <p:nvPicPr>
          <p:cNvPr id="169" name="グラフィックス 168">
            <a:extLst>
              <a:ext uri="{FF2B5EF4-FFF2-40B4-BE49-F238E27FC236}">
                <a16:creationId xmlns:a16="http://schemas.microsoft.com/office/drawing/2014/main" id="{5D97D654-4C6C-EC86-D9F4-1EB63F427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2773" y="3389884"/>
            <a:ext cx="548640" cy="54864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052B9BCF-261F-BAD1-1A8B-AA97BD7B6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0393" y="3387236"/>
            <a:ext cx="548640" cy="548640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B7B40F30-D05D-052F-AF42-6AFBD4B31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2937" y="5621121"/>
            <a:ext cx="548640" cy="548640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E9690DF6-BD35-5453-2C9A-16D417932101}"/>
              </a:ext>
            </a:extLst>
          </p:cNvPr>
          <p:cNvCxnSpPr>
            <a:cxnSpLocks/>
            <a:stCxn id="173" idx="3"/>
          </p:cNvCxnSpPr>
          <p:nvPr/>
        </p:nvCxnSpPr>
        <p:spPr>
          <a:xfrm>
            <a:off x="6661577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1E9484A4-A7F4-2E58-C348-3809F263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34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11">
            <a:extLst>
              <a:ext uri="{FF2B5EF4-FFF2-40B4-BE49-F238E27FC236}">
                <a16:creationId xmlns:a16="http://schemas.microsoft.com/office/drawing/2014/main" id="{7967425D-D5F7-245F-C660-1868E45C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7621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53430D07-82B5-BB8D-09A3-3952D6C59868}"/>
              </a:ext>
            </a:extLst>
          </p:cNvPr>
          <p:cNvCxnSpPr>
            <a:cxnSpLocks/>
          </p:cNvCxnSpPr>
          <p:nvPr/>
        </p:nvCxnSpPr>
        <p:spPr>
          <a:xfrm>
            <a:off x="6381833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5A3FC8C8-DA2F-1EC6-196B-B5963C726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6277" y="4700364"/>
            <a:ext cx="365761" cy="365761"/>
          </a:xfrm>
          <a:prstGeom prst="rect">
            <a:avLst/>
          </a:prstGeom>
        </p:spPr>
      </p:pic>
      <p:pic>
        <p:nvPicPr>
          <p:cNvPr id="179" name="グラフィックス 178">
            <a:extLst>
              <a:ext uri="{FF2B5EF4-FFF2-40B4-BE49-F238E27FC236}">
                <a16:creationId xmlns:a16="http://schemas.microsoft.com/office/drawing/2014/main" id="{1BC09010-0C0A-1167-63D5-CD7912DE04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1093" y="5619804"/>
            <a:ext cx="548639" cy="548639"/>
          </a:xfrm>
          <a:prstGeom prst="rect">
            <a:avLst/>
          </a:prstGeom>
        </p:spPr>
      </p:pic>
      <p:pic>
        <p:nvPicPr>
          <p:cNvPr id="180" name="グラフィックス 179">
            <a:extLst>
              <a:ext uri="{FF2B5EF4-FFF2-40B4-BE49-F238E27FC236}">
                <a16:creationId xmlns:a16="http://schemas.microsoft.com/office/drawing/2014/main" id="{AB6A2939-C6EA-B89F-F999-09A49DD246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0420" y="5613483"/>
            <a:ext cx="548640" cy="548640"/>
          </a:xfrm>
          <a:prstGeom prst="rect">
            <a:avLst/>
          </a:prstGeom>
        </p:spPr>
      </p:pic>
      <p:sp>
        <p:nvSpPr>
          <p:cNvPr id="9" name="Rectangle 134">
            <a:extLst>
              <a:ext uri="{FF2B5EF4-FFF2-40B4-BE49-F238E27FC236}">
                <a16:creationId xmlns:a16="http://schemas.microsoft.com/office/drawing/2014/main" id="{CAB3373C-E991-D1F8-53B9-81D30124A1AB}"/>
              </a:ext>
            </a:extLst>
          </p:cNvPr>
          <p:cNvSpPr/>
          <p:nvPr/>
        </p:nvSpPr>
        <p:spPr>
          <a:xfrm>
            <a:off x="10538373" y="4645272"/>
            <a:ext cx="3512746" cy="251131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144DAE73-BB2F-8BF3-55E5-7EC18440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085" y="4745175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ステータス情報が保存されているDBを保有する機能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965BC3A-D2A3-D75E-5483-A22A116A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5313" y="6010736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02BE56B-4BC8-9738-2005-E437A4FC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337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4B7D892-BF0C-EF91-B3F0-1F4A9994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199" y="6190998"/>
            <a:ext cx="12801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ステータス取得関数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ECFBA125-F5E1-6FD1-CD16-6930F771A6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39478" y="4883244"/>
            <a:ext cx="580541" cy="580541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488B1BD4-14FF-30E8-EC1A-F2EBDD9FF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9068" y="5487693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FF8F78AC-8793-B0F2-6518-F919BC4F3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3236" y="5891525"/>
            <a:ext cx="5844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又は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E6445ECC-6E9D-70CF-C618-DF35CC15CC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794454" y="6141468"/>
            <a:ext cx="580542" cy="580542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B241C885-1CD6-C1A8-7EBD-AC9B0124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1126" y="6766111"/>
            <a:ext cx="13673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464061E3-B940-4B67-2CAF-0674F838BC18}"/>
              </a:ext>
            </a:extLst>
          </p:cNvPr>
          <p:cNvSpPr/>
          <p:nvPr/>
        </p:nvSpPr>
        <p:spPr>
          <a:xfrm>
            <a:off x="5875389" y="8123419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43925119-CFF6-8D3A-E25E-C4C9A9F42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AAB83D7D-5376-3507-9F2E-5D5194DAA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4" y="8241193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5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2C45B-0FF7-05F2-668F-73564C783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9CA890A-A228-9F31-733C-517C03915D79}"/>
              </a:ext>
            </a:extLst>
          </p:cNvPr>
          <p:cNvSpPr/>
          <p:nvPr/>
        </p:nvSpPr>
        <p:spPr>
          <a:xfrm>
            <a:off x="4635103" y="4305301"/>
            <a:ext cx="5126287" cy="344774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公文書ダウンロード機能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8D75047C-CC1F-CD24-4132-80C0BCA71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7-1-2-4.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公文書</a:t>
            </a:r>
            <a:r>
              <a:rPr kumimoji="1" lang="ja-JP" altLang="en-US" sz="4000"/>
              <a:t>ダウンロード機能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en-US" altLang="ja-JP" sz="4000" dirty="0"/>
              <a:t>App Service</a:t>
            </a:r>
            <a:r>
              <a:rPr kumimoji="1" lang="ja-JP" altLang="en-US" sz="4000" dirty="0"/>
              <a:t>経由）</a:t>
            </a:r>
            <a:endParaRPr kumimoji="1" lang="ja-JP" altLang="en-US" sz="4000"/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6E964B1B-8BC6-885B-35B6-9E62A8D97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253" y="6312448"/>
            <a:ext cx="136598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（個人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職員）</a:t>
            </a:r>
            <a:endParaRPr lang="en-US" altLang="en-US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5EC8869B-3BA5-1B1F-5FBF-D9B01B88D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756215" y="5740022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5E347122-5686-64CF-626A-E9E931314F60}"/>
              </a:ext>
            </a:extLst>
          </p:cNvPr>
          <p:cNvCxnSpPr>
            <a:cxnSpLocks/>
            <a:stCxn id="58" idx="1"/>
          </p:cNvCxnSpPr>
          <p:nvPr/>
        </p:nvCxnSpPr>
        <p:spPr>
          <a:xfrm>
            <a:off x="3226115" y="5974972"/>
            <a:ext cx="2412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矢印コネクタ 120">
            <a:extLst>
              <a:ext uri="{FF2B5EF4-FFF2-40B4-BE49-F238E27FC236}">
                <a16:creationId xmlns:a16="http://schemas.microsoft.com/office/drawing/2014/main" id="{8094792E-9EA8-7BCC-300C-BA3C9E92EF7B}"/>
              </a:ext>
            </a:extLst>
          </p:cNvPr>
          <p:cNvCxnSpPr>
            <a:cxnSpLocks/>
          </p:cNvCxnSpPr>
          <p:nvPr/>
        </p:nvCxnSpPr>
        <p:spPr>
          <a:xfrm>
            <a:off x="6629400" y="5963080"/>
            <a:ext cx="15733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66F34B2C-6428-045D-E7B2-F4C4B14857B8}"/>
              </a:ext>
            </a:extLst>
          </p:cNvPr>
          <p:cNvCxnSpPr>
            <a:cxnSpLocks/>
            <a:stCxn id="58" idx="1"/>
            <a:endCxn id="26" idx="1"/>
          </p:cNvCxnSpPr>
          <p:nvPr/>
        </p:nvCxnSpPr>
        <p:spPr>
          <a:xfrm flipV="1">
            <a:off x="3226115" y="3424175"/>
            <a:ext cx="2001574" cy="25507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572FE660-109F-C692-373E-8E4E92110DA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959231" y="5948837"/>
            <a:ext cx="16016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9D917C18-1EF4-800B-FAF0-C8FA6EB9EA98}"/>
              </a:ext>
            </a:extLst>
          </p:cNvPr>
          <p:cNvSpPr/>
          <p:nvPr/>
        </p:nvSpPr>
        <p:spPr>
          <a:xfrm>
            <a:off x="4070690" y="20926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36B52AA5-2866-CE49-3CC1-283A57971A70}"/>
              </a:ext>
            </a:extLst>
          </p:cNvPr>
          <p:cNvCxnSpPr>
            <a:cxnSpLocks/>
            <a:stCxn id="58" idx="1"/>
            <a:endCxn id="6" idx="1"/>
          </p:cNvCxnSpPr>
          <p:nvPr/>
        </p:nvCxnSpPr>
        <p:spPr>
          <a:xfrm>
            <a:off x="3226115" y="5974972"/>
            <a:ext cx="2001574" cy="246481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54943785-1AF9-0CF3-13F6-E143F3A2E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0689" y="2092634"/>
            <a:ext cx="381000" cy="38100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540192D3-AAAC-4736-39FE-D1987CED9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73135" y="5622331"/>
            <a:ext cx="548640" cy="548640"/>
          </a:xfrm>
          <a:prstGeom prst="rect">
            <a:avLst/>
          </a:prstGeom>
        </p:spPr>
      </p:pic>
      <p:sp>
        <p:nvSpPr>
          <p:cNvPr id="9" name="Rectangle 134">
            <a:extLst>
              <a:ext uri="{FF2B5EF4-FFF2-40B4-BE49-F238E27FC236}">
                <a16:creationId xmlns:a16="http://schemas.microsoft.com/office/drawing/2014/main" id="{458602F7-F08F-933A-2390-0D7613AB0E5E}"/>
              </a:ext>
            </a:extLst>
          </p:cNvPr>
          <p:cNvSpPr/>
          <p:nvPr/>
        </p:nvSpPr>
        <p:spPr>
          <a:xfrm>
            <a:off x="10560906" y="5152887"/>
            <a:ext cx="2842513" cy="159189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D01DE5CC-8754-EEEA-64C8-FE8FE4B8D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531" y="5252790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交付用の公文書を作成する他の機能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778EC660-107E-1D1A-DDF7-F5EFED4B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531" y="6121098"/>
            <a:ext cx="23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書類出力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法定帳票作成機能</a:t>
            </a:r>
            <a:endParaRPr lang="en-US" altLang="zh-TW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907264DD-AF19-48C1-8893-F19825A2D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568" y="6168836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公文書保管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B3A22288-81F4-3EB1-4DCE-94D2BE7195F4}"/>
              </a:ext>
            </a:extLst>
          </p:cNvPr>
          <p:cNvSpPr/>
          <p:nvPr/>
        </p:nvSpPr>
        <p:spPr>
          <a:xfrm>
            <a:off x="5227689" y="7921451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474C812D-1840-C780-59F6-B5EEFB053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81" y="8120555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7F707D43-6033-76ED-4E75-163B1093E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574" y="8039225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D08D59BA-F19D-F838-9434-4224AAFDC9B4}"/>
              </a:ext>
            </a:extLst>
          </p:cNvPr>
          <p:cNvSpPr/>
          <p:nvPr/>
        </p:nvSpPr>
        <p:spPr>
          <a:xfrm>
            <a:off x="5227689" y="2905841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EACF5AF8-79B8-C6E1-2F92-47EBC4F7A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81" y="3104945"/>
            <a:ext cx="20015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90B7306D-06C9-5F0F-05CE-D17914CD1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691" y="3023615"/>
            <a:ext cx="3124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D0772898-8547-2175-BB97-9DB235434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1880" y="5615841"/>
            <a:ext cx="548640" cy="548640"/>
          </a:xfrm>
          <a:prstGeom prst="rect">
            <a:avLst/>
          </a:prstGeom>
        </p:spPr>
      </p:pic>
      <p:sp>
        <p:nvSpPr>
          <p:cNvPr id="34" name="TextBox 20">
            <a:extLst>
              <a:ext uri="{FF2B5EF4-FFF2-40B4-BE49-F238E27FC236}">
                <a16:creationId xmlns:a16="http://schemas.microsoft.com/office/drawing/2014/main" id="{27C77D07-FA09-0A0A-1E75-4BAC66175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159" y="6193356"/>
            <a:ext cx="12801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公文書取得関数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55" name="直線矢印コネクタ 120">
            <a:extLst>
              <a:ext uri="{FF2B5EF4-FFF2-40B4-BE49-F238E27FC236}">
                <a16:creationId xmlns:a16="http://schemas.microsoft.com/office/drawing/2014/main" id="{3F3A17EE-809C-9906-BC7D-0AAEF0AD162C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6105227" y="6593466"/>
            <a:ext cx="0" cy="1358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extBox 20">
            <a:extLst>
              <a:ext uri="{FF2B5EF4-FFF2-40B4-BE49-F238E27FC236}">
                <a16:creationId xmlns:a16="http://schemas.microsoft.com/office/drawing/2014/main" id="{0B6AFBEF-CEA9-C709-D2AB-0DD7030ED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226" y="7128657"/>
            <a:ext cx="898238" cy="24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トークン検証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37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64E71-02FF-4696-9C3B-569961C3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51456B8-D5D9-1383-F21F-98224F63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 dirty="0"/>
              <a:t>7-1-2-4.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公文書</a:t>
            </a:r>
            <a:r>
              <a:rPr kumimoji="1" lang="ja-JP" altLang="en-US" sz="4000"/>
              <a:t>ダウンロード機能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en-US" altLang="ja-JP" sz="4000" dirty="0"/>
              <a:t>SAS</a:t>
            </a:r>
            <a:r>
              <a:rPr kumimoji="1" lang="ja-JP" altLang="en-US" sz="4000" dirty="0"/>
              <a:t>キー付き</a:t>
            </a:r>
            <a:r>
              <a:rPr kumimoji="1" lang="en-US" altLang="ja-JP" sz="4000" dirty="0"/>
              <a:t>URL</a:t>
            </a:r>
            <a:r>
              <a:rPr kumimoji="1" lang="ja-JP" altLang="en-US" sz="4000" dirty="0"/>
              <a:t>での</a:t>
            </a:r>
            <a:r>
              <a:rPr kumimoji="1" lang="en-US" altLang="ja-JP" sz="4000" dirty="0"/>
              <a:t>Blob</a:t>
            </a:r>
            <a:r>
              <a:rPr kumimoji="1" lang="ja-JP" altLang="en-US" sz="4000" dirty="0"/>
              <a:t>からの直接ダウンロード）</a:t>
            </a:r>
            <a:endParaRPr kumimoji="1" lang="ja-JP" altLang="en-US" sz="40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E3AE27D-7BDE-3DF4-87CE-EB3FE98577B9}"/>
              </a:ext>
            </a:extLst>
          </p:cNvPr>
          <p:cNvSpPr/>
          <p:nvPr/>
        </p:nvSpPr>
        <p:spPr>
          <a:xfrm>
            <a:off x="4635103" y="4305301"/>
            <a:ext cx="5126287" cy="344774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公文書ダウンロード機能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98285224-9DFB-C979-E67D-477C9E8C8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253" y="6994192"/>
            <a:ext cx="136598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（個人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職員）</a:t>
            </a:r>
            <a:endParaRPr lang="en-US" altLang="en-US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4" name="Graphic 23">
            <a:extLst>
              <a:ext uri="{FF2B5EF4-FFF2-40B4-BE49-F238E27FC236}">
                <a16:creationId xmlns:a16="http://schemas.microsoft.com/office/drawing/2014/main" id="{A1D6222F-5AAA-AEC2-5F74-266F6F12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756215" y="6421766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68F4F20-A243-C471-0FA0-5D0AC6AB6401}"/>
              </a:ext>
            </a:extLst>
          </p:cNvPr>
          <p:cNvCxnSpPr>
            <a:cxnSpLocks/>
            <a:stCxn id="14" idx="1"/>
          </p:cNvCxnSpPr>
          <p:nvPr/>
        </p:nvCxnSpPr>
        <p:spPr>
          <a:xfrm>
            <a:off x="3226115" y="6656716"/>
            <a:ext cx="24126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6BD71A87-6CEB-699D-21C6-4E57E5CE0A36}"/>
              </a:ext>
            </a:extLst>
          </p:cNvPr>
          <p:cNvCxnSpPr>
            <a:cxnSpLocks/>
            <a:stCxn id="39" idx="2"/>
            <a:endCxn id="27" idx="0"/>
          </p:cNvCxnSpPr>
          <p:nvPr/>
        </p:nvCxnSpPr>
        <p:spPr>
          <a:xfrm flipH="1">
            <a:off x="6160626" y="5727341"/>
            <a:ext cx="8101" cy="57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Elbow 12">
            <a:extLst>
              <a:ext uri="{FF2B5EF4-FFF2-40B4-BE49-F238E27FC236}">
                <a16:creationId xmlns:a16="http://schemas.microsoft.com/office/drawing/2014/main" id="{09A77CFF-E65A-E0E3-16FA-30F03E82086F}"/>
              </a:ext>
            </a:extLst>
          </p:cNvPr>
          <p:cNvCxnSpPr>
            <a:cxnSpLocks/>
            <a:stCxn id="14" idx="1"/>
            <a:endCxn id="35" idx="1"/>
          </p:cNvCxnSpPr>
          <p:nvPr/>
        </p:nvCxnSpPr>
        <p:spPr>
          <a:xfrm flipV="1">
            <a:off x="3226115" y="3424175"/>
            <a:ext cx="2001574" cy="32325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120">
            <a:extLst>
              <a:ext uri="{FF2B5EF4-FFF2-40B4-BE49-F238E27FC236}">
                <a16:creationId xmlns:a16="http://schemas.microsoft.com/office/drawing/2014/main" id="{BDF3040F-102D-23E5-376B-42DD57BF5426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6593191" y="6630581"/>
            <a:ext cx="39677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78">
            <a:extLst>
              <a:ext uri="{FF2B5EF4-FFF2-40B4-BE49-F238E27FC236}">
                <a16:creationId xmlns:a16="http://schemas.microsoft.com/office/drawing/2014/main" id="{A79F15D0-8D73-DA80-61FE-9378ECBC48C0}"/>
              </a:ext>
            </a:extLst>
          </p:cNvPr>
          <p:cNvSpPr/>
          <p:nvPr/>
        </p:nvSpPr>
        <p:spPr>
          <a:xfrm>
            <a:off x="4070690" y="20926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25" name="Connector: Elbow 109">
            <a:extLst>
              <a:ext uri="{FF2B5EF4-FFF2-40B4-BE49-F238E27FC236}">
                <a16:creationId xmlns:a16="http://schemas.microsoft.com/office/drawing/2014/main" id="{5A4D1814-633C-9358-C468-F71EA6E1710F}"/>
              </a:ext>
            </a:extLst>
          </p:cNvPr>
          <p:cNvCxnSpPr>
            <a:cxnSpLocks/>
            <a:stCxn id="14" idx="1"/>
            <a:endCxn id="32" idx="1"/>
          </p:cNvCxnSpPr>
          <p:nvPr/>
        </p:nvCxnSpPr>
        <p:spPr>
          <a:xfrm>
            <a:off x="3226115" y="6656716"/>
            <a:ext cx="2001574" cy="17830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D94A08C3-ABD9-646E-57D9-4D1E370EA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70689" y="2092634"/>
            <a:ext cx="381000" cy="381000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27E4F7F4-75A2-3340-8E92-FEC1995F5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6306" y="6304075"/>
            <a:ext cx="548640" cy="548640"/>
          </a:xfrm>
          <a:prstGeom prst="rect">
            <a:avLst/>
          </a:prstGeom>
        </p:spPr>
      </p:pic>
      <p:sp>
        <p:nvSpPr>
          <p:cNvPr id="28" name="Rectangle 134">
            <a:extLst>
              <a:ext uri="{FF2B5EF4-FFF2-40B4-BE49-F238E27FC236}">
                <a16:creationId xmlns:a16="http://schemas.microsoft.com/office/drawing/2014/main" id="{46B3F46A-E3B9-D900-9745-8264D7AB0B0B}"/>
              </a:ext>
            </a:extLst>
          </p:cNvPr>
          <p:cNvSpPr/>
          <p:nvPr/>
        </p:nvSpPr>
        <p:spPr>
          <a:xfrm>
            <a:off x="10560906" y="5834631"/>
            <a:ext cx="2842513" cy="159189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5645379B-9AC4-4AEE-CB34-542BE351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531" y="5934534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交付用の公文書を作成する他の機能</a:t>
            </a:r>
            <a:endParaRPr lang="en-US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513540DE-7C77-C6D4-F55C-9770B834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5531" y="6802842"/>
            <a:ext cx="23611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書類出力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法定帳票作成機能</a:t>
            </a:r>
            <a:endParaRPr lang="en-US" altLang="zh-TW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49E93D76-AA4C-ACF7-258C-F014FD779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739" y="6850580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公文書保管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2" name="Rectangle 115">
            <a:extLst>
              <a:ext uri="{FF2B5EF4-FFF2-40B4-BE49-F238E27FC236}">
                <a16:creationId xmlns:a16="http://schemas.microsoft.com/office/drawing/2014/main" id="{86CBA70B-A027-B868-FF94-D8BD88444587}"/>
              </a:ext>
            </a:extLst>
          </p:cNvPr>
          <p:cNvSpPr/>
          <p:nvPr/>
        </p:nvSpPr>
        <p:spPr>
          <a:xfrm>
            <a:off x="5227689" y="7921451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4DF878AE-994C-EAF2-0300-9BE911680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81" y="8120555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5B51E06F-4401-0739-6501-9C9C3EF9D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1574" y="8039225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5" name="Rectangle 115">
            <a:extLst>
              <a:ext uri="{FF2B5EF4-FFF2-40B4-BE49-F238E27FC236}">
                <a16:creationId xmlns:a16="http://schemas.microsoft.com/office/drawing/2014/main" id="{58F0EA2B-152F-F9C2-4D44-F3A470E2B492}"/>
              </a:ext>
            </a:extLst>
          </p:cNvPr>
          <p:cNvSpPr/>
          <p:nvPr/>
        </p:nvSpPr>
        <p:spPr>
          <a:xfrm>
            <a:off x="5227689" y="2905841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E3F22AF9-8F9D-A066-D563-4C2D66CD7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81" y="3104945"/>
            <a:ext cx="20015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71CC760F-0D34-164B-A28D-20AF69FE8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691" y="3023615"/>
            <a:ext cx="3124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7769A810-1870-12C5-C56E-55DDD27EFC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51880" y="4749716"/>
            <a:ext cx="548640" cy="548640"/>
          </a:xfrm>
          <a:prstGeom prst="rect">
            <a:avLst/>
          </a:prstGeom>
        </p:spPr>
      </p:pic>
      <p:sp>
        <p:nvSpPr>
          <p:cNvPr id="39" name="TextBox 20">
            <a:extLst>
              <a:ext uri="{FF2B5EF4-FFF2-40B4-BE49-F238E27FC236}">
                <a16:creationId xmlns:a16="http://schemas.microsoft.com/office/drawing/2014/main" id="{A9E473EA-415C-A2E8-CF87-77FDAECCE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8659" y="5327231"/>
            <a:ext cx="12801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SAS URL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発行関数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3" name="TextBox 20">
            <a:extLst>
              <a:ext uri="{FF2B5EF4-FFF2-40B4-BE49-F238E27FC236}">
                <a16:creationId xmlns:a16="http://schemas.microsoft.com/office/drawing/2014/main" id="{50B7FEB3-25D9-516B-A412-06FA69C8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191" y="4794121"/>
            <a:ext cx="898238" cy="24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トークン検証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51" name="Connector: Elbow 12">
            <a:extLst>
              <a:ext uri="{FF2B5EF4-FFF2-40B4-BE49-F238E27FC236}">
                <a16:creationId xmlns:a16="http://schemas.microsoft.com/office/drawing/2014/main" id="{462E02A3-FEF8-4BBE-0AA3-9D8957798F54}"/>
              </a:ext>
            </a:extLst>
          </p:cNvPr>
          <p:cNvCxnSpPr>
            <a:cxnSpLocks/>
            <a:stCxn id="14" idx="1"/>
            <a:endCxn id="38" idx="1"/>
          </p:cNvCxnSpPr>
          <p:nvPr/>
        </p:nvCxnSpPr>
        <p:spPr>
          <a:xfrm flipV="1">
            <a:off x="3226115" y="5024036"/>
            <a:ext cx="2625765" cy="1632680"/>
          </a:xfrm>
          <a:prstGeom prst="bentConnector3">
            <a:avLst>
              <a:gd name="adj1" fmla="val 3790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20">
            <a:extLst>
              <a:ext uri="{FF2B5EF4-FFF2-40B4-BE49-F238E27FC236}">
                <a16:creationId xmlns:a16="http://schemas.microsoft.com/office/drawing/2014/main" id="{B770339D-95C4-0366-18E2-B0C54FED7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137" y="6265189"/>
            <a:ext cx="898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SAS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キー付き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URL</a:t>
            </a: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13AEC899-1225-4684-8EE3-495AE0A47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859" y="4614032"/>
            <a:ext cx="898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SAS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キー付き</a:t>
            </a:r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URL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取得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128" name="TextBox 20">
            <a:extLst>
              <a:ext uri="{FF2B5EF4-FFF2-40B4-BE49-F238E27FC236}">
                <a16:creationId xmlns:a16="http://schemas.microsoft.com/office/drawing/2014/main" id="{D7175330-E6C5-A7F0-D822-97CE84AFB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5709" y="5933504"/>
            <a:ext cx="898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SAS</a:t>
            </a:r>
            <a:r>
              <a:rPr lang="ja-JP" altLang="en-US" sz="10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キー発行</a:t>
            </a:r>
            <a:endParaRPr lang="en-US" altLang="ja-JP" sz="10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cxnSp>
        <p:nvCxnSpPr>
          <p:cNvPr id="129" name="Connector: Elbow 12">
            <a:extLst>
              <a:ext uri="{FF2B5EF4-FFF2-40B4-BE49-F238E27FC236}">
                <a16:creationId xmlns:a16="http://schemas.microsoft.com/office/drawing/2014/main" id="{AD40744E-8E06-670A-D683-BF38AA369E58}"/>
              </a:ext>
            </a:extLst>
          </p:cNvPr>
          <p:cNvCxnSpPr>
            <a:cxnSpLocks/>
            <a:stCxn id="32" idx="0"/>
            <a:endCxn id="38" idx="3"/>
          </p:cNvCxnSpPr>
          <p:nvPr/>
        </p:nvCxnSpPr>
        <p:spPr>
          <a:xfrm rot="16200000" flipV="1">
            <a:off x="5708330" y="5716227"/>
            <a:ext cx="2897415" cy="15130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056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F62ED-7F01-88D7-37BC-35F6354B69CF}"/>
              </a:ext>
            </a:extLst>
          </p:cNvPr>
          <p:cNvSpPr/>
          <p:nvPr/>
        </p:nvSpPr>
        <p:spPr>
          <a:xfrm>
            <a:off x="5225881" y="4006360"/>
            <a:ext cx="4518986" cy="347238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 defTabSz="914368"/>
            <a:r>
              <a:rPr kumimoji="1"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公文書公開機能</a:t>
            </a:r>
            <a:endParaRPr kumimoji="1"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/>
              <a:t>7-1-2-5. </a:t>
            </a:r>
            <a:r>
              <a:rPr kumimoji="1" lang="ja-JP" altLang="en-US" sz="4000"/>
              <a:t>申請・届出</a:t>
            </a:r>
            <a:r>
              <a:rPr kumimoji="1" lang="en-US" altLang="ja-JP" sz="4000"/>
              <a:t>_</a:t>
            </a:r>
            <a:r>
              <a:rPr kumimoji="1" lang="ja-JP" altLang="en-US" sz="4000"/>
              <a:t>公文書公開機能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9727D16F-8FE3-B44E-71CC-6CFBD16E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128" y="6237136"/>
            <a:ext cx="13659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68"/>
            <a:r>
              <a:rPr lang="en-US" altLang="en-US" sz="140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en-US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2EAE902B-F235-C250-9EB4-79813A3E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4081" y="5664729"/>
            <a:ext cx="469886" cy="46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0EDB6E8-7E5F-0D31-64E3-C97645057EE7}"/>
              </a:ext>
            </a:extLst>
          </p:cNvPr>
          <p:cNvCxnSpPr>
            <a:cxnSpLocks/>
            <a:stCxn id="58" idx="1"/>
          </p:cNvCxnSpPr>
          <p:nvPr/>
        </p:nvCxnSpPr>
        <p:spPr>
          <a:xfrm flipV="1">
            <a:off x="3873966" y="5895418"/>
            <a:ext cx="2239056" cy="4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373D9D6A-AF21-A552-A1E8-4C85075F79CF}"/>
              </a:ext>
            </a:extLst>
          </p:cNvPr>
          <p:cNvSpPr/>
          <p:nvPr/>
        </p:nvSpPr>
        <p:spPr>
          <a:xfrm>
            <a:off x="4718515" y="2232418"/>
            <a:ext cx="9452754" cy="698563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05" tIns="91437"/>
          <a:lstStyle/>
          <a:p>
            <a:pPr defTabSz="914368">
              <a:defRPr/>
            </a:pPr>
            <a:r>
              <a:rPr 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00AE1504-B1E0-8042-D74C-58184AEB6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8514" y="2232417"/>
            <a:ext cx="380990" cy="38099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052B9BCF-261F-BAD1-1A8B-AA97BD7B6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831" y="5619819"/>
            <a:ext cx="548623" cy="548623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B7B40F30-D05D-052F-AF42-6AFBD4B31E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3022" y="5621105"/>
            <a:ext cx="548623" cy="548623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E9690DF6-BD35-5453-2C9A-16D417932101}"/>
              </a:ext>
            </a:extLst>
          </p:cNvPr>
          <p:cNvCxnSpPr>
            <a:cxnSpLocks/>
            <a:stCxn id="173" idx="3"/>
            <a:endCxn id="170" idx="1"/>
          </p:cNvCxnSpPr>
          <p:nvPr/>
        </p:nvCxnSpPr>
        <p:spPr>
          <a:xfrm flipV="1">
            <a:off x="6661646" y="5894131"/>
            <a:ext cx="1890185" cy="1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1E9484A4-A7F4-2E58-C348-3809F263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38" y="6100703"/>
            <a:ext cx="1705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68"/>
            <a:r>
              <a:rPr lang="en-US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defTabSz="914368"/>
            <a:r>
              <a:rPr lang="ja-JP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公文書配信</a:t>
            </a:r>
            <a:r>
              <a:rPr lang="en-US" altLang="ja-JP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53430D07-82B5-BB8D-09A3-3952D6C59868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387030" y="5292629"/>
            <a:ext cx="56" cy="348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5A3FC8C8-DA2F-1EC6-196B-B5963C726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00086" y="4407435"/>
            <a:ext cx="548623" cy="548623"/>
          </a:xfrm>
          <a:prstGeom prst="rect">
            <a:avLst/>
          </a:prstGeom>
        </p:spPr>
      </p:pic>
      <p:sp>
        <p:nvSpPr>
          <p:cNvPr id="9" name="Rectangle 134">
            <a:extLst>
              <a:ext uri="{FF2B5EF4-FFF2-40B4-BE49-F238E27FC236}">
                <a16:creationId xmlns:a16="http://schemas.microsoft.com/office/drawing/2014/main" id="{CAB3373C-E991-D1F8-53B9-81D30124A1AB}"/>
              </a:ext>
            </a:extLst>
          </p:cNvPr>
          <p:cNvSpPr/>
          <p:nvPr/>
        </p:nvSpPr>
        <p:spPr>
          <a:xfrm>
            <a:off x="10452369" y="4933894"/>
            <a:ext cx="3329247" cy="189940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/>
          <a:p>
            <a:pPr algn="ctr" defTabSz="914368">
              <a:defRPr/>
            </a:pPr>
            <a:endParaRPr lang="en-US" altLang="ja-JP" sz="12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144DAE73-BB2F-8BF3-55E5-7EC18440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922" y="4979741"/>
            <a:ext cx="3505758" cy="160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68"/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</a:p>
          <a:p>
            <a:pPr defTabSz="914368"/>
            <a:endParaRPr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defTabSz="914368"/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公開用の公文書を作成する他の機能</a:t>
            </a:r>
            <a:endParaRPr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defTabSz="914368"/>
            <a:endParaRPr lang="en-US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14368"/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3129" indent="-253129" defTabSz="914368">
              <a:buFont typeface="Arial" panose="020B0604020202020204" pitchFamily="34" charset="0"/>
              <a:buChar char="•"/>
            </a:pPr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書類出力</a:t>
            </a:r>
            <a:r>
              <a:rPr lang="en-US" altLang="ja-JP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法定帳票作成機能（外部）</a:t>
            </a:r>
            <a:endParaRPr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53129" indent="-253129" defTabSz="914368">
              <a:buFont typeface="Arial" panose="020B0604020202020204" pitchFamily="34" charset="0"/>
              <a:buChar char="•"/>
            </a:pPr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書類出力</a:t>
            </a:r>
            <a:r>
              <a:rPr lang="en-US" altLang="ja-JP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法定帳票作成機能（内部）</a:t>
            </a:r>
            <a:endParaRPr lang="en-US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02BE56B-4BC8-9738-2005-E437A4FC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258" y="6121746"/>
            <a:ext cx="17498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68"/>
            <a:r>
              <a:rPr lang="en-US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defTabSz="914368"/>
            <a:r>
              <a:rPr lang="en-US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defTabSz="914368"/>
            <a:r>
              <a:rPr lang="ja-JP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公文書配信</a:t>
            </a:r>
            <a:endParaRPr lang="en-US" altLang="ja-JP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defTabSz="914368"/>
            <a:r>
              <a:rPr lang="ja-JP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464061E3-B940-4B67-2CAF-0674F838BC18}"/>
              </a:ext>
            </a:extLst>
          </p:cNvPr>
          <p:cNvSpPr/>
          <p:nvPr/>
        </p:nvSpPr>
        <p:spPr>
          <a:xfrm>
            <a:off x="5320434" y="2786526"/>
            <a:ext cx="5737054" cy="103663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/>
          <a:p>
            <a:pPr algn="ctr" defTabSz="914368">
              <a:defRPr/>
            </a:pPr>
            <a:endParaRPr lang="en-US" altLang="ja-JP" sz="12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0EF99CB-DFB8-3D4C-C328-83E2135DF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287" y="4892519"/>
            <a:ext cx="1705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68"/>
            <a:r>
              <a:rPr lang="en-US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WAF</a:t>
            </a:r>
          </a:p>
          <a:p>
            <a:pPr algn="ctr" defTabSz="914368"/>
            <a:r>
              <a:rPr lang="ja-JP" altLang="en-US" sz="10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en-US" sz="10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79EC9003-E2C9-4421-8501-1D1FF4FD0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287" y="2789865"/>
            <a:ext cx="5707200" cy="95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numCol="2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68"/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endParaRPr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14368"/>
            <a:endParaRPr lang="en-US" altLang="ja-JP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14368"/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公文書のダウンロード用</a:t>
            </a:r>
            <a:r>
              <a:rPr lang="en-US" altLang="ja-JP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URL</a:t>
            </a:r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を含む</a:t>
            </a:r>
            <a:r>
              <a:rPr lang="en-US" altLang="ja-JP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lang="ja-JP" altLang="en-US" sz="1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ページを表示する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EB79BF3-4CF2-6A31-7C0A-E4FFFA5A128C}"/>
              </a:ext>
            </a:extLst>
          </p:cNvPr>
          <p:cNvCxnSpPr>
            <a:cxnSpLocks/>
            <a:endCxn id="17" idx="1"/>
          </p:cNvCxnSpPr>
          <p:nvPr/>
        </p:nvCxnSpPr>
        <p:spPr>
          <a:xfrm rot="5400000" flipH="1" flipV="1">
            <a:off x="3872918" y="4406229"/>
            <a:ext cx="2616680" cy="338058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173">
            <a:extLst>
              <a:ext uri="{FF2B5EF4-FFF2-40B4-BE49-F238E27FC236}">
                <a16:creationId xmlns:a16="http://schemas.microsoft.com/office/drawing/2014/main" id="{A6243B40-0CCD-46D2-DD3A-354890403A31}"/>
              </a:ext>
            </a:extLst>
          </p:cNvPr>
          <p:cNvCxnSpPr>
            <a:cxnSpLocks/>
            <a:stCxn id="9" idx="1"/>
            <a:endCxn id="170" idx="3"/>
          </p:cNvCxnSpPr>
          <p:nvPr/>
        </p:nvCxnSpPr>
        <p:spPr>
          <a:xfrm flipH="1">
            <a:off x="9100454" y="5883595"/>
            <a:ext cx="1351915" cy="10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20">
            <a:extLst>
              <a:ext uri="{FF2B5EF4-FFF2-40B4-BE49-F238E27FC236}">
                <a16:creationId xmlns:a16="http://schemas.microsoft.com/office/drawing/2014/main" id="{C1B4DC08-0513-C9A0-9811-389102A6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258" y="3024563"/>
            <a:ext cx="3254698" cy="77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numCol="1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68"/>
            <a:r>
              <a:rPr lang="ja-JP" altLang="en-US" sz="1476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476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40" indent="-285740" defTabSz="914368">
              <a:buFont typeface="Arial" panose="020B0604020202020204" pitchFamily="34" charset="0"/>
              <a:buChar char="•"/>
            </a:pPr>
            <a:r>
              <a:rPr lang="ja-JP" altLang="en-US" sz="1476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コンテンツ管理＋</a:t>
            </a:r>
            <a:r>
              <a:rPr lang="en-US" altLang="ja-JP" sz="1476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476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ja-JP" altLang="en-US" sz="140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9504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7-1-2-6.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手数料等電子納付機能</a:t>
            </a: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282803" y="4645272"/>
            <a:ext cx="6192000" cy="293575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手数料等電子納付機能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033" y="6237171"/>
            <a:ext cx="176214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国民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企業ユーザー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 flipV="1">
            <a:off x="3875757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06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073" y="6181782"/>
            <a:ext cx="167521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手数料納付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ステータス更新処理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011674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9">
            <a:extLst>
              <a:ext uri="{FF2B5EF4-FFF2-40B4-BE49-F238E27FC236}">
                <a16:creationId xmlns:a16="http://schemas.microsoft.com/office/drawing/2014/main" id="{DB9E95A7-A0D5-A129-D70E-5D1ABF2AC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6341" y="6184466"/>
            <a:ext cx="136739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手数料納付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ステータス管理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</p:cNvCxnSpPr>
          <p:nvPr/>
        </p:nvCxnSpPr>
        <p:spPr>
          <a:xfrm>
            <a:off x="9530285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4720331" y="2232334"/>
            <a:ext cx="682160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3875757" y="5899695"/>
            <a:ext cx="1999632" cy="27420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875389" y="8123419"/>
            <a:ext cx="5361462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利用者のユーザー認証を行う</a:t>
            </a: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4" y="8241193"/>
            <a:ext cx="33812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2656563" y="7403436"/>
            <a:ext cx="2812122" cy="125565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912" y="7432789"/>
            <a:ext cx="2361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金融機関、コンビニ等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利用者が手数料等を支払う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4879" y="5621121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63519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76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563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</p:cNvCxnSpPr>
          <p:nvPr/>
        </p:nvCxnSpPr>
        <p:spPr>
          <a:xfrm>
            <a:off x="6383775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58219" y="470036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63035" y="5619804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52362" y="5613483"/>
            <a:ext cx="548640" cy="548640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89F31A07-B072-7B2E-9BD5-D469FA6B85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33364" y="5615357"/>
            <a:ext cx="580541" cy="580541"/>
          </a:xfrm>
          <a:prstGeom prst="rect">
            <a:avLst/>
          </a:prstGeom>
        </p:spPr>
      </p:pic>
      <p:sp>
        <p:nvSpPr>
          <p:cNvPr id="2" name="Rectangle 134">
            <a:extLst>
              <a:ext uri="{FF2B5EF4-FFF2-40B4-BE49-F238E27FC236}">
                <a16:creationId xmlns:a16="http://schemas.microsoft.com/office/drawing/2014/main" id="{6330F12C-2F83-DEB7-5AB2-F3DF2CBC8A96}"/>
              </a:ext>
            </a:extLst>
          </p:cNvPr>
          <p:cNvSpPr/>
          <p:nvPr/>
        </p:nvSpPr>
        <p:spPr>
          <a:xfrm>
            <a:off x="5285341" y="2824897"/>
            <a:ext cx="2477278" cy="124395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AB7AE49C-D0E7-F0CD-DD29-C32BF7A93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2803" y="2817589"/>
            <a:ext cx="23611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手数料等の納付が必要な申請を受け付ける</a:t>
            </a:r>
            <a:endParaRPr 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82493FDE-9E91-C26B-6D43-D7678EED3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341" y="3580623"/>
            <a:ext cx="2263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9" name="Rectangle 134">
            <a:extLst>
              <a:ext uri="{FF2B5EF4-FFF2-40B4-BE49-F238E27FC236}">
                <a16:creationId xmlns:a16="http://schemas.microsoft.com/office/drawing/2014/main" id="{8D0314A4-9F56-907A-49C6-528D6503C13D}"/>
              </a:ext>
            </a:extLst>
          </p:cNvPr>
          <p:cNvSpPr/>
          <p:nvPr/>
        </p:nvSpPr>
        <p:spPr>
          <a:xfrm>
            <a:off x="12652592" y="4863865"/>
            <a:ext cx="2812122" cy="185579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994805C8-E8CA-59AF-23BE-C79C02FA1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6563" y="4989118"/>
            <a:ext cx="2562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外部システム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金融機関等と連携し、金銭処理を行う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2BB32AE3-F6C0-247A-9C69-CE3804F88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5625" y="6022318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34" charset="-128"/>
              <a:ea typeface="Meiryo UI" panose="020B0604030504040204" pitchFamily="34" charset="-128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歳入金電子納付システム</a:t>
            </a:r>
            <a:r>
              <a:rPr lang="en-US" altLang="ja-JP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(REPS)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F2B8355-0C05-882C-1F27-1CEAF49FC5A6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4058653" y="6719664"/>
            <a:ext cx="0" cy="662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09">
            <a:extLst>
              <a:ext uri="{FF2B5EF4-FFF2-40B4-BE49-F238E27FC236}">
                <a16:creationId xmlns:a16="http://schemas.microsoft.com/office/drawing/2014/main" id="{AFA72024-DAF1-593E-1018-7A0DD18EF50D}"/>
              </a:ext>
            </a:extLst>
          </p:cNvPr>
          <p:cNvCxnSpPr>
            <a:cxnSpLocks/>
            <a:stCxn id="135" idx="2"/>
            <a:endCxn id="163" idx="2"/>
          </p:cNvCxnSpPr>
          <p:nvPr/>
        </p:nvCxnSpPr>
        <p:spPr>
          <a:xfrm rot="16200000" flipH="1">
            <a:off x="7927014" y="2523483"/>
            <a:ext cx="1898702" cy="10372517"/>
          </a:xfrm>
          <a:prstGeom prst="bentConnector3">
            <a:avLst>
              <a:gd name="adj1" fmla="val 14264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A00E031B-1C56-E7B6-EDC0-513DCADD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1415" y="9474604"/>
            <a:ext cx="176214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手数料等の納付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007FDEF1-8555-2A29-EF38-4CB33C929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3994" y="5335292"/>
            <a:ext cx="13457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納付情報の連携</a:t>
            </a:r>
          </a:p>
          <a:p>
            <a:pPr algn="ctr" eaLnBrk="1" hangingPunct="1"/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(</a:t>
            </a:r>
            <a:r>
              <a:rPr lang="ja-JP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注</a:t>
            </a:r>
            <a:r>
              <a:rPr lang="en-US" altLang="en-US" sz="1200" dirty="0">
                <a:latin typeface="Meiryo UI" panose="020B0604030504040204" pitchFamily="34" charset="-128"/>
                <a:ea typeface="Meiryo UI" panose="020B0604030504040204" pitchFamily="34" charset="-128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6" name="Connector: Elbow 109">
            <a:extLst>
              <a:ext uri="{FF2B5EF4-FFF2-40B4-BE49-F238E27FC236}">
                <a16:creationId xmlns:a16="http://schemas.microsoft.com/office/drawing/2014/main" id="{77384D28-3137-8856-E1EB-6A03062BE728}"/>
              </a:ext>
            </a:extLst>
          </p:cNvPr>
          <p:cNvCxnSpPr>
            <a:cxnSpLocks/>
            <a:stCxn id="136" idx="1"/>
            <a:endCxn id="5" idx="1"/>
          </p:cNvCxnSpPr>
          <p:nvPr/>
        </p:nvCxnSpPr>
        <p:spPr>
          <a:xfrm flipV="1">
            <a:off x="3875757" y="3294643"/>
            <a:ext cx="1407046" cy="2605052"/>
          </a:xfrm>
          <a:prstGeom prst="bentConnector3">
            <a:avLst>
              <a:gd name="adj1" fmla="val 81373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コネクタ: カギ線 24">
            <a:extLst>
              <a:ext uri="{FF2B5EF4-FFF2-40B4-BE49-F238E27FC236}">
                <a16:creationId xmlns:a16="http://schemas.microsoft.com/office/drawing/2014/main" id="{AA744317-7D4F-5049-70C2-7AA2BBE4F9CC}"/>
              </a:ext>
            </a:extLst>
          </p:cNvPr>
          <p:cNvCxnSpPr>
            <a:cxnSpLocks/>
            <a:endCxn id="26" idx="0"/>
          </p:cNvCxnSpPr>
          <p:nvPr/>
        </p:nvCxnSpPr>
        <p:spPr>
          <a:xfrm rot="10800000" flipV="1">
            <a:off x="9126682" y="5235269"/>
            <a:ext cx="3516230" cy="378213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293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89EA-79C7-8B1A-6EEB-97DC09C9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C7401DC-604F-B244-34C1-402755D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zh-TW" sz="3600"/>
              <a:t>7-1-2-7.</a:t>
            </a:r>
            <a:r>
              <a:rPr kumimoji="1" lang="ja-JP" altLang="en-US" sz="3600"/>
              <a:t>申請・届出</a:t>
            </a:r>
            <a:r>
              <a:rPr kumimoji="1" lang="en-US" altLang="ja-JP" sz="3600"/>
              <a:t>_</a:t>
            </a:r>
            <a:r>
              <a:rPr kumimoji="1" lang="zh-TW" altLang="en-US" sz="3600"/>
              <a:t>補助金等電子交付機能</a:t>
            </a:r>
            <a:endParaRPr lang="en-US" altLang="ja-JP" sz="3600" err="1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1AAAF1-021A-4371-F3ED-7AD47DB761E5}"/>
              </a:ext>
            </a:extLst>
          </p:cNvPr>
          <p:cNvSpPr/>
          <p:nvPr/>
        </p:nvSpPr>
        <p:spPr>
          <a:xfrm>
            <a:off x="5334417" y="2585633"/>
            <a:ext cx="6375362" cy="276446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補助金等電子交付機能</a:t>
            </a:r>
            <a:endParaRPr kumimoji="1" lang="en-US" altLang="ja-JP" sz="1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EECCF5EA-B059-24CE-43F0-F0CF9C68C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368" y="4412929"/>
            <a:ext cx="141346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承認者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FDEA8AE-324D-84D6-1030-7F782CFB8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014" y="4341473"/>
            <a:ext cx="1301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b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前処理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C05F032A-194D-8898-21F0-4954DADE1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7043" y="3779495"/>
            <a:ext cx="548639" cy="548639"/>
          </a:xfrm>
          <a:prstGeom prst="rect">
            <a:avLst/>
          </a:prstGeom>
        </p:spPr>
      </p:pic>
      <p:sp>
        <p:nvSpPr>
          <p:cNvPr id="17" name="Rectangle 78">
            <a:extLst>
              <a:ext uri="{FF2B5EF4-FFF2-40B4-BE49-F238E27FC236}">
                <a16:creationId xmlns:a16="http://schemas.microsoft.com/office/drawing/2014/main" id="{A6E91F7F-C4B0-917E-2AE3-6ED5D62DB0E6}"/>
              </a:ext>
            </a:extLst>
          </p:cNvPr>
          <p:cNvSpPr/>
          <p:nvPr/>
        </p:nvSpPr>
        <p:spPr>
          <a:xfrm>
            <a:off x="4797169" y="2162609"/>
            <a:ext cx="7750838" cy="621564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48ADFBDE-E627-714E-FFDD-9055B8C2A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1183" y="2204633"/>
            <a:ext cx="381000" cy="381000"/>
          </a:xfrm>
          <a:prstGeom prst="rect">
            <a:avLst/>
          </a:prstGeom>
        </p:spPr>
      </p:pic>
      <p:sp>
        <p:nvSpPr>
          <p:cNvPr id="19" name="Rectangle 115">
            <a:extLst>
              <a:ext uri="{FF2B5EF4-FFF2-40B4-BE49-F238E27FC236}">
                <a16:creationId xmlns:a16="http://schemas.microsoft.com/office/drawing/2014/main" id="{5AB41B7A-4F14-74D5-49F3-AA2A8FD60FF7}"/>
              </a:ext>
            </a:extLst>
          </p:cNvPr>
          <p:cNvSpPr/>
          <p:nvPr/>
        </p:nvSpPr>
        <p:spPr>
          <a:xfrm>
            <a:off x="5431286" y="5580190"/>
            <a:ext cx="5358668" cy="118998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B83E2-B897-C8B1-5D2A-EDC4A80C6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172" y="5697964"/>
            <a:ext cx="33647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24C2E926-072A-CC8D-6DA3-1C6CCAB9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078" y="5699243"/>
            <a:ext cx="18700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認証を行い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OIDC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に準拠した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トークンを発行する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Graphic 23">
            <a:extLst>
              <a:ext uri="{FF2B5EF4-FFF2-40B4-BE49-F238E27FC236}">
                <a16:creationId xmlns:a16="http://schemas.microsoft.com/office/drawing/2014/main" id="{ACA00566-EE6F-3ACB-110D-395A1FCA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flipH="1">
            <a:off x="3482983" y="3695513"/>
            <a:ext cx="713654" cy="71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31740293-86DC-C2C5-283A-4D38B5DFF58D}"/>
              </a:ext>
            </a:extLst>
          </p:cNvPr>
          <p:cNvCxnSpPr>
            <a:cxnSpLocks/>
            <a:stCxn id="29" idx="1"/>
          </p:cNvCxnSpPr>
          <p:nvPr/>
        </p:nvCxnSpPr>
        <p:spPr>
          <a:xfrm>
            <a:off x="4196637" y="4052340"/>
            <a:ext cx="13584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BFB3B66A-BD9E-1436-02F0-CA9262FF22E3}"/>
              </a:ext>
            </a:extLst>
          </p:cNvPr>
          <p:cNvCxnSpPr>
            <a:cxnSpLocks/>
          </p:cNvCxnSpPr>
          <p:nvPr/>
        </p:nvCxnSpPr>
        <p:spPr>
          <a:xfrm>
            <a:off x="6025852" y="4778476"/>
            <a:ext cx="0" cy="799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9">
            <a:extLst>
              <a:ext uri="{FF2B5EF4-FFF2-40B4-BE49-F238E27FC236}">
                <a16:creationId xmlns:a16="http://schemas.microsoft.com/office/drawing/2014/main" id="{A07D473F-5E10-D61D-3B75-78C4341F4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387" y="4957657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OIDCポリシー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でトークン検証</a:t>
            </a: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80C48CE0-CD45-1E27-E2F4-D48A89FF2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76" y="6231372"/>
            <a:ext cx="1301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認証&amp;トークン取得</a:t>
            </a:r>
          </a:p>
        </p:txBody>
      </p:sp>
      <p:sp>
        <p:nvSpPr>
          <p:cNvPr id="55" name="Rectangle 115">
            <a:extLst>
              <a:ext uri="{FF2B5EF4-FFF2-40B4-BE49-F238E27FC236}">
                <a16:creationId xmlns:a16="http://schemas.microsoft.com/office/drawing/2014/main" id="{CE4EEB1C-519C-092A-2541-9A595DD3CF4E}"/>
              </a:ext>
            </a:extLst>
          </p:cNvPr>
          <p:cNvSpPr/>
          <p:nvPr/>
        </p:nvSpPr>
        <p:spPr>
          <a:xfrm>
            <a:off x="14496880" y="2189978"/>
            <a:ext cx="2219268" cy="189674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9E8E95F5-BC73-AAD8-D9BB-CF13E28E8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2077" y="2417942"/>
            <a:ext cx="19488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外部システム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金融機関と連携し、金銭処理を行う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（自治体における給付サービス等を想定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7" name="Rectangle 115">
            <a:extLst>
              <a:ext uri="{FF2B5EF4-FFF2-40B4-BE49-F238E27FC236}">
                <a16:creationId xmlns:a16="http://schemas.microsoft.com/office/drawing/2014/main" id="{0284C993-4123-1B77-6541-75871CB7D947}"/>
              </a:ext>
            </a:extLst>
          </p:cNvPr>
          <p:cNvSpPr/>
          <p:nvPr/>
        </p:nvSpPr>
        <p:spPr>
          <a:xfrm>
            <a:off x="14500955" y="4782802"/>
            <a:ext cx="2219268" cy="143085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7FFE9D53-7C32-FB11-C2C9-697FFC064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9500" y="5010765"/>
            <a:ext cx="194887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金融機関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利用者が補助金等を受け取る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0" name="コネクタ: カギ線 59">
            <a:extLst>
              <a:ext uri="{FF2B5EF4-FFF2-40B4-BE49-F238E27FC236}">
                <a16:creationId xmlns:a16="http://schemas.microsoft.com/office/drawing/2014/main" id="{4F0CD9B9-616C-B102-1A63-4B37EC86371B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4123816" y="4867713"/>
            <a:ext cx="2122842" cy="49209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115">
            <a:extLst>
              <a:ext uri="{FF2B5EF4-FFF2-40B4-BE49-F238E27FC236}">
                <a16:creationId xmlns:a16="http://schemas.microsoft.com/office/drawing/2014/main" id="{554B1624-50EB-C75F-6632-53066D8C7042}"/>
              </a:ext>
            </a:extLst>
          </p:cNvPr>
          <p:cNvSpPr/>
          <p:nvPr/>
        </p:nvSpPr>
        <p:spPr>
          <a:xfrm>
            <a:off x="5431286" y="6917320"/>
            <a:ext cx="5358668" cy="118998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2" name="TextBox 20">
            <a:extLst>
              <a:ext uri="{FF2B5EF4-FFF2-40B4-BE49-F238E27FC236}">
                <a16:creationId xmlns:a16="http://schemas.microsoft.com/office/drawing/2014/main" id="{E4A75D90-5E6E-BA9C-1F6A-FB4B32883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172" y="7035094"/>
            <a:ext cx="33647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利用者通知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メッセージ通知機能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63265FF8-6978-FC7F-7E05-D079D0FEA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078" y="7036373"/>
            <a:ext cx="18700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補助金等の交付に対する申請を受け付け、交付関連の通知を行う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TextBox 12">
            <a:extLst>
              <a:ext uri="{FF2B5EF4-FFF2-40B4-BE49-F238E27FC236}">
                <a16:creationId xmlns:a16="http://schemas.microsoft.com/office/drawing/2014/main" id="{8B0C8257-045F-D57E-A25D-BCC0F23D9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786" y="7896284"/>
            <a:ext cx="175616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国民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企業ユーザ</a:t>
            </a:r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</a:p>
        </p:txBody>
      </p:sp>
      <p:pic>
        <p:nvPicPr>
          <p:cNvPr id="67" name="Graphic 23">
            <a:extLst>
              <a:ext uri="{FF2B5EF4-FFF2-40B4-BE49-F238E27FC236}">
                <a16:creationId xmlns:a16="http://schemas.microsoft.com/office/drawing/2014/main" id="{87FF230A-1B28-78EF-0232-0C75028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 flipH="1">
            <a:off x="3468046" y="7117603"/>
            <a:ext cx="782097" cy="7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コネクタ: カギ線 67">
            <a:extLst>
              <a:ext uri="{FF2B5EF4-FFF2-40B4-BE49-F238E27FC236}">
                <a16:creationId xmlns:a16="http://schemas.microsoft.com/office/drawing/2014/main" id="{9E09E88F-4571-1CCF-3863-22BE8DE4DC49}"/>
              </a:ext>
            </a:extLst>
          </p:cNvPr>
          <p:cNvCxnSpPr>
            <a:cxnSpLocks/>
            <a:stCxn id="67" idx="1"/>
          </p:cNvCxnSpPr>
          <p:nvPr/>
        </p:nvCxnSpPr>
        <p:spPr>
          <a:xfrm flipV="1">
            <a:off x="4250143" y="6528961"/>
            <a:ext cx="1222081" cy="979691"/>
          </a:xfrm>
          <a:prstGeom prst="bentConnector3">
            <a:avLst>
              <a:gd name="adj1" fmla="val 5893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2E524865-3628-4AD7-951E-019C5C89DFC0}"/>
              </a:ext>
            </a:extLst>
          </p:cNvPr>
          <p:cNvCxnSpPr>
            <a:cxnSpLocks/>
            <a:stCxn id="67" idx="1"/>
            <a:endCxn id="61" idx="1"/>
          </p:cNvCxnSpPr>
          <p:nvPr/>
        </p:nvCxnSpPr>
        <p:spPr>
          <a:xfrm>
            <a:off x="4250143" y="7508652"/>
            <a:ext cx="1181143" cy="3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コネクタ: カギ線 69">
            <a:extLst>
              <a:ext uri="{FF2B5EF4-FFF2-40B4-BE49-F238E27FC236}">
                <a16:creationId xmlns:a16="http://schemas.microsoft.com/office/drawing/2014/main" id="{E8C93A69-8D2B-99AB-B1AE-D9D2C3B90E8D}"/>
              </a:ext>
            </a:extLst>
          </p:cNvPr>
          <p:cNvCxnSpPr>
            <a:cxnSpLocks/>
            <a:stCxn id="65" idx="2"/>
            <a:endCxn id="57" idx="2"/>
          </p:cNvCxnSpPr>
          <p:nvPr/>
        </p:nvCxnSpPr>
        <p:spPr>
          <a:xfrm rot="5400000" flipH="1" flipV="1">
            <a:off x="8632305" y="1441220"/>
            <a:ext cx="2205846" cy="11750721"/>
          </a:xfrm>
          <a:prstGeom prst="bentConnector3">
            <a:avLst>
              <a:gd name="adj1" fmla="val -2706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直線矢印コネクタ 70">
            <a:extLst>
              <a:ext uri="{FF2B5EF4-FFF2-40B4-BE49-F238E27FC236}">
                <a16:creationId xmlns:a16="http://schemas.microsoft.com/office/drawing/2014/main" id="{D48428F1-490A-B40C-7E5A-38792F5A3860}"/>
              </a:ext>
            </a:extLst>
          </p:cNvPr>
          <p:cNvCxnSpPr>
            <a:cxnSpLocks/>
          </p:cNvCxnSpPr>
          <p:nvPr/>
        </p:nvCxnSpPr>
        <p:spPr>
          <a:xfrm>
            <a:off x="12548007" y="2834341"/>
            <a:ext cx="191173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20">
            <a:extLst>
              <a:ext uri="{FF2B5EF4-FFF2-40B4-BE49-F238E27FC236}">
                <a16:creationId xmlns:a16="http://schemas.microsoft.com/office/drawing/2014/main" id="{D1EAF66B-40C6-2DE2-F45F-AEEC5607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7227" y="2864218"/>
            <a:ext cx="19488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振込指示・</a:t>
            </a:r>
            <a:endParaRPr lang="en-US" altLang="ja-JP" sz="16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振込指示結果連携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E192CD06-8149-78A3-7183-6EE7D483E5F5}"/>
              </a:ext>
            </a:extLst>
          </p:cNvPr>
          <p:cNvCxnSpPr>
            <a:cxnSpLocks/>
            <a:stCxn id="55" idx="2"/>
            <a:endCxn id="57" idx="0"/>
          </p:cNvCxnSpPr>
          <p:nvPr/>
        </p:nvCxnSpPr>
        <p:spPr>
          <a:xfrm>
            <a:off x="15606514" y="4086721"/>
            <a:ext cx="4075" cy="69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20">
            <a:extLst>
              <a:ext uri="{FF2B5EF4-FFF2-40B4-BE49-F238E27FC236}">
                <a16:creationId xmlns:a16="http://schemas.microsoft.com/office/drawing/2014/main" id="{9D9AD83F-B4A8-0101-098C-B12B147B8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380" y="4220160"/>
            <a:ext cx="19488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補助金等の交付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2CDA40EF-A74D-C00D-3D4A-D639E653890C}"/>
              </a:ext>
            </a:extLst>
          </p:cNvPr>
          <p:cNvCxnSpPr>
            <a:cxnSpLocks/>
          </p:cNvCxnSpPr>
          <p:nvPr/>
        </p:nvCxnSpPr>
        <p:spPr>
          <a:xfrm>
            <a:off x="7924800" y="4068562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6" name="グラフィックス 75">
            <a:extLst>
              <a:ext uri="{FF2B5EF4-FFF2-40B4-BE49-F238E27FC236}">
                <a16:creationId xmlns:a16="http://schemas.microsoft.com/office/drawing/2014/main" id="{9929535C-C595-A19F-1BE8-F510AF39E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32127" y="3813121"/>
            <a:ext cx="547199" cy="547199"/>
          </a:xfrm>
          <a:prstGeom prst="rect">
            <a:avLst/>
          </a:prstGeom>
        </p:spPr>
      </p:pic>
      <p:pic>
        <p:nvPicPr>
          <p:cNvPr id="77" name="グラフィックス 76">
            <a:extLst>
              <a:ext uri="{FF2B5EF4-FFF2-40B4-BE49-F238E27FC236}">
                <a16:creationId xmlns:a16="http://schemas.microsoft.com/office/drawing/2014/main" id="{9462E0FA-5740-1443-ABCB-9251B1BFA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80810" y="3725003"/>
            <a:ext cx="580541" cy="580541"/>
          </a:xfrm>
          <a:prstGeom prst="rect">
            <a:avLst/>
          </a:prstGeom>
        </p:spPr>
      </p:pic>
      <p:sp>
        <p:nvSpPr>
          <p:cNvPr id="78" name="TextBox 9">
            <a:extLst>
              <a:ext uri="{FF2B5EF4-FFF2-40B4-BE49-F238E27FC236}">
                <a16:creationId xmlns:a16="http://schemas.microsoft.com/office/drawing/2014/main" id="{7151F846-B643-59C6-ADE5-06DFC29AE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4057" y="4389561"/>
            <a:ext cx="1367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補助金交付ステータス管理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DB</a:t>
            </a:r>
            <a:endParaRPr lang="en-US" altLang="en-US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9" name="TextBox 9">
            <a:extLst>
              <a:ext uri="{FF2B5EF4-FFF2-40B4-BE49-F238E27FC236}">
                <a16:creationId xmlns:a16="http://schemas.microsoft.com/office/drawing/2014/main" id="{D75DFE4A-0389-5F94-A9F6-FD486319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454" y="4422032"/>
            <a:ext cx="15595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補助金交付ステータス更新処理</a:t>
            </a:r>
            <a:endParaRPr lang="en-US" altLang="en-US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51B80064-6DB2-EAF7-8106-9EE329A9D8C0}"/>
              </a:ext>
            </a:extLst>
          </p:cNvPr>
          <p:cNvCxnSpPr>
            <a:cxnSpLocks/>
          </p:cNvCxnSpPr>
          <p:nvPr/>
        </p:nvCxnSpPr>
        <p:spPr>
          <a:xfrm>
            <a:off x="9479326" y="4086720"/>
            <a:ext cx="7837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2" name="グラフィックス 81">
            <a:extLst>
              <a:ext uri="{FF2B5EF4-FFF2-40B4-BE49-F238E27FC236}">
                <a16:creationId xmlns:a16="http://schemas.microsoft.com/office/drawing/2014/main" id="{DE259680-564B-2E25-F835-B02390A652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89443" y="3765904"/>
            <a:ext cx="548639" cy="548639"/>
          </a:xfrm>
          <a:prstGeom prst="rect">
            <a:avLst/>
          </a:prstGeom>
        </p:spPr>
      </p:pic>
      <p:sp>
        <p:nvSpPr>
          <p:cNvPr id="83" name="TextBox 9">
            <a:extLst>
              <a:ext uri="{FF2B5EF4-FFF2-40B4-BE49-F238E27FC236}">
                <a16:creationId xmlns:a16="http://schemas.microsoft.com/office/drawing/2014/main" id="{996FBE0D-9EE2-94F5-E1B5-E4334504A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8323" y="4378366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Static Web Apps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7CFB6E81-257C-4716-5013-ED20C4131CE3}"/>
              </a:ext>
            </a:extLst>
          </p:cNvPr>
          <p:cNvCxnSpPr>
            <a:cxnSpLocks/>
          </p:cNvCxnSpPr>
          <p:nvPr/>
        </p:nvCxnSpPr>
        <p:spPr>
          <a:xfrm>
            <a:off x="6416514" y="4086720"/>
            <a:ext cx="838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2E878F1E-2D64-AD1F-ECAB-CD2F8389705E}"/>
              </a:ext>
            </a:extLst>
          </p:cNvPr>
          <p:cNvCxnSpPr>
            <a:cxnSpLocks/>
          </p:cNvCxnSpPr>
          <p:nvPr/>
        </p:nvCxnSpPr>
        <p:spPr>
          <a:xfrm>
            <a:off x="7611637" y="4853755"/>
            <a:ext cx="0" cy="724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TextBox 9">
            <a:extLst>
              <a:ext uri="{FF2B5EF4-FFF2-40B4-BE49-F238E27FC236}">
                <a16:creationId xmlns:a16="http://schemas.microsoft.com/office/drawing/2014/main" id="{AACD4CAF-CFB0-961B-68B3-0B592C175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172" y="5032936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OIDCポリシー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でトークン検証</a:t>
            </a:r>
          </a:p>
        </p:txBody>
      </p:sp>
    </p:spTree>
    <p:extLst>
      <p:ext uri="{BB962C8B-B14F-4D97-AF65-F5344CB8AC3E}">
        <p14:creationId xmlns:p14="http://schemas.microsoft.com/office/powerpoint/2010/main" val="2155588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2E8EE20-1830-F3A9-2F50-9E7D6A88276A}"/>
              </a:ext>
            </a:extLst>
          </p:cNvPr>
          <p:cNvSpPr/>
          <p:nvPr/>
        </p:nvSpPr>
        <p:spPr>
          <a:xfrm>
            <a:off x="7018592" y="3873623"/>
            <a:ext cx="5645946" cy="505862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電子決裁機能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4000" dirty="0"/>
              <a:t>7-1-2-8. </a:t>
            </a:r>
            <a:r>
              <a:rPr kumimoji="1" lang="ja-JP" altLang="en-US" sz="4000" dirty="0"/>
              <a:t>申請・届出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電子決裁機能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7EC860-56EB-0CC2-DA28-EAD9C21863DC}"/>
              </a:ext>
            </a:extLst>
          </p:cNvPr>
          <p:cNvGrpSpPr/>
          <p:nvPr/>
        </p:nvGrpSpPr>
        <p:grpSpPr>
          <a:xfrm>
            <a:off x="3417362" y="3133751"/>
            <a:ext cx="9247175" cy="5699801"/>
            <a:chOff x="736829" y="1359367"/>
            <a:chExt cx="9247175" cy="5699801"/>
          </a:xfrm>
        </p:grpSpPr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853D580F-B7D5-EC87-A3BC-F31AC19BE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829" y="3247367"/>
              <a:ext cx="100745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（国民）</a:t>
              </a:r>
            </a:p>
          </p:txBody>
        </p:sp>
        <p:pic>
          <p:nvPicPr>
            <p:cNvPr id="6" name="Graphic 23">
              <a:extLst>
                <a:ext uri="{FF2B5EF4-FFF2-40B4-BE49-F238E27FC236}">
                  <a16:creationId xmlns:a16="http://schemas.microsoft.com/office/drawing/2014/main" id="{CA342E0A-8AFD-0AEE-8461-BF6C8CABF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005713" y="2731209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15">
              <a:extLst>
                <a:ext uri="{FF2B5EF4-FFF2-40B4-BE49-F238E27FC236}">
                  <a16:creationId xmlns:a16="http://schemas.microsoft.com/office/drawing/2014/main" id="{39D4D7F1-1732-6AA2-7A95-A1ED0DA9F59C}"/>
                </a:ext>
              </a:extLst>
            </p:cNvPr>
            <p:cNvSpPr/>
            <p:nvPr/>
          </p:nvSpPr>
          <p:spPr>
            <a:xfrm>
              <a:off x="2337354" y="2036767"/>
              <a:ext cx="1801620" cy="1854265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85DAE930-0A64-0194-65F5-B63992EF38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8693" y="2063835"/>
              <a:ext cx="1442543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通知された申請・届出結果の詳細を確認する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D2CF3425-0DB3-CEDF-92B0-9DDC44C74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6795" y="3075927"/>
              <a:ext cx="168418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1C676817-DE92-8A88-FADC-339FBBAAECE7}"/>
                </a:ext>
              </a:extLst>
            </p:cNvPr>
            <p:cNvSpPr/>
            <p:nvPr/>
          </p:nvSpPr>
          <p:spPr>
            <a:xfrm>
              <a:off x="4665819" y="2400266"/>
              <a:ext cx="4937183" cy="4658902"/>
            </a:xfrm>
            <a:prstGeom prst="rect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Durable Functions</a:t>
              </a: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58A5459B-8EEA-BA0E-63AD-32248BECCE8A}"/>
                </a:ext>
              </a:extLst>
            </p:cNvPr>
            <p:cNvCxnSpPr>
              <a:cxnSpLocks/>
              <a:stCxn id="6" idx="1"/>
              <a:endCxn id="9" idx="1"/>
            </p:cNvCxnSpPr>
            <p:nvPr/>
          </p:nvCxnSpPr>
          <p:spPr>
            <a:xfrm flipV="1">
              <a:off x="1475613" y="2963900"/>
              <a:ext cx="861741" cy="22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FDF9E22B-0811-CF92-5E96-E1D0A7ADD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829" y="6113644"/>
              <a:ext cx="100745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承認者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（職員）</a:t>
              </a:r>
            </a:p>
          </p:txBody>
        </p:sp>
        <p:pic>
          <p:nvPicPr>
            <p:cNvPr id="16" name="Graphic 23">
              <a:extLst>
                <a:ext uri="{FF2B5EF4-FFF2-40B4-BE49-F238E27FC236}">
                  <a16:creationId xmlns:a16="http://schemas.microsoft.com/office/drawing/2014/main" id="{D156E256-A5FE-B77E-25B7-445A43080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1005713" y="558684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15">
              <a:extLst>
                <a:ext uri="{FF2B5EF4-FFF2-40B4-BE49-F238E27FC236}">
                  <a16:creationId xmlns:a16="http://schemas.microsoft.com/office/drawing/2014/main" id="{8EFC2CAD-9BA6-78DB-E153-573C47621353}"/>
                </a:ext>
              </a:extLst>
            </p:cNvPr>
            <p:cNvSpPr/>
            <p:nvPr/>
          </p:nvSpPr>
          <p:spPr>
            <a:xfrm>
              <a:off x="2337562" y="4787102"/>
              <a:ext cx="1801620" cy="207446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1B65B72D-8349-4162-90C1-39F106ECF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0925" y="4852404"/>
              <a:ext cx="1666369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届出・申請に対する審査・承認を行い、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審査・承認のステータスを管理する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74325746-A3CB-684E-AD7B-7F1BC560A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0924" y="6078915"/>
              <a:ext cx="149262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B8D62464-E8C9-3060-FD89-E741DB105A0F}"/>
                </a:ext>
              </a:extLst>
            </p:cNvPr>
            <p:cNvCxnSpPr>
              <a:cxnSpLocks/>
              <a:stCxn id="16" idx="1"/>
              <a:endCxn id="17" idx="1"/>
            </p:cNvCxnSpPr>
            <p:nvPr/>
          </p:nvCxnSpPr>
          <p:spPr>
            <a:xfrm>
              <a:off x="1475613" y="5821793"/>
              <a:ext cx="861949" cy="2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45669A12-F4AC-9B8E-070F-92BC6AB4AE65}"/>
                </a:ext>
              </a:extLst>
            </p:cNvPr>
            <p:cNvSpPr/>
            <p:nvPr/>
          </p:nvSpPr>
          <p:spPr>
            <a:xfrm>
              <a:off x="7482391" y="3662434"/>
              <a:ext cx="1801620" cy="257817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B9A056EA-EA20-6365-9D27-019BE8F50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5040" y="3727736"/>
              <a:ext cx="163815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審査・承認の結果を利用者に通知する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F3FDFC1C-E488-9A68-EE7C-D40702CE05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5039" y="4821694"/>
              <a:ext cx="17177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利用者通知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メッセージ通知機能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4" name="フローチャート: 端子 23">
              <a:extLst>
                <a:ext uri="{FF2B5EF4-FFF2-40B4-BE49-F238E27FC236}">
                  <a16:creationId xmlns:a16="http://schemas.microsoft.com/office/drawing/2014/main" id="{F2C5196E-C482-BB1D-3D41-39A58DC3F961}"/>
                </a:ext>
              </a:extLst>
            </p:cNvPr>
            <p:cNvSpPr/>
            <p:nvPr/>
          </p:nvSpPr>
          <p:spPr>
            <a:xfrm>
              <a:off x="4937814" y="2847208"/>
              <a:ext cx="638656" cy="301752"/>
            </a:xfrm>
            <a:prstGeom prst="flowChartTerminator">
              <a:avLst/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開始</a:t>
              </a:r>
            </a:p>
          </p:txBody>
        </p:sp>
        <p:sp>
          <p:nvSpPr>
            <p:cNvPr id="25" name="フローチャート: 端子 24">
              <a:extLst>
                <a:ext uri="{FF2B5EF4-FFF2-40B4-BE49-F238E27FC236}">
                  <a16:creationId xmlns:a16="http://schemas.microsoft.com/office/drawing/2014/main" id="{9A3FC6E9-5C54-6B22-A3DC-0C5DDB353DBC}"/>
                </a:ext>
              </a:extLst>
            </p:cNvPr>
            <p:cNvSpPr/>
            <p:nvPr/>
          </p:nvSpPr>
          <p:spPr>
            <a:xfrm>
              <a:off x="8644134" y="6634326"/>
              <a:ext cx="638656" cy="301752"/>
            </a:xfrm>
            <a:prstGeom prst="flowChartTerminator">
              <a:avLst/>
            </a:prstGeom>
            <a:noFill/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終了</a:t>
              </a:r>
            </a:p>
          </p:txBody>
        </p:sp>
        <p:cxnSp>
          <p:nvCxnSpPr>
            <p:cNvPr id="26" name="カギ線コネクタ 73">
              <a:extLst>
                <a:ext uri="{FF2B5EF4-FFF2-40B4-BE49-F238E27FC236}">
                  <a16:creationId xmlns:a16="http://schemas.microsoft.com/office/drawing/2014/main" id="{9BE1754A-1E93-EACF-7078-3EFCCBEE7BFC}"/>
                </a:ext>
              </a:extLst>
            </p:cNvPr>
            <p:cNvCxnSpPr>
              <a:cxnSpLocks/>
              <a:stCxn id="24" idx="2"/>
              <a:endCxn id="34" idx="0"/>
            </p:cNvCxnSpPr>
            <p:nvPr/>
          </p:nvCxnSpPr>
          <p:spPr>
            <a:xfrm rot="16200000" flipH="1">
              <a:off x="5289433" y="3116669"/>
              <a:ext cx="513474" cy="57805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98B02902-62F1-D68B-FD09-AD710946C09E}"/>
                </a:ext>
              </a:extLst>
            </p:cNvPr>
            <p:cNvCxnSpPr>
              <a:cxnSpLocks/>
              <a:stCxn id="34" idx="3"/>
              <a:endCxn id="21" idx="1"/>
            </p:cNvCxnSpPr>
            <p:nvPr/>
          </p:nvCxnSpPr>
          <p:spPr>
            <a:xfrm>
              <a:off x="6736008" y="4951524"/>
              <a:ext cx="74638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6549A262-EAEC-268B-9F44-A268DFB963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6006" y="2399399"/>
              <a:ext cx="22379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※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ワークフローの内容は一例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29" name="Graphic 50">
              <a:extLst>
                <a:ext uri="{FF2B5EF4-FFF2-40B4-BE49-F238E27FC236}">
                  <a16:creationId xmlns:a16="http://schemas.microsoft.com/office/drawing/2014/main" id="{E11D7B4B-E952-CF21-4C4D-70D92C9CCD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58" y="135936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カギ線コネクタ 106">
              <a:extLst>
                <a:ext uri="{FF2B5EF4-FFF2-40B4-BE49-F238E27FC236}">
                  <a16:creationId xmlns:a16="http://schemas.microsoft.com/office/drawing/2014/main" id="{B4C19AE3-9941-D8A1-5A96-00BD3899BC8C}"/>
                </a:ext>
              </a:extLst>
            </p:cNvPr>
            <p:cNvCxnSpPr>
              <a:cxnSpLocks/>
              <a:stCxn id="21" idx="0"/>
              <a:endCxn id="29" idx="3"/>
            </p:cNvCxnSpPr>
            <p:nvPr/>
          </p:nvCxnSpPr>
          <p:spPr>
            <a:xfrm rot="16200000" flipV="1">
              <a:off x="3890247" y="-830521"/>
              <a:ext cx="2074467" cy="691144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45339488-F0D4-8BF8-DD98-596578A9160E}"/>
                </a:ext>
              </a:extLst>
            </p:cNvPr>
            <p:cNvCxnSpPr>
              <a:cxnSpLocks/>
              <a:stCxn id="32" idx="2"/>
              <a:endCxn id="6" idx="0"/>
            </p:cNvCxnSpPr>
            <p:nvPr/>
          </p:nvCxnSpPr>
          <p:spPr>
            <a:xfrm flipH="1">
              <a:off x="1240663" y="2045232"/>
              <a:ext cx="2495" cy="6859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4C7ADC52-ED50-C340-42DE-5EBBDD0EA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431" y="1737455"/>
              <a:ext cx="100745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結果通知</a:t>
              </a:r>
            </a:p>
          </p:txBody>
        </p:sp>
        <p:cxnSp>
          <p:nvCxnSpPr>
            <p:cNvPr id="33" name="カギ線コネクタ 5">
              <a:extLst>
                <a:ext uri="{FF2B5EF4-FFF2-40B4-BE49-F238E27FC236}">
                  <a16:creationId xmlns:a16="http://schemas.microsoft.com/office/drawing/2014/main" id="{BBE4894F-80CC-6800-4E41-420FBE4CB233}"/>
                </a:ext>
              </a:extLst>
            </p:cNvPr>
            <p:cNvCxnSpPr>
              <a:cxnSpLocks/>
              <a:stCxn id="17" idx="3"/>
              <a:endCxn id="24" idx="1"/>
            </p:cNvCxnSpPr>
            <p:nvPr/>
          </p:nvCxnSpPr>
          <p:spPr>
            <a:xfrm flipV="1">
              <a:off x="4139182" y="2998084"/>
              <a:ext cx="798632" cy="282625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115">
              <a:extLst>
                <a:ext uri="{FF2B5EF4-FFF2-40B4-BE49-F238E27FC236}">
                  <a16:creationId xmlns:a16="http://schemas.microsoft.com/office/drawing/2014/main" id="{6689BE8B-0641-4990-2F44-79F255554D39}"/>
                </a:ext>
              </a:extLst>
            </p:cNvPr>
            <p:cNvSpPr/>
            <p:nvPr/>
          </p:nvSpPr>
          <p:spPr>
            <a:xfrm>
              <a:off x="4934388" y="3662434"/>
              <a:ext cx="1801620" cy="2578179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287CAD9C-D6EC-9C2D-F7F0-1024D35CCC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037" y="3727736"/>
              <a:ext cx="1718971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審査・承認の結果を帳票として作成する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07343263-6EBE-C57C-31FA-D7C124104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7036" y="4705836"/>
              <a:ext cx="1590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. </a:t>
              </a:r>
              <a:r>
                <a:rPr lang="zh-TW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書類出力</a:t>
              </a:r>
              <a:r>
                <a:rPr lang="en-US" altLang="zh-TW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zh-TW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法定帳票作成機能（外部）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37" name="カギ線コネクタ 46">
              <a:extLst>
                <a:ext uri="{FF2B5EF4-FFF2-40B4-BE49-F238E27FC236}">
                  <a16:creationId xmlns:a16="http://schemas.microsoft.com/office/drawing/2014/main" id="{9F245189-C110-289C-D474-4DA492F2B987}"/>
                </a:ext>
              </a:extLst>
            </p:cNvPr>
            <p:cNvCxnSpPr>
              <a:cxnSpLocks/>
              <a:stCxn id="21" idx="2"/>
              <a:endCxn id="25" idx="0"/>
            </p:cNvCxnSpPr>
            <p:nvPr/>
          </p:nvCxnSpPr>
          <p:spPr>
            <a:xfrm rot="16200000" flipH="1">
              <a:off x="8476475" y="6147338"/>
              <a:ext cx="393713" cy="58026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75E52819-920C-5276-1540-D716C436A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759" y="5800139"/>
              <a:ext cx="12808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Functions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帳票作成処理</a:t>
              </a:r>
            </a:p>
          </p:txBody>
        </p:sp>
        <p:sp>
          <p:nvSpPr>
            <p:cNvPr id="41" name="TextBox 9">
              <a:extLst>
                <a:ext uri="{FF2B5EF4-FFF2-40B4-BE49-F238E27FC236}">
                  <a16:creationId xmlns:a16="http://schemas.microsoft.com/office/drawing/2014/main" id="{DB07D385-C4C0-3245-0B53-82EF4C96A8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3057" y="5789506"/>
              <a:ext cx="12808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Functions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通知メール送信処理</a:t>
              </a:r>
            </a:p>
          </p:txBody>
        </p:sp>
      </p:grpSp>
      <p:pic>
        <p:nvPicPr>
          <p:cNvPr id="44" name="グラフィックス 43">
            <a:extLst>
              <a:ext uri="{FF2B5EF4-FFF2-40B4-BE49-F238E27FC236}">
                <a16:creationId xmlns:a16="http://schemas.microsoft.com/office/drawing/2014/main" id="{25A0483B-8509-9C57-DB07-DC87B2FE8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57684" y="4161662"/>
            <a:ext cx="380774" cy="380774"/>
          </a:xfrm>
          <a:prstGeom prst="rect">
            <a:avLst/>
          </a:prstGeom>
        </p:spPr>
      </p:pic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8A793847-FE43-A201-A26D-CACDFF8CE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4561" y="7033712"/>
            <a:ext cx="547199" cy="547199"/>
          </a:xfrm>
          <a:prstGeom prst="rect">
            <a:avLst/>
          </a:prstGeom>
        </p:spPr>
      </p:pic>
      <p:pic>
        <p:nvPicPr>
          <p:cNvPr id="46" name="グラフィックス 45">
            <a:extLst>
              <a:ext uri="{FF2B5EF4-FFF2-40B4-BE49-F238E27FC236}">
                <a16:creationId xmlns:a16="http://schemas.microsoft.com/office/drawing/2014/main" id="{2E9D7B96-C429-6F83-9067-0052A49F5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0135" y="6999235"/>
            <a:ext cx="547199" cy="547199"/>
          </a:xfrm>
          <a:prstGeom prst="rect">
            <a:avLst/>
          </a:prstGeom>
        </p:spPr>
      </p:pic>
      <p:sp>
        <p:nvSpPr>
          <p:cNvPr id="13" name="Rectangle 78">
            <a:extLst>
              <a:ext uri="{FF2B5EF4-FFF2-40B4-BE49-F238E27FC236}">
                <a16:creationId xmlns:a16="http://schemas.microsoft.com/office/drawing/2014/main" id="{A9DB654B-ED87-37C9-DA7F-A5B625AA710C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7D4C44B6-6D46-FE59-1A60-60768E2B2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41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</a:t>
            </a:r>
            <a:r>
              <a:rPr kumimoji="1" lang="en-US" altLang="ja-JP" sz="4400" dirty="0"/>
              <a:t>-1-3-1.</a:t>
            </a:r>
            <a:r>
              <a:rPr kumimoji="1" lang="ja-JP" altLang="en-US" sz="4400" dirty="0"/>
              <a:t>審査・承認</a:t>
            </a:r>
            <a:r>
              <a:rPr kumimoji="1" lang="en-US" altLang="ja-JP" sz="4400" dirty="0"/>
              <a:t>_</a:t>
            </a:r>
            <a:r>
              <a:rPr kumimoji="1" lang="ja-JP" altLang="en-US" sz="4400" dirty="0"/>
              <a:t>審査・</a:t>
            </a:r>
            <a:r>
              <a:rPr kumimoji="1" lang="ja-JP" altLang="en-US" sz="4400"/>
              <a:t>承認機能</a:t>
            </a:r>
            <a:br>
              <a:rPr kumimoji="1" lang="en-US" altLang="ja-JP" sz="4400"/>
            </a:br>
            <a:r>
              <a:rPr kumimoji="1" lang="ja-JP" altLang="en-US" sz="4400"/>
              <a:t>（</a:t>
            </a:r>
            <a:r>
              <a:rPr kumimoji="1" lang="ja-JP" altLang="en-US" sz="4400" dirty="0"/>
              <a:t>パターン</a:t>
            </a:r>
            <a:r>
              <a:rPr kumimoji="1" lang="en-US" altLang="ja-JP" sz="4400" dirty="0"/>
              <a:t>1 Azure Functions</a:t>
            </a:r>
            <a:r>
              <a:rPr kumimoji="1" lang="ja-JP" altLang="en-US" sz="4400" dirty="0"/>
              <a:t>利用パターン）</a:t>
            </a:r>
            <a:endParaRPr kumimoji="1" lang="ja-JP" altLang="en-US" dirty="0"/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282803" y="2523022"/>
            <a:ext cx="4551964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審査・承認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審査・承認機能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187" y="6237171"/>
            <a:ext cx="99778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 flipV="1">
            <a:off x="3875757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06" y="618178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542" y="6190998"/>
            <a:ext cx="1293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8011674" y="5887803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1">
            <a:extLst>
              <a:ext uri="{FF2B5EF4-FFF2-40B4-BE49-F238E27FC236}">
                <a16:creationId xmlns:a16="http://schemas.microsoft.com/office/drawing/2014/main" id="{1C64A465-BE55-47A2-2C46-8CBB3CE5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1230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7E33124F-DD88-B2E6-D948-F9947333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4826" y="39337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</p:cNvCxnSpPr>
          <p:nvPr/>
        </p:nvCxnSpPr>
        <p:spPr>
          <a:xfrm flipV="1">
            <a:off x="3875757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E4A55A64-9C47-C884-D5C0-C702EDB15A7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6633355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</p:cNvCxnSpPr>
          <p:nvPr/>
        </p:nvCxnSpPr>
        <p:spPr>
          <a:xfrm>
            <a:off x="9530285" y="5900929"/>
            <a:ext cx="61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</p:cNvCxnSpPr>
          <p:nvPr/>
        </p:nvCxnSpPr>
        <p:spPr>
          <a:xfrm>
            <a:off x="3875757" y="5899695"/>
            <a:ext cx="1999632" cy="274205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xtBox 11">
            <a:extLst>
              <a:ext uri="{FF2B5EF4-FFF2-40B4-BE49-F238E27FC236}">
                <a16:creationId xmlns:a16="http://schemas.microsoft.com/office/drawing/2014/main" id="{AD5FE661-CEF2-691F-9FFE-C6B67240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070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2" name="直線矢印コネクタ 120">
            <a:extLst>
              <a:ext uri="{FF2B5EF4-FFF2-40B4-BE49-F238E27FC236}">
                <a16:creationId xmlns:a16="http://schemas.microsoft.com/office/drawing/2014/main" id="{8B3D9CCD-41E3-29F9-5844-64C95178CCAE}"/>
              </a:ext>
            </a:extLst>
          </p:cNvPr>
          <p:cNvCxnSpPr>
            <a:cxnSpLocks/>
            <a:stCxn id="171" idx="2"/>
            <a:endCxn id="8" idx="0"/>
          </p:cNvCxnSpPr>
          <p:nvPr/>
        </p:nvCxnSpPr>
        <p:spPr>
          <a:xfrm>
            <a:off x="6354103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FF38619-4EA7-30A1-58B4-DF2668337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6356" y="2523022"/>
            <a:ext cx="365761" cy="3657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3FF127D-167F-8415-F0C0-41CDFD003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84715" y="3389884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294F8872-8748-D0CC-1160-7F9693070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92335" y="3387236"/>
            <a:ext cx="548640" cy="54864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14879" y="5621121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663519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276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563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</p:cNvCxnSpPr>
          <p:nvPr/>
        </p:nvCxnSpPr>
        <p:spPr>
          <a:xfrm>
            <a:off x="6383775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8219" y="470036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63035" y="5619804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52362" y="5613483"/>
            <a:ext cx="548640" cy="548640"/>
          </a:xfrm>
          <a:prstGeom prst="rect">
            <a:avLst/>
          </a:prstGeom>
        </p:spPr>
      </p:pic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111CA3BC-DA11-20F1-C040-249D352979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489087" y="5376570"/>
            <a:ext cx="580541" cy="580541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AD377438-4B01-0315-2870-6B9E2BB9A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98" y="3950584"/>
            <a:ext cx="37707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審査対象データ及び審査・承認処理結果データを保管するDB・ストレージを持つ機能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99387488-FF0D-646C-624F-1422407EC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1165" y="4690562"/>
            <a:ext cx="295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CDA53920-3482-7BDD-638F-3F27ED2E1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662128" y="5393852"/>
            <a:ext cx="580542" cy="58054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C7C672-BB4E-B40F-212A-848CC9FA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3642" y="6013732"/>
            <a:ext cx="1367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2644081A-1EF3-1320-1D8D-746C8B096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53510" y="5408471"/>
            <a:ext cx="548640" cy="54864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FA70D7C-7BE8-33F5-EDA0-1DB1BDE6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2983" y="6004944"/>
            <a:ext cx="1529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Rectangle 93">
            <a:extLst>
              <a:ext uri="{FF2B5EF4-FFF2-40B4-BE49-F238E27FC236}">
                <a16:creationId xmlns:a16="http://schemas.microsoft.com/office/drawing/2014/main" id="{4CF1588C-EFAE-6A9B-962D-2FD11F9A567D}"/>
              </a:ext>
            </a:extLst>
          </p:cNvPr>
          <p:cNvSpPr/>
          <p:nvPr/>
        </p:nvSpPr>
        <p:spPr>
          <a:xfrm>
            <a:off x="9937325" y="7155511"/>
            <a:ext cx="4123419" cy="88353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" name="直線矢印コネクタ 120">
            <a:extLst>
              <a:ext uri="{FF2B5EF4-FFF2-40B4-BE49-F238E27FC236}">
                <a16:creationId xmlns:a16="http://schemas.microsoft.com/office/drawing/2014/main" id="{4FB3578C-0414-C9AB-8BC2-31137BB0B2A7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1999035" y="6872125"/>
            <a:ext cx="0" cy="283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20">
            <a:extLst>
              <a:ext uri="{FF2B5EF4-FFF2-40B4-BE49-F238E27FC236}">
                <a16:creationId xmlns:a16="http://schemas.microsoft.com/office/drawing/2014/main" id="{1613AC87-6D62-D296-B99E-1D34828E2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325" y="7265796"/>
            <a:ext cx="15224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審査結果を参照し処理する機能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AB8FE7B1-8DA2-4E0B-0B31-CCCDC1C3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1039" y="7260132"/>
            <a:ext cx="3048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公文書ダウンロード機能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B8499CD8-803F-FB7A-284B-C81F404B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2334" y="6041128"/>
            <a:ext cx="1367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Rectangle 134">
            <a:extLst>
              <a:ext uri="{FF2B5EF4-FFF2-40B4-BE49-F238E27FC236}">
                <a16:creationId xmlns:a16="http://schemas.microsoft.com/office/drawing/2014/main" id="{867F1FA6-AF19-9DA8-27A7-D8E70ACAA113}"/>
              </a:ext>
            </a:extLst>
          </p:cNvPr>
          <p:cNvSpPr/>
          <p:nvPr/>
        </p:nvSpPr>
        <p:spPr>
          <a:xfrm>
            <a:off x="10182229" y="3763478"/>
            <a:ext cx="3850602" cy="31745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8" name="Rectangle 115">
            <a:extLst>
              <a:ext uri="{FF2B5EF4-FFF2-40B4-BE49-F238E27FC236}">
                <a16:creationId xmlns:a16="http://schemas.microsoft.com/office/drawing/2014/main" id="{2A9ADA1A-C71D-7B80-6321-248A120E8DB1}"/>
              </a:ext>
            </a:extLst>
          </p:cNvPr>
          <p:cNvSpPr/>
          <p:nvPr/>
        </p:nvSpPr>
        <p:spPr>
          <a:xfrm>
            <a:off x="5875389" y="8123419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7038766D-5C8E-FA78-3757-495E8CF38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AE0B08B7-312C-B7F7-8B4F-1648A72D9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4" y="8241193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29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5EDDB2E-04D2-47C1-14A1-7337602E00E0}"/>
              </a:ext>
            </a:extLst>
          </p:cNvPr>
          <p:cNvSpPr/>
          <p:nvPr/>
        </p:nvSpPr>
        <p:spPr>
          <a:xfrm>
            <a:off x="5282803" y="2523022"/>
            <a:ext cx="4551964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審査・承認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審査・承認機能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4000" dirty="0"/>
              <a:t>7-1-3-1.</a:t>
            </a:r>
            <a:r>
              <a:rPr kumimoji="1" lang="ja-JP" altLang="en-US" sz="4000" dirty="0"/>
              <a:t>審査・承認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審査・</a:t>
            </a:r>
            <a:r>
              <a:rPr kumimoji="1" lang="ja-JP" altLang="en-US" sz="4000"/>
              <a:t>承認機能</a:t>
            </a:r>
            <a:br>
              <a:rPr kumimoji="1" lang="en-US" altLang="ja-JP" sz="4000"/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2 Power Platform</a:t>
            </a:r>
            <a:r>
              <a:rPr kumimoji="1" lang="ja-JP" altLang="en-US" sz="4000" dirty="0"/>
              <a:t>利用）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799" y="6178132"/>
            <a:ext cx="10407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/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（職員）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3661889" y="556416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9" idx="1"/>
          </p:cNvCxnSpPr>
          <p:nvPr/>
        </p:nvCxnSpPr>
        <p:spPr>
          <a:xfrm flipV="1">
            <a:off x="4131789" y="5776569"/>
            <a:ext cx="2924367" cy="22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9">
            <a:extLst>
              <a:ext uri="{FF2B5EF4-FFF2-40B4-BE49-F238E27FC236}">
                <a16:creationId xmlns:a16="http://schemas.microsoft.com/office/drawing/2014/main" id="{DB9E95A7-A0D5-A129-D70E-5D1ABF2AC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2280" y="6103107"/>
            <a:ext cx="13673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Dataverse</a:t>
            </a: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1" idx="1"/>
          </p:cNvCxnSpPr>
          <p:nvPr/>
        </p:nvCxnSpPr>
        <p:spPr>
          <a:xfrm>
            <a:off x="4131789" y="5799111"/>
            <a:ext cx="1743600" cy="28426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0456549" y="3763478"/>
            <a:ext cx="3604195" cy="297606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5ADE1B53-058F-D574-A604-B1EEBDE08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4495" y="3950584"/>
            <a:ext cx="32197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審査対象データ及び審査・承認処理結果データを保管するDB・ストレージを持つ機能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6DFA3CBD-814D-A107-27E9-7644406D5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061" y="4695029"/>
            <a:ext cx="3052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C958FA38-EC4C-055A-2602-84FD2F7A5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6156" y="5373598"/>
            <a:ext cx="805942" cy="805942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1C56C8D5-26E7-66E7-B595-409A06D49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86544" y="2889753"/>
            <a:ext cx="653625" cy="653625"/>
          </a:xfrm>
          <a:prstGeom prst="rect">
            <a:avLst/>
          </a:prstGeom>
        </p:spPr>
      </p:pic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1B8B45FA-72BD-3357-97D2-9F881F7E8B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31266" y="2240107"/>
            <a:ext cx="450472" cy="450472"/>
          </a:xfrm>
          <a:prstGeom prst="rect">
            <a:avLst/>
          </a:prstGeom>
        </p:spPr>
      </p:pic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D45341A5-50B8-897C-6880-DD6780D4E6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910931" y="5407158"/>
            <a:ext cx="710092" cy="710092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A4A0835-95E7-580B-3B6D-10D1AE68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263" y="2882668"/>
            <a:ext cx="676283" cy="6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グラフィックス 43" descr="封筒 枠線">
            <a:extLst>
              <a:ext uri="{FF2B5EF4-FFF2-40B4-BE49-F238E27FC236}">
                <a16:creationId xmlns:a16="http://schemas.microsoft.com/office/drawing/2014/main" id="{0AC94947-464E-FD9E-DA74-C62EB6DAB4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16494" y="2836530"/>
            <a:ext cx="766226" cy="766226"/>
          </a:xfrm>
          <a:prstGeom prst="rect">
            <a:avLst/>
          </a:prstGeom>
        </p:spPr>
      </p:pic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02E83756-F835-3B14-4E19-B461349EA5EA}"/>
              </a:ext>
            </a:extLst>
          </p:cNvPr>
          <p:cNvCxnSpPr>
            <a:cxnSpLocks/>
            <a:stCxn id="44" idx="2"/>
            <a:endCxn id="136" idx="0"/>
          </p:cNvCxnSpPr>
          <p:nvPr/>
        </p:nvCxnSpPr>
        <p:spPr>
          <a:xfrm flipH="1">
            <a:off x="3896839" y="3602756"/>
            <a:ext cx="2768" cy="1961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9">
            <a:extLst>
              <a:ext uri="{FF2B5EF4-FFF2-40B4-BE49-F238E27FC236}">
                <a16:creationId xmlns:a16="http://schemas.microsoft.com/office/drawing/2014/main" id="{4B86A7CD-F1E0-A8ED-533C-07BB0E78C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659" y="3499643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PowerAutomate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通知発行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C6AFE43C-9376-AE12-F99B-9B456A7EFEAE}"/>
              </a:ext>
            </a:extLst>
          </p:cNvPr>
          <p:cNvCxnSpPr>
            <a:cxnSpLocks/>
            <a:stCxn id="15" idx="1"/>
            <a:endCxn id="44" idx="3"/>
          </p:cNvCxnSpPr>
          <p:nvPr/>
        </p:nvCxnSpPr>
        <p:spPr>
          <a:xfrm flipH="1">
            <a:off x="4282720" y="3216566"/>
            <a:ext cx="2903824" cy="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9">
            <a:extLst>
              <a:ext uri="{FF2B5EF4-FFF2-40B4-BE49-F238E27FC236}">
                <a16:creationId xmlns:a16="http://schemas.microsoft.com/office/drawing/2014/main" id="{FAB255F0-E1DA-8A72-8A2B-E96569FC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5976" y="3604508"/>
            <a:ext cx="13673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Teams/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メールなど</a:t>
            </a:r>
            <a:b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審査承認依頼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E59C1A6-D5DE-7BD9-1691-A63F9A88B75D}"/>
              </a:ext>
            </a:extLst>
          </p:cNvPr>
          <p:cNvCxnSpPr>
            <a:cxnSpLocks/>
            <a:stCxn id="9" idx="3"/>
            <a:endCxn id="38" idx="1"/>
          </p:cNvCxnSpPr>
          <p:nvPr/>
        </p:nvCxnSpPr>
        <p:spPr>
          <a:xfrm flipV="1">
            <a:off x="7862098" y="5762204"/>
            <a:ext cx="4048833" cy="14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コネクタ: カギ線 59">
            <a:extLst>
              <a:ext uri="{FF2B5EF4-FFF2-40B4-BE49-F238E27FC236}">
                <a16:creationId xmlns:a16="http://schemas.microsoft.com/office/drawing/2014/main" id="{7ADA4693-B05B-5C53-53C2-2AA189397719}"/>
              </a:ext>
            </a:extLst>
          </p:cNvPr>
          <p:cNvCxnSpPr>
            <a:cxnSpLocks/>
            <a:stCxn id="38" idx="3"/>
            <a:endCxn id="15" idx="3"/>
          </p:cNvCxnSpPr>
          <p:nvPr/>
        </p:nvCxnSpPr>
        <p:spPr>
          <a:xfrm flipH="1" flipV="1">
            <a:off x="7840169" y="3216566"/>
            <a:ext cx="4780854" cy="2545638"/>
          </a:xfrm>
          <a:prstGeom prst="bentConnector3">
            <a:avLst>
              <a:gd name="adj1" fmla="val -2336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9">
            <a:extLst>
              <a:ext uri="{FF2B5EF4-FFF2-40B4-BE49-F238E27FC236}">
                <a16:creationId xmlns:a16="http://schemas.microsoft.com/office/drawing/2014/main" id="{D9501D0A-401F-3327-D64B-7D61C8E1E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539" y="6318727"/>
            <a:ext cx="16818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PowerApps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審査・承認状況管理アプリ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Rectangle 78">
            <a:extLst>
              <a:ext uri="{FF2B5EF4-FFF2-40B4-BE49-F238E27FC236}">
                <a16:creationId xmlns:a16="http://schemas.microsoft.com/office/drawing/2014/main" id="{B77EAF26-5D57-5542-5D0D-9F62B2128B07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Power Platform</a:t>
            </a: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2E70FAE1-797F-134D-2AED-988B34A7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409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F7DA361B-7FA3-F35C-9A80-FB17675BB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5" y="8241193"/>
            <a:ext cx="34170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423FFB43-A91F-0F6B-9C9C-81BE34E124E7}"/>
              </a:ext>
            </a:extLst>
          </p:cNvPr>
          <p:cNvSpPr/>
          <p:nvPr/>
        </p:nvSpPr>
        <p:spPr>
          <a:xfrm>
            <a:off x="5875389" y="8123419"/>
            <a:ext cx="531948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Rectangle 93">
            <a:extLst>
              <a:ext uri="{FF2B5EF4-FFF2-40B4-BE49-F238E27FC236}">
                <a16:creationId xmlns:a16="http://schemas.microsoft.com/office/drawing/2014/main" id="{AE4EB0B4-6EC2-9EFE-50F2-BCCF58F8AC09}"/>
              </a:ext>
            </a:extLst>
          </p:cNvPr>
          <p:cNvSpPr/>
          <p:nvPr/>
        </p:nvSpPr>
        <p:spPr>
          <a:xfrm>
            <a:off x="9937325" y="7155511"/>
            <a:ext cx="4123419" cy="88353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" name="直線矢印コネクタ 120">
            <a:extLst>
              <a:ext uri="{FF2B5EF4-FFF2-40B4-BE49-F238E27FC236}">
                <a16:creationId xmlns:a16="http://schemas.microsoft.com/office/drawing/2014/main" id="{DACB5805-7948-4D5F-5A55-E5896BA568C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1999035" y="6872125"/>
            <a:ext cx="0" cy="283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20">
            <a:extLst>
              <a:ext uri="{FF2B5EF4-FFF2-40B4-BE49-F238E27FC236}">
                <a16:creationId xmlns:a16="http://schemas.microsoft.com/office/drawing/2014/main" id="{79913D48-CF86-221B-DC3C-1E1FF27CC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325" y="7265796"/>
            <a:ext cx="15224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審査結果を参照し処理する機能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A1F8A03B-1617-2B62-1F9B-23499F99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1039" y="7260132"/>
            <a:ext cx="3048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公文書ダウンロード機能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41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89EA-79C7-8B1A-6EEB-97DC09C9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E9018AB5-907F-CB7A-E094-253658A11572}"/>
              </a:ext>
            </a:extLst>
          </p:cNvPr>
          <p:cNvSpPr/>
          <p:nvPr/>
        </p:nvSpPr>
        <p:spPr>
          <a:xfrm>
            <a:off x="7305859" y="2889990"/>
            <a:ext cx="2269941" cy="204055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C7401DC-604F-B244-34C1-402755D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Meiryo UI"/>
                <a:ea typeface="Meiryo UI"/>
              </a:rPr>
              <a:t>7-1-1-1. </a:t>
            </a:r>
            <a:r>
              <a:rPr kumimoji="1" lang="ja-JP" altLang="en-US" sz="3600">
                <a:latin typeface="Meiryo UI"/>
                <a:ea typeface="Meiryo UI"/>
              </a:rPr>
              <a:t>利用者認証</a:t>
            </a:r>
            <a:r>
              <a:rPr kumimoji="1" lang="en-US" altLang="ja-JP" sz="3600">
                <a:latin typeface="Meiryo UI"/>
                <a:ea typeface="Meiryo UI"/>
              </a:rPr>
              <a:t>_</a:t>
            </a:r>
            <a:r>
              <a:rPr kumimoji="1" lang="ja-JP" altLang="en-US" sz="3600">
                <a:latin typeface="Meiryo UI"/>
                <a:ea typeface="Meiryo UI"/>
              </a:rPr>
              <a:t>本人確認機能（レベル</a:t>
            </a:r>
            <a:r>
              <a:rPr kumimoji="1" lang="en-US" altLang="ja-JP" sz="3600">
                <a:latin typeface="Meiryo UI"/>
                <a:ea typeface="Meiryo UI"/>
              </a:rPr>
              <a:t>A</a:t>
            </a:r>
            <a:r>
              <a:rPr kumimoji="1" lang="ja-JP" altLang="en-US" sz="3600">
                <a:latin typeface="Meiryo UI"/>
                <a:ea typeface="Meiryo UI"/>
              </a:rPr>
              <a:t>）</a:t>
            </a:r>
            <a:endParaRPr lang="en-US" altLang="ja-JP" sz="3600" err="1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648F124-9817-BAAD-0E3B-F5168B7CE840}"/>
              </a:ext>
            </a:extLst>
          </p:cNvPr>
          <p:cNvSpPr/>
          <p:nvPr/>
        </p:nvSpPr>
        <p:spPr>
          <a:xfrm>
            <a:off x="7305859" y="4926359"/>
            <a:ext cx="6603229" cy="186140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589F57-2CC4-FFC3-7B17-AC5EAA8C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355" y="6005030"/>
            <a:ext cx="1564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ユーザー情報管理関数</a:t>
            </a:r>
          </a:p>
        </p:txBody>
      </p:sp>
      <p:pic>
        <p:nvPicPr>
          <p:cNvPr id="11" name="グラフィックス 44">
            <a:extLst>
              <a:ext uri="{FF2B5EF4-FFF2-40B4-BE49-F238E27FC236}">
                <a16:creationId xmlns:a16="http://schemas.microsoft.com/office/drawing/2014/main" id="{61E2319B-A0CB-0673-68BD-46B6E51E5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5301" y="5383776"/>
            <a:ext cx="548639" cy="548639"/>
          </a:xfrm>
          <a:prstGeom prst="rect">
            <a:avLst/>
          </a:prstGeom>
        </p:spPr>
      </p:pic>
      <p:sp>
        <p:nvSpPr>
          <p:cNvPr id="14" name="Rectangle 78">
            <a:extLst>
              <a:ext uri="{FF2B5EF4-FFF2-40B4-BE49-F238E27FC236}">
                <a16:creationId xmlns:a16="http://schemas.microsoft.com/office/drawing/2014/main" id="{08F962A0-1C9E-1272-6154-595C27900D40}"/>
              </a:ext>
            </a:extLst>
          </p:cNvPr>
          <p:cNvSpPr/>
          <p:nvPr/>
        </p:nvSpPr>
        <p:spPr>
          <a:xfrm>
            <a:off x="6856849" y="2272660"/>
            <a:ext cx="7511479" cy="674434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5" name="グラフィックス 57">
            <a:extLst>
              <a:ext uri="{FF2B5EF4-FFF2-40B4-BE49-F238E27FC236}">
                <a16:creationId xmlns:a16="http://schemas.microsoft.com/office/drawing/2014/main" id="{7B9B5AEC-617F-5C0D-C9CC-CB5C9AB74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4860" y="2323458"/>
            <a:ext cx="381000" cy="381000"/>
          </a:xfrm>
          <a:prstGeom prst="rect">
            <a:avLst/>
          </a:prstGeom>
        </p:spPr>
      </p:pic>
      <p:sp>
        <p:nvSpPr>
          <p:cNvPr id="24" name="TextBox 20">
            <a:extLst>
              <a:ext uri="{FF2B5EF4-FFF2-40B4-BE49-F238E27FC236}">
                <a16:creationId xmlns:a16="http://schemas.microsoft.com/office/drawing/2014/main" id="{565F0748-0792-DA06-54C2-658FA94B3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005030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バックエンド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5" name="グラフィックス 75">
            <a:extLst>
              <a:ext uri="{FF2B5EF4-FFF2-40B4-BE49-F238E27FC236}">
                <a16:creationId xmlns:a16="http://schemas.microsoft.com/office/drawing/2014/main" id="{BB29B745-83D8-B75F-D0DE-F6AF426B7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0533" y="5383775"/>
            <a:ext cx="548640" cy="548640"/>
          </a:xfrm>
          <a:prstGeom prst="rect">
            <a:avLst/>
          </a:prstGeom>
        </p:spPr>
      </p:pic>
      <p:sp>
        <p:nvSpPr>
          <p:cNvPr id="35" name="TextBox 20">
            <a:extLst>
              <a:ext uri="{FF2B5EF4-FFF2-40B4-BE49-F238E27FC236}">
                <a16:creationId xmlns:a16="http://schemas.microsoft.com/office/drawing/2014/main" id="{54F5341E-A3F5-F6C3-C67B-A08FA915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60403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E44E0FB0-2F63-ECEE-1D7B-8CD3C14CD57E}"/>
              </a:ext>
            </a:extLst>
          </p:cNvPr>
          <p:cNvSpPr/>
          <p:nvPr/>
        </p:nvSpPr>
        <p:spPr>
          <a:xfrm>
            <a:off x="7305859" y="7334198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2DA4F82-828F-AF6B-B941-2E8C7A94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68" y="6952927"/>
            <a:ext cx="80235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(個人)</a:t>
            </a:r>
          </a:p>
        </p:txBody>
      </p:sp>
      <p:pic>
        <p:nvPicPr>
          <p:cNvPr id="5" name="Graphic 23">
            <a:extLst>
              <a:ext uri="{FF2B5EF4-FFF2-40B4-BE49-F238E27FC236}">
                <a16:creationId xmlns:a16="http://schemas.microsoft.com/office/drawing/2014/main" id="{1451E0C0-3714-9266-F942-645BEB87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 flipH="1">
            <a:off x="2969695" y="6380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9898FD3C-AB87-7947-4571-A45439A0F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604033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184DC11C-CF19-F404-55AD-7FC837AF642F}"/>
              </a:ext>
            </a:extLst>
          </p:cNvPr>
          <p:cNvCxnSpPr>
            <a:cxnSpLocks/>
          </p:cNvCxnSpPr>
          <p:nvPr/>
        </p:nvCxnSpPr>
        <p:spPr>
          <a:xfrm>
            <a:off x="10860773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E268239D-05CF-DFA6-47CE-462A6C8CA41F}"/>
              </a:ext>
            </a:extLst>
          </p:cNvPr>
          <p:cNvCxnSpPr>
            <a:cxnSpLocks/>
            <a:stCxn id="5" idx="0"/>
            <a:endCxn id="12" idx="2"/>
          </p:cNvCxnSpPr>
          <p:nvPr/>
        </p:nvCxnSpPr>
        <p:spPr>
          <a:xfrm flipV="1">
            <a:off x="3204645" y="5685374"/>
            <a:ext cx="1" cy="695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カギ線コネクタ 90">
            <a:extLst>
              <a:ext uri="{FF2B5EF4-FFF2-40B4-BE49-F238E27FC236}">
                <a16:creationId xmlns:a16="http://schemas.microsoft.com/office/drawing/2014/main" id="{8817DE37-9A52-6495-64C8-DF082141AA18}"/>
              </a:ext>
            </a:extLst>
          </p:cNvPr>
          <p:cNvCxnSpPr>
            <a:cxnSpLocks/>
            <a:stCxn id="4" idx="2"/>
            <a:endCxn id="22" idx="1"/>
          </p:cNvCxnSpPr>
          <p:nvPr/>
        </p:nvCxnSpPr>
        <p:spPr>
          <a:xfrm rot="16200000" flipH="1">
            <a:off x="5021702" y="5659090"/>
            <a:ext cx="467100" cy="41012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20">
            <a:extLst>
              <a:ext uri="{FF2B5EF4-FFF2-40B4-BE49-F238E27FC236}">
                <a16:creationId xmlns:a16="http://schemas.microsoft.com/office/drawing/2014/main" id="{803F9494-5567-9C58-64B1-A349C8668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257" y="4006685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証明書の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有効性確認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5AD3484D-D7DA-B1ED-6F76-8C2E1829D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2910385"/>
            <a:ext cx="28969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公的個人認証サービス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ja-JP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JPKI</a:t>
            </a:r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本人確認のための電子証明書を管理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Rectangle 115">
            <a:extLst>
              <a:ext uri="{FF2B5EF4-FFF2-40B4-BE49-F238E27FC236}">
                <a16:creationId xmlns:a16="http://schemas.microsoft.com/office/drawing/2014/main" id="{FBA4F9D7-7D16-7C65-6F0E-D75D657B59DE}"/>
              </a:ext>
            </a:extLst>
          </p:cNvPr>
          <p:cNvSpPr/>
          <p:nvPr/>
        </p:nvSpPr>
        <p:spPr>
          <a:xfrm>
            <a:off x="1678474" y="2737415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54C15042-E39C-EB57-9FCB-F589537A5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4707822"/>
            <a:ext cx="2896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認証・署名サービス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JPKI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と連携し、受信した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電子証明書の有効性を確認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9DF7AAE-B772-815C-181E-24FA81364CE2}"/>
              </a:ext>
            </a:extLst>
          </p:cNvPr>
          <p:cNvSpPr/>
          <p:nvPr/>
        </p:nvSpPr>
        <p:spPr>
          <a:xfrm>
            <a:off x="1678474" y="4534852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E3C2C57-6A23-5F2C-2EE0-F136407A7D63}"/>
              </a:ext>
            </a:extLst>
          </p:cNvPr>
          <p:cNvCxnSpPr>
            <a:cxnSpLocks/>
            <a:stCxn id="12" idx="0"/>
            <a:endCxn id="6" idx="2"/>
          </p:cNvCxnSpPr>
          <p:nvPr/>
        </p:nvCxnSpPr>
        <p:spPr>
          <a:xfrm flipV="1">
            <a:off x="3204646" y="3887937"/>
            <a:ext cx="0" cy="64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74ECDB44-9C62-67F8-2CBE-FF6BBDBCB6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4201" y="3396624"/>
            <a:ext cx="560049" cy="560049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76817329-C5A3-984D-26ED-C324FC11C9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39072" y="5406889"/>
            <a:ext cx="560049" cy="560049"/>
          </a:xfrm>
          <a:prstGeom prst="rect">
            <a:avLst/>
          </a:prstGeom>
        </p:spPr>
      </p:pic>
      <p:sp>
        <p:nvSpPr>
          <p:cNvPr id="32" name="TextBox 20">
            <a:extLst>
              <a:ext uri="{FF2B5EF4-FFF2-40B4-BE49-F238E27FC236}">
                <a16:creationId xmlns:a16="http://schemas.microsoft.com/office/drawing/2014/main" id="{E37F4D92-7AAE-519D-747F-D4E70305D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35" y="3949885"/>
            <a:ext cx="13439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AD B2C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IDプロバイダ連携</a:t>
            </a: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E3E484CD-3A02-41F9-B538-6CE5C624D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5964928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0ABFF2C0-35CD-F9B7-2E1C-0EDCB6DC1EBB}"/>
              </a:ext>
            </a:extLst>
          </p:cNvPr>
          <p:cNvCxnSpPr>
            <a:cxnSpLocks/>
          </p:cNvCxnSpPr>
          <p:nvPr/>
        </p:nvCxnSpPr>
        <p:spPr>
          <a:xfrm>
            <a:off x="8752894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A345227B-905C-1038-48DA-0C8A335C6939}"/>
              </a:ext>
            </a:extLst>
          </p:cNvPr>
          <p:cNvCxnSpPr>
            <a:cxnSpLocks/>
          </p:cNvCxnSpPr>
          <p:nvPr/>
        </p:nvCxnSpPr>
        <p:spPr>
          <a:xfrm flipV="1">
            <a:off x="8407400" y="4502809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20">
            <a:extLst>
              <a:ext uri="{FF2B5EF4-FFF2-40B4-BE49-F238E27FC236}">
                <a16:creationId xmlns:a16="http://schemas.microsoft.com/office/drawing/2014/main" id="{F6E14BE5-EC6F-DEF2-0516-129744C10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907" y="6203912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トークン発行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A7C32728-3E29-3160-3041-EC14A7FF4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290" y="66516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4A8F71BA-AA3B-E5CF-5BE4-2468B78B6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568" y="2761777"/>
            <a:ext cx="19592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本人確認結果の連携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（身元確認及び当人認証）</a:t>
            </a: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BFED8184-1BA8-792E-E232-72D93EDD8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00277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Rectangle 115">
            <a:extLst>
              <a:ext uri="{FF2B5EF4-FFF2-40B4-BE49-F238E27FC236}">
                <a16:creationId xmlns:a16="http://schemas.microsoft.com/office/drawing/2014/main" id="{03EDB66C-D2AE-BFC9-3D2F-FBE006B2306B}"/>
              </a:ext>
            </a:extLst>
          </p:cNvPr>
          <p:cNvSpPr/>
          <p:nvPr/>
        </p:nvSpPr>
        <p:spPr>
          <a:xfrm>
            <a:off x="9923896" y="2910385"/>
            <a:ext cx="3985192" cy="172220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2" name="TextBox 20">
            <a:extLst>
              <a:ext uri="{FF2B5EF4-FFF2-40B4-BE49-F238E27FC236}">
                <a16:creationId xmlns:a16="http://schemas.microsoft.com/office/drawing/2014/main" id="{77265F1E-DD5D-A9B2-FCEA-ECD23FD96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609799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D4248F70-3184-6F6A-77E1-8104B8102AEB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8810693" y="3771488"/>
            <a:ext cx="1113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カギ線コネクタ 90">
            <a:extLst>
              <a:ext uri="{FF2B5EF4-FFF2-40B4-BE49-F238E27FC236}">
                <a16:creationId xmlns:a16="http://schemas.microsoft.com/office/drawing/2014/main" id="{AD7668E9-E5D9-E37D-DE03-6DCBCD3D162C}"/>
              </a:ext>
            </a:extLst>
          </p:cNvPr>
          <p:cNvCxnSpPr>
            <a:cxnSpLocks/>
            <a:stCxn id="5" idx="1"/>
            <a:endCxn id="11" idx="1"/>
          </p:cNvCxnSpPr>
          <p:nvPr/>
        </p:nvCxnSpPr>
        <p:spPr>
          <a:xfrm flipV="1">
            <a:off x="3439595" y="5658096"/>
            <a:ext cx="4725706" cy="957355"/>
          </a:xfrm>
          <a:prstGeom prst="bentConnector3">
            <a:avLst>
              <a:gd name="adj1" fmla="val 7929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カギ線コネクタ 90">
            <a:extLst>
              <a:ext uri="{FF2B5EF4-FFF2-40B4-BE49-F238E27FC236}">
                <a16:creationId xmlns:a16="http://schemas.microsoft.com/office/drawing/2014/main" id="{D14D3A91-07C3-38C0-E823-40C4F38E03DE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3425737" y="3676649"/>
            <a:ext cx="4708465" cy="2802202"/>
          </a:xfrm>
          <a:prstGeom prst="bentConnector3">
            <a:avLst>
              <a:gd name="adj1" fmla="val 3031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カギ線コネクタ 85">
            <a:extLst>
              <a:ext uri="{FF2B5EF4-FFF2-40B4-BE49-F238E27FC236}">
                <a16:creationId xmlns:a16="http://schemas.microsoft.com/office/drawing/2014/main" id="{E4C7A042-715C-63F1-D749-181940A7921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730817" y="3241150"/>
            <a:ext cx="2115802" cy="1868963"/>
          </a:xfrm>
          <a:prstGeom prst="bentConnector3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20">
            <a:extLst>
              <a:ext uri="{FF2B5EF4-FFF2-40B4-BE49-F238E27FC236}">
                <a16:creationId xmlns:a16="http://schemas.microsoft.com/office/drawing/2014/main" id="{A87CCB5C-0D0A-09A1-4F00-FB2C1A2BA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432" y="4652987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880EDDD0-FAF2-05FB-F7D5-E7225FD8C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999" y="3293693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65B0397D-A1B1-CA6C-A393-83C410C87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823" y="5833169"/>
            <a:ext cx="2173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作成またはシステム利用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（スマートフォン等で電子証明書に対する</a:t>
            </a:r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PIN/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パスワードを入力し、マイナンバーカードを読み取る）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25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</a:t>
            </a:r>
            <a:r>
              <a:rPr kumimoji="1" lang="en-US" altLang="ja-JP" sz="4400" dirty="0"/>
              <a:t>-1-3-1.</a:t>
            </a:r>
            <a:r>
              <a:rPr kumimoji="1" lang="ja-JP" altLang="en-US" sz="4400" dirty="0"/>
              <a:t>審査・承認</a:t>
            </a:r>
            <a:r>
              <a:rPr kumimoji="1" lang="en-US" altLang="ja-JP" sz="4400" dirty="0"/>
              <a:t>_</a:t>
            </a:r>
            <a:r>
              <a:rPr kumimoji="1" lang="ja-JP" altLang="en-US" sz="4400" dirty="0"/>
              <a:t>審査・</a:t>
            </a:r>
            <a:r>
              <a:rPr kumimoji="1" lang="ja-JP" altLang="en-US" sz="4400"/>
              <a:t>承認機能</a:t>
            </a:r>
            <a:br>
              <a:rPr kumimoji="1" lang="en-US" altLang="ja-JP" sz="4400"/>
            </a:br>
            <a:r>
              <a:rPr kumimoji="1" lang="ja-JP" altLang="en-US" sz="4400"/>
              <a:t>（</a:t>
            </a:r>
            <a:r>
              <a:rPr kumimoji="1" lang="ja-JP" altLang="en-US" sz="4400" dirty="0"/>
              <a:t>パターン</a:t>
            </a:r>
            <a:r>
              <a:rPr kumimoji="1" lang="en-US" altLang="ja-JP" sz="4400" dirty="0"/>
              <a:t>3 Azure Functions</a:t>
            </a:r>
            <a:r>
              <a:rPr kumimoji="1" lang="ja-JP" altLang="en-US" sz="4400" dirty="0"/>
              <a:t>利用パターン（</a:t>
            </a:r>
            <a:r>
              <a:rPr kumimoji="1" lang="en-US" altLang="ja-JP" sz="4400" dirty="0"/>
              <a:t>AI</a:t>
            </a:r>
            <a:r>
              <a:rPr kumimoji="1" lang="ja-JP" altLang="en-US" sz="4400"/>
              <a:t>活用））</a:t>
            </a:r>
            <a:endParaRPr kumimoji="1" lang="ja-JP" altLang="en-US" dirty="0"/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4072941" y="2284697"/>
            <a:ext cx="6510228" cy="640625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審査・承認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審査・承認機能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421" y="6031799"/>
            <a:ext cx="99778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163043" y="545639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4" idx="1"/>
          </p:cNvCxnSpPr>
          <p:nvPr/>
        </p:nvCxnSpPr>
        <p:spPr>
          <a:xfrm>
            <a:off x="2632943" y="5691344"/>
            <a:ext cx="2239122" cy="15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192" y="5984497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728" y="5976935"/>
            <a:ext cx="1293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審査・承認処理関数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6768860" y="5698907"/>
            <a:ext cx="840688" cy="6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TextBox 11">
            <a:extLst>
              <a:ext uri="{FF2B5EF4-FFF2-40B4-BE49-F238E27FC236}">
                <a16:creationId xmlns:a16="http://schemas.microsoft.com/office/drawing/2014/main" id="{1C64A465-BE55-47A2-2C46-8CBB3CE5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416" y="3745283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7E33124F-DD88-B2E6-D948-F99473330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012" y="3744845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9" name="Connector: Elbow 12">
            <a:extLst>
              <a:ext uri="{FF2B5EF4-FFF2-40B4-BE49-F238E27FC236}">
                <a16:creationId xmlns:a16="http://schemas.microsoft.com/office/drawing/2014/main" id="{520B26F6-6B20-24E0-3096-78FBC0AB7CFD}"/>
              </a:ext>
            </a:extLst>
          </p:cNvPr>
          <p:cNvCxnSpPr>
            <a:cxnSpLocks/>
            <a:stCxn id="136" idx="1"/>
            <a:endCxn id="8" idx="1"/>
          </p:cNvCxnSpPr>
          <p:nvPr/>
        </p:nvCxnSpPr>
        <p:spPr>
          <a:xfrm flipV="1">
            <a:off x="2632943" y="3475308"/>
            <a:ext cx="2208958" cy="22160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E4A55A64-9C47-C884-D5C0-C702EDB15A76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5390541" y="3472660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8158188" y="5698907"/>
            <a:ext cx="27627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477517" y="1969296"/>
            <a:ext cx="11727079" cy="794544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28" idx="1"/>
          </p:cNvCxnSpPr>
          <p:nvPr/>
        </p:nvCxnSpPr>
        <p:spPr>
          <a:xfrm>
            <a:off x="2632943" y="5691344"/>
            <a:ext cx="1991243" cy="3595482"/>
          </a:xfrm>
          <a:prstGeom prst="bentConnector3">
            <a:avLst>
              <a:gd name="adj1" fmla="val 5537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TextBox 11">
            <a:extLst>
              <a:ext uri="{FF2B5EF4-FFF2-40B4-BE49-F238E27FC236}">
                <a16:creationId xmlns:a16="http://schemas.microsoft.com/office/drawing/2014/main" id="{AD5FE661-CEF2-691F-9FFE-C6B67240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256" y="2657786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2" name="直線矢印コネクタ 120">
            <a:extLst>
              <a:ext uri="{FF2B5EF4-FFF2-40B4-BE49-F238E27FC236}">
                <a16:creationId xmlns:a16="http://schemas.microsoft.com/office/drawing/2014/main" id="{8B3D9CCD-41E3-29F9-5844-64C95178CCAE}"/>
              </a:ext>
            </a:extLst>
          </p:cNvPr>
          <p:cNvCxnSpPr>
            <a:cxnSpLocks/>
            <a:stCxn id="171" idx="2"/>
            <a:endCxn id="8" idx="0"/>
          </p:cNvCxnSpPr>
          <p:nvPr/>
        </p:nvCxnSpPr>
        <p:spPr>
          <a:xfrm>
            <a:off x="5111289" y="3057896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7517" y="1969296"/>
            <a:ext cx="381000" cy="38100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AFF38619-4EA7-30A1-58B4-DF2668337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33542" y="2334126"/>
            <a:ext cx="365761" cy="3657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13FF127D-167F-8415-F0C0-41CDFD003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1901" y="3200988"/>
            <a:ext cx="548640" cy="548640"/>
          </a:xfrm>
          <a:prstGeom prst="rect">
            <a:avLst/>
          </a:prstGeom>
        </p:spPr>
      </p:pic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294F8872-8748-D0CC-1160-7F96930709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49521" y="3198340"/>
            <a:ext cx="548640" cy="548640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92CA91CC-9AAA-0EE8-B898-28B6DA4E4E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72065" y="5432225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DC8C1EF4-BF73-8C5A-C863-8C370C264EE6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>
          <a:xfrm flipV="1">
            <a:off x="5420705" y="5705228"/>
            <a:ext cx="799516" cy="1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1">
            <a:extLst>
              <a:ext uri="{FF2B5EF4-FFF2-40B4-BE49-F238E27FC236}">
                <a16:creationId xmlns:a16="http://schemas.microsoft.com/office/drawing/2014/main" id="{ACBD0BEC-BF3F-D1EB-231C-7CCEE0D42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5462" y="5995726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F6127441-2782-D0D9-8906-6C7C3D70E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749" y="483692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1" name="直線矢印コネクタ 120">
            <a:extLst>
              <a:ext uri="{FF2B5EF4-FFF2-40B4-BE49-F238E27FC236}">
                <a16:creationId xmlns:a16="http://schemas.microsoft.com/office/drawing/2014/main" id="{94DEB94E-C358-FFE5-5779-FB28D2F76B22}"/>
              </a:ext>
            </a:extLst>
          </p:cNvPr>
          <p:cNvCxnSpPr>
            <a:cxnSpLocks/>
          </p:cNvCxnSpPr>
          <p:nvPr/>
        </p:nvCxnSpPr>
        <p:spPr>
          <a:xfrm>
            <a:off x="5140961" y="5249389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6156B21-A77A-8EA9-62E7-F3E0B4174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5405" y="4511468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20221" y="5430908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09548" y="5424587"/>
            <a:ext cx="548640" cy="548640"/>
          </a:xfrm>
          <a:prstGeom prst="rect">
            <a:avLst/>
          </a:prstGeom>
        </p:spPr>
      </p:pic>
      <p:pic>
        <p:nvPicPr>
          <p:cNvPr id="2" name="グラフィックス 1">
            <a:extLst>
              <a:ext uri="{FF2B5EF4-FFF2-40B4-BE49-F238E27FC236}">
                <a16:creationId xmlns:a16="http://schemas.microsoft.com/office/drawing/2014/main" id="{111CA3BC-DA11-20F1-C040-249D352979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235519" y="5155477"/>
            <a:ext cx="580541" cy="580541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AD377438-4B01-0315-2870-6B9E2BB9A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0030" y="3729491"/>
            <a:ext cx="37707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審査対象データ及び審査・承認処理結果データを保管するDB・ストレージを持つ機能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99387488-FF0D-646C-624F-1422407EC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7597" y="4469469"/>
            <a:ext cx="2951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申請・届出機能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電子決裁機能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CDA53920-3482-7BDD-638F-3F27ED2E17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408560" y="5172759"/>
            <a:ext cx="580542" cy="580542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C7C672-BB4E-B40F-212A-848CC9FAB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0074" y="5792639"/>
            <a:ext cx="1367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2644081A-1EF3-1320-1D8D-746C8B096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699942" y="5187378"/>
            <a:ext cx="548640" cy="548640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FA70D7C-7BE8-33F5-EDA0-1DB1BDE6E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9415" y="5783851"/>
            <a:ext cx="15296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Rectangle 93">
            <a:extLst>
              <a:ext uri="{FF2B5EF4-FFF2-40B4-BE49-F238E27FC236}">
                <a16:creationId xmlns:a16="http://schemas.microsoft.com/office/drawing/2014/main" id="{4CF1588C-EFAE-6A9B-962D-2FD11F9A567D}"/>
              </a:ext>
            </a:extLst>
          </p:cNvPr>
          <p:cNvSpPr/>
          <p:nvPr/>
        </p:nvSpPr>
        <p:spPr>
          <a:xfrm>
            <a:off x="10776035" y="7001530"/>
            <a:ext cx="4123419" cy="88353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" name="直線矢印コネクタ 120">
            <a:extLst>
              <a:ext uri="{FF2B5EF4-FFF2-40B4-BE49-F238E27FC236}">
                <a16:creationId xmlns:a16="http://schemas.microsoft.com/office/drawing/2014/main" id="{4FB3578C-0414-C9AB-8BC2-31137BB0B2A7}"/>
              </a:ext>
            </a:extLst>
          </p:cNvPr>
          <p:cNvCxnSpPr>
            <a:cxnSpLocks/>
          </p:cNvCxnSpPr>
          <p:nvPr/>
        </p:nvCxnSpPr>
        <p:spPr>
          <a:xfrm flipV="1">
            <a:off x="12745467" y="6701366"/>
            <a:ext cx="0" cy="283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20">
            <a:extLst>
              <a:ext uri="{FF2B5EF4-FFF2-40B4-BE49-F238E27FC236}">
                <a16:creationId xmlns:a16="http://schemas.microsoft.com/office/drawing/2014/main" id="{1613AC87-6D62-D296-B99E-1D34828E2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6035" y="7111815"/>
            <a:ext cx="15224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審査結果を参照し処理する機能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AB8FE7B1-8DA2-4E0B-0B31-CCCDC1C33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7471" y="7064206"/>
            <a:ext cx="3048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公文書ダウンロード機能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申請・届出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公文書公開機能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B8499CD8-803F-FB7A-284B-C81F404B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8766" y="5820035"/>
            <a:ext cx="1367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審査データ保管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Rectangle 134">
            <a:extLst>
              <a:ext uri="{FF2B5EF4-FFF2-40B4-BE49-F238E27FC236}">
                <a16:creationId xmlns:a16="http://schemas.microsoft.com/office/drawing/2014/main" id="{867F1FA6-AF19-9DA8-27A7-D8E70ACAA113}"/>
              </a:ext>
            </a:extLst>
          </p:cNvPr>
          <p:cNvSpPr/>
          <p:nvPr/>
        </p:nvSpPr>
        <p:spPr>
          <a:xfrm>
            <a:off x="10928661" y="3542385"/>
            <a:ext cx="3850602" cy="31745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8" name="Rectangle 115">
            <a:extLst>
              <a:ext uri="{FF2B5EF4-FFF2-40B4-BE49-F238E27FC236}">
                <a16:creationId xmlns:a16="http://schemas.microsoft.com/office/drawing/2014/main" id="{2A9ADA1A-C71D-7B80-6321-248A120E8DB1}"/>
              </a:ext>
            </a:extLst>
          </p:cNvPr>
          <p:cNvSpPr/>
          <p:nvPr/>
        </p:nvSpPr>
        <p:spPr>
          <a:xfrm>
            <a:off x="4624186" y="8768492"/>
            <a:ext cx="537173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7038766D-5C8E-FA78-3757-495E8CF38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978" y="8967596"/>
            <a:ext cx="18700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AE0B08B7-312C-B7F7-8B4F-1648A72D9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071" y="8886266"/>
            <a:ext cx="33778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AAFEBD07-D787-0D54-D130-75A324DB98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616964" y="7482734"/>
            <a:ext cx="438624" cy="438624"/>
          </a:xfrm>
          <a:prstGeom prst="rect">
            <a:avLst/>
          </a:prstGeom>
        </p:spPr>
      </p:pic>
      <p:pic>
        <p:nvPicPr>
          <p:cNvPr id="37" name="グラフィックス 36">
            <a:extLst>
              <a:ext uri="{FF2B5EF4-FFF2-40B4-BE49-F238E27FC236}">
                <a16:creationId xmlns:a16="http://schemas.microsoft.com/office/drawing/2014/main" id="{47D41934-38F9-63EF-1998-14B349DD27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987978" y="7441932"/>
            <a:ext cx="516164" cy="516164"/>
          </a:xfrm>
          <a:prstGeom prst="rect">
            <a:avLst/>
          </a:prstGeom>
        </p:spPr>
      </p:pic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C5373DD-9D4D-D5B9-BE63-5625945FB450}"/>
              </a:ext>
            </a:extLst>
          </p:cNvPr>
          <p:cNvSpPr txBox="1"/>
          <p:nvPr/>
        </p:nvSpPr>
        <p:spPr>
          <a:xfrm>
            <a:off x="6998908" y="8027461"/>
            <a:ext cx="1718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 OpenAI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審査結果生成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3CA246E-39DD-67C0-1B7A-597A5A60E5A7}"/>
              </a:ext>
            </a:extLst>
          </p:cNvPr>
          <p:cNvSpPr txBox="1"/>
          <p:nvPr/>
        </p:nvSpPr>
        <p:spPr>
          <a:xfrm>
            <a:off x="8824973" y="7958877"/>
            <a:ext cx="7978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AI Search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審査関連資料検索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96E2A25-2217-29A1-05CD-53EA111323AC}"/>
              </a:ext>
            </a:extLst>
          </p:cNvPr>
          <p:cNvSpPr txBox="1"/>
          <p:nvPr/>
        </p:nvSpPr>
        <p:spPr>
          <a:xfrm>
            <a:off x="9305172" y="6900968"/>
            <a:ext cx="6291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審査関連資料抽出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79DDCD7-23C2-ADA4-7EEB-30DB4A396AC7}"/>
              </a:ext>
            </a:extLst>
          </p:cNvPr>
          <p:cNvSpPr txBox="1"/>
          <p:nvPr/>
        </p:nvSpPr>
        <p:spPr>
          <a:xfrm>
            <a:off x="6892539" y="6930242"/>
            <a:ext cx="83613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審査内容及び</a:t>
            </a:r>
            <a:endParaRPr kumimoji="1" lang="en-US" altLang="ja-JP" sz="1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審査関連文書内容</a:t>
            </a:r>
          </a:p>
        </p:txBody>
      </p:sp>
      <p:cxnSp>
        <p:nvCxnSpPr>
          <p:cNvPr id="47" name="Connector: Elbow 109">
            <a:extLst>
              <a:ext uri="{FF2B5EF4-FFF2-40B4-BE49-F238E27FC236}">
                <a16:creationId xmlns:a16="http://schemas.microsoft.com/office/drawing/2014/main" id="{70E5FC03-69DD-3506-6A66-4C0A8326608A}"/>
              </a:ext>
            </a:extLst>
          </p:cNvPr>
          <p:cNvCxnSpPr>
            <a:cxnSpLocks/>
            <a:stCxn id="141" idx="2"/>
            <a:endCxn id="37" idx="0"/>
          </p:cNvCxnSpPr>
          <p:nvPr/>
        </p:nvCxnSpPr>
        <p:spPr>
          <a:xfrm rot="16200000" flipH="1">
            <a:off x="8003911" y="6199782"/>
            <a:ext cx="1064887" cy="141941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矢印コネクタ 120">
            <a:extLst>
              <a:ext uri="{FF2B5EF4-FFF2-40B4-BE49-F238E27FC236}">
                <a16:creationId xmlns:a16="http://schemas.microsoft.com/office/drawing/2014/main" id="{BC95C8C0-F300-261A-9989-42B79C0AD8EA}"/>
              </a:ext>
            </a:extLst>
          </p:cNvPr>
          <p:cNvCxnSpPr>
            <a:cxnSpLocks/>
            <a:stCxn id="141" idx="2"/>
            <a:endCxn id="36" idx="0"/>
          </p:cNvCxnSpPr>
          <p:nvPr/>
        </p:nvCxnSpPr>
        <p:spPr>
          <a:xfrm>
            <a:off x="7826649" y="6377045"/>
            <a:ext cx="9627" cy="1105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728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9061728" y="3491831"/>
            <a:ext cx="5309235" cy="584801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データ連携機能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7-1-4-1.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データ</a:t>
            </a:r>
            <a:r>
              <a:rPr kumimoji="1" lang="ja-JP" altLang="en-US"/>
              <a:t>連携機能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データベースサービスとして利用）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502" y="5128623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個人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3664" y="460517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 flipV="1">
            <a:off x="2853564" y="4839219"/>
            <a:ext cx="2194158" cy="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639933" y="2317364"/>
            <a:ext cx="11121038" cy="739984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047722" y="3491831"/>
            <a:ext cx="3130056" cy="269477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141" y="3659720"/>
            <a:ext cx="26706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データソースとなるブロック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電子決裁機能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4034173" y="7189205"/>
            <a:ext cx="4562335" cy="167723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43" y="7315186"/>
            <a:ext cx="43445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データストアへのアクセスを提供するブロック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動的コンテンツ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分析用ダッシュボード機能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74" y="7149832"/>
            <a:ext cx="2275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処理済みのデータを格納するストレージ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3174" y="2335812"/>
            <a:ext cx="381000" cy="38100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2C441F7-0A9D-EAAB-47B0-06F21F44A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0724" y="5128623"/>
            <a:ext cx="15116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データ整形ジョブ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49341" y="7927224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646" y="8509504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</p:txBody>
      </p:sp>
      <p:pic>
        <p:nvPicPr>
          <p:cNvPr id="5" name="グラフィックス 11">
            <a:extLst>
              <a:ext uri="{FF2B5EF4-FFF2-40B4-BE49-F238E27FC236}">
                <a16:creationId xmlns:a16="http://schemas.microsoft.com/office/drawing/2014/main" id="{A70F5BE9-3364-3A9E-21A6-84EE3621F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2928" y="4583734"/>
            <a:ext cx="510932" cy="510932"/>
          </a:xfrm>
          <a:prstGeom prst="rect">
            <a:avLst/>
          </a:prstGeom>
        </p:spPr>
      </p:pic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37" idx="1"/>
            <a:endCxn id="163" idx="3"/>
          </p:cNvCxnSpPr>
          <p:nvPr/>
        </p:nvCxnSpPr>
        <p:spPr>
          <a:xfrm flipH="1">
            <a:off x="8596508" y="8025652"/>
            <a:ext cx="837967" cy="2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9">
            <a:extLst>
              <a:ext uri="{FF2B5EF4-FFF2-40B4-BE49-F238E27FC236}">
                <a16:creationId xmlns:a16="http://schemas.microsoft.com/office/drawing/2014/main" id="{A275C4BC-E36E-F349-E380-35C0D1067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559" y="8509504"/>
            <a:ext cx="1192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A516334A-D247-4BC9-FB55-C91BAE163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0773" y="7893463"/>
            <a:ext cx="580541" cy="580541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5187527A-111C-6113-1C2B-B8394EB9D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7495" y="8516242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3A118A7E-AC52-054A-9005-C82FC67790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930934" y="7890529"/>
            <a:ext cx="582401" cy="582401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5AE654BB-60B6-A3CC-C01F-CB0760098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152" y="5725868"/>
            <a:ext cx="977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7B47C190-25D1-3DF8-0937-F1BD0A79C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3219" y="5128623"/>
            <a:ext cx="580541" cy="580541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94F6014A-9438-06DD-5195-F25736BCC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6867" y="5737300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052F022A-AD63-A61C-32AB-F2F8CA6B1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36185" y="5114555"/>
            <a:ext cx="582401" cy="582401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F1777AD-7B6B-9E4E-8061-2C0BD2FC93C6}"/>
              </a:ext>
            </a:extLst>
          </p:cNvPr>
          <p:cNvCxnSpPr>
            <a:cxnSpLocks/>
            <a:stCxn id="160" idx="3"/>
            <a:endCxn id="5" idx="1"/>
          </p:cNvCxnSpPr>
          <p:nvPr/>
        </p:nvCxnSpPr>
        <p:spPr>
          <a:xfrm flipV="1">
            <a:off x="8177778" y="4839200"/>
            <a:ext cx="3245150" cy="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84BCB5BC-DD81-46CE-4D38-833FEB3A0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73" y="8306096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E989AB63-3B11-C9F1-483D-4D691ED0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3664" y="778968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DD0394E-1936-8F56-C749-49781B96D293}"/>
              </a:ext>
            </a:extLst>
          </p:cNvPr>
          <p:cNvCxnSpPr>
            <a:cxnSpLocks/>
            <a:stCxn id="30" idx="1"/>
            <a:endCxn id="163" idx="1"/>
          </p:cNvCxnSpPr>
          <p:nvPr/>
        </p:nvCxnSpPr>
        <p:spPr>
          <a:xfrm>
            <a:off x="2853564" y="8024631"/>
            <a:ext cx="1180609" cy="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134">
            <a:extLst>
              <a:ext uri="{FF2B5EF4-FFF2-40B4-BE49-F238E27FC236}">
                <a16:creationId xmlns:a16="http://schemas.microsoft.com/office/drawing/2014/main" id="{F7317652-A0C0-609C-54CB-1CE5B8EF961D}"/>
              </a:ext>
            </a:extLst>
          </p:cNvPr>
          <p:cNvSpPr/>
          <p:nvPr/>
        </p:nvSpPr>
        <p:spPr>
          <a:xfrm>
            <a:off x="9434475" y="7088605"/>
            <a:ext cx="4565813" cy="187409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39" name="直線矢印コネクタ 120">
            <a:extLst>
              <a:ext uri="{FF2B5EF4-FFF2-40B4-BE49-F238E27FC236}">
                <a16:creationId xmlns:a16="http://schemas.microsoft.com/office/drawing/2014/main" id="{E905BBF6-8563-C030-DAE3-55415308CE3E}"/>
              </a:ext>
            </a:extLst>
          </p:cNvPr>
          <p:cNvCxnSpPr>
            <a:cxnSpLocks/>
            <a:stCxn id="2" idx="2"/>
            <a:endCxn id="37" idx="0"/>
          </p:cNvCxnSpPr>
          <p:nvPr/>
        </p:nvCxnSpPr>
        <p:spPr>
          <a:xfrm>
            <a:off x="11716558" y="5682621"/>
            <a:ext cx="824" cy="140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34">
            <a:extLst>
              <a:ext uri="{FF2B5EF4-FFF2-40B4-BE49-F238E27FC236}">
                <a16:creationId xmlns:a16="http://schemas.microsoft.com/office/drawing/2014/main" id="{928E4A82-CD6E-4F01-87E5-7AD479DCA8F6}"/>
              </a:ext>
            </a:extLst>
          </p:cNvPr>
          <p:cNvSpPr txBox="1">
            <a:spLocks/>
          </p:cNvSpPr>
          <p:nvPr/>
        </p:nvSpPr>
        <p:spPr bwMode="auto">
          <a:xfrm>
            <a:off x="10309062" y="8500126"/>
            <a:ext cx="1498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専用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プール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8" name="グラフィックス 47">
            <a:extLst>
              <a:ext uri="{FF2B5EF4-FFF2-40B4-BE49-F238E27FC236}">
                <a16:creationId xmlns:a16="http://schemas.microsoft.com/office/drawing/2014/main" id="{17B6DF62-F6F9-D511-6350-CE93FE511A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46372" y="7933679"/>
            <a:ext cx="531630" cy="5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96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9067781" y="3491831"/>
            <a:ext cx="5309235" cy="584801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データ連携機能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7-1-4-1.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データ</a:t>
            </a:r>
            <a:r>
              <a:rPr kumimoji="1" lang="ja-JP" altLang="en-US"/>
              <a:t>連携機能</a:t>
            </a:r>
            <a:br>
              <a:rPr kumimoji="1" lang="en-US" altLang="ja-JP"/>
            </a:br>
            <a:r>
              <a:rPr kumimoji="1" lang="ja-JP" altLang="en-US" sz="3600"/>
              <a:t>（</a:t>
            </a:r>
            <a:r>
              <a:rPr kumimoji="1" lang="ja-JP" altLang="en-US" sz="3600" dirty="0"/>
              <a:t>パターン</a:t>
            </a:r>
            <a:r>
              <a:rPr kumimoji="1" lang="en-US" altLang="ja-JP" sz="3600" dirty="0"/>
              <a:t>2 Azure Storage Accounts</a:t>
            </a:r>
            <a:r>
              <a:rPr kumimoji="1" lang="ja-JP" altLang="en-US" sz="3600" dirty="0"/>
              <a:t>をデータソースとして利用・</a:t>
            </a:r>
            <a:r>
              <a:rPr kumimoji="1" lang="en-US" altLang="ja-JP" sz="3600" dirty="0"/>
              <a:t>Azure Functions</a:t>
            </a:r>
            <a:r>
              <a:rPr kumimoji="1" lang="ja-JP" altLang="en-US" sz="3600" dirty="0"/>
              <a:t>利用）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555" y="5128623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個人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9717" y="460517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 flipV="1">
            <a:off x="2859617" y="4839219"/>
            <a:ext cx="2194158" cy="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645986" y="2317364"/>
            <a:ext cx="11121038" cy="739984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053775" y="3491831"/>
            <a:ext cx="3130056" cy="269477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194" y="3659720"/>
            <a:ext cx="26706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データソースとなるブロック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電子決裁機能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4040226" y="7189205"/>
            <a:ext cx="4562335" cy="167723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996" y="7315186"/>
            <a:ext cx="43445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データストアへのアクセスを提供するブロック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動的コンテンツ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分析用ダッシュボード機能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9127" y="7149832"/>
            <a:ext cx="2275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処理済みのデータを格納するストレージ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9227" y="2335812"/>
            <a:ext cx="381000" cy="381000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55394" y="7927224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3699" y="8509504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</p:txBody>
      </p:sp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37" idx="1"/>
            <a:endCxn id="163" idx="3"/>
          </p:cNvCxnSpPr>
          <p:nvPr/>
        </p:nvCxnSpPr>
        <p:spPr>
          <a:xfrm flipH="1">
            <a:off x="8602561" y="8025652"/>
            <a:ext cx="837967" cy="2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9">
            <a:extLst>
              <a:ext uri="{FF2B5EF4-FFF2-40B4-BE49-F238E27FC236}">
                <a16:creationId xmlns:a16="http://schemas.microsoft.com/office/drawing/2014/main" id="{A275C4BC-E36E-F349-E380-35C0D1067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612" y="8509504"/>
            <a:ext cx="1192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A516334A-D247-4BC9-FB55-C91BAE163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6826" y="7893463"/>
            <a:ext cx="580541" cy="580541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5187527A-111C-6113-1C2B-B8394EB9D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3548" y="8516242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3A118A7E-AC52-054A-9005-C82FC67790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936987" y="7890529"/>
            <a:ext cx="582401" cy="582401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F1777AD-7B6B-9E4E-8061-2C0BD2FC93C6}"/>
              </a:ext>
            </a:extLst>
          </p:cNvPr>
          <p:cNvCxnSpPr>
            <a:cxnSpLocks/>
            <a:stCxn id="160" idx="3"/>
            <a:endCxn id="11" idx="1"/>
          </p:cNvCxnSpPr>
          <p:nvPr/>
        </p:nvCxnSpPr>
        <p:spPr>
          <a:xfrm>
            <a:off x="8183831" y="4839219"/>
            <a:ext cx="32532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84BCB5BC-DD81-46CE-4D38-833FEB3A0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726" y="8306096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E989AB63-3B11-C9F1-483D-4D691ED0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9717" y="778968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DD0394E-1936-8F56-C749-49781B96D293}"/>
              </a:ext>
            </a:extLst>
          </p:cNvPr>
          <p:cNvCxnSpPr>
            <a:cxnSpLocks/>
            <a:stCxn id="30" idx="1"/>
            <a:endCxn id="163" idx="1"/>
          </p:cNvCxnSpPr>
          <p:nvPr/>
        </p:nvCxnSpPr>
        <p:spPr>
          <a:xfrm>
            <a:off x="2859617" y="8024631"/>
            <a:ext cx="1180609" cy="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134">
            <a:extLst>
              <a:ext uri="{FF2B5EF4-FFF2-40B4-BE49-F238E27FC236}">
                <a16:creationId xmlns:a16="http://schemas.microsoft.com/office/drawing/2014/main" id="{F7317652-A0C0-609C-54CB-1CE5B8EF961D}"/>
              </a:ext>
            </a:extLst>
          </p:cNvPr>
          <p:cNvSpPr/>
          <p:nvPr/>
        </p:nvSpPr>
        <p:spPr>
          <a:xfrm>
            <a:off x="9440528" y="7088605"/>
            <a:ext cx="4565813" cy="187409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39" name="直線矢印コネクタ 120">
            <a:extLst>
              <a:ext uri="{FF2B5EF4-FFF2-40B4-BE49-F238E27FC236}">
                <a16:creationId xmlns:a16="http://schemas.microsoft.com/office/drawing/2014/main" id="{E905BBF6-8563-C030-DAE3-55415308CE3E}"/>
              </a:ext>
            </a:extLst>
          </p:cNvPr>
          <p:cNvCxnSpPr>
            <a:cxnSpLocks/>
            <a:stCxn id="6" idx="2"/>
            <a:endCxn id="37" idx="0"/>
          </p:cNvCxnSpPr>
          <p:nvPr/>
        </p:nvCxnSpPr>
        <p:spPr>
          <a:xfrm>
            <a:off x="11722827" y="5668623"/>
            <a:ext cx="608" cy="1419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34">
            <a:extLst>
              <a:ext uri="{FF2B5EF4-FFF2-40B4-BE49-F238E27FC236}">
                <a16:creationId xmlns:a16="http://schemas.microsoft.com/office/drawing/2014/main" id="{928E4A82-CD6E-4F01-87E5-7AD479DCA8F6}"/>
              </a:ext>
            </a:extLst>
          </p:cNvPr>
          <p:cNvSpPr txBox="1">
            <a:spLocks/>
          </p:cNvSpPr>
          <p:nvPr/>
        </p:nvSpPr>
        <p:spPr bwMode="auto">
          <a:xfrm>
            <a:off x="10315115" y="8500126"/>
            <a:ext cx="1498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専用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プール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8" name="グラフィックス 47">
            <a:extLst>
              <a:ext uri="{FF2B5EF4-FFF2-40B4-BE49-F238E27FC236}">
                <a16:creationId xmlns:a16="http://schemas.microsoft.com/office/drawing/2014/main" id="{17B6DF62-F6F9-D511-6350-CE93FE511A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52425" y="7933679"/>
            <a:ext cx="531630" cy="531630"/>
          </a:xfrm>
          <a:prstGeom prst="rect">
            <a:avLst/>
          </a:prstGeom>
        </p:spPr>
      </p:pic>
      <p:sp>
        <p:nvSpPr>
          <p:cNvPr id="6" name="TextBox 20">
            <a:extLst>
              <a:ext uri="{FF2B5EF4-FFF2-40B4-BE49-F238E27FC236}">
                <a16:creationId xmlns:a16="http://schemas.microsoft.com/office/drawing/2014/main" id="{B292EAFD-F811-F5AC-6EC2-92319DB1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1951" y="5114625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データ整形関数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825089D3-34EC-B434-26C2-16B45987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37095" y="4564899"/>
            <a:ext cx="548640" cy="548640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C1C46AF9-D567-EB97-DC31-8BD59B240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1084" y="5108314"/>
            <a:ext cx="548640" cy="548640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872CABD4-717D-9E49-4004-C29F42D3D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9389" y="5690594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</p:txBody>
      </p:sp>
    </p:spTree>
    <p:extLst>
      <p:ext uri="{BB962C8B-B14F-4D97-AF65-F5344CB8AC3E}">
        <p14:creationId xmlns:p14="http://schemas.microsoft.com/office/powerpoint/2010/main" val="1417506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9061728" y="3491831"/>
            <a:ext cx="5309235" cy="584801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データ連携機能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7-1-4-1.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データ</a:t>
            </a:r>
            <a:r>
              <a:rPr kumimoji="1" lang="ja-JP" altLang="en-US"/>
              <a:t>連携機能</a:t>
            </a:r>
            <a:br>
              <a:rPr kumimoji="1" lang="en-US" altLang="ja-JP"/>
            </a:br>
            <a:r>
              <a:rPr kumimoji="1" lang="ja-JP" altLang="en-US" sz="3100"/>
              <a:t>（</a:t>
            </a:r>
            <a:r>
              <a:rPr kumimoji="1" lang="ja-JP" altLang="en-US" sz="3100" dirty="0"/>
              <a:t>パターン</a:t>
            </a:r>
            <a:r>
              <a:rPr kumimoji="1" lang="en-US" altLang="ja-JP" sz="3100" dirty="0"/>
              <a:t>3 Azure Storage Accounts</a:t>
            </a:r>
            <a:r>
              <a:rPr kumimoji="1" lang="ja-JP" altLang="en-US" sz="3100" dirty="0"/>
              <a:t>をデータソースとして利用・</a:t>
            </a:r>
            <a:r>
              <a:rPr kumimoji="1" lang="en-US" altLang="ja-JP" sz="3100" dirty="0"/>
              <a:t>Azure Data Factory</a:t>
            </a:r>
            <a:r>
              <a:rPr kumimoji="1" lang="ja-JP" altLang="en-US" sz="3100" dirty="0"/>
              <a:t>利用）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502" y="5128623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個人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3664" y="460517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 flipV="1">
            <a:off x="2853564" y="4839219"/>
            <a:ext cx="2194158" cy="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639933" y="2317364"/>
            <a:ext cx="11121038" cy="739984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047722" y="3491831"/>
            <a:ext cx="3130056" cy="269477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141" y="3659720"/>
            <a:ext cx="267063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データソースとなるブロック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電子決裁機能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4034173" y="7189205"/>
            <a:ext cx="4562335" cy="167723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43" y="7315186"/>
            <a:ext cx="43445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データストアへのアクセスを提供するブロック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動的コンテンツ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分析用ダッシュボード機能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74" y="7149832"/>
            <a:ext cx="2275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処理済みのデータを格納するストレージ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3174" y="2335812"/>
            <a:ext cx="381000" cy="381000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2C441F7-0A9D-EAAB-47B0-06F21F44A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0724" y="5128623"/>
            <a:ext cx="151166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データ整形ジョブ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49341" y="7927224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646" y="8509504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</p:txBody>
      </p:sp>
      <p:pic>
        <p:nvPicPr>
          <p:cNvPr id="5" name="グラフィックス 11">
            <a:extLst>
              <a:ext uri="{FF2B5EF4-FFF2-40B4-BE49-F238E27FC236}">
                <a16:creationId xmlns:a16="http://schemas.microsoft.com/office/drawing/2014/main" id="{A70F5BE9-3364-3A9E-21A6-84EE3621F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22928" y="4583734"/>
            <a:ext cx="510932" cy="510932"/>
          </a:xfrm>
          <a:prstGeom prst="rect">
            <a:avLst/>
          </a:prstGeom>
        </p:spPr>
      </p:pic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37" idx="1"/>
            <a:endCxn id="163" idx="3"/>
          </p:cNvCxnSpPr>
          <p:nvPr/>
        </p:nvCxnSpPr>
        <p:spPr>
          <a:xfrm flipH="1">
            <a:off x="8596508" y="8025652"/>
            <a:ext cx="837967" cy="2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9">
            <a:extLst>
              <a:ext uri="{FF2B5EF4-FFF2-40B4-BE49-F238E27FC236}">
                <a16:creationId xmlns:a16="http://schemas.microsoft.com/office/drawing/2014/main" id="{A275C4BC-E36E-F349-E380-35C0D1067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559" y="8509504"/>
            <a:ext cx="1192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A516334A-D247-4BC9-FB55-C91BAE163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0773" y="7893463"/>
            <a:ext cx="580541" cy="580541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5187527A-111C-6113-1C2B-B8394EB9D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7495" y="8516242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3A118A7E-AC52-054A-9005-C82FC67790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930934" y="7890529"/>
            <a:ext cx="582401" cy="582401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F1777AD-7B6B-9E4E-8061-2C0BD2FC93C6}"/>
              </a:ext>
            </a:extLst>
          </p:cNvPr>
          <p:cNvCxnSpPr>
            <a:cxnSpLocks/>
            <a:stCxn id="160" idx="3"/>
            <a:endCxn id="5" idx="1"/>
          </p:cNvCxnSpPr>
          <p:nvPr/>
        </p:nvCxnSpPr>
        <p:spPr>
          <a:xfrm flipV="1">
            <a:off x="8177778" y="4839200"/>
            <a:ext cx="3245150" cy="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12">
            <a:extLst>
              <a:ext uri="{FF2B5EF4-FFF2-40B4-BE49-F238E27FC236}">
                <a16:creationId xmlns:a16="http://schemas.microsoft.com/office/drawing/2014/main" id="{84BCB5BC-DD81-46CE-4D38-833FEB3A0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73" y="8306096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E989AB63-3B11-C9F1-483D-4D691ED0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3664" y="778968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DDD0394E-1936-8F56-C749-49781B96D293}"/>
              </a:ext>
            </a:extLst>
          </p:cNvPr>
          <p:cNvCxnSpPr>
            <a:cxnSpLocks/>
            <a:stCxn id="30" idx="1"/>
            <a:endCxn id="163" idx="1"/>
          </p:cNvCxnSpPr>
          <p:nvPr/>
        </p:nvCxnSpPr>
        <p:spPr>
          <a:xfrm>
            <a:off x="2853564" y="8024631"/>
            <a:ext cx="1180609" cy="3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134">
            <a:extLst>
              <a:ext uri="{FF2B5EF4-FFF2-40B4-BE49-F238E27FC236}">
                <a16:creationId xmlns:a16="http://schemas.microsoft.com/office/drawing/2014/main" id="{F7317652-A0C0-609C-54CB-1CE5B8EF961D}"/>
              </a:ext>
            </a:extLst>
          </p:cNvPr>
          <p:cNvSpPr/>
          <p:nvPr/>
        </p:nvSpPr>
        <p:spPr>
          <a:xfrm>
            <a:off x="9434475" y="7088605"/>
            <a:ext cx="4565813" cy="187409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39" name="直線矢印コネクタ 120">
            <a:extLst>
              <a:ext uri="{FF2B5EF4-FFF2-40B4-BE49-F238E27FC236}">
                <a16:creationId xmlns:a16="http://schemas.microsoft.com/office/drawing/2014/main" id="{E905BBF6-8563-C030-DAE3-55415308CE3E}"/>
              </a:ext>
            </a:extLst>
          </p:cNvPr>
          <p:cNvCxnSpPr>
            <a:cxnSpLocks/>
            <a:stCxn id="2" idx="2"/>
            <a:endCxn id="37" idx="0"/>
          </p:cNvCxnSpPr>
          <p:nvPr/>
        </p:nvCxnSpPr>
        <p:spPr>
          <a:xfrm>
            <a:off x="11716558" y="5682621"/>
            <a:ext cx="824" cy="140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34">
            <a:extLst>
              <a:ext uri="{FF2B5EF4-FFF2-40B4-BE49-F238E27FC236}">
                <a16:creationId xmlns:a16="http://schemas.microsoft.com/office/drawing/2014/main" id="{928E4A82-CD6E-4F01-87E5-7AD479DCA8F6}"/>
              </a:ext>
            </a:extLst>
          </p:cNvPr>
          <p:cNvSpPr txBox="1">
            <a:spLocks/>
          </p:cNvSpPr>
          <p:nvPr/>
        </p:nvSpPr>
        <p:spPr bwMode="auto">
          <a:xfrm>
            <a:off x="10309062" y="8500126"/>
            <a:ext cx="1498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専用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プール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8" name="グラフィックス 47">
            <a:extLst>
              <a:ext uri="{FF2B5EF4-FFF2-40B4-BE49-F238E27FC236}">
                <a16:creationId xmlns:a16="http://schemas.microsoft.com/office/drawing/2014/main" id="{17B6DF62-F6F9-D511-6350-CE93FE511A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46372" y="7933679"/>
            <a:ext cx="531630" cy="531630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0DC777E5-B3D1-12E5-9403-3B3B9CF00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5031" y="5108314"/>
            <a:ext cx="548640" cy="54864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0F7753BF-8B76-45B8-73DD-6150F547A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336" y="5690594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</p:txBody>
      </p:sp>
    </p:spTree>
    <p:extLst>
      <p:ext uri="{BB962C8B-B14F-4D97-AF65-F5344CB8AC3E}">
        <p14:creationId xmlns:p14="http://schemas.microsoft.com/office/powerpoint/2010/main" val="3134107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正方形/長方形 172">
            <a:extLst>
              <a:ext uri="{FF2B5EF4-FFF2-40B4-BE49-F238E27FC236}">
                <a16:creationId xmlns:a16="http://schemas.microsoft.com/office/drawing/2014/main" id="{4A0E7441-D7E9-2C07-1404-95BF72EA5262}"/>
              </a:ext>
            </a:extLst>
          </p:cNvPr>
          <p:cNvSpPr/>
          <p:nvPr/>
        </p:nvSpPr>
        <p:spPr>
          <a:xfrm>
            <a:off x="9169888" y="4694173"/>
            <a:ext cx="3617943" cy="1789959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3709889" y="4694172"/>
            <a:ext cx="5459999" cy="460903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データ連携機能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7-1-4-1.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データ</a:t>
            </a:r>
            <a:r>
              <a:rPr kumimoji="1" lang="ja-JP" altLang="en-US"/>
              <a:t>連携機能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リアルタイム）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072" y="4218351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個人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192251" y="3717270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>
            <a:off x="2662151" y="3952220"/>
            <a:ext cx="1691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448520" y="2317364"/>
            <a:ext cx="10905944" cy="739984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4353988" y="3304148"/>
            <a:ext cx="8136904" cy="129614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1586" y="3474607"/>
            <a:ext cx="21602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データソースとなるブロック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248" y="7262416"/>
            <a:ext cx="22754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処理済みのデータを格納するストレージ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1761" y="2335812"/>
            <a:ext cx="381000" cy="381000"/>
          </a:xfrm>
          <a:prstGeom prst="rect">
            <a:avLst/>
          </a:prstGeom>
        </p:spPr>
      </p:pic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37" idx="3"/>
            <a:endCxn id="63" idx="1"/>
          </p:cNvCxnSpPr>
          <p:nvPr/>
        </p:nvCxnSpPr>
        <p:spPr>
          <a:xfrm flipV="1">
            <a:off x="8912462" y="8135208"/>
            <a:ext cx="615476" cy="3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134">
            <a:extLst>
              <a:ext uri="{FF2B5EF4-FFF2-40B4-BE49-F238E27FC236}">
                <a16:creationId xmlns:a16="http://schemas.microsoft.com/office/drawing/2014/main" id="{F7317652-A0C0-609C-54CB-1CE5B8EF961D}"/>
              </a:ext>
            </a:extLst>
          </p:cNvPr>
          <p:cNvSpPr/>
          <p:nvPr/>
        </p:nvSpPr>
        <p:spPr>
          <a:xfrm>
            <a:off x="4346649" y="7201189"/>
            <a:ext cx="4565813" cy="187409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39" name="直線矢印コネクタ 120">
            <a:extLst>
              <a:ext uri="{FF2B5EF4-FFF2-40B4-BE49-F238E27FC236}">
                <a16:creationId xmlns:a16="http://schemas.microsoft.com/office/drawing/2014/main" id="{E905BBF6-8563-C030-DAE3-55415308CE3E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5590131" y="6484132"/>
            <a:ext cx="0" cy="717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9">
            <a:extLst>
              <a:ext uri="{FF2B5EF4-FFF2-40B4-BE49-F238E27FC236}">
                <a16:creationId xmlns:a16="http://schemas.microsoft.com/office/drawing/2014/main" id="{F78BB162-BB11-DD93-B645-99B861BF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1015" y="4056211"/>
            <a:ext cx="9775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4E8C708A-8D25-3952-499A-43220354D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6082" y="3458966"/>
            <a:ext cx="580541" cy="580541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4EBC44C3-ECB5-DCFE-73B4-C90DA91BA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130" y="4079851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ECF7307F-F4DF-9311-8D3A-69EEB573C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26448" y="3457106"/>
            <a:ext cx="582401" cy="5824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1BAF530-E53E-522E-BC3F-B22711CCB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066" y="3458966"/>
            <a:ext cx="28083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電子決裁機能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03E65BEC-C466-51EB-E06B-CF7F166F4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082" y="5604529"/>
            <a:ext cx="979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変更フィード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7803FC29-D603-CC10-6430-0AE76874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243" y="5608404"/>
            <a:ext cx="11691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変更の追跡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2" name="TextBox 20">
            <a:extLst>
              <a:ext uri="{FF2B5EF4-FFF2-40B4-BE49-F238E27FC236}">
                <a16:creationId xmlns:a16="http://schemas.microsoft.com/office/drawing/2014/main" id="{7EAA225C-C60A-160F-32F3-CAD9BF91E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730" y="6045208"/>
            <a:ext cx="10321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コンシューマ関数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BA57163F-0EDD-FD39-E3DB-C8B518183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89768" y="5435369"/>
            <a:ext cx="548640" cy="54864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BD421CDD-4B0E-81E1-9735-FDDAED97EBF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5195" y="5442110"/>
            <a:ext cx="717339" cy="535157"/>
          </a:xfrm>
          <a:prstGeom prst="rect">
            <a:avLst/>
          </a:prstGeom>
        </p:spPr>
      </p:pic>
      <p:sp>
        <p:nvSpPr>
          <p:cNvPr id="51" name="TextBox 20">
            <a:extLst>
              <a:ext uri="{FF2B5EF4-FFF2-40B4-BE49-F238E27FC236}">
                <a16:creationId xmlns:a16="http://schemas.microsoft.com/office/drawing/2014/main" id="{D3409871-ABFB-B27C-013A-CD47958FE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068" y="6084022"/>
            <a:ext cx="10321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Stream Analytics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3" name="図 52">
            <a:extLst>
              <a:ext uri="{FF2B5EF4-FFF2-40B4-BE49-F238E27FC236}">
                <a16:creationId xmlns:a16="http://schemas.microsoft.com/office/drawing/2014/main" id="{70F164CC-731D-AA72-ED26-FD9B5F84D87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8244" y="5414253"/>
            <a:ext cx="639105" cy="590871"/>
          </a:xfrm>
          <a:prstGeom prst="rect">
            <a:avLst/>
          </a:prstGeom>
        </p:spPr>
      </p:pic>
      <p:sp>
        <p:nvSpPr>
          <p:cNvPr id="54" name="TextBox 20">
            <a:extLst>
              <a:ext uri="{FF2B5EF4-FFF2-40B4-BE49-F238E27FC236}">
                <a16:creationId xmlns:a16="http://schemas.microsoft.com/office/drawing/2014/main" id="{2F9BCE7D-A878-D1E3-9B48-1B91953C3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273" y="6075986"/>
            <a:ext cx="10321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Event Hubs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5" name="グラフィックス 54">
            <a:extLst>
              <a:ext uri="{FF2B5EF4-FFF2-40B4-BE49-F238E27FC236}">
                <a16:creationId xmlns:a16="http://schemas.microsoft.com/office/drawing/2014/main" id="{B018CB0F-D622-670D-5EED-DB7DC44382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61515" y="8039808"/>
            <a:ext cx="548640" cy="548640"/>
          </a:xfrm>
          <a:prstGeom prst="rect">
            <a:avLst/>
          </a:prstGeom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2BFF411C-D83E-8237-1924-A540BC8E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820" y="8622088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</p:txBody>
      </p:sp>
      <p:sp>
        <p:nvSpPr>
          <p:cNvPr id="57" name="TextBox 9">
            <a:extLst>
              <a:ext uri="{FF2B5EF4-FFF2-40B4-BE49-F238E27FC236}">
                <a16:creationId xmlns:a16="http://schemas.microsoft.com/office/drawing/2014/main" id="{8C437ABC-F2AC-F39A-8263-D5E8AB0E5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733" y="8622088"/>
            <a:ext cx="11927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</p:txBody>
      </p:sp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E75C2868-AFCD-1800-959E-49C3EF2BD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2947" y="8006047"/>
            <a:ext cx="580541" cy="580541"/>
          </a:xfrm>
          <a:prstGeom prst="rect">
            <a:avLst/>
          </a:prstGeom>
        </p:spPr>
      </p:pic>
      <p:sp>
        <p:nvSpPr>
          <p:cNvPr id="59" name="TextBox 9">
            <a:extLst>
              <a:ext uri="{FF2B5EF4-FFF2-40B4-BE49-F238E27FC236}">
                <a16:creationId xmlns:a16="http://schemas.microsoft.com/office/drawing/2014/main" id="{7B114FBC-4B50-F843-434D-03E06E54E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669" y="8628826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for MongoDB</a:t>
            </a:r>
          </a:p>
        </p:txBody>
      </p:sp>
      <p:pic>
        <p:nvPicPr>
          <p:cNvPr id="60" name="グラフィックス 59">
            <a:extLst>
              <a:ext uri="{FF2B5EF4-FFF2-40B4-BE49-F238E27FC236}">
                <a16:creationId xmlns:a16="http://schemas.microsoft.com/office/drawing/2014/main" id="{064C8906-C738-28A6-483F-0AAD7686B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43108" y="8003113"/>
            <a:ext cx="582401" cy="582401"/>
          </a:xfrm>
          <a:prstGeom prst="rect">
            <a:avLst/>
          </a:prstGeom>
        </p:spPr>
      </p:pic>
      <p:sp>
        <p:nvSpPr>
          <p:cNvPr id="61" name="TextBox 34">
            <a:extLst>
              <a:ext uri="{FF2B5EF4-FFF2-40B4-BE49-F238E27FC236}">
                <a16:creationId xmlns:a16="http://schemas.microsoft.com/office/drawing/2014/main" id="{D5DFDE55-4A60-2563-C9EC-33070C2DC63E}"/>
              </a:ext>
            </a:extLst>
          </p:cNvPr>
          <p:cNvSpPr txBox="1">
            <a:spLocks/>
          </p:cNvSpPr>
          <p:nvPr/>
        </p:nvSpPr>
        <p:spPr bwMode="auto">
          <a:xfrm>
            <a:off x="5221236" y="8612710"/>
            <a:ext cx="1498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専用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プール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2" name="グラフィックス 61">
            <a:extLst>
              <a:ext uri="{FF2B5EF4-FFF2-40B4-BE49-F238E27FC236}">
                <a16:creationId xmlns:a16="http://schemas.microsoft.com/office/drawing/2014/main" id="{2A50FF31-02CA-C63B-8F0D-538F2B3E87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58546" y="8046263"/>
            <a:ext cx="531630" cy="531630"/>
          </a:xfrm>
          <a:prstGeom prst="rect">
            <a:avLst/>
          </a:prstGeom>
        </p:spPr>
      </p:pic>
      <p:sp>
        <p:nvSpPr>
          <p:cNvPr id="63" name="Rectangle 134">
            <a:extLst>
              <a:ext uri="{FF2B5EF4-FFF2-40B4-BE49-F238E27FC236}">
                <a16:creationId xmlns:a16="http://schemas.microsoft.com/office/drawing/2014/main" id="{0D1AFC40-F564-69BF-EAF0-EBB40173A711}"/>
              </a:ext>
            </a:extLst>
          </p:cNvPr>
          <p:cNvSpPr/>
          <p:nvPr/>
        </p:nvSpPr>
        <p:spPr>
          <a:xfrm>
            <a:off x="9527938" y="7296589"/>
            <a:ext cx="4562335" cy="167723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8" name="TextBox 20">
            <a:extLst>
              <a:ext uri="{FF2B5EF4-FFF2-40B4-BE49-F238E27FC236}">
                <a16:creationId xmlns:a16="http://schemas.microsoft.com/office/drawing/2014/main" id="{D60371D5-0CDF-CB5C-3BF1-870F15FBB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708" y="7422570"/>
            <a:ext cx="434456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データストアへのアクセスを提供するブロック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動的コンテンツ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分析用ダッシュボード機能</a:t>
            </a:r>
          </a:p>
        </p:txBody>
      </p: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4667B26A-B851-EB03-DCF6-BDF28079CB0B}"/>
              </a:ext>
            </a:extLst>
          </p:cNvPr>
          <p:cNvCxnSpPr>
            <a:cxnSpLocks/>
          </p:cNvCxnSpPr>
          <p:nvPr/>
        </p:nvCxnSpPr>
        <p:spPr>
          <a:xfrm flipH="1">
            <a:off x="5794148" y="5709689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直線矢印コネクタ 140">
            <a:extLst>
              <a:ext uri="{FF2B5EF4-FFF2-40B4-BE49-F238E27FC236}">
                <a16:creationId xmlns:a16="http://schemas.microsoft.com/office/drawing/2014/main" id="{BCBC5948-C4BA-EE82-6F59-A8C41D3EE462}"/>
              </a:ext>
            </a:extLst>
          </p:cNvPr>
          <p:cNvCxnSpPr>
            <a:cxnSpLocks/>
            <a:stCxn id="43" idx="1"/>
            <a:endCxn id="53" idx="3"/>
          </p:cNvCxnSpPr>
          <p:nvPr/>
        </p:nvCxnSpPr>
        <p:spPr>
          <a:xfrm flipH="1">
            <a:off x="7297349" y="5709689"/>
            <a:ext cx="7924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Rectangle 134">
            <a:extLst>
              <a:ext uri="{FF2B5EF4-FFF2-40B4-BE49-F238E27FC236}">
                <a16:creationId xmlns:a16="http://schemas.microsoft.com/office/drawing/2014/main" id="{95F59668-5B94-772C-FE2A-38E9A960D67E}"/>
              </a:ext>
            </a:extLst>
          </p:cNvPr>
          <p:cNvSpPr/>
          <p:nvPr/>
        </p:nvSpPr>
        <p:spPr>
          <a:xfrm>
            <a:off x="9446073" y="5350569"/>
            <a:ext cx="3005063" cy="71849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6" name="直線矢印コネクタ 145">
            <a:extLst>
              <a:ext uri="{FF2B5EF4-FFF2-40B4-BE49-F238E27FC236}">
                <a16:creationId xmlns:a16="http://schemas.microsoft.com/office/drawing/2014/main" id="{B2485A88-E1AB-F034-D4C9-D05C345A77C0}"/>
              </a:ext>
            </a:extLst>
          </p:cNvPr>
          <p:cNvCxnSpPr>
            <a:cxnSpLocks/>
            <a:stCxn id="145" idx="1"/>
            <a:endCxn id="43" idx="3"/>
          </p:cNvCxnSpPr>
          <p:nvPr/>
        </p:nvCxnSpPr>
        <p:spPr>
          <a:xfrm flipH="1" flipV="1">
            <a:off x="8638408" y="5709689"/>
            <a:ext cx="807665" cy="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直線矢印コネクタ 156">
            <a:extLst>
              <a:ext uri="{FF2B5EF4-FFF2-40B4-BE49-F238E27FC236}">
                <a16:creationId xmlns:a16="http://schemas.microsoft.com/office/drawing/2014/main" id="{8555DA4E-96A4-4B10-C81B-B682A61F6A58}"/>
              </a:ext>
            </a:extLst>
          </p:cNvPr>
          <p:cNvCxnSpPr>
            <a:cxnSpLocks/>
            <a:stCxn id="19" idx="2"/>
            <a:endCxn id="40" idx="0"/>
          </p:cNvCxnSpPr>
          <p:nvPr/>
        </p:nvCxnSpPr>
        <p:spPr>
          <a:xfrm>
            <a:off x="10180827" y="4479961"/>
            <a:ext cx="0" cy="1124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直線矢印コネクタ 165">
            <a:extLst>
              <a:ext uri="{FF2B5EF4-FFF2-40B4-BE49-F238E27FC236}">
                <a16:creationId xmlns:a16="http://schemas.microsoft.com/office/drawing/2014/main" id="{2487009C-B31D-D19A-F0E7-C5A4D136267A}"/>
              </a:ext>
            </a:extLst>
          </p:cNvPr>
          <p:cNvCxnSpPr>
            <a:cxnSpLocks/>
            <a:stCxn id="12" idx="2"/>
            <a:endCxn id="41" idx="0"/>
          </p:cNvCxnSpPr>
          <p:nvPr/>
        </p:nvCxnSpPr>
        <p:spPr>
          <a:xfrm>
            <a:off x="11679797" y="4456321"/>
            <a:ext cx="0" cy="1152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5FC9B337-DC85-5BAE-D430-ADB801382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0488" y="8437347"/>
            <a:ext cx="11985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75" name="Graphic 23">
            <a:extLst>
              <a:ext uri="{FF2B5EF4-FFF2-40B4-BE49-F238E27FC236}">
                <a16:creationId xmlns:a16="http://schemas.microsoft.com/office/drawing/2014/main" id="{8A226000-2354-C903-475A-40206FA9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14892676" y="788011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6" name="直線矢印コネクタ 120">
            <a:extLst>
              <a:ext uri="{FF2B5EF4-FFF2-40B4-BE49-F238E27FC236}">
                <a16:creationId xmlns:a16="http://schemas.microsoft.com/office/drawing/2014/main" id="{B88F2294-B94E-5947-EF07-9414D47F100F}"/>
              </a:ext>
            </a:extLst>
          </p:cNvPr>
          <p:cNvCxnSpPr>
            <a:cxnSpLocks/>
            <a:stCxn id="175" idx="3"/>
            <a:endCxn id="128" idx="3"/>
          </p:cNvCxnSpPr>
          <p:nvPr/>
        </p:nvCxnSpPr>
        <p:spPr>
          <a:xfrm flipH="1">
            <a:off x="14090273" y="8115068"/>
            <a:ext cx="8024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752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4165989" y="4610101"/>
            <a:ext cx="7284720" cy="304836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671234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7-1-4-2. </a:t>
            </a:r>
            <a:r>
              <a:rPr kumimoji="1" lang="ja-JP" altLang="en-US"/>
              <a:t>データ管理</a:t>
            </a:r>
            <a:r>
              <a:rPr kumimoji="1" lang="en-US" altLang="ja-JP"/>
              <a:t>_</a:t>
            </a:r>
            <a:r>
              <a:rPr kumimoji="1" lang="ja-JP" altLang="en-US"/>
              <a:t>データ収集機能</a:t>
            </a:r>
            <a:br>
              <a:rPr kumimoji="1" lang="en-US" altLang="ja-JP"/>
            </a:br>
            <a:r>
              <a:rPr kumimoji="1" lang="ja-JP" altLang="en-US"/>
              <a:t>（パターン</a:t>
            </a:r>
            <a:r>
              <a:rPr kumimoji="1" lang="en-US" altLang="ja-JP"/>
              <a:t>1 Web</a:t>
            </a:r>
            <a:r>
              <a:rPr kumimoji="1" lang="ja-JP" altLang="en-US"/>
              <a:t>フォーム利用・静的断面確保）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108" y="6433528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5925" y="583696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24" idx="1"/>
          </p:cNvCxnSpPr>
          <p:nvPr/>
        </p:nvCxnSpPr>
        <p:spPr>
          <a:xfrm>
            <a:off x="2855825" y="6071918"/>
            <a:ext cx="1835707" cy="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993" y="634765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786" y="6327692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フォーム内容処理関数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5240171" y="6075645"/>
            <a:ext cx="820633" cy="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609444" y="6076344"/>
            <a:ext cx="761769" cy="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713011" y="2454421"/>
            <a:ext cx="10731030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 flipV="1">
            <a:off x="2855825" y="3505542"/>
            <a:ext cx="2264975" cy="25663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120800" y="2987208"/>
            <a:ext cx="499094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879" y="3028488"/>
            <a:ext cx="22365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1402" y="3023963"/>
            <a:ext cx="2623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 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静的コンテンツ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725546" y="4967049"/>
            <a:ext cx="2319736" cy="223378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0165" y="5079638"/>
            <a:ext cx="2141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本機能で収集したデータを利用し分析等を実施する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376" y="6312347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統計処理機能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252" y="2459171"/>
            <a:ext cx="381000" cy="381000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1532" y="5801325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0804" y="5802024"/>
            <a:ext cx="548640" cy="54864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9D57A950-7F57-5696-755A-C4BC71CF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081" y="6357566"/>
            <a:ext cx="1367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フォーム内容保管データベース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EC9FD280-59F1-DE76-E53C-7143D26ACE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1213" y="5787734"/>
            <a:ext cx="582401" cy="58240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2C441F7-0A9D-EAAB-47B0-06F21F44A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968" y="6327692"/>
            <a:ext cx="1511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フォーム内容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抽出ジョブ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6" name="直線矢印コネクタ 120">
            <a:extLst>
              <a:ext uri="{FF2B5EF4-FFF2-40B4-BE49-F238E27FC236}">
                <a16:creationId xmlns:a16="http://schemas.microsoft.com/office/drawing/2014/main" id="{CD881777-F75C-35A9-58DA-F901EEB881DD}"/>
              </a:ext>
            </a:extLst>
          </p:cNvPr>
          <p:cNvCxnSpPr>
            <a:cxnSpLocks/>
            <a:stCxn id="12" idx="3"/>
            <a:endCxn id="8" idx="1"/>
          </p:cNvCxnSpPr>
          <p:nvPr/>
        </p:nvCxnSpPr>
        <p:spPr>
          <a:xfrm>
            <a:off x="7953614" y="6078935"/>
            <a:ext cx="2432865" cy="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86479" y="5806065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634" y="6347175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フォーム内容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蓄積ストレージ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" name="グラフィックス 11">
            <a:extLst>
              <a:ext uri="{FF2B5EF4-FFF2-40B4-BE49-F238E27FC236}">
                <a16:creationId xmlns:a16="http://schemas.microsoft.com/office/drawing/2014/main" id="{A70F5BE9-3364-3A9E-21A6-84EE3621FB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75172" y="5778455"/>
            <a:ext cx="510932" cy="510932"/>
          </a:xfrm>
          <a:prstGeom prst="rect">
            <a:avLst/>
          </a:prstGeom>
        </p:spPr>
      </p:pic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8" idx="3"/>
            <a:endCxn id="163" idx="1"/>
          </p:cNvCxnSpPr>
          <p:nvPr/>
        </p:nvCxnSpPr>
        <p:spPr>
          <a:xfrm>
            <a:off x="10935119" y="6080385"/>
            <a:ext cx="790427" cy="3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36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4165989" y="4572001"/>
            <a:ext cx="7284720" cy="308646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671234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7-1-4-2. </a:t>
            </a:r>
            <a:r>
              <a:rPr kumimoji="1" lang="ja-JP" altLang="en-US"/>
              <a:t>データ管理</a:t>
            </a:r>
            <a:r>
              <a:rPr kumimoji="1" lang="en-US" altLang="ja-JP"/>
              <a:t>_</a:t>
            </a:r>
            <a:r>
              <a:rPr kumimoji="1" lang="ja-JP" altLang="en-US"/>
              <a:t>データ収集機能</a:t>
            </a:r>
            <a:br>
              <a:rPr kumimoji="1" lang="en-US" altLang="ja-JP"/>
            </a:br>
            <a:r>
              <a:rPr kumimoji="1" lang="ja-JP" altLang="en-US"/>
              <a:t>（パターン</a:t>
            </a:r>
            <a:r>
              <a:rPr kumimoji="1" lang="en-US" altLang="ja-JP"/>
              <a:t>2 Web</a:t>
            </a:r>
            <a:r>
              <a:rPr kumimoji="1" lang="ja-JP" altLang="en-US"/>
              <a:t>フォーム利用・差分データをニアリアルタイム等で収集）</a:t>
            </a:r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5108" y="6433528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385925" y="583696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24" idx="1"/>
          </p:cNvCxnSpPr>
          <p:nvPr/>
        </p:nvCxnSpPr>
        <p:spPr>
          <a:xfrm>
            <a:off x="2855825" y="6071918"/>
            <a:ext cx="1835707" cy="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993" y="634765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786" y="6327692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フォーム内容処理関数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5240171" y="6075645"/>
            <a:ext cx="820633" cy="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09444" y="6076344"/>
            <a:ext cx="7492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713011" y="2454421"/>
            <a:ext cx="10731030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 flipV="1">
            <a:off x="2855825" y="3505542"/>
            <a:ext cx="2264975" cy="256637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120800" y="2987208"/>
            <a:ext cx="499094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4879" y="3028488"/>
            <a:ext cx="22365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1402" y="3023963"/>
            <a:ext cx="2623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 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静的コンテンツ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725546" y="4960990"/>
            <a:ext cx="2319736" cy="223378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0165" y="5073579"/>
            <a:ext cx="2141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本機能で収集したデータを利用し分析等を実施する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376" y="6306288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統計処理機能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252" y="2459171"/>
            <a:ext cx="381000" cy="381000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1532" y="5801325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60804" y="5802024"/>
            <a:ext cx="548640" cy="54864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9D57A950-7F57-5696-755A-C4BC71CF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7081" y="6357566"/>
            <a:ext cx="1367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フォーム内容保管データベース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EC9FD280-59F1-DE76-E53C-7143D26ACE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1213" y="5787734"/>
            <a:ext cx="582401" cy="582401"/>
          </a:xfrm>
          <a:prstGeom prst="rect">
            <a:avLst/>
          </a:prstGeom>
        </p:spPr>
      </p:pic>
      <p:cxnSp>
        <p:nvCxnSpPr>
          <p:cNvPr id="6" name="直線矢印コネクタ 120">
            <a:extLst>
              <a:ext uri="{FF2B5EF4-FFF2-40B4-BE49-F238E27FC236}">
                <a16:creationId xmlns:a16="http://schemas.microsoft.com/office/drawing/2014/main" id="{CD881777-F75C-35A9-58DA-F901EEB881DD}"/>
              </a:ext>
            </a:extLst>
          </p:cNvPr>
          <p:cNvCxnSpPr>
            <a:cxnSpLocks/>
            <a:stCxn id="12" idx="3"/>
            <a:endCxn id="10" idx="1"/>
          </p:cNvCxnSpPr>
          <p:nvPr/>
        </p:nvCxnSpPr>
        <p:spPr>
          <a:xfrm>
            <a:off x="7953614" y="6078935"/>
            <a:ext cx="1013303" cy="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86479" y="5806065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9634" y="6347175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Web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フォーム内容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蓄積ストレージ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8" idx="3"/>
            <a:endCxn id="163" idx="1"/>
          </p:cNvCxnSpPr>
          <p:nvPr/>
        </p:nvCxnSpPr>
        <p:spPr>
          <a:xfrm flipV="1">
            <a:off x="10935119" y="6077881"/>
            <a:ext cx="790427" cy="2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20">
            <a:extLst>
              <a:ext uri="{FF2B5EF4-FFF2-40B4-BE49-F238E27FC236}">
                <a16:creationId xmlns:a16="http://schemas.microsoft.com/office/drawing/2014/main" id="{759CE6D5-DACB-176F-9D0D-45E222AD7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430" y="6337771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変更フィード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80624142-7873-894A-E281-6EBEB86AA3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6917" y="5806065"/>
            <a:ext cx="548640" cy="548640"/>
          </a:xfrm>
          <a:prstGeom prst="rect">
            <a:avLst/>
          </a:prstGeom>
        </p:spPr>
      </p:pic>
      <p:cxnSp>
        <p:nvCxnSpPr>
          <p:cNvPr id="15" name="直線矢印コネクタ 120">
            <a:extLst>
              <a:ext uri="{FF2B5EF4-FFF2-40B4-BE49-F238E27FC236}">
                <a16:creationId xmlns:a16="http://schemas.microsoft.com/office/drawing/2014/main" id="{7A2E2AF0-EE35-D7FE-F31A-E133965EF06A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9515557" y="6080385"/>
            <a:ext cx="870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08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4368668" y="4065155"/>
            <a:ext cx="7173968" cy="448249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671234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7-1-4-2. </a:t>
            </a:r>
            <a:r>
              <a:rPr kumimoji="1" lang="ja-JP" altLang="en-US"/>
              <a:t>データ管理</a:t>
            </a:r>
            <a:r>
              <a:rPr kumimoji="1" lang="en-US" altLang="ja-JP"/>
              <a:t>_</a:t>
            </a:r>
            <a:r>
              <a:rPr kumimoji="1" lang="ja-JP" altLang="en-US"/>
              <a:t>データ収集機能</a:t>
            </a:r>
            <a:br>
              <a:rPr kumimoji="1" lang="en-US" altLang="ja-JP"/>
            </a:br>
            <a:r>
              <a:rPr kumimoji="1" lang="ja-JP" altLang="en-US"/>
              <a:t>（パターン</a:t>
            </a:r>
            <a:r>
              <a:rPr kumimoji="1" lang="en-US" altLang="ja-JP"/>
              <a:t>3 </a:t>
            </a:r>
            <a:r>
              <a:rPr kumimoji="1" lang="ja-JP" altLang="en-US"/>
              <a:t>外部システム連携・静的断面確保）</a:t>
            </a:r>
          </a:p>
        </p:txBody>
      </p: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013" y="7643715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806" y="7623755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データ登録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5400191" y="7371708"/>
            <a:ext cx="820633" cy="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769464" y="7372407"/>
            <a:ext cx="770236" cy="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873031" y="2454421"/>
            <a:ext cx="10731030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5" idx="0"/>
            <a:endCxn id="160" idx="1"/>
          </p:cNvCxnSpPr>
          <p:nvPr/>
        </p:nvCxnSpPr>
        <p:spPr>
          <a:xfrm rot="5400000" flipH="1" flipV="1">
            <a:off x="2866680" y="2711849"/>
            <a:ext cx="1731763" cy="30965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280820" y="2875891"/>
            <a:ext cx="499094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899" y="2917171"/>
            <a:ext cx="24318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外部システムからのリクエストに対するアクセス制御を実施する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6290" y="2922807"/>
            <a:ext cx="24318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外部連携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システム間認証機能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857476" y="5773833"/>
            <a:ext cx="2319736" cy="223378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0185" y="5869868"/>
            <a:ext cx="2141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本機能で収集したデータを利用し分析等を実施する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41396" y="7102577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統計処理機能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6272" y="2459171"/>
            <a:ext cx="381000" cy="381000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1552" y="7097388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0824" y="7098087"/>
            <a:ext cx="548640" cy="54864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9D57A950-7F57-5696-755A-C4BC71CF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101" y="7653629"/>
            <a:ext cx="1367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収集データ保管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EC9FD280-59F1-DE76-E53C-7143D26AC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9700" y="7083797"/>
            <a:ext cx="582401" cy="58240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92C441F7-0A9D-EAAB-47B0-06F21F44A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081" y="7623755"/>
            <a:ext cx="1511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収集データ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抽出ジョブ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6" name="直線矢印コネクタ 120">
            <a:extLst>
              <a:ext uri="{FF2B5EF4-FFF2-40B4-BE49-F238E27FC236}">
                <a16:creationId xmlns:a16="http://schemas.microsoft.com/office/drawing/2014/main" id="{CD881777-F75C-35A9-58DA-F901EEB881DD}"/>
              </a:ext>
            </a:extLst>
          </p:cNvPr>
          <p:cNvCxnSpPr>
            <a:cxnSpLocks/>
            <a:stCxn id="12" idx="3"/>
            <a:endCxn id="8" idx="1"/>
          </p:cNvCxnSpPr>
          <p:nvPr/>
        </p:nvCxnSpPr>
        <p:spPr>
          <a:xfrm>
            <a:off x="8122101" y="7374998"/>
            <a:ext cx="2424398" cy="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46499" y="7102128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9654" y="7643238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収集データ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蓄積ストレージ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" name="グラフィックス 11">
            <a:extLst>
              <a:ext uri="{FF2B5EF4-FFF2-40B4-BE49-F238E27FC236}">
                <a16:creationId xmlns:a16="http://schemas.microsoft.com/office/drawing/2014/main" id="{A70F5BE9-3364-3A9E-21A6-84EE3621FB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35192" y="7074518"/>
            <a:ext cx="510932" cy="510932"/>
          </a:xfrm>
          <a:prstGeom prst="rect">
            <a:avLst/>
          </a:prstGeom>
        </p:spPr>
      </p:pic>
      <p:cxnSp>
        <p:nvCxnSpPr>
          <p:cNvPr id="7" name="Connector: Elbow 109">
            <a:extLst>
              <a:ext uri="{FF2B5EF4-FFF2-40B4-BE49-F238E27FC236}">
                <a16:creationId xmlns:a16="http://schemas.microsoft.com/office/drawing/2014/main" id="{630FA118-0C27-5007-1995-3DD8B283A819}"/>
              </a:ext>
            </a:extLst>
          </p:cNvPr>
          <p:cNvCxnSpPr>
            <a:cxnSpLocks/>
            <a:stCxn id="15" idx="2"/>
            <a:endCxn id="24" idx="1"/>
          </p:cNvCxnSpPr>
          <p:nvPr/>
        </p:nvCxnSpPr>
        <p:spPr>
          <a:xfrm rot="16200000" flipH="1">
            <a:off x="2913401" y="5433556"/>
            <a:ext cx="1209053" cy="266724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15">
            <a:extLst>
              <a:ext uri="{FF2B5EF4-FFF2-40B4-BE49-F238E27FC236}">
                <a16:creationId xmlns:a16="http://schemas.microsoft.com/office/drawing/2014/main" id="{21A877B3-835C-52C9-80F0-ED29FC83355B}"/>
              </a:ext>
            </a:extLst>
          </p:cNvPr>
          <p:cNvSpPr/>
          <p:nvPr/>
        </p:nvSpPr>
        <p:spPr>
          <a:xfrm>
            <a:off x="1316330" y="5125988"/>
            <a:ext cx="1735946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6C5CA77F-1D0F-FF19-8B3A-4653ABB2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97" y="5187255"/>
            <a:ext cx="16818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外部システム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収集対象のデータを保持する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96D5D2EE-E006-5867-F5BC-3EC601E19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487" y="5841993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データ取得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5CC6464F-FDC6-8041-83AC-1A229D751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64994" y="5370002"/>
            <a:ext cx="548640" cy="548640"/>
          </a:xfrm>
          <a:prstGeom prst="rect">
            <a:avLst/>
          </a:prstGeom>
        </p:spPr>
      </p:pic>
      <p:cxnSp>
        <p:nvCxnSpPr>
          <p:cNvPr id="28" name="直線矢印コネクタ 120">
            <a:extLst>
              <a:ext uri="{FF2B5EF4-FFF2-40B4-BE49-F238E27FC236}">
                <a16:creationId xmlns:a16="http://schemas.microsoft.com/office/drawing/2014/main" id="{9170EA2F-A5A1-B6F6-1BA6-D36C5B25022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1095139" y="7376448"/>
            <a:ext cx="762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矢印コネクタ 120">
            <a:extLst>
              <a:ext uri="{FF2B5EF4-FFF2-40B4-BE49-F238E27FC236}">
                <a16:creationId xmlns:a16="http://schemas.microsoft.com/office/drawing/2014/main" id="{746E65D2-ADEF-7A88-F4BC-8173E1E095EC}"/>
              </a:ext>
            </a:extLst>
          </p:cNvPr>
          <p:cNvCxnSpPr>
            <a:cxnSpLocks/>
            <a:stCxn id="25" idx="2"/>
            <a:endCxn id="12" idx="0"/>
          </p:cNvCxnSpPr>
          <p:nvPr/>
        </p:nvCxnSpPr>
        <p:spPr>
          <a:xfrm flipH="1">
            <a:off x="7830901" y="6549879"/>
            <a:ext cx="462" cy="533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矢印コネクタ 120">
            <a:extLst>
              <a:ext uri="{FF2B5EF4-FFF2-40B4-BE49-F238E27FC236}">
                <a16:creationId xmlns:a16="http://schemas.microsoft.com/office/drawing/2014/main" id="{E704EEDD-A963-BD71-5A92-1A296135B756}"/>
              </a:ext>
            </a:extLst>
          </p:cNvPr>
          <p:cNvCxnSpPr>
            <a:cxnSpLocks/>
            <a:stCxn id="27" idx="1"/>
            <a:endCxn id="15" idx="3"/>
          </p:cNvCxnSpPr>
          <p:nvPr/>
        </p:nvCxnSpPr>
        <p:spPr>
          <a:xfrm flipH="1">
            <a:off x="3052276" y="5644322"/>
            <a:ext cx="4512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109">
            <a:extLst>
              <a:ext uri="{FF2B5EF4-FFF2-40B4-BE49-F238E27FC236}">
                <a16:creationId xmlns:a16="http://schemas.microsoft.com/office/drawing/2014/main" id="{1557F61E-25F4-3059-D8AD-7744B749FBAF}"/>
              </a:ext>
            </a:extLst>
          </p:cNvPr>
          <p:cNvCxnSpPr>
            <a:cxnSpLocks/>
            <a:stCxn id="27" idx="3"/>
            <a:endCxn id="8" idx="0"/>
          </p:cNvCxnSpPr>
          <p:nvPr/>
        </p:nvCxnSpPr>
        <p:spPr>
          <a:xfrm>
            <a:off x="8113634" y="5644322"/>
            <a:ext cx="2707185" cy="14578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図 48">
            <a:extLst>
              <a:ext uri="{FF2B5EF4-FFF2-40B4-BE49-F238E27FC236}">
                <a16:creationId xmlns:a16="http://schemas.microsoft.com/office/drawing/2014/main" id="{B5D94C4E-B6EE-5AA5-6AC2-1F9D7A1DC95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54842" y="4324925"/>
            <a:ext cx="716143" cy="590503"/>
          </a:xfrm>
          <a:prstGeom prst="rect">
            <a:avLst/>
          </a:prstGeom>
        </p:spPr>
      </p:pic>
      <p:sp>
        <p:nvSpPr>
          <p:cNvPr id="50" name="TextBox 20">
            <a:extLst>
              <a:ext uri="{FF2B5EF4-FFF2-40B4-BE49-F238E27FC236}">
                <a16:creationId xmlns:a16="http://schemas.microsoft.com/office/drawing/2014/main" id="{3F4C77CC-A0D6-F7E5-21E7-4B1C0F51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289" y="4918276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Logic Apps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データ収集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定期実行トリガー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51" name="Connector: Elbow 109">
            <a:extLst>
              <a:ext uri="{FF2B5EF4-FFF2-40B4-BE49-F238E27FC236}">
                <a16:creationId xmlns:a16="http://schemas.microsoft.com/office/drawing/2014/main" id="{9019135A-0E21-4D13-D0F6-F1B97FD01800}"/>
              </a:ext>
            </a:extLst>
          </p:cNvPr>
          <p:cNvCxnSpPr>
            <a:cxnSpLocks/>
            <a:stCxn id="49" idx="1"/>
            <a:endCxn id="27" idx="0"/>
          </p:cNvCxnSpPr>
          <p:nvPr/>
        </p:nvCxnSpPr>
        <p:spPr>
          <a:xfrm rot="10800000" flipV="1">
            <a:off x="7839314" y="4620176"/>
            <a:ext cx="1215528" cy="74982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1744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4361048" y="4065155"/>
            <a:ext cx="7173968" cy="448249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671234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7-1-4-2. </a:t>
            </a:r>
            <a:r>
              <a:rPr kumimoji="1" lang="ja-JP" altLang="en-US"/>
              <a:t>データ管理</a:t>
            </a:r>
            <a:r>
              <a:rPr kumimoji="1" lang="en-US" altLang="ja-JP"/>
              <a:t>_</a:t>
            </a:r>
            <a:r>
              <a:rPr kumimoji="1" lang="ja-JP" altLang="en-US"/>
              <a:t>データ収集機能</a:t>
            </a:r>
            <a:br>
              <a:rPr kumimoji="1" lang="en-US" altLang="ja-JP"/>
            </a:br>
            <a:r>
              <a:rPr kumimoji="1" lang="ja-JP" altLang="en-US"/>
              <a:t>（パターン</a:t>
            </a:r>
            <a:r>
              <a:rPr kumimoji="1" lang="en-US" altLang="ja-JP"/>
              <a:t>4 </a:t>
            </a:r>
            <a:r>
              <a:rPr kumimoji="1" lang="ja-JP" altLang="en-US"/>
              <a:t>外部システム連携・差分データをニアリアルタイム等で収集）</a:t>
            </a:r>
          </a:p>
        </p:txBody>
      </p: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393" y="7643715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6186" y="7623755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データ登録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5392571" y="7371708"/>
            <a:ext cx="820633" cy="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直線矢印コネクタ 120">
            <a:extLst>
              <a:ext uri="{FF2B5EF4-FFF2-40B4-BE49-F238E27FC236}">
                <a16:creationId xmlns:a16="http://schemas.microsoft.com/office/drawing/2014/main" id="{19837557-90EE-C816-E02E-86E2C479BCED}"/>
              </a:ext>
            </a:extLst>
          </p:cNvPr>
          <p:cNvCxnSpPr>
            <a:cxnSpLocks/>
            <a:stCxn id="26" idx="3"/>
            <a:endCxn id="12" idx="1"/>
          </p:cNvCxnSpPr>
          <p:nvPr/>
        </p:nvCxnSpPr>
        <p:spPr>
          <a:xfrm>
            <a:off x="6761844" y="7372407"/>
            <a:ext cx="770236" cy="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3865411" y="2454421"/>
            <a:ext cx="10731030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5" idx="0"/>
            <a:endCxn id="160" idx="1"/>
          </p:cNvCxnSpPr>
          <p:nvPr/>
        </p:nvCxnSpPr>
        <p:spPr>
          <a:xfrm rot="5400000" flipH="1" flipV="1">
            <a:off x="2859060" y="2711849"/>
            <a:ext cx="1731763" cy="30965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5273200" y="2875891"/>
            <a:ext cx="499094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279" y="2917171"/>
            <a:ext cx="24318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外部システムからのリクエストに対するアクセス制御を実施する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8670" y="2922807"/>
            <a:ext cx="243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外部連携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システム間認証機能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849856" y="5773833"/>
            <a:ext cx="2319736" cy="223378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2565" y="5869868"/>
            <a:ext cx="2141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本機能で収集したデータを利用し分析等を実施する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776" y="7102577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統計処理機能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8652" y="2459171"/>
            <a:ext cx="381000" cy="381000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3932" y="7097388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3204" y="7098087"/>
            <a:ext cx="548640" cy="548640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9D57A950-7F57-5696-755A-C4BC71CF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481" y="7653629"/>
            <a:ext cx="136739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収集データ保管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EC9FD280-59F1-DE76-E53C-7143D26AC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32080" y="7083797"/>
            <a:ext cx="582401" cy="582401"/>
          </a:xfrm>
          <a:prstGeom prst="rect">
            <a:avLst/>
          </a:prstGeom>
        </p:spPr>
      </p:pic>
      <p:cxnSp>
        <p:nvCxnSpPr>
          <p:cNvPr id="6" name="直線矢印コネクタ 120">
            <a:extLst>
              <a:ext uri="{FF2B5EF4-FFF2-40B4-BE49-F238E27FC236}">
                <a16:creationId xmlns:a16="http://schemas.microsoft.com/office/drawing/2014/main" id="{CD881777-F75C-35A9-58DA-F901EEB881DD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8114481" y="7374262"/>
            <a:ext cx="857651" cy="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38879" y="7102128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2034" y="7643238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収集データ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蓄積ストレージ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7" name="Connector: Elbow 109">
            <a:extLst>
              <a:ext uri="{FF2B5EF4-FFF2-40B4-BE49-F238E27FC236}">
                <a16:creationId xmlns:a16="http://schemas.microsoft.com/office/drawing/2014/main" id="{630FA118-0C27-5007-1995-3DD8B283A819}"/>
              </a:ext>
            </a:extLst>
          </p:cNvPr>
          <p:cNvCxnSpPr>
            <a:cxnSpLocks/>
            <a:stCxn id="15" idx="2"/>
            <a:endCxn id="24" idx="1"/>
          </p:cNvCxnSpPr>
          <p:nvPr/>
        </p:nvCxnSpPr>
        <p:spPr>
          <a:xfrm rot="16200000" flipH="1">
            <a:off x="2905781" y="5433556"/>
            <a:ext cx="1209053" cy="266724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tangle 115">
            <a:extLst>
              <a:ext uri="{FF2B5EF4-FFF2-40B4-BE49-F238E27FC236}">
                <a16:creationId xmlns:a16="http://schemas.microsoft.com/office/drawing/2014/main" id="{21A877B3-835C-52C9-80F0-ED29FC83355B}"/>
              </a:ext>
            </a:extLst>
          </p:cNvPr>
          <p:cNvSpPr/>
          <p:nvPr/>
        </p:nvSpPr>
        <p:spPr>
          <a:xfrm>
            <a:off x="1308710" y="5125988"/>
            <a:ext cx="1735946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6C5CA77F-1D0F-FF19-8B3A-4653ABB2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077" y="5187255"/>
            <a:ext cx="168186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外部システム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収集対象のデータを保持する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96D5D2EE-E006-5867-F5BC-3EC601E19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867" y="5841993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データ取得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5CC6464F-FDC6-8041-83AC-1A229D751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57374" y="5370002"/>
            <a:ext cx="548640" cy="548640"/>
          </a:xfrm>
          <a:prstGeom prst="rect">
            <a:avLst/>
          </a:prstGeom>
        </p:spPr>
      </p:pic>
      <p:cxnSp>
        <p:nvCxnSpPr>
          <p:cNvPr id="28" name="直線矢印コネクタ 120">
            <a:extLst>
              <a:ext uri="{FF2B5EF4-FFF2-40B4-BE49-F238E27FC236}">
                <a16:creationId xmlns:a16="http://schemas.microsoft.com/office/drawing/2014/main" id="{9170EA2F-A5A1-B6F6-1BA6-D36C5B25022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1087519" y="7376448"/>
            <a:ext cx="762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矢印コネクタ 120">
            <a:extLst>
              <a:ext uri="{FF2B5EF4-FFF2-40B4-BE49-F238E27FC236}">
                <a16:creationId xmlns:a16="http://schemas.microsoft.com/office/drawing/2014/main" id="{746E65D2-ADEF-7A88-F4BC-8173E1E095EC}"/>
              </a:ext>
            </a:extLst>
          </p:cNvPr>
          <p:cNvCxnSpPr>
            <a:cxnSpLocks/>
            <a:stCxn id="25" idx="2"/>
            <a:endCxn id="12" idx="0"/>
          </p:cNvCxnSpPr>
          <p:nvPr/>
        </p:nvCxnSpPr>
        <p:spPr>
          <a:xfrm flipH="1">
            <a:off x="7823281" y="6549879"/>
            <a:ext cx="462" cy="533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矢印コネクタ 120">
            <a:extLst>
              <a:ext uri="{FF2B5EF4-FFF2-40B4-BE49-F238E27FC236}">
                <a16:creationId xmlns:a16="http://schemas.microsoft.com/office/drawing/2014/main" id="{E704EEDD-A963-BD71-5A92-1A296135B756}"/>
              </a:ext>
            </a:extLst>
          </p:cNvPr>
          <p:cNvCxnSpPr>
            <a:cxnSpLocks/>
            <a:stCxn id="27" idx="1"/>
            <a:endCxn id="15" idx="3"/>
          </p:cNvCxnSpPr>
          <p:nvPr/>
        </p:nvCxnSpPr>
        <p:spPr>
          <a:xfrm flipH="1">
            <a:off x="3044656" y="5644322"/>
            <a:ext cx="4512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or: Elbow 109">
            <a:extLst>
              <a:ext uri="{FF2B5EF4-FFF2-40B4-BE49-F238E27FC236}">
                <a16:creationId xmlns:a16="http://schemas.microsoft.com/office/drawing/2014/main" id="{1557F61E-25F4-3059-D8AD-7744B749FBAF}"/>
              </a:ext>
            </a:extLst>
          </p:cNvPr>
          <p:cNvCxnSpPr>
            <a:cxnSpLocks/>
            <a:stCxn id="27" idx="3"/>
            <a:endCxn id="8" idx="0"/>
          </p:cNvCxnSpPr>
          <p:nvPr/>
        </p:nvCxnSpPr>
        <p:spPr>
          <a:xfrm>
            <a:off x="8106014" y="5644322"/>
            <a:ext cx="2707185" cy="145780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図 48">
            <a:extLst>
              <a:ext uri="{FF2B5EF4-FFF2-40B4-BE49-F238E27FC236}">
                <a16:creationId xmlns:a16="http://schemas.microsoft.com/office/drawing/2014/main" id="{B5D94C4E-B6EE-5AA5-6AC2-1F9D7A1DC95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7222" y="4324925"/>
            <a:ext cx="716143" cy="590503"/>
          </a:xfrm>
          <a:prstGeom prst="rect">
            <a:avLst/>
          </a:prstGeom>
        </p:spPr>
      </p:pic>
      <p:sp>
        <p:nvSpPr>
          <p:cNvPr id="50" name="TextBox 20">
            <a:extLst>
              <a:ext uri="{FF2B5EF4-FFF2-40B4-BE49-F238E27FC236}">
                <a16:creationId xmlns:a16="http://schemas.microsoft.com/office/drawing/2014/main" id="{3F4C77CC-A0D6-F7E5-21E7-4B1C0F51C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3669" y="4918276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Logic Apps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データ収集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定期実行トリガー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51" name="Connector: Elbow 109">
            <a:extLst>
              <a:ext uri="{FF2B5EF4-FFF2-40B4-BE49-F238E27FC236}">
                <a16:creationId xmlns:a16="http://schemas.microsoft.com/office/drawing/2014/main" id="{9019135A-0E21-4D13-D0F6-F1B97FD01800}"/>
              </a:ext>
            </a:extLst>
          </p:cNvPr>
          <p:cNvCxnSpPr>
            <a:cxnSpLocks/>
            <a:stCxn id="49" idx="1"/>
            <a:endCxn id="27" idx="0"/>
          </p:cNvCxnSpPr>
          <p:nvPr/>
        </p:nvCxnSpPr>
        <p:spPr>
          <a:xfrm rot="10800000" flipV="1">
            <a:off x="7831694" y="4620176"/>
            <a:ext cx="1215528" cy="74982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20">
            <a:extLst>
              <a:ext uri="{FF2B5EF4-FFF2-40B4-BE49-F238E27FC236}">
                <a16:creationId xmlns:a16="http://schemas.microsoft.com/office/drawing/2014/main" id="{2F0FF323-9A51-55E2-E568-EB67C8C0C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0512" y="7633834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変更フィード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F67FFE8-AA9A-5D1C-ED59-E7133E66E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2132" y="7099942"/>
            <a:ext cx="548640" cy="548640"/>
          </a:xfrm>
          <a:prstGeom prst="rect">
            <a:avLst/>
          </a:prstGeom>
        </p:spPr>
      </p:pic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F49AB291-5719-4920-BC4D-53DDD60FB524}"/>
              </a:ext>
            </a:extLst>
          </p:cNvPr>
          <p:cNvCxnSpPr>
            <a:cxnSpLocks/>
            <a:stCxn id="13" idx="3"/>
            <a:endCxn id="8" idx="1"/>
          </p:cNvCxnSpPr>
          <p:nvPr/>
        </p:nvCxnSpPr>
        <p:spPr>
          <a:xfrm>
            <a:off x="9520772" y="7374262"/>
            <a:ext cx="1018107" cy="21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953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6302478" y="3916680"/>
            <a:ext cx="3072096" cy="246780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671234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/>
              <a:t>7-1-4-2. </a:t>
            </a:r>
            <a:r>
              <a:rPr kumimoji="1" lang="ja-JP" altLang="en-US"/>
              <a:t>データ管理</a:t>
            </a:r>
            <a:r>
              <a:rPr kumimoji="1" lang="en-US" altLang="ja-JP"/>
              <a:t>_</a:t>
            </a:r>
            <a:r>
              <a:rPr kumimoji="1" lang="ja-JP" altLang="en-US"/>
              <a:t>データ収集機能</a:t>
            </a:r>
            <a:br>
              <a:rPr kumimoji="1" lang="en-US" altLang="ja-JP"/>
            </a:br>
            <a:r>
              <a:rPr kumimoji="1" lang="ja-JP" altLang="en-US"/>
              <a:t>（パターン</a:t>
            </a:r>
            <a:r>
              <a:rPr kumimoji="1" lang="en-US" altLang="ja-JP"/>
              <a:t>5 </a:t>
            </a:r>
            <a:r>
              <a:rPr kumimoji="1" lang="ja-JP" altLang="en-US"/>
              <a:t>外部システム連携・</a:t>
            </a:r>
            <a:r>
              <a:rPr kumimoji="1" lang="en-US" altLang="ja-JP"/>
              <a:t>SaaS</a:t>
            </a:r>
            <a:r>
              <a:rPr kumimoji="1" lang="ja-JP" altLang="en-US"/>
              <a:t>利用</a:t>
            </a:r>
            <a:r>
              <a:rPr kumimoji="1" lang="en-US" altLang="ja-JP"/>
              <a:t>)</a:t>
            </a:r>
            <a:endParaRPr kumimoji="1" lang="ja-JP" altLang="en-US"/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5910222" y="3297827"/>
            <a:ext cx="6621034" cy="361617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9628700" y="4045197"/>
            <a:ext cx="2319736" cy="223378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409" y="4141232"/>
            <a:ext cx="2141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本機能で収集したデータを利用し分析等を実施する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2620" y="5373941"/>
            <a:ext cx="22639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統計処理機能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1083" y="3317816"/>
            <a:ext cx="381000" cy="381000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9592" y="4883342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031" y="5488672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収集データ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蓄積ストレージ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21A877B3-835C-52C9-80F0-ED29FC83355B}"/>
              </a:ext>
            </a:extLst>
          </p:cNvPr>
          <p:cNvSpPr/>
          <p:nvPr/>
        </p:nvSpPr>
        <p:spPr>
          <a:xfrm>
            <a:off x="3309732" y="4407392"/>
            <a:ext cx="1735946" cy="150054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6C5CA77F-1D0F-FF19-8B3A-4653ABB23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812" y="4496026"/>
            <a:ext cx="168186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外部システム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(SaaS)</a:t>
            </a:r>
            <a:endParaRPr lang="ja-JP" altLang="en-US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収集対象のデータを保持する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SaaS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8" name="直線矢印コネクタ 120">
            <a:extLst>
              <a:ext uri="{FF2B5EF4-FFF2-40B4-BE49-F238E27FC236}">
                <a16:creationId xmlns:a16="http://schemas.microsoft.com/office/drawing/2014/main" id="{9170EA2F-A5A1-B6F6-1BA6-D36C5B250222}"/>
              </a:ext>
            </a:extLst>
          </p:cNvPr>
          <p:cNvCxnSpPr>
            <a:cxnSpLocks/>
            <a:stCxn id="8" idx="3"/>
            <a:endCxn id="163" idx="1"/>
          </p:cNvCxnSpPr>
          <p:nvPr/>
        </p:nvCxnSpPr>
        <p:spPr>
          <a:xfrm>
            <a:off x="8818232" y="5157662"/>
            <a:ext cx="810468" cy="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線矢印コネクタ 120">
            <a:extLst>
              <a:ext uri="{FF2B5EF4-FFF2-40B4-BE49-F238E27FC236}">
                <a16:creationId xmlns:a16="http://schemas.microsoft.com/office/drawing/2014/main" id="{E704EEDD-A963-BD71-5A92-1A296135B756}"/>
              </a:ext>
            </a:extLst>
          </p:cNvPr>
          <p:cNvCxnSpPr>
            <a:cxnSpLocks/>
            <a:stCxn id="15" idx="3"/>
            <a:endCxn id="20" idx="1"/>
          </p:cNvCxnSpPr>
          <p:nvPr/>
        </p:nvCxnSpPr>
        <p:spPr>
          <a:xfrm>
            <a:off x="5045678" y="5157662"/>
            <a:ext cx="17773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F49AB291-5719-4920-BC4D-53DDD60FB524}"/>
              </a:ext>
            </a:extLst>
          </p:cNvPr>
          <p:cNvCxnSpPr>
            <a:cxnSpLocks/>
            <a:stCxn id="20" idx="3"/>
            <a:endCxn id="8" idx="1"/>
          </p:cNvCxnSpPr>
          <p:nvPr/>
        </p:nvCxnSpPr>
        <p:spPr>
          <a:xfrm>
            <a:off x="7334001" y="5157662"/>
            <a:ext cx="9355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0">
            <a:extLst>
              <a:ext uri="{FF2B5EF4-FFF2-40B4-BE49-F238E27FC236}">
                <a16:creationId xmlns:a16="http://schemas.microsoft.com/office/drawing/2014/main" id="{379FF5C1-5B05-1926-2AE0-938599DF6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364" y="5489370"/>
            <a:ext cx="1511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SaaS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収集フロー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0" name="グラフィックス 11">
            <a:extLst>
              <a:ext uri="{FF2B5EF4-FFF2-40B4-BE49-F238E27FC236}">
                <a16:creationId xmlns:a16="http://schemas.microsoft.com/office/drawing/2014/main" id="{BF531313-7958-9A2F-43DD-584E25DC4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23069" y="4902196"/>
            <a:ext cx="510932" cy="51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9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F985A-3EB9-EBC0-13F8-77DDE2650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CDF08E2-A23F-6FF7-67EC-04B041CF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Meiryo UI"/>
                <a:ea typeface="Meiryo UI"/>
              </a:rPr>
              <a:t>7-1-1-2. </a:t>
            </a:r>
            <a:r>
              <a:rPr kumimoji="1" lang="ja-JP" altLang="en-US" sz="3600">
                <a:latin typeface="Meiryo UI"/>
                <a:ea typeface="Meiryo UI"/>
              </a:rPr>
              <a:t>利用者認証</a:t>
            </a:r>
            <a:r>
              <a:rPr kumimoji="1" lang="en-US" altLang="ja-JP" sz="3600">
                <a:latin typeface="Meiryo UI"/>
                <a:ea typeface="Meiryo UI"/>
              </a:rPr>
              <a:t>_</a:t>
            </a:r>
            <a:r>
              <a:rPr kumimoji="1" lang="ja-JP" altLang="en-US" sz="3600">
                <a:latin typeface="Meiryo UI"/>
                <a:ea typeface="Meiryo UI"/>
              </a:rPr>
              <a:t>本人確認機能（レベル</a:t>
            </a:r>
            <a:r>
              <a:rPr kumimoji="1" lang="en-US" altLang="ja-JP" sz="3600">
                <a:latin typeface="Meiryo UI"/>
                <a:ea typeface="Meiryo UI"/>
              </a:rPr>
              <a:t>B</a:t>
            </a:r>
            <a:r>
              <a:rPr kumimoji="1" lang="ja-JP" altLang="en-US" sz="3600">
                <a:latin typeface="Meiryo UI"/>
                <a:ea typeface="Meiryo UI"/>
              </a:rPr>
              <a:t>）</a:t>
            </a:r>
            <a:br>
              <a:rPr kumimoji="1" lang="en-US" altLang="ja-JP" sz="3600">
                <a:latin typeface="Meiryo UI"/>
                <a:ea typeface="Meiryo UI"/>
              </a:rPr>
            </a:b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（パターン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1 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個人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/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身元確認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マイナンバーカード、当人認証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マイナンバーカード）</a:t>
            </a:r>
            <a:endParaRPr lang="en-US" altLang="ja-JP" sz="3600" err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52C421-040C-5A71-9FA6-89D96D15FF27}"/>
              </a:ext>
            </a:extLst>
          </p:cNvPr>
          <p:cNvSpPr/>
          <p:nvPr/>
        </p:nvSpPr>
        <p:spPr>
          <a:xfrm>
            <a:off x="7305859" y="2889990"/>
            <a:ext cx="2269941" cy="204055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C65B9CA-3AF9-0F29-9569-B9A4028CAE49}"/>
              </a:ext>
            </a:extLst>
          </p:cNvPr>
          <p:cNvSpPr/>
          <p:nvPr/>
        </p:nvSpPr>
        <p:spPr>
          <a:xfrm>
            <a:off x="7305859" y="4926359"/>
            <a:ext cx="6603229" cy="186140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2AE979B-4C4A-DB20-932C-6380A3EB4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355" y="6005030"/>
            <a:ext cx="1564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ユーザー情報管理関数</a:t>
            </a:r>
          </a:p>
        </p:txBody>
      </p:sp>
      <p:pic>
        <p:nvPicPr>
          <p:cNvPr id="12" name="グラフィックス 44">
            <a:extLst>
              <a:ext uri="{FF2B5EF4-FFF2-40B4-BE49-F238E27FC236}">
                <a16:creationId xmlns:a16="http://schemas.microsoft.com/office/drawing/2014/main" id="{7D0A0122-EC4D-0BAF-F6EF-8919B6E72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5301" y="5383776"/>
            <a:ext cx="548639" cy="548639"/>
          </a:xfrm>
          <a:prstGeom prst="rect">
            <a:avLst/>
          </a:prstGeom>
        </p:spPr>
      </p:pic>
      <p:sp>
        <p:nvSpPr>
          <p:cNvPr id="13" name="Rectangle 78">
            <a:extLst>
              <a:ext uri="{FF2B5EF4-FFF2-40B4-BE49-F238E27FC236}">
                <a16:creationId xmlns:a16="http://schemas.microsoft.com/office/drawing/2014/main" id="{86D9FB24-ACDC-BC78-43E7-02009A015147}"/>
              </a:ext>
            </a:extLst>
          </p:cNvPr>
          <p:cNvSpPr/>
          <p:nvPr/>
        </p:nvSpPr>
        <p:spPr>
          <a:xfrm>
            <a:off x="6856849" y="2272660"/>
            <a:ext cx="7511479" cy="674434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57">
            <a:extLst>
              <a:ext uri="{FF2B5EF4-FFF2-40B4-BE49-F238E27FC236}">
                <a16:creationId xmlns:a16="http://schemas.microsoft.com/office/drawing/2014/main" id="{9C94E29C-69A1-F864-AE1A-1CF0E9231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4860" y="2323458"/>
            <a:ext cx="381000" cy="3810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D276A407-57F5-8840-1933-F8B716FA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005030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バックエンド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1" name="グラフィックス 75">
            <a:extLst>
              <a:ext uri="{FF2B5EF4-FFF2-40B4-BE49-F238E27FC236}">
                <a16:creationId xmlns:a16="http://schemas.microsoft.com/office/drawing/2014/main" id="{99EA3BCD-9838-62E3-C62A-32AB3F8EBF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0533" y="5383775"/>
            <a:ext cx="548640" cy="548640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D3278F5D-9ED9-CD17-C1E0-522AA56C4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60403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41E5D4EB-02E4-BF0B-05E3-E066C0A00FF3}"/>
              </a:ext>
            </a:extLst>
          </p:cNvPr>
          <p:cNvSpPr/>
          <p:nvPr/>
        </p:nvSpPr>
        <p:spPr>
          <a:xfrm>
            <a:off x="7305859" y="7334198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3821025F-9065-37EC-54A7-B1371DF5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68" y="6952927"/>
            <a:ext cx="80235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(個人)</a:t>
            </a: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55F6042C-B196-6D0C-5986-AE231234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 flipH="1">
            <a:off x="2969695" y="6380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F5D75CD1-61F4-3883-D0D0-933128B7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604033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92BCF19-F1CA-5A4E-4BD0-C641029A8A67}"/>
              </a:ext>
            </a:extLst>
          </p:cNvPr>
          <p:cNvCxnSpPr>
            <a:cxnSpLocks/>
          </p:cNvCxnSpPr>
          <p:nvPr/>
        </p:nvCxnSpPr>
        <p:spPr>
          <a:xfrm>
            <a:off x="10860773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1830DD3-0870-9C0B-47CB-99D11144A54C}"/>
              </a:ext>
            </a:extLst>
          </p:cNvPr>
          <p:cNvCxnSpPr>
            <a:cxnSpLocks/>
            <a:stCxn id="30" idx="0"/>
            <a:endCxn id="40" idx="2"/>
          </p:cNvCxnSpPr>
          <p:nvPr/>
        </p:nvCxnSpPr>
        <p:spPr>
          <a:xfrm flipV="1">
            <a:off x="3204645" y="5685374"/>
            <a:ext cx="1" cy="695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カギ線コネクタ 90">
            <a:extLst>
              <a:ext uri="{FF2B5EF4-FFF2-40B4-BE49-F238E27FC236}">
                <a16:creationId xmlns:a16="http://schemas.microsoft.com/office/drawing/2014/main" id="{A9210EC3-433F-C39E-C988-13A39643570B}"/>
              </a:ext>
            </a:extLst>
          </p:cNvPr>
          <p:cNvCxnSpPr>
            <a:cxnSpLocks/>
            <a:stCxn id="27" idx="2"/>
            <a:endCxn id="26" idx="1"/>
          </p:cNvCxnSpPr>
          <p:nvPr/>
        </p:nvCxnSpPr>
        <p:spPr>
          <a:xfrm rot="16200000" flipH="1">
            <a:off x="5021702" y="5659090"/>
            <a:ext cx="467100" cy="41012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0">
            <a:extLst>
              <a:ext uri="{FF2B5EF4-FFF2-40B4-BE49-F238E27FC236}">
                <a16:creationId xmlns:a16="http://schemas.microsoft.com/office/drawing/2014/main" id="{5C368C44-EDA2-C173-7109-DCC97C3D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257" y="4006685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証明書の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有効性確認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AFF8595C-326D-8577-B3AC-B69D15CED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2910385"/>
            <a:ext cx="28969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公的個人認証サービス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ja-JP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JPKI</a:t>
            </a:r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本人確認のための電子証明書を管理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Rectangle 115">
            <a:extLst>
              <a:ext uri="{FF2B5EF4-FFF2-40B4-BE49-F238E27FC236}">
                <a16:creationId xmlns:a16="http://schemas.microsoft.com/office/drawing/2014/main" id="{2DDBF34C-ADF4-77BE-113E-E76DF4F69E88}"/>
              </a:ext>
            </a:extLst>
          </p:cNvPr>
          <p:cNvSpPr/>
          <p:nvPr/>
        </p:nvSpPr>
        <p:spPr>
          <a:xfrm>
            <a:off x="1678474" y="2737415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1C15028D-544F-9B0A-CD3F-904A35430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4707822"/>
            <a:ext cx="2896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認証・署名サービス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JPKI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と連携し、受信した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電子証明書の有効性を確認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Rectangle 115">
            <a:extLst>
              <a:ext uri="{FF2B5EF4-FFF2-40B4-BE49-F238E27FC236}">
                <a16:creationId xmlns:a16="http://schemas.microsoft.com/office/drawing/2014/main" id="{AC800767-4395-A433-8BAB-FA0A18E8AFD6}"/>
              </a:ext>
            </a:extLst>
          </p:cNvPr>
          <p:cNvSpPr/>
          <p:nvPr/>
        </p:nvSpPr>
        <p:spPr>
          <a:xfrm>
            <a:off x="1678474" y="4534852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FC0C5214-D382-DCEE-0862-EEB9FD99F3AF}"/>
              </a:ext>
            </a:extLst>
          </p:cNvPr>
          <p:cNvCxnSpPr>
            <a:cxnSpLocks/>
            <a:stCxn id="40" idx="0"/>
            <a:endCxn id="38" idx="2"/>
          </p:cNvCxnSpPr>
          <p:nvPr/>
        </p:nvCxnSpPr>
        <p:spPr>
          <a:xfrm flipV="1">
            <a:off x="3204646" y="3887937"/>
            <a:ext cx="0" cy="64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E6B9A7A7-6EFF-5FAE-3A56-817DB8E6E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4201" y="3396624"/>
            <a:ext cx="560049" cy="560049"/>
          </a:xfrm>
          <a:prstGeom prst="rect">
            <a:avLst/>
          </a:prstGeom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617D53FC-8718-A761-4446-56636EBC1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39072" y="5406889"/>
            <a:ext cx="560049" cy="560049"/>
          </a:xfrm>
          <a:prstGeom prst="rect">
            <a:avLst/>
          </a:prstGeom>
        </p:spPr>
      </p:pic>
      <p:sp>
        <p:nvSpPr>
          <p:cNvPr id="44" name="TextBox 20">
            <a:extLst>
              <a:ext uri="{FF2B5EF4-FFF2-40B4-BE49-F238E27FC236}">
                <a16:creationId xmlns:a16="http://schemas.microsoft.com/office/drawing/2014/main" id="{7ED08A2D-2E19-02E7-9C88-D7421093E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35" y="3949885"/>
            <a:ext cx="13439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AD B2C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IDプロバイダ連携</a:t>
            </a: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87346193-E054-33E3-80F3-112F3458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5964928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876A9E25-20C4-C13A-D337-C7B9D8216C28}"/>
              </a:ext>
            </a:extLst>
          </p:cNvPr>
          <p:cNvCxnSpPr>
            <a:cxnSpLocks/>
          </p:cNvCxnSpPr>
          <p:nvPr/>
        </p:nvCxnSpPr>
        <p:spPr>
          <a:xfrm>
            <a:off x="8752894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9C88905-2E70-7E9A-2077-5F6EA4D5F16C}"/>
              </a:ext>
            </a:extLst>
          </p:cNvPr>
          <p:cNvCxnSpPr>
            <a:cxnSpLocks/>
          </p:cNvCxnSpPr>
          <p:nvPr/>
        </p:nvCxnSpPr>
        <p:spPr>
          <a:xfrm flipV="1">
            <a:off x="8407400" y="4502809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20">
            <a:extLst>
              <a:ext uri="{FF2B5EF4-FFF2-40B4-BE49-F238E27FC236}">
                <a16:creationId xmlns:a16="http://schemas.microsoft.com/office/drawing/2014/main" id="{29412B39-B494-81C5-F7D7-0641F8F96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907" y="6203912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トークン発行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D2CE28BA-D796-8DB1-837B-2E35253D7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290" y="66516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25F36F22-C12A-170D-744D-BC76C9086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568" y="2761777"/>
            <a:ext cx="19592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本人確認結果の連携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（身元確認及び当人認証）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1AD0F539-7DE9-A584-84AB-D27A76B01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00277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Rectangle 115">
            <a:extLst>
              <a:ext uri="{FF2B5EF4-FFF2-40B4-BE49-F238E27FC236}">
                <a16:creationId xmlns:a16="http://schemas.microsoft.com/office/drawing/2014/main" id="{2EA2ABA6-F444-3EF7-E026-69C012DCB06D}"/>
              </a:ext>
            </a:extLst>
          </p:cNvPr>
          <p:cNvSpPr/>
          <p:nvPr/>
        </p:nvSpPr>
        <p:spPr>
          <a:xfrm>
            <a:off x="9923896" y="2910385"/>
            <a:ext cx="3985192" cy="172220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B41BBFBD-1AC6-3B89-B3AA-B94F7483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609799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EDCCABE0-B8D5-3EB5-3046-0145CE2847EE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8810693" y="3771488"/>
            <a:ext cx="1113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カギ線コネクタ 90">
            <a:extLst>
              <a:ext uri="{FF2B5EF4-FFF2-40B4-BE49-F238E27FC236}">
                <a16:creationId xmlns:a16="http://schemas.microsoft.com/office/drawing/2014/main" id="{5A0C88E6-0BED-A293-8C42-B9C24387993B}"/>
              </a:ext>
            </a:extLst>
          </p:cNvPr>
          <p:cNvCxnSpPr>
            <a:cxnSpLocks/>
            <a:stCxn id="30" idx="1"/>
            <a:endCxn id="12" idx="1"/>
          </p:cNvCxnSpPr>
          <p:nvPr/>
        </p:nvCxnSpPr>
        <p:spPr>
          <a:xfrm flipV="1">
            <a:off x="3439595" y="5658096"/>
            <a:ext cx="4725706" cy="957355"/>
          </a:xfrm>
          <a:prstGeom prst="bentConnector3">
            <a:avLst>
              <a:gd name="adj1" fmla="val 7929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カギ線コネクタ 90">
            <a:extLst>
              <a:ext uri="{FF2B5EF4-FFF2-40B4-BE49-F238E27FC236}">
                <a16:creationId xmlns:a16="http://schemas.microsoft.com/office/drawing/2014/main" id="{6D0A0CB5-2378-3003-1E9B-A921B4EE1A25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 flipV="1">
            <a:off x="3425737" y="3676649"/>
            <a:ext cx="4708465" cy="2802202"/>
          </a:xfrm>
          <a:prstGeom prst="bentConnector3">
            <a:avLst>
              <a:gd name="adj1" fmla="val 3031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カギ線コネクタ 59">
            <a:extLst>
              <a:ext uri="{FF2B5EF4-FFF2-40B4-BE49-F238E27FC236}">
                <a16:creationId xmlns:a16="http://schemas.microsoft.com/office/drawing/2014/main" id="{F6488EB8-F7E6-FE83-E05F-9EC6101098C7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4730817" y="3241150"/>
            <a:ext cx="2115802" cy="1868963"/>
          </a:xfrm>
          <a:prstGeom prst="bentConnector3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:a16="http://schemas.microsoft.com/office/drawing/2014/main" id="{F9F657BE-D36A-2F64-B9F6-42F7C2132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432" y="4652987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FD801151-27B6-8874-3BCE-8F60765A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999" y="3293693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4BCE19D6-3F01-FB9D-C493-2FF306518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11" y="5820469"/>
            <a:ext cx="2173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作成またはシステム利用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（スマートフォン等で電子証明書に対する</a:t>
            </a:r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PIN/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パスワードを入力し、マイナンバーカードを読み取る）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62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583971" y="5036820"/>
            <a:ext cx="5321332" cy="407979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5671234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7-1-4-2. </a:t>
            </a:r>
            <a:r>
              <a:rPr kumimoji="1" lang="ja-JP" altLang="en-US" sz="4000"/>
              <a:t>データ管理</a:t>
            </a:r>
            <a:r>
              <a:rPr kumimoji="1" lang="en-US" altLang="ja-JP" sz="4000"/>
              <a:t>_</a:t>
            </a:r>
            <a:r>
              <a:rPr kumimoji="1" lang="ja-JP" altLang="en-US" sz="4000"/>
              <a:t>データ収集機能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6 </a:t>
            </a:r>
            <a:r>
              <a:rPr kumimoji="1" lang="ja-JP" altLang="en-US" sz="4000"/>
              <a:t>ファイル</a:t>
            </a:r>
            <a:r>
              <a:rPr kumimoji="1" lang="en-US" altLang="ja-JP" sz="4000"/>
              <a:t>/OCR)</a:t>
            </a:r>
            <a:endParaRPr kumimoji="1" lang="ja-JP" altLang="en-US" sz="4000"/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090" y="6628778"/>
            <a:ext cx="848229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6" name="Graphic 23">
            <a:extLst>
              <a:ext uri="{FF2B5EF4-FFF2-40B4-BE49-F238E27FC236}">
                <a16:creationId xmlns:a16="http://schemas.microsoft.com/office/drawing/2014/main" id="{DF07B5F8-88AA-7166-6CBF-FF4019E1D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803907" y="6032218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F4058A51-9D0D-3EE5-6D16-3A3197C9095D}"/>
              </a:ext>
            </a:extLst>
          </p:cNvPr>
          <p:cNvCxnSpPr>
            <a:cxnSpLocks/>
            <a:stCxn id="136" idx="1"/>
            <a:endCxn id="24" idx="1"/>
          </p:cNvCxnSpPr>
          <p:nvPr/>
        </p:nvCxnSpPr>
        <p:spPr>
          <a:xfrm>
            <a:off x="4273807" y="6267168"/>
            <a:ext cx="1835707" cy="3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9" name="TextBox 9">
            <a:extLst>
              <a:ext uri="{FF2B5EF4-FFF2-40B4-BE49-F238E27FC236}">
                <a16:creationId xmlns:a16="http://schemas.microsoft.com/office/drawing/2014/main" id="{82ECA7A3-16EA-9E72-FCDC-67BB2F09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975" y="654290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1" name="TextBox 20">
            <a:extLst>
              <a:ext uri="{FF2B5EF4-FFF2-40B4-BE49-F238E27FC236}">
                <a16:creationId xmlns:a16="http://schemas.microsoft.com/office/drawing/2014/main" id="{00B98479-A9E1-8F09-A040-8EBF6778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768" y="6522942"/>
            <a:ext cx="11617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入力ファイル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2" name="直線矢印コネクタ 120">
            <a:extLst>
              <a:ext uri="{FF2B5EF4-FFF2-40B4-BE49-F238E27FC236}">
                <a16:creationId xmlns:a16="http://schemas.microsoft.com/office/drawing/2014/main" id="{95C7491D-A035-89B2-A644-B95BE76D482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>
            <a:off x="6658153" y="6270895"/>
            <a:ext cx="820633" cy="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5130993" y="2428691"/>
            <a:ext cx="8775838" cy="714202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59" name="Connector: Elbow 109">
            <a:extLst>
              <a:ext uri="{FF2B5EF4-FFF2-40B4-BE49-F238E27FC236}">
                <a16:creationId xmlns:a16="http://schemas.microsoft.com/office/drawing/2014/main" id="{AAD5E167-81EE-1244-BAE1-F5596BA89271}"/>
              </a:ext>
            </a:extLst>
          </p:cNvPr>
          <p:cNvCxnSpPr>
            <a:cxnSpLocks/>
            <a:stCxn id="136" idx="1"/>
            <a:endCxn id="160" idx="1"/>
          </p:cNvCxnSpPr>
          <p:nvPr/>
        </p:nvCxnSpPr>
        <p:spPr>
          <a:xfrm flipV="1">
            <a:off x="4273807" y="3616972"/>
            <a:ext cx="2264975" cy="265019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6538782" y="3098638"/>
            <a:ext cx="4990940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61" y="3139918"/>
            <a:ext cx="22365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2" name="TextBox 20">
            <a:extLst>
              <a:ext uri="{FF2B5EF4-FFF2-40B4-BE49-F238E27FC236}">
                <a16:creationId xmlns:a16="http://schemas.microsoft.com/office/drawing/2014/main" id="{82168FEF-98EB-1467-1677-FA7CC817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384" y="3135393"/>
            <a:ext cx="2623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 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静的コンテンツ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)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93C5E91E-DDEC-A927-1C70-D1A29E32399D}"/>
              </a:ext>
            </a:extLst>
          </p:cNvPr>
          <p:cNvSpPr/>
          <p:nvPr/>
        </p:nvSpPr>
        <p:spPr>
          <a:xfrm>
            <a:off x="11126216" y="5006322"/>
            <a:ext cx="2319736" cy="2541308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2A384E5F-5FE5-ADEC-175F-5864CF36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9934" y="5060176"/>
            <a:ext cx="21417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連携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本機能で収集したデータに対して検索等を実施する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7B4FE1D8-D5E1-29D7-C1FA-748BBB0A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1143" y="6967534"/>
            <a:ext cx="22639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文書検索機能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4234" y="2438521"/>
            <a:ext cx="381000" cy="381000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C73D7FA9-C330-E15B-7A64-67074561A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9514" y="5996575"/>
            <a:ext cx="548639" cy="548639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F3B6CF18-6EB5-8979-5902-5F2EED7AE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8786" y="5997274"/>
            <a:ext cx="548640" cy="548640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D37EE439-3E10-8ADE-3C97-771DBAB0F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71647" y="6001315"/>
            <a:ext cx="548640" cy="54864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A420278E-8446-E367-33E6-1A4A6EC4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802" y="6542425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入力ファイル格納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6" name="直線矢印コネクタ 120">
            <a:extLst>
              <a:ext uri="{FF2B5EF4-FFF2-40B4-BE49-F238E27FC236}">
                <a16:creationId xmlns:a16="http://schemas.microsoft.com/office/drawing/2014/main" id="{D65CBA39-52DC-EE09-6B54-7630174BC1E8}"/>
              </a:ext>
            </a:extLst>
          </p:cNvPr>
          <p:cNvCxnSpPr>
            <a:cxnSpLocks/>
            <a:stCxn id="8" idx="3"/>
            <a:endCxn id="36" idx="1"/>
          </p:cNvCxnSpPr>
          <p:nvPr/>
        </p:nvCxnSpPr>
        <p:spPr>
          <a:xfrm>
            <a:off x="9220287" y="6275635"/>
            <a:ext cx="2619205" cy="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20">
            <a:extLst>
              <a:ext uri="{FF2B5EF4-FFF2-40B4-BE49-F238E27FC236}">
                <a16:creationId xmlns:a16="http://schemas.microsoft.com/office/drawing/2014/main" id="{7A2E2AF0-EE35-D7FE-F31A-E133965EF06A}"/>
              </a:ext>
            </a:extLst>
          </p:cNvPr>
          <p:cNvCxnSpPr>
            <a:cxnSpLocks/>
            <a:stCxn id="26" idx="3"/>
            <a:endCxn id="8" idx="1"/>
          </p:cNvCxnSpPr>
          <p:nvPr/>
        </p:nvCxnSpPr>
        <p:spPr>
          <a:xfrm>
            <a:off x="8027426" y="6271594"/>
            <a:ext cx="644221" cy="4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20">
            <a:extLst>
              <a:ext uri="{FF2B5EF4-FFF2-40B4-BE49-F238E27FC236}">
                <a16:creationId xmlns:a16="http://schemas.microsoft.com/office/drawing/2014/main" id="{C4934E28-FD75-87F3-B647-3153991CB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399" y="8359287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OCR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27A8BC8F-E213-DD0C-EF57-199278FAE5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6417" y="7825152"/>
            <a:ext cx="548640" cy="548640"/>
          </a:xfrm>
          <a:prstGeom prst="rect">
            <a:avLst/>
          </a:prstGeom>
        </p:spPr>
      </p:pic>
      <p:cxnSp>
        <p:nvCxnSpPr>
          <p:cNvPr id="19" name="直線矢印コネクタ 120">
            <a:extLst>
              <a:ext uri="{FF2B5EF4-FFF2-40B4-BE49-F238E27FC236}">
                <a16:creationId xmlns:a16="http://schemas.microsoft.com/office/drawing/2014/main" id="{0A69BD47-ED37-E5D2-68AD-F8F9C7320C12}"/>
              </a:ext>
            </a:extLst>
          </p:cNvPr>
          <p:cNvCxnSpPr>
            <a:cxnSpLocks/>
          </p:cNvCxnSpPr>
          <p:nvPr/>
        </p:nvCxnSpPr>
        <p:spPr>
          <a:xfrm>
            <a:off x="8870528" y="7254681"/>
            <a:ext cx="0" cy="514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120">
            <a:extLst>
              <a:ext uri="{FF2B5EF4-FFF2-40B4-BE49-F238E27FC236}">
                <a16:creationId xmlns:a16="http://schemas.microsoft.com/office/drawing/2014/main" id="{0B48154D-7F3D-1451-5908-0E79C6238697}"/>
              </a:ext>
            </a:extLst>
          </p:cNvPr>
          <p:cNvCxnSpPr>
            <a:cxnSpLocks/>
          </p:cNvCxnSpPr>
          <p:nvPr/>
        </p:nvCxnSpPr>
        <p:spPr>
          <a:xfrm>
            <a:off x="9086538" y="7240104"/>
            <a:ext cx="0" cy="514718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図 24">
            <a:extLst>
              <a:ext uri="{FF2B5EF4-FFF2-40B4-BE49-F238E27FC236}">
                <a16:creationId xmlns:a16="http://schemas.microsoft.com/office/drawing/2014/main" id="{9064697A-5B52-2274-9DE3-632E45C74DD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6833" y="7859738"/>
            <a:ext cx="447737" cy="495369"/>
          </a:xfrm>
          <a:prstGeom prst="rect">
            <a:avLst/>
          </a:prstGeom>
        </p:spPr>
      </p:pic>
      <p:cxnSp>
        <p:nvCxnSpPr>
          <p:cNvPr id="30" name="直線矢印コネクタ 120">
            <a:extLst>
              <a:ext uri="{FF2B5EF4-FFF2-40B4-BE49-F238E27FC236}">
                <a16:creationId xmlns:a16="http://schemas.microsoft.com/office/drawing/2014/main" id="{B54FC0DD-4DEC-FEB6-0147-727D863B7311}"/>
              </a:ext>
            </a:extLst>
          </p:cNvPr>
          <p:cNvCxnSpPr>
            <a:cxnSpLocks/>
          </p:cNvCxnSpPr>
          <p:nvPr/>
        </p:nvCxnSpPr>
        <p:spPr>
          <a:xfrm flipV="1">
            <a:off x="9364949" y="8214673"/>
            <a:ext cx="644221" cy="4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直線矢印コネクタ 120">
            <a:extLst>
              <a:ext uri="{FF2B5EF4-FFF2-40B4-BE49-F238E27FC236}">
                <a16:creationId xmlns:a16="http://schemas.microsoft.com/office/drawing/2014/main" id="{750D41B0-D8A2-9A3D-3440-AEF9C19E33BF}"/>
              </a:ext>
            </a:extLst>
          </p:cNvPr>
          <p:cNvCxnSpPr>
            <a:cxnSpLocks/>
          </p:cNvCxnSpPr>
          <p:nvPr/>
        </p:nvCxnSpPr>
        <p:spPr>
          <a:xfrm flipV="1">
            <a:off x="9342422" y="8041068"/>
            <a:ext cx="644221" cy="442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20">
            <a:extLst>
              <a:ext uri="{FF2B5EF4-FFF2-40B4-BE49-F238E27FC236}">
                <a16:creationId xmlns:a16="http://schemas.microsoft.com/office/drawing/2014/main" id="{22942E17-0787-0C36-F05F-CFAA70A78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551" y="8368118"/>
            <a:ext cx="116175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Document Intelligence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OCR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処理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CAAFCF98-B399-273A-FE9E-4872B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152" y="6488462"/>
            <a:ext cx="15611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AI Search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メタデータ・文字列データ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検索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6" name="グラフィックス 35">
            <a:extLst>
              <a:ext uri="{FF2B5EF4-FFF2-40B4-BE49-F238E27FC236}">
                <a16:creationId xmlns:a16="http://schemas.microsoft.com/office/drawing/2014/main" id="{CAEC4339-A99D-44D3-1088-3FAC650452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839492" y="5994916"/>
            <a:ext cx="562105" cy="5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15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B62EA64-DBC2-FA0B-E66F-00F2719EF883}"/>
              </a:ext>
            </a:extLst>
          </p:cNvPr>
          <p:cNvSpPr/>
          <p:nvPr/>
        </p:nvSpPr>
        <p:spPr>
          <a:xfrm>
            <a:off x="7899728" y="2523022"/>
            <a:ext cx="6014455" cy="472508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分析用ダッシュボード機能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7-1-4-3.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分析用ダッシュボード機能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F29EFC5-AA6C-0014-D6AE-7F1D661AF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08" y="4671834"/>
            <a:ext cx="77192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利用者</a:t>
            </a:r>
          </a:p>
        </p:txBody>
      </p:sp>
      <p:pic>
        <p:nvPicPr>
          <p:cNvPr id="7" name="Graphic 23">
            <a:extLst>
              <a:ext uri="{FF2B5EF4-FFF2-40B4-BE49-F238E27FC236}">
                <a16:creationId xmlns:a16="http://schemas.microsoft.com/office/drawing/2014/main" id="{74368D02-7B39-0B70-4415-DFEF5112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4005483" y="423904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A549EDA-1F6E-6246-96C9-2A2E6F069A0E}"/>
              </a:ext>
            </a:extLst>
          </p:cNvPr>
          <p:cNvCxnSpPr>
            <a:cxnSpLocks/>
            <a:stCxn id="7" idx="1"/>
            <a:endCxn id="32" idx="1"/>
          </p:cNvCxnSpPr>
          <p:nvPr/>
        </p:nvCxnSpPr>
        <p:spPr>
          <a:xfrm flipV="1">
            <a:off x="4475383" y="4473901"/>
            <a:ext cx="375516" cy="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8F9749C-85EA-86A5-5F15-2F8DD59CE803}"/>
              </a:ext>
            </a:extLst>
          </p:cNvPr>
          <p:cNvCxnSpPr>
            <a:cxnSpLocks/>
          </p:cNvCxnSpPr>
          <p:nvPr/>
        </p:nvCxnSpPr>
        <p:spPr>
          <a:xfrm>
            <a:off x="7345028" y="4473901"/>
            <a:ext cx="407998" cy="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474776F-B9BC-568F-99CF-3621896913D4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12627481" y="5288450"/>
            <a:ext cx="6223" cy="1837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4">
            <a:extLst>
              <a:ext uri="{FF2B5EF4-FFF2-40B4-BE49-F238E27FC236}">
                <a16:creationId xmlns:a16="http://schemas.microsoft.com/office/drawing/2014/main" id="{D397EB7C-B778-2398-E2FE-45B07522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3211" y="4888340"/>
            <a:ext cx="15485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Power BI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分析用ダッシュボード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4299AAA-BEDE-5B7B-1EF9-E1532DC20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2514" y="4022346"/>
            <a:ext cx="17340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OneLake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可視化対象データ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保存ストレージ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Rectangle 134">
            <a:extLst>
              <a:ext uri="{FF2B5EF4-FFF2-40B4-BE49-F238E27FC236}">
                <a16:creationId xmlns:a16="http://schemas.microsoft.com/office/drawing/2014/main" id="{EE1746E8-639B-AA9B-4B37-36B826293C4F}"/>
              </a:ext>
            </a:extLst>
          </p:cNvPr>
          <p:cNvSpPr/>
          <p:nvPr/>
        </p:nvSpPr>
        <p:spPr>
          <a:xfrm>
            <a:off x="4850899" y="3508316"/>
            <a:ext cx="2623195" cy="193116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E1A9AE6-1AC2-E1F7-112D-2FA615BC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603" y="3565054"/>
            <a:ext cx="2045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</a:p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可視化の対象となるデータを生成する機能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EC1F94B8-6378-BD3F-4C51-33300A6E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377" y="4437767"/>
            <a:ext cx="2749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データ連携機能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データ収集機能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大量データ取り込み機能</a:t>
            </a: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EE48AC44-F17B-18E6-AF27-86F896B7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281" y="5789115"/>
            <a:ext cx="1580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 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カタログ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 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リネージ機能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可視化対象データ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メタデータカタログ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6" name="グラフィックス 45">
            <a:extLst>
              <a:ext uri="{FF2B5EF4-FFF2-40B4-BE49-F238E27FC236}">
                <a16:creationId xmlns:a16="http://schemas.microsoft.com/office/drawing/2014/main" id="{DEEBB400-3226-2F6E-4CF4-546DD85CB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2300" y="4242123"/>
            <a:ext cx="620055" cy="620055"/>
          </a:xfrm>
          <a:prstGeom prst="rect">
            <a:avLst/>
          </a:prstGeom>
        </p:spPr>
      </p:pic>
      <p:sp>
        <p:nvSpPr>
          <p:cNvPr id="27" name="Rectangle 134">
            <a:extLst>
              <a:ext uri="{FF2B5EF4-FFF2-40B4-BE49-F238E27FC236}">
                <a16:creationId xmlns:a16="http://schemas.microsoft.com/office/drawing/2014/main" id="{9C5A4DBF-FC86-CBAB-998B-C418394D6341}"/>
              </a:ext>
            </a:extLst>
          </p:cNvPr>
          <p:cNvSpPr>
            <a:spLocks/>
          </p:cNvSpPr>
          <p:nvPr/>
        </p:nvSpPr>
        <p:spPr>
          <a:xfrm>
            <a:off x="10283660" y="7430821"/>
            <a:ext cx="3139102" cy="145491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A744DCCF-3B6E-9A21-1DA1-FD631E7B1212}"/>
              </a:ext>
            </a:extLst>
          </p:cNvPr>
          <p:cNvSpPr txBox="1">
            <a:spLocks/>
          </p:cNvSpPr>
          <p:nvPr/>
        </p:nvSpPr>
        <p:spPr bwMode="auto">
          <a:xfrm>
            <a:off x="10409456" y="7484539"/>
            <a:ext cx="296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分析結果を公開する機能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8A890CDC-4A9B-1B67-2269-6F9E560B3954}"/>
              </a:ext>
            </a:extLst>
          </p:cNvPr>
          <p:cNvSpPr txBox="1">
            <a:spLocks/>
          </p:cNvSpPr>
          <p:nvPr/>
        </p:nvSpPr>
        <p:spPr bwMode="auto">
          <a:xfrm>
            <a:off x="10317377" y="8167124"/>
            <a:ext cx="2789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統計情報公開機能</a:t>
            </a: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ED126829-D754-6015-7AB5-CF698B50774C}"/>
              </a:ext>
            </a:extLst>
          </p:cNvPr>
          <p:cNvCxnSpPr>
            <a:cxnSpLocks/>
          </p:cNvCxnSpPr>
          <p:nvPr/>
        </p:nvCxnSpPr>
        <p:spPr>
          <a:xfrm>
            <a:off x="8997775" y="4504169"/>
            <a:ext cx="303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12">
            <a:extLst>
              <a:ext uri="{FF2B5EF4-FFF2-40B4-BE49-F238E27FC236}">
                <a16:creationId xmlns:a16="http://schemas.microsoft.com/office/drawing/2014/main" id="{8DFA2CDF-9816-645E-49CE-041642EA7960}"/>
              </a:ext>
            </a:extLst>
          </p:cNvPr>
          <p:cNvSpPr txBox="1">
            <a:spLocks/>
          </p:cNvSpPr>
          <p:nvPr/>
        </p:nvSpPr>
        <p:spPr bwMode="auto">
          <a:xfrm>
            <a:off x="15425716" y="4772272"/>
            <a:ext cx="92289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者</a:t>
            </a:r>
          </a:p>
        </p:txBody>
      </p:sp>
      <p:pic>
        <p:nvPicPr>
          <p:cNvPr id="48" name="Graphic 23">
            <a:extLst>
              <a:ext uri="{FF2B5EF4-FFF2-40B4-BE49-F238E27FC236}">
                <a16:creationId xmlns:a16="http://schemas.microsoft.com/office/drawing/2014/main" id="{3C198A9C-3360-6F8E-6492-5B7AE36CF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5673459" y="432176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4734E34-4FBC-2F29-1984-279915917E25}"/>
              </a:ext>
            </a:extLst>
          </p:cNvPr>
          <p:cNvCxnSpPr>
            <a:cxnSpLocks/>
            <a:stCxn id="48" idx="3"/>
            <a:endCxn id="31" idx="3"/>
          </p:cNvCxnSpPr>
          <p:nvPr/>
        </p:nvCxnSpPr>
        <p:spPr>
          <a:xfrm flipH="1" flipV="1">
            <a:off x="12927101" y="4552636"/>
            <a:ext cx="2746358" cy="4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1" name="グラフィックス 90">
            <a:extLst>
              <a:ext uri="{FF2B5EF4-FFF2-40B4-BE49-F238E27FC236}">
                <a16:creationId xmlns:a16="http://schemas.microsoft.com/office/drawing/2014/main" id="{575A5071-63DC-F3E4-7D48-4DEF284BF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36300" y="5061451"/>
            <a:ext cx="570046" cy="570046"/>
          </a:xfrm>
          <a:prstGeom prst="rect">
            <a:avLst/>
          </a:prstGeom>
        </p:spPr>
      </p:pic>
      <p:pic>
        <p:nvPicPr>
          <p:cNvPr id="92" name="グラフィックス 91">
            <a:extLst>
              <a:ext uri="{FF2B5EF4-FFF2-40B4-BE49-F238E27FC236}">
                <a16:creationId xmlns:a16="http://schemas.microsoft.com/office/drawing/2014/main" id="{6FB3C783-B5F9-9117-1D4E-ECD1466D3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6878" y="3420500"/>
            <a:ext cx="637572" cy="650855"/>
          </a:xfrm>
          <a:prstGeom prst="rect">
            <a:avLst/>
          </a:prstGeom>
        </p:spPr>
      </p:pic>
      <p:sp>
        <p:nvSpPr>
          <p:cNvPr id="94" name="TextBox 10">
            <a:extLst>
              <a:ext uri="{FF2B5EF4-FFF2-40B4-BE49-F238E27FC236}">
                <a16:creationId xmlns:a16="http://schemas.microsoft.com/office/drawing/2014/main" id="{57BCED80-9362-1E06-B5A8-377F90CE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2261" y="5009124"/>
            <a:ext cx="17340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事前処理ジョブ</a:t>
            </a:r>
          </a:p>
        </p:txBody>
      </p:sp>
      <p:sp>
        <p:nvSpPr>
          <p:cNvPr id="10" name="Rectangle 78">
            <a:extLst>
              <a:ext uri="{FF2B5EF4-FFF2-40B4-BE49-F238E27FC236}">
                <a16:creationId xmlns:a16="http://schemas.microsoft.com/office/drawing/2014/main" id="{C8CDC881-0B0D-238D-1897-0720D6975DD8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72C1D470-9F52-A3AA-F96D-546DF3D528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sp>
        <p:nvSpPr>
          <p:cNvPr id="16" name="Rectangle 134">
            <a:extLst>
              <a:ext uri="{FF2B5EF4-FFF2-40B4-BE49-F238E27FC236}">
                <a16:creationId xmlns:a16="http://schemas.microsoft.com/office/drawing/2014/main" id="{04470AE6-C385-24CA-5344-7099C466C7F5}"/>
              </a:ext>
            </a:extLst>
          </p:cNvPr>
          <p:cNvSpPr/>
          <p:nvPr/>
        </p:nvSpPr>
        <p:spPr>
          <a:xfrm>
            <a:off x="9405281" y="3247701"/>
            <a:ext cx="1722212" cy="337381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2368C4C-6789-0D25-870E-C49D180507C0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11273265" y="4552636"/>
            <a:ext cx="11005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5E7291A6-89DF-BC5A-5CAB-A62B68B36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73799" y="4275985"/>
            <a:ext cx="553302" cy="5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64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B62EA64-DBC2-FA0B-E66F-00F2719EF883}"/>
              </a:ext>
            </a:extLst>
          </p:cNvPr>
          <p:cNvSpPr/>
          <p:nvPr/>
        </p:nvSpPr>
        <p:spPr>
          <a:xfrm>
            <a:off x="7539763" y="2640499"/>
            <a:ext cx="6390772" cy="472508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統計処理機能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7-1-4-4.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統計</a:t>
            </a:r>
            <a:r>
              <a:rPr kumimoji="1" lang="ja-JP" altLang="en-US"/>
              <a:t>処理機能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</a:t>
            </a:r>
            <a:r>
              <a:rPr kumimoji="1" lang="ja-JP" altLang="en-US" dirty="0"/>
              <a:t>　データの規模・頻度によらず利用可能）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F29EFC5-AA6C-0014-D6AE-7F1D661AF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08" y="4671834"/>
            <a:ext cx="77192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利用者</a:t>
            </a:r>
          </a:p>
        </p:txBody>
      </p:sp>
      <p:pic>
        <p:nvPicPr>
          <p:cNvPr id="7" name="Graphic 23">
            <a:extLst>
              <a:ext uri="{FF2B5EF4-FFF2-40B4-BE49-F238E27FC236}">
                <a16:creationId xmlns:a16="http://schemas.microsoft.com/office/drawing/2014/main" id="{74368D02-7B39-0B70-4415-DFEF51125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4005483" y="423904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A549EDA-1F6E-6246-96C9-2A2E6F069A0E}"/>
              </a:ext>
            </a:extLst>
          </p:cNvPr>
          <p:cNvCxnSpPr>
            <a:cxnSpLocks/>
            <a:stCxn id="7" idx="1"/>
            <a:endCxn id="32" idx="1"/>
          </p:cNvCxnSpPr>
          <p:nvPr/>
        </p:nvCxnSpPr>
        <p:spPr>
          <a:xfrm flipV="1">
            <a:off x="4475383" y="4473901"/>
            <a:ext cx="375516" cy="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8F9749C-85EA-86A5-5F15-2F8DD59CE803}"/>
              </a:ext>
            </a:extLst>
          </p:cNvPr>
          <p:cNvCxnSpPr>
            <a:cxnSpLocks/>
          </p:cNvCxnSpPr>
          <p:nvPr/>
        </p:nvCxnSpPr>
        <p:spPr>
          <a:xfrm>
            <a:off x="7345028" y="4473901"/>
            <a:ext cx="407998" cy="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39C3B97-6749-EEA3-1364-BAB475AB1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689" y="3608074"/>
            <a:ext cx="17340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事前バッチ処理ジョブ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474776F-B9BC-568F-99CF-3621896913D4}"/>
              </a:ext>
            </a:extLst>
          </p:cNvPr>
          <p:cNvCxnSpPr>
            <a:cxnSpLocks/>
          </p:cNvCxnSpPr>
          <p:nvPr/>
        </p:nvCxnSpPr>
        <p:spPr>
          <a:xfrm>
            <a:off x="12402479" y="6242063"/>
            <a:ext cx="0" cy="1047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4">
            <a:extLst>
              <a:ext uri="{FF2B5EF4-FFF2-40B4-BE49-F238E27FC236}">
                <a16:creationId xmlns:a16="http://schemas.microsoft.com/office/drawing/2014/main" id="{D397EB7C-B778-2398-E2FE-45B07522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8796" y="5112398"/>
            <a:ext cx="2055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Warehouse 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統計処理エンジン・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データウェアハウス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4299AAA-BEDE-5B7B-1EF9-E1532DC20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6183" y="4647579"/>
            <a:ext cx="22431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OneLake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保存ストレージ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Rectangle 134">
            <a:extLst>
              <a:ext uri="{FF2B5EF4-FFF2-40B4-BE49-F238E27FC236}">
                <a16:creationId xmlns:a16="http://schemas.microsoft.com/office/drawing/2014/main" id="{F57E57B5-E5F8-58CC-4DAF-2DE1BC1C4926}"/>
              </a:ext>
            </a:extLst>
          </p:cNvPr>
          <p:cNvSpPr/>
          <p:nvPr/>
        </p:nvSpPr>
        <p:spPr>
          <a:xfrm>
            <a:off x="7678712" y="2816914"/>
            <a:ext cx="1722212" cy="426266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Rectangle 134">
            <a:extLst>
              <a:ext uri="{FF2B5EF4-FFF2-40B4-BE49-F238E27FC236}">
                <a16:creationId xmlns:a16="http://schemas.microsoft.com/office/drawing/2014/main" id="{EE1746E8-639B-AA9B-4B37-36B826293C4F}"/>
              </a:ext>
            </a:extLst>
          </p:cNvPr>
          <p:cNvSpPr/>
          <p:nvPr/>
        </p:nvSpPr>
        <p:spPr>
          <a:xfrm>
            <a:off x="4850899" y="3508316"/>
            <a:ext cx="2623195" cy="193116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E1A9AE6-1AC2-E1F7-112D-2FA615BC0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603" y="3565054"/>
            <a:ext cx="2045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統計処理の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対象となるデータを生成する機能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EC1F94B8-6378-BD3F-4C51-33300A6EF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377" y="4437767"/>
            <a:ext cx="2749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データ連携機能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データ収集機能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大量データ取り込み機能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EE48AC44-F17B-18E6-AF27-86F896B7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6495" y="6248587"/>
            <a:ext cx="1919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 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カタログ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 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リネージ機能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メタデータカタログ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A3E8420C-EF74-822E-5C51-9A80872DCCD3}"/>
              </a:ext>
            </a:extLst>
          </p:cNvPr>
          <p:cNvCxnSpPr>
            <a:cxnSpLocks/>
          </p:cNvCxnSpPr>
          <p:nvPr/>
        </p:nvCxnSpPr>
        <p:spPr>
          <a:xfrm flipV="1">
            <a:off x="10574129" y="4472639"/>
            <a:ext cx="791837" cy="8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6" name="グラフィックス 45">
            <a:extLst>
              <a:ext uri="{FF2B5EF4-FFF2-40B4-BE49-F238E27FC236}">
                <a16:creationId xmlns:a16="http://schemas.microsoft.com/office/drawing/2014/main" id="{DEEBB400-3226-2F6E-4CF4-546DD85CB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5026" y="2982781"/>
            <a:ext cx="620055" cy="620055"/>
          </a:xfrm>
          <a:prstGeom prst="rect">
            <a:avLst/>
          </a:prstGeom>
        </p:spPr>
      </p:pic>
      <p:pic>
        <p:nvPicPr>
          <p:cNvPr id="60" name="グラフィックス 59">
            <a:extLst>
              <a:ext uri="{FF2B5EF4-FFF2-40B4-BE49-F238E27FC236}">
                <a16:creationId xmlns:a16="http://schemas.microsoft.com/office/drawing/2014/main" id="{E094A222-0E94-0A10-55B9-98A2C7E49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093188" y="4480938"/>
            <a:ext cx="620055" cy="620055"/>
          </a:xfrm>
          <a:prstGeom prst="rect">
            <a:avLst/>
          </a:prstGeom>
        </p:spPr>
      </p:pic>
      <p:sp>
        <p:nvSpPr>
          <p:cNvPr id="27" name="Rectangle 134">
            <a:extLst>
              <a:ext uri="{FF2B5EF4-FFF2-40B4-BE49-F238E27FC236}">
                <a16:creationId xmlns:a16="http://schemas.microsoft.com/office/drawing/2014/main" id="{9C5A4DBF-FC86-CBAB-998B-C418394D6341}"/>
              </a:ext>
            </a:extLst>
          </p:cNvPr>
          <p:cNvSpPr>
            <a:spLocks/>
          </p:cNvSpPr>
          <p:nvPr/>
        </p:nvSpPr>
        <p:spPr>
          <a:xfrm>
            <a:off x="10283660" y="7430821"/>
            <a:ext cx="3139102" cy="145491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A744DCCF-3B6E-9A21-1DA1-FD631E7B1212}"/>
              </a:ext>
            </a:extLst>
          </p:cNvPr>
          <p:cNvSpPr txBox="1">
            <a:spLocks/>
          </p:cNvSpPr>
          <p:nvPr/>
        </p:nvSpPr>
        <p:spPr bwMode="auto">
          <a:xfrm>
            <a:off x="10409456" y="7484539"/>
            <a:ext cx="296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統計処理後のデータを利用する機能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8A890CDC-4A9B-1B67-2269-6F9E560B3954}"/>
              </a:ext>
            </a:extLst>
          </p:cNvPr>
          <p:cNvSpPr txBox="1">
            <a:spLocks/>
          </p:cNvSpPr>
          <p:nvPr/>
        </p:nvSpPr>
        <p:spPr bwMode="auto">
          <a:xfrm>
            <a:off x="10306866" y="8167124"/>
            <a:ext cx="31893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分析用ダッシュボード機能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統計情報公開機能</a:t>
            </a: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ED126829-D754-6015-7AB5-CF698B50774C}"/>
              </a:ext>
            </a:extLst>
          </p:cNvPr>
          <p:cNvCxnSpPr>
            <a:cxnSpLocks/>
          </p:cNvCxnSpPr>
          <p:nvPr/>
        </p:nvCxnSpPr>
        <p:spPr>
          <a:xfrm>
            <a:off x="9428693" y="4472639"/>
            <a:ext cx="303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12">
            <a:extLst>
              <a:ext uri="{FF2B5EF4-FFF2-40B4-BE49-F238E27FC236}">
                <a16:creationId xmlns:a16="http://schemas.microsoft.com/office/drawing/2014/main" id="{8DFA2CDF-9816-645E-49CE-041642EA7960}"/>
              </a:ext>
            </a:extLst>
          </p:cNvPr>
          <p:cNvSpPr txBox="1">
            <a:spLocks/>
          </p:cNvSpPr>
          <p:nvPr/>
        </p:nvSpPr>
        <p:spPr bwMode="auto">
          <a:xfrm>
            <a:off x="15425716" y="4730232"/>
            <a:ext cx="92289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者</a:t>
            </a:r>
          </a:p>
        </p:txBody>
      </p:sp>
      <p:pic>
        <p:nvPicPr>
          <p:cNvPr id="48" name="Graphic 23">
            <a:extLst>
              <a:ext uri="{FF2B5EF4-FFF2-40B4-BE49-F238E27FC236}">
                <a16:creationId xmlns:a16="http://schemas.microsoft.com/office/drawing/2014/main" id="{3C198A9C-3360-6F8E-6492-5B7AE36CF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15673459" y="423768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64734E34-4FBC-2F29-1984-279915917E25}"/>
              </a:ext>
            </a:extLst>
          </p:cNvPr>
          <p:cNvCxnSpPr>
            <a:cxnSpLocks/>
            <a:stCxn id="48" idx="3"/>
          </p:cNvCxnSpPr>
          <p:nvPr/>
        </p:nvCxnSpPr>
        <p:spPr>
          <a:xfrm flipH="1">
            <a:off x="13361721" y="4472639"/>
            <a:ext cx="23117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11">
            <a:extLst>
              <a:ext uri="{FF2B5EF4-FFF2-40B4-BE49-F238E27FC236}">
                <a16:creationId xmlns:a16="http://schemas.microsoft.com/office/drawing/2014/main" id="{3FFB0D32-7400-461E-CDE3-1F4B75DB4579}"/>
              </a:ext>
            </a:extLst>
          </p:cNvPr>
          <p:cNvSpPr txBox="1">
            <a:spLocks/>
          </p:cNvSpPr>
          <p:nvPr/>
        </p:nvSpPr>
        <p:spPr bwMode="auto">
          <a:xfrm>
            <a:off x="13779378" y="6207008"/>
            <a:ext cx="237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Data Studio / SQL Server Management Studio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SSMS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クエリエディタ接続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9" name="グラフィックス 58">
            <a:extLst>
              <a:ext uri="{FF2B5EF4-FFF2-40B4-BE49-F238E27FC236}">
                <a16:creationId xmlns:a16="http://schemas.microsoft.com/office/drawing/2014/main" id="{BBB139C2-3B71-718C-A839-F3113BCC63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645639" y="5638684"/>
            <a:ext cx="524804" cy="524804"/>
          </a:xfrm>
          <a:prstGeom prst="rect">
            <a:avLst/>
          </a:prstGeom>
        </p:spPr>
      </p:pic>
      <p:sp>
        <p:nvSpPr>
          <p:cNvPr id="68" name="Rectangle 134">
            <a:extLst>
              <a:ext uri="{FF2B5EF4-FFF2-40B4-BE49-F238E27FC236}">
                <a16:creationId xmlns:a16="http://schemas.microsoft.com/office/drawing/2014/main" id="{67D614B1-9132-9830-8C9F-C98217725E3E}"/>
              </a:ext>
            </a:extLst>
          </p:cNvPr>
          <p:cNvSpPr/>
          <p:nvPr/>
        </p:nvSpPr>
        <p:spPr>
          <a:xfrm>
            <a:off x="11381882" y="3112580"/>
            <a:ext cx="1913955" cy="317789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TextBox 11">
            <a:extLst>
              <a:ext uri="{FF2B5EF4-FFF2-40B4-BE49-F238E27FC236}">
                <a16:creationId xmlns:a16="http://schemas.microsoft.com/office/drawing/2014/main" id="{782277E2-D2EB-7984-FF9D-3C5C64EE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1506" y="3706889"/>
            <a:ext cx="19218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Fabric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Data Engineering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Spark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rPr>
              <a:t>ベース処理）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統計処理エンジン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70" name="グラフィックス 69">
            <a:extLst>
              <a:ext uri="{FF2B5EF4-FFF2-40B4-BE49-F238E27FC236}">
                <a16:creationId xmlns:a16="http://schemas.microsoft.com/office/drawing/2014/main" id="{C02EB96F-11BD-8B5A-F34D-C5CFC53255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113518" y="3132472"/>
            <a:ext cx="615102" cy="615102"/>
          </a:xfrm>
          <a:prstGeom prst="rect">
            <a:avLst/>
          </a:prstGeom>
        </p:spPr>
      </p:pic>
      <p:sp>
        <p:nvSpPr>
          <p:cNvPr id="75" name="TextBox 11">
            <a:extLst>
              <a:ext uri="{FF2B5EF4-FFF2-40B4-BE49-F238E27FC236}">
                <a16:creationId xmlns:a16="http://schemas.microsoft.com/office/drawing/2014/main" id="{A9F15099-4DE2-4825-E446-D35A00EA9C7E}"/>
              </a:ext>
            </a:extLst>
          </p:cNvPr>
          <p:cNvSpPr txBox="1">
            <a:spLocks/>
          </p:cNvSpPr>
          <p:nvPr/>
        </p:nvSpPr>
        <p:spPr bwMode="auto">
          <a:xfrm>
            <a:off x="13663917" y="5216600"/>
            <a:ext cx="23748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Visual Studio Code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0FA0F3D-1D17-046B-18CF-8C683F5DA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755" y="4703798"/>
            <a:ext cx="503049" cy="5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グラフィックス 88">
            <a:extLst>
              <a:ext uri="{FF2B5EF4-FFF2-40B4-BE49-F238E27FC236}">
                <a16:creationId xmlns:a16="http://schemas.microsoft.com/office/drawing/2014/main" id="{DF9CC82C-EA54-11C4-8DB4-F9AF5BB505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677559" y="3448891"/>
            <a:ext cx="570046" cy="570046"/>
          </a:xfrm>
          <a:prstGeom prst="rect">
            <a:avLst/>
          </a:prstGeom>
        </p:spPr>
      </p:pic>
      <p:pic>
        <p:nvPicPr>
          <p:cNvPr id="91" name="グラフィックス 90">
            <a:extLst>
              <a:ext uri="{FF2B5EF4-FFF2-40B4-BE49-F238E27FC236}">
                <a16:creationId xmlns:a16="http://schemas.microsoft.com/office/drawing/2014/main" id="{575A5071-63DC-F3E4-7D48-4DEF284BFF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5167" y="5672017"/>
            <a:ext cx="570046" cy="570046"/>
          </a:xfrm>
          <a:prstGeom prst="rect">
            <a:avLst/>
          </a:prstGeom>
        </p:spPr>
      </p:pic>
      <p:pic>
        <p:nvPicPr>
          <p:cNvPr id="92" name="グラフィックス 91">
            <a:extLst>
              <a:ext uri="{FF2B5EF4-FFF2-40B4-BE49-F238E27FC236}">
                <a16:creationId xmlns:a16="http://schemas.microsoft.com/office/drawing/2014/main" id="{6FB3C783-B5F9-9117-1D4E-ECD1466D3A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48902" y="4152156"/>
            <a:ext cx="637572" cy="650855"/>
          </a:xfrm>
          <a:prstGeom prst="rect">
            <a:avLst/>
          </a:prstGeom>
        </p:spPr>
      </p:pic>
      <p:pic>
        <p:nvPicPr>
          <p:cNvPr id="93" name="グラフィックス 92">
            <a:extLst>
              <a:ext uri="{FF2B5EF4-FFF2-40B4-BE49-F238E27FC236}">
                <a16:creationId xmlns:a16="http://schemas.microsoft.com/office/drawing/2014/main" id="{8108C074-ECB0-5D80-CF6D-48485BA7B5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64296" y="4439404"/>
            <a:ext cx="567827" cy="567827"/>
          </a:xfrm>
          <a:prstGeom prst="rect">
            <a:avLst/>
          </a:prstGeom>
        </p:spPr>
      </p:pic>
      <p:sp>
        <p:nvSpPr>
          <p:cNvPr id="94" name="TextBox 10">
            <a:extLst>
              <a:ext uri="{FF2B5EF4-FFF2-40B4-BE49-F238E27FC236}">
                <a16:creationId xmlns:a16="http://schemas.microsoft.com/office/drawing/2014/main" id="{57BCED80-9362-1E06-B5A8-377F90CEF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2261" y="5009124"/>
            <a:ext cx="17340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事前バッチ処理ジョブ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5" name="TextBox 11">
            <a:extLst>
              <a:ext uri="{FF2B5EF4-FFF2-40B4-BE49-F238E27FC236}">
                <a16:creationId xmlns:a16="http://schemas.microsoft.com/office/drawing/2014/main" id="{CC420E1A-70B9-823B-F987-470DBC2A58D1}"/>
              </a:ext>
            </a:extLst>
          </p:cNvPr>
          <p:cNvSpPr txBox="1">
            <a:spLocks/>
          </p:cNvSpPr>
          <p:nvPr/>
        </p:nvSpPr>
        <p:spPr bwMode="auto">
          <a:xfrm>
            <a:off x="13718337" y="4015919"/>
            <a:ext cx="23748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Microsoft Fabric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ブラウザ接続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00" name="グラフィックス 99">
            <a:extLst>
              <a:ext uri="{FF2B5EF4-FFF2-40B4-BE49-F238E27FC236}">
                <a16:creationId xmlns:a16="http://schemas.microsoft.com/office/drawing/2014/main" id="{9D8A1226-29CE-E03B-2C08-A8943530C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40168" y="5677838"/>
            <a:ext cx="672348" cy="672348"/>
          </a:xfrm>
          <a:prstGeom prst="rect">
            <a:avLst/>
          </a:prstGeom>
        </p:spPr>
      </p:pic>
      <p:sp>
        <p:nvSpPr>
          <p:cNvPr id="101" name="TextBox 10">
            <a:extLst>
              <a:ext uri="{FF2B5EF4-FFF2-40B4-BE49-F238E27FC236}">
                <a16:creationId xmlns:a16="http://schemas.microsoft.com/office/drawing/2014/main" id="{480B2269-FDD6-9FAE-EC2D-851419FE3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27" y="6295481"/>
            <a:ext cx="17340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Fabric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Real-Time Analytics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ストリーミングデータ処理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DF2F7D31-7BF3-CA0A-26FA-19C6E6D88644}"/>
              </a:ext>
            </a:extLst>
          </p:cNvPr>
          <p:cNvCxnSpPr>
            <a:cxnSpLocks/>
          </p:cNvCxnSpPr>
          <p:nvPr/>
        </p:nvCxnSpPr>
        <p:spPr>
          <a:xfrm flipH="1">
            <a:off x="10574129" y="4620882"/>
            <a:ext cx="7837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C273F50C-B323-CD3D-ECC4-CA1B866265CC}"/>
              </a:ext>
            </a:extLst>
          </p:cNvPr>
          <p:cNvCxnSpPr>
            <a:cxnSpLocks/>
          </p:cNvCxnSpPr>
          <p:nvPr/>
        </p:nvCxnSpPr>
        <p:spPr>
          <a:xfrm>
            <a:off x="10688985" y="5452264"/>
            <a:ext cx="1365633" cy="179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78">
            <a:extLst>
              <a:ext uri="{FF2B5EF4-FFF2-40B4-BE49-F238E27FC236}">
                <a16:creationId xmlns:a16="http://schemas.microsoft.com/office/drawing/2014/main" id="{C8CDC881-0B0D-238D-1897-0720D6975DD8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72C1D470-9F52-A3AA-F96D-546DF3D5287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48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A3BAEA2-D515-0312-3331-86C5C8912024}"/>
              </a:ext>
            </a:extLst>
          </p:cNvPr>
          <p:cNvSpPr/>
          <p:nvPr/>
        </p:nvSpPr>
        <p:spPr>
          <a:xfrm>
            <a:off x="7523412" y="2523022"/>
            <a:ext cx="6390772" cy="472508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統計処理機能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7-1-4-4.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統計</a:t>
            </a:r>
            <a:r>
              <a:rPr kumimoji="1" lang="ja-JP" altLang="en-US"/>
              <a:t>処理機能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2</a:t>
            </a:r>
            <a:r>
              <a:rPr kumimoji="1" lang="ja-JP" altLang="en-US" dirty="0"/>
              <a:t>　高頻度かつ大規模なデータ分析を実施する場合）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C3B97-6749-EEA3-1364-BAB475AB11D6}"/>
              </a:ext>
            </a:extLst>
          </p:cNvPr>
          <p:cNvSpPr txBox="1">
            <a:spLocks/>
          </p:cNvSpPr>
          <p:nvPr/>
        </p:nvSpPr>
        <p:spPr bwMode="auto">
          <a:xfrm>
            <a:off x="7041174" y="4764804"/>
            <a:ext cx="1734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 Pipelines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事前処理ジョブ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E6776CE0-D427-FEAF-1433-DE6AA2F12645}"/>
              </a:ext>
            </a:extLst>
          </p:cNvPr>
          <p:cNvSpPr txBox="1">
            <a:spLocks/>
          </p:cNvSpPr>
          <p:nvPr/>
        </p:nvSpPr>
        <p:spPr bwMode="auto">
          <a:xfrm>
            <a:off x="10062557" y="4710904"/>
            <a:ext cx="1734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 Pipelines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データロード・加工処理ジョブ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7B6EAFD4-36D6-473D-04DD-EBE011C33D9A}"/>
              </a:ext>
            </a:extLst>
          </p:cNvPr>
          <p:cNvCxnSpPr>
            <a:cxnSpLocks/>
          </p:cNvCxnSpPr>
          <p:nvPr/>
        </p:nvCxnSpPr>
        <p:spPr>
          <a:xfrm>
            <a:off x="9656353" y="4500039"/>
            <a:ext cx="9948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474776F-B9BC-568F-99CF-3621896913D4}"/>
              </a:ext>
            </a:extLst>
          </p:cNvPr>
          <p:cNvCxnSpPr>
            <a:cxnSpLocks/>
          </p:cNvCxnSpPr>
          <p:nvPr/>
        </p:nvCxnSpPr>
        <p:spPr>
          <a:xfrm flipH="1">
            <a:off x="12755663" y="6059588"/>
            <a:ext cx="0" cy="1379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34">
            <a:extLst>
              <a:ext uri="{FF2B5EF4-FFF2-40B4-BE49-F238E27FC236}">
                <a16:creationId xmlns:a16="http://schemas.microsoft.com/office/drawing/2014/main" id="{D397EB7C-B778-2398-E2FE-45B07522AD95}"/>
              </a:ext>
            </a:extLst>
          </p:cNvPr>
          <p:cNvSpPr txBox="1">
            <a:spLocks/>
          </p:cNvSpPr>
          <p:nvPr/>
        </p:nvSpPr>
        <p:spPr bwMode="auto">
          <a:xfrm>
            <a:off x="11671729" y="5098124"/>
            <a:ext cx="22616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Synapse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専用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プール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統計処理データ保管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F4299AAA-BEDE-5B7B-1EF9-E1532DC20857}"/>
              </a:ext>
            </a:extLst>
          </p:cNvPr>
          <p:cNvSpPr txBox="1">
            <a:spLocks/>
          </p:cNvSpPr>
          <p:nvPr/>
        </p:nvSpPr>
        <p:spPr bwMode="auto">
          <a:xfrm>
            <a:off x="8197782" y="4722495"/>
            <a:ext cx="22431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Data Lake 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Storage Gen2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保存ストレージ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（生データ）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0DF94720-6D25-BCE0-9E89-D55087976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586" y="4211769"/>
            <a:ext cx="531630" cy="531630"/>
          </a:xfrm>
          <a:prstGeom prst="rect">
            <a:avLst/>
          </a:prstGeom>
        </p:spPr>
      </p:pic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189E12F-0176-7C74-4431-35DC271294C8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8193216" y="4477584"/>
            <a:ext cx="878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グラフィックス 54">
            <a:extLst>
              <a:ext uri="{FF2B5EF4-FFF2-40B4-BE49-F238E27FC236}">
                <a16:creationId xmlns:a16="http://schemas.microsoft.com/office/drawing/2014/main" id="{0333BB88-2B24-EA52-34E4-211B34928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1840" y="4194522"/>
            <a:ext cx="558755" cy="558755"/>
          </a:xfrm>
          <a:prstGeom prst="rect">
            <a:avLst/>
          </a:prstGeom>
        </p:spPr>
      </p:pic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CF56D0CE-8312-5DD2-BA0F-DDBE09583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5945" y="4208179"/>
            <a:ext cx="531630" cy="531630"/>
          </a:xfrm>
          <a:prstGeom prst="rect">
            <a:avLst/>
          </a:prstGeom>
        </p:spPr>
      </p:pic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A3E8420C-EF74-822E-5C51-9A80872DCCD3}"/>
              </a:ext>
            </a:extLst>
          </p:cNvPr>
          <p:cNvCxnSpPr>
            <a:cxnSpLocks/>
          </p:cNvCxnSpPr>
          <p:nvPr/>
        </p:nvCxnSpPr>
        <p:spPr>
          <a:xfrm>
            <a:off x="11247575" y="4478037"/>
            <a:ext cx="549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グラフィックス 63">
            <a:extLst>
              <a:ext uri="{FF2B5EF4-FFF2-40B4-BE49-F238E27FC236}">
                <a16:creationId xmlns:a16="http://schemas.microsoft.com/office/drawing/2014/main" id="{C6773877-ADCB-F14E-210B-10B8914A8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0030" y="4527957"/>
            <a:ext cx="531630" cy="531630"/>
          </a:xfrm>
          <a:prstGeom prst="rect">
            <a:avLst/>
          </a:prstGeom>
        </p:spPr>
      </p:pic>
      <p:pic>
        <p:nvPicPr>
          <p:cNvPr id="66" name="グラフィックス 65">
            <a:extLst>
              <a:ext uri="{FF2B5EF4-FFF2-40B4-BE49-F238E27FC236}">
                <a16:creationId xmlns:a16="http://schemas.microsoft.com/office/drawing/2014/main" id="{4DF19C21-A8E6-FD35-C509-7EF50D638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621081" y="2868256"/>
            <a:ext cx="531630" cy="531630"/>
          </a:xfrm>
          <a:prstGeom prst="rect">
            <a:avLst/>
          </a:prstGeom>
        </p:spPr>
      </p:pic>
      <p:pic>
        <p:nvPicPr>
          <p:cNvPr id="62" name="グラフィックス 61">
            <a:extLst>
              <a:ext uri="{FF2B5EF4-FFF2-40B4-BE49-F238E27FC236}">
                <a16:creationId xmlns:a16="http://schemas.microsoft.com/office/drawing/2014/main" id="{23557F56-FDD5-869E-08BA-310BC55AF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500668" y="3115929"/>
            <a:ext cx="558755" cy="558755"/>
          </a:xfrm>
          <a:prstGeom prst="rect">
            <a:avLst/>
          </a:prstGeom>
        </p:spPr>
      </p:pic>
      <p:sp>
        <p:nvSpPr>
          <p:cNvPr id="63" name="TextBox 9">
            <a:extLst>
              <a:ext uri="{FF2B5EF4-FFF2-40B4-BE49-F238E27FC236}">
                <a16:creationId xmlns:a16="http://schemas.microsoft.com/office/drawing/2014/main" id="{2444B804-3B9A-3B39-E7FB-E0B89A003C62}"/>
              </a:ext>
            </a:extLst>
          </p:cNvPr>
          <p:cNvSpPr txBox="1">
            <a:spLocks/>
          </p:cNvSpPr>
          <p:nvPr/>
        </p:nvSpPr>
        <p:spPr bwMode="auto">
          <a:xfrm>
            <a:off x="11690222" y="3620253"/>
            <a:ext cx="2243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Data Lake 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Storage Gen2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統計処理後データ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保存ストレージ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Rectangle 134">
            <a:extLst>
              <a:ext uri="{FF2B5EF4-FFF2-40B4-BE49-F238E27FC236}">
                <a16:creationId xmlns:a16="http://schemas.microsoft.com/office/drawing/2014/main" id="{C18D910F-8249-D1B9-34EC-5DB5ECDD0C31}"/>
              </a:ext>
            </a:extLst>
          </p:cNvPr>
          <p:cNvSpPr/>
          <p:nvPr/>
        </p:nvSpPr>
        <p:spPr>
          <a:xfrm>
            <a:off x="11916411" y="3024590"/>
            <a:ext cx="1845034" cy="299094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9037CD41-8159-A10B-466B-3842440DCD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23776" y="4688445"/>
            <a:ext cx="524804" cy="524804"/>
          </a:xfrm>
          <a:prstGeom prst="rect">
            <a:avLst/>
          </a:prstGeom>
        </p:spPr>
      </p:pic>
      <p:sp>
        <p:nvSpPr>
          <p:cNvPr id="46" name="TextBox 11">
            <a:extLst>
              <a:ext uri="{FF2B5EF4-FFF2-40B4-BE49-F238E27FC236}">
                <a16:creationId xmlns:a16="http://schemas.microsoft.com/office/drawing/2014/main" id="{D02E116D-3F3A-1673-E299-4751E7E62082}"/>
              </a:ext>
            </a:extLst>
          </p:cNvPr>
          <p:cNvSpPr txBox="1">
            <a:spLocks/>
          </p:cNvSpPr>
          <p:nvPr/>
        </p:nvSpPr>
        <p:spPr bwMode="auto">
          <a:xfrm>
            <a:off x="13870948" y="3467886"/>
            <a:ext cx="21642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Synapse Studio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サーバーレス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SQL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プール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 Spark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プール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分析作業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7" name="TextBox 11">
            <a:extLst>
              <a:ext uri="{FF2B5EF4-FFF2-40B4-BE49-F238E27FC236}">
                <a16:creationId xmlns:a16="http://schemas.microsoft.com/office/drawing/2014/main" id="{9C5A216F-E644-C763-F4D7-9C7A9BB584B6}"/>
              </a:ext>
            </a:extLst>
          </p:cNvPr>
          <p:cNvSpPr txBox="1">
            <a:spLocks/>
          </p:cNvSpPr>
          <p:nvPr/>
        </p:nvSpPr>
        <p:spPr bwMode="auto">
          <a:xfrm>
            <a:off x="14036890" y="5262296"/>
            <a:ext cx="237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Data Studio / SQL Server Management Studio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SSMS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クエリエディタ接続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" name="Rectangle 78">
            <a:extLst>
              <a:ext uri="{FF2B5EF4-FFF2-40B4-BE49-F238E27FC236}">
                <a16:creationId xmlns:a16="http://schemas.microsoft.com/office/drawing/2014/main" id="{CDFFDE86-8164-0350-7F6C-A0ADBD4F1443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E4C607B0-38FB-90CE-37A9-CD0371B0F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81F79C38-6ACE-2F09-953F-5FAB9FC92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08" y="4671834"/>
            <a:ext cx="77192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利用者</a:t>
            </a:r>
          </a:p>
        </p:txBody>
      </p:sp>
      <p:pic>
        <p:nvPicPr>
          <p:cNvPr id="20" name="Graphic 23">
            <a:extLst>
              <a:ext uri="{FF2B5EF4-FFF2-40B4-BE49-F238E27FC236}">
                <a16:creationId xmlns:a16="http://schemas.microsoft.com/office/drawing/2014/main" id="{694F87F8-1525-4DB4-9D7D-F18B84810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 flipH="1">
            <a:off x="4005483" y="423904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85D23D7A-B948-1C9C-5A19-E56A1A8D6795}"/>
              </a:ext>
            </a:extLst>
          </p:cNvPr>
          <p:cNvCxnSpPr>
            <a:cxnSpLocks/>
            <a:stCxn id="20" idx="1"/>
            <a:endCxn id="27" idx="1"/>
          </p:cNvCxnSpPr>
          <p:nvPr/>
        </p:nvCxnSpPr>
        <p:spPr>
          <a:xfrm flipV="1">
            <a:off x="4475383" y="4473901"/>
            <a:ext cx="375516" cy="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45E1FF4-901F-A9AF-DBE4-E0DD1DEAFDDC}"/>
              </a:ext>
            </a:extLst>
          </p:cNvPr>
          <p:cNvCxnSpPr>
            <a:cxnSpLocks/>
          </p:cNvCxnSpPr>
          <p:nvPr/>
        </p:nvCxnSpPr>
        <p:spPr>
          <a:xfrm>
            <a:off x="7345028" y="4473901"/>
            <a:ext cx="407998" cy="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134">
            <a:extLst>
              <a:ext uri="{FF2B5EF4-FFF2-40B4-BE49-F238E27FC236}">
                <a16:creationId xmlns:a16="http://schemas.microsoft.com/office/drawing/2014/main" id="{EE92AFB5-F346-D1EE-0F8F-C38C71A55ACF}"/>
              </a:ext>
            </a:extLst>
          </p:cNvPr>
          <p:cNvSpPr/>
          <p:nvPr/>
        </p:nvSpPr>
        <p:spPr>
          <a:xfrm>
            <a:off x="4850899" y="3508316"/>
            <a:ext cx="2623195" cy="193116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8455416F-CC1E-F537-B4A1-2E3397BA8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603" y="3565054"/>
            <a:ext cx="2045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統計処理の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対象となるデータを生成する機能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2B39DEE3-EDED-B96B-2881-537978B6C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377" y="4437767"/>
            <a:ext cx="2749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データ連携機能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データ収集機能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大量データ取り込み機能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Rectangle 134">
            <a:extLst>
              <a:ext uri="{FF2B5EF4-FFF2-40B4-BE49-F238E27FC236}">
                <a16:creationId xmlns:a16="http://schemas.microsoft.com/office/drawing/2014/main" id="{51B2492C-24BC-C079-9FB5-4709CB830BB4}"/>
              </a:ext>
            </a:extLst>
          </p:cNvPr>
          <p:cNvSpPr>
            <a:spLocks/>
          </p:cNvSpPr>
          <p:nvPr/>
        </p:nvSpPr>
        <p:spPr>
          <a:xfrm>
            <a:off x="10283660" y="7430821"/>
            <a:ext cx="3139102" cy="145491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4BC78F04-DF93-5BE4-1204-A9C7BEBD7523}"/>
              </a:ext>
            </a:extLst>
          </p:cNvPr>
          <p:cNvSpPr txBox="1">
            <a:spLocks/>
          </p:cNvSpPr>
          <p:nvPr/>
        </p:nvSpPr>
        <p:spPr bwMode="auto">
          <a:xfrm>
            <a:off x="10409456" y="7484539"/>
            <a:ext cx="296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統計処理後のデータを利用する機能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TextBox 20">
            <a:extLst>
              <a:ext uri="{FF2B5EF4-FFF2-40B4-BE49-F238E27FC236}">
                <a16:creationId xmlns:a16="http://schemas.microsoft.com/office/drawing/2014/main" id="{B0935043-790B-A398-9372-12982C8C1B03}"/>
              </a:ext>
            </a:extLst>
          </p:cNvPr>
          <p:cNvSpPr txBox="1">
            <a:spLocks/>
          </p:cNvSpPr>
          <p:nvPr/>
        </p:nvSpPr>
        <p:spPr bwMode="auto">
          <a:xfrm>
            <a:off x="10306866" y="8167124"/>
            <a:ext cx="31893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分析用ダッシュボード機能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統計情報公開機能</a:t>
            </a: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4E9052F2-80F0-F71C-C4B4-40650FB7B62E}"/>
              </a:ext>
            </a:extLst>
          </p:cNvPr>
          <p:cNvSpPr txBox="1">
            <a:spLocks/>
          </p:cNvSpPr>
          <p:nvPr/>
        </p:nvSpPr>
        <p:spPr bwMode="auto">
          <a:xfrm>
            <a:off x="15425716" y="4730232"/>
            <a:ext cx="92289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者</a:t>
            </a:r>
          </a:p>
        </p:txBody>
      </p:sp>
      <p:pic>
        <p:nvPicPr>
          <p:cNvPr id="40" name="Graphic 23">
            <a:extLst>
              <a:ext uri="{FF2B5EF4-FFF2-40B4-BE49-F238E27FC236}">
                <a16:creationId xmlns:a16="http://schemas.microsoft.com/office/drawing/2014/main" id="{101DCFAF-827B-99D8-3041-6D73B24A9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 flipH="1">
            <a:off x="15673459" y="423768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FC584078-90A3-7AC7-F596-F5A760937A94}"/>
              </a:ext>
            </a:extLst>
          </p:cNvPr>
          <p:cNvCxnSpPr>
            <a:cxnSpLocks/>
            <a:stCxn id="40" idx="3"/>
          </p:cNvCxnSpPr>
          <p:nvPr/>
        </p:nvCxnSpPr>
        <p:spPr>
          <a:xfrm flipH="1">
            <a:off x="13780858" y="4472639"/>
            <a:ext cx="18926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50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4F5644-F3C4-4142-0026-B0EA5AB46F01}"/>
              </a:ext>
            </a:extLst>
          </p:cNvPr>
          <p:cNvSpPr/>
          <p:nvPr/>
        </p:nvSpPr>
        <p:spPr>
          <a:xfrm>
            <a:off x="7523412" y="2523022"/>
            <a:ext cx="6390772" cy="472508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統計処理機能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7-1-4-4.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統計</a:t>
            </a:r>
            <a:r>
              <a:rPr kumimoji="1" lang="ja-JP" altLang="en-US"/>
              <a:t>処理機能</a:t>
            </a:r>
            <a:br>
              <a:rPr kumimoji="1" lang="en-US" altLang="ja-JP"/>
            </a:br>
            <a:r>
              <a:rPr kumimoji="1" lang="ja-JP" altLang="en-US" sz="4000"/>
              <a:t>（</a:t>
            </a:r>
            <a:r>
              <a:rPr kumimoji="1" lang="ja-JP" altLang="en-US" sz="4000" dirty="0"/>
              <a:t>パターン</a:t>
            </a:r>
            <a:r>
              <a:rPr kumimoji="1" lang="en-US" altLang="ja-JP" sz="4000" dirty="0"/>
              <a:t>3</a:t>
            </a:r>
            <a:r>
              <a:rPr kumimoji="1" lang="ja-JP" altLang="en-US" sz="4000" dirty="0"/>
              <a:t>　データの規模・頻度によらず利用可能・</a:t>
            </a:r>
            <a:r>
              <a:rPr kumimoji="1" lang="en-US" altLang="ja-JP" sz="4000" dirty="0"/>
              <a:t>Spark </a:t>
            </a:r>
            <a:r>
              <a:rPr kumimoji="1" lang="ja-JP" altLang="en-US" sz="4000" dirty="0"/>
              <a:t>を中心的に利用）</a:t>
            </a:r>
          </a:p>
        </p:txBody>
      </p:sp>
      <p:cxnSp>
        <p:nvCxnSpPr>
          <p:cNvPr id="87" name="直線矢印コネクタ 86">
            <a:extLst>
              <a:ext uri="{FF2B5EF4-FFF2-40B4-BE49-F238E27FC236}">
                <a16:creationId xmlns:a16="http://schemas.microsoft.com/office/drawing/2014/main" id="{F474776F-B9BC-568F-99CF-3621896913D4}"/>
              </a:ext>
            </a:extLst>
          </p:cNvPr>
          <p:cNvCxnSpPr>
            <a:cxnSpLocks/>
          </p:cNvCxnSpPr>
          <p:nvPr/>
        </p:nvCxnSpPr>
        <p:spPr>
          <a:xfrm>
            <a:off x="12295481" y="5989589"/>
            <a:ext cx="0" cy="1325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34">
            <a:extLst>
              <a:ext uri="{FF2B5EF4-FFF2-40B4-BE49-F238E27FC236}">
                <a16:creationId xmlns:a16="http://schemas.microsoft.com/office/drawing/2014/main" id="{D397EB7C-B778-2398-E2FE-45B07522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1232" y="5129942"/>
            <a:ext cx="20553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Databricks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Viscose SQL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SQL 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ベース分析＋レポート作成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9" name="TextBox 9">
            <a:extLst>
              <a:ext uri="{FF2B5EF4-FFF2-40B4-BE49-F238E27FC236}">
                <a16:creationId xmlns:a16="http://schemas.microsoft.com/office/drawing/2014/main" id="{F4299AAA-BEDE-5B7B-1EF9-E1532DC20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449" y="4497864"/>
            <a:ext cx="2243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Data Lake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Storage Gen2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保存ストレージ（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Delta Lake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4" name="TextBox 24">
            <a:extLst>
              <a:ext uri="{FF2B5EF4-FFF2-40B4-BE49-F238E27FC236}">
                <a16:creationId xmlns:a16="http://schemas.microsoft.com/office/drawing/2014/main" id="{EE48AC44-F17B-18E6-AF27-86F896B75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61" y="5996113"/>
            <a:ext cx="1919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Databrick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Unity Catalog 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統計処理対象データ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メタデータカタログ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A3E8420C-EF74-822E-5C51-9A80872DCCD3}"/>
              </a:ext>
            </a:extLst>
          </p:cNvPr>
          <p:cNvCxnSpPr>
            <a:cxnSpLocks/>
          </p:cNvCxnSpPr>
          <p:nvPr/>
        </p:nvCxnSpPr>
        <p:spPr>
          <a:xfrm flipV="1">
            <a:off x="10293395" y="4220165"/>
            <a:ext cx="791837" cy="8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ED126829-D754-6015-7AB5-CF698B50774C}"/>
              </a:ext>
            </a:extLst>
          </p:cNvPr>
          <p:cNvCxnSpPr>
            <a:cxnSpLocks/>
          </p:cNvCxnSpPr>
          <p:nvPr/>
        </p:nvCxnSpPr>
        <p:spPr>
          <a:xfrm>
            <a:off x="8728983" y="4220165"/>
            <a:ext cx="7221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Box 10">
            <a:extLst>
              <a:ext uri="{FF2B5EF4-FFF2-40B4-BE49-F238E27FC236}">
                <a16:creationId xmlns:a16="http://schemas.microsoft.com/office/drawing/2014/main" id="{36401512-2C9E-20DE-ACF9-53F8688AE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896" y="4486897"/>
            <a:ext cx="17340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</a:t>
            </a:r>
          </a:p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Data Factory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事前処理ジョブ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0" name="Rectangle 134">
            <a:extLst>
              <a:ext uri="{FF2B5EF4-FFF2-40B4-BE49-F238E27FC236}">
                <a16:creationId xmlns:a16="http://schemas.microsoft.com/office/drawing/2014/main" id="{67D614B1-9132-9830-8C9F-C98217725E3E}"/>
              </a:ext>
            </a:extLst>
          </p:cNvPr>
          <p:cNvSpPr/>
          <p:nvPr/>
        </p:nvSpPr>
        <p:spPr>
          <a:xfrm>
            <a:off x="11366324" y="2860106"/>
            <a:ext cx="1913955" cy="317789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1" name="TextBox 11">
            <a:extLst>
              <a:ext uri="{FF2B5EF4-FFF2-40B4-BE49-F238E27FC236}">
                <a16:creationId xmlns:a16="http://schemas.microsoft.com/office/drawing/2014/main" id="{782277E2-D2EB-7984-FF9D-3C5C64EEF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652" y="3454415"/>
            <a:ext cx="19218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Databricks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Notebooks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Data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Science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&amp;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Engineering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Spark 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ベース分析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2" name="TextBox 11">
            <a:extLst>
              <a:ext uri="{FF2B5EF4-FFF2-40B4-BE49-F238E27FC236}">
                <a16:creationId xmlns:a16="http://schemas.microsoft.com/office/drawing/2014/main" id="{A9F15099-4DE2-4825-E446-D35A00EA9C7E}"/>
              </a:ext>
            </a:extLst>
          </p:cNvPr>
          <p:cNvSpPr txBox="1">
            <a:spLocks/>
          </p:cNvSpPr>
          <p:nvPr/>
        </p:nvSpPr>
        <p:spPr bwMode="auto">
          <a:xfrm>
            <a:off x="13670326" y="3646643"/>
            <a:ext cx="23748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Databricks</a:t>
            </a:r>
            <a:b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ワークスペース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（ブラウザ接続）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13" name="グラフィックス 1">
            <a:extLst>
              <a:ext uri="{FF2B5EF4-FFF2-40B4-BE49-F238E27FC236}">
                <a16:creationId xmlns:a16="http://schemas.microsoft.com/office/drawing/2014/main" id="{F78ABB44-FB01-DB28-CD11-220A62328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34701" y="3923419"/>
            <a:ext cx="558755" cy="558755"/>
          </a:xfrm>
          <a:prstGeom prst="rect">
            <a:avLst/>
          </a:prstGeom>
        </p:spPr>
      </p:pic>
      <p:pic>
        <p:nvPicPr>
          <p:cNvPr id="114" name="グラフィックス 11">
            <a:extLst>
              <a:ext uri="{FF2B5EF4-FFF2-40B4-BE49-F238E27FC236}">
                <a16:creationId xmlns:a16="http://schemas.microsoft.com/office/drawing/2014/main" id="{967EA4FA-224D-CBB3-6391-A9EE0639C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9931" y="3917177"/>
            <a:ext cx="567827" cy="567827"/>
          </a:xfrm>
          <a:prstGeom prst="rect">
            <a:avLst/>
          </a:prstGeom>
        </p:spPr>
      </p:pic>
      <p:pic>
        <p:nvPicPr>
          <p:cNvPr id="115" name="グラフィックス 18">
            <a:extLst>
              <a:ext uri="{FF2B5EF4-FFF2-40B4-BE49-F238E27FC236}">
                <a16:creationId xmlns:a16="http://schemas.microsoft.com/office/drawing/2014/main" id="{BD78FF16-F3CD-2E16-AFD4-8F5DA6FFC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13127" y="5395141"/>
            <a:ext cx="580329" cy="580329"/>
          </a:xfrm>
          <a:prstGeom prst="rect">
            <a:avLst/>
          </a:prstGeom>
        </p:spPr>
      </p:pic>
      <p:pic>
        <p:nvPicPr>
          <p:cNvPr id="116" name="グラフィックス 20">
            <a:extLst>
              <a:ext uri="{FF2B5EF4-FFF2-40B4-BE49-F238E27FC236}">
                <a16:creationId xmlns:a16="http://schemas.microsoft.com/office/drawing/2014/main" id="{D6543782-D752-F8B7-4EB2-E5AA8EA91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77884" y="2891121"/>
            <a:ext cx="580329" cy="580329"/>
          </a:xfrm>
          <a:prstGeom prst="rect">
            <a:avLst/>
          </a:prstGeom>
        </p:spPr>
      </p:pic>
      <p:pic>
        <p:nvPicPr>
          <p:cNvPr id="117" name="グラフィックス 22">
            <a:extLst>
              <a:ext uri="{FF2B5EF4-FFF2-40B4-BE49-F238E27FC236}">
                <a16:creationId xmlns:a16="http://schemas.microsoft.com/office/drawing/2014/main" id="{524F1988-B10A-BE1A-F74B-A2C239F6F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87786" y="4569759"/>
            <a:ext cx="580329" cy="580329"/>
          </a:xfrm>
          <a:prstGeom prst="rect">
            <a:avLst/>
          </a:prstGeom>
        </p:spPr>
      </p:pic>
      <p:pic>
        <p:nvPicPr>
          <p:cNvPr id="118" name="グラフィックス 23">
            <a:extLst>
              <a:ext uri="{FF2B5EF4-FFF2-40B4-BE49-F238E27FC236}">
                <a16:creationId xmlns:a16="http://schemas.microsoft.com/office/drawing/2014/main" id="{6CAE714B-29C8-3B0E-1D75-8A9EFAB0D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59884" y="3107461"/>
            <a:ext cx="580329" cy="580329"/>
          </a:xfrm>
          <a:prstGeom prst="rect">
            <a:avLst/>
          </a:prstGeom>
        </p:spPr>
      </p:pic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25EF5FB9-5EF3-3644-87A8-3F0159E5E507}"/>
              </a:ext>
            </a:extLst>
          </p:cNvPr>
          <p:cNvCxnSpPr>
            <a:cxnSpLocks/>
          </p:cNvCxnSpPr>
          <p:nvPr/>
        </p:nvCxnSpPr>
        <p:spPr>
          <a:xfrm flipH="1">
            <a:off x="10289951" y="4356076"/>
            <a:ext cx="7837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AAE90A6D-069A-9DB9-18D5-E85BFFE6366F}"/>
              </a:ext>
            </a:extLst>
          </p:cNvPr>
          <p:cNvCxnSpPr>
            <a:cxnSpLocks/>
          </p:cNvCxnSpPr>
          <p:nvPr/>
        </p:nvCxnSpPr>
        <p:spPr>
          <a:xfrm>
            <a:off x="10331608" y="5322159"/>
            <a:ext cx="1592168" cy="19930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78">
            <a:extLst>
              <a:ext uri="{FF2B5EF4-FFF2-40B4-BE49-F238E27FC236}">
                <a16:creationId xmlns:a16="http://schemas.microsoft.com/office/drawing/2014/main" id="{CDA94F35-41DB-F12A-60D3-3A767C70F5FB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CCA1365D-5876-6FBE-CCAA-A531C87ED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8E98F032-A2F0-D1AC-EEF8-7E87E023C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708" y="4671834"/>
            <a:ext cx="77192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利用者</a:t>
            </a:r>
          </a:p>
        </p:txBody>
      </p:sp>
      <p:pic>
        <p:nvPicPr>
          <p:cNvPr id="8" name="Graphic 23">
            <a:extLst>
              <a:ext uri="{FF2B5EF4-FFF2-40B4-BE49-F238E27FC236}">
                <a16:creationId xmlns:a16="http://schemas.microsoft.com/office/drawing/2014/main" id="{4DC3B66A-8F0A-720A-9B06-7E462DF7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 flipH="1">
            <a:off x="4005483" y="423904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45EFF6A-7C72-9976-9FEA-F010A17EC873}"/>
              </a:ext>
            </a:extLst>
          </p:cNvPr>
          <p:cNvCxnSpPr>
            <a:cxnSpLocks/>
            <a:stCxn id="8" idx="1"/>
            <a:endCxn id="11" idx="1"/>
          </p:cNvCxnSpPr>
          <p:nvPr/>
        </p:nvCxnSpPr>
        <p:spPr>
          <a:xfrm flipV="1">
            <a:off x="4475383" y="4473901"/>
            <a:ext cx="375516" cy="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0E59DAE-EDCF-EF47-48D2-3B5EAC08DC26}"/>
              </a:ext>
            </a:extLst>
          </p:cNvPr>
          <p:cNvCxnSpPr>
            <a:cxnSpLocks/>
          </p:cNvCxnSpPr>
          <p:nvPr/>
        </p:nvCxnSpPr>
        <p:spPr>
          <a:xfrm>
            <a:off x="7345028" y="4473901"/>
            <a:ext cx="407998" cy="3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34">
            <a:extLst>
              <a:ext uri="{FF2B5EF4-FFF2-40B4-BE49-F238E27FC236}">
                <a16:creationId xmlns:a16="http://schemas.microsoft.com/office/drawing/2014/main" id="{F4137E05-C307-E322-AE28-9F60165474E3}"/>
              </a:ext>
            </a:extLst>
          </p:cNvPr>
          <p:cNvSpPr/>
          <p:nvPr/>
        </p:nvSpPr>
        <p:spPr>
          <a:xfrm>
            <a:off x="4850899" y="3508316"/>
            <a:ext cx="2623195" cy="193116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0305D047-451E-091D-5B2B-2AEEE6CAB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603" y="3565054"/>
            <a:ext cx="2045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統計処理の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対象となるデータを生成する機能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9C5A1D5-FDBF-A27C-DB27-A799B2B0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377" y="4437767"/>
            <a:ext cx="27494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データ連携機能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データ収集機能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大量データ取り込み機能</a:t>
            </a:r>
            <a:endParaRPr lang="ja-JP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Rectangle 134">
            <a:extLst>
              <a:ext uri="{FF2B5EF4-FFF2-40B4-BE49-F238E27FC236}">
                <a16:creationId xmlns:a16="http://schemas.microsoft.com/office/drawing/2014/main" id="{F930C16A-A19A-19F8-D41A-6B77127A0A41}"/>
              </a:ext>
            </a:extLst>
          </p:cNvPr>
          <p:cNvSpPr>
            <a:spLocks/>
          </p:cNvSpPr>
          <p:nvPr/>
        </p:nvSpPr>
        <p:spPr>
          <a:xfrm>
            <a:off x="10283660" y="7430821"/>
            <a:ext cx="3139102" cy="145491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17B91475-59D0-C42C-B28B-B7D37A14DC1A}"/>
              </a:ext>
            </a:extLst>
          </p:cNvPr>
          <p:cNvSpPr txBox="1">
            <a:spLocks/>
          </p:cNvSpPr>
          <p:nvPr/>
        </p:nvSpPr>
        <p:spPr bwMode="auto">
          <a:xfrm>
            <a:off x="10409456" y="7484539"/>
            <a:ext cx="2963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統計処理後のデータを利用する機能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3A4F2150-4F8E-C784-8A16-1231A119BD1D}"/>
              </a:ext>
            </a:extLst>
          </p:cNvPr>
          <p:cNvSpPr txBox="1">
            <a:spLocks/>
          </p:cNvSpPr>
          <p:nvPr/>
        </p:nvSpPr>
        <p:spPr bwMode="auto">
          <a:xfrm>
            <a:off x="10306866" y="8167124"/>
            <a:ext cx="31893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分析用ダッシュボード機能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統計情報公開機能</a:t>
            </a: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18089FD8-B0BA-102C-6807-9D04759DFF08}"/>
              </a:ext>
            </a:extLst>
          </p:cNvPr>
          <p:cNvSpPr txBox="1">
            <a:spLocks/>
          </p:cNvSpPr>
          <p:nvPr/>
        </p:nvSpPr>
        <p:spPr bwMode="auto">
          <a:xfrm>
            <a:off x="15425716" y="4730232"/>
            <a:ext cx="92289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分析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者</a:t>
            </a:r>
          </a:p>
        </p:txBody>
      </p:sp>
      <p:pic>
        <p:nvPicPr>
          <p:cNvPr id="19" name="Graphic 23">
            <a:extLst>
              <a:ext uri="{FF2B5EF4-FFF2-40B4-BE49-F238E27FC236}">
                <a16:creationId xmlns:a16="http://schemas.microsoft.com/office/drawing/2014/main" id="{05127252-60E0-3E04-1C13-CAA7BA4B8C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 flipH="1">
            <a:off x="15673459" y="423768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C98C744E-352A-DF22-A053-02CF54C740B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13780858" y="4472639"/>
            <a:ext cx="18926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643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7-1-4-5.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統計情報</a:t>
            </a:r>
            <a:r>
              <a:rPr kumimoji="1" lang="ja-JP" altLang="en-US"/>
              <a:t>公開機能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 </a:t>
            </a:r>
            <a:r>
              <a:rPr kumimoji="1" lang="ja-JP" altLang="en-US" dirty="0"/>
              <a:t>ファイルによる公開：事前処理なし）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2E599B5-6035-AB35-49B8-FFDC825BFE9C}"/>
              </a:ext>
            </a:extLst>
          </p:cNvPr>
          <p:cNvSpPr/>
          <p:nvPr/>
        </p:nvSpPr>
        <p:spPr>
          <a:xfrm>
            <a:off x="7500675" y="4832852"/>
            <a:ext cx="4059017" cy="217580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統計情報公開機能</a:t>
            </a:r>
          </a:p>
        </p:txBody>
      </p:sp>
      <p:sp>
        <p:nvSpPr>
          <p:cNvPr id="10" name="Rectangle 134">
            <a:extLst>
              <a:ext uri="{FF2B5EF4-FFF2-40B4-BE49-F238E27FC236}">
                <a16:creationId xmlns:a16="http://schemas.microsoft.com/office/drawing/2014/main" id="{0DC19C46-269D-3DDF-2BBC-3ABDE2408B47}"/>
              </a:ext>
            </a:extLst>
          </p:cNvPr>
          <p:cNvSpPr/>
          <p:nvPr/>
        </p:nvSpPr>
        <p:spPr>
          <a:xfrm>
            <a:off x="11799841" y="5267019"/>
            <a:ext cx="2332386" cy="145491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95E6A71-1587-71FE-2AAF-155B672B6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23" y="5270052"/>
            <a:ext cx="23212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公開</a:t>
            </a:r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対象となるデータを生成する機能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Rectangle 134">
            <a:extLst>
              <a:ext uri="{FF2B5EF4-FFF2-40B4-BE49-F238E27FC236}">
                <a16:creationId xmlns:a16="http://schemas.microsoft.com/office/drawing/2014/main" id="{4FA3B8D3-B556-41C0-6023-29FD484F16DA}"/>
              </a:ext>
            </a:extLst>
          </p:cNvPr>
          <p:cNvSpPr/>
          <p:nvPr/>
        </p:nvSpPr>
        <p:spPr>
          <a:xfrm>
            <a:off x="5016910" y="5267019"/>
            <a:ext cx="2402680" cy="145491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FBC18602-D452-A50A-8ED7-DF7DAFD17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607" y="5298192"/>
            <a:ext cx="21187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ja-JP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ブラウザ上で動作するフロントエンドアプリを配信する​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9592A7DC-9662-8395-0FE1-55F58C59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784" y="6068029"/>
            <a:ext cx="2386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ページ（静的コンテンツ）公開機能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69D7C69-4D5F-6EB6-1C01-455D309FF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0157" y="6272831"/>
            <a:ext cx="22431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統計情報配信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3C0DA46-E4A2-8E06-A9F6-D94B07FC5BBF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7419590" y="5994479"/>
            <a:ext cx="1831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A9E6E0E-6B4E-F6B4-11D0-D79087998C7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9792832" y="5994479"/>
            <a:ext cx="20070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20">
            <a:extLst>
              <a:ext uri="{FF2B5EF4-FFF2-40B4-BE49-F238E27FC236}">
                <a16:creationId xmlns:a16="http://schemas.microsoft.com/office/drawing/2014/main" id="{4CBC6895-65D4-D63D-682D-DD4BC6A39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23" y="5978838"/>
            <a:ext cx="2424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統計処理機能</a:t>
            </a:r>
            <a:endParaRPr lang="en-US" altLang="zh-TW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データ収集機能</a:t>
            </a:r>
            <a:endParaRPr lang="zh-TW" altLang="en-US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F432705A-520E-D31F-7794-4597F8803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1801" y="5720159"/>
            <a:ext cx="548640" cy="54864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1DB0EAE-C080-DBA8-75D9-ED48BA14E6A4}"/>
              </a:ext>
            </a:extLst>
          </p:cNvPr>
          <p:cNvGrpSpPr/>
          <p:nvPr/>
        </p:nvGrpSpPr>
        <p:grpSpPr>
          <a:xfrm>
            <a:off x="3309187" y="2232334"/>
            <a:ext cx="10870223" cy="6985843"/>
            <a:chOff x="1492458" y="826053"/>
            <a:chExt cx="10870223" cy="6985843"/>
          </a:xfrm>
        </p:grpSpPr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04659679-E4DE-B66F-3A9C-D34DFB729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2458" y="4830890"/>
              <a:ext cx="84822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利用者</a:t>
              </a:r>
            </a:p>
          </p:txBody>
        </p:sp>
        <p:pic>
          <p:nvPicPr>
            <p:cNvPr id="23" name="Graphic 23">
              <a:extLst>
                <a:ext uri="{FF2B5EF4-FFF2-40B4-BE49-F238E27FC236}">
                  <a16:creationId xmlns:a16="http://schemas.microsoft.com/office/drawing/2014/main" id="{680B02DF-7C3B-6595-752C-ADF23B7F9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 bwMode="auto">
            <a:xfrm flipH="1">
              <a:off x="1589128" y="4258464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5AE0D1C6-8A81-2948-5DBB-829033AA9CFE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V="1">
              <a:off x="2059028" y="4487368"/>
              <a:ext cx="1157027" cy="60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78">
              <a:extLst>
                <a:ext uri="{FF2B5EF4-FFF2-40B4-BE49-F238E27FC236}">
                  <a16:creationId xmlns:a16="http://schemas.microsoft.com/office/drawing/2014/main" id="{A03171FE-10D1-8A05-AD27-B8CBB567C1F7}"/>
                </a:ext>
              </a:extLst>
            </p:cNvPr>
            <p:cNvSpPr/>
            <p:nvPr/>
          </p:nvSpPr>
          <p:spPr>
            <a:xfrm>
              <a:off x="2903602" y="826053"/>
              <a:ext cx="9459079" cy="6985843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20" tIns="9144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</a:t>
              </a:r>
            </a:p>
          </p:txBody>
        </p:sp>
      </p:grpSp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30CB1ACD-CA84-AFBF-25E0-BFA1A329B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3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05DA44C-16CD-C79D-C505-57F81922A507}"/>
              </a:ext>
            </a:extLst>
          </p:cNvPr>
          <p:cNvSpPr/>
          <p:nvPr/>
        </p:nvSpPr>
        <p:spPr>
          <a:xfrm>
            <a:off x="5045415" y="2814901"/>
            <a:ext cx="7207545" cy="2026967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データ管理_文書検索機能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7-1-4-6.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文書</a:t>
            </a:r>
            <a:r>
              <a:rPr kumimoji="1" lang="ja-JP" altLang="en-US"/>
              <a:t>検索機能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 Azure Functions</a:t>
            </a:r>
            <a:r>
              <a:rPr kumimoji="1" lang="ja-JP" altLang="en-US" dirty="0"/>
              <a:t>利用）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F16F336-65E7-7616-D0E8-177AE6B51655}"/>
              </a:ext>
            </a:extLst>
          </p:cNvPr>
          <p:cNvGrpSpPr/>
          <p:nvPr/>
        </p:nvGrpSpPr>
        <p:grpSpPr>
          <a:xfrm>
            <a:off x="3185646" y="3246567"/>
            <a:ext cx="10764947" cy="5333988"/>
            <a:chOff x="21260" y="1688354"/>
            <a:chExt cx="10764947" cy="5333988"/>
          </a:xfrm>
        </p:grpSpPr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4A3DB04D-2D96-7D87-ABD3-6CDA6700D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60" y="2695007"/>
              <a:ext cx="13743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（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個人</a:t>
              </a:r>
              <a:r>
                <a:rPr lang="en-US" altLang="ja-JP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/</a:t>
              </a:r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職員</a:t>
              </a:r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）</a:t>
              </a:r>
            </a:p>
          </p:txBody>
        </p:sp>
        <p:pic>
          <p:nvPicPr>
            <p:cNvPr id="7" name="Graphic 23">
              <a:extLst>
                <a:ext uri="{FF2B5EF4-FFF2-40B4-BE49-F238E27FC236}">
                  <a16:creationId xmlns:a16="http://schemas.microsoft.com/office/drawing/2014/main" id="{2B299BF1-1762-D9E4-5782-AAFCFC1E5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 flipH="1">
              <a:off x="363261" y="2211022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3">
              <a:extLst>
                <a:ext uri="{FF2B5EF4-FFF2-40B4-BE49-F238E27FC236}">
                  <a16:creationId xmlns:a16="http://schemas.microsoft.com/office/drawing/2014/main" id="{4E538D2E-6D3D-DE8F-7417-287425691A0C}"/>
                </a:ext>
              </a:extLst>
            </p:cNvPr>
            <p:cNvCxnSpPr>
              <a:cxnSpLocks/>
              <a:stCxn id="7" idx="1"/>
              <a:endCxn id="57" idx="1"/>
            </p:cNvCxnSpPr>
            <p:nvPr/>
          </p:nvCxnSpPr>
          <p:spPr>
            <a:xfrm flipV="1">
              <a:off x="833161" y="2445943"/>
              <a:ext cx="1347213" cy="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AE855377-599A-3D3F-561E-5349571B3F85}"/>
                </a:ext>
              </a:extLst>
            </p:cNvPr>
            <p:cNvSpPr/>
            <p:nvPr/>
          </p:nvSpPr>
          <p:spPr>
            <a:xfrm>
              <a:off x="2334382" y="4375557"/>
              <a:ext cx="5193062" cy="1237795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F1272B47-48D2-7E5A-D6E7-A55E1EFCC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9651" y="4763621"/>
              <a:ext cx="230480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コンテンツ管理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_Web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ページ（静的コンテンツ）公開機能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1187DD68-17B6-DE3F-65DB-ABBE00F2A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869" y="4437457"/>
              <a:ext cx="261213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ブラウザ上で動作するフロントエンドアプリを配信する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cxnSp>
          <p:nvCxnSpPr>
            <p:cNvPr id="14" name="Connector: Elbow 4">
              <a:extLst>
                <a:ext uri="{FF2B5EF4-FFF2-40B4-BE49-F238E27FC236}">
                  <a16:creationId xmlns:a16="http://schemas.microsoft.com/office/drawing/2014/main" id="{B021CAC4-065C-B981-529F-15B56D0FC304}"/>
                </a:ext>
              </a:extLst>
            </p:cNvPr>
            <p:cNvCxnSpPr>
              <a:cxnSpLocks/>
              <a:stCxn id="7" idx="1"/>
              <a:endCxn id="11" idx="1"/>
            </p:cNvCxnSpPr>
            <p:nvPr/>
          </p:nvCxnSpPr>
          <p:spPr>
            <a:xfrm>
              <a:off x="833161" y="2445972"/>
              <a:ext cx="1501221" cy="2548483"/>
            </a:xfrm>
            <a:prstGeom prst="bentConnector3">
              <a:avLst>
                <a:gd name="adj1" fmla="val 6025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5A64006C-60A9-8981-0DC2-553F0C47A0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7926" y="2741433"/>
              <a:ext cx="14162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Front Door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検索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CDN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D7255A76-EB2D-F29D-48DE-1C317DF5B9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2084" y="2704826"/>
              <a:ext cx="157255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Functions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検索処理関数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cxnSp>
          <p:nvCxnSpPr>
            <p:cNvPr id="19" name="直線矢印コネクタ 120">
              <a:extLst>
                <a:ext uri="{FF2B5EF4-FFF2-40B4-BE49-F238E27FC236}">
                  <a16:creationId xmlns:a16="http://schemas.microsoft.com/office/drawing/2014/main" id="{C5D0B3F2-363D-C751-3D66-A89D2311AB10}"/>
                </a:ext>
              </a:extLst>
            </p:cNvPr>
            <p:cNvCxnSpPr>
              <a:cxnSpLocks/>
              <a:stCxn id="60" idx="3"/>
              <a:endCxn id="65" idx="1"/>
            </p:cNvCxnSpPr>
            <p:nvPr/>
          </p:nvCxnSpPr>
          <p:spPr>
            <a:xfrm flipV="1">
              <a:off x="4062411" y="2437247"/>
              <a:ext cx="709574" cy="21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9B78E638-474D-FB5C-6BB9-1A2A35B9C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1478" y="1688354"/>
              <a:ext cx="86910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WAF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API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保護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cxnSp>
          <p:nvCxnSpPr>
            <p:cNvPr id="24" name="直線矢印コネクタ 120">
              <a:extLst>
                <a:ext uri="{FF2B5EF4-FFF2-40B4-BE49-F238E27FC236}">
                  <a16:creationId xmlns:a16="http://schemas.microsoft.com/office/drawing/2014/main" id="{76F7DD7C-BF2B-C8D2-DCD8-839CBDF0B51E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2446031" y="2088464"/>
              <a:ext cx="0" cy="1053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93">
              <a:extLst>
                <a:ext uri="{FF2B5EF4-FFF2-40B4-BE49-F238E27FC236}">
                  <a16:creationId xmlns:a16="http://schemas.microsoft.com/office/drawing/2014/main" id="{3DC68410-A936-E3E0-FF84-2D8843B864CB}"/>
                </a:ext>
              </a:extLst>
            </p:cNvPr>
            <p:cNvSpPr/>
            <p:nvPr/>
          </p:nvSpPr>
          <p:spPr>
            <a:xfrm>
              <a:off x="2334382" y="5766757"/>
              <a:ext cx="5680022" cy="1237796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1DCB3E34-5C7A-52F8-F002-7FAD3FFF1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7096" y="5969523"/>
              <a:ext cx="332042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利用者認証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ユーザー認証機能（国民向け）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利用者認証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ユーザー認証機能（企業向け）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利用者認証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ユーザー認証機能（職員向け）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7A686A6-B705-AD03-E39E-19E0DCD04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412" y="5818706"/>
              <a:ext cx="2461249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ユーザー認証を行い、認証トークンを発行する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cxnSp>
          <p:nvCxnSpPr>
            <p:cNvPr id="29" name="Connector: Elbow 101">
              <a:extLst>
                <a:ext uri="{FF2B5EF4-FFF2-40B4-BE49-F238E27FC236}">
                  <a16:creationId xmlns:a16="http://schemas.microsoft.com/office/drawing/2014/main" id="{26D4493F-AB7C-BEB4-9F79-8B9D08C1B804}"/>
                </a:ext>
              </a:extLst>
            </p:cNvPr>
            <p:cNvCxnSpPr>
              <a:cxnSpLocks/>
              <a:stCxn id="7" idx="1"/>
              <a:endCxn id="26" idx="1"/>
            </p:cNvCxnSpPr>
            <p:nvPr/>
          </p:nvCxnSpPr>
          <p:spPr>
            <a:xfrm>
              <a:off x="833161" y="2445972"/>
              <a:ext cx="1501221" cy="393968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5182191F-5521-2205-50C4-7C852658D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0154" y="2704519"/>
              <a:ext cx="18972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AI Search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全文検索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34" name="直線矢印コネクタ 120">
              <a:extLst>
                <a:ext uri="{FF2B5EF4-FFF2-40B4-BE49-F238E27FC236}">
                  <a16:creationId xmlns:a16="http://schemas.microsoft.com/office/drawing/2014/main" id="{674CCD1E-170D-CC73-C78D-26134307AC9D}"/>
                </a:ext>
              </a:extLst>
            </p:cNvPr>
            <p:cNvCxnSpPr>
              <a:cxnSpLocks/>
              <a:stCxn id="65" idx="3"/>
            </p:cNvCxnSpPr>
            <p:nvPr/>
          </p:nvCxnSpPr>
          <p:spPr>
            <a:xfrm flipV="1">
              <a:off x="5319184" y="2428558"/>
              <a:ext cx="886520" cy="86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016E7FA-1739-1AE7-E3A1-56E84AAD115E}"/>
                </a:ext>
              </a:extLst>
            </p:cNvPr>
            <p:cNvSpPr/>
            <p:nvPr/>
          </p:nvSpPr>
          <p:spPr>
            <a:xfrm>
              <a:off x="8310316" y="4361665"/>
              <a:ext cx="2363781" cy="2639241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7A452149-585B-8685-FB5A-F0771D03D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8239" y="4481541"/>
              <a:ext cx="230479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全文検索の対象となるデータを生成する機能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61550763-0713-909C-B7DF-7E496A7C9F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6192" y="5200773"/>
              <a:ext cx="23800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データ管理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データ連携機能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データ管理_データ収集機能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58310488-6761-FF86-EE99-A6148A54A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6831" y="6468344"/>
              <a:ext cx="121909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Storage Accounts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ファイル保管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41" name="TextBox 20">
              <a:extLst>
                <a:ext uri="{FF2B5EF4-FFF2-40B4-BE49-F238E27FC236}">
                  <a16:creationId xmlns:a16="http://schemas.microsoft.com/office/drawing/2014/main" id="{92DF5D2B-3A14-FD9B-D17D-1A39D9266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0389" y="2704518"/>
              <a:ext cx="189729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Functions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差分取り込み関数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cxnSp>
          <p:nvCxnSpPr>
            <p:cNvPr id="42" name="直線矢印コネクタ 120">
              <a:extLst>
                <a:ext uri="{FF2B5EF4-FFF2-40B4-BE49-F238E27FC236}">
                  <a16:creationId xmlns:a16="http://schemas.microsoft.com/office/drawing/2014/main" id="{2380C36A-685B-E8F7-2351-EE2708A7E133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>
              <a:off x="6788357" y="2416948"/>
              <a:ext cx="1161611" cy="116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12D95385-1FD6-BE03-B3DC-CF207FE9C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0559" y="6468344"/>
              <a:ext cx="1222038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Azure SQL Database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データ保管</a:t>
              </a:r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pic>
        <p:nvPicPr>
          <p:cNvPr id="56" name="グラフィックス 55">
            <a:extLst>
              <a:ext uri="{FF2B5EF4-FFF2-40B4-BE49-F238E27FC236}">
                <a16:creationId xmlns:a16="http://schemas.microsoft.com/office/drawing/2014/main" id="{5CC62906-3501-324C-67E3-A1BAFEEAD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6553" y="2895051"/>
            <a:ext cx="365761" cy="365761"/>
          </a:xfrm>
          <a:prstGeom prst="rect">
            <a:avLst/>
          </a:prstGeom>
        </p:spPr>
      </p:pic>
      <p:pic>
        <p:nvPicPr>
          <p:cNvPr id="57" name="グラフィックス 56">
            <a:extLst>
              <a:ext uri="{FF2B5EF4-FFF2-40B4-BE49-F238E27FC236}">
                <a16:creationId xmlns:a16="http://schemas.microsoft.com/office/drawing/2014/main" id="{195B9899-50E1-4F1D-9E27-D5D377694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44760" y="3729836"/>
            <a:ext cx="548640" cy="548640"/>
          </a:xfrm>
          <a:prstGeom prst="rect">
            <a:avLst/>
          </a:prstGeom>
        </p:spPr>
      </p:pic>
      <p:pic>
        <p:nvPicPr>
          <p:cNvPr id="60" name="グラフィックス 59">
            <a:extLst>
              <a:ext uri="{FF2B5EF4-FFF2-40B4-BE49-F238E27FC236}">
                <a16:creationId xmlns:a16="http://schemas.microsoft.com/office/drawing/2014/main" id="{BF3FFA0B-7E83-3E3D-CFEA-C94BA04394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78158" y="3723261"/>
            <a:ext cx="548639" cy="548639"/>
          </a:xfrm>
          <a:prstGeom prst="rect">
            <a:avLst/>
          </a:prstGeom>
        </p:spPr>
      </p:pic>
      <p:cxnSp>
        <p:nvCxnSpPr>
          <p:cNvPr id="61" name="直線矢印コネクタ 120">
            <a:extLst>
              <a:ext uri="{FF2B5EF4-FFF2-40B4-BE49-F238E27FC236}">
                <a16:creationId xmlns:a16="http://schemas.microsoft.com/office/drawing/2014/main" id="{185AB9AA-47E2-F7AD-05F0-1B2E2A7CD43F}"/>
              </a:ext>
            </a:extLst>
          </p:cNvPr>
          <p:cNvCxnSpPr>
            <a:cxnSpLocks/>
            <a:stCxn id="57" idx="3"/>
            <a:endCxn id="60" idx="1"/>
          </p:cNvCxnSpPr>
          <p:nvPr/>
        </p:nvCxnSpPr>
        <p:spPr>
          <a:xfrm flipV="1">
            <a:off x="5893400" y="3997581"/>
            <a:ext cx="784758" cy="6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9">
            <a:extLst>
              <a:ext uri="{FF2B5EF4-FFF2-40B4-BE49-F238E27FC236}">
                <a16:creationId xmlns:a16="http://schemas.microsoft.com/office/drawing/2014/main" id="{63A4C535-DA62-8DE8-F355-1D38F94E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522" y="4275463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検索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65" name="グラフィックス 64">
            <a:extLst>
              <a:ext uri="{FF2B5EF4-FFF2-40B4-BE49-F238E27FC236}">
                <a16:creationId xmlns:a16="http://schemas.microsoft.com/office/drawing/2014/main" id="{815EC662-4319-D446-3EA2-F5938A5538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36371" y="3721860"/>
            <a:ext cx="547199" cy="547199"/>
          </a:xfrm>
          <a:prstGeom prst="rect">
            <a:avLst/>
          </a:prstGeom>
        </p:spPr>
      </p:pic>
      <p:pic>
        <p:nvPicPr>
          <p:cNvPr id="68" name="グラフィックス 67">
            <a:extLst>
              <a:ext uri="{FF2B5EF4-FFF2-40B4-BE49-F238E27FC236}">
                <a16:creationId xmlns:a16="http://schemas.microsoft.com/office/drawing/2014/main" id="{2BFDE092-119F-5C0E-332E-C0812E29F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14354" y="3701561"/>
            <a:ext cx="547199" cy="547199"/>
          </a:xfrm>
          <a:prstGeom prst="rect">
            <a:avLst/>
          </a:prstGeom>
        </p:spPr>
      </p:pic>
      <p:cxnSp>
        <p:nvCxnSpPr>
          <p:cNvPr id="75" name="Connector: Elbow 4">
            <a:extLst>
              <a:ext uri="{FF2B5EF4-FFF2-40B4-BE49-F238E27FC236}">
                <a16:creationId xmlns:a16="http://schemas.microsoft.com/office/drawing/2014/main" id="{45EF77E4-10EB-009D-42DC-5E009A67E438}"/>
              </a:ext>
            </a:extLst>
          </p:cNvPr>
          <p:cNvCxnSpPr>
            <a:cxnSpLocks/>
            <a:stCxn id="35" idx="0"/>
            <a:endCxn id="68" idx="3"/>
          </p:cNvCxnSpPr>
          <p:nvPr/>
        </p:nvCxnSpPr>
        <p:spPr>
          <a:xfrm rot="16200000" flipV="1">
            <a:off x="11186715" y="4450000"/>
            <a:ext cx="1944717" cy="9950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6574D167-9C1A-2BA3-9CBF-4146BEFD4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50231" y="7477747"/>
            <a:ext cx="548640" cy="548640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171F32E0-B1AF-7C70-D24E-9F57881B9A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914555" y="7455981"/>
            <a:ext cx="580541" cy="580541"/>
          </a:xfrm>
          <a:prstGeom prst="rect">
            <a:avLst/>
          </a:prstGeom>
        </p:spPr>
      </p:pic>
      <p:sp>
        <p:nvSpPr>
          <p:cNvPr id="4" name="Rectangle 78">
            <a:extLst>
              <a:ext uri="{FF2B5EF4-FFF2-40B4-BE49-F238E27FC236}">
                <a16:creationId xmlns:a16="http://schemas.microsoft.com/office/drawing/2014/main" id="{8B74F4EC-85AD-16A0-391E-E6B17E1C27B1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EDA99F60-108E-D35B-676F-9EF4010048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77A145B0-83FD-58D4-49EC-659E78C2CE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90638" y="3674908"/>
            <a:ext cx="562105" cy="56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8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05DA44C-16CD-C79D-C505-57F81922A507}"/>
              </a:ext>
            </a:extLst>
          </p:cNvPr>
          <p:cNvSpPr/>
          <p:nvPr/>
        </p:nvSpPr>
        <p:spPr>
          <a:xfrm>
            <a:off x="4304012" y="3185604"/>
            <a:ext cx="8810626" cy="2951584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ja-JP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データ管理_文書検索機能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6" y="684811"/>
            <a:ext cx="14850951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7-1-4-6. </a:t>
            </a:r>
            <a:r>
              <a:rPr kumimoji="1" lang="ja-JP" altLang="en-US" dirty="0"/>
              <a:t>データ管理</a:t>
            </a:r>
            <a:r>
              <a:rPr kumimoji="1" lang="en-US" altLang="ja-JP" dirty="0"/>
              <a:t>_</a:t>
            </a:r>
            <a:r>
              <a:rPr kumimoji="1" lang="ja-JP" altLang="en-US" dirty="0"/>
              <a:t>文書</a:t>
            </a:r>
            <a:r>
              <a:rPr kumimoji="1" lang="ja-JP" altLang="en-US"/>
              <a:t>検索機能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2 Azure Functions</a:t>
            </a:r>
            <a:r>
              <a:rPr kumimoji="1" lang="ja-JP" altLang="en-US" dirty="0"/>
              <a:t>利用（</a:t>
            </a:r>
            <a:r>
              <a:rPr kumimoji="1" lang="en-US" altLang="ja-JP" dirty="0"/>
              <a:t>AI</a:t>
            </a:r>
            <a:r>
              <a:rPr kumimoji="1" lang="ja-JP" altLang="en-US" dirty="0"/>
              <a:t>活用））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4A3DB04D-2D96-7D87-ABD3-6CDA6700D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577" y="5093479"/>
            <a:ext cx="137435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個人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</a:p>
        </p:txBody>
      </p:sp>
      <p:pic>
        <p:nvPicPr>
          <p:cNvPr id="7" name="Graphic 23">
            <a:extLst>
              <a:ext uri="{FF2B5EF4-FFF2-40B4-BE49-F238E27FC236}">
                <a16:creationId xmlns:a16="http://schemas.microsoft.com/office/drawing/2014/main" id="{2B299BF1-1762-D9E4-5782-AAFCFC1E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2728578" y="4609494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4E538D2E-6D3D-DE8F-7417-287425691A0C}"/>
              </a:ext>
            </a:extLst>
          </p:cNvPr>
          <p:cNvCxnSpPr>
            <a:cxnSpLocks/>
            <a:stCxn id="7" idx="1"/>
            <a:endCxn id="57" idx="1"/>
          </p:cNvCxnSpPr>
          <p:nvPr/>
        </p:nvCxnSpPr>
        <p:spPr>
          <a:xfrm flipV="1">
            <a:off x="3198478" y="4844415"/>
            <a:ext cx="1511973" cy="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40">
            <a:extLst>
              <a:ext uri="{FF2B5EF4-FFF2-40B4-BE49-F238E27FC236}">
                <a16:creationId xmlns:a16="http://schemas.microsoft.com/office/drawing/2014/main" id="{AE855377-599A-3D3F-561E-5349571B3F85}"/>
              </a:ext>
            </a:extLst>
          </p:cNvPr>
          <p:cNvSpPr/>
          <p:nvPr/>
        </p:nvSpPr>
        <p:spPr>
          <a:xfrm>
            <a:off x="4732650" y="6484711"/>
            <a:ext cx="5193062" cy="123779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F1272B47-48D2-7E5A-D6E7-A55E1EFCC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7919" y="6872775"/>
            <a:ext cx="23048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1187DD68-17B6-DE3F-65DB-ABBE00F2A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137" y="6546611"/>
            <a:ext cx="26121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ブラウザ上で動作するフロントエンドアプリを配信する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4" name="Connector: Elbow 4">
            <a:extLst>
              <a:ext uri="{FF2B5EF4-FFF2-40B4-BE49-F238E27FC236}">
                <a16:creationId xmlns:a16="http://schemas.microsoft.com/office/drawing/2014/main" id="{B021CAC4-065C-B981-529F-15B56D0FC304}"/>
              </a:ext>
            </a:extLst>
          </p:cNvPr>
          <p:cNvCxnSpPr>
            <a:cxnSpLocks/>
            <a:stCxn id="7" idx="1"/>
            <a:endCxn id="11" idx="1"/>
          </p:cNvCxnSpPr>
          <p:nvPr/>
        </p:nvCxnSpPr>
        <p:spPr>
          <a:xfrm>
            <a:off x="3198478" y="4844444"/>
            <a:ext cx="1534172" cy="22591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9">
            <a:extLst>
              <a:ext uri="{FF2B5EF4-FFF2-40B4-BE49-F238E27FC236}">
                <a16:creationId xmlns:a16="http://schemas.microsoft.com/office/drawing/2014/main" id="{5A64006C-60A9-8981-0DC2-553F0C47A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003" y="5139905"/>
            <a:ext cx="14162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検索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D7255A76-EB2D-F29D-48DE-1C317DF5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2161" y="5103298"/>
            <a:ext cx="15725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検索処理関数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9" name="直線矢印コネクタ 120">
            <a:extLst>
              <a:ext uri="{FF2B5EF4-FFF2-40B4-BE49-F238E27FC236}">
                <a16:creationId xmlns:a16="http://schemas.microsoft.com/office/drawing/2014/main" id="{C5D0B3F2-363D-C751-3D66-A89D2311AB10}"/>
              </a:ext>
            </a:extLst>
          </p:cNvPr>
          <p:cNvCxnSpPr>
            <a:cxnSpLocks/>
            <a:stCxn id="60" idx="3"/>
            <a:endCxn id="65" idx="1"/>
          </p:cNvCxnSpPr>
          <p:nvPr/>
        </p:nvCxnSpPr>
        <p:spPr>
          <a:xfrm flipV="1">
            <a:off x="6592488" y="4835719"/>
            <a:ext cx="709574" cy="2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1">
            <a:extLst>
              <a:ext uri="{FF2B5EF4-FFF2-40B4-BE49-F238E27FC236}">
                <a16:creationId xmlns:a16="http://schemas.microsoft.com/office/drawing/2014/main" id="{9B78E638-474D-FB5C-6BB9-1A2A35B9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93" y="3938542"/>
            <a:ext cx="8691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4" name="直線矢印コネクタ 120">
            <a:extLst>
              <a:ext uri="{FF2B5EF4-FFF2-40B4-BE49-F238E27FC236}">
                <a16:creationId xmlns:a16="http://schemas.microsoft.com/office/drawing/2014/main" id="{76F7DD7C-BF2B-C8D2-DCD8-839CBDF0B51E}"/>
              </a:ext>
            </a:extLst>
          </p:cNvPr>
          <p:cNvCxnSpPr>
            <a:cxnSpLocks/>
            <a:stCxn id="23" idx="2"/>
            <a:endCxn id="57" idx="0"/>
          </p:cNvCxnSpPr>
          <p:nvPr/>
        </p:nvCxnSpPr>
        <p:spPr>
          <a:xfrm>
            <a:off x="4984346" y="4338652"/>
            <a:ext cx="425" cy="231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93">
            <a:extLst>
              <a:ext uri="{FF2B5EF4-FFF2-40B4-BE49-F238E27FC236}">
                <a16:creationId xmlns:a16="http://schemas.microsoft.com/office/drawing/2014/main" id="{3DC68410-A936-E3E0-FF84-2D8843B864CB}"/>
              </a:ext>
            </a:extLst>
          </p:cNvPr>
          <p:cNvSpPr/>
          <p:nvPr/>
        </p:nvSpPr>
        <p:spPr>
          <a:xfrm>
            <a:off x="4732650" y="7875911"/>
            <a:ext cx="5680022" cy="123779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1DCB3E34-5C7A-52F8-F002-7FAD3FFF1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364" y="8078677"/>
            <a:ext cx="3320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97A686A6-B705-AD03-E39E-19E0DCD04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80" y="7927860"/>
            <a:ext cx="24612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ユーザー認証を行い、認証トークンを発行する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9" name="Connector: Elbow 101">
            <a:extLst>
              <a:ext uri="{FF2B5EF4-FFF2-40B4-BE49-F238E27FC236}">
                <a16:creationId xmlns:a16="http://schemas.microsoft.com/office/drawing/2014/main" id="{26D4493F-AB7C-BEB4-9F79-8B9D08C1B804}"/>
              </a:ext>
            </a:extLst>
          </p:cNvPr>
          <p:cNvCxnSpPr>
            <a:cxnSpLocks/>
            <a:stCxn id="7" idx="1"/>
            <a:endCxn id="26" idx="1"/>
          </p:cNvCxnSpPr>
          <p:nvPr/>
        </p:nvCxnSpPr>
        <p:spPr>
          <a:xfrm>
            <a:off x="3198478" y="4844444"/>
            <a:ext cx="1534172" cy="36503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64">
            <a:extLst>
              <a:ext uri="{FF2B5EF4-FFF2-40B4-BE49-F238E27FC236}">
                <a16:creationId xmlns:a16="http://schemas.microsoft.com/office/drawing/2014/main" id="{A016E7FA-1739-1AE7-E3A1-56E84AAD115E}"/>
              </a:ext>
            </a:extLst>
          </p:cNvPr>
          <p:cNvSpPr/>
          <p:nvPr/>
        </p:nvSpPr>
        <p:spPr>
          <a:xfrm>
            <a:off x="10734609" y="6323533"/>
            <a:ext cx="2363781" cy="263924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7A452149-585B-8685-FB5A-F0771D03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2532" y="6443409"/>
            <a:ext cx="23047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全文検索の対象となるデータを生成する機能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61550763-0713-909C-B7DF-7E496A7C9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485" y="7162641"/>
            <a:ext cx="23800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データ連携機能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データ管理_データ収集機能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58310488-6761-FF86-EE99-A6148A54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1124" y="8430212"/>
            <a:ext cx="12190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ファイル保管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1" name="TextBox 20">
            <a:extLst>
              <a:ext uri="{FF2B5EF4-FFF2-40B4-BE49-F238E27FC236}">
                <a16:creationId xmlns:a16="http://schemas.microsoft.com/office/drawing/2014/main" id="{92DF5D2B-3A14-FD9B-D17D-1A39D9266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7856" y="5391314"/>
            <a:ext cx="18972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差分取り込み関数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2" name="直線矢印コネクタ 120">
            <a:extLst>
              <a:ext uri="{FF2B5EF4-FFF2-40B4-BE49-F238E27FC236}">
                <a16:creationId xmlns:a16="http://schemas.microsoft.com/office/drawing/2014/main" id="{2380C36A-685B-E8F7-2351-EE2708A7E133}"/>
              </a:ext>
            </a:extLst>
          </p:cNvPr>
          <p:cNvCxnSpPr>
            <a:cxnSpLocks/>
            <a:stCxn id="68" idx="1"/>
            <a:endCxn id="40" idx="3"/>
          </p:cNvCxnSpPr>
          <p:nvPr/>
        </p:nvCxnSpPr>
        <p:spPr>
          <a:xfrm flipH="1">
            <a:off x="10486896" y="5128458"/>
            <a:ext cx="1154680" cy="2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9">
            <a:extLst>
              <a:ext uri="{FF2B5EF4-FFF2-40B4-BE49-F238E27FC236}">
                <a16:creationId xmlns:a16="http://schemas.microsoft.com/office/drawing/2014/main" id="{12D95385-1FD6-BE03-B3DC-CF207FE9C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852" y="8430212"/>
            <a:ext cx="12220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SQL Database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データ保管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6" name="グラフィックス 55">
            <a:extLst>
              <a:ext uri="{FF2B5EF4-FFF2-40B4-BE49-F238E27FC236}">
                <a16:creationId xmlns:a16="http://schemas.microsoft.com/office/drawing/2014/main" id="{5CC62906-3501-324C-67E3-A1BAFEEAD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0482" y="3587026"/>
            <a:ext cx="365761" cy="365761"/>
          </a:xfrm>
          <a:prstGeom prst="rect">
            <a:avLst/>
          </a:prstGeom>
        </p:spPr>
      </p:pic>
      <p:pic>
        <p:nvPicPr>
          <p:cNvPr id="57" name="グラフィックス 56">
            <a:extLst>
              <a:ext uri="{FF2B5EF4-FFF2-40B4-BE49-F238E27FC236}">
                <a16:creationId xmlns:a16="http://schemas.microsoft.com/office/drawing/2014/main" id="{195B9899-50E1-4F1D-9E27-D5D377694E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0451" y="4570095"/>
            <a:ext cx="548640" cy="548640"/>
          </a:xfrm>
          <a:prstGeom prst="rect">
            <a:avLst/>
          </a:prstGeom>
        </p:spPr>
      </p:pic>
      <p:pic>
        <p:nvPicPr>
          <p:cNvPr id="60" name="グラフィックス 59">
            <a:extLst>
              <a:ext uri="{FF2B5EF4-FFF2-40B4-BE49-F238E27FC236}">
                <a16:creationId xmlns:a16="http://schemas.microsoft.com/office/drawing/2014/main" id="{BF3FFA0B-7E83-3E3D-CFEA-C94BA04394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3849" y="4563520"/>
            <a:ext cx="548639" cy="548639"/>
          </a:xfrm>
          <a:prstGeom prst="rect">
            <a:avLst/>
          </a:prstGeom>
        </p:spPr>
      </p:pic>
      <p:cxnSp>
        <p:nvCxnSpPr>
          <p:cNvPr id="61" name="直線矢印コネクタ 120">
            <a:extLst>
              <a:ext uri="{FF2B5EF4-FFF2-40B4-BE49-F238E27FC236}">
                <a16:creationId xmlns:a16="http://schemas.microsoft.com/office/drawing/2014/main" id="{185AB9AA-47E2-F7AD-05F0-1B2E2A7CD43F}"/>
              </a:ext>
            </a:extLst>
          </p:cNvPr>
          <p:cNvCxnSpPr>
            <a:cxnSpLocks/>
            <a:stCxn id="57" idx="3"/>
            <a:endCxn id="60" idx="1"/>
          </p:cNvCxnSpPr>
          <p:nvPr/>
        </p:nvCxnSpPr>
        <p:spPr>
          <a:xfrm flipV="1">
            <a:off x="5259091" y="4837840"/>
            <a:ext cx="784758" cy="6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9">
            <a:extLst>
              <a:ext uri="{FF2B5EF4-FFF2-40B4-BE49-F238E27FC236}">
                <a16:creationId xmlns:a16="http://schemas.microsoft.com/office/drawing/2014/main" id="{63A4C535-DA62-8DE8-F355-1D38F94E3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213" y="5115722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検索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65" name="グラフィックス 64">
            <a:extLst>
              <a:ext uri="{FF2B5EF4-FFF2-40B4-BE49-F238E27FC236}">
                <a16:creationId xmlns:a16="http://schemas.microsoft.com/office/drawing/2014/main" id="{815EC662-4319-D446-3EA2-F5938A5538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2062" y="4562119"/>
            <a:ext cx="547199" cy="547199"/>
          </a:xfrm>
          <a:prstGeom prst="rect">
            <a:avLst/>
          </a:prstGeom>
        </p:spPr>
      </p:pic>
      <p:pic>
        <p:nvPicPr>
          <p:cNvPr id="68" name="グラフィックス 67">
            <a:extLst>
              <a:ext uri="{FF2B5EF4-FFF2-40B4-BE49-F238E27FC236}">
                <a16:creationId xmlns:a16="http://schemas.microsoft.com/office/drawing/2014/main" id="{2BFDE092-119F-5C0E-332E-C0812E29F4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41576" y="4854858"/>
            <a:ext cx="547199" cy="547199"/>
          </a:xfrm>
          <a:prstGeom prst="rect">
            <a:avLst/>
          </a:prstGeom>
        </p:spPr>
      </p:pic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6574D167-9C1A-2BA3-9CBF-4146BEFD48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10138" y="7881402"/>
            <a:ext cx="548640" cy="548640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171F32E0-B1AF-7C70-D24E-9F57881B9A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174462" y="7859636"/>
            <a:ext cx="580541" cy="580541"/>
          </a:xfrm>
          <a:prstGeom prst="rect">
            <a:avLst/>
          </a:prstGeom>
        </p:spPr>
      </p:pic>
      <p:sp>
        <p:nvSpPr>
          <p:cNvPr id="4" name="Rectangle 78">
            <a:extLst>
              <a:ext uri="{FF2B5EF4-FFF2-40B4-BE49-F238E27FC236}">
                <a16:creationId xmlns:a16="http://schemas.microsoft.com/office/drawing/2014/main" id="{8B74F4EC-85AD-16A0-391E-E6B17E1C27B1}"/>
              </a:ext>
            </a:extLst>
          </p:cNvPr>
          <p:cNvSpPr/>
          <p:nvPr/>
        </p:nvSpPr>
        <p:spPr>
          <a:xfrm>
            <a:off x="3715312" y="2430043"/>
            <a:ext cx="9753553" cy="687871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EDA99F60-108E-D35B-676F-9EF4010048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15312" y="2430042"/>
            <a:ext cx="381000" cy="381000"/>
          </a:xfrm>
          <a:prstGeom prst="rect">
            <a:avLst/>
          </a:prstGeom>
        </p:spPr>
      </p:pic>
      <p:cxnSp>
        <p:nvCxnSpPr>
          <p:cNvPr id="32" name="Connector: Elbow 109">
            <a:extLst>
              <a:ext uri="{FF2B5EF4-FFF2-40B4-BE49-F238E27FC236}">
                <a16:creationId xmlns:a16="http://schemas.microsoft.com/office/drawing/2014/main" id="{249E22CB-3628-D784-08E8-8F635DFEFEAC}"/>
              </a:ext>
            </a:extLst>
          </p:cNvPr>
          <p:cNvCxnSpPr>
            <a:cxnSpLocks/>
            <a:stCxn id="65" idx="3"/>
            <a:endCxn id="38" idx="1"/>
          </p:cNvCxnSpPr>
          <p:nvPr/>
        </p:nvCxnSpPr>
        <p:spPr>
          <a:xfrm flipV="1">
            <a:off x="7849261" y="4135934"/>
            <a:ext cx="2126177" cy="6997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64B0079D-E81F-D070-4C85-D11E99711E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75438" y="3916622"/>
            <a:ext cx="438624" cy="438624"/>
          </a:xfrm>
          <a:prstGeom prst="rect">
            <a:avLst/>
          </a:prstGeom>
        </p:spPr>
      </p:pic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7E4B176E-3DC3-2C80-1866-F76036103A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70732" y="4872599"/>
            <a:ext cx="516164" cy="516164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601E307-5740-009A-1460-3D1218434C98}"/>
              </a:ext>
            </a:extLst>
          </p:cNvPr>
          <p:cNvSpPr txBox="1"/>
          <p:nvPr/>
        </p:nvSpPr>
        <p:spPr>
          <a:xfrm>
            <a:off x="9357382" y="4461349"/>
            <a:ext cx="171850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 OpenAI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検索結果生成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B8FB9CE-434E-6BFF-6201-5C3A5DC6F2B6}"/>
              </a:ext>
            </a:extLst>
          </p:cNvPr>
          <p:cNvSpPr txBox="1"/>
          <p:nvPr/>
        </p:nvSpPr>
        <p:spPr>
          <a:xfrm>
            <a:off x="9807727" y="5389544"/>
            <a:ext cx="79785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AI Search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全文検索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6024532-E917-52E5-AF80-0CFFF3536D92}"/>
              </a:ext>
            </a:extLst>
          </p:cNvPr>
          <p:cNvSpPr txBox="1"/>
          <p:nvPr/>
        </p:nvSpPr>
        <p:spPr>
          <a:xfrm>
            <a:off x="8854542" y="5213083"/>
            <a:ext cx="6291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検索結果抽出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52F2984-7000-A207-B297-71F904E8635A}"/>
              </a:ext>
            </a:extLst>
          </p:cNvPr>
          <p:cNvSpPr txBox="1"/>
          <p:nvPr/>
        </p:nvSpPr>
        <p:spPr>
          <a:xfrm>
            <a:off x="8814406" y="3776022"/>
            <a:ext cx="8361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検索文及び</a:t>
            </a:r>
            <a:endParaRPr kumimoji="1" lang="en-US" altLang="ja-JP" sz="1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検索結果内容</a:t>
            </a:r>
          </a:p>
        </p:txBody>
      </p:sp>
      <p:cxnSp>
        <p:nvCxnSpPr>
          <p:cNvPr id="20" name="直線矢印コネクタ 120">
            <a:extLst>
              <a:ext uri="{FF2B5EF4-FFF2-40B4-BE49-F238E27FC236}">
                <a16:creationId xmlns:a16="http://schemas.microsoft.com/office/drawing/2014/main" id="{58ACE427-A5FE-CAF1-89B8-0575C22F4421}"/>
              </a:ext>
            </a:extLst>
          </p:cNvPr>
          <p:cNvCxnSpPr>
            <a:cxnSpLocks/>
            <a:stCxn id="35" idx="0"/>
            <a:endCxn id="41" idx="2"/>
          </p:cNvCxnSpPr>
          <p:nvPr/>
        </p:nvCxnSpPr>
        <p:spPr>
          <a:xfrm flipV="1">
            <a:off x="11916500" y="5791424"/>
            <a:ext cx="1" cy="532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onnector: Elbow 109">
            <a:extLst>
              <a:ext uri="{FF2B5EF4-FFF2-40B4-BE49-F238E27FC236}">
                <a16:creationId xmlns:a16="http://schemas.microsoft.com/office/drawing/2014/main" id="{DAB49FCE-09A0-B889-628A-911039FD42B6}"/>
              </a:ext>
            </a:extLst>
          </p:cNvPr>
          <p:cNvCxnSpPr>
            <a:cxnSpLocks/>
            <a:stCxn id="65" idx="3"/>
            <a:endCxn id="40" idx="1"/>
          </p:cNvCxnSpPr>
          <p:nvPr/>
        </p:nvCxnSpPr>
        <p:spPr>
          <a:xfrm>
            <a:off x="7849261" y="4835719"/>
            <a:ext cx="2121471" cy="29496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902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4624270" y="4263113"/>
            <a:ext cx="4736101" cy="378858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_IoT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連携機能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/>
          </a:bodyPr>
          <a:lstStyle/>
          <a:p>
            <a:r>
              <a:rPr kumimoji="1" lang="en-US" altLang="ja-JP" sz="4000"/>
              <a:t>7-1-4-7. </a:t>
            </a:r>
            <a:r>
              <a:rPr kumimoji="1" lang="ja-JP" altLang="en-US" sz="4000"/>
              <a:t>データ管理</a:t>
            </a:r>
            <a:r>
              <a:rPr kumimoji="1" lang="en-US" altLang="ja-JP" sz="4000"/>
              <a:t>_IoT</a:t>
            </a:r>
            <a:r>
              <a:rPr kumimoji="1" lang="ja-JP" altLang="en-US" sz="4000"/>
              <a:t>連携機能</a:t>
            </a:r>
            <a:endParaRPr kumimoji="1" lang="ja-JP" altLang="en-US" sz="4000" dirty="0"/>
          </a:p>
        </p:txBody>
      </p:sp>
      <p:sp>
        <p:nvSpPr>
          <p:cNvPr id="135" name="TextBox 12">
            <a:extLst>
              <a:ext uri="{FF2B5EF4-FFF2-40B4-BE49-F238E27FC236}">
                <a16:creationId xmlns:a16="http://schemas.microsoft.com/office/drawing/2014/main" id="{DF07C209-7A4C-CA2E-70F0-134C65BC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611" y="4071511"/>
            <a:ext cx="11985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観測機器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7249545" y="2714235"/>
            <a:ext cx="5799661" cy="580670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sp>
        <p:nvSpPr>
          <p:cNvPr id="160" name="Rectangle 115">
            <a:extLst>
              <a:ext uri="{FF2B5EF4-FFF2-40B4-BE49-F238E27FC236}">
                <a16:creationId xmlns:a16="http://schemas.microsoft.com/office/drawing/2014/main" id="{E8D39363-C3AC-9068-2E7F-6FD08E9931B1}"/>
              </a:ext>
            </a:extLst>
          </p:cNvPr>
          <p:cNvSpPr/>
          <p:nvPr/>
        </p:nvSpPr>
        <p:spPr>
          <a:xfrm>
            <a:off x="9478559" y="4270450"/>
            <a:ext cx="3130056" cy="378124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61" name="TextBox 20">
            <a:extLst>
              <a:ext uri="{FF2B5EF4-FFF2-40B4-BE49-F238E27FC236}">
                <a16:creationId xmlns:a16="http://schemas.microsoft.com/office/drawing/2014/main" id="{9AFE4F1A-E5B9-BDC8-4B38-DB662928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5140" y="6341838"/>
            <a:ext cx="27826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データを取り込むパイプライン機能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大量データ取り込み機能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67606" y="2723104"/>
            <a:ext cx="381000" cy="381000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F1777AD-7B6B-9E4E-8061-2C0BD2FC93C6}"/>
              </a:ext>
            </a:extLst>
          </p:cNvPr>
          <p:cNvCxnSpPr>
            <a:cxnSpLocks/>
            <a:stCxn id="184" idx="3"/>
            <a:endCxn id="190" idx="1"/>
          </p:cNvCxnSpPr>
          <p:nvPr/>
        </p:nvCxnSpPr>
        <p:spPr>
          <a:xfrm flipV="1">
            <a:off x="8535037" y="5062538"/>
            <a:ext cx="2099734" cy="1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3BFCCF9A-972C-4C45-8D59-8516258B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43" y="3539613"/>
            <a:ext cx="469232" cy="4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8DC54469-7D5F-A06E-6027-DD1768B00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4782" y="5372635"/>
            <a:ext cx="17055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Event Hubs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ストリーミングデータ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収集用ストリーム</a:t>
            </a:r>
            <a:endParaRPr kumimoji="0" lang="en-US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C8221D64-198F-C33F-7833-8980CB692E4A}"/>
              </a:ext>
            </a:extLst>
          </p:cNvPr>
          <p:cNvSpPr/>
          <p:nvPr/>
        </p:nvSpPr>
        <p:spPr>
          <a:xfrm>
            <a:off x="11048018" y="6408524"/>
            <a:ext cx="102686" cy="117678"/>
          </a:xfrm>
          <a:custGeom>
            <a:avLst/>
            <a:gdLst>
              <a:gd name="connsiteX0" fmla="*/ 102686 w 102686"/>
              <a:gd name="connsiteY0" fmla="*/ 58839 h 117678"/>
              <a:gd name="connsiteX1" fmla="*/ 51343 w 102686"/>
              <a:gd name="connsiteY1" fmla="*/ 117678 h 117678"/>
              <a:gd name="connsiteX2" fmla="*/ 0 w 102686"/>
              <a:gd name="connsiteY2" fmla="*/ 58839 h 117678"/>
              <a:gd name="connsiteX3" fmla="*/ 51343 w 102686"/>
              <a:gd name="connsiteY3" fmla="*/ 0 h 117678"/>
              <a:gd name="connsiteX4" fmla="*/ 102686 w 102686"/>
              <a:gd name="connsiteY4" fmla="*/ 58839 h 11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86" h="117678">
                <a:moveTo>
                  <a:pt x="102686" y="58839"/>
                </a:moveTo>
                <a:cubicBezTo>
                  <a:pt x="102686" y="91335"/>
                  <a:pt x="79699" y="117678"/>
                  <a:pt x="51343" y="117678"/>
                </a:cubicBezTo>
                <a:cubicBezTo>
                  <a:pt x="22987" y="117678"/>
                  <a:pt x="0" y="91335"/>
                  <a:pt x="0" y="58839"/>
                </a:cubicBezTo>
                <a:cubicBezTo>
                  <a:pt x="0" y="26343"/>
                  <a:pt x="22987" y="0"/>
                  <a:pt x="51343" y="0"/>
                </a:cubicBezTo>
                <a:cubicBezTo>
                  <a:pt x="79699" y="0"/>
                  <a:pt x="102686" y="26343"/>
                  <a:pt x="102686" y="58839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6210A010-929E-1544-D564-E9B7C8BB900F}"/>
              </a:ext>
            </a:extLst>
          </p:cNvPr>
          <p:cNvSpPr/>
          <p:nvPr/>
        </p:nvSpPr>
        <p:spPr>
          <a:xfrm>
            <a:off x="10957581" y="6258887"/>
            <a:ext cx="86006" cy="98563"/>
          </a:xfrm>
          <a:custGeom>
            <a:avLst/>
            <a:gdLst>
              <a:gd name="connsiteX0" fmla="*/ 86006 w 86006"/>
              <a:gd name="connsiteY0" fmla="*/ 49282 h 98563"/>
              <a:gd name="connsiteX1" fmla="*/ 43003 w 86006"/>
              <a:gd name="connsiteY1" fmla="*/ 98563 h 98563"/>
              <a:gd name="connsiteX2" fmla="*/ 0 w 86006"/>
              <a:gd name="connsiteY2" fmla="*/ 49282 h 98563"/>
              <a:gd name="connsiteX3" fmla="*/ 43003 w 86006"/>
              <a:gd name="connsiteY3" fmla="*/ 0 h 98563"/>
              <a:gd name="connsiteX4" fmla="*/ 86006 w 86006"/>
              <a:gd name="connsiteY4" fmla="*/ 49282 h 9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06" h="98563">
                <a:moveTo>
                  <a:pt x="86006" y="49282"/>
                </a:moveTo>
                <a:cubicBezTo>
                  <a:pt x="86006" y="76499"/>
                  <a:pt x="66753" y="98563"/>
                  <a:pt x="43003" y="98563"/>
                </a:cubicBezTo>
                <a:cubicBezTo>
                  <a:pt x="19253" y="98563"/>
                  <a:pt x="0" y="76499"/>
                  <a:pt x="0" y="49282"/>
                </a:cubicBezTo>
                <a:cubicBezTo>
                  <a:pt x="0" y="22064"/>
                  <a:pt x="19253" y="0"/>
                  <a:pt x="43003" y="0"/>
                </a:cubicBezTo>
                <a:cubicBezTo>
                  <a:pt x="66753" y="0"/>
                  <a:pt x="86006" y="22064"/>
                  <a:pt x="86006" y="49282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CA413928-7073-7135-8007-79CF69615AD8}"/>
              </a:ext>
            </a:extLst>
          </p:cNvPr>
          <p:cNvSpPr/>
          <p:nvPr/>
        </p:nvSpPr>
        <p:spPr>
          <a:xfrm>
            <a:off x="8160325" y="5247102"/>
            <a:ext cx="80793" cy="92589"/>
          </a:xfrm>
          <a:custGeom>
            <a:avLst/>
            <a:gdLst>
              <a:gd name="connsiteX0" fmla="*/ 80794 w 80793"/>
              <a:gd name="connsiteY0" fmla="*/ 46295 h 92589"/>
              <a:gd name="connsiteX1" fmla="*/ 40397 w 80793"/>
              <a:gd name="connsiteY1" fmla="*/ 92590 h 92589"/>
              <a:gd name="connsiteX2" fmla="*/ 0 w 80793"/>
              <a:gd name="connsiteY2" fmla="*/ 46295 h 92589"/>
              <a:gd name="connsiteX3" fmla="*/ 40397 w 80793"/>
              <a:gd name="connsiteY3" fmla="*/ 0 h 92589"/>
              <a:gd name="connsiteX4" fmla="*/ 80794 w 80793"/>
              <a:gd name="connsiteY4" fmla="*/ 46295 h 9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3" h="92589">
                <a:moveTo>
                  <a:pt x="80794" y="46295"/>
                </a:moveTo>
                <a:cubicBezTo>
                  <a:pt x="80794" y="71863"/>
                  <a:pt x="62708" y="92590"/>
                  <a:pt x="40397" y="92590"/>
                </a:cubicBezTo>
                <a:cubicBezTo>
                  <a:pt x="18086" y="92590"/>
                  <a:pt x="0" y="71863"/>
                  <a:pt x="0" y="46295"/>
                </a:cubicBezTo>
                <a:cubicBezTo>
                  <a:pt x="0" y="20727"/>
                  <a:pt x="18086" y="0"/>
                  <a:pt x="40397" y="0"/>
                </a:cubicBezTo>
                <a:cubicBezTo>
                  <a:pt x="62708" y="0"/>
                  <a:pt x="80794" y="20727"/>
                  <a:pt x="80794" y="46295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175CEB9F-2AF1-9187-73BE-C3F46556A39E}"/>
              </a:ext>
            </a:extLst>
          </p:cNvPr>
          <p:cNvSpPr/>
          <p:nvPr/>
        </p:nvSpPr>
        <p:spPr>
          <a:xfrm>
            <a:off x="8006295" y="5222013"/>
            <a:ext cx="69326" cy="79447"/>
          </a:xfrm>
          <a:custGeom>
            <a:avLst/>
            <a:gdLst>
              <a:gd name="connsiteX0" fmla="*/ 69326 w 69326"/>
              <a:gd name="connsiteY0" fmla="*/ 39724 h 79447"/>
              <a:gd name="connsiteX1" fmla="*/ 34663 w 69326"/>
              <a:gd name="connsiteY1" fmla="*/ 79448 h 79447"/>
              <a:gd name="connsiteX2" fmla="*/ 0 w 69326"/>
              <a:gd name="connsiteY2" fmla="*/ 39724 h 79447"/>
              <a:gd name="connsiteX3" fmla="*/ 34663 w 69326"/>
              <a:gd name="connsiteY3" fmla="*/ 0 h 79447"/>
              <a:gd name="connsiteX4" fmla="*/ 69326 w 69326"/>
              <a:gd name="connsiteY4" fmla="*/ 39724 h 7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26" h="79447">
                <a:moveTo>
                  <a:pt x="69326" y="39724"/>
                </a:moveTo>
                <a:cubicBezTo>
                  <a:pt x="69326" y="61663"/>
                  <a:pt x="53807" y="79448"/>
                  <a:pt x="34663" y="79448"/>
                </a:cubicBezTo>
                <a:cubicBezTo>
                  <a:pt x="15519" y="79448"/>
                  <a:pt x="0" y="61663"/>
                  <a:pt x="0" y="39724"/>
                </a:cubicBezTo>
                <a:cubicBezTo>
                  <a:pt x="0" y="17785"/>
                  <a:pt x="15519" y="0"/>
                  <a:pt x="34663" y="0"/>
                </a:cubicBezTo>
                <a:cubicBezTo>
                  <a:pt x="53807" y="0"/>
                  <a:pt x="69326" y="17785"/>
                  <a:pt x="69326" y="39724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A691666B-6B38-7CA3-9692-2A2EAE878822}"/>
              </a:ext>
            </a:extLst>
          </p:cNvPr>
          <p:cNvSpPr/>
          <p:nvPr/>
        </p:nvSpPr>
        <p:spPr>
          <a:xfrm>
            <a:off x="7972935" y="4909896"/>
            <a:ext cx="86006" cy="98563"/>
          </a:xfrm>
          <a:custGeom>
            <a:avLst/>
            <a:gdLst>
              <a:gd name="connsiteX0" fmla="*/ 86006 w 86006"/>
              <a:gd name="connsiteY0" fmla="*/ 49282 h 98563"/>
              <a:gd name="connsiteX1" fmla="*/ 43003 w 86006"/>
              <a:gd name="connsiteY1" fmla="*/ 98563 h 98563"/>
              <a:gd name="connsiteX2" fmla="*/ 0 w 86006"/>
              <a:gd name="connsiteY2" fmla="*/ 49282 h 98563"/>
              <a:gd name="connsiteX3" fmla="*/ 43003 w 86006"/>
              <a:gd name="connsiteY3" fmla="*/ 0 h 98563"/>
              <a:gd name="connsiteX4" fmla="*/ 86006 w 86006"/>
              <a:gd name="connsiteY4" fmla="*/ 49282 h 9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06" h="98563">
                <a:moveTo>
                  <a:pt x="86006" y="49282"/>
                </a:moveTo>
                <a:cubicBezTo>
                  <a:pt x="86006" y="76499"/>
                  <a:pt x="66753" y="98563"/>
                  <a:pt x="43003" y="98563"/>
                </a:cubicBezTo>
                <a:cubicBezTo>
                  <a:pt x="19253" y="98563"/>
                  <a:pt x="0" y="76499"/>
                  <a:pt x="0" y="49282"/>
                </a:cubicBezTo>
                <a:cubicBezTo>
                  <a:pt x="0" y="22064"/>
                  <a:pt x="19253" y="0"/>
                  <a:pt x="43003" y="0"/>
                </a:cubicBezTo>
                <a:cubicBezTo>
                  <a:pt x="66753" y="0"/>
                  <a:pt x="86006" y="22064"/>
                  <a:pt x="86006" y="49282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8" name="フリーフォーム: 図形 127">
            <a:extLst>
              <a:ext uri="{FF2B5EF4-FFF2-40B4-BE49-F238E27FC236}">
                <a16:creationId xmlns:a16="http://schemas.microsoft.com/office/drawing/2014/main" id="{7F459512-F9F4-110B-ED2F-CC951589BC0D}"/>
              </a:ext>
            </a:extLst>
          </p:cNvPr>
          <p:cNvSpPr/>
          <p:nvPr/>
        </p:nvSpPr>
        <p:spPr>
          <a:xfrm>
            <a:off x="7866079" y="5101049"/>
            <a:ext cx="69326" cy="79447"/>
          </a:xfrm>
          <a:custGeom>
            <a:avLst/>
            <a:gdLst>
              <a:gd name="connsiteX0" fmla="*/ 69326 w 69326"/>
              <a:gd name="connsiteY0" fmla="*/ 39724 h 79447"/>
              <a:gd name="connsiteX1" fmla="*/ 34663 w 69326"/>
              <a:gd name="connsiteY1" fmla="*/ 79448 h 79447"/>
              <a:gd name="connsiteX2" fmla="*/ 0 w 69326"/>
              <a:gd name="connsiteY2" fmla="*/ 39724 h 79447"/>
              <a:gd name="connsiteX3" fmla="*/ 34663 w 69326"/>
              <a:gd name="connsiteY3" fmla="*/ 0 h 79447"/>
              <a:gd name="connsiteX4" fmla="*/ 69326 w 69326"/>
              <a:gd name="connsiteY4" fmla="*/ 39724 h 7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26" h="79447">
                <a:moveTo>
                  <a:pt x="69326" y="39724"/>
                </a:moveTo>
                <a:cubicBezTo>
                  <a:pt x="69326" y="61663"/>
                  <a:pt x="53807" y="79448"/>
                  <a:pt x="34663" y="79448"/>
                </a:cubicBezTo>
                <a:cubicBezTo>
                  <a:pt x="15519" y="79448"/>
                  <a:pt x="0" y="61663"/>
                  <a:pt x="0" y="39724"/>
                </a:cubicBezTo>
                <a:cubicBezTo>
                  <a:pt x="0" y="17785"/>
                  <a:pt x="15519" y="0"/>
                  <a:pt x="34663" y="0"/>
                </a:cubicBezTo>
                <a:cubicBezTo>
                  <a:pt x="53807" y="0"/>
                  <a:pt x="69326" y="17785"/>
                  <a:pt x="69326" y="39724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8" name="TextBox 11">
            <a:extLst>
              <a:ext uri="{FF2B5EF4-FFF2-40B4-BE49-F238E27FC236}">
                <a16:creationId xmlns:a16="http://schemas.microsoft.com/office/drawing/2014/main" id="{E592B109-ABD0-C99D-F45C-E25B6158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335" y="5417301"/>
            <a:ext cx="1467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IoT Hub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デバイス管理</a:t>
            </a:r>
          </a:p>
        </p:txBody>
      </p:sp>
      <p:cxnSp>
        <p:nvCxnSpPr>
          <p:cNvPr id="154" name="コネクタ: カギ線 153">
            <a:extLst>
              <a:ext uri="{FF2B5EF4-FFF2-40B4-BE49-F238E27FC236}">
                <a16:creationId xmlns:a16="http://schemas.microsoft.com/office/drawing/2014/main" id="{D52E388D-0CE6-6FC5-317E-3F33BFA08FEE}"/>
              </a:ext>
            </a:extLst>
          </p:cNvPr>
          <p:cNvCxnSpPr>
            <a:cxnSpLocks/>
            <a:stCxn id="6" idx="3"/>
            <a:endCxn id="184" idx="1"/>
          </p:cNvCxnSpPr>
          <p:nvPr/>
        </p:nvCxnSpPr>
        <p:spPr>
          <a:xfrm>
            <a:off x="3606875" y="3774229"/>
            <a:ext cx="4340323" cy="1289563"/>
          </a:xfrm>
          <a:prstGeom prst="bentConnector3">
            <a:avLst>
              <a:gd name="adj1" fmla="val 77944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図 158">
            <a:extLst>
              <a:ext uri="{FF2B5EF4-FFF2-40B4-BE49-F238E27FC236}">
                <a16:creationId xmlns:a16="http://schemas.microsoft.com/office/drawing/2014/main" id="{1802D021-E499-6D0F-349C-F9836DAB4C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6411" y="6294032"/>
            <a:ext cx="737082" cy="651089"/>
          </a:xfrm>
          <a:prstGeom prst="rect">
            <a:avLst/>
          </a:prstGeom>
        </p:spPr>
      </p:pic>
      <p:cxnSp>
        <p:nvCxnSpPr>
          <p:cNvPr id="162" name="コネクタ: カギ線 161">
            <a:extLst>
              <a:ext uri="{FF2B5EF4-FFF2-40B4-BE49-F238E27FC236}">
                <a16:creationId xmlns:a16="http://schemas.microsoft.com/office/drawing/2014/main" id="{E0348D4E-DFEF-3B39-1296-5ADBA6CD1D16}"/>
              </a:ext>
            </a:extLst>
          </p:cNvPr>
          <p:cNvCxnSpPr>
            <a:cxnSpLocks/>
            <a:stCxn id="159" idx="3"/>
            <a:endCxn id="184" idx="1"/>
          </p:cNvCxnSpPr>
          <p:nvPr/>
        </p:nvCxnSpPr>
        <p:spPr>
          <a:xfrm flipV="1">
            <a:off x="6053493" y="5063792"/>
            <a:ext cx="1893705" cy="1555785"/>
          </a:xfrm>
          <a:prstGeom prst="bentConnector3">
            <a:avLst>
              <a:gd name="adj1" fmla="val 4932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1">
            <a:extLst>
              <a:ext uri="{FF2B5EF4-FFF2-40B4-BE49-F238E27FC236}">
                <a16:creationId xmlns:a16="http://schemas.microsoft.com/office/drawing/2014/main" id="{F66EA220-EC76-8F9D-31A5-59E404F7F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867" y="6966683"/>
            <a:ext cx="17055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IoT</a:t>
            </a: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 </a:t>
            </a:r>
            <a:r>
              <a: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Edge</a:t>
            </a:r>
            <a:endParaRPr kumimoji="0" lang="en-US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エッジデバイス</a:t>
            </a:r>
            <a:endParaRPr kumimoji="0" lang="ja-JP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176" name="Rectangle 86">
            <a:extLst>
              <a:ext uri="{FF2B5EF4-FFF2-40B4-BE49-F238E27FC236}">
                <a16:creationId xmlns:a16="http://schemas.microsoft.com/office/drawing/2014/main" id="{089DFCBC-7804-6901-685A-4EEE7E33A308}"/>
              </a:ext>
            </a:extLst>
          </p:cNvPr>
          <p:cNvSpPr/>
          <p:nvPr/>
        </p:nvSpPr>
        <p:spPr>
          <a:xfrm>
            <a:off x="4840294" y="5798054"/>
            <a:ext cx="1765300" cy="1809373"/>
          </a:xfrm>
          <a:prstGeom prst="rect">
            <a:avLst/>
          </a:prstGeom>
          <a:noFill/>
          <a:ln w="15875">
            <a:solidFill>
              <a:srgbClr val="7D899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2">
            <a:extLst>
              <a:ext uri="{FF2B5EF4-FFF2-40B4-BE49-F238E27FC236}">
                <a16:creationId xmlns:a16="http://schemas.microsoft.com/office/drawing/2014/main" id="{6E0B8FAF-1431-30B3-3051-9307AE2FE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326" y="5823038"/>
            <a:ext cx="11985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エッジデバイス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84" name="図 183">
            <a:extLst>
              <a:ext uri="{FF2B5EF4-FFF2-40B4-BE49-F238E27FC236}">
                <a16:creationId xmlns:a16="http://schemas.microsoft.com/office/drawing/2014/main" id="{8D6983D0-E9FE-572E-5AF0-B552395DE6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7198" y="4767046"/>
            <a:ext cx="587839" cy="593492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6B7D7630-128C-71ED-E043-8198427A0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4771" y="4801293"/>
            <a:ext cx="576914" cy="522489"/>
          </a:xfrm>
          <a:prstGeom prst="rect">
            <a:avLst/>
          </a:prstGeom>
        </p:spPr>
      </p:pic>
      <p:sp>
        <p:nvSpPr>
          <p:cNvPr id="193" name="TextBox 12">
            <a:extLst>
              <a:ext uri="{FF2B5EF4-FFF2-40B4-BE49-F238E27FC236}">
                <a16:creationId xmlns:a16="http://schemas.microsoft.com/office/drawing/2014/main" id="{39EF3157-3C66-0810-1B55-105A8679A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109" y="5919298"/>
            <a:ext cx="11985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観測機器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94" name="Picture 2">
            <a:extLst>
              <a:ext uri="{FF2B5EF4-FFF2-40B4-BE49-F238E27FC236}">
                <a16:creationId xmlns:a16="http://schemas.microsoft.com/office/drawing/2014/main" id="{AFCCCCEF-F037-598E-80D2-4F45578C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83" y="5387400"/>
            <a:ext cx="469232" cy="4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TextBox 12">
            <a:extLst>
              <a:ext uri="{FF2B5EF4-FFF2-40B4-BE49-F238E27FC236}">
                <a16:creationId xmlns:a16="http://schemas.microsoft.com/office/drawing/2014/main" id="{9525D3A7-A0C8-8952-3B49-729B3191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101" y="7887935"/>
            <a:ext cx="119859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観測機器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196" name="Picture 2">
            <a:extLst>
              <a:ext uri="{FF2B5EF4-FFF2-40B4-BE49-F238E27FC236}">
                <a16:creationId xmlns:a16="http://schemas.microsoft.com/office/drawing/2014/main" id="{9BE7B6FF-46A5-0908-C716-28182669F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83" y="7356037"/>
            <a:ext cx="469232" cy="46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7" name="コネクタ: カギ線 196">
            <a:extLst>
              <a:ext uri="{FF2B5EF4-FFF2-40B4-BE49-F238E27FC236}">
                <a16:creationId xmlns:a16="http://schemas.microsoft.com/office/drawing/2014/main" id="{84B0C8AF-F1D4-315C-1015-BC6D101977C2}"/>
              </a:ext>
            </a:extLst>
          </p:cNvPr>
          <p:cNvCxnSpPr>
            <a:cxnSpLocks/>
            <a:stCxn id="194" idx="3"/>
            <a:endCxn id="159" idx="1"/>
          </p:cNvCxnSpPr>
          <p:nvPr/>
        </p:nvCxnSpPr>
        <p:spPr>
          <a:xfrm>
            <a:off x="3636915" y="5622016"/>
            <a:ext cx="1679496" cy="9975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コネクタ: カギ線 199">
            <a:extLst>
              <a:ext uri="{FF2B5EF4-FFF2-40B4-BE49-F238E27FC236}">
                <a16:creationId xmlns:a16="http://schemas.microsoft.com/office/drawing/2014/main" id="{0ED96BAF-8EF6-7691-97D2-18B2AD59E144}"/>
              </a:ext>
            </a:extLst>
          </p:cNvPr>
          <p:cNvCxnSpPr>
            <a:cxnSpLocks/>
            <a:stCxn id="196" idx="3"/>
            <a:endCxn id="159" idx="1"/>
          </p:cNvCxnSpPr>
          <p:nvPr/>
        </p:nvCxnSpPr>
        <p:spPr>
          <a:xfrm flipV="1">
            <a:off x="3636915" y="6619577"/>
            <a:ext cx="1679496" cy="97107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11">
            <a:extLst>
              <a:ext uri="{FF2B5EF4-FFF2-40B4-BE49-F238E27FC236}">
                <a16:creationId xmlns:a16="http://schemas.microsoft.com/office/drawing/2014/main" id="{093A0B4B-4A93-CA2E-387B-EFBB0914B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406" y="3842721"/>
            <a:ext cx="11379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観測データ</a:t>
            </a:r>
          </a:p>
        </p:txBody>
      </p:sp>
      <p:sp>
        <p:nvSpPr>
          <p:cNvPr id="207" name="TextBox 11">
            <a:extLst>
              <a:ext uri="{FF2B5EF4-FFF2-40B4-BE49-F238E27FC236}">
                <a16:creationId xmlns:a16="http://schemas.microsoft.com/office/drawing/2014/main" id="{6C1D7F06-3E27-2103-6728-E91E69AA8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906" y="6408524"/>
            <a:ext cx="11379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観測データ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又は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観測機器間通信</a:t>
            </a:r>
          </a:p>
        </p:txBody>
      </p:sp>
    </p:spTree>
    <p:extLst>
      <p:ext uri="{BB962C8B-B14F-4D97-AF65-F5344CB8AC3E}">
        <p14:creationId xmlns:p14="http://schemas.microsoft.com/office/powerpoint/2010/main" val="33313556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EE97F-63E1-FB33-FBE5-5ECAF762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 字 21">
            <a:extLst>
              <a:ext uri="{FF2B5EF4-FFF2-40B4-BE49-F238E27FC236}">
                <a16:creationId xmlns:a16="http://schemas.microsoft.com/office/drawing/2014/main" id="{C71AC5B9-73AE-83F8-3F92-2A3FDCDA8397}"/>
              </a:ext>
            </a:extLst>
          </p:cNvPr>
          <p:cNvSpPr>
            <a:spLocks/>
          </p:cNvSpPr>
          <p:nvPr/>
        </p:nvSpPr>
        <p:spPr>
          <a:xfrm rot="10800000" flipH="1">
            <a:off x="5274876" y="2554705"/>
            <a:ext cx="8487541" cy="3536072"/>
          </a:xfrm>
          <a:custGeom>
            <a:avLst/>
            <a:gdLst>
              <a:gd name="connsiteX0" fmla="*/ 0 w 5739799"/>
              <a:gd name="connsiteY0" fmla="*/ 0 h 4400055"/>
              <a:gd name="connsiteX1" fmla="*/ 3619353 w 5739799"/>
              <a:gd name="connsiteY1" fmla="*/ 0 h 4400055"/>
              <a:gd name="connsiteX2" fmla="*/ 3619353 w 5739799"/>
              <a:gd name="connsiteY2" fmla="*/ 2004973 h 4400055"/>
              <a:gd name="connsiteX3" fmla="*/ 5739799 w 5739799"/>
              <a:gd name="connsiteY3" fmla="*/ 2004973 h 4400055"/>
              <a:gd name="connsiteX4" fmla="*/ 5739799 w 5739799"/>
              <a:gd name="connsiteY4" fmla="*/ 4400055 h 4400055"/>
              <a:gd name="connsiteX5" fmla="*/ 0 w 5739799"/>
              <a:gd name="connsiteY5" fmla="*/ 4400055 h 4400055"/>
              <a:gd name="connsiteX6" fmla="*/ 0 w 5739799"/>
              <a:gd name="connsiteY6" fmla="*/ 0 h 4400055"/>
              <a:gd name="connsiteX0" fmla="*/ 27161 w 5739799"/>
              <a:gd name="connsiteY0" fmla="*/ 18106 h 4400055"/>
              <a:gd name="connsiteX1" fmla="*/ 3619353 w 5739799"/>
              <a:gd name="connsiteY1" fmla="*/ 0 h 4400055"/>
              <a:gd name="connsiteX2" fmla="*/ 3619353 w 5739799"/>
              <a:gd name="connsiteY2" fmla="*/ 2004973 h 4400055"/>
              <a:gd name="connsiteX3" fmla="*/ 5739799 w 5739799"/>
              <a:gd name="connsiteY3" fmla="*/ 2004973 h 4400055"/>
              <a:gd name="connsiteX4" fmla="*/ 5739799 w 5739799"/>
              <a:gd name="connsiteY4" fmla="*/ 4400055 h 4400055"/>
              <a:gd name="connsiteX5" fmla="*/ 0 w 5739799"/>
              <a:gd name="connsiteY5" fmla="*/ 4400055 h 4400055"/>
              <a:gd name="connsiteX6" fmla="*/ 27161 w 5739799"/>
              <a:gd name="connsiteY6" fmla="*/ 18106 h 4400055"/>
              <a:gd name="connsiteX0" fmla="*/ 45268 w 5739799"/>
              <a:gd name="connsiteY0" fmla="*/ 2046082 h 4400055"/>
              <a:gd name="connsiteX1" fmla="*/ 3619353 w 5739799"/>
              <a:gd name="connsiteY1" fmla="*/ 0 h 4400055"/>
              <a:gd name="connsiteX2" fmla="*/ 3619353 w 5739799"/>
              <a:gd name="connsiteY2" fmla="*/ 2004973 h 4400055"/>
              <a:gd name="connsiteX3" fmla="*/ 5739799 w 5739799"/>
              <a:gd name="connsiteY3" fmla="*/ 2004973 h 4400055"/>
              <a:gd name="connsiteX4" fmla="*/ 5739799 w 5739799"/>
              <a:gd name="connsiteY4" fmla="*/ 4400055 h 4400055"/>
              <a:gd name="connsiteX5" fmla="*/ 0 w 5739799"/>
              <a:gd name="connsiteY5" fmla="*/ 4400055 h 4400055"/>
              <a:gd name="connsiteX6" fmla="*/ 45268 w 5739799"/>
              <a:gd name="connsiteY6" fmla="*/ 2046082 h 4400055"/>
              <a:gd name="connsiteX0" fmla="*/ 45268 w 5739799"/>
              <a:gd name="connsiteY0" fmla="*/ 41109 h 2395082"/>
              <a:gd name="connsiteX1" fmla="*/ 3610299 w 5739799"/>
              <a:gd name="connsiteY1" fmla="*/ 4896 h 2395082"/>
              <a:gd name="connsiteX2" fmla="*/ 3619353 w 5739799"/>
              <a:gd name="connsiteY2" fmla="*/ 0 h 2395082"/>
              <a:gd name="connsiteX3" fmla="*/ 5739799 w 5739799"/>
              <a:gd name="connsiteY3" fmla="*/ 0 h 2395082"/>
              <a:gd name="connsiteX4" fmla="*/ 5739799 w 5739799"/>
              <a:gd name="connsiteY4" fmla="*/ 2395082 h 2395082"/>
              <a:gd name="connsiteX5" fmla="*/ 0 w 5739799"/>
              <a:gd name="connsiteY5" fmla="*/ 2395082 h 2395082"/>
              <a:gd name="connsiteX6" fmla="*/ 45268 w 5739799"/>
              <a:gd name="connsiteY6" fmla="*/ 41109 h 2395082"/>
              <a:gd name="connsiteX0" fmla="*/ 0 w 5748852"/>
              <a:gd name="connsiteY0" fmla="*/ 4895 h 2395082"/>
              <a:gd name="connsiteX1" fmla="*/ 3619352 w 5748852"/>
              <a:gd name="connsiteY1" fmla="*/ 4896 h 2395082"/>
              <a:gd name="connsiteX2" fmla="*/ 3628406 w 5748852"/>
              <a:gd name="connsiteY2" fmla="*/ 0 h 2395082"/>
              <a:gd name="connsiteX3" fmla="*/ 5748852 w 5748852"/>
              <a:gd name="connsiteY3" fmla="*/ 0 h 2395082"/>
              <a:gd name="connsiteX4" fmla="*/ 5748852 w 5748852"/>
              <a:gd name="connsiteY4" fmla="*/ 2395082 h 2395082"/>
              <a:gd name="connsiteX5" fmla="*/ 9053 w 5748852"/>
              <a:gd name="connsiteY5" fmla="*/ 2395082 h 2395082"/>
              <a:gd name="connsiteX6" fmla="*/ 0 w 5748852"/>
              <a:gd name="connsiteY6" fmla="*/ 4895 h 239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8852" h="2395082">
                <a:moveTo>
                  <a:pt x="0" y="4895"/>
                </a:moveTo>
                <a:lnTo>
                  <a:pt x="3619352" y="4896"/>
                </a:lnTo>
                <a:lnTo>
                  <a:pt x="3628406" y="0"/>
                </a:lnTo>
                <a:lnTo>
                  <a:pt x="5748852" y="0"/>
                </a:lnTo>
                <a:lnTo>
                  <a:pt x="5748852" y="2395082"/>
                </a:lnTo>
                <a:lnTo>
                  <a:pt x="9053" y="2395082"/>
                </a:lnTo>
                <a:cubicBezTo>
                  <a:pt x="6035" y="1598353"/>
                  <a:pt x="3018" y="801624"/>
                  <a:pt x="0" y="4895"/>
                </a:cubicBezTo>
                <a:close/>
              </a:path>
            </a:pathLst>
          </a:custGeom>
          <a:solidFill>
            <a:srgbClr val="45DA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endParaRPr lang="ja-JP" altLang="en-US" sz="1400" kern="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sp>
        <p:nvSpPr>
          <p:cNvPr id="144" name="TextBox 11">
            <a:extLst>
              <a:ext uri="{FF2B5EF4-FFF2-40B4-BE49-F238E27FC236}">
                <a16:creationId xmlns:a16="http://schemas.microsoft.com/office/drawing/2014/main" id="{47B9DECD-848A-95BD-D1FF-BD683E2E5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625" y="3834606"/>
            <a:ext cx="1705598" cy="59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Event Hubs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ストリーミングデータ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収集用ストリーム</a:t>
            </a:r>
            <a:endParaRPr kumimoji="0" lang="en-US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C5AC6961-1FB9-401E-D4BD-1BED706A3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115" y="4204942"/>
            <a:ext cx="2062434" cy="7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Fabric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Real-Time Analytics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ストリーミングデータの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リアルタイム分析および蓄積処理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cxnSp>
        <p:nvCxnSpPr>
          <p:cNvPr id="150" name="直線矢印コネクタ 120">
            <a:extLst>
              <a:ext uri="{FF2B5EF4-FFF2-40B4-BE49-F238E27FC236}">
                <a16:creationId xmlns:a16="http://schemas.microsoft.com/office/drawing/2014/main" id="{8470F63B-5535-8049-3BAE-78483B1D1AEA}"/>
              </a:ext>
            </a:extLst>
          </p:cNvPr>
          <p:cNvCxnSpPr>
            <a:cxnSpLocks/>
          </p:cNvCxnSpPr>
          <p:nvPr/>
        </p:nvCxnSpPr>
        <p:spPr>
          <a:xfrm>
            <a:off x="7851345" y="3851938"/>
            <a:ext cx="841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2" name="Rectangle 78">
            <a:extLst>
              <a:ext uri="{FF2B5EF4-FFF2-40B4-BE49-F238E27FC236}">
                <a16:creationId xmlns:a16="http://schemas.microsoft.com/office/drawing/2014/main" id="{B2DB264B-9F7C-9571-AA0B-048262A03EBA}"/>
              </a:ext>
            </a:extLst>
          </p:cNvPr>
          <p:cNvSpPr/>
          <p:nvPr/>
        </p:nvSpPr>
        <p:spPr>
          <a:xfrm>
            <a:off x="4720457" y="2232418"/>
            <a:ext cx="9458801" cy="698563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05"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8">
              <a:buClr>
                <a:srgbClr val="000000"/>
              </a:buClr>
              <a:defRPr/>
            </a:pPr>
            <a:r>
              <a:rPr kumimoji="0" 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</a:t>
            </a:r>
          </a:p>
        </p:txBody>
      </p:sp>
      <p:sp>
        <p:nvSpPr>
          <p:cNvPr id="163" name="Rectangle 134">
            <a:extLst>
              <a:ext uri="{FF2B5EF4-FFF2-40B4-BE49-F238E27FC236}">
                <a16:creationId xmlns:a16="http://schemas.microsoft.com/office/drawing/2014/main" id="{6BC5F4D0-732D-4EF7-566A-75FFDB368CE5}"/>
              </a:ext>
            </a:extLst>
          </p:cNvPr>
          <p:cNvSpPr/>
          <p:nvPr/>
        </p:nvSpPr>
        <p:spPr>
          <a:xfrm>
            <a:off x="10959698" y="6669674"/>
            <a:ext cx="2877121" cy="179144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  <a:defRPr/>
            </a:pPr>
            <a:endParaRPr kumimoji="0" lang="en-US" altLang="ja-JP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164" name="TextBox 20">
            <a:extLst>
              <a:ext uri="{FF2B5EF4-FFF2-40B4-BE49-F238E27FC236}">
                <a16:creationId xmlns:a16="http://schemas.microsoft.com/office/drawing/2014/main" id="{B8BFD99D-63FA-2C56-7AD8-A85BCA0FC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64328" y="6753189"/>
            <a:ext cx="2361064" cy="73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anchor="t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連携機能</a:t>
            </a:r>
          </a:p>
          <a:p>
            <a:pPr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蓄積したデータを参照し利用する機能</a:t>
            </a:r>
          </a:p>
        </p:txBody>
      </p:sp>
      <p:sp>
        <p:nvSpPr>
          <p:cNvPr id="165" name="TextBox 20">
            <a:extLst>
              <a:ext uri="{FF2B5EF4-FFF2-40B4-BE49-F238E27FC236}">
                <a16:creationId xmlns:a16="http://schemas.microsoft.com/office/drawing/2014/main" id="{9F796ACF-0097-55E2-F996-F6AF5933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3065" y="7518417"/>
            <a:ext cx="2674835" cy="6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anchor="t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8">
              <a:buClr>
                <a:srgbClr val="000000"/>
              </a:buClr>
            </a:pP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例</a:t>
            </a:r>
          </a:p>
          <a:p>
            <a:pPr defTabSz="914368">
              <a:buClr>
                <a:srgbClr val="000000"/>
              </a:buClr>
            </a:pP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データ管理</a:t>
            </a:r>
            <a:r>
              <a:rPr kumimoji="0" lang="en-US" altLang="ja-JP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_</a:t>
            </a: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分析用ダッシュボード機能</a:t>
            </a:r>
          </a:p>
          <a:p>
            <a:pPr defTabSz="914368">
              <a:buClr>
                <a:srgbClr val="000000"/>
              </a:buClr>
            </a:pP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データ管理</a:t>
            </a:r>
            <a:r>
              <a:rPr kumimoji="0" lang="en-US" altLang="ja-JP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_</a:t>
            </a: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統計処理機能</a:t>
            </a: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80265191-20F4-0E7D-DC3E-9C33095FE3A6}"/>
              </a:ext>
            </a:extLst>
          </p:cNvPr>
          <p:cNvSpPr/>
          <p:nvPr/>
        </p:nvSpPr>
        <p:spPr>
          <a:xfrm>
            <a:off x="4727248" y="2249738"/>
            <a:ext cx="231327" cy="346354"/>
          </a:xfrm>
          <a:custGeom>
            <a:avLst/>
            <a:gdLst>
              <a:gd name="connsiteX0" fmla="*/ 106128 w 231327"/>
              <a:gd name="connsiteY0" fmla="*/ 11780 h 346354"/>
              <a:gd name="connsiteX1" fmla="*/ 122537 w 231327"/>
              <a:gd name="connsiteY1" fmla="*/ 0 h 346354"/>
              <a:gd name="connsiteX2" fmla="*/ 231327 w 231327"/>
              <a:gd name="connsiteY2" fmla="*/ 0 h 346354"/>
              <a:gd name="connsiteX3" fmla="*/ 118409 w 231327"/>
              <a:gd name="connsiteY3" fmla="*/ 334576 h 346354"/>
              <a:gd name="connsiteX4" fmla="*/ 102001 w 231327"/>
              <a:gd name="connsiteY4" fmla="*/ 346355 h 346354"/>
              <a:gd name="connsiteX5" fmla="*/ 17331 w 231327"/>
              <a:gd name="connsiteY5" fmla="*/ 346355 h 346354"/>
              <a:gd name="connsiteX6" fmla="*/ 923 w 231327"/>
              <a:gd name="connsiteY6" fmla="*/ 323499 h 346354"/>
              <a:gd name="connsiteX7" fmla="*/ 106128 w 231327"/>
              <a:gd name="connsiteY7" fmla="*/ 11780 h 34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327" h="346354">
                <a:moveTo>
                  <a:pt x="106128" y="11780"/>
                </a:moveTo>
                <a:cubicBezTo>
                  <a:pt x="108504" y="4740"/>
                  <a:pt x="115106" y="0"/>
                  <a:pt x="122537" y="0"/>
                </a:cubicBezTo>
                <a:lnTo>
                  <a:pt x="231327" y="0"/>
                </a:lnTo>
                <a:lnTo>
                  <a:pt x="118409" y="334576"/>
                </a:lnTo>
                <a:cubicBezTo>
                  <a:pt x="116033" y="341616"/>
                  <a:pt x="109431" y="346355"/>
                  <a:pt x="102001" y="346355"/>
                </a:cubicBezTo>
                <a:lnTo>
                  <a:pt x="17331" y="346355"/>
                </a:lnTo>
                <a:cubicBezTo>
                  <a:pt x="5484" y="346355"/>
                  <a:pt x="-2866" y="334724"/>
                  <a:pt x="923" y="323499"/>
                </a:cubicBezTo>
                <a:lnTo>
                  <a:pt x="106128" y="11780"/>
                </a:lnTo>
                <a:close/>
              </a:path>
            </a:pathLst>
          </a:custGeom>
          <a:gradFill>
            <a:gsLst>
              <a:gs pos="0">
                <a:srgbClr val="114A8B"/>
              </a:gs>
              <a:gs pos="50000">
                <a:srgbClr val="0B59A3"/>
              </a:gs>
              <a:gs pos="100000">
                <a:srgbClr val="0669BC"/>
              </a:gs>
            </a:gsLst>
            <a:lin ang="6522045" scaled="1"/>
          </a:gradFill>
          <a:ln w="2063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580CB43A-7B8A-CB8E-BE40-D22C79AF4AC3}"/>
              </a:ext>
            </a:extLst>
          </p:cNvPr>
          <p:cNvSpPr/>
          <p:nvPr/>
        </p:nvSpPr>
        <p:spPr>
          <a:xfrm>
            <a:off x="4827885" y="2474866"/>
            <a:ext cx="221604" cy="121224"/>
          </a:xfrm>
          <a:custGeom>
            <a:avLst/>
            <a:gdLst>
              <a:gd name="connsiteX0" fmla="*/ 179408 w 221604"/>
              <a:gd name="connsiteY0" fmla="*/ 0 h 121224"/>
              <a:gd name="connsiteX1" fmla="*/ 7953 w 221604"/>
              <a:gd name="connsiteY1" fmla="*/ 0 h 121224"/>
              <a:gd name="connsiteX2" fmla="*/ 2538 w 221604"/>
              <a:gd name="connsiteY2" fmla="*/ 13739 h 121224"/>
              <a:gd name="connsiteX3" fmla="*/ 112709 w 221604"/>
              <a:gd name="connsiteY3" fmla="*/ 116566 h 121224"/>
              <a:gd name="connsiteX4" fmla="*/ 124524 w 221604"/>
              <a:gd name="connsiteY4" fmla="*/ 121225 h 121224"/>
              <a:gd name="connsiteX5" fmla="*/ 221605 w 221604"/>
              <a:gd name="connsiteY5" fmla="*/ 121225 h 121224"/>
              <a:gd name="connsiteX6" fmla="*/ 179408 w 221604"/>
              <a:gd name="connsiteY6" fmla="*/ 0 h 12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604" h="121224">
                <a:moveTo>
                  <a:pt x="179408" y="0"/>
                </a:moveTo>
                <a:lnTo>
                  <a:pt x="7953" y="0"/>
                </a:lnTo>
                <a:cubicBezTo>
                  <a:pt x="749" y="0"/>
                  <a:pt x="-2729" y="8824"/>
                  <a:pt x="2538" y="13739"/>
                </a:cubicBezTo>
                <a:lnTo>
                  <a:pt x="112709" y="116566"/>
                </a:lnTo>
                <a:cubicBezTo>
                  <a:pt x="115916" y="119559"/>
                  <a:pt x="120139" y="121225"/>
                  <a:pt x="124524" y="121225"/>
                </a:cubicBezTo>
                <a:lnTo>
                  <a:pt x="221605" y="121225"/>
                </a:lnTo>
                <a:lnTo>
                  <a:pt x="179408" y="0"/>
                </a:lnTo>
                <a:close/>
              </a:path>
            </a:pathLst>
          </a:custGeom>
          <a:solidFill>
            <a:srgbClr val="0078D4"/>
          </a:solidFill>
          <a:ln w="2063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C47F45D7-26A3-FD89-C99A-A3F753E99434}"/>
              </a:ext>
            </a:extLst>
          </p:cNvPr>
          <p:cNvSpPr/>
          <p:nvPr/>
        </p:nvSpPr>
        <p:spPr>
          <a:xfrm>
            <a:off x="4727248" y="2249738"/>
            <a:ext cx="322244" cy="346354"/>
          </a:xfrm>
          <a:custGeom>
            <a:avLst/>
            <a:gdLst>
              <a:gd name="connsiteX0" fmla="*/ 122537 w 322244"/>
              <a:gd name="connsiteY0" fmla="*/ 0 h 346354"/>
              <a:gd name="connsiteX1" fmla="*/ 106128 w 322244"/>
              <a:gd name="connsiteY1" fmla="*/ 11780 h 346354"/>
              <a:gd name="connsiteX2" fmla="*/ 923 w 322244"/>
              <a:gd name="connsiteY2" fmla="*/ 323499 h 346354"/>
              <a:gd name="connsiteX3" fmla="*/ 17331 w 322244"/>
              <a:gd name="connsiteY3" fmla="*/ 346355 h 346354"/>
              <a:gd name="connsiteX4" fmla="*/ 102001 w 322244"/>
              <a:gd name="connsiteY4" fmla="*/ 346355 h 346354"/>
              <a:gd name="connsiteX5" fmla="*/ 118409 w 322244"/>
              <a:gd name="connsiteY5" fmla="*/ 334576 h 346354"/>
              <a:gd name="connsiteX6" fmla="*/ 139324 w 322244"/>
              <a:gd name="connsiteY6" fmla="*/ 272603 h 346354"/>
              <a:gd name="connsiteX7" fmla="*/ 213347 w 322244"/>
              <a:gd name="connsiteY7" fmla="*/ 341692 h 346354"/>
              <a:gd name="connsiteX8" fmla="*/ 225164 w 322244"/>
              <a:gd name="connsiteY8" fmla="*/ 346350 h 346354"/>
              <a:gd name="connsiteX9" fmla="*/ 322244 w 322244"/>
              <a:gd name="connsiteY9" fmla="*/ 346350 h 346354"/>
              <a:gd name="connsiteX10" fmla="*/ 280045 w 322244"/>
              <a:gd name="connsiteY10" fmla="*/ 225126 h 346354"/>
              <a:gd name="connsiteX11" fmla="*/ 155348 w 322244"/>
              <a:gd name="connsiteY11" fmla="*/ 225126 h 346354"/>
              <a:gd name="connsiteX12" fmla="*/ 231327 w 322244"/>
              <a:gd name="connsiteY12" fmla="*/ 0 h 346354"/>
              <a:gd name="connsiteX13" fmla="*/ 122537 w 322244"/>
              <a:gd name="connsiteY13" fmla="*/ 0 h 34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2244" h="346354">
                <a:moveTo>
                  <a:pt x="122537" y="0"/>
                </a:moveTo>
                <a:cubicBezTo>
                  <a:pt x="115106" y="0"/>
                  <a:pt x="108504" y="4740"/>
                  <a:pt x="106128" y="11780"/>
                </a:cubicBezTo>
                <a:lnTo>
                  <a:pt x="923" y="323499"/>
                </a:lnTo>
                <a:cubicBezTo>
                  <a:pt x="-2866" y="334724"/>
                  <a:pt x="5484" y="346355"/>
                  <a:pt x="17331" y="346355"/>
                </a:cubicBezTo>
                <a:lnTo>
                  <a:pt x="102001" y="346355"/>
                </a:lnTo>
                <a:cubicBezTo>
                  <a:pt x="109431" y="346355"/>
                  <a:pt x="116033" y="341616"/>
                  <a:pt x="118409" y="334576"/>
                </a:cubicBezTo>
                <a:lnTo>
                  <a:pt x="139324" y="272603"/>
                </a:lnTo>
                <a:lnTo>
                  <a:pt x="213347" y="341692"/>
                </a:lnTo>
                <a:cubicBezTo>
                  <a:pt x="216553" y="344687"/>
                  <a:pt x="220776" y="346350"/>
                  <a:pt x="225164" y="346350"/>
                </a:cubicBezTo>
                <a:lnTo>
                  <a:pt x="322244" y="346350"/>
                </a:lnTo>
                <a:lnTo>
                  <a:pt x="280045" y="225126"/>
                </a:lnTo>
                <a:lnTo>
                  <a:pt x="155348" y="225126"/>
                </a:lnTo>
                <a:lnTo>
                  <a:pt x="231327" y="0"/>
                </a:lnTo>
                <a:lnTo>
                  <a:pt x="122537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29804"/>
                </a:srgbClr>
              </a:gs>
              <a:gs pos="7118">
                <a:srgbClr val="000000">
                  <a:alpha val="20000"/>
                </a:srgbClr>
              </a:gs>
              <a:gs pos="32103">
                <a:srgbClr val="000000">
                  <a:alpha val="9804"/>
                </a:srgbClr>
              </a:gs>
              <a:gs pos="62305">
                <a:srgbClr val="000000">
                  <a:alpha val="4706"/>
                </a:srgbClr>
              </a:gs>
              <a:gs pos="100000">
                <a:srgbClr val="000000">
                  <a:alpha val="0"/>
                </a:srgbClr>
              </a:gs>
            </a:gsLst>
            <a:lin ang="9679038" scaled="1"/>
          </a:gradFill>
          <a:ln w="2063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4D24807C-9639-5EBC-F9BF-89229F6173E7}"/>
              </a:ext>
            </a:extLst>
          </p:cNvPr>
          <p:cNvSpPr/>
          <p:nvPr/>
        </p:nvSpPr>
        <p:spPr>
          <a:xfrm>
            <a:off x="4850338" y="2249735"/>
            <a:ext cx="244316" cy="346355"/>
          </a:xfrm>
          <a:custGeom>
            <a:avLst/>
            <a:gdLst>
              <a:gd name="connsiteX0" fmla="*/ 138187 w 244316"/>
              <a:gd name="connsiteY0" fmla="*/ 11780 h 346355"/>
              <a:gd name="connsiteX1" fmla="*/ 121779 w 244316"/>
              <a:gd name="connsiteY1" fmla="*/ 0 h 346355"/>
              <a:gd name="connsiteX2" fmla="*/ 0 w 244316"/>
              <a:gd name="connsiteY2" fmla="*/ 0 h 346355"/>
              <a:gd name="connsiteX3" fmla="*/ 556 w 244316"/>
              <a:gd name="connsiteY3" fmla="*/ 0 h 346355"/>
              <a:gd name="connsiteX4" fmla="*/ 16964 w 244316"/>
              <a:gd name="connsiteY4" fmla="*/ 11780 h 346355"/>
              <a:gd name="connsiteX5" fmla="*/ 122169 w 244316"/>
              <a:gd name="connsiteY5" fmla="*/ 323500 h 346355"/>
              <a:gd name="connsiteX6" fmla="*/ 105761 w 244316"/>
              <a:gd name="connsiteY6" fmla="*/ 346355 h 346355"/>
              <a:gd name="connsiteX7" fmla="*/ 103907 w 244316"/>
              <a:gd name="connsiteY7" fmla="*/ 346355 h 346355"/>
              <a:gd name="connsiteX8" fmla="*/ 226986 w 244316"/>
              <a:gd name="connsiteY8" fmla="*/ 346355 h 346355"/>
              <a:gd name="connsiteX9" fmla="*/ 243394 w 244316"/>
              <a:gd name="connsiteY9" fmla="*/ 323500 h 346355"/>
              <a:gd name="connsiteX10" fmla="*/ 138187 w 244316"/>
              <a:gd name="connsiteY10" fmla="*/ 11780 h 34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316" h="346355">
                <a:moveTo>
                  <a:pt x="138187" y="11780"/>
                </a:moveTo>
                <a:cubicBezTo>
                  <a:pt x="135813" y="4740"/>
                  <a:pt x="129211" y="0"/>
                  <a:pt x="121779" y="0"/>
                </a:cubicBezTo>
                <a:lnTo>
                  <a:pt x="0" y="0"/>
                </a:lnTo>
                <a:lnTo>
                  <a:pt x="556" y="0"/>
                </a:lnTo>
                <a:cubicBezTo>
                  <a:pt x="7986" y="0"/>
                  <a:pt x="14588" y="4740"/>
                  <a:pt x="16964" y="11780"/>
                </a:cubicBezTo>
                <a:lnTo>
                  <a:pt x="122169" y="323500"/>
                </a:lnTo>
                <a:cubicBezTo>
                  <a:pt x="125958" y="334724"/>
                  <a:pt x="117608" y="346355"/>
                  <a:pt x="105761" y="346355"/>
                </a:cubicBezTo>
                <a:lnTo>
                  <a:pt x="103907" y="346355"/>
                </a:lnTo>
                <a:lnTo>
                  <a:pt x="226986" y="346355"/>
                </a:lnTo>
                <a:cubicBezTo>
                  <a:pt x="238832" y="346355"/>
                  <a:pt x="247182" y="334724"/>
                  <a:pt x="243394" y="323500"/>
                </a:cubicBezTo>
                <a:lnTo>
                  <a:pt x="138187" y="11780"/>
                </a:lnTo>
                <a:close/>
              </a:path>
            </a:pathLst>
          </a:custGeom>
          <a:gradFill>
            <a:gsLst>
              <a:gs pos="0">
                <a:srgbClr val="3CCBF4"/>
              </a:gs>
              <a:gs pos="50000">
                <a:srgbClr val="32AEE9"/>
              </a:gs>
              <a:gs pos="100000">
                <a:srgbClr val="2892DF"/>
              </a:gs>
            </a:gsLst>
            <a:lin ang="4165624" scaled="1"/>
          </a:gradFill>
          <a:ln w="2063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2" name="Rectangle 134">
            <a:extLst>
              <a:ext uri="{FF2B5EF4-FFF2-40B4-BE49-F238E27FC236}">
                <a16:creationId xmlns:a16="http://schemas.microsoft.com/office/drawing/2014/main" id="{244E8D67-C5C5-3BC8-5373-FAF320AFD881}"/>
              </a:ext>
            </a:extLst>
          </p:cNvPr>
          <p:cNvSpPr/>
          <p:nvPr/>
        </p:nvSpPr>
        <p:spPr>
          <a:xfrm>
            <a:off x="2711852" y="3064942"/>
            <a:ext cx="1545112" cy="114271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  <a:defRPr/>
            </a:pPr>
            <a:endParaRPr kumimoji="0" lang="en-US" altLang="ja-JP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7472440C-179D-74B2-6945-05B29000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94" y="3259443"/>
            <a:ext cx="1378129" cy="73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anchor="t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データソース</a:t>
            </a:r>
            <a:endParaRPr kumimoji="0" lang="en-US" altLang="ja-JP" sz="14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及び</a:t>
            </a:r>
            <a:endParaRPr kumimoji="0" lang="en-US" altLang="ja-JP" sz="14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プロデューサー</a:t>
            </a:r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45489AB6-02EF-C7BB-8185-EB0E6BC064C0}"/>
              </a:ext>
            </a:extLst>
          </p:cNvPr>
          <p:cNvSpPr/>
          <p:nvPr/>
        </p:nvSpPr>
        <p:spPr>
          <a:xfrm>
            <a:off x="8974795" y="3856707"/>
            <a:ext cx="321455" cy="306954"/>
          </a:xfrm>
          <a:custGeom>
            <a:avLst/>
            <a:gdLst>
              <a:gd name="connsiteX0" fmla="*/ 45102 w 321455"/>
              <a:gd name="connsiteY0" fmla="*/ 101106 h 306954"/>
              <a:gd name="connsiteX1" fmla="*/ 1261 w 321455"/>
              <a:gd name="connsiteY1" fmla="*/ 262704 h 306954"/>
              <a:gd name="connsiteX2" fmla="*/ 0 w 321455"/>
              <a:gd name="connsiteY2" fmla="*/ 271947 h 306954"/>
              <a:gd name="connsiteX3" fmla="*/ 35017 w 321455"/>
              <a:gd name="connsiteY3" fmla="*/ 306954 h 306954"/>
              <a:gd name="connsiteX4" fmla="*/ 60790 w 321455"/>
              <a:gd name="connsiteY4" fmla="*/ 295752 h 306954"/>
              <a:gd name="connsiteX5" fmla="*/ 321455 w 321455"/>
              <a:gd name="connsiteY5" fmla="*/ 0 h 306954"/>
              <a:gd name="connsiteX6" fmla="*/ 286999 w 321455"/>
              <a:gd name="connsiteY6" fmla="*/ 15265 h 306954"/>
              <a:gd name="connsiteX7" fmla="*/ 157716 w 321455"/>
              <a:gd name="connsiteY7" fmla="*/ 15265 h 306954"/>
              <a:gd name="connsiteX8" fmla="*/ 45102 w 321455"/>
              <a:gd name="connsiteY8" fmla="*/ 101246 h 30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455" h="306954">
                <a:moveTo>
                  <a:pt x="45102" y="101106"/>
                </a:moveTo>
                <a:lnTo>
                  <a:pt x="1261" y="262704"/>
                </a:lnTo>
                <a:cubicBezTo>
                  <a:pt x="420" y="265645"/>
                  <a:pt x="0" y="268725"/>
                  <a:pt x="0" y="271947"/>
                </a:cubicBezTo>
                <a:cubicBezTo>
                  <a:pt x="0" y="291271"/>
                  <a:pt x="15688" y="306954"/>
                  <a:pt x="35017" y="306954"/>
                </a:cubicBezTo>
                <a:cubicBezTo>
                  <a:pt x="45242" y="306954"/>
                  <a:pt x="54347" y="302613"/>
                  <a:pt x="60790" y="295752"/>
                </a:cubicBezTo>
                <a:lnTo>
                  <a:pt x="321455" y="0"/>
                </a:lnTo>
                <a:cubicBezTo>
                  <a:pt x="312911" y="9383"/>
                  <a:pt x="300585" y="15265"/>
                  <a:pt x="286999" y="15265"/>
                </a:cubicBezTo>
                <a:lnTo>
                  <a:pt x="157716" y="15265"/>
                </a:lnTo>
                <a:cubicBezTo>
                  <a:pt x="103929" y="15265"/>
                  <a:pt x="58549" y="51673"/>
                  <a:pt x="45102" y="101246"/>
                </a:cubicBezTo>
              </a:path>
            </a:pathLst>
          </a:custGeom>
          <a:gradFill>
            <a:gsLst>
              <a:gs pos="28000">
                <a:srgbClr val="0669B6"/>
              </a:gs>
              <a:gs pos="49000">
                <a:srgbClr val="114A85"/>
              </a:gs>
            </a:gsLst>
            <a:lin ang="17999771" scaled="1"/>
          </a:gra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2BBB0B1B-3ECA-CC19-4771-196E6DB8C1A0}"/>
              </a:ext>
            </a:extLst>
          </p:cNvPr>
          <p:cNvSpPr/>
          <p:nvPr/>
        </p:nvSpPr>
        <p:spPr>
          <a:xfrm>
            <a:off x="8988378" y="3856707"/>
            <a:ext cx="308010" cy="217753"/>
          </a:xfrm>
          <a:custGeom>
            <a:avLst/>
            <a:gdLst>
              <a:gd name="connsiteX0" fmla="*/ 115977 w 308010"/>
              <a:gd name="connsiteY0" fmla="*/ 217753 h 217753"/>
              <a:gd name="connsiteX1" fmla="*/ 308010 w 308010"/>
              <a:gd name="connsiteY1" fmla="*/ 0 h 217753"/>
              <a:gd name="connsiteX2" fmla="*/ 273554 w 308010"/>
              <a:gd name="connsiteY2" fmla="*/ 15265 h 217753"/>
              <a:gd name="connsiteX3" fmla="*/ 144270 w 308010"/>
              <a:gd name="connsiteY3" fmla="*/ 15265 h 217753"/>
              <a:gd name="connsiteX4" fmla="*/ 31655 w 308010"/>
              <a:gd name="connsiteY4" fmla="*/ 101246 h 217753"/>
              <a:gd name="connsiteX5" fmla="*/ 0 w 308010"/>
              <a:gd name="connsiteY5" fmla="*/ 217753 h 217753"/>
              <a:gd name="connsiteX6" fmla="*/ 115977 w 308010"/>
              <a:gd name="connsiteY6" fmla="*/ 217753 h 21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010" h="217753">
                <a:moveTo>
                  <a:pt x="115977" y="217753"/>
                </a:moveTo>
                <a:cubicBezTo>
                  <a:pt x="193154" y="130091"/>
                  <a:pt x="308010" y="0"/>
                  <a:pt x="308010" y="0"/>
                </a:cubicBezTo>
                <a:cubicBezTo>
                  <a:pt x="299466" y="9383"/>
                  <a:pt x="287140" y="15265"/>
                  <a:pt x="273554" y="15265"/>
                </a:cubicBezTo>
                <a:lnTo>
                  <a:pt x="144270" y="15265"/>
                </a:lnTo>
                <a:cubicBezTo>
                  <a:pt x="90484" y="15265"/>
                  <a:pt x="45102" y="51673"/>
                  <a:pt x="31655" y="101246"/>
                </a:cubicBezTo>
                <a:lnTo>
                  <a:pt x="0" y="217753"/>
                </a:lnTo>
                <a:lnTo>
                  <a:pt x="115977" y="217753"/>
                </a:lnTo>
                <a:close/>
              </a:path>
            </a:pathLst>
          </a:custGeom>
          <a:gradFill>
            <a:gsLst>
              <a:gs pos="31000">
                <a:srgbClr val="000000">
                  <a:alpha val="0"/>
                </a:srgbClr>
              </a:gs>
              <a:gs pos="56000">
                <a:srgbClr val="000000">
                  <a:alpha val="40000"/>
                </a:srgbClr>
              </a:gs>
            </a:gsLst>
            <a:lin ang="16200000" scaled="1"/>
          </a:gra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0" name="フリーフォーム: 図形 49">
            <a:extLst>
              <a:ext uri="{FF2B5EF4-FFF2-40B4-BE49-F238E27FC236}">
                <a16:creationId xmlns:a16="http://schemas.microsoft.com/office/drawing/2014/main" id="{29247704-86F7-72AE-7176-E0B351A356F5}"/>
              </a:ext>
            </a:extLst>
          </p:cNvPr>
          <p:cNvSpPr/>
          <p:nvPr/>
        </p:nvSpPr>
        <p:spPr>
          <a:xfrm>
            <a:off x="8748440" y="3778564"/>
            <a:ext cx="560273" cy="287628"/>
          </a:xfrm>
          <a:custGeom>
            <a:avLst/>
            <a:gdLst>
              <a:gd name="connsiteX0" fmla="*/ 560134 w 560273"/>
              <a:gd name="connsiteY0" fmla="*/ 46632 h 287628"/>
              <a:gd name="connsiteX1" fmla="*/ 513491 w 560273"/>
              <a:gd name="connsiteY1" fmla="*/ 0 h 287628"/>
              <a:gd name="connsiteX2" fmla="*/ 155196 w 560273"/>
              <a:gd name="connsiteY2" fmla="*/ 0 h 287628"/>
              <a:gd name="connsiteX3" fmla="*/ 46643 w 560273"/>
              <a:gd name="connsiteY3" fmla="*/ 116648 h 287628"/>
              <a:gd name="connsiteX4" fmla="*/ 0 w 560273"/>
              <a:gd name="connsiteY4" fmla="*/ 163279 h 287628"/>
              <a:gd name="connsiteX5" fmla="*/ 46643 w 560273"/>
              <a:gd name="connsiteY5" fmla="*/ 209911 h 287628"/>
              <a:gd name="connsiteX6" fmla="*/ 328320 w 560273"/>
              <a:gd name="connsiteY6" fmla="*/ 209911 h 287628"/>
              <a:gd name="connsiteX7" fmla="*/ 374963 w 560273"/>
              <a:gd name="connsiteY7" fmla="*/ 256542 h 287628"/>
              <a:gd name="connsiteX8" fmla="*/ 363057 w 560273"/>
              <a:gd name="connsiteY8" fmla="*/ 287629 h 287628"/>
              <a:gd name="connsiteX9" fmla="*/ 532540 w 560273"/>
              <a:gd name="connsiteY9" fmla="*/ 95363 h 287628"/>
              <a:gd name="connsiteX10" fmla="*/ 547668 w 560273"/>
              <a:gd name="connsiteY10" fmla="*/ 78279 h 287628"/>
              <a:gd name="connsiteX11" fmla="*/ 547526 w 560273"/>
              <a:gd name="connsiteY11" fmla="*/ 78279 h 287628"/>
              <a:gd name="connsiteX12" fmla="*/ 560274 w 560273"/>
              <a:gd name="connsiteY12" fmla="*/ 46491 h 287628"/>
              <a:gd name="connsiteX13" fmla="*/ 560134 w 560273"/>
              <a:gd name="connsiteY13" fmla="*/ 46632 h 287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0273" h="287628">
                <a:moveTo>
                  <a:pt x="560134" y="46632"/>
                </a:moveTo>
                <a:cubicBezTo>
                  <a:pt x="560134" y="20865"/>
                  <a:pt x="539263" y="0"/>
                  <a:pt x="513491" y="0"/>
                </a:cubicBezTo>
                <a:lnTo>
                  <a:pt x="155196" y="0"/>
                </a:lnTo>
                <a:lnTo>
                  <a:pt x="46643" y="116648"/>
                </a:lnTo>
                <a:cubicBezTo>
                  <a:pt x="20870" y="116648"/>
                  <a:pt x="0" y="137513"/>
                  <a:pt x="0" y="163279"/>
                </a:cubicBezTo>
                <a:cubicBezTo>
                  <a:pt x="0" y="189046"/>
                  <a:pt x="20870" y="209911"/>
                  <a:pt x="46643" y="209911"/>
                </a:cubicBezTo>
                <a:lnTo>
                  <a:pt x="328320" y="209911"/>
                </a:lnTo>
                <a:cubicBezTo>
                  <a:pt x="354093" y="209911"/>
                  <a:pt x="374963" y="230775"/>
                  <a:pt x="374963" y="256542"/>
                </a:cubicBezTo>
                <a:cubicBezTo>
                  <a:pt x="374963" y="268445"/>
                  <a:pt x="370481" y="279368"/>
                  <a:pt x="363057" y="287629"/>
                </a:cubicBezTo>
                <a:lnTo>
                  <a:pt x="532540" y="95363"/>
                </a:lnTo>
                <a:lnTo>
                  <a:pt x="547668" y="78279"/>
                </a:lnTo>
                <a:lnTo>
                  <a:pt x="547526" y="78279"/>
                </a:lnTo>
                <a:cubicBezTo>
                  <a:pt x="555370" y="69877"/>
                  <a:pt x="560274" y="58815"/>
                  <a:pt x="560274" y="46491"/>
                </a:cubicBezTo>
                <a:lnTo>
                  <a:pt x="560134" y="46632"/>
                </a:lnTo>
                <a:close/>
              </a:path>
            </a:pathLst>
          </a:custGeom>
          <a:gradFill>
            <a:gsLst>
              <a:gs pos="0">
                <a:srgbClr val="0669B6"/>
              </a:gs>
              <a:gs pos="33000">
                <a:srgbClr val="148DD9"/>
              </a:gs>
              <a:gs pos="95000">
                <a:srgbClr val="3CC5EE"/>
              </a:gs>
            </a:gsLst>
            <a:lin ang="2519455" scaled="1"/>
          </a:gra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3C58CDA5-44A8-EADB-090A-FE4E3808BEFC}"/>
              </a:ext>
            </a:extLst>
          </p:cNvPr>
          <p:cNvSpPr/>
          <p:nvPr/>
        </p:nvSpPr>
        <p:spPr>
          <a:xfrm>
            <a:off x="8748440" y="3778564"/>
            <a:ext cx="492480" cy="210050"/>
          </a:xfrm>
          <a:custGeom>
            <a:avLst/>
            <a:gdLst>
              <a:gd name="connsiteX0" fmla="*/ 287981 w 492480"/>
              <a:gd name="connsiteY0" fmla="*/ 210051 h 210050"/>
              <a:gd name="connsiteX1" fmla="*/ 492481 w 492480"/>
              <a:gd name="connsiteY1" fmla="*/ 0 h 210050"/>
              <a:gd name="connsiteX2" fmla="*/ 155196 w 492480"/>
              <a:gd name="connsiteY2" fmla="*/ 0 h 210050"/>
              <a:gd name="connsiteX3" fmla="*/ 46643 w 492480"/>
              <a:gd name="connsiteY3" fmla="*/ 116648 h 210050"/>
              <a:gd name="connsiteX4" fmla="*/ 0 w 492480"/>
              <a:gd name="connsiteY4" fmla="*/ 163279 h 210050"/>
              <a:gd name="connsiteX5" fmla="*/ 46643 w 492480"/>
              <a:gd name="connsiteY5" fmla="*/ 209911 h 210050"/>
              <a:gd name="connsiteX6" fmla="*/ 287981 w 492480"/>
              <a:gd name="connsiteY6" fmla="*/ 209911 h 210050"/>
              <a:gd name="connsiteX7" fmla="*/ 287981 w 492480"/>
              <a:gd name="connsiteY7" fmla="*/ 210051 h 21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2480" h="210050">
                <a:moveTo>
                  <a:pt x="287981" y="210051"/>
                </a:moveTo>
                <a:lnTo>
                  <a:pt x="492481" y="0"/>
                </a:lnTo>
                <a:lnTo>
                  <a:pt x="155196" y="0"/>
                </a:lnTo>
                <a:lnTo>
                  <a:pt x="46643" y="116648"/>
                </a:lnTo>
                <a:cubicBezTo>
                  <a:pt x="20870" y="116648"/>
                  <a:pt x="0" y="137513"/>
                  <a:pt x="0" y="163279"/>
                </a:cubicBezTo>
                <a:cubicBezTo>
                  <a:pt x="0" y="189046"/>
                  <a:pt x="20870" y="209911"/>
                  <a:pt x="46643" y="209911"/>
                </a:cubicBezTo>
                <a:lnTo>
                  <a:pt x="287981" y="209911"/>
                </a:lnTo>
                <a:lnTo>
                  <a:pt x="287981" y="210051"/>
                </a:ln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42000">
                <a:srgbClr val="000000">
                  <a:alpha val="4706"/>
                </a:srgbClr>
              </a:gs>
              <a:gs pos="64000">
                <a:srgbClr val="000000">
                  <a:alpha val="9804"/>
                </a:srgbClr>
              </a:gs>
              <a:gs pos="87000">
                <a:srgbClr val="000000">
                  <a:alpha val="29804"/>
                </a:srgbClr>
              </a:gs>
            </a:gsLst>
            <a:lin ang="14399064" scaled="1"/>
          </a:gra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53" name="フリーフォーム: 図形 52">
            <a:extLst>
              <a:ext uri="{FF2B5EF4-FFF2-40B4-BE49-F238E27FC236}">
                <a16:creationId xmlns:a16="http://schemas.microsoft.com/office/drawing/2014/main" id="{060A03E3-DBEB-A931-2E2C-85211C39E204}"/>
              </a:ext>
            </a:extLst>
          </p:cNvPr>
          <p:cNvSpPr/>
          <p:nvPr/>
        </p:nvSpPr>
        <p:spPr>
          <a:xfrm>
            <a:off x="8760488" y="3603385"/>
            <a:ext cx="321456" cy="306954"/>
          </a:xfrm>
          <a:custGeom>
            <a:avLst/>
            <a:gdLst>
              <a:gd name="connsiteX0" fmla="*/ 276355 w 321456"/>
              <a:gd name="connsiteY0" fmla="*/ 205850 h 306954"/>
              <a:gd name="connsiteX1" fmla="*/ 320196 w 321456"/>
              <a:gd name="connsiteY1" fmla="*/ 44251 h 306954"/>
              <a:gd name="connsiteX2" fmla="*/ 321457 w 321456"/>
              <a:gd name="connsiteY2" fmla="*/ 35008 h 306954"/>
              <a:gd name="connsiteX3" fmla="*/ 286440 w 321456"/>
              <a:gd name="connsiteY3" fmla="*/ 0 h 306954"/>
              <a:gd name="connsiteX4" fmla="*/ 260667 w 321456"/>
              <a:gd name="connsiteY4" fmla="*/ 11203 h 306954"/>
              <a:gd name="connsiteX5" fmla="*/ 0 w 321456"/>
              <a:gd name="connsiteY5" fmla="*/ 306954 h 306954"/>
              <a:gd name="connsiteX6" fmla="*/ 34457 w 321456"/>
              <a:gd name="connsiteY6" fmla="*/ 291691 h 306954"/>
              <a:gd name="connsiteX7" fmla="*/ 163740 w 321456"/>
              <a:gd name="connsiteY7" fmla="*/ 291691 h 306954"/>
              <a:gd name="connsiteX8" fmla="*/ 276355 w 321456"/>
              <a:gd name="connsiteY8" fmla="*/ 205710 h 30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456" h="306954">
                <a:moveTo>
                  <a:pt x="276355" y="205850"/>
                </a:moveTo>
                <a:lnTo>
                  <a:pt x="320196" y="44251"/>
                </a:lnTo>
                <a:cubicBezTo>
                  <a:pt x="321037" y="41310"/>
                  <a:pt x="321457" y="38229"/>
                  <a:pt x="321457" y="35008"/>
                </a:cubicBezTo>
                <a:cubicBezTo>
                  <a:pt x="321457" y="15684"/>
                  <a:pt x="305769" y="0"/>
                  <a:pt x="286440" y="0"/>
                </a:cubicBezTo>
                <a:cubicBezTo>
                  <a:pt x="276215" y="0"/>
                  <a:pt x="267110" y="4341"/>
                  <a:pt x="260667" y="11203"/>
                </a:cubicBezTo>
                <a:lnTo>
                  <a:pt x="0" y="306954"/>
                </a:lnTo>
                <a:cubicBezTo>
                  <a:pt x="8544" y="297572"/>
                  <a:pt x="20870" y="291691"/>
                  <a:pt x="34457" y="291691"/>
                </a:cubicBezTo>
                <a:lnTo>
                  <a:pt x="163740" y="291691"/>
                </a:lnTo>
                <a:cubicBezTo>
                  <a:pt x="217526" y="291691"/>
                  <a:pt x="262908" y="255282"/>
                  <a:pt x="276355" y="205710"/>
                </a:cubicBezTo>
              </a:path>
            </a:pathLst>
          </a:custGeom>
          <a:gradFill>
            <a:gsLst>
              <a:gs pos="0">
                <a:srgbClr val="A1ECFF"/>
              </a:gs>
              <a:gs pos="72000">
                <a:srgbClr val="3CC5EE"/>
              </a:gs>
            </a:gsLst>
            <a:lin ang="12600281" scaled="1"/>
          </a:gradFill>
          <a:ln w="13891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7C0CA86-F670-7B27-B130-83699A4A99E9}"/>
              </a:ext>
            </a:extLst>
          </p:cNvPr>
          <p:cNvSpPr txBox="1"/>
          <p:nvPr/>
        </p:nvSpPr>
        <p:spPr>
          <a:xfrm>
            <a:off x="10880779" y="2554705"/>
            <a:ext cx="2877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データ管理</a:t>
            </a:r>
            <a:r>
              <a:rPr lang="en-US" altLang="ja-JP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_</a:t>
            </a:r>
            <a:r>
              <a:rPr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大量データ取り込み機能</a:t>
            </a:r>
          </a:p>
        </p:txBody>
      </p:sp>
      <p:sp>
        <p:nvSpPr>
          <p:cNvPr id="17" name="Rectangle 134">
            <a:extLst>
              <a:ext uri="{FF2B5EF4-FFF2-40B4-BE49-F238E27FC236}">
                <a16:creationId xmlns:a16="http://schemas.microsoft.com/office/drawing/2014/main" id="{5C01FD80-AF37-B037-96A3-A962EA0A057C}"/>
              </a:ext>
            </a:extLst>
          </p:cNvPr>
          <p:cNvSpPr/>
          <p:nvPr/>
        </p:nvSpPr>
        <p:spPr>
          <a:xfrm>
            <a:off x="11155049" y="2979015"/>
            <a:ext cx="2477205" cy="29087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  <a:defRPr/>
            </a:pPr>
            <a:endParaRPr kumimoji="0" lang="en-US" altLang="ja-JP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67B36410-3A46-A305-861C-D6FDF6F7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523" y="3657583"/>
            <a:ext cx="2243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Fabric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OneLake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ストリーミングデータ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保存ストレージ</a:t>
            </a:r>
            <a:endParaRPr kumimoji="0" lang="en-US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DC4F04E0-AD99-46EE-1B9A-4EDB43F2D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4831" y="5173079"/>
            <a:ext cx="191941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Fabric </a:t>
            </a:r>
            <a:b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</a:b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ストリーミングデータ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メタデータカタログ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9" name="直線矢印コネクタ 120">
            <a:extLst>
              <a:ext uri="{FF2B5EF4-FFF2-40B4-BE49-F238E27FC236}">
                <a16:creationId xmlns:a16="http://schemas.microsoft.com/office/drawing/2014/main" id="{7E0D1B2B-B8EE-953A-C898-2CFCD33D714A}"/>
              </a:ext>
            </a:extLst>
          </p:cNvPr>
          <p:cNvCxnSpPr>
            <a:cxnSpLocks/>
          </p:cNvCxnSpPr>
          <p:nvPr/>
        </p:nvCxnSpPr>
        <p:spPr>
          <a:xfrm>
            <a:off x="9470261" y="3857647"/>
            <a:ext cx="15940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120">
            <a:extLst>
              <a:ext uri="{FF2B5EF4-FFF2-40B4-BE49-F238E27FC236}">
                <a16:creationId xmlns:a16="http://schemas.microsoft.com/office/drawing/2014/main" id="{69848709-A76F-AF20-D974-757D83D11309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256964" y="3636300"/>
            <a:ext cx="11495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矢印コネクタ 120">
            <a:extLst>
              <a:ext uri="{FF2B5EF4-FFF2-40B4-BE49-F238E27FC236}">
                <a16:creationId xmlns:a16="http://schemas.microsoft.com/office/drawing/2014/main" id="{43B11EA2-F8B9-BB8B-E864-7D45D8ABDBE5}"/>
              </a:ext>
            </a:extLst>
          </p:cNvPr>
          <p:cNvCxnSpPr>
            <a:cxnSpLocks/>
            <a:stCxn id="163" idx="0"/>
            <a:endCxn id="17" idx="2"/>
          </p:cNvCxnSpPr>
          <p:nvPr/>
        </p:nvCxnSpPr>
        <p:spPr>
          <a:xfrm flipH="1" flipV="1">
            <a:off x="12393651" y="5887778"/>
            <a:ext cx="4608" cy="781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13764A82-DBAB-A75D-725E-4A75A895F6AC}"/>
              </a:ext>
            </a:extLst>
          </p:cNvPr>
          <p:cNvCxnSpPr>
            <a:stCxn id="163" idx="1"/>
            <a:endCxn id="148" idx="2"/>
          </p:cNvCxnSpPr>
          <p:nvPr/>
        </p:nvCxnSpPr>
        <p:spPr>
          <a:xfrm rot="10800000">
            <a:off x="9000332" y="4956594"/>
            <a:ext cx="1959366" cy="2608807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4">
            <a:extLst>
              <a:ext uri="{FF2B5EF4-FFF2-40B4-BE49-F238E27FC236}">
                <a16:creationId xmlns:a16="http://schemas.microsoft.com/office/drawing/2014/main" id="{FB410807-D9DC-B6A7-4562-89453BE3A623}"/>
              </a:ext>
            </a:extLst>
          </p:cNvPr>
          <p:cNvSpPr/>
          <p:nvPr/>
        </p:nvSpPr>
        <p:spPr>
          <a:xfrm>
            <a:off x="5377632" y="2982511"/>
            <a:ext cx="2477205" cy="29087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  <a:defRPr/>
            </a:pPr>
            <a:endParaRPr kumimoji="0" lang="en-US" altLang="ja-JP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141" name="フリーフォーム: 図形 140">
            <a:extLst>
              <a:ext uri="{FF2B5EF4-FFF2-40B4-BE49-F238E27FC236}">
                <a16:creationId xmlns:a16="http://schemas.microsoft.com/office/drawing/2014/main" id="{FCE55BA0-E8AB-537D-3C66-CB591500C51A}"/>
              </a:ext>
            </a:extLst>
          </p:cNvPr>
          <p:cNvSpPr/>
          <p:nvPr/>
        </p:nvSpPr>
        <p:spPr>
          <a:xfrm>
            <a:off x="6627439" y="4805974"/>
            <a:ext cx="102686" cy="117678"/>
          </a:xfrm>
          <a:custGeom>
            <a:avLst/>
            <a:gdLst>
              <a:gd name="connsiteX0" fmla="*/ 102686 w 102686"/>
              <a:gd name="connsiteY0" fmla="*/ 58839 h 117678"/>
              <a:gd name="connsiteX1" fmla="*/ 51343 w 102686"/>
              <a:gd name="connsiteY1" fmla="*/ 117678 h 117678"/>
              <a:gd name="connsiteX2" fmla="*/ 0 w 102686"/>
              <a:gd name="connsiteY2" fmla="*/ 58839 h 117678"/>
              <a:gd name="connsiteX3" fmla="*/ 51343 w 102686"/>
              <a:gd name="connsiteY3" fmla="*/ 0 h 117678"/>
              <a:gd name="connsiteX4" fmla="*/ 102686 w 102686"/>
              <a:gd name="connsiteY4" fmla="*/ 58839 h 11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86" h="117678">
                <a:moveTo>
                  <a:pt x="102686" y="58839"/>
                </a:moveTo>
                <a:cubicBezTo>
                  <a:pt x="102686" y="91335"/>
                  <a:pt x="79699" y="117678"/>
                  <a:pt x="51343" y="117678"/>
                </a:cubicBezTo>
                <a:cubicBezTo>
                  <a:pt x="22987" y="117678"/>
                  <a:pt x="0" y="91335"/>
                  <a:pt x="0" y="58839"/>
                </a:cubicBezTo>
                <a:cubicBezTo>
                  <a:pt x="0" y="26343"/>
                  <a:pt x="22987" y="0"/>
                  <a:pt x="51343" y="0"/>
                </a:cubicBezTo>
                <a:cubicBezTo>
                  <a:pt x="79699" y="0"/>
                  <a:pt x="102686" y="26343"/>
                  <a:pt x="102686" y="58839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2" name="フリーフォーム: 図形 141">
            <a:extLst>
              <a:ext uri="{FF2B5EF4-FFF2-40B4-BE49-F238E27FC236}">
                <a16:creationId xmlns:a16="http://schemas.microsoft.com/office/drawing/2014/main" id="{6E02101D-C4BC-3584-6F4B-A7602A8FF8A9}"/>
              </a:ext>
            </a:extLst>
          </p:cNvPr>
          <p:cNvSpPr/>
          <p:nvPr/>
        </p:nvSpPr>
        <p:spPr>
          <a:xfrm>
            <a:off x="6724392" y="4993543"/>
            <a:ext cx="80793" cy="92589"/>
          </a:xfrm>
          <a:custGeom>
            <a:avLst/>
            <a:gdLst>
              <a:gd name="connsiteX0" fmla="*/ 80794 w 80793"/>
              <a:gd name="connsiteY0" fmla="*/ 46295 h 92589"/>
              <a:gd name="connsiteX1" fmla="*/ 40397 w 80793"/>
              <a:gd name="connsiteY1" fmla="*/ 92590 h 92589"/>
              <a:gd name="connsiteX2" fmla="*/ 0 w 80793"/>
              <a:gd name="connsiteY2" fmla="*/ 46295 h 92589"/>
              <a:gd name="connsiteX3" fmla="*/ 40397 w 80793"/>
              <a:gd name="connsiteY3" fmla="*/ 0 h 92589"/>
              <a:gd name="connsiteX4" fmla="*/ 80794 w 80793"/>
              <a:gd name="connsiteY4" fmla="*/ 46295 h 92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3" h="92589">
                <a:moveTo>
                  <a:pt x="80794" y="46295"/>
                </a:moveTo>
                <a:cubicBezTo>
                  <a:pt x="80794" y="71863"/>
                  <a:pt x="62708" y="92590"/>
                  <a:pt x="40397" y="92590"/>
                </a:cubicBezTo>
                <a:cubicBezTo>
                  <a:pt x="18086" y="92590"/>
                  <a:pt x="0" y="71863"/>
                  <a:pt x="0" y="46295"/>
                </a:cubicBezTo>
                <a:cubicBezTo>
                  <a:pt x="0" y="20727"/>
                  <a:pt x="18086" y="0"/>
                  <a:pt x="40397" y="0"/>
                </a:cubicBezTo>
                <a:cubicBezTo>
                  <a:pt x="62708" y="0"/>
                  <a:pt x="80794" y="20727"/>
                  <a:pt x="80794" y="46295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3" name="フリーフォーム: 図形 142">
            <a:extLst>
              <a:ext uri="{FF2B5EF4-FFF2-40B4-BE49-F238E27FC236}">
                <a16:creationId xmlns:a16="http://schemas.microsoft.com/office/drawing/2014/main" id="{A332A15A-6DB9-E3A1-7BB9-09DD87B0116E}"/>
              </a:ext>
            </a:extLst>
          </p:cNvPr>
          <p:cNvSpPr/>
          <p:nvPr/>
        </p:nvSpPr>
        <p:spPr>
          <a:xfrm>
            <a:off x="6570362" y="4968454"/>
            <a:ext cx="69326" cy="79447"/>
          </a:xfrm>
          <a:custGeom>
            <a:avLst/>
            <a:gdLst>
              <a:gd name="connsiteX0" fmla="*/ 69326 w 69326"/>
              <a:gd name="connsiteY0" fmla="*/ 39724 h 79447"/>
              <a:gd name="connsiteX1" fmla="*/ 34663 w 69326"/>
              <a:gd name="connsiteY1" fmla="*/ 79448 h 79447"/>
              <a:gd name="connsiteX2" fmla="*/ 0 w 69326"/>
              <a:gd name="connsiteY2" fmla="*/ 39724 h 79447"/>
              <a:gd name="connsiteX3" fmla="*/ 34663 w 69326"/>
              <a:gd name="connsiteY3" fmla="*/ 0 h 79447"/>
              <a:gd name="connsiteX4" fmla="*/ 69326 w 69326"/>
              <a:gd name="connsiteY4" fmla="*/ 39724 h 7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26" h="79447">
                <a:moveTo>
                  <a:pt x="69326" y="39724"/>
                </a:moveTo>
                <a:cubicBezTo>
                  <a:pt x="69326" y="61663"/>
                  <a:pt x="53807" y="79448"/>
                  <a:pt x="34663" y="79448"/>
                </a:cubicBezTo>
                <a:cubicBezTo>
                  <a:pt x="15519" y="79448"/>
                  <a:pt x="0" y="61663"/>
                  <a:pt x="0" y="39724"/>
                </a:cubicBezTo>
                <a:cubicBezTo>
                  <a:pt x="0" y="17785"/>
                  <a:pt x="15519" y="0"/>
                  <a:pt x="34663" y="0"/>
                </a:cubicBezTo>
                <a:cubicBezTo>
                  <a:pt x="53807" y="0"/>
                  <a:pt x="69326" y="17785"/>
                  <a:pt x="69326" y="39724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5" name="フリーフォーム: 図形 144">
            <a:extLst>
              <a:ext uri="{FF2B5EF4-FFF2-40B4-BE49-F238E27FC236}">
                <a16:creationId xmlns:a16="http://schemas.microsoft.com/office/drawing/2014/main" id="{41230133-7485-CCED-EAF2-E2379DFD38E3}"/>
              </a:ext>
            </a:extLst>
          </p:cNvPr>
          <p:cNvSpPr/>
          <p:nvPr/>
        </p:nvSpPr>
        <p:spPr>
          <a:xfrm>
            <a:off x="6537002" y="4656337"/>
            <a:ext cx="86006" cy="98563"/>
          </a:xfrm>
          <a:custGeom>
            <a:avLst/>
            <a:gdLst>
              <a:gd name="connsiteX0" fmla="*/ 86006 w 86006"/>
              <a:gd name="connsiteY0" fmla="*/ 49282 h 98563"/>
              <a:gd name="connsiteX1" fmla="*/ 43003 w 86006"/>
              <a:gd name="connsiteY1" fmla="*/ 98563 h 98563"/>
              <a:gd name="connsiteX2" fmla="*/ 0 w 86006"/>
              <a:gd name="connsiteY2" fmla="*/ 49282 h 98563"/>
              <a:gd name="connsiteX3" fmla="*/ 43003 w 86006"/>
              <a:gd name="connsiteY3" fmla="*/ 0 h 98563"/>
              <a:gd name="connsiteX4" fmla="*/ 86006 w 86006"/>
              <a:gd name="connsiteY4" fmla="*/ 49282 h 9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06" h="98563">
                <a:moveTo>
                  <a:pt x="86006" y="49282"/>
                </a:moveTo>
                <a:cubicBezTo>
                  <a:pt x="86006" y="76499"/>
                  <a:pt x="66753" y="98563"/>
                  <a:pt x="43003" y="98563"/>
                </a:cubicBezTo>
                <a:cubicBezTo>
                  <a:pt x="19253" y="98563"/>
                  <a:pt x="0" y="76499"/>
                  <a:pt x="0" y="49282"/>
                </a:cubicBezTo>
                <a:cubicBezTo>
                  <a:pt x="0" y="22064"/>
                  <a:pt x="19253" y="0"/>
                  <a:pt x="43003" y="0"/>
                </a:cubicBezTo>
                <a:cubicBezTo>
                  <a:pt x="66753" y="0"/>
                  <a:pt x="86006" y="22064"/>
                  <a:pt x="86006" y="49282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6" name="フリーフォーム: 図形 145">
            <a:extLst>
              <a:ext uri="{FF2B5EF4-FFF2-40B4-BE49-F238E27FC236}">
                <a16:creationId xmlns:a16="http://schemas.microsoft.com/office/drawing/2014/main" id="{F8CA0A53-3AC6-039A-E2DB-26F9D24AB0D6}"/>
              </a:ext>
            </a:extLst>
          </p:cNvPr>
          <p:cNvSpPr/>
          <p:nvPr/>
        </p:nvSpPr>
        <p:spPr>
          <a:xfrm>
            <a:off x="6430146" y="4847490"/>
            <a:ext cx="69326" cy="79447"/>
          </a:xfrm>
          <a:custGeom>
            <a:avLst/>
            <a:gdLst>
              <a:gd name="connsiteX0" fmla="*/ 69326 w 69326"/>
              <a:gd name="connsiteY0" fmla="*/ 39724 h 79447"/>
              <a:gd name="connsiteX1" fmla="*/ 34663 w 69326"/>
              <a:gd name="connsiteY1" fmla="*/ 79448 h 79447"/>
              <a:gd name="connsiteX2" fmla="*/ 0 w 69326"/>
              <a:gd name="connsiteY2" fmla="*/ 39724 h 79447"/>
              <a:gd name="connsiteX3" fmla="*/ 34663 w 69326"/>
              <a:gd name="connsiteY3" fmla="*/ 0 h 79447"/>
              <a:gd name="connsiteX4" fmla="*/ 69326 w 69326"/>
              <a:gd name="connsiteY4" fmla="*/ 39724 h 7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26" h="79447">
                <a:moveTo>
                  <a:pt x="69326" y="39724"/>
                </a:moveTo>
                <a:cubicBezTo>
                  <a:pt x="69326" y="61663"/>
                  <a:pt x="53807" y="79448"/>
                  <a:pt x="34663" y="79448"/>
                </a:cubicBezTo>
                <a:cubicBezTo>
                  <a:pt x="15519" y="79448"/>
                  <a:pt x="0" y="61663"/>
                  <a:pt x="0" y="39724"/>
                </a:cubicBezTo>
                <a:cubicBezTo>
                  <a:pt x="0" y="17785"/>
                  <a:pt x="15519" y="0"/>
                  <a:pt x="34663" y="0"/>
                </a:cubicBezTo>
                <a:cubicBezTo>
                  <a:pt x="53807" y="0"/>
                  <a:pt x="69326" y="17785"/>
                  <a:pt x="69326" y="39724"/>
                </a:cubicBezTo>
                <a:close/>
              </a:path>
            </a:pathLst>
          </a:custGeom>
          <a:solidFill>
            <a:srgbClr val="FFFFFF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47" name="フリーフォーム: 図形 146">
            <a:extLst>
              <a:ext uri="{FF2B5EF4-FFF2-40B4-BE49-F238E27FC236}">
                <a16:creationId xmlns:a16="http://schemas.microsoft.com/office/drawing/2014/main" id="{8BC8E27F-ED0D-CEC7-0795-B297D88BE0CE}"/>
              </a:ext>
            </a:extLst>
          </p:cNvPr>
          <p:cNvSpPr/>
          <p:nvPr/>
        </p:nvSpPr>
        <p:spPr>
          <a:xfrm>
            <a:off x="6463767" y="4696061"/>
            <a:ext cx="310405" cy="347061"/>
          </a:xfrm>
          <a:custGeom>
            <a:avLst/>
            <a:gdLst>
              <a:gd name="connsiteX0" fmla="*/ 310405 w 310405"/>
              <a:gd name="connsiteY0" fmla="*/ 334517 h 347061"/>
              <a:gd name="connsiteX1" fmla="*/ 223617 w 310405"/>
              <a:gd name="connsiteY1" fmla="*/ 160389 h 347061"/>
              <a:gd name="connsiteX2" fmla="*/ 215016 w 310405"/>
              <a:gd name="connsiteY2" fmla="*/ 166064 h 347061"/>
              <a:gd name="connsiteX3" fmla="*/ 222053 w 310405"/>
              <a:gd name="connsiteY3" fmla="*/ 160090 h 347061"/>
              <a:gd name="connsiteX4" fmla="*/ 123797 w 310405"/>
              <a:gd name="connsiteY4" fmla="*/ 0 h 347061"/>
              <a:gd name="connsiteX5" fmla="*/ 105814 w 310405"/>
              <a:gd name="connsiteY5" fmla="*/ 14934 h 347061"/>
              <a:gd name="connsiteX6" fmla="*/ 192863 w 310405"/>
              <a:gd name="connsiteY6" fmla="*/ 156805 h 347061"/>
              <a:gd name="connsiteX7" fmla="*/ 0 w 310405"/>
              <a:gd name="connsiteY7" fmla="*/ 175024 h 347061"/>
              <a:gd name="connsiteX8" fmla="*/ 1824 w 310405"/>
              <a:gd name="connsiteY8" fmla="*/ 200710 h 347061"/>
              <a:gd name="connsiteX9" fmla="*/ 192863 w 310405"/>
              <a:gd name="connsiteY9" fmla="*/ 182491 h 347061"/>
              <a:gd name="connsiteX10" fmla="*/ 129531 w 310405"/>
              <a:gd name="connsiteY10" fmla="*/ 303156 h 347061"/>
              <a:gd name="connsiteX11" fmla="*/ 148557 w 310405"/>
              <a:gd name="connsiteY11" fmla="*/ 316298 h 347061"/>
              <a:gd name="connsiteX12" fmla="*/ 213713 w 310405"/>
              <a:gd name="connsiteY12" fmla="*/ 192049 h 347061"/>
              <a:gd name="connsiteX13" fmla="*/ 291119 w 310405"/>
              <a:gd name="connsiteY13" fmla="*/ 347062 h 347061"/>
              <a:gd name="connsiteX14" fmla="*/ 310405 w 310405"/>
              <a:gd name="connsiteY14" fmla="*/ 334517 h 347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0405" h="347061">
                <a:moveTo>
                  <a:pt x="310405" y="334517"/>
                </a:moveTo>
                <a:lnTo>
                  <a:pt x="223617" y="160389"/>
                </a:lnTo>
                <a:lnTo>
                  <a:pt x="215016" y="166064"/>
                </a:lnTo>
                <a:lnTo>
                  <a:pt x="222053" y="160090"/>
                </a:lnTo>
                <a:lnTo>
                  <a:pt x="123797" y="0"/>
                </a:lnTo>
                <a:lnTo>
                  <a:pt x="105814" y="14934"/>
                </a:lnTo>
                <a:lnTo>
                  <a:pt x="192863" y="156805"/>
                </a:lnTo>
                <a:lnTo>
                  <a:pt x="0" y="175024"/>
                </a:lnTo>
                <a:lnTo>
                  <a:pt x="1824" y="200710"/>
                </a:lnTo>
                <a:lnTo>
                  <a:pt x="192863" y="182491"/>
                </a:lnTo>
                <a:lnTo>
                  <a:pt x="129531" y="303156"/>
                </a:lnTo>
                <a:lnTo>
                  <a:pt x="148557" y="316298"/>
                </a:lnTo>
                <a:lnTo>
                  <a:pt x="213713" y="192049"/>
                </a:lnTo>
                <a:lnTo>
                  <a:pt x="291119" y="347062"/>
                </a:lnTo>
                <a:lnTo>
                  <a:pt x="310405" y="334517"/>
                </a:lnTo>
                <a:close/>
              </a:path>
            </a:pathLst>
          </a:custGeom>
          <a:solidFill>
            <a:srgbClr val="949494"/>
          </a:soli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grpSp>
        <p:nvGrpSpPr>
          <p:cNvPr id="149" name="グラフィックス 15">
            <a:extLst>
              <a:ext uri="{FF2B5EF4-FFF2-40B4-BE49-F238E27FC236}">
                <a16:creationId xmlns:a16="http://schemas.microsoft.com/office/drawing/2014/main" id="{ACE112CB-D961-2ED6-9FB2-0EE63CACE4C6}"/>
              </a:ext>
            </a:extLst>
          </p:cNvPr>
          <p:cNvGrpSpPr/>
          <p:nvPr/>
        </p:nvGrpSpPr>
        <p:grpSpPr>
          <a:xfrm>
            <a:off x="6393919" y="4627664"/>
            <a:ext cx="444627" cy="507450"/>
            <a:chOff x="6393919" y="4627664"/>
            <a:chExt cx="444627" cy="507450"/>
          </a:xfrm>
          <a:solidFill>
            <a:srgbClr val="949494"/>
          </a:solidFill>
        </p:grpSpPr>
        <p:sp>
          <p:nvSpPr>
            <p:cNvPr id="151" name="フリーフォーム: 図形 150">
              <a:extLst>
                <a:ext uri="{FF2B5EF4-FFF2-40B4-BE49-F238E27FC236}">
                  <a16:creationId xmlns:a16="http://schemas.microsoft.com/office/drawing/2014/main" id="{86DD5015-03D8-6B2A-ED8C-5ED3DAD652C2}"/>
                </a:ext>
              </a:extLst>
            </p:cNvPr>
            <p:cNvSpPr/>
            <p:nvPr/>
          </p:nvSpPr>
          <p:spPr>
            <a:xfrm>
              <a:off x="6711100" y="4627664"/>
              <a:ext cx="127445" cy="143364"/>
            </a:xfrm>
            <a:custGeom>
              <a:avLst/>
              <a:gdLst>
                <a:gd name="connsiteX0" fmla="*/ 127446 w 127445"/>
                <a:gd name="connsiteY0" fmla="*/ 21803 h 143364"/>
                <a:gd name="connsiteX1" fmla="*/ 127446 w 127445"/>
                <a:gd name="connsiteY1" fmla="*/ 21803 h 143364"/>
                <a:gd name="connsiteX2" fmla="*/ 108420 w 127445"/>
                <a:gd name="connsiteY2" fmla="*/ 0 h 143364"/>
                <a:gd name="connsiteX3" fmla="*/ 9383 w 127445"/>
                <a:gd name="connsiteY3" fmla="*/ 0 h 143364"/>
                <a:gd name="connsiteX4" fmla="*/ 0 w 127445"/>
                <a:gd name="connsiteY4" fmla="*/ 10752 h 143364"/>
                <a:gd name="connsiteX5" fmla="*/ 0 w 127445"/>
                <a:gd name="connsiteY5" fmla="*/ 52866 h 143364"/>
                <a:gd name="connsiteX6" fmla="*/ 9383 w 127445"/>
                <a:gd name="connsiteY6" fmla="*/ 63618 h 143364"/>
                <a:gd name="connsiteX7" fmla="*/ 70630 w 127445"/>
                <a:gd name="connsiteY7" fmla="*/ 63618 h 143364"/>
                <a:gd name="connsiteX8" fmla="*/ 70630 w 127445"/>
                <a:gd name="connsiteY8" fmla="*/ 132314 h 143364"/>
                <a:gd name="connsiteX9" fmla="*/ 80273 w 127445"/>
                <a:gd name="connsiteY9" fmla="*/ 143365 h 143364"/>
                <a:gd name="connsiteX10" fmla="*/ 116760 w 127445"/>
                <a:gd name="connsiteY10" fmla="*/ 143365 h 143364"/>
                <a:gd name="connsiteX11" fmla="*/ 126403 w 127445"/>
                <a:gd name="connsiteY11" fmla="*/ 132314 h 143364"/>
                <a:gd name="connsiteX12" fmla="*/ 126403 w 127445"/>
                <a:gd name="connsiteY12" fmla="*/ 21803 h 14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445" h="143364">
                  <a:moveTo>
                    <a:pt x="127446" y="21803"/>
                  </a:moveTo>
                  <a:lnTo>
                    <a:pt x="127446" y="21803"/>
                  </a:lnTo>
                  <a:cubicBezTo>
                    <a:pt x="127446" y="9762"/>
                    <a:pt x="118929" y="0"/>
                    <a:pt x="108420" y="0"/>
                  </a:cubicBezTo>
                  <a:lnTo>
                    <a:pt x="9383" y="0"/>
                  </a:lnTo>
                  <a:cubicBezTo>
                    <a:pt x="4201" y="0"/>
                    <a:pt x="0" y="4814"/>
                    <a:pt x="0" y="10752"/>
                  </a:cubicBezTo>
                  <a:lnTo>
                    <a:pt x="0" y="52866"/>
                  </a:lnTo>
                  <a:cubicBezTo>
                    <a:pt x="0" y="58804"/>
                    <a:pt x="4201" y="63618"/>
                    <a:pt x="9383" y="63618"/>
                  </a:cubicBezTo>
                  <a:lnTo>
                    <a:pt x="70630" y="63618"/>
                  </a:lnTo>
                  <a:lnTo>
                    <a:pt x="70630" y="132314"/>
                  </a:lnTo>
                  <a:cubicBezTo>
                    <a:pt x="70768" y="138351"/>
                    <a:pt x="75005" y="143208"/>
                    <a:pt x="80273" y="143365"/>
                  </a:cubicBezTo>
                  <a:lnTo>
                    <a:pt x="116760" y="143365"/>
                  </a:lnTo>
                  <a:cubicBezTo>
                    <a:pt x="122027" y="143208"/>
                    <a:pt x="126265" y="138351"/>
                    <a:pt x="126403" y="132314"/>
                  </a:cubicBezTo>
                  <a:lnTo>
                    <a:pt x="126403" y="21803"/>
                  </a:lnTo>
                  <a:close/>
                </a:path>
              </a:pathLst>
            </a:custGeom>
            <a:solidFill>
              <a:srgbClr val="949494"/>
            </a:solidFill>
            <a:ln w="25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153" name="フリーフォーム: 図形 152">
              <a:extLst>
                <a:ext uri="{FF2B5EF4-FFF2-40B4-BE49-F238E27FC236}">
                  <a16:creationId xmlns:a16="http://schemas.microsoft.com/office/drawing/2014/main" id="{8117CF12-65E0-2397-B6DD-F3BEAB1A2B9E}"/>
                </a:ext>
              </a:extLst>
            </p:cNvPr>
            <p:cNvSpPr/>
            <p:nvPr/>
          </p:nvSpPr>
          <p:spPr>
            <a:xfrm>
              <a:off x="6393919" y="4992049"/>
              <a:ext cx="127445" cy="143065"/>
            </a:xfrm>
            <a:custGeom>
              <a:avLst/>
              <a:gdLst>
                <a:gd name="connsiteX0" fmla="*/ 118063 w 127445"/>
                <a:gd name="connsiteY0" fmla="*/ 79747 h 143065"/>
                <a:gd name="connsiteX1" fmla="*/ 55774 w 127445"/>
                <a:gd name="connsiteY1" fmla="*/ 79747 h 143065"/>
                <a:gd name="connsiteX2" fmla="*/ 55774 w 127445"/>
                <a:gd name="connsiteY2" fmla="*/ 11051 h 143065"/>
                <a:gd name="connsiteX3" fmla="*/ 46131 w 127445"/>
                <a:gd name="connsiteY3" fmla="*/ 0 h 143065"/>
                <a:gd name="connsiteX4" fmla="*/ 9643 w 127445"/>
                <a:gd name="connsiteY4" fmla="*/ 0 h 143065"/>
                <a:gd name="connsiteX5" fmla="*/ 0 w 127445"/>
                <a:gd name="connsiteY5" fmla="*/ 11051 h 143065"/>
                <a:gd name="connsiteX6" fmla="*/ 0 w 127445"/>
                <a:gd name="connsiteY6" fmla="*/ 121561 h 143065"/>
                <a:gd name="connsiteX7" fmla="*/ 0 w 127445"/>
                <a:gd name="connsiteY7" fmla="*/ 121561 h 143065"/>
                <a:gd name="connsiteX8" fmla="*/ 19026 w 127445"/>
                <a:gd name="connsiteY8" fmla="*/ 143066 h 143065"/>
                <a:gd name="connsiteX9" fmla="*/ 118063 w 127445"/>
                <a:gd name="connsiteY9" fmla="*/ 143066 h 143065"/>
                <a:gd name="connsiteX10" fmla="*/ 127446 w 127445"/>
                <a:gd name="connsiteY10" fmla="*/ 132314 h 143065"/>
                <a:gd name="connsiteX11" fmla="*/ 127446 w 127445"/>
                <a:gd name="connsiteY11" fmla="*/ 90499 h 143065"/>
                <a:gd name="connsiteX12" fmla="*/ 118063 w 127445"/>
                <a:gd name="connsiteY12" fmla="*/ 79747 h 143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445" h="143065">
                  <a:moveTo>
                    <a:pt x="118063" y="79747"/>
                  </a:moveTo>
                  <a:lnTo>
                    <a:pt x="55774" y="79747"/>
                  </a:lnTo>
                  <a:lnTo>
                    <a:pt x="55774" y="11051"/>
                  </a:lnTo>
                  <a:cubicBezTo>
                    <a:pt x="55637" y="5015"/>
                    <a:pt x="51399" y="158"/>
                    <a:pt x="46131" y="0"/>
                  </a:cubicBezTo>
                  <a:lnTo>
                    <a:pt x="9643" y="0"/>
                  </a:lnTo>
                  <a:cubicBezTo>
                    <a:pt x="4375" y="158"/>
                    <a:pt x="137" y="5015"/>
                    <a:pt x="0" y="11051"/>
                  </a:cubicBezTo>
                  <a:lnTo>
                    <a:pt x="0" y="121561"/>
                  </a:lnTo>
                  <a:lnTo>
                    <a:pt x="0" y="121561"/>
                  </a:lnTo>
                  <a:cubicBezTo>
                    <a:pt x="143" y="133487"/>
                    <a:pt x="8619" y="143066"/>
                    <a:pt x="19026" y="143066"/>
                  </a:cubicBezTo>
                  <a:lnTo>
                    <a:pt x="118063" y="143066"/>
                  </a:lnTo>
                  <a:cubicBezTo>
                    <a:pt x="123245" y="143066"/>
                    <a:pt x="127446" y="138251"/>
                    <a:pt x="127446" y="132314"/>
                  </a:cubicBezTo>
                  <a:lnTo>
                    <a:pt x="127446" y="90499"/>
                  </a:lnTo>
                  <a:cubicBezTo>
                    <a:pt x="127446" y="84561"/>
                    <a:pt x="123245" y="79747"/>
                    <a:pt x="118063" y="79747"/>
                  </a:cubicBezTo>
                  <a:close/>
                </a:path>
              </a:pathLst>
            </a:custGeom>
            <a:solidFill>
              <a:srgbClr val="949494"/>
            </a:solidFill>
            <a:ln w="259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54" name="フリーフォーム: 図形 153">
            <a:extLst>
              <a:ext uri="{FF2B5EF4-FFF2-40B4-BE49-F238E27FC236}">
                <a16:creationId xmlns:a16="http://schemas.microsoft.com/office/drawing/2014/main" id="{5372B71C-0F32-E72F-7DED-1A1EC50C1D54}"/>
              </a:ext>
            </a:extLst>
          </p:cNvPr>
          <p:cNvSpPr/>
          <p:nvPr/>
        </p:nvSpPr>
        <p:spPr>
          <a:xfrm>
            <a:off x="6430146" y="4656323"/>
            <a:ext cx="375299" cy="430108"/>
          </a:xfrm>
          <a:custGeom>
            <a:avLst/>
            <a:gdLst>
              <a:gd name="connsiteX0" fmla="*/ 248637 w 375299"/>
              <a:gd name="connsiteY0" fmla="*/ 150248 h 430108"/>
              <a:gd name="connsiteX1" fmla="*/ 300746 w 375299"/>
              <a:gd name="connsiteY1" fmla="*/ 210002 h 430108"/>
              <a:gd name="connsiteX2" fmla="*/ 248603 w 375299"/>
              <a:gd name="connsiteY2" fmla="*/ 269719 h 430108"/>
              <a:gd name="connsiteX3" fmla="*/ 196495 w 375299"/>
              <a:gd name="connsiteY3" fmla="*/ 209965 h 430108"/>
              <a:gd name="connsiteX4" fmla="*/ 196512 w 375299"/>
              <a:gd name="connsiteY4" fmla="*/ 208490 h 430108"/>
              <a:gd name="connsiteX5" fmla="*/ 248637 w 375299"/>
              <a:gd name="connsiteY5" fmla="*/ 150248 h 430108"/>
              <a:gd name="connsiteX6" fmla="*/ 107899 w 375299"/>
              <a:gd name="connsiteY6" fmla="*/ 49296 h 430108"/>
              <a:gd name="connsiteX7" fmla="*/ 150914 w 375299"/>
              <a:gd name="connsiteY7" fmla="*/ 99160 h 430108"/>
              <a:gd name="connsiteX8" fmla="*/ 194425 w 375299"/>
              <a:gd name="connsiteY8" fmla="*/ 49865 h 430108"/>
              <a:gd name="connsiteX9" fmla="*/ 151410 w 375299"/>
              <a:gd name="connsiteY9" fmla="*/ 1 h 430108"/>
              <a:gd name="connsiteX10" fmla="*/ 150120 w 375299"/>
              <a:gd name="connsiteY10" fmla="*/ 14 h 430108"/>
              <a:gd name="connsiteX11" fmla="*/ 107899 w 375299"/>
              <a:gd name="connsiteY11" fmla="*/ 49296 h 430108"/>
              <a:gd name="connsiteX12" fmla="*/ 0 w 375299"/>
              <a:gd name="connsiteY12" fmla="*/ 230592 h 430108"/>
              <a:gd name="connsiteX13" fmla="*/ 34663 w 375299"/>
              <a:gd name="connsiteY13" fmla="*/ 270316 h 430108"/>
              <a:gd name="connsiteX14" fmla="*/ 69326 w 375299"/>
              <a:gd name="connsiteY14" fmla="*/ 230592 h 430108"/>
              <a:gd name="connsiteX15" fmla="*/ 34663 w 375299"/>
              <a:gd name="connsiteY15" fmla="*/ 190868 h 430108"/>
              <a:gd name="connsiteX16" fmla="*/ 0 w 375299"/>
              <a:gd name="connsiteY16" fmla="*/ 230592 h 430108"/>
              <a:gd name="connsiteX17" fmla="*/ 140217 w 375299"/>
              <a:gd name="connsiteY17" fmla="*/ 351556 h 430108"/>
              <a:gd name="connsiteX18" fmla="*/ 174879 w 375299"/>
              <a:gd name="connsiteY18" fmla="*/ 391877 h 430108"/>
              <a:gd name="connsiteX19" fmla="*/ 210062 w 375299"/>
              <a:gd name="connsiteY19" fmla="*/ 352153 h 430108"/>
              <a:gd name="connsiteX20" fmla="*/ 175400 w 375299"/>
              <a:gd name="connsiteY20" fmla="*/ 311832 h 430108"/>
              <a:gd name="connsiteX21" fmla="*/ 175140 w 375299"/>
              <a:gd name="connsiteY21" fmla="*/ 311832 h 430108"/>
              <a:gd name="connsiteX22" fmla="*/ 140218 w 375299"/>
              <a:gd name="connsiteY22" fmla="*/ 351257 h 430108"/>
              <a:gd name="connsiteX23" fmla="*/ 140217 w 375299"/>
              <a:gd name="connsiteY23" fmla="*/ 351556 h 430108"/>
              <a:gd name="connsiteX24" fmla="*/ 294507 w 375299"/>
              <a:gd name="connsiteY24" fmla="*/ 383514 h 430108"/>
              <a:gd name="connsiteX25" fmla="*/ 334643 w 375299"/>
              <a:gd name="connsiteY25" fmla="*/ 430108 h 430108"/>
              <a:gd name="connsiteX26" fmla="*/ 375298 w 375299"/>
              <a:gd name="connsiteY26" fmla="*/ 384112 h 430108"/>
              <a:gd name="connsiteX27" fmla="*/ 335164 w 375299"/>
              <a:gd name="connsiteY27" fmla="*/ 337518 h 430108"/>
              <a:gd name="connsiteX28" fmla="*/ 334904 w 375299"/>
              <a:gd name="connsiteY28" fmla="*/ 337518 h 430108"/>
              <a:gd name="connsiteX29" fmla="*/ 294509 w 375299"/>
              <a:gd name="connsiteY29" fmla="*/ 382612 h 430108"/>
              <a:gd name="connsiteX30" fmla="*/ 294507 w 375299"/>
              <a:gd name="connsiteY30" fmla="*/ 383514 h 43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75299" h="430108">
                <a:moveTo>
                  <a:pt x="248637" y="150248"/>
                </a:moveTo>
                <a:cubicBezTo>
                  <a:pt x="277425" y="150259"/>
                  <a:pt x="300754" y="177012"/>
                  <a:pt x="300746" y="210002"/>
                </a:cubicBezTo>
                <a:cubicBezTo>
                  <a:pt x="300736" y="242993"/>
                  <a:pt x="277392" y="269728"/>
                  <a:pt x="248603" y="269719"/>
                </a:cubicBezTo>
                <a:cubicBezTo>
                  <a:pt x="219817" y="269710"/>
                  <a:pt x="196486" y="242956"/>
                  <a:pt x="196495" y="209965"/>
                </a:cubicBezTo>
                <a:cubicBezTo>
                  <a:pt x="196496" y="209473"/>
                  <a:pt x="196501" y="208982"/>
                  <a:pt x="196512" y="208490"/>
                </a:cubicBezTo>
                <a:cubicBezTo>
                  <a:pt x="197219" y="176084"/>
                  <a:pt x="220351" y="150238"/>
                  <a:pt x="248637" y="150248"/>
                </a:cubicBezTo>
                <a:close/>
                <a:moveTo>
                  <a:pt x="107899" y="49296"/>
                </a:moveTo>
                <a:cubicBezTo>
                  <a:pt x="107762" y="76678"/>
                  <a:pt x="127021" y="99002"/>
                  <a:pt x="150914" y="99160"/>
                </a:cubicBezTo>
                <a:cubicBezTo>
                  <a:pt x="174808" y="99317"/>
                  <a:pt x="194288" y="77246"/>
                  <a:pt x="194425" y="49865"/>
                </a:cubicBezTo>
                <a:cubicBezTo>
                  <a:pt x="194562" y="22483"/>
                  <a:pt x="175304" y="158"/>
                  <a:pt x="151410" y="1"/>
                </a:cubicBezTo>
                <a:cubicBezTo>
                  <a:pt x="150980" y="-2"/>
                  <a:pt x="150550" y="2"/>
                  <a:pt x="150120" y="14"/>
                </a:cubicBezTo>
                <a:cubicBezTo>
                  <a:pt x="126676" y="503"/>
                  <a:pt x="107895" y="22425"/>
                  <a:pt x="107899" y="49296"/>
                </a:cubicBezTo>
                <a:close/>
                <a:moveTo>
                  <a:pt x="0" y="230592"/>
                </a:moveTo>
                <a:cubicBezTo>
                  <a:pt x="0" y="252531"/>
                  <a:pt x="15519" y="270316"/>
                  <a:pt x="34663" y="270316"/>
                </a:cubicBezTo>
                <a:cubicBezTo>
                  <a:pt x="53807" y="270316"/>
                  <a:pt x="69326" y="252531"/>
                  <a:pt x="69326" y="230592"/>
                </a:cubicBezTo>
                <a:cubicBezTo>
                  <a:pt x="69326" y="208653"/>
                  <a:pt x="53807" y="190868"/>
                  <a:pt x="34663" y="190868"/>
                </a:cubicBezTo>
                <a:cubicBezTo>
                  <a:pt x="15519" y="190868"/>
                  <a:pt x="0" y="208653"/>
                  <a:pt x="0" y="230592"/>
                </a:cubicBezTo>
                <a:close/>
                <a:moveTo>
                  <a:pt x="140217" y="351556"/>
                </a:moveTo>
                <a:cubicBezTo>
                  <a:pt x="140073" y="373658"/>
                  <a:pt x="155591" y="391710"/>
                  <a:pt x="174879" y="391877"/>
                </a:cubicBezTo>
                <a:cubicBezTo>
                  <a:pt x="194166" y="392042"/>
                  <a:pt x="209918" y="374256"/>
                  <a:pt x="210062" y="352153"/>
                </a:cubicBezTo>
                <a:cubicBezTo>
                  <a:pt x="210206" y="330051"/>
                  <a:pt x="194687" y="311999"/>
                  <a:pt x="175400" y="311832"/>
                </a:cubicBezTo>
                <a:cubicBezTo>
                  <a:pt x="175313" y="311832"/>
                  <a:pt x="175227" y="311832"/>
                  <a:pt x="175140" y="311832"/>
                </a:cubicBezTo>
                <a:cubicBezTo>
                  <a:pt x="155997" y="311668"/>
                  <a:pt x="140361" y="329317"/>
                  <a:pt x="140218" y="351257"/>
                </a:cubicBezTo>
                <a:cubicBezTo>
                  <a:pt x="140217" y="351356"/>
                  <a:pt x="140217" y="351458"/>
                  <a:pt x="140217" y="351556"/>
                </a:cubicBezTo>
                <a:close/>
                <a:moveTo>
                  <a:pt x="294507" y="383514"/>
                </a:moveTo>
                <a:cubicBezTo>
                  <a:pt x="294364" y="409081"/>
                  <a:pt x="312331" y="429941"/>
                  <a:pt x="334643" y="430108"/>
                </a:cubicBezTo>
                <a:cubicBezTo>
                  <a:pt x="356953" y="430272"/>
                  <a:pt x="375155" y="409678"/>
                  <a:pt x="375298" y="384112"/>
                </a:cubicBezTo>
                <a:cubicBezTo>
                  <a:pt x="375444" y="358545"/>
                  <a:pt x="357474" y="337686"/>
                  <a:pt x="335164" y="337518"/>
                </a:cubicBezTo>
                <a:cubicBezTo>
                  <a:pt x="335076" y="337518"/>
                  <a:pt x="334990" y="337518"/>
                  <a:pt x="334904" y="337518"/>
                </a:cubicBezTo>
                <a:cubicBezTo>
                  <a:pt x="312884" y="337187"/>
                  <a:pt x="294799" y="357377"/>
                  <a:pt x="294509" y="382612"/>
                </a:cubicBezTo>
                <a:cubicBezTo>
                  <a:pt x="294507" y="382914"/>
                  <a:pt x="294504" y="383213"/>
                  <a:pt x="294507" y="383514"/>
                </a:cubicBezTo>
                <a:close/>
              </a:path>
            </a:pathLst>
          </a:custGeom>
          <a:gradFill>
            <a:gsLst>
              <a:gs pos="0">
                <a:srgbClr val="198AB3"/>
              </a:gs>
              <a:gs pos="0">
                <a:srgbClr val="198AB3"/>
              </a:gs>
              <a:gs pos="9000">
                <a:srgbClr val="22A5CB"/>
              </a:gs>
              <a:gs pos="19000">
                <a:srgbClr val="29BADE"/>
              </a:gs>
              <a:gs pos="29000">
                <a:srgbClr val="2EC9EB"/>
              </a:gs>
              <a:gs pos="42000">
                <a:srgbClr val="31D1F3"/>
              </a:gs>
              <a:gs pos="62000">
                <a:srgbClr val="32D4F5"/>
              </a:gs>
            </a:gsLst>
            <a:lin ang="16164232" scaled="1"/>
          </a:gradFill>
          <a:ln w="25929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B4590766-4651-EF89-7FB6-C3B6198C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625" y="5169369"/>
            <a:ext cx="17055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IoT Hub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IoT</a:t>
            </a: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 デバイスからの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テレメトリデータ収集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16C3A2-AF47-135F-BEDA-B60ED256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eiryo UI"/>
                <a:ea typeface="Meiryo UI"/>
              </a:rPr>
              <a:t>7-1-4-8.</a:t>
            </a:r>
            <a:r>
              <a:rPr lang="ja-JP" altLang="en-US" dirty="0">
                <a:latin typeface="Meiryo UI"/>
                <a:ea typeface="Meiryo UI"/>
              </a:rPr>
              <a:t>データ管理_大量データ</a:t>
            </a:r>
            <a:r>
              <a:rPr lang="ja-JP" altLang="en-US">
                <a:latin typeface="Meiryo UI"/>
                <a:ea typeface="Meiryo UI"/>
              </a:rPr>
              <a:t>取り込み機能</a:t>
            </a:r>
            <a:br>
              <a:rPr lang="en-US" altLang="ja-JP">
                <a:latin typeface="Meiryo UI"/>
                <a:ea typeface="Meiryo UI"/>
              </a:rPr>
            </a:br>
            <a:r>
              <a:rPr lang="ja-JP" altLang="en-US">
                <a:latin typeface="Meiryo UI"/>
                <a:ea typeface="Meiryo UI"/>
              </a:rPr>
              <a:t>（</a:t>
            </a:r>
            <a:r>
              <a:rPr lang="ja-JP" altLang="en-US" dirty="0">
                <a:latin typeface="Meiryo UI"/>
                <a:ea typeface="Meiryo UI"/>
              </a:rPr>
              <a:t>パターン1 データプロデューサからの直接取り込み）</a:t>
            </a:r>
            <a:endParaRPr lang="ja-JP" altLang="en-US" dirty="0"/>
          </a:p>
        </p:txBody>
      </p:sp>
      <p:grpSp>
        <p:nvGrpSpPr>
          <p:cNvPr id="14" name="グラフィックス 8">
            <a:extLst>
              <a:ext uri="{FF2B5EF4-FFF2-40B4-BE49-F238E27FC236}">
                <a16:creationId xmlns:a16="http://schemas.microsoft.com/office/drawing/2014/main" id="{3DACE299-9DD7-26E0-2AB2-F969DF4ADD3E}"/>
              </a:ext>
            </a:extLst>
          </p:cNvPr>
          <p:cNvGrpSpPr/>
          <p:nvPr/>
        </p:nvGrpSpPr>
        <p:grpSpPr>
          <a:xfrm>
            <a:off x="6357137" y="3299379"/>
            <a:ext cx="518168" cy="452195"/>
            <a:chOff x="6357137" y="3299379"/>
            <a:chExt cx="518168" cy="452195"/>
          </a:xfrm>
        </p:grpSpPr>
        <p:sp>
          <p:nvSpPr>
            <p:cNvPr id="19" name="フリーフォーム: 図形 18">
              <a:extLst>
                <a:ext uri="{FF2B5EF4-FFF2-40B4-BE49-F238E27FC236}">
                  <a16:creationId xmlns:a16="http://schemas.microsoft.com/office/drawing/2014/main" id="{02B837D1-EA64-EFE6-1AA0-8737A430916F}"/>
                </a:ext>
              </a:extLst>
            </p:cNvPr>
            <p:cNvSpPr/>
            <p:nvPr/>
          </p:nvSpPr>
          <p:spPr>
            <a:xfrm>
              <a:off x="6592757" y="3451995"/>
              <a:ext cx="79259" cy="61839"/>
            </a:xfrm>
            <a:custGeom>
              <a:avLst/>
              <a:gdLst>
                <a:gd name="connsiteX0" fmla="*/ 79252 w 79259"/>
                <a:gd name="connsiteY0" fmla="*/ 53768 h 61839"/>
                <a:gd name="connsiteX1" fmla="*/ 71937 w 79259"/>
                <a:gd name="connsiteY1" fmla="*/ 61833 h 61839"/>
                <a:gd name="connsiteX2" fmla="*/ 8236 w 79259"/>
                <a:gd name="connsiteY2" fmla="*/ 61833 h 61839"/>
                <a:gd name="connsiteX3" fmla="*/ 7 w 79259"/>
                <a:gd name="connsiteY3" fmla="*/ 54664 h 61839"/>
                <a:gd name="connsiteX4" fmla="*/ 7 w 79259"/>
                <a:gd name="connsiteY4" fmla="*/ 8071 h 61839"/>
                <a:gd name="connsiteX5" fmla="*/ 7322 w 79259"/>
                <a:gd name="connsiteY5" fmla="*/ 7 h 61839"/>
                <a:gd name="connsiteX6" fmla="*/ 71023 w 79259"/>
                <a:gd name="connsiteY6" fmla="*/ 7 h 61839"/>
                <a:gd name="connsiteX7" fmla="*/ 79252 w 79259"/>
                <a:gd name="connsiteY7" fmla="*/ 7175 h 61839"/>
                <a:gd name="connsiteX8" fmla="*/ 79252 w 79259"/>
                <a:gd name="connsiteY8" fmla="*/ 53768 h 6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59" h="61839">
                  <a:moveTo>
                    <a:pt x="79252" y="53768"/>
                  </a:moveTo>
                  <a:cubicBezTo>
                    <a:pt x="79429" y="57949"/>
                    <a:pt x="76195" y="61515"/>
                    <a:pt x="71937" y="61833"/>
                  </a:cubicBezTo>
                  <a:lnTo>
                    <a:pt x="8236" y="61833"/>
                  </a:lnTo>
                  <a:cubicBezTo>
                    <a:pt x="3970" y="62006"/>
                    <a:pt x="332" y="58836"/>
                    <a:pt x="7" y="54664"/>
                  </a:cubicBezTo>
                  <a:lnTo>
                    <a:pt x="7" y="8071"/>
                  </a:lnTo>
                  <a:cubicBezTo>
                    <a:pt x="-170" y="3891"/>
                    <a:pt x="3065" y="325"/>
                    <a:pt x="7322" y="7"/>
                  </a:cubicBezTo>
                  <a:lnTo>
                    <a:pt x="71023" y="7"/>
                  </a:lnTo>
                  <a:cubicBezTo>
                    <a:pt x="75290" y="-166"/>
                    <a:pt x="78926" y="3003"/>
                    <a:pt x="79252" y="7175"/>
                  </a:cubicBezTo>
                  <a:lnTo>
                    <a:pt x="79252" y="53768"/>
                  </a:lnTo>
                  <a:close/>
                </a:path>
              </a:pathLst>
            </a:custGeom>
            <a:solidFill>
              <a:srgbClr val="76BC2D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1" name="フリーフォーム: 図形 20">
              <a:extLst>
                <a:ext uri="{FF2B5EF4-FFF2-40B4-BE49-F238E27FC236}">
                  <a16:creationId xmlns:a16="http://schemas.microsoft.com/office/drawing/2014/main" id="{4741F3A2-EB35-001D-73CD-44A1EE4B78D4}"/>
                </a:ext>
              </a:extLst>
            </p:cNvPr>
            <p:cNvSpPr/>
            <p:nvPr/>
          </p:nvSpPr>
          <p:spPr>
            <a:xfrm>
              <a:off x="6705834" y="3499485"/>
              <a:ext cx="79259" cy="61540"/>
            </a:xfrm>
            <a:custGeom>
              <a:avLst/>
              <a:gdLst>
                <a:gd name="connsiteX0" fmla="*/ 79252 w 79259"/>
                <a:gd name="connsiteY0" fmla="*/ 53470 h 61540"/>
                <a:gd name="connsiteX1" fmla="*/ 71938 w 79259"/>
                <a:gd name="connsiteY1" fmla="*/ 61534 h 61540"/>
                <a:gd name="connsiteX2" fmla="*/ 8236 w 79259"/>
                <a:gd name="connsiteY2" fmla="*/ 61534 h 61540"/>
                <a:gd name="connsiteX3" fmla="*/ 7 w 79259"/>
                <a:gd name="connsiteY3" fmla="*/ 54366 h 61540"/>
                <a:gd name="connsiteX4" fmla="*/ 7 w 79259"/>
                <a:gd name="connsiteY4" fmla="*/ 8071 h 61540"/>
                <a:gd name="connsiteX5" fmla="*/ 7322 w 79259"/>
                <a:gd name="connsiteY5" fmla="*/ 7 h 61540"/>
                <a:gd name="connsiteX6" fmla="*/ 71023 w 79259"/>
                <a:gd name="connsiteY6" fmla="*/ 7 h 61540"/>
                <a:gd name="connsiteX7" fmla="*/ 79252 w 79259"/>
                <a:gd name="connsiteY7" fmla="*/ 7175 h 61540"/>
                <a:gd name="connsiteX8" fmla="*/ 79252 w 79259"/>
                <a:gd name="connsiteY8" fmla="*/ 53470 h 6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59" h="61540">
                  <a:moveTo>
                    <a:pt x="79252" y="53470"/>
                  </a:moveTo>
                  <a:cubicBezTo>
                    <a:pt x="79429" y="57651"/>
                    <a:pt x="76195" y="61214"/>
                    <a:pt x="71938" y="61534"/>
                  </a:cubicBezTo>
                  <a:lnTo>
                    <a:pt x="8236" y="61534"/>
                  </a:lnTo>
                  <a:cubicBezTo>
                    <a:pt x="3969" y="61707"/>
                    <a:pt x="333" y="58538"/>
                    <a:pt x="7" y="54366"/>
                  </a:cubicBezTo>
                  <a:lnTo>
                    <a:pt x="7" y="8071"/>
                  </a:lnTo>
                  <a:cubicBezTo>
                    <a:pt x="-170" y="3891"/>
                    <a:pt x="3064" y="325"/>
                    <a:pt x="7322" y="7"/>
                  </a:cubicBezTo>
                  <a:lnTo>
                    <a:pt x="71023" y="7"/>
                  </a:lnTo>
                  <a:cubicBezTo>
                    <a:pt x="75290" y="-166"/>
                    <a:pt x="78926" y="3003"/>
                    <a:pt x="79252" y="7175"/>
                  </a:cubicBezTo>
                  <a:lnTo>
                    <a:pt x="79252" y="53470"/>
                  </a:lnTo>
                  <a:close/>
                </a:path>
              </a:pathLst>
            </a:custGeom>
            <a:solidFill>
              <a:srgbClr val="76BC2D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4" name="フリーフォーム: 図形 23">
              <a:extLst>
                <a:ext uri="{FF2B5EF4-FFF2-40B4-BE49-F238E27FC236}">
                  <a16:creationId xmlns:a16="http://schemas.microsoft.com/office/drawing/2014/main" id="{A5005B5C-9647-39CD-F3D0-B596A69B7932}"/>
                </a:ext>
              </a:extLst>
            </p:cNvPr>
            <p:cNvSpPr/>
            <p:nvPr/>
          </p:nvSpPr>
          <p:spPr>
            <a:xfrm>
              <a:off x="6592757" y="3546974"/>
              <a:ext cx="79259" cy="61839"/>
            </a:xfrm>
            <a:custGeom>
              <a:avLst/>
              <a:gdLst>
                <a:gd name="connsiteX0" fmla="*/ 79252 w 79259"/>
                <a:gd name="connsiteY0" fmla="*/ 53768 h 61839"/>
                <a:gd name="connsiteX1" fmla="*/ 71937 w 79259"/>
                <a:gd name="connsiteY1" fmla="*/ 61833 h 61839"/>
                <a:gd name="connsiteX2" fmla="*/ 8236 w 79259"/>
                <a:gd name="connsiteY2" fmla="*/ 61833 h 61839"/>
                <a:gd name="connsiteX3" fmla="*/ 7 w 79259"/>
                <a:gd name="connsiteY3" fmla="*/ 54664 h 61839"/>
                <a:gd name="connsiteX4" fmla="*/ 7 w 79259"/>
                <a:gd name="connsiteY4" fmla="*/ 8071 h 61839"/>
                <a:gd name="connsiteX5" fmla="*/ 7322 w 79259"/>
                <a:gd name="connsiteY5" fmla="*/ 7 h 61839"/>
                <a:gd name="connsiteX6" fmla="*/ 71023 w 79259"/>
                <a:gd name="connsiteY6" fmla="*/ 7 h 61839"/>
                <a:gd name="connsiteX7" fmla="*/ 79252 w 79259"/>
                <a:gd name="connsiteY7" fmla="*/ 7175 h 61839"/>
                <a:gd name="connsiteX8" fmla="*/ 79252 w 79259"/>
                <a:gd name="connsiteY8" fmla="*/ 53768 h 61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59" h="61839">
                  <a:moveTo>
                    <a:pt x="79252" y="53768"/>
                  </a:moveTo>
                  <a:cubicBezTo>
                    <a:pt x="79429" y="57950"/>
                    <a:pt x="76195" y="61513"/>
                    <a:pt x="71937" y="61833"/>
                  </a:cubicBezTo>
                  <a:lnTo>
                    <a:pt x="8236" y="61833"/>
                  </a:lnTo>
                  <a:cubicBezTo>
                    <a:pt x="3970" y="62006"/>
                    <a:pt x="332" y="58837"/>
                    <a:pt x="7" y="54664"/>
                  </a:cubicBezTo>
                  <a:lnTo>
                    <a:pt x="7" y="8071"/>
                  </a:lnTo>
                  <a:cubicBezTo>
                    <a:pt x="-170" y="3891"/>
                    <a:pt x="3065" y="325"/>
                    <a:pt x="7322" y="7"/>
                  </a:cubicBezTo>
                  <a:lnTo>
                    <a:pt x="71023" y="7"/>
                  </a:lnTo>
                  <a:cubicBezTo>
                    <a:pt x="75290" y="-166"/>
                    <a:pt x="78926" y="3003"/>
                    <a:pt x="79252" y="7175"/>
                  </a:cubicBezTo>
                  <a:lnTo>
                    <a:pt x="79252" y="53768"/>
                  </a:lnTo>
                  <a:close/>
                </a:path>
              </a:pathLst>
            </a:custGeom>
            <a:solidFill>
              <a:srgbClr val="76BC2D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3EA3C280-98AC-22F4-24F7-CAFA3A75987D}"/>
                </a:ext>
              </a:extLst>
            </p:cNvPr>
            <p:cNvSpPr/>
            <p:nvPr/>
          </p:nvSpPr>
          <p:spPr>
            <a:xfrm>
              <a:off x="6478163" y="3403617"/>
              <a:ext cx="80776" cy="62729"/>
            </a:xfrm>
            <a:custGeom>
              <a:avLst/>
              <a:gdLst>
                <a:gd name="connsiteX0" fmla="*/ 80770 w 80776"/>
                <a:gd name="connsiteY0" fmla="*/ 54956 h 62729"/>
                <a:gd name="connsiteX1" fmla="*/ 73759 w 80776"/>
                <a:gd name="connsiteY1" fmla="*/ 62722 h 62729"/>
                <a:gd name="connsiteX2" fmla="*/ 8229 w 80776"/>
                <a:gd name="connsiteY2" fmla="*/ 62722 h 62729"/>
                <a:gd name="connsiteX3" fmla="*/ 0 w 80776"/>
                <a:gd name="connsiteY3" fmla="*/ 55852 h 62729"/>
                <a:gd name="connsiteX4" fmla="*/ 0 w 80776"/>
                <a:gd name="connsiteY4" fmla="*/ 7467 h 62729"/>
                <a:gd name="connsiteX5" fmla="*/ 7315 w 80776"/>
                <a:gd name="connsiteY5" fmla="*/ 0 h 62729"/>
                <a:gd name="connsiteX6" fmla="*/ 71016 w 80776"/>
                <a:gd name="connsiteY6" fmla="*/ 0 h 62729"/>
                <a:gd name="connsiteX7" fmla="*/ 80770 w 80776"/>
                <a:gd name="connsiteY7" fmla="*/ 8064 h 6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76" h="62729">
                  <a:moveTo>
                    <a:pt x="80770" y="54956"/>
                  </a:moveTo>
                  <a:cubicBezTo>
                    <a:pt x="80946" y="58972"/>
                    <a:pt x="77848" y="62404"/>
                    <a:pt x="73759" y="62722"/>
                  </a:cubicBezTo>
                  <a:lnTo>
                    <a:pt x="8229" y="62722"/>
                  </a:lnTo>
                  <a:cubicBezTo>
                    <a:pt x="4071" y="62906"/>
                    <a:pt x="476" y="59905"/>
                    <a:pt x="0" y="55852"/>
                  </a:cubicBezTo>
                  <a:lnTo>
                    <a:pt x="0" y="7467"/>
                  </a:lnTo>
                  <a:cubicBezTo>
                    <a:pt x="143" y="3516"/>
                    <a:pt x="3293" y="302"/>
                    <a:pt x="7315" y="0"/>
                  </a:cubicBezTo>
                  <a:lnTo>
                    <a:pt x="71016" y="0"/>
                  </a:lnTo>
                  <a:cubicBezTo>
                    <a:pt x="77722" y="0"/>
                    <a:pt x="80770" y="3285"/>
                    <a:pt x="80770" y="8064"/>
                  </a:cubicBezTo>
                  <a:close/>
                </a:path>
              </a:pathLst>
            </a:custGeom>
            <a:solidFill>
              <a:srgbClr val="86D633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D73AD141-4772-9466-BD93-CDECC46A7678}"/>
                </a:ext>
              </a:extLst>
            </p:cNvPr>
            <p:cNvSpPr/>
            <p:nvPr/>
          </p:nvSpPr>
          <p:spPr>
            <a:xfrm>
              <a:off x="6478157" y="3497998"/>
              <a:ext cx="80802" cy="63026"/>
            </a:xfrm>
            <a:custGeom>
              <a:avLst/>
              <a:gdLst>
                <a:gd name="connsiteX0" fmla="*/ 80776 w 80802"/>
                <a:gd name="connsiteY0" fmla="*/ 54956 h 63026"/>
                <a:gd name="connsiteX1" fmla="*/ 73814 w 80802"/>
                <a:gd name="connsiteY1" fmla="*/ 63018 h 63026"/>
                <a:gd name="connsiteX2" fmla="*/ 73765 w 80802"/>
                <a:gd name="connsiteY2" fmla="*/ 63021 h 63026"/>
                <a:gd name="connsiteX3" fmla="*/ 8236 w 80802"/>
                <a:gd name="connsiteY3" fmla="*/ 63021 h 63026"/>
                <a:gd name="connsiteX4" fmla="*/ 6 w 80802"/>
                <a:gd name="connsiteY4" fmla="*/ 55566 h 63026"/>
                <a:gd name="connsiteX5" fmla="*/ 6 w 80802"/>
                <a:gd name="connsiteY5" fmla="*/ 54956 h 63026"/>
                <a:gd name="connsiteX6" fmla="*/ 6 w 80802"/>
                <a:gd name="connsiteY6" fmla="*/ 7766 h 63026"/>
                <a:gd name="connsiteX7" fmla="*/ 7321 w 80802"/>
                <a:gd name="connsiteY7" fmla="*/ 0 h 63026"/>
                <a:gd name="connsiteX8" fmla="*/ 71022 w 80802"/>
                <a:gd name="connsiteY8" fmla="*/ 0 h 63026"/>
                <a:gd name="connsiteX9" fmla="*/ 80776 w 80802"/>
                <a:gd name="connsiteY9" fmla="*/ 7766 h 63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802" h="63026">
                  <a:moveTo>
                    <a:pt x="80776" y="54956"/>
                  </a:moveTo>
                  <a:cubicBezTo>
                    <a:pt x="81125" y="59066"/>
                    <a:pt x="78008" y="62674"/>
                    <a:pt x="73814" y="63018"/>
                  </a:cubicBezTo>
                  <a:cubicBezTo>
                    <a:pt x="73798" y="63018"/>
                    <a:pt x="73782" y="63021"/>
                    <a:pt x="73765" y="63021"/>
                  </a:cubicBezTo>
                  <a:lnTo>
                    <a:pt x="8236" y="63021"/>
                  </a:lnTo>
                  <a:cubicBezTo>
                    <a:pt x="3862" y="63188"/>
                    <a:pt x="178" y="59852"/>
                    <a:pt x="6" y="55566"/>
                  </a:cubicBezTo>
                  <a:cubicBezTo>
                    <a:pt x="-2" y="55363"/>
                    <a:pt x="-2" y="55160"/>
                    <a:pt x="6" y="54956"/>
                  </a:cubicBezTo>
                  <a:lnTo>
                    <a:pt x="6" y="7766"/>
                  </a:lnTo>
                  <a:cubicBezTo>
                    <a:pt x="-6" y="3700"/>
                    <a:pt x="3184" y="313"/>
                    <a:pt x="7321" y="0"/>
                  </a:cubicBezTo>
                  <a:lnTo>
                    <a:pt x="71022" y="0"/>
                  </a:lnTo>
                  <a:cubicBezTo>
                    <a:pt x="77728" y="0"/>
                    <a:pt x="80776" y="3285"/>
                    <a:pt x="80776" y="7766"/>
                  </a:cubicBezTo>
                  <a:close/>
                </a:path>
              </a:pathLst>
            </a:custGeom>
            <a:solidFill>
              <a:srgbClr val="76BC2D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30" name="フリーフォーム: 図形 29">
              <a:extLst>
                <a:ext uri="{FF2B5EF4-FFF2-40B4-BE49-F238E27FC236}">
                  <a16:creationId xmlns:a16="http://schemas.microsoft.com/office/drawing/2014/main" id="{27E2537F-B093-DCB7-0794-B8ED456480F4}"/>
                </a:ext>
              </a:extLst>
            </p:cNvPr>
            <p:cNvSpPr/>
            <p:nvPr/>
          </p:nvSpPr>
          <p:spPr>
            <a:xfrm>
              <a:off x="6478156" y="3592977"/>
              <a:ext cx="80802" cy="63326"/>
            </a:xfrm>
            <a:custGeom>
              <a:avLst/>
              <a:gdLst>
                <a:gd name="connsiteX0" fmla="*/ 80776 w 80802"/>
                <a:gd name="connsiteY0" fmla="*/ 55255 h 63326"/>
                <a:gd name="connsiteX1" fmla="*/ 73814 w 80802"/>
                <a:gd name="connsiteY1" fmla="*/ 63316 h 63326"/>
                <a:gd name="connsiteX2" fmla="*/ 73766 w 80802"/>
                <a:gd name="connsiteY2" fmla="*/ 63319 h 63326"/>
                <a:gd name="connsiteX3" fmla="*/ 8236 w 80802"/>
                <a:gd name="connsiteY3" fmla="*/ 63319 h 63326"/>
                <a:gd name="connsiteX4" fmla="*/ 6 w 80802"/>
                <a:gd name="connsiteY4" fmla="*/ 56151 h 63326"/>
                <a:gd name="connsiteX5" fmla="*/ 6 w 80802"/>
                <a:gd name="connsiteY5" fmla="*/ 7766 h 63326"/>
                <a:gd name="connsiteX6" fmla="*/ 7309 w 80802"/>
                <a:gd name="connsiteY6" fmla="*/ 0 h 63326"/>
                <a:gd name="connsiteX7" fmla="*/ 7321 w 80802"/>
                <a:gd name="connsiteY7" fmla="*/ 0 h 63326"/>
                <a:gd name="connsiteX8" fmla="*/ 71023 w 80802"/>
                <a:gd name="connsiteY8" fmla="*/ 0 h 63326"/>
                <a:gd name="connsiteX9" fmla="*/ 80776 w 80802"/>
                <a:gd name="connsiteY9" fmla="*/ 7766 h 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802" h="63326">
                  <a:moveTo>
                    <a:pt x="80776" y="55255"/>
                  </a:moveTo>
                  <a:cubicBezTo>
                    <a:pt x="81125" y="59365"/>
                    <a:pt x="78008" y="62973"/>
                    <a:pt x="73814" y="63316"/>
                  </a:cubicBezTo>
                  <a:cubicBezTo>
                    <a:pt x="73798" y="63316"/>
                    <a:pt x="73782" y="63319"/>
                    <a:pt x="73766" y="63319"/>
                  </a:cubicBezTo>
                  <a:lnTo>
                    <a:pt x="8236" y="63319"/>
                  </a:lnTo>
                  <a:cubicBezTo>
                    <a:pt x="3970" y="63493"/>
                    <a:pt x="331" y="60324"/>
                    <a:pt x="6" y="56151"/>
                  </a:cubicBezTo>
                  <a:lnTo>
                    <a:pt x="6" y="7766"/>
                  </a:lnTo>
                  <a:cubicBezTo>
                    <a:pt x="-165" y="3644"/>
                    <a:pt x="3104" y="167"/>
                    <a:pt x="7309" y="0"/>
                  </a:cubicBezTo>
                  <a:cubicBezTo>
                    <a:pt x="7313" y="0"/>
                    <a:pt x="7317" y="0"/>
                    <a:pt x="7321" y="0"/>
                  </a:cubicBezTo>
                  <a:lnTo>
                    <a:pt x="71023" y="0"/>
                  </a:lnTo>
                  <a:cubicBezTo>
                    <a:pt x="77728" y="0"/>
                    <a:pt x="80776" y="2987"/>
                    <a:pt x="80776" y="7766"/>
                  </a:cubicBezTo>
                  <a:close/>
                </a:path>
              </a:pathLst>
            </a:custGeom>
            <a:solidFill>
              <a:srgbClr val="76BC2D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31" name="グラフィックス 8">
              <a:extLst>
                <a:ext uri="{FF2B5EF4-FFF2-40B4-BE49-F238E27FC236}">
                  <a16:creationId xmlns:a16="http://schemas.microsoft.com/office/drawing/2014/main" id="{0D52D464-5590-EB7F-FE27-92F1A9AE474A}"/>
                </a:ext>
              </a:extLst>
            </p:cNvPr>
            <p:cNvGrpSpPr/>
            <p:nvPr/>
          </p:nvGrpSpPr>
          <p:grpSpPr>
            <a:xfrm>
              <a:off x="6357137" y="3299379"/>
              <a:ext cx="56715" cy="116185"/>
              <a:chOff x="6357137" y="3299379"/>
              <a:chExt cx="56715" cy="116185"/>
            </a:xfrm>
          </p:grpSpPr>
          <p:sp>
            <p:nvSpPr>
              <p:cNvPr id="32" name="フリーフォーム: 図形 31">
                <a:extLst>
                  <a:ext uri="{FF2B5EF4-FFF2-40B4-BE49-F238E27FC236}">
                    <a16:creationId xmlns:a16="http://schemas.microsoft.com/office/drawing/2014/main" id="{76F51E06-865D-2497-ACBF-0FFC038477E5}"/>
                  </a:ext>
                </a:extLst>
              </p:cNvPr>
              <p:cNvSpPr/>
              <p:nvPr/>
            </p:nvSpPr>
            <p:spPr>
              <a:xfrm>
                <a:off x="6357137" y="3299379"/>
                <a:ext cx="56715" cy="116185"/>
              </a:xfrm>
              <a:custGeom>
                <a:avLst/>
                <a:gdLst>
                  <a:gd name="connsiteX0" fmla="*/ 17398 w 56715"/>
                  <a:gd name="connsiteY0" fmla="*/ 0 h 116185"/>
                  <a:gd name="connsiteX1" fmla="*/ 56716 w 56715"/>
                  <a:gd name="connsiteY1" fmla="*/ 0 h 116185"/>
                  <a:gd name="connsiteX2" fmla="*/ 56716 w 56715"/>
                  <a:gd name="connsiteY2" fmla="*/ 0 h 116185"/>
                  <a:gd name="connsiteX3" fmla="*/ 56716 w 56715"/>
                  <a:gd name="connsiteY3" fmla="*/ 107523 h 116185"/>
                  <a:gd name="connsiteX4" fmla="*/ 47877 w 56715"/>
                  <a:gd name="connsiteY4" fmla="*/ 116185 h 116185"/>
                  <a:gd name="connsiteX5" fmla="*/ 8863 w 56715"/>
                  <a:gd name="connsiteY5" fmla="*/ 116185 h 116185"/>
                  <a:gd name="connsiteX6" fmla="*/ 25 w 56715"/>
                  <a:gd name="connsiteY6" fmla="*/ 107523 h 116185"/>
                  <a:gd name="connsiteX7" fmla="*/ 25 w 56715"/>
                  <a:gd name="connsiteY7" fmla="*/ 17921 h 116185"/>
                  <a:gd name="connsiteX8" fmla="*/ 16459 w 56715"/>
                  <a:gd name="connsiteY8" fmla="*/ 24 h 116185"/>
                  <a:gd name="connsiteX9" fmla="*/ 17398 w 56715"/>
                  <a:gd name="connsiteY9" fmla="*/ 0 h 1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15" h="116185">
                    <a:moveTo>
                      <a:pt x="17398" y="0"/>
                    </a:moveTo>
                    <a:lnTo>
                      <a:pt x="56716" y="0"/>
                    </a:lnTo>
                    <a:lnTo>
                      <a:pt x="56716" y="0"/>
                    </a:lnTo>
                    <a:lnTo>
                      <a:pt x="56716" y="107523"/>
                    </a:lnTo>
                    <a:cubicBezTo>
                      <a:pt x="56716" y="112307"/>
                      <a:pt x="52758" y="116185"/>
                      <a:pt x="47877" y="116185"/>
                    </a:cubicBezTo>
                    <a:lnTo>
                      <a:pt x="8863" y="116185"/>
                    </a:lnTo>
                    <a:cubicBezTo>
                      <a:pt x="3982" y="116185"/>
                      <a:pt x="25" y="112307"/>
                      <a:pt x="25" y="107523"/>
                    </a:cubicBezTo>
                    <a:lnTo>
                      <a:pt x="25" y="17921"/>
                    </a:lnTo>
                    <a:cubicBezTo>
                      <a:pt x="-480" y="8531"/>
                      <a:pt x="6878" y="519"/>
                      <a:pt x="16459" y="24"/>
                    </a:cubicBezTo>
                    <a:cubicBezTo>
                      <a:pt x="16772" y="7"/>
                      <a:pt x="17085" y="0"/>
                      <a:pt x="17398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3" name="フリーフォーム: 図形 32">
                <a:extLst>
                  <a:ext uri="{FF2B5EF4-FFF2-40B4-BE49-F238E27FC236}">
                    <a16:creationId xmlns:a16="http://schemas.microsoft.com/office/drawing/2014/main" id="{25416EDE-CF9F-899D-DB4A-DB38208E2B1A}"/>
                  </a:ext>
                </a:extLst>
              </p:cNvPr>
              <p:cNvSpPr/>
              <p:nvPr/>
            </p:nvSpPr>
            <p:spPr>
              <a:xfrm>
                <a:off x="6357137" y="3299379"/>
                <a:ext cx="56715" cy="116185"/>
              </a:xfrm>
              <a:custGeom>
                <a:avLst/>
                <a:gdLst>
                  <a:gd name="connsiteX0" fmla="*/ 17398 w 56715"/>
                  <a:gd name="connsiteY0" fmla="*/ 0 h 116185"/>
                  <a:gd name="connsiteX1" fmla="*/ 56716 w 56715"/>
                  <a:gd name="connsiteY1" fmla="*/ 0 h 116185"/>
                  <a:gd name="connsiteX2" fmla="*/ 56716 w 56715"/>
                  <a:gd name="connsiteY2" fmla="*/ 0 h 116185"/>
                  <a:gd name="connsiteX3" fmla="*/ 56716 w 56715"/>
                  <a:gd name="connsiteY3" fmla="*/ 107523 h 116185"/>
                  <a:gd name="connsiteX4" fmla="*/ 47877 w 56715"/>
                  <a:gd name="connsiteY4" fmla="*/ 116185 h 116185"/>
                  <a:gd name="connsiteX5" fmla="*/ 8863 w 56715"/>
                  <a:gd name="connsiteY5" fmla="*/ 116185 h 116185"/>
                  <a:gd name="connsiteX6" fmla="*/ 25 w 56715"/>
                  <a:gd name="connsiteY6" fmla="*/ 107523 h 116185"/>
                  <a:gd name="connsiteX7" fmla="*/ 25 w 56715"/>
                  <a:gd name="connsiteY7" fmla="*/ 17921 h 116185"/>
                  <a:gd name="connsiteX8" fmla="*/ 16459 w 56715"/>
                  <a:gd name="connsiteY8" fmla="*/ 24 h 116185"/>
                  <a:gd name="connsiteX9" fmla="*/ 17398 w 56715"/>
                  <a:gd name="connsiteY9" fmla="*/ 0 h 1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15" h="116185">
                    <a:moveTo>
                      <a:pt x="17398" y="0"/>
                    </a:moveTo>
                    <a:lnTo>
                      <a:pt x="56716" y="0"/>
                    </a:lnTo>
                    <a:lnTo>
                      <a:pt x="56716" y="0"/>
                    </a:lnTo>
                    <a:lnTo>
                      <a:pt x="56716" y="107523"/>
                    </a:lnTo>
                    <a:cubicBezTo>
                      <a:pt x="56716" y="112307"/>
                      <a:pt x="52758" y="116185"/>
                      <a:pt x="47877" y="116185"/>
                    </a:cubicBezTo>
                    <a:lnTo>
                      <a:pt x="8863" y="116185"/>
                    </a:lnTo>
                    <a:cubicBezTo>
                      <a:pt x="3982" y="116185"/>
                      <a:pt x="25" y="112307"/>
                      <a:pt x="25" y="107523"/>
                    </a:cubicBezTo>
                    <a:lnTo>
                      <a:pt x="25" y="17921"/>
                    </a:lnTo>
                    <a:cubicBezTo>
                      <a:pt x="-480" y="8531"/>
                      <a:pt x="6878" y="519"/>
                      <a:pt x="16459" y="24"/>
                    </a:cubicBezTo>
                    <a:cubicBezTo>
                      <a:pt x="16772" y="7"/>
                      <a:pt x="17085" y="0"/>
                      <a:pt x="17398" y="0"/>
                    </a:cubicBezTo>
                    <a:close/>
                  </a:path>
                </a:pathLst>
              </a:custGeom>
              <a:solidFill>
                <a:srgbClr val="999999">
                  <a:alpha val="50000"/>
                </a:srgbClr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34" name="グラフィックス 8">
              <a:extLst>
                <a:ext uri="{FF2B5EF4-FFF2-40B4-BE49-F238E27FC236}">
                  <a16:creationId xmlns:a16="http://schemas.microsoft.com/office/drawing/2014/main" id="{D02CFAC8-471B-B38F-C048-E5347E492D59}"/>
                </a:ext>
              </a:extLst>
            </p:cNvPr>
            <p:cNvGrpSpPr/>
            <p:nvPr/>
          </p:nvGrpSpPr>
          <p:grpSpPr>
            <a:xfrm>
              <a:off x="6818309" y="3299379"/>
              <a:ext cx="56995" cy="115288"/>
              <a:chOff x="6818309" y="3299379"/>
              <a:chExt cx="56995" cy="115288"/>
            </a:xfrm>
          </p:grpSpPr>
          <p:sp>
            <p:nvSpPr>
              <p:cNvPr id="35" name="フリーフォーム: 図形 34">
                <a:extLst>
                  <a:ext uri="{FF2B5EF4-FFF2-40B4-BE49-F238E27FC236}">
                    <a16:creationId xmlns:a16="http://schemas.microsoft.com/office/drawing/2014/main" id="{FEE19D7C-CADC-7669-5D9C-EC99CF785666}"/>
                  </a:ext>
                </a:extLst>
              </p:cNvPr>
              <p:cNvSpPr/>
              <p:nvPr/>
            </p:nvSpPr>
            <p:spPr>
              <a:xfrm>
                <a:off x="6818309" y="3299379"/>
                <a:ext cx="56995" cy="115288"/>
              </a:xfrm>
              <a:custGeom>
                <a:avLst/>
                <a:gdLst>
                  <a:gd name="connsiteX0" fmla="*/ 305 w 56995"/>
                  <a:gd name="connsiteY0" fmla="*/ 0 h 115288"/>
                  <a:gd name="connsiteX1" fmla="*/ 39623 w 56995"/>
                  <a:gd name="connsiteY1" fmla="*/ 0 h 115288"/>
                  <a:gd name="connsiteX2" fmla="*/ 56996 w 56995"/>
                  <a:gd name="connsiteY2" fmla="*/ 17025 h 115288"/>
                  <a:gd name="connsiteX3" fmla="*/ 56996 w 56995"/>
                  <a:gd name="connsiteY3" fmla="*/ 106627 h 115288"/>
                  <a:gd name="connsiteX4" fmla="*/ 48157 w 56995"/>
                  <a:gd name="connsiteY4" fmla="*/ 115289 h 115288"/>
                  <a:gd name="connsiteX5" fmla="*/ 8839 w 56995"/>
                  <a:gd name="connsiteY5" fmla="*/ 115289 h 115288"/>
                  <a:gd name="connsiteX6" fmla="*/ 0 w 56995"/>
                  <a:gd name="connsiteY6" fmla="*/ 106627 h 115288"/>
                  <a:gd name="connsiteX7" fmla="*/ 0 w 56995"/>
                  <a:gd name="connsiteY7" fmla="*/ 0 h 115288"/>
                  <a:gd name="connsiteX8" fmla="*/ 305 w 56995"/>
                  <a:gd name="connsiteY8" fmla="*/ 0 h 11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95" h="115288">
                    <a:moveTo>
                      <a:pt x="305" y="0"/>
                    </a:moveTo>
                    <a:lnTo>
                      <a:pt x="39623" y="0"/>
                    </a:lnTo>
                    <a:cubicBezTo>
                      <a:pt x="49218" y="0"/>
                      <a:pt x="56996" y="7622"/>
                      <a:pt x="56996" y="17025"/>
                    </a:cubicBezTo>
                    <a:lnTo>
                      <a:pt x="56996" y="106627"/>
                    </a:lnTo>
                    <a:cubicBezTo>
                      <a:pt x="56996" y="111411"/>
                      <a:pt x="53040" y="115289"/>
                      <a:pt x="48157" y="115289"/>
                    </a:cubicBezTo>
                    <a:lnTo>
                      <a:pt x="8839" y="115289"/>
                    </a:lnTo>
                    <a:cubicBezTo>
                      <a:pt x="3956" y="115289"/>
                      <a:pt x="0" y="111411"/>
                      <a:pt x="0" y="106627"/>
                    </a:cubicBezTo>
                    <a:lnTo>
                      <a:pt x="0" y="0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999999"/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38" name="フリーフォーム: 図形 37">
                <a:extLst>
                  <a:ext uri="{FF2B5EF4-FFF2-40B4-BE49-F238E27FC236}">
                    <a16:creationId xmlns:a16="http://schemas.microsoft.com/office/drawing/2014/main" id="{3CDCB0D3-DDC6-F2BF-8F36-81158CBBE378}"/>
                  </a:ext>
                </a:extLst>
              </p:cNvPr>
              <p:cNvSpPr/>
              <p:nvPr/>
            </p:nvSpPr>
            <p:spPr>
              <a:xfrm>
                <a:off x="6818309" y="3299379"/>
                <a:ext cx="56995" cy="115288"/>
              </a:xfrm>
              <a:custGeom>
                <a:avLst/>
                <a:gdLst>
                  <a:gd name="connsiteX0" fmla="*/ 305 w 56995"/>
                  <a:gd name="connsiteY0" fmla="*/ 0 h 115288"/>
                  <a:gd name="connsiteX1" fmla="*/ 39623 w 56995"/>
                  <a:gd name="connsiteY1" fmla="*/ 0 h 115288"/>
                  <a:gd name="connsiteX2" fmla="*/ 56996 w 56995"/>
                  <a:gd name="connsiteY2" fmla="*/ 17025 h 115288"/>
                  <a:gd name="connsiteX3" fmla="*/ 56996 w 56995"/>
                  <a:gd name="connsiteY3" fmla="*/ 106627 h 115288"/>
                  <a:gd name="connsiteX4" fmla="*/ 48157 w 56995"/>
                  <a:gd name="connsiteY4" fmla="*/ 115289 h 115288"/>
                  <a:gd name="connsiteX5" fmla="*/ 8839 w 56995"/>
                  <a:gd name="connsiteY5" fmla="*/ 115289 h 115288"/>
                  <a:gd name="connsiteX6" fmla="*/ 0 w 56995"/>
                  <a:gd name="connsiteY6" fmla="*/ 106627 h 115288"/>
                  <a:gd name="connsiteX7" fmla="*/ 0 w 56995"/>
                  <a:gd name="connsiteY7" fmla="*/ 0 h 115288"/>
                  <a:gd name="connsiteX8" fmla="*/ 305 w 56995"/>
                  <a:gd name="connsiteY8" fmla="*/ 0 h 11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95" h="115288">
                    <a:moveTo>
                      <a:pt x="305" y="0"/>
                    </a:moveTo>
                    <a:lnTo>
                      <a:pt x="39623" y="0"/>
                    </a:lnTo>
                    <a:cubicBezTo>
                      <a:pt x="49218" y="0"/>
                      <a:pt x="56996" y="7622"/>
                      <a:pt x="56996" y="17025"/>
                    </a:cubicBezTo>
                    <a:lnTo>
                      <a:pt x="56996" y="106627"/>
                    </a:lnTo>
                    <a:cubicBezTo>
                      <a:pt x="56996" y="111411"/>
                      <a:pt x="53040" y="115289"/>
                      <a:pt x="48157" y="115289"/>
                    </a:cubicBezTo>
                    <a:lnTo>
                      <a:pt x="8839" y="115289"/>
                    </a:lnTo>
                    <a:cubicBezTo>
                      <a:pt x="3956" y="115289"/>
                      <a:pt x="0" y="111411"/>
                      <a:pt x="0" y="106627"/>
                    </a:cubicBezTo>
                    <a:lnTo>
                      <a:pt x="0" y="0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999999">
                  <a:alpha val="50000"/>
                </a:srgbClr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39" name="フリーフォーム: 図形 38">
              <a:extLst>
                <a:ext uri="{FF2B5EF4-FFF2-40B4-BE49-F238E27FC236}">
                  <a16:creationId xmlns:a16="http://schemas.microsoft.com/office/drawing/2014/main" id="{2E7FE1B2-1EA9-C996-39D9-AEB1D562347D}"/>
                </a:ext>
              </a:extLst>
            </p:cNvPr>
            <p:cNvSpPr/>
            <p:nvPr/>
          </p:nvSpPr>
          <p:spPr>
            <a:xfrm rot="5400000">
              <a:off x="6588497" y="3072683"/>
              <a:ext cx="55471" cy="507749"/>
            </a:xfrm>
            <a:custGeom>
              <a:avLst/>
              <a:gdLst>
                <a:gd name="connsiteX0" fmla="*/ 17373 w 55471"/>
                <a:gd name="connsiteY0" fmla="*/ 0 h 507749"/>
                <a:gd name="connsiteX1" fmla="*/ 55472 w 55471"/>
                <a:gd name="connsiteY1" fmla="*/ 0 h 507749"/>
                <a:gd name="connsiteX2" fmla="*/ 55472 w 55471"/>
                <a:gd name="connsiteY2" fmla="*/ 0 h 507749"/>
                <a:gd name="connsiteX3" fmla="*/ 55472 w 55471"/>
                <a:gd name="connsiteY3" fmla="*/ 507749 h 507749"/>
                <a:gd name="connsiteX4" fmla="*/ 55472 w 55471"/>
                <a:gd name="connsiteY4" fmla="*/ 507749 h 507749"/>
                <a:gd name="connsiteX5" fmla="*/ 17373 w 55471"/>
                <a:gd name="connsiteY5" fmla="*/ 507749 h 507749"/>
                <a:gd name="connsiteX6" fmla="*/ 0 w 55471"/>
                <a:gd name="connsiteY6" fmla="*/ 490725 h 507749"/>
                <a:gd name="connsiteX7" fmla="*/ 0 w 55471"/>
                <a:gd name="connsiteY7" fmla="*/ 16726 h 507749"/>
                <a:gd name="connsiteX8" fmla="*/ 17373 w 55471"/>
                <a:gd name="connsiteY8" fmla="*/ 0 h 50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71" h="507749">
                  <a:moveTo>
                    <a:pt x="17373" y="0"/>
                  </a:moveTo>
                  <a:lnTo>
                    <a:pt x="55472" y="0"/>
                  </a:lnTo>
                  <a:lnTo>
                    <a:pt x="55472" y="0"/>
                  </a:lnTo>
                  <a:lnTo>
                    <a:pt x="55472" y="507749"/>
                  </a:lnTo>
                  <a:lnTo>
                    <a:pt x="55472" y="507749"/>
                  </a:lnTo>
                  <a:lnTo>
                    <a:pt x="17373" y="507749"/>
                  </a:lnTo>
                  <a:cubicBezTo>
                    <a:pt x="7778" y="507749"/>
                    <a:pt x="0" y="500127"/>
                    <a:pt x="0" y="490725"/>
                  </a:cubicBezTo>
                  <a:lnTo>
                    <a:pt x="0" y="16726"/>
                  </a:lnTo>
                  <a:cubicBezTo>
                    <a:pt x="166" y="7440"/>
                    <a:pt x="7896" y="-1"/>
                    <a:pt x="17373" y="0"/>
                  </a:cubicBezTo>
                  <a:close/>
                </a:path>
              </a:pathLst>
            </a:custGeom>
            <a:solidFill>
              <a:srgbClr val="949494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grpSp>
          <p:nvGrpSpPr>
            <p:cNvPr id="40" name="グラフィックス 8">
              <a:extLst>
                <a:ext uri="{FF2B5EF4-FFF2-40B4-BE49-F238E27FC236}">
                  <a16:creationId xmlns:a16="http://schemas.microsoft.com/office/drawing/2014/main" id="{ABB6664C-F433-9505-D89E-C46953F1B354}"/>
                </a:ext>
              </a:extLst>
            </p:cNvPr>
            <p:cNvGrpSpPr/>
            <p:nvPr/>
          </p:nvGrpSpPr>
          <p:grpSpPr>
            <a:xfrm>
              <a:off x="6357161" y="3635388"/>
              <a:ext cx="56995" cy="116185"/>
              <a:chOff x="6357161" y="3635388"/>
              <a:chExt cx="56995" cy="116185"/>
            </a:xfrm>
          </p:grpSpPr>
          <p:sp>
            <p:nvSpPr>
              <p:cNvPr id="41" name="フリーフォーム: 図形 40">
                <a:extLst>
                  <a:ext uri="{FF2B5EF4-FFF2-40B4-BE49-F238E27FC236}">
                    <a16:creationId xmlns:a16="http://schemas.microsoft.com/office/drawing/2014/main" id="{FD1CAA33-CBF6-DD4B-E41B-6085E869A1F2}"/>
                  </a:ext>
                </a:extLst>
              </p:cNvPr>
              <p:cNvSpPr/>
              <p:nvPr/>
            </p:nvSpPr>
            <p:spPr>
              <a:xfrm>
                <a:off x="6357161" y="3635388"/>
                <a:ext cx="56995" cy="116185"/>
              </a:xfrm>
              <a:custGeom>
                <a:avLst/>
                <a:gdLst>
                  <a:gd name="connsiteX0" fmla="*/ 8839 w 56995"/>
                  <a:gd name="connsiteY0" fmla="*/ 1 h 116185"/>
                  <a:gd name="connsiteX1" fmla="*/ 48157 w 56995"/>
                  <a:gd name="connsiteY1" fmla="*/ 1 h 116185"/>
                  <a:gd name="connsiteX2" fmla="*/ 56996 w 56995"/>
                  <a:gd name="connsiteY2" fmla="*/ 8663 h 116185"/>
                  <a:gd name="connsiteX3" fmla="*/ 56996 w 56995"/>
                  <a:gd name="connsiteY3" fmla="*/ 116186 h 116185"/>
                  <a:gd name="connsiteX4" fmla="*/ 56996 w 56995"/>
                  <a:gd name="connsiteY4" fmla="*/ 116186 h 116185"/>
                  <a:gd name="connsiteX5" fmla="*/ 17373 w 56995"/>
                  <a:gd name="connsiteY5" fmla="*/ 116186 h 116185"/>
                  <a:gd name="connsiteX6" fmla="*/ 0 w 56995"/>
                  <a:gd name="connsiteY6" fmla="*/ 99161 h 116185"/>
                  <a:gd name="connsiteX7" fmla="*/ 0 w 56995"/>
                  <a:gd name="connsiteY7" fmla="*/ 7169 h 116185"/>
                  <a:gd name="connsiteX8" fmla="*/ 8839 w 56995"/>
                  <a:gd name="connsiteY8" fmla="*/ 1 h 1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95" h="116185">
                    <a:moveTo>
                      <a:pt x="8839" y="1"/>
                    </a:moveTo>
                    <a:lnTo>
                      <a:pt x="48157" y="1"/>
                    </a:lnTo>
                    <a:cubicBezTo>
                      <a:pt x="53038" y="1"/>
                      <a:pt x="56996" y="3878"/>
                      <a:pt x="56996" y="8663"/>
                    </a:cubicBezTo>
                    <a:lnTo>
                      <a:pt x="56996" y="116186"/>
                    </a:lnTo>
                    <a:lnTo>
                      <a:pt x="56996" y="116186"/>
                    </a:lnTo>
                    <a:lnTo>
                      <a:pt x="17373" y="116186"/>
                    </a:lnTo>
                    <a:cubicBezTo>
                      <a:pt x="7778" y="116186"/>
                      <a:pt x="0" y="108564"/>
                      <a:pt x="0" y="99161"/>
                    </a:cubicBezTo>
                    <a:lnTo>
                      <a:pt x="0" y="7169"/>
                    </a:lnTo>
                    <a:cubicBezTo>
                      <a:pt x="748" y="2976"/>
                      <a:pt x="4495" y="-62"/>
                      <a:pt x="8839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2" name="フリーフォーム: 図形 41">
                <a:extLst>
                  <a:ext uri="{FF2B5EF4-FFF2-40B4-BE49-F238E27FC236}">
                    <a16:creationId xmlns:a16="http://schemas.microsoft.com/office/drawing/2014/main" id="{51B392AB-B5BE-2C6E-8910-130813545024}"/>
                  </a:ext>
                </a:extLst>
              </p:cNvPr>
              <p:cNvSpPr/>
              <p:nvPr/>
            </p:nvSpPr>
            <p:spPr>
              <a:xfrm>
                <a:off x="6357161" y="3635388"/>
                <a:ext cx="56995" cy="116185"/>
              </a:xfrm>
              <a:custGeom>
                <a:avLst/>
                <a:gdLst>
                  <a:gd name="connsiteX0" fmla="*/ 8839 w 56995"/>
                  <a:gd name="connsiteY0" fmla="*/ 1 h 116185"/>
                  <a:gd name="connsiteX1" fmla="*/ 48157 w 56995"/>
                  <a:gd name="connsiteY1" fmla="*/ 1 h 116185"/>
                  <a:gd name="connsiteX2" fmla="*/ 56996 w 56995"/>
                  <a:gd name="connsiteY2" fmla="*/ 8663 h 116185"/>
                  <a:gd name="connsiteX3" fmla="*/ 56996 w 56995"/>
                  <a:gd name="connsiteY3" fmla="*/ 116186 h 116185"/>
                  <a:gd name="connsiteX4" fmla="*/ 56996 w 56995"/>
                  <a:gd name="connsiteY4" fmla="*/ 116186 h 116185"/>
                  <a:gd name="connsiteX5" fmla="*/ 17373 w 56995"/>
                  <a:gd name="connsiteY5" fmla="*/ 116186 h 116185"/>
                  <a:gd name="connsiteX6" fmla="*/ 0 w 56995"/>
                  <a:gd name="connsiteY6" fmla="*/ 99161 h 116185"/>
                  <a:gd name="connsiteX7" fmla="*/ 0 w 56995"/>
                  <a:gd name="connsiteY7" fmla="*/ 7169 h 116185"/>
                  <a:gd name="connsiteX8" fmla="*/ 8839 w 56995"/>
                  <a:gd name="connsiteY8" fmla="*/ 1 h 1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95" h="116185">
                    <a:moveTo>
                      <a:pt x="8839" y="1"/>
                    </a:moveTo>
                    <a:lnTo>
                      <a:pt x="48157" y="1"/>
                    </a:lnTo>
                    <a:cubicBezTo>
                      <a:pt x="53038" y="1"/>
                      <a:pt x="56996" y="3878"/>
                      <a:pt x="56996" y="8663"/>
                    </a:cubicBezTo>
                    <a:lnTo>
                      <a:pt x="56996" y="116186"/>
                    </a:lnTo>
                    <a:lnTo>
                      <a:pt x="56996" y="116186"/>
                    </a:lnTo>
                    <a:lnTo>
                      <a:pt x="17373" y="116186"/>
                    </a:lnTo>
                    <a:cubicBezTo>
                      <a:pt x="7778" y="116186"/>
                      <a:pt x="0" y="108564"/>
                      <a:pt x="0" y="99161"/>
                    </a:cubicBezTo>
                    <a:lnTo>
                      <a:pt x="0" y="7169"/>
                    </a:lnTo>
                    <a:cubicBezTo>
                      <a:pt x="748" y="2976"/>
                      <a:pt x="4495" y="-62"/>
                      <a:pt x="8839" y="1"/>
                    </a:cubicBezTo>
                    <a:close/>
                  </a:path>
                </a:pathLst>
              </a:custGeom>
              <a:solidFill>
                <a:srgbClr val="999999">
                  <a:alpha val="50000"/>
                </a:srgbClr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grpSp>
          <p:nvGrpSpPr>
            <p:cNvPr id="43" name="グラフィックス 8">
              <a:extLst>
                <a:ext uri="{FF2B5EF4-FFF2-40B4-BE49-F238E27FC236}">
                  <a16:creationId xmlns:a16="http://schemas.microsoft.com/office/drawing/2014/main" id="{2528653A-3D72-5DC2-1BEB-506C4CA0DB15}"/>
                </a:ext>
              </a:extLst>
            </p:cNvPr>
            <p:cNvGrpSpPr/>
            <p:nvPr/>
          </p:nvGrpSpPr>
          <p:grpSpPr>
            <a:xfrm>
              <a:off x="6818614" y="3635389"/>
              <a:ext cx="56691" cy="115288"/>
              <a:chOff x="6818614" y="3635389"/>
              <a:chExt cx="56691" cy="115288"/>
            </a:xfrm>
          </p:grpSpPr>
          <p:sp>
            <p:nvSpPr>
              <p:cNvPr id="44" name="フリーフォーム: 図形 43">
                <a:extLst>
                  <a:ext uri="{FF2B5EF4-FFF2-40B4-BE49-F238E27FC236}">
                    <a16:creationId xmlns:a16="http://schemas.microsoft.com/office/drawing/2014/main" id="{CDACA283-FD67-5EEC-5788-88CBDA8EEEEE}"/>
                  </a:ext>
                </a:extLst>
              </p:cNvPr>
              <p:cNvSpPr/>
              <p:nvPr/>
            </p:nvSpPr>
            <p:spPr>
              <a:xfrm>
                <a:off x="6818614" y="3635389"/>
                <a:ext cx="56691" cy="115288"/>
              </a:xfrm>
              <a:custGeom>
                <a:avLst/>
                <a:gdLst>
                  <a:gd name="connsiteX0" fmla="*/ 8534 w 56691"/>
                  <a:gd name="connsiteY0" fmla="*/ 0 h 115288"/>
                  <a:gd name="connsiteX1" fmla="*/ 47852 w 56691"/>
                  <a:gd name="connsiteY1" fmla="*/ 0 h 115288"/>
                  <a:gd name="connsiteX2" fmla="*/ 56691 w 56691"/>
                  <a:gd name="connsiteY2" fmla="*/ 8662 h 115288"/>
                  <a:gd name="connsiteX3" fmla="*/ 56691 w 56691"/>
                  <a:gd name="connsiteY3" fmla="*/ 98264 h 115288"/>
                  <a:gd name="connsiteX4" fmla="*/ 39318 w 56691"/>
                  <a:gd name="connsiteY4" fmla="*/ 115289 h 115288"/>
                  <a:gd name="connsiteX5" fmla="*/ 0 w 56691"/>
                  <a:gd name="connsiteY5" fmla="*/ 115289 h 115288"/>
                  <a:gd name="connsiteX6" fmla="*/ 0 w 56691"/>
                  <a:gd name="connsiteY6" fmla="*/ 115289 h 115288"/>
                  <a:gd name="connsiteX7" fmla="*/ 0 w 56691"/>
                  <a:gd name="connsiteY7" fmla="*/ 7168 h 115288"/>
                  <a:gd name="connsiteX8" fmla="*/ 8534 w 56691"/>
                  <a:gd name="connsiteY8" fmla="*/ 0 h 11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691" h="115288">
                    <a:moveTo>
                      <a:pt x="8534" y="0"/>
                    </a:moveTo>
                    <a:lnTo>
                      <a:pt x="47852" y="0"/>
                    </a:lnTo>
                    <a:cubicBezTo>
                      <a:pt x="52735" y="0"/>
                      <a:pt x="56691" y="3877"/>
                      <a:pt x="56691" y="8662"/>
                    </a:cubicBezTo>
                    <a:lnTo>
                      <a:pt x="56691" y="98264"/>
                    </a:lnTo>
                    <a:cubicBezTo>
                      <a:pt x="56691" y="107667"/>
                      <a:pt x="48913" y="115289"/>
                      <a:pt x="39318" y="115289"/>
                    </a:cubicBezTo>
                    <a:lnTo>
                      <a:pt x="0" y="115289"/>
                    </a:lnTo>
                    <a:lnTo>
                      <a:pt x="0" y="115289"/>
                    </a:lnTo>
                    <a:lnTo>
                      <a:pt x="0" y="7168"/>
                    </a:lnTo>
                    <a:cubicBezTo>
                      <a:pt x="728" y="3085"/>
                      <a:pt x="4307" y="81"/>
                      <a:pt x="853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  <p:sp>
            <p:nvSpPr>
              <p:cNvPr id="45" name="フリーフォーム: 図形 44">
                <a:extLst>
                  <a:ext uri="{FF2B5EF4-FFF2-40B4-BE49-F238E27FC236}">
                    <a16:creationId xmlns:a16="http://schemas.microsoft.com/office/drawing/2014/main" id="{84D0354B-6D33-21BB-B01A-C04EE89A40F2}"/>
                  </a:ext>
                </a:extLst>
              </p:cNvPr>
              <p:cNvSpPr/>
              <p:nvPr/>
            </p:nvSpPr>
            <p:spPr>
              <a:xfrm>
                <a:off x="6818614" y="3635389"/>
                <a:ext cx="56691" cy="115288"/>
              </a:xfrm>
              <a:custGeom>
                <a:avLst/>
                <a:gdLst>
                  <a:gd name="connsiteX0" fmla="*/ 8534 w 56691"/>
                  <a:gd name="connsiteY0" fmla="*/ 0 h 115288"/>
                  <a:gd name="connsiteX1" fmla="*/ 47852 w 56691"/>
                  <a:gd name="connsiteY1" fmla="*/ 0 h 115288"/>
                  <a:gd name="connsiteX2" fmla="*/ 56691 w 56691"/>
                  <a:gd name="connsiteY2" fmla="*/ 8662 h 115288"/>
                  <a:gd name="connsiteX3" fmla="*/ 56691 w 56691"/>
                  <a:gd name="connsiteY3" fmla="*/ 98264 h 115288"/>
                  <a:gd name="connsiteX4" fmla="*/ 39318 w 56691"/>
                  <a:gd name="connsiteY4" fmla="*/ 115289 h 115288"/>
                  <a:gd name="connsiteX5" fmla="*/ 0 w 56691"/>
                  <a:gd name="connsiteY5" fmla="*/ 115289 h 115288"/>
                  <a:gd name="connsiteX6" fmla="*/ 0 w 56691"/>
                  <a:gd name="connsiteY6" fmla="*/ 115289 h 115288"/>
                  <a:gd name="connsiteX7" fmla="*/ 0 w 56691"/>
                  <a:gd name="connsiteY7" fmla="*/ 7168 h 115288"/>
                  <a:gd name="connsiteX8" fmla="*/ 8534 w 56691"/>
                  <a:gd name="connsiteY8" fmla="*/ 0 h 115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691" h="115288">
                    <a:moveTo>
                      <a:pt x="8534" y="0"/>
                    </a:moveTo>
                    <a:lnTo>
                      <a:pt x="47852" y="0"/>
                    </a:lnTo>
                    <a:cubicBezTo>
                      <a:pt x="52735" y="0"/>
                      <a:pt x="56691" y="3877"/>
                      <a:pt x="56691" y="8662"/>
                    </a:cubicBezTo>
                    <a:lnTo>
                      <a:pt x="56691" y="98264"/>
                    </a:lnTo>
                    <a:cubicBezTo>
                      <a:pt x="56691" y="107667"/>
                      <a:pt x="48913" y="115289"/>
                      <a:pt x="39318" y="115289"/>
                    </a:cubicBezTo>
                    <a:lnTo>
                      <a:pt x="0" y="115289"/>
                    </a:lnTo>
                    <a:lnTo>
                      <a:pt x="0" y="115289"/>
                    </a:lnTo>
                    <a:lnTo>
                      <a:pt x="0" y="7168"/>
                    </a:lnTo>
                    <a:cubicBezTo>
                      <a:pt x="728" y="3085"/>
                      <a:pt x="4307" y="81"/>
                      <a:pt x="8534" y="0"/>
                    </a:cubicBezTo>
                    <a:close/>
                  </a:path>
                </a:pathLst>
              </a:custGeom>
              <a:solidFill>
                <a:srgbClr val="999999">
                  <a:alpha val="50000"/>
                </a:srgbClr>
              </a:solidFill>
              <a:ln w="301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ja-JP" altLang="en-US"/>
              </a:p>
            </p:txBody>
          </p:sp>
        </p:grpSp>
        <p:sp>
          <p:nvSpPr>
            <p:cNvPr id="46" name="フリーフォーム: 図形 45">
              <a:extLst>
                <a:ext uri="{FF2B5EF4-FFF2-40B4-BE49-F238E27FC236}">
                  <a16:creationId xmlns:a16="http://schemas.microsoft.com/office/drawing/2014/main" id="{CCE7C310-7895-AB77-7239-D8AFCB1372DA}"/>
                </a:ext>
              </a:extLst>
            </p:cNvPr>
            <p:cNvSpPr/>
            <p:nvPr/>
          </p:nvSpPr>
          <p:spPr>
            <a:xfrm rot="-5400000">
              <a:off x="6588497" y="3470520"/>
              <a:ext cx="55471" cy="507749"/>
            </a:xfrm>
            <a:custGeom>
              <a:avLst/>
              <a:gdLst>
                <a:gd name="connsiteX0" fmla="*/ 17373 w 55471"/>
                <a:gd name="connsiteY0" fmla="*/ 0 h 507749"/>
                <a:gd name="connsiteX1" fmla="*/ 55472 w 55471"/>
                <a:gd name="connsiteY1" fmla="*/ 0 h 507749"/>
                <a:gd name="connsiteX2" fmla="*/ 55472 w 55471"/>
                <a:gd name="connsiteY2" fmla="*/ 0 h 507749"/>
                <a:gd name="connsiteX3" fmla="*/ 55472 w 55471"/>
                <a:gd name="connsiteY3" fmla="*/ 507749 h 507749"/>
                <a:gd name="connsiteX4" fmla="*/ 55472 w 55471"/>
                <a:gd name="connsiteY4" fmla="*/ 507749 h 507749"/>
                <a:gd name="connsiteX5" fmla="*/ 17373 w 55471"/>
                <a:gd name="connsiteY5" fmla="*/ 507749 h 507749"/>
                <a:gd name="connsiteX6" fmla="*/ 0 w 55471"/>
                <a:gd name="connsiteY6" fmla="*/ 490725 h 507749"/>
                <a:gd name="connsiteX7" fmla="*/ 0 w 55471"/>
                <a:gd name="connsiteY7" fmla="*/ 17025 h 507749"/>
                <a:gd name="connsiteX8" fmla="*/ 17373 w 55471"/>
                <a:gd name="connsiteY8" fmla="*/ 0 h 50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71" h="507749">
                  <a:moveTo>
                    <a:pt x="17373" y="0"/>
                  </a:moveTo>
                  <a:lnTo>
                    <a:pt x="55472" y="0"/>
                  </a:lnTo>
                  <a:lnTo>
                    <a:pt x="55472" y="0"/>
                  </a:lnTo>
                  <a:lnTo>
                    <a:pt x="55472" y="507749"/>
                  </a:lnTo>
                  <a:lnTo>
                    <a:pt x="55472" y="507749"/>
                  </a:lnTo>
                  <a:lnTo>
                    <a:pt x="17373" y="507749"/>
                  </a:lnTo>
                  <a:cubicBezTo>
                    <a:pt x="7778" y="507749"/>
                    <a:pt x="0" y="500127"/>
                    <a:pt x="0" y="490725"/>
                  </a:cubicBezTo>
                  <a:lnTo>
                    <a:pt x="0" y="17025"/>
                  </a:lnTo>
                  <a:cubicBezTo>
                    <a:pt x="0" y="7622"/>
                    <a:pt x="7778" y="0"/>
                    <a:pt x="17373" y="0"/>
                  </a:cubicBezTo>
                  <a:close/>
                </a:path>
              </a:pathLst>
            </a:custGeom>
            <a:solidFill>
              <a:srgbClr val="949494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51DC25-5689-370E-88DA-C44787F59433}"/>
              </a:ext>
            </a:extLst>
          </p:cNvPr>
          <p:cNvSpPr txBox="1"/>
          <p:nvPr/>
        </p:nvSpPr>
        <p:spPr>
          <a:xfrm>
            <a:off x="1237546" y="6385929"/>
            <a:ext cx="2877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endParaRPr lang="ja-JP" altLang="en-US" sz="14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193" name="グラフィックス 192">
            <a:extLst>
              <a:ext uri="{FF2B5EF4-FFF2-40B4-BE49-F238E27FC236}">
                <a16:creationId xmlns:a16="http://schemas.microsoft.com/office/drawing/2014/main" id="{8FBB508D-D352-6E24-75D6-C217641AA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39474" y="4562467"/>
            <a:ext cx="570046" cy="570046"/>
          </a:xfrm>
          <a:prstGeom prst="rect">
            <a:avLst/>
          </a:prstGeom>
        </p:spPr>
      </p:pic>
      <p:pic>
        <p:nvPicPr>
          <p:cNvPr id="194" name="グラフィックス 193">
            <a:extLst>
              <a:ext uri="{FF2B5EF4-FFF2-40B4-BE49-F238E27FC236}">
                <a16:creationId xmlns:a16="http://schemas.microsoft.com/office/drawing/2014/main" id="{7F235C16-5E26-3602-07B6-BCB259C0B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01696" y="3060370"/>
            <a:ext cx="637572" cy="65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9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89EA-79C7-8B1A-6EEB-97DC09C9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C7401DC-604F-B244-34C1-402755D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Meiryo UI"/>
                <a:ea typeface="Meiryo UI"/>
              </a:rPr>
              <a:t>7-1-1-2. </a:t>
            </a:r>
            <a:r>
              <a:rPr kumimoji="1" lang="ja-JP" altLang="en-US" sz="3600">
                <a:latin typeface="Meiryo UI"/>
                <a:ea typeface="Meiryo UI"/>
              </a:rPr>
              <a:t>利用者認証</a:t>
            </a:r>
            <a:r>
              <a:rPr kumimoji="1" lang="en-US" altLang="ja-JP" sz="3600">
                <a:latin typeface="Meiryo UI"/>
                <a:ea typeface="Meiryo UI"/>
              </a:rPr>
              <a:t>_</a:t>
            </a:r>
            <a:r>
              <a:rPr kumimoji="1" lang="ja-JP" altLang="en-US" sz="3600">
                <a:latin typeface="Meiryo UI"/>
                <a:ea typeface="Meiryo UI"/>
              </a:rPr>
              <a:t>本人確認機能（レベル</a:t>
            </a:r>
            <a:r>
              <a:rPr kumimoji="1" lang="en-US" altLang="ja-JP" sz="3600">
                <a:latin typeface="Meiryo UI"/>
                <a:ea typeface="Meiryo UI"/>
              </a:rPr>
              <a:t>B</a:t>
            </a:r>
            <a:r>
              <a:rPr kumimoji="1" lang="ja-JP" altLang="en-US" sz="3600">
                <a:latin typeface="Meiryo UI"/>
                <a:ea typeface="Meiryo UI"/>
              </a:rPr>
              <a:t>）</a:t>
            </a:r>
            <a:br>
              <a:rPr kumimoji="1" lang="en-US" altLang="ja-JP" sz="3600">
                <a:latin typeface="Meiryo UI"/>
                <a:ea typeface="Meiryo UI"/>
              </a:rPr>
            </a:b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（パターン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2 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個人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/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身元確認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マイナンバーカード、当人認証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多要素認証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en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Azure AD B2C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利用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）</a:t>
            </a:r>
            <a:endParaRPr lang="en-US" altLang="ja-JP" sz="3600" err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BE58B6C-46E7-736A-6EA1-B610A77CD398}"/>
              </a:ext>
            </a:extLst>
          </p:cNvPr>
          <p:cNvSpPr/>
          <p:nvPr/>
        </p:nvSpPr>
        <p:spPr>
          <a:xfrm>
            <a:off x="7305859" y="2889990"/>
            <a:ext cx="2269941" cy="204055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8BA11DF-513A-341C-1533-B7F8A1140806}"/>
              </a:ext>
            </a:extLst>
          </p:cNvPr>
          <p:cNvSpPr/>
          <p:nvPr/>
        </p:nvSpPr>
        <p:spPr>
          <a:xfrm>
            <a:off x="7305859" y="4926359"/>
            <a:ext cx="6603229" cy="186140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72AD9B3-0751-B0DB-BC10-9D36E2B6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355" y="6005030"/>
            <a:ext cx="1564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ユーザー情報管理関数</a:t>
            </a:r>
          </a:p>
        </p:txBody>
      </p:sp>
      <p:pic>
        <p:nvPicPr>
          <p:cNvPr id="12" name="グラフィックス 44">
            <a:extLst>
              <a:ext uri="{FF2B5EF4-FFF2-40B4-BE49-F238E27FC236}">
                <a16:creationId xmlns:a16="http://schemas.microsoft.com/office/drawing/2014/main" id="{ACF0EE85-58FA-C6AA-2574-005832BF3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5301" y="5383776"/>
            <a:ext cx="548639" cy="548639"/>
          </a:xfrm>
          <a:prstGeom prst="rect">
            <a:avLst/>
          </a:prstGeom>
        </p:spPr>
      </p:pic>
      <p:sp>
        <p:nvSpPr>
          <p:cNvPr id="13" name="Rectangle 78">
            <a:extLst>
              <a:ext uri="{FF2B5EF4-FFF2-40B4-BE49-F238E27FC236}">
                <a16:creationId xmlns:a16="http://schemas.microsoft.com/office/drawing/2014/main" id="{46BE4E86-F852-AB37-2137-6D505AC2548D}"/>
              </a:ext>
            </a:extLst>
          </p:cNvPr>
          <p:cNvSpPr/>
          <p:nvPr/>
        </p:nvSpPr>
        <p:spPr>
          <a:xfrm>
            <a:off x="6856849" y="2272660"/>
            <a:ext cx="7511479" cy="674434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57">
            <a:extLst>
              <a:ext uri="{FF2B5EF4-FFF2-40B4-BE49-F238E27FC236}">
                <a16:creationId xmlns:a16="http://schemas.microsoft.com/office/drawing/2014/main" id="{27A1EE93-3ED5-4894-A53E-77C33149E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4860" y="2323458"/>
            <a:ext cx="381000" cy="3810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8B377C40-112F-0034-C843-13DB7D22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005030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バックエンド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1" name="グラフィックス 75">
            <a:extLst>
              <a:ext uri="{FF2B5EF4-FFF2-40B4-BE49-F238E27FC236}">
                <a16:creationId xmlns:a16="http://schemas.microsoft.com/office/drawing/2014/main" id="{EA371714-1A74-522C-CA59-681E1CEA4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0533" y="5383775"/>
            <a:ext cx="548640" cy="548640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37F3954F-962B-F3C7-F4E2-BE8FB87C6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60403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F94D7AC4-E4EA-BE12-0E82-3D39A7EC1819}"/>
              </a:ext>
            </a:extLst>
          </p:cNvPr>
          <p:cNvSpPr/>
          <p:nvPr/>
        </p:nvSpPr>
        <p:spPr>
          <a:xfrm>
            <a:off x="7305859" y="7334198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36D6B2A6-E540-7647-272D-C985FE03A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68" y="6952927"/>
            <a:ext cx="80235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(個人)</a:t>
            </a: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C4106532-41CB-CCC0-FA54-326C4BF4D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 flipH="1">
            <a:off x="2969695" y="6380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0983CCAA-E37D-535F-E7B8-5CA95C7A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604033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0D11D91-4B76-09E5-4B1E-2BD25F202AF2}"/>
              </a:ext>
            </a:extLst>
          </p:cNvPr>
          <p:cNvCxnSpPr>
            <a:cxnSpLocks/>
          </p:cNvCxnSpPr>
          <p:nvPr/>
        </p:nvCxnSpPr>
        <p:spPr>
          <a:xfrm>
            <a:off x="10860773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516CD020-B3EE-F220-6946-2A3145D56A92}"/>
              </a:ext>
            </a:extLst>
          </p:cNvPr>
          <p:cNvCxnSpPr>
            <a:cxnSpLocks/>
            <a:stCxn id="30" idx="0"/>
            <a:endCxn id="40" idx="2"/>
          </p:cNvCxnSpPr>
          <p:nvPr/>
        </p:nvCxnSpPr>
        <p:spPr>
          <a:xfrm flipV="1">
            <a:off x="3204645" y="5685374"/>
            <a:ext cx="1" cy="695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カギ線コネクタ 90">
            <a:extLst>
              <a:ext uri="{FF2B5EF4-FFF2-40B4-BE49-F238E27FC236}">
                <a16:creationId xmlns:a16="http://schemas.microsoft.com/office/drawing/2014/main" id="{E2246F48-856F-6935-517E-13999947C0B2}"/>
              </a:ext>
            </a:extLst>
          </p:cNvPr>
          <p:cNvCxnSpPr>
            <a:cxnSpLocks/>
            <a:stCxn id="27" idx="2"/>
            <a:endCxn id="26" idx="1"/>
          </p:cNvCxnSpPr>
          <p:nvPr/>
        </p:nvCxnSpPr>
        <p:spPr>
          <a:xfrm rot="16200000" flipH="1">
            <a:off x="5021702" y="5659090"/>
            <a:ext cx="467100" cy="41012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0">
            <a:extLst>
              <a:ext uri="{FF2B5EF4-FFF2-40B4-BE49-F238E27FC236}">
                <a16:creationId xmlns:a16="http://schemas.microsoft.com/office/drawing/2014/main" id="{DD5AF2A8-F872-CB65-01C1-1DD28BFE2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257" y="4006685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証明書の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有効性確認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2E12A5B4-B729-C3C4-E669-8EC9B8695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2910385"/>
            <a:ext cx="28969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公的個人認証サービス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ja-JP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JPKI</a:t>
            </a:r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本人確認のための電子証明書を管理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Rectangle 115">
            <a:extLst>
              <a:ext uri="{FF2B5EF4-FFF2-40B4-BE49-F238E27FC236}">
                <a16:creationId xmlns:a16="http://schemas.microsoft.com/office/drawing/2014/main" id="{20BD3B26-59A3-78C2-9E1C-FE8E317180C3}"/>
              </a:ext>
            </a:extLst>
          </p:cNvPr>
          <p:cNvSpPr/>
          <p:nvPr/>
        </p:nvSpPr>
        <p:spPr>
          <a:xfrm>
            <a:off x="1678474" y="2737415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12ED8AD3-3F57-426D-DA00-1CB89C579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4707822"/>
            <a:ext cx="2896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認証・署名サービス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JPKI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と連携し、受信した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電子証明書の有効性を確認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Rectangle 115">
            <a:extLst>
              <a:ext uri="{FF2B5EF4-FFF2-40B4-BE49-F238E27FC236}">
                <a16:creationId xmlns:a16="http://schemas.microsoft.com/office/drawing/2014/main" id="{684FEBFC-FB7C-EB6F-0975-CF304F41CC34}"/>
              </a:ext>
            </a:extLst>
          </p:cNvPr>
          <p:cNvSpPr/>
          <p:nvPr/>
        </p:nvSpPr>
        <p:spPr>
          <a:xfrm>
            <a:off x="1678474" y="4534852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6B4B7488-DDE5-E1CC-2983-949BB0E1891E}"/>
              </a:ext>
            </a:extLst>
          </p:cNvPr>
          <p:cNvCxnSpPr>
            <a:cxnSpLocks/>
            <a:stCxn id="40" idx="0"/>
            <a:endCxn id="38" idx="2"/>
          </p:cNvCxnSpPr>
          <p:nvPr/>
        </p:nvCxnSpPr>
        <p:spPr>
          <a:xfrm flipV="1">
            <a:off x="3204646" y="3887937"/>
            <a:ext cx="0" cy="64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B844C1EB-6D17-F927-FC22-73DC62790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4201" y="3396624"/>
            <a:ext cx="560049" cy="560049"/>
          </a:xfrm>
          <a:prstGeom prst="rect">
            <a:avLst/>
          </a:prstGeom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AC5BBB3C-A168-9A7D-E55C-4BAB09D9C0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39072" y="5406889"/>
            <a:ext cx="560049" cy="560049"/>
          </a:xfrm>
          <a:prstGeom prst="rect">
            <a:avLst/>
          </a:prstGeom>
        </p:spPr>
      </p:pic>
      <p:sp>
        <p:nvSpPr>
          <p:cNvPr id="44" name="TextBox 20">
            <a:extLst>
              <a:ext uri="{FF2B5EF4-FFF2-40B4-BE49-F238E27FC236}">
                <a16:creationId xmlns:a16="http://schemas.microsoft.com/office/drawing/2014/main" id="{81F73259-9AD3-88FE-3146-5C8671458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35" y="3949885"/>
            <a:ext cx="13439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AD B2C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IDプロバイダ連携</a:t>
            </a: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6213B55F-66EE-DBF1-F0D1-4B2FE29A8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5964928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C2C3F215-FA4C-3653-593A-6503AC266227}"/>
              </a:ext>
            </a:extLst>
          </p:cNvPr>
          <p:cNvCxnSpPr>
            <a:cxnSpLocks/>
          </p:cNvCxnSpPr>
          <p:nvPr/>
        </p:nvCxnSpPr>
        <p:spPr>
          <a:xfrm>
            <a:off x="8752894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755AF906-45DD-2E46-31D3-6639B386E952}"/>
              </a:ext>
            </a:extLst>
          </p:cNvPr>
          <p:cNvCxnSpPr>
            <a:cxnSpLocks/>
          </p:cNvCxnSpPr>
          <p:nvPr/>
        </p:nvCxnSpPr>
        <p:spPr>
          <a:xfrm flipV="1">
            <a:off x="8407400" y="4502809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0">
            <a:extLst>
              <a:ext uri="{FF2B5EF4-FFF2-40B4-BE49-F238E27FC236}">
                <a16:creationId xmlns:a16="http://schemas.microsoft.com/office/drawing/2014/main" id="{868FBDC4-22D2-8F1F-6766-5B0E64EAE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290" y="66516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D5F53F21-4AFC-F093-506A-33816C181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9568" y="2761777"/>
            <a:ext cx="19592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本人確認結果の連携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（身元確認）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6A36B861-9C50-2830-2725-23B87090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00277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Rectangle 115">
            <a:extLst>
              <a:ext uri="{FF2B5EF4-FFF2-40B4-BE49-F238E27FC236}">
                <a16:creationId xmlns:a16="http://schemas.microsoft.com/office/drawing/2014/main" id="{24254C68-B124-70DA-7BD7-DC26B2B7B148}"/>
              </a:ext>
            </a:extLst>
          </p:cNvPr>
          <p:cNvSpPr/>
          <p:nvPr/>
        </p:nvSpPr>
        <p:spPr>
          <a:xfrm>
            <a:off x="9923896" y="2910385"/>
            <a:ext cx="3985192" cy="172220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E219D477-FB81-B7D6-0E7C-26A14B0B8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609799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FCD7E458-CF3B-9673-9621-9704EA5FED73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8810693" y="3771488"/>
            <a:ext cx="1113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カギ線コネクタ 90">
            <a:extLst>
              <a:ext uri="{FF2B5EF4-FFF2-40B4-BE49-F238E27FC236}">
                <a16:creationId xmlns:a16="http://schemas.microsoft.com/office/drawing/2014/main" id="{FC510B97-E9CD-F391-F55C-4FEC4B592864}"/>
              </a:ext>
            </a:extLst>
          </p:cNvPr>
          <p:cNvCxnSpPr>
            <a:cxnSpLocks/>
            <a:stCxn id="30" idx="1"/>
            <a:endCxn id="12" idx="1"/>
          </p:cNvCxnSpPr>
          <p:nvPr/>
        </p:nvCxnSpPr>
        <p:spPr>
          <a:xfrm flipV="1">
            <a:off x="3439595" y="5658096"/>
            <a:ext cx="4725706" cy="957355"/>
          </a:xfrm>
          <a:prstGeom prst="bentConnector3">
            <a:avLst>
              <a:gd name="adj1" fmla="val 7929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カギ線コネクタ 90">
            <a:extLst>
              <a:ext uri="{FF2B5EF4-FFF2-40B4-BE49-F238E27FC236}">
                <a16:creationId xmlns:a16="http://schemas.microsoft.com/office/drawing/2014/main" id="{0D61152E-67C7-5B41-0812-6FCFEDA03D7E}"/>
              </a:ext>
            </a:extLst>
          </p:cNvPr>
          <p:cNvCxnSpPr>
            <a:cxnSpLocks/>
          </p:cNvCxnSpPr>
          <p:nvPr/>
        </p:nvCxnSpPr>
        <p:spPr>
          <a:xfrm flipV="1">
            <a:off x="3439595" y="3724580"/>
            <a:ext cx="4694606" cy="2740942"/>
          </a:xfrm>
          <a:prstGeom prst="bentConnector3">
            <a:avLst>
              <a:gd name="adj1" fmla="val 69478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カギ線コネクタ 59">
            <a:extLst>
              <a:ext uri="{FF2B5EF4-FFF2-40B4-BE49-F238E27FC236}">
                <a16:creationId xmlns:a16="http://schemas.microsoft.com/office/drawing/2014/main" id="{1EDF2F7F-6C8B-6B85-25C6-AF1205482A5C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4730817" y="3241150"/>
            <a:ext cx="2115802" cy="1868963"/>
          </a:xfrm>
          <a:prstGeom prst="bentConnector3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:a16="http://schemas.microsoft.com/office/drawing/2014/main" id="{5B1CD106-385C-2F1C-C7A5-34CBE4D55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432" y="4652987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AAC5F59E-435F-5882-43A2-ADA5458FC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999" y="3293693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id="{C5919B87-B43A-F95B-DE56-ECF78E8A5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11" y="5820469"/>
            <a:ext cx="2173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作成またはシステム利用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（スマートフォン等で電子証明書に対する</a:t>
            </a:r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PIN/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パスワードを入力し、マイナンバーカードを読み取る）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389B55A6-3823-65AE-EFF2-BB0087C5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459" y="5894573"/>
            <a:ext cx="17260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当人認証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（ワンタイムパスワードなどの他要素認証）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 トークン取得</a:t>
            </a:r>
          </a:p>
        </p:txBody>
      </p:sp>
      <p:pic>
        <p:nvPicPr>
          <p:cNvPr id="74" name="グラフィックス 73" descr="スマート フォン 枠線">
            <a:extLst>
              <a:ext uri="{FF2B5EF4-FFF2-40B4-BE49-F238E27FC236}">
                <a16:creationId xmlns:a16="http://schemas.microsoft.com/office/drawing/2014/main" id="{D860E559-EB6A-3382-14A6-84F8750549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34635" y="6689633"/>
            <a:ext cx="644565" cy="644565"/>
          </a:xfrm>
          <a:prstGeom prst="rect">
            <a:avLst/>
          </a:prstGeom>
        </p:spPr>
      </p:pic>
      <p:sp>
        <p:nvSpPr>
          <p:cNvPr id="76" name="TextBox 12">
            <a:extLst>
              <a:ext uri="{FF2B5EF4-FFF2-40B4-BE49-F238E27FC236}">
                <a16:creationId xmlns:a16="http://schemas.microsoft.com/office/drawing/2014/main" id="{3FCDCB4A-5431-2B57-1B51-70B3D274F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664" y="7285037"/>
            <a:ext cx="106544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ワンタイム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パスワード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生成アプリ</a:t>
            </a:r>
          </a:p>
        </p:txBody>
      </p:sp>
    </p:spTree>
    <p:extLst>
      <p:ext uri="{BB962C8B-B14F-4D97-AF65-F5344CB8AC3E}">
        <p14:creationId xmlns:p14="http://schemas.microsoft.com/office/powerpoint/2010/main" val="3720142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F2787-065E-652E-223A-2233B635F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 字 21">
            <a:extLst>
              <a:ext uri="{FF2B5EF4-FFF2-40B4-BE49-F238E27FC236}">
                <a16:creationId xmlns:a16="http://schemas.microsoft.com/office/drawing/2014/main" id="{C8C6D189-F916-FD9A-39BA-7715BDCCD527}"/>
              </a:ext>
            </a:extLst>
          </p:cNvPr>
          <p:cNvSpPr>
            <a:spLocks/>
          </p:cNvSpPr>
          <p:nvPr/>
        </p:nvSpPr>
        <p:spPr>
          <a:xfrm rot="10800000" flipH="1">
            <a:off x="5206087" y="2550351"/>
            <a:ext cx="8487541" cy="3536072"/>
          </a:xfrm>
          <a:custGeom>
            <a:avLst/>
            <a:gdLst>
              <a:gd name="connsiteX0" fmla="*/ 0 w 5739799"/>
              <a:gd name="connsiteY0" fmla="*/ 0 h 4400055"/>
              <a:gd name="connsiteX1" fmla="*/ 3619353 w 5739799"/>
              <a:gd name="connsiteY1" fmla="*/ 0 h 4400055"/>
              <a:gd name="connsiteX2" fmla="*/ 3619353 w 5739799"/>
              <a:gd name="connsiteY2" fmla="*/ 2004973 h 4400055"/>
              <a:gd name="connsiteX3" fmla="*/ 5739799 w 5739799"/>
              <a:gd name="connsiteY3" fmla="*/ 2004973 h 4400055"/>
              <a:gd name="connsiteX4" fmla="*/ 5739799 w 5739799"/>
              <a:gd name="connsiteY4" fmla="*/ 4400055 h 4400055"/>
              <a:gd name="connsiteX5" fmla="*/ 0 w 5739799"/>
              <a:gd name="connsiteY5" fmla="*/ 4400055 h 4400055"/>
              <a:gd name="connsiteX6" fmla="*/ 0 w 5739799"/>
              <a:gd name="connsiteY6" fmla="*/ 0 h 4400055"/>
              <a:gd name="connsiteX0" fmla="*/ 27161 w 5739799"/>
              <a:gd name="connsiteY0" fmla="*/ 18106 h 4400055"/>
              <a:gd name="connsiteX1" fmla="*/ 3619353 w 5739799"/>
              <a:gd name="connsiteY1" fmla="*/ 0 h 4400055"/>
              <a:gd name="connsiteX2" fmla="*/ 3619353 w 5739799"/>
              <a:gd name="connsiteY2" fmla="*/ 2004973 h 4400055"/>
              <a:gd name="connsiteX3" fmla="*/ 5739799 w 5739799"/>
              <a:gd name="connsiteY3" fmla="*/ 2004973 h 4400055"/>
              <a:gd name="connsiteX4" fmla="*/ 5739799 w 5739799"/>
              <a:gd name="connsiteY4" fmla="*/ 4400055 h 4400055"/>
              <a:gd name="connsiteX5" fmla="*/ 0 w 5739799"/>
              <a:gd name="connsiteY5" fmla="*/ 4400055 h 4400055"/>
              <a:gd name="connsiteX6" fmla="*/ 27161 w 5739799"/>
              <a:gd name="connsiteY6" fmla="*/ 18106 h 4400055"/>
              <a:gd name="connsiteX0" fmla="*/ 45268 w 5739799"/>
              <a:gd name="connsiteY0" fmla="*/ 2046082 h 4400055"/>
              <a:gd name="connsiteX1" fmla="*/ 3619353 w 5739799"/>
              <a:gd name="connsiteY1" fmla="*/ 0 h 4400055"/>
              <a:gd name="connsiteX2" fmla="*/ 3619353 w 5739799"/>
              <a:gd name="connsiteY2" fmla="*/ 2004973 h 4400055"/>
              <a:gd name="connsiteX3" fmla="*/ 5739799 w 5739799"/>
              <a:gd name="connsiteY3" fmla="*/ 2004973 h 4400055"/>
              <a:gd name="connsiteX4" fmla="*/ 5739799 w 5739799"/>
              <a:gd name="connsiteY4" fmla="*/ 4400055 h 4400055"/>
              <a:gd name="connsiteX5" fmla="*/ 0 w 5739799"/>
              <a:gd name="connsiteY5" fmla="*/ 4400055 h 4400055"/>
              <a:gd name="connsiteX6" fmla="*/ 45268 w 5739799"/>
              <a:gd name="connsiteY6" fmla="*/ 2046082 h 4400055"/>
              <a:gd name="connsiteX0" fmla="*/ 45268 w 5739799"/>
              <a:gd name="connsiteY0" fmla="*/ 41109 h 2395082"/>
              <a:gd name="connsiteX1" fmla="*/ 3610299 w 5739799"/>
              <a:gd name="connsiteY1" fmla="*/ 4896 h 2395082"/>
              <a:gd name="connsiteX2" fmla="*/ 3619353 w 5739799"/>
              <a:gd name="connsiteY2" fmla="*/ 0 h 2395082"/>
              <a:gd name="connsiteX3" fmla="*/ 5739799 w 5739799"/>
              <a:gd name="connsiteY3" fmla="*/ 0 h 2395082"/>
              <a:gd name="connsiteX4" fmla="*/ 5739799 w 5739799"/>
              <a:gd name="connsiteY4" fmla="*/ 2395082 h 2395082"/>
              <a:gd name="connsiteX5" fmla="*/ 0 w 5739799"/>
              <a:gd name="connsiteY5" fmla="*/ 2395082 h 2395082"/>
              <a:gd name="connsiteX6" fmla="*/ 45268 w 5739799"/>
              <a:gd name="connsiteY6" fmla="*/ 41109 h 2395082"/>
              <a:gd name="connsiteX0" fmla="*/ 0 w 5748852"/>
              <a:gd name="connsiteY0" fmla="*/ 4895 h 2395082"/>
              <a:gd name="connsiteX1" fmla="*/ 3619352 w 5748852"/>
              <a:gd name="connsiteY1" fmla="*/ 4896 h 2395082"/>
              <a:gd name="connsiteX2" fmla="*/ 3628406 w 5748852"/>
              <a:gd name="connsiteY2" fmla="*/ 0 h 2395082"/>
              <a:gd name="connsiteX3" fmla="*/ 5748852 w 5748852"/>
              <a:gd name="connsiteY3" fmla="*/ 0 h 2395082"/>
              <a:gd name="connsiteX4" fmla="*/ 5748852 w 5748852"/>
              <a:gd name="connsiteY4" fmla="*/ 2395082 h 2395082"/>
              <a:gd name="connsiteX5" fmla="*/ 9053 w 5748852"/>
              <a:gd name="connsiteY5" fmla="*/ 2395082 h 2395082"/>
              <a:gd name="connsiteX6" fmla="*/ 0 w 5748852"/>
              <a:gd name="connsiteY6" fmla="*/ 4895 h 239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8852" h="2395082">
                <a:moveTo>
                  <a:pt x="0" y="4895"/>
                </a:moveTo>
                <a:lnTo>
                  <a:pt x="3619352" y="4896"/>
                </a:lnTo>
                <a:lnTo>
                  <a:pt x="3628406" y="0"/>
                </a:lnTo>
                <a:lnTo>
                  <a:pt x="5748852" y="0"/>
                </a:lnTo>
                <a:lnTo>
                  <a:pt x="5748852" y="2395082"/>
                </a:lnTo>
                <a:lnTo>
                  <a:pt x="9053" y="2395082"/>
                </a:lnTo>
                <a:cubicBezTo>
                  <a:pt x="6035" y="1598353"/>
                  <a:pt x="3018" y="801624"/>
                  <a:pt x="0" y="4895"/>
                </a:cubicBezTo>
                <a:close/>
              </a:path>
            </a:pathLst>
          </a:custGeom>
          <a:solidFill>
            <a:srgbClr val="45DA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endParaRPr lang="ja-JP" altLang="en-US" sz="1400" kern="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sym typeface="Arial"/>
            </a:endParaRP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65046563-7478-8307-08A8-7D3DEEB7E651}"/>
              </a:ext>
            </a:extLst>
          </p:cNvPr>
          <p:cNvGrpSpPr/>
          <p:nvPr/>
        </p:nvGrpSpPr>
        <p:grpSpPr>
          <a:xfrm>
            <a:off x="4720457" y="2232418"/>
            <a:ext cx="9458801" cy="6985637"/>
            <a:chOff x="2903602" y="826053"/>
            <a:chExt cx="9459079" cy="6985843"/>
          </a:xfrm>
        </p:grpSpPr>
        <p:sp>
          <p:nvSpPr>
            <p:cNvPr id="144" name="TextBox 11">
              <a:extLst>
                <a:ext uri="{FF2B5EF4-FFF2-40B4-BE49-F238E27FC236}">
                  <a16:creationId xmlns:a16="http://schemas.microsoft.com/office/drawing/2014/main" id="{F014E8F0-A938-76D6-57E5-246C88BE2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3801" y="2428288"/>
              <a:ext cx="1705648" cy="59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01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002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503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004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505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006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2507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8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68">
                <a:buClr>
                  <a:srgbClr val="000000"/>
                </a:buClr>
              </a:pPr>
              <a:r>
                <a:rPr kumimoji="0" lang="en-US" altLang="en-US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Azure Event Hubs</a:t>
              </a:r>
            </a:p>
            <a:p>
              <a:pPr algn="ctr" defTabSz="914368">
                <a:buClr>
                  <a:srgbClr val="000000"/>
                </a:buClr>
              </a:pPr>
              <a:r>
                <a:rPr kumimoji="0" lang="ja-JP" altLang="en-US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ストリーミングデータ</a:t>
              </a:r>
            </a:p>
            <a:p>
              <a:pPr algn="ctr" defTabSz="914368">
                <a:buClr>
                  <a:srgbClr val="000000"/>
                </a:buClr>
              </a:pPr>
              <a:r>
                <a:rPr kumimoji="0" lang="ja-JP" altLang="en-US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収集用ストリーム</a:t>
              </a:r>
              <a:endPara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endParaRPr>
            </a:p>
          </p:txBody>
        </p:sp>
        <p:sp>
          <p:nvSpPr>
            <p:cNvPr id="148" name="TextBox 9">
              <a:extLst>
                <a:ext uri="{FF2B5EF4-FFF2-40B4-BE49-F238E27FC236}">
                  <a16:creationId xmlns:a16="http://schemas.microsoft.com/office/drawing/2014/main" id="{8080A488-3B0D-EE5C-EC14-B7FA90B28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2355" y="2503550"/>
              <a:ext cx="2062495" cy="597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01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002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503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004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505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006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2507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8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68">
                <a:buClr>
                  <a:srgbClr val="000000"/>
                </a:buClr>
              </a:pPr>
              <a:r>
                <a:rPr kumimoji="0" lang="en-US" altLang="ja-JP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Azure</a:t>
              </a:r>
              <a:r>
                <a:rPr kumimoji="0" lang="ja-JP" altLang="en-US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 </a:t>
              </a:r>
              <a:r>
                <a:rPr kumimoji="0" lang="en-US" altLang="ja-JP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Data Explorer</a:t>
              </a:r>
              <a:endPara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endParaRPr>
            </a:p>
            <a:p>
              <a:pPr algn="ctr" defTabSz="914368">
                <a:buClr>
                  <a:srgbClr val="000000"/>
                </a:buClr>
              </a:pPr>
              <a:r>
                <a:rPr kumimoji="0" lang="ja-JP" altLang="en-US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ストリーミングデータの</a:t>
              </a:r>
              <a:endPara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endParaRPr>
            </a:p>
            <a:p>
              <a:pPr algn="ctr" defTabSz="914368">
                <a:buClr>
                  <a:srgbClr val="000000"/>
                </a:buClr>
              </a:pPr>
              <a:r>
                <a:rPr kumimoji="0" lang="ja-JP" altLang="en-US" sz="10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リアルタイム分析および蓄積処理</a:t>
              </a:r>
              <a:endPara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endParaRPr>
            </a:p>
          </p:txBody>
        </p:sp>
        <p:cxnSp>
          <p:nvCxnSpPr>
            <p:cNvPr id="150" name="直線矢印コネクタ 120">
              <a:extLst>
                <a:ext uri="{FF2B5EF4-FFF2-40B4-BE49-F238E27FC236}">
                  <a16:creationId xmlns:a16="http://schemas.microsoft.com/office/drawing/2014/main" id="{C1BD3BFB-D3C4-081B-D441-9989D2B90E24}"/>
                </a:ext>
              </a:extLst>
            </p:cNvPr>
            <p:cNvCxnSpPr>
              <a:cxnSpLocks/>
            </p:cNvCxnSpPr>
            <p:nvPr/>
          </p:nvCxnSpPr>
          <p:spPr>
            <a:xfrm>
              <a:off x="6034582" y="2255275"/>
              <a:ext cx="8410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Rectangle 78">
              <a:extLst>
                <a:ext uri="{FF2B5EF4-FFF2-40B4-BE49-F238E27FC236}">
                  <a16:creationId xmlns:a16="http://schemas.microsoft.com/office/drawing/2014/main" id="{BE67741A-522B-68BC-DF3A-BB22756A7950}"/>
                </a:ext>
              </a:extLst>
            </p:cNvPr>
            <p:cNvSpPr/>
            <p:nvPr/>
          </p:nvSpPr>
          <p:spPr>
            <a:xfrm>
              <a:off x="2903602" y="826053"/>
              <a:ext cx="9459079" cy="6985843"/>
            </a:xfrm>
            <a:prstGeom prst="rect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02905" tIns="91437"/>
            <a:lstStyle>
              <a:defPPr>
                <a:defRPr lang="ja-JP"/>
              </a:defPPr>
              <a:lvl1pPr marL="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01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002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503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004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505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006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2507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8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68">
                <a:buClr>
                  <a:srgbClr val="000000"/>
                </a:buClr>
                <a:defRPr/>
              </a:pPr>
              <a:r>
                <a:rPr kumimoji="0" lang="en-US" sz="14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Azure</a:t>
              </a:r>
            </a:p>
          </p:txBody>
        </p:sp>
        <p:sp>
          <p:nvSpPr>
            <p:cNvPr id="163" name="Rectangle 134">
              <a:extLst>
                <a:ext uri="{FF2B5EF4-FFF2-40B4-BE49-F238E27FC236}">
                  <a16:creationId xmlns:a16="http://schemas.microsoft.com/office/drawing/2014/main" id="{EA327337-7C91-D55B-4145-C6F4B63E1C0B}"/>
                </a:ext>
              </a:extLst>
            </p:cNvPr>
            <p:cNvSpPr/>
            <p:nvPr/>
          </p:nvSpPr>
          <p:spPr>
            <a:xfrm>
              <a:off x="9143026" y="5263440"/>
              <a:ext cx="2877206" cy="1791502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37"/>
            <a:lstStyle>
              <a:defPPr>
                <a:defRPr lang="ja-JP"/>
              </a:defPPr>
              <a:lvl1pPr marL="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01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002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503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004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505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006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2507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8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68">
                <a:buClr>
                  <a:srgbClr val="000000"/>
                </a:buClr>
                <a:defRPr/>
              </a:pPr>
              <a:endParaRPr kumimoji="0" lang="en-US" altLang="ja-JP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endParaRPr>
            </a:p>
          </p:txBody>
        </p:sp>
        <p:sp>
          <p:nvSpPr>
            <p:cNvPr id="164" name="TextBox 20">
              <a:extLst>
                <a:ext uri="{FF2B5EF4-FFF2-40B4-BE49-F238E27FC236}">
                  <a16:creationId xmlns:a16="http://schemas.microsoft.com/office/drawing/2014/main" id="{A715521A-01A4-9384-73E8-3C2285367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47659" y="5346957"/>
              <a:ext cx="2361133" cy="738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7" tIns="45719" rIns="91437" bIns="45719" anchor="t">
              <a:spAutoFit/>
            </a:bodyPr>
            <a:lstStyle>
              <a:defPPr>
                <a:defRPr lang="ja-JP"/>
              </a:defPPr>
              <a:lvl1pPr marL="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01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002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503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004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505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006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2507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8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68">
                <a:buClr>
                  <a:srgbClr val="000000"/>
                </a:buClr>
              </a:pPr>
              <a:r>
                <a:rPr kumimoji="0" lang="ja-JP" altLang="en-US" sz="14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連携機能</a:t>
              </a:r>
            </a:p>
            <a:p>
              <a:pPr defTabSz="914368">
                <a:buClr>
                  <a:srgbClr val="000000"/>
                </a:buClr>
              </a:pPr>
              <a:r>
                <a:rPr kumimoji="0" lang="ja-JP" altLang="en-US" sz="14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蓄積したデータを参照し利用する機能</a:t>
              </a:r>
            </a:p>
          </p:txBody>
        </p:sp>
        <p:sp>
          <p:nvSpPr>
            <p:cNvPr id="165" name="TextBox 20">
              <a:extLst>
                <a:ext uri="{FF2B5EF4-FFF2-40B4-BE49-F238E27FC236}">
                  <a16:creationId xmlns:a16="http://schemas.microsoft.com/office/drawing/2014/main" id="{8A37275C-63BF-D64C-A528-363A52766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6397" y="6112208"/>
              <a:ext cx="2674914" cy="646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7" tIns="45719" rIns="91437" bIns="45719" anchor="t">
              <a:spAutoFit/>
            </a:bodyPr>
            <a:lstStyle>
              <a:defPPr>
                <a:defRPr lang="ja-JP"/>
              </a:defPPr>
              <a:lvl1pPr marL="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7501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5002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2503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0004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7505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50060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2507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00081" algn="l" defTabSz="1350020" rtl="0" eaLnBrk="1" latinLnBrk="0" hangingPunct="1">
                <a:defRPr kumimoji="1" sz="265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68">
                <a:buClr>
                  <a:srgbClr val="000000"/>
                </a:buClr>
              </a:pPr>
              <a:r>
                <a:rPr kumimoji="0" lang="ja-JP" altLang="en-US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例</a:t>
              </a:r>
            </a:p>
            <a:p>
              <a:pPr defTabSz="914368">
                <a:buClr>
                  <a:srgbClr val="000000"/>
                </a:buClr>
              </a:pPr>
              <a:r>
                <a:rPr kumimoji="0" lang="ja-JP" altLang="en-US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データ管理</a:t>
              </a:r>
              <a:r>
                <a:rPr kumimoji="0" lang="en-US" altLang="ja-JP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_</a:t>
              </a:r>
              <a:r>
                <a:rPr kumimoji="0" lang="ja-JP" altLang="en-US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分析用ダッシュボード機能</a:t>
              </a:r>
            </a:p>
            <a:p>
              <a:pPr defTabSz="914368">
                <a:buClr>
                  <a:srgbClr val="000000"/>
                </a:buClr>
              </a:pPr>
              <a:r>
                <a:rPr kumimoji="0" lang="ja-JP" altLang="en-US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データ管理</a:t>
              </a:r>
              <a:r>
                <a:rPr kumimoji="0" lang="en-US" altLang="ja-JP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_</a:t>
              </a:r>
              <a:r>
                <a:rPr kumimoji="0" lang="ja-JP" altLang="en-US" sz="1200" kern="0" dirty="0">
                  <a:solidFill>
                    <a:srgbClr val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  <a:sym typeface="Arial"/>
                </a:rPr>
                <a:t>統計処理機能</a:t>
              </a:r>
            </a:p>
          </p:txBody>
        </p:sp>
      </p:grp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587BDF40-06A5-E5DD-2D0B-83D3009A0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0457" y="2232417"/>
            <a:ext cx="380990" cy="380990"/>
          </a:xfrm>
          <a:prstGeom prst="rect">
            <a:avLst/>
          </a:prstGeom>
        </p:spPr>
      </p:pic>
      <p:sp>
        <p:nvSpPr>
          <p:cNvPr id="2" name="Rectangle 134">
            <a:extLst>
              <a:ext uri="{FF2B5EF4-FFF2-40B4-BE49-F238E27FC236}">
                <a16:creationId xmlns:a16="http://schemas.microsoft.com/office/drawing/2014/main" id="{358BCDF7-B76D-E8F5-7836-D164D86335DB}"/>
              </a:ext>
            </a:extLst>
          </p:cNvPr>
          <p:cNvSpPr/>
          <p:nvPr/>
        </p:nvSpPr>
        <p:spPr>
          <a:xfrm>
            <a:off x="2711852" y="3064942"/>
            <a:ext cx="1545112" cy="114271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  <a:defRPr/>
            </a:pPr>
            <a:endParaRPr kumimoji="0" lang="en-US" altLang="ja-JP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3A73E23A-F2FB-BDC4-DC54-A2273CB04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694" y="3259443"/>
            <a:ext cx="1378129" cy="73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9" rIns="91437" bIns="45719" anchor="t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データソース</a:t>
            </a:r>
            <a:endParaRPr kumimoji="0" lang="en-US" altLang="ja-JP" sz="14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及び</a:t>
            </a:r>
            <a:endParaRPr kumimoji="0" lang="en-US" altLang="ja-JP" sz="14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プロデューサー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3953B8AD-1F6F-E98D-507C-1F861C88D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1922" y="3254279"/>
            <a:ext cx="548623" cy="53761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75DE92E-3EB0-B4EC-010C-37ADA99E1B08}"/>
              </a:ext>
            </a:extLst>
          </p:cNvPr>
          <p:cNvSpPr txBox="1"/>
          <p:nvPr/>
        </p:nvSpPr>
        <p:spPr>
          <a:xfrm>
            <a:off x="10880779" y="2554705"/>
            <a:ext cx="2877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データ管理</a:t>
            </a:r>
            <a:r>
              <a:rPr lang="en-US" altLang="ja-JP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_</a:t>
            </a:r>
            <a:r>
              <a:rPr lang="ja-JP" altLang="en-US" sz="14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大量データ取り込み機能</a:t>
            </a: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972A936-3176-0419-9853-4B2FA5541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897" y="4133513"/>
            <a:ext cx="22430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br>
              <a: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</a:br>
            <a:r>
              <a: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Azure Data Lake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Storage Gen2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ストリーミングデータ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Arial"/>
              </a:rPr>
              <a:t>保存ストレージ</a:t>
            </a:r>
            <a:endParaRPr kumimoji="0" lang="en-US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endParaRPr kumimoji="0" lang="en-US" altLang="en-US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9" name="直線矢印コネクタ 120">
            <a:extLst>
              <a:ext uri="{FF2B5EF4-FFF2-40B4-BE49-F238E27FC236}">
                <a16:creationId xmlns:a16="http://schemas.microsoft.com/office/drawing/2014/main" id="{AE5E171A-87E7-2EDD-F7F5-F3B248CCB542}"/>
              </a:ext>
            </a:extLst>
          </p:cNvPr>
          <p:cNvCxnSpPr>
            <a:cxnSpLocks/>
          </p:cNvCxnSpPr>
          <p:nvPr/>
        </p:nvCxnSpPr>
        <p:spPr>
          <a:xfrm>
            <a:off x="9432490" y="3667592"/>
            <a:ext cx="2444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120">
            <a:extLst>
              <a:ext uri="{FF2B5EF4-FFF2-40B4-BE49-F238E27FC236}">
                <a16:creationId xmlns:a16="http://schemas.microsoft.com/office/drawing/2014/main" id="{E4215B65-F701-C7E6-A81D-DD217E467919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256964" y="3636300"/>
            <a:ext cx="11495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770EF1AA-C870-3BE3-824C-0A68DA5A5803}"/>
              </a:ext>
            </a:extLst>
          </p:cNvPr>
          <p:cNvCxnSpPr>
            <a:stCxn id="163" idx="1"/>
            <a:endCxn id="148" idx="2"/>
          </p:cNvCxnSpPr>
          <p:nvPr/>
        </p:nvCxnSpPr>
        <p:spPr>
          <a:xfrm rot="10800000">
            <a:off x="9000332" y="4507686"/>
            <a:ext cx="1959366" cy="3057715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34">
            <a:extLst>
              <a:ext uri="{FF2B5EF4-FFF2-40B4-BE49-F238E27FC236}">
                <a16:creationId xmlns:a16="http://schemas.microsoft.com/office/drawing/2014/main" id="{E01F1564-E9E1-29AD-1F3D-76A3BF8A777B}"/>
              </a:ext>
            </a:extLst>
          </p:cNvPr>
          <p:cNvSpPr/>
          <p:nvPr/>
        </p:nvSpPr>
        <p:spPr>
          <a:xfrm>
            <a:off x="5377632" y="2982511"/>
            <a:ext cx="2477205" cy="29087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37"/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  <a:defRPr/>
            </a:pPr>
            <a:endParaRPr kumimoji="0" lang="en-US" altLang="ja-JP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F356780B-0F41-EF6F-396A-08940B4AE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1670" y="4612731"/>
            <a:ext cx="469126" cy="537617"/>
          </a:xfrm>
          <a:prstGeom prst="rect">
            <a:avLst/>
          </a:prstGeom>
        </p:spPr>
      </p:pic>
      <p:sp>
        <p:nvSpPr>
          <p:cNvPr id="37" name="TextBox 11">
            <a:extLst>
              <a:ext uri="{FF2B5EF4-FFF2-40B4-BE49-F238E27FC236}">
                <a16:creationId xmlns:a16="http://schemas.microsoft.com/office/drawing/2014/main" id="{3BBB8487-C4D4-28B9-0568-96DD19F3E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625" y="5169369"/>
            <a:ext cx="17055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IoT Hub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IoT</a:t>
            </a: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 デバイスからの</a:t>
            </a:r>
            <a:endParaRPr kumimoji="0" lang="en-US" altLang="ja-JP" sz="10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0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テレメトリデータ収集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09E9718C-AD44-BCCA-AA7C-8043188F4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54389" y="3380129"/>
            <a:ext cx="504239" cy="504239"/>
          </a:xfrm>
          <a:prstGeom prst="rect">
            <a:avLst/>
          </a:prstGeo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A3586C6D-E736-41A0-5D10-00117798F9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75330" y="4837536"/>
            <a:ext cx="450003" cy="4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5001" tIns="67501" rIns="135001" bIns="67501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 sz="3924"/>
          </a:p>
        </p:txBody>
      </p:sp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9776563A-1064-CFF6-513F-839F3FBE30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010594" y="3466564"/>
            <a:ext cx="698998" cy="698998"/>
          </a:xfrm>
          <a:prstGeom prst="rect">
            <a:avLst/>
          </a:prstGeom>
        </p:spPr>
      </p:pic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1B52672-3884-0C6A-7D90-F1F2718EF5C4}"/>
              </a:ext>
            </a:extLst>
          </p:cNvPr>
          <p:cNvCxnSpPr/>
          <p:nvPr/>
        </p:nvCxnSpPr>
        <p:spPr>
          <a:xfrm>
            <a:off x="7851345" y="3834605"/>
            <a:ext cx="8697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EF657BF-78B3-5C53-890B-6589A6F63BA9}"/>
              </a:ext>
            </a:extLst>
          </p:cNvPr>
          <p:cNvCxnSpPr/>
          <p:nvPr/>
        </p:nvCxnSpPr>
        <p:spPr>
          <a:xfrm>
            <a:off x="9432490" y="3834605"/>
            <a:ext cx="24449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CCEB2236-811A-D820-1754-3AE19C90B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Meiryo UI"/>
                <a:ea typeface="Meiryo UI"/>
              </a:rPr>
              <a:t>7-1-4-8.</a:t>
            </a:r>
            <a:r>
              <a:rPr lang="ja-JP" altLang="en-US" dirty="0">
                <a:latin typeface="Meiryo UI"/>
                <a:ea typeface="Meiryo UI"/>
              </a:rPr>
              <a:t>データ管理_大量データ</a:t>
            </a:r>
            <a:r>
              <a:rPr lang="ja-JP" altLang="en-US">
                <a:latin typeface="Meiryo UI"/>
                <a:ea typeface="Meiryo UI"/>
              </a:rPr>
              <a:t>取り込み機能</a:t>
            </a:r>
            <a:br>
              <a:rPr lang="en-US" altLang="ja-JP">
                <a:latin typeface="Meiryo UI"/>
                <a:ea typeface="Meiryo UI"/>
              </a:rPr>
            </a:br>
            <a:r>
              <a:rPr lang="ja-JP" altLang="en-US" sz="4000">
                <a:latin typeface="Meiryo UI"/>
                <a:ea typeface="Meiryo UI"/>
              </a:rPr>
              <a:t>（</a:t>
            </a:r>
            <a:r>
              <a:rPr lang="ja-JP" altLang="en-US" sz="4000" dirty="0">
                <a:latin typeface="Meiryo UI"/>
                <a:ea typeface="Meiryo UI"/>
              </a:rPr>
              <a:t>パターン2 大規模なリアルタイム分析を実施し、スケーリングが必要な場合）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4776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7-1-5-1. </a:t>
            </a:r>
            <a:r>
              <a:rPr kumimoji="1" lang="ja-JP" altLang="en-US" dirty="0"/>
              <a:t>利用者通知</a:t>
            </a:r>
            <a:r>
              <a:rPr kumimoji="1" lang="en-US" altLang="ja-JP" dirty="0"/>
              <a:t>_</a:t>
            </a:r>
            <a:r>
              <a:rPr kumimoji="1" lang="ja-JP" altLang="en-US" dirty="0"/>
              <a:t>メッセージ</a:t>
            </a:r>
            <a:r>
              <a:rPr kumimoji="1" lang="ja-JP" altLang="en-US"/>
              <a:t>通知機能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 </a:t>
            </a:r>
            <a:r>
              <a:rPr lang="en-US" altLang="en-US" dirty="0">
                <a:cs typeface="Arial" panose="020B0604020202020204" pitchFamily="34" charset="0"/>
              </a:rPr>
              <a:t>Azure Communication Services</a:t>
            </a:r>
            <a:r>
              <a:rPr kumimoji="1" lang="ja-JP" altLang="en-US" dirty="0"/>
              <a:t>利用）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27050C-7D79-596F-2464-C65307296914}"/>
              </a:ext>
            </a:extLst>
          </p:cNvPr>
          <p:cNvSpPr/>
          <p:nvPr/>
        </p:nvSpPr>
        <p:spPr>
          <a:xfrm>
            <a:off x="8024773" y="4963378"/>
            <a:ext cx="5842657" cy="201673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利用者通知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メッセージ通知機能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47ECFDF-DE01-F6B4-247F-CCCC5455082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870415" y="5949111"/>
            <a:ext cx="17194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115">
            <a:extLst>
              <a:ext uri="{FF2B5EF4-FFF2-40B4-BE49-F238E27FC236}">
                <a16:creationId xmlns:a16="http://schemas.microsoft.com/office/drawing/2014/main" id="{F4340711-8AC9-1EBD-4B6E-2197EF934A94}"/>
              </a:ext>
            </a:extLst>
          </p:cNvPr>
          <p:cNvSpPr/>
          <p:nvPr/>
        </p:nvSpPr>
        <p:spPr>
          <a:xfrm>
            <a:off x="5589876" y="5248778"/>
            <a:ext cx="2261370" cy="14006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78E55378-FA17-DBF9-597A-3DFC3A6C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405" y="5275845"/>
            <a:ext cx="22357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申請の受理など、通知が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必要になるイベントの発生源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36670D25-A4DE-B443-9117-A6934256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93" y="6001588"/>
            <a:ext cx="2535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.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申請・届出機能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   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審査・承認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審査・承認機能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6F82AB4-D12C-0BB7-91CA-276F20EBF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201" y="6173145"/>
            <a:ext cx="2279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Communication Services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通知メール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送信</a:t>
            </a:r>
          </a:p>
        </p:txBody>
      </p:sp>
      <p:cxnSp>
        <p:nvCxnSpPr>
          <p:cNvPr id="17" name="カギ線コネクタ 19">
            <a:extLst>
              <a:ext uri="{FF2B5EF4-FFF2-40B4-BE49-F238E27FC236}">
                <a16:creationId xmlns:a16="http://schemas.microsoft.com/office/drawing/2014/main" id="{6B2F921C-6A3D-64FE-074E-29616CDCBAD4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 flipH="1">
            <a:off x="8201058" y="1976288"/>
            <a:ext cx="98953" cy="9094982"/>
          </a:xfrm>
          <a:prstGeom prst="bentConnector3">
            <a:avLst>
              <a:gd name="adj1" fmla="val -231019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1">
            <a:extLst>
              <a:ext uri="{FF2B5EF4-FFF2-40B4-BE49-F238E27FC236}">
                <a16:creationId xmlns:a16="http://schemas.microsoft.com/office/drawing/2014/main" id="{5367D93D-C1FC-DAFF-3E55-297BFAC4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247" y="6185112"/>
            <a:ext cx="2292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Service Bus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通知メール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送信用キュー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8B4F7080-3D4D-F716-E2A8-95D24165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751" y="6182731"/>
            <a:ext cx="2292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通知メール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送信処理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B456425-2E14-FECF-A761-C5E1337E4F4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851246" y="5949111"/>
            <a:ext cx="8725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1A439D5-0E85-A9BF-D7DC-741A8B31EB66}"/>
              </a:ext>
            </a:extLst>
          </p:cNvPr>
          <p:cNvCxnSpPr>
            <a:cxnSpLocks/>
          </p:cNvCxnSpPr>
          <p:nvPr/>
        </p:nvCxnSpPr>
        <p:spPr>
          <a:xfrm>
            <a:off x="9271022" y="5949111"/>
            <a:ext cx="13455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8C9380-C833-2BB0-0212-A9A73A2F8D75}"/>
              </a:ext>
            </a:extLst>
          </p:cNvPr>
          <p:cNvCxnSpPr>
            <a:cxnSpLocks/>
          </p:cNvCxnSpPr>
          <p:nvPr/>
        </p:nvCxnSpPr>
        <p:spPr>
          <a:xfrm>
            <a:off x="11163739" y="5949111"/>
            <a:ext cx="13606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AFBE5D3F-8D53-45C3-7896-72D167B8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4918" y="5700956"/>
            <a:ext cx="541575" cy="541575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19252769-5632-6DF3-AAE1-B7DFC6D32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182" y="5651465"/>
            <a:ext cx="548640" cy="548640"/>
          </a:xfrm>
          <a:prstGeom prst="rect">
            <a:avLst/>
          </a:prstGeom>
        </p:spPr>
      </p:pic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DE7F0795-3BF9-9D5C-A8EF-3C8CD422E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24426" y="5642698"/>
            <a:ext cx="658090" cy="658090"/>
          </a:xfrm>
          <a:prstGeom prst="rect">
            <a:avLst/>
          </a:prstGeom>
        </p:spPr>
      </p:pic>
      <p:sp>
        <p:nvSpPr>
          <p:cNvPr id="15" name="Rectangle 78">
            <a:extLst>
              <a:ext uri="{FF2B5EF4-FFF2-40B4-BE49-F238E27FC236}">
                <a16:creationId xmlns:a16="http://schemas.microsoft.com/office/drawing/2014/main" id="{C0C05AE3-57D5-FDB1-E36A-553A106C16C9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AA4DA55-8F01-738F-E16B-0A3EDBF7E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9" name="Graphic 23">
            <a:extLst>
              <a:ext uri="{FF2B5EF4-FFF2-40B4-BE49-F238E27FC236}">
                <a16:creationId xmlns:a16="http://schemas.microsoft.com/office/drawing/2014/main" id="{FC71FE56-A549-8E89-0150-3A16D7AF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9C3F521F-D091-0502-90E1-B83DAECC8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246" y="6237171"/>
            <a:ext cx="7350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</p:spTree>
    <p:extLst>
      <p:ext uri="{BB962C8B-B14F-4D97-AF65-F5344CB8AC3E}">
        <p14:creationId xmlns:p14="http://schemas.microsoft.com/office/powerpoint/2010/main" val="4188659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7-1-5-1. </a:t>
            </a:r>
            <a:r>
              <a:rPr kumimoji="1" lang="ja-JP" altLang="en-US" dirty="0"/>
              <a:t>利用者通知</a:t>
            </a:r>
            <a:r>
              <a:rPr kumimoji="1" lang="en-US" altLang="ja-JP" dirty="0"/>
              <a:t>_</a:t>
            </a:r>
            <a:r>
              <a:rPr kumimoji="1" lang="ja-JP" altLang="en-US" dirty="0"/>
              <a:t>メッセージ</a:t>
            </a:r>
            <a:r>
              <a:rPr kumimoji="1" lang="ja-JP" altLang="en-US"/>
              <a:t>通知機能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2 Azure Notification Hubs</a:t>
            </a:r>
            <a:r>
              <a:rPr kumimoji="1" lang="ja-JP" altLang="en-US" dirty="0"/>
              <a:t>利用）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7DC7405-222A-888D-F247-DC691397D935}"/>
              </a:ext>
            </a:extLst>
          </p:cNvPr>
          <p:cNvGrpSpPr/>
          <p:nvPr/>
        </p:nvGrpSpPr>
        <p:grpSpPr>
          <a:xfrm>
            <a:off x="3703044" y="4963378"/>
            <a:ext cx="10234807" cy="2016733"/>
            <a:chOff x="557179" y="2822713"/>
            <a:chExt cx="10234807" cy="2016733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7F27050C-7D79-596F-2464-C65307296914}"/>
                </a:ext>
              </a:extLst>
            </p:cNvPr>
            <p:cNvSpPr/>
            <p:nvPr/>
          </p:nvSpPr>
          <p:spPr>
            <a:xfrm>
              <a:off x="4878908" y="2822713"/>
              <a:ext cx="5842657" cy="2016733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利用者通知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_</a:t>
              </a:r>
              <a:r>
                <a:rPr kumimoji="1" lang="ja-JP" altLang="en-US" sz="14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メッセージ通知機能</a:t>
              </a:r>
              <a:endPara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B47ECFDF-DE01-F6B4-247F-CCCC54550827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724550" y="3808446"/>
              <a:ext cx="17194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Rectangle 115">
              <a:extLst>
                <a:ext uri="{FF2B5EF4-FFF2-40B4-BE49-F238E27FC236}">
                  <a16:creationId xmlns:a16="http://schemas.microsoft.com/office/drawing/2014/main" id="{F4340711-8AC9-1EBD-4B6E-2197EF934A94}"/>
                </a:ext>
              </a:extLst>
            </p:cNvPr>
            <p:cNvSpPr/>
            <p:nvPr/>
          </p:nvSpPr>
          <p:spPr>
            <a:xfrm>
              <a:off x="2444011" y="3108113"/>
              <a:ext cx="2261370" cy="1400665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78E55378-FA17-DBF9-597A-3DFC3A6C6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540" y="3135180"/>
              <a:ext cx="2235782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申請の受理など、通知が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必要になるイベントの発生源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36670D25-A4DE-B443-9117-A693425631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6928" y="3860923"/>
              <a:ext cx="25358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. 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     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56F82AB4-D12C-0BB7-91CA-276F20EBF1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2336" y="4032480"/>
              <a:ext cx="22796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Notification Hubs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プッシュ</a:t>
              </a:r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通知送信</a:t>
              </a:r>
            </a:p>
          </p:txBody>
        </p:sp>
        <p:cxnSp>
          <p:nvCxnSpPr>
            <p:cNvPr id="17" name="カギ線コネクタ 19">
              <a:extLst>
                <a:ext uri="{FF2B5EF4-FFF2-40B4-BE49-F238E27FC236}">
                  <a16:creationId xmlns:a16="http://schemas.microsoft.com/office/drawing/2014/main" id="{6B2F921C-6A3D-64FE-074E-29616CDCBAD4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rot="5400000" flipH="1">
              <a:off x="5055193" y="-164377"/>
              <a:ext cx="98953" cy="9094982"/>
            </a:xfrm>
            <a:prstGeom prst="bentConnector3">
              <a:avLst>
                <a:gd name="adj1" fmla="val -231019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5367D93D-C1FC-DAFF-3E55-297BFAC417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5382" y="4044447"/>
              <a:ext cx="22923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Service Bus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プッシュ</a:t>
              </a:r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通知送信用キュー</a:t>
              </a: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8B4F7080-3D4D-F716-E2A8-95D2416515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7886" y="4042066"/>
              <a:ext cx="22923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Functions</a:t>
              </a:r>
            </a:p>
            <a:p>
              <a:pPr algn="ctr" eaLnBrk="1" hangingPunct="1"/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プッシュ</a:t>
              </a:r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通知送信処理</a:t>
              </a: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1B456425-2E14-FECF-A761-C5E1337E4F4A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4705381" y="3808446"/>
              <a:ext cx="8725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91A439D5-0E85-A9BF-D7DC-741A8B31EB66}"/>
                </a:ext>
              </a:extLst>
            </p:cNvPr>
            <p:cNvCxnSpPr>
              <a:cxnSpLocks/>
            </p:cNvCxnSpPr>
            <p:nvPr/>
          </p:nvCxnSpPr>
          <p:spPr>
            <a:xfrm>
              <a:off x="6125157" y="3808446"/>
              <a:ext cx="13455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F98C9380-C833-2BB0-0212-A9A73A2F8D75}"/>
                </a:ext>
              </a:extLst>
            </p:cNvPr>
            <p:cNvCxnSpPr>
              <a:cxnSpLocks/>
            </p:cNvCxnSpPr>
            <p:nvPr/>
          </p:nvCxnSpPr>
          <p:spPr>
            <a:xfrm>
              <a:off x="8017874" y="3808446"/>
              <a:ext cx="13606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AFBE5D3F-8D53-45C3-7896-72D167B8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4918" y="5700956"/>
            <a:ext cx="541575" cy="541575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19252769-5632-6DF3-AAE1-B7DFC6D32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2182" y="5651465"/>
            <a:ext cx="548640" cy="548640"/>
          </a:xfrm>
          <a:prstGeom prst="rect">
            <a:avLst/>
          </a:prstGeom>
        </p:spPr>
      </p:pic>
      <p:sp>
        <p:nvSpPr>
          <p:cNvPr id="15" name="Rectangle 78">
            <a:extLst>
              <a:ext uri="{FF2B5EF4-FFF2-40B4-BE49-F238E27FC236}">
                <a16:creationId xmlns:a16="http://schemas.microsoft.com/office/drawing/2014/main" id="{C0C05AE3-57D5-FDB1-E36A-553A106C16C9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AA4DA55-8F01-738F-E16B-0A3EDBF7E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9" name="Graphic 23">
            <a:extLst>
              <a:ext uri="{FF2B5EF4-FFF2-40B4-BE49-F238E27FC236}">
                <a16:creationId xmlns:a16="http://schemas.microsoft.com/office/drawing/2014/main" id="{FC71FE56-A549-8E89-0150-3A16D7AF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9C3F521F-D091-0502-90E1-B83DAECC8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7246" y="6237171"/>
            <a:ext cx="73501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078A91B2-B646-389A-17D5-C18411C05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01982" y="5662882"/>
            <a:ext cx="658090" cy="65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15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7907965" y="2759819"/>
            <a:ext cx="8517612" cy="374000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利用者通知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プッシュ通知機能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/>
          </a:bodyPr>
          <a:lstStyle/>
          <a:p>
            <a:r>
              <a:rPr kumimoji="1" lang="en-US" altLang="ja-JP" sz="4000"/>
              <a:t>7-1-5-2. </a:t>
            </a:r>
            <a:r>
              <a:rPr kumimoji="1" lang="ja-JP" altLang="en-US" sz="4000"/>
              <a:t>利用者通知</a:t>
            </a:r>
            <a:r>
              <a:rPr kumimoji="1" lang="en-US" altLang="ja-JP" sz="4000"/>
              <a:t>_</a:t>
            </a:r>
            <a:r>
              <a:rPr kumimoji="1" lang="ja-JP" altLang="en-US" sz="4000"/>
              <a:t>プッシュ通知機能</a:t>
            </a:r>
            <a:endParaRPr kumimoji="1" lang="ja-JP" altLang="en-US" sz="4000" dirty="0"/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4812737" y="2104236"/>
            <a:ext cx="11910137" cy="557520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0799" y="2113106"/>
            <a:ext cx="381000" cy="381000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15ABC0AF-ABD0-802A-2984-87B40018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171" y="5002398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9" name="Graphic 23">
            <a:extLst>
              <a:ext uri="{FF2B5EF4-FFF2-40B4-BE49-F238E27FC236}">
                <a16:creationId xmlns:a16="http://schemas.microsoft.com/office/drawing/2014/main" id="{2AAABFF2-6111-45ED-75F4-37F434C1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2019757" y="4255766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0797875-295F-7E8A-5E00-D15BE5D2278A}"/>
              </a:ext>
            </a:extLst>
          </p:cNvPr>
          <p:cNvGrpSpPr/>
          <p:nvPr/>
        </p:nvGrpSpPr>
        <p:grpSpPr>
          <a:xfrm>
            <a:off x="5093655" y="3670007"/>
            <a:ext cx="2477278" cy="1776947"/>
            <a:chOff x="13615363" y="765310"/>
            <a:chExt cx="2477278" cy="1776947"/>
          </a:xfrm>
        </p:grpSpPr>
        <p:sp>
          <p:nvSpPr>
            <p:cNvPr id="6" name="Rectangle 134">
              <a:extLst>
                <a:ext uri="{FF2B5EF4-FFF2-40B4-BE49-F238E27FC236}">
                  <a16:creationId xmlns:a16="http://schemas.microsoft.com/office/drawing/2014/main" id="{335BD533-70BC-C654-A996-BD9310A370BC}"/>
                </a:ext>
              </a:extLst>
            </p:cNvPr>
            <p:cNvSpPr/>
            <p:nvPr/>
          </p:nvSpPr>
          <p:spPr>
            <a:xfrm>
              <a:off x="13615363" y="765310"/>
              <a:ext cx="2477278" cy="177694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6FF7EDC9-DBA5-67BF-7FEE-952A993B37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9607" y="865213"/>
              <a:ext cx="236113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機能</a:t>
              </a:r>
              <a:endParaRPr lang="ja-JP" sz="14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申請受理など通知が必要になるイベントの発生源</a:t>
              </a:r>
              <a:endPara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E29973A7-249A-686F-DF9B-FFBE73D83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96835" y="1722071"/>
              <a:ext cx="22639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申請・届出機能</a:t>
              </a:r>
              <a:endParaRPr lang="en-US" altLang="zh-TW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,Sans-Serif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審査・承認機能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pic>
        <p:nvPicPr>
          <p:cNvPr id="14" name="グラフィックス 13" descr="スマート フォン 枠線">
            <a:extLst>
              <a:ext uri="{FF2B5EF4-FFF2-40B4-BE49-F238E27FC236}">
                <a16:creationId xmlns:a16="http://schemas.microsoft.com/office/drawing/2014/main" id="{2EAF6A37-8819-FE1E-6BC4-B9C01F1B2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6479" y="6081201"/>
            <a:ext cx="802355" cy="802355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B0152681-33B0-BA40-2D5D-D7242AEFF50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755555" y="4558481"/>
            <a:ext cx="2338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48D468A-EC6A-5E00-47AB-1BE8A88275B0}"/>
              </a:ext>
            </a:extLst>
          </p:cNvPr>
          <p:cNvCxnSpPr>
            <a:cxnSpLocks/>
            <a:stCxn id="14" idx="0"/>
            <a:endCxn id="18" idx="2"/>
          </p:cNvCxnSpPr>
          <p:nvPr/>
        </p:nvCxnSpPr>
        <p:spPr>
          <a:xfrm flipH="1" flipV="1">
            <a:off x="2387656" y="5310175"/>
            <a:ext cx="1" cy="771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カギ線コネクタ 90">
            <a:extLst>
              <a:ext uri="{FF2B5EF4-FFF2-40B4-BE49-F238E27FC236}">
                <a16:creationId xmlns:a16="http://schemas.microsoft.com/office/drawing/2014/main" id="{86538FA2-CB78-35EA-7632-42F648BB05EF}"/>
              </a:ext>
            </a:extLst>
          </p:cNvPr>
          <p:cNvCxnSpPr>
            <a:cxnSpLocks/>
            <a:stCxn id="54" idx="2"/>
          </p:cNvCxnSpPr>
          <p:nvPr/>
        </p:nvCxnSpPr>
        <p:spPr>
          <a:xfrm rot="5400000">
            <a:off x="8091449" y="178827"/>
            <a:ext cx="761508" cy="1182507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2">
            <a:extLst>
              <a:ext uri="{FF2B5EF4-FFF2-40B4-BE49-F238E27FC236}">
                <a16:creationId xmlns:a16="http://schemas.microsoft.com/office/drawing/2014/main" id="{A6F2E878-2639-50E5-4A3C-B913AEC53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788" y="6876175"/>
            <a:ext cx="221973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モバイル端末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(iOS/Androidなど）</a:t>
            </a:r>
          </a:p>
        </p:txBody>
      </p:sp>
      <p:pic>
        <p:nvPicPr>
          <p:cNvPr id="35" name="グラフィックス 34" descr="チャットの吹き出し 枠線">
            <a:extLst>
              <a:ext uri="{FF2B5EF4-FFF2-40B4-BE49-F238E27FC236}">
                <a16:creationId xmlns:a16="http://schemas.microsoft.com/office/drawing/2014/main" id="{811CFBB5-494C-C674-02CF-E596A51FD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0680" y="5156286"/>
            <a:ext cx="914400" cy="914400"/>
          </a:xfrm>
          <a:prstGeom prst="rect">
            <a:avLst/>
          </a:prstGeom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79BACA6E-5B6B-A1F3-9876-097FFEC57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821" y="5940381"/>
            <a:ext cx="221973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プッシュ通知</a:t>
            </a:r>
          </a:p>
        </p:txBody>
      </p:sp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EBA4017F-C9E0-5254-DDB1-6E3525DD1F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6623" y="4100671"/>
            <a:ext cx="1036230" cy="1036230"/>
          </a:xfrm>
          <a:prstGeom prst="rect">
            <a:avLst/>
          </a:prstGeom>
        </p:spPr>
      </p:pic>
      <p:sp>
        <p:nvSpPr>
          <p:cNvPr id="46" name="TextBox 20">
            <a:extLst>
              <a:ext uri="{FF2B5EF4-FFF2-40B4-BE49-F238E27FC236}">
                <a16:creationId xmlns:a16="http://schemas.microsoft.com/office/drawing/2014/main" id="{D397CAB6-068A-9178-D1DA-9FA101B7C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6514" y="5125834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通知送信処理</a:t>
            </a:r>
          </a:p>
        </p:txBody>
      </p: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69F2AEA7-97B9-E786-3CB7-216958D5B6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3000" y="4071800"/>
            <a:ext cx="977828" cy="977828"/>
          </a:xfrm>
          <a:prstGeom prst="rect">
            <a:avLst/>
          </a:prstGeom>
        </p:spPr>
      </p:pic>
      <p:pic>
        <p:nvPicPr>
          <p:cNvPr id="52" name="グラフィックス 51">
            <a:extLst>
              <a:ext uri="{FF2B5EF4-FFF2-40B4-BE49-F238E27FC236}">
                <a16:creationId xmlns:a16="http://schemas.microsoft.com/office/drawing/2014/main" id="{9CC003C5-F6CF-6E32-205B-37B7334111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56953" y="4068279"/>
            <a:ext cx="967778" cy="967778"/>
          </a:xfrm>
          <a:prstGeom prst="rect">
            <a:avLst/>
          </a:prstGeom>
        </p:spPr>
      </p:pic>
      <p:sp>
        <p:nvSpPr>
          <p:cNvPr id="53" name="TextBox 11">
            <a:extLst>
              <a:ext uri="{FF2B5EF4-FFF2-40B4-BE49-F238E27FC236}">
                <a16:creationId xmlns:a16="http://schemas.microsoft.com/office/drawing/2014/main" id="{1417DDE8-ACF6-F1C7-2538-26705E082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123" y="5125834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Service Bus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通知処理用キュー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16FDCA41-2CFA-4302-0CFB-918A24AA0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0874" y="5125834"/>
            <a:ext cx="2807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Notification Hubs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</a:t>
            </a: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65B2A96-AEC9-ED7A-36FC-CDCDD57B7D5B}"/>
              </a:ext>
            </a:extLst>
          </p:cNvPr>
          <p:cNvCxnSpPr>
            <a:cxnSpLocks/>
          </p:cNvCxnSpPr>
          <p:nvPr/>
        </p:nvCxnSpPr>
        <p:spPr>
          <a:xfrm>
            <a:off x="7570933" y="4558480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33B5B432-260E-0ACE-8D18-8548ADF654DE}"/>
              </a:ext>
            </a:extLst>
          </p:cNvPr>
          <p:cNvCxnSpPr>
            <a:cxnSpLocks/>
          </p:cNvCxnSpPr>
          <p:nvPr/>
        </p:nvCxnSpPr>
        <p:spPr>
          <a:xfrm>
            <a:off x="9804463" y="4618786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4F9925FB-EA45-53B2-5591-CD3EA4BB799F}"/>
              </a:ext>
            </a:extLst>
          </p:cNvPr>
          <p:cNvCxnSpPr>
            <a:cxnSpLocks/>
          </p:cNvCxnSpPr>
          <p:nvPr/>
        </p:nvCxnSpPr>
        <p:spPr>
          <a:xfrm>
            <a:off x="12437864" y="4560714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606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7-1-5-3. </a:t>
            </a:r>
            <a:r>
              <a:rPr kumimoji="1" lang="ja-JP" altLang="en-US" sz="4000"/>
              <a:t>利用者通知</a:t>
            </a:r>
            <a:r>
              <a:rPr kumimoji="1" lang="en-US" altLang="ja-JP" sz="4000"/>
              <a:t>_</a:t>
            </a:r>
            <a:r>
              <a:rPr kumimoji="1" lang="ja-JP" altLang="en-US" sz="4000"/>
              <a:t>アラート通知機能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1 ACS</a:t>
            </a:r>
            <a:r>
              <a:rPr kumimoji="1" lang="ja-JP" altLang="en-US" sz="4000"/>
              <a:t>）</a:t>
            </a:r>
            <a:endParaRPr kumimoji="1" lang="ja-JP" altLang="en-US" sz="4000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B0A4EF1-1C5C-0CD7-077C-E54C344FAF89}"/>
              </a:ext>
            </a:extLst>
          </p:cNvPr>
          <p:cNvSpPr/>
          <p:nvPr/>
        </p:nvSpPr>
        <p:spPr>
          <a:xfrm>
            <a:off x="7907965" y="2759819"/>
            <a:ext cx="8517612" cy="374000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利用者通知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アラート通知機能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Rectangle 78">
            <a:extLst>
              <a:ext uri="{FF2B5EF4-FFF2-40B4-BE49-F238E27FC236}">
                <a16:creationId xmlns:a16="http://schemas.microsoft.com/office/drawing/2014/main" id="{A0AB9FB4-BEC2-7208-138E-29BF2A50F5FC}"/>
              </a:ext>
            </a:extLst>
          </p:cNvPr>
          <p:cNvSpPr/>
          <p:nvPr/>
        </p:nvSpPr>
        <p:spPr>
          <a:xfrm>
            <a:off x="4812737" y="2104236"/>
            <a:ext cx="11910137" cy="557520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52" name="グラフィックス 51">
            <a:extLst>
              <a:ext uri="{FF2B5EF4-FFF2-40B4-BE49-F238E27FC236}">
                <a16:creationId xmlns:a16="http://schemas.microsoft.com/office/drawing/2014/main" id="{29FD6D80-77A3-F56E-38B1-D54517775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0799" y="2113106"/>
            <a:ext cx="381000" cy="381000"/>
          </a:xfrm>
          <a:prstGeom prst="rect">
            <a:avLst/>
          </a:prstGeom>
        </p:spPr>
      </p:pic>
      <p:sp>
        <p:nvSpPr>
          <p:cNvPr id="53" name="TextBox 12">
            <a:extLst>
              <a:ext uri="{FF2B5EF4-FFF2-40B4-BE49-F238E27FC236}">
                <a16:creationId xmlns:a16="http://schemas.microsoft.com/office/drawing/2014/main" id="{4714B968-A4D9-C359-39D5-C7508F94D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171" y="5002398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54" name="Graphic 23">
            <a:extLst>
              <a:ext uri="{FF2B5EF4-FFF2-40B4-BE49-F238E27FC236}">
                <a16:creationId xmlns:a16="http://schemas.microsoft.com/office/drawing/2014/main" id="{D98D5A11-BABA-0E3E-650E-0B61E8E2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2019757" y="4255766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4290112B-C895-0AE8-8673-72917A5E32DD}"/>
              </a:ext>
            </a:extLst>
          </p:cNvPr>
          <p:cNvGrpSpPr/>
          <p:nvPr/>
        </p:nvGrpSpPr>
        <p:grpSpPr>
          <a:xfrm>
            <a:off x="5093655" y="3670007"/>
            <a:ext cx="2477278" cy="1776947"/>
            <a:chOff x="13615363" y="765310"/>
            <a:chExt cx="2477278" cy="1776947"/>
          </a:xfrm>
        </p:grpSpPr>
        <p:sp>
          <p:nvSpPr>
            <p:cNvPr id="56" name="Rectangle 134">
              <a:extLst>
                <a:ext uri="{FF2B5EF4-FFF2-40B4-BE49-F238E27FC236}">
                  <a16:creationId xmlns:a16="http://schemas.microsoft.com/office/drawing/2014/main" id="{A5BED6B3-B8AA-C3AF-A3F8-BC98578FE15D}"/>
                </a:ext>
              </a:extLst>
            </p:cNvPr>
            <p:cNvSpPr/>
            <p:nvPr/>
          </p:nvSpPr>
          <p:spPr>
            <a:xfrm>
              <a:off x="13615363" y="765310"/>
              <a:ext cx="2477278" cy="177694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CF8D3A4D-CAA9-672F-BB17-8F5B854073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9607" y="865213"/>
              <a:ext cx="236113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機能</a:t>
              </a:r>
              <a:endParaRPr lang="ja-JP" sz="14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申請受理など通知が必要になるイベントの発生源</a:t>
              </a:r>
              <a:endPara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58" name="TextBox 20">
              <a:extLst>
                <a:ext uri="{FF2B5EF4-FFF2-40B4-BE49-F238E27FC236}">
                  <a16:creationId xmlns:a16="http://schemas.microsoft.com/office/drawing/2014/main" id="{E06828E8-3FB5-56C6-EEDD-3B96BE956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96835" y="1722071"/>
              <a:ext cx="22639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申請・届出機能</a:t>
              </a:r>
              <a:endParaRPr lang="en-US" altLang="zh-TW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,Sans-Serif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審査・承認機能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B392A33D-5D35-FA2E-DFF1-0A2D3EF54DF3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2755555" y="4558481"/>
            <a:ext cx="2338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5FD26C75-A940-0D4C-27AA-2A80217F4609}"/>
              </a:ext>
            </a:extLst>
          </p:cNvPr>
          <p:cNvCxnSpPr>
            <a:cxnSpLocks/>
            <a:endCxn id="53" idx="2"/>
          </p:cNvCxnSpPr>
          <p:nvPr/>
        </p:nvCxnSpPr>
        <p:spPr>
          <a:xfrm flipH="1" flipV="1">
            <a:off x="2387656" y="5310175"/>
            <a:ext cx="1" cy="771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カギ線コネクタ 90">
            <a:extLst>
              <a:ext uri="{FF2B5EF4-FFF2-40B4-BE49-F238E27FC236}">
                <a16:creationId xmlns:a16="http://schemas.microsoft.com/office/drawing/2014/main" id="{E067B8AA-6712-9F18-0BF7-6D9F15FB44DC}"/>
              </a:ext>
            </a:extLst>
          </p:cNvPr>
          <p:cNvCxnSpPr>
            <a:cxnSpLocks/>
            <a:stCxn id="135" idx="2"/>
          </p:cNvCxnSpPr>
          <p:nvPr/>
        </p:nvCxnSpPr>
        <p:spPr>
          <a:xfrm rot="5400000">
            <a:off x="8250694" y="20214"/>
            <a:ext cx="761508" cy="12143557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20">
            <a:extLst>
              <a:ext uri="{FF2B5EF4-FFF2-40B4-BE49-F238E27FC236}">
                <a16:creationId xmlns:a16="http://schemas.microsoft.com/office/drawing/2014/main" id="{DE48DFAE-04FE-E7F6-A126-254F05F34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6514" y="5125834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通知送信処理</a:t>
            </a:r>
          </a:p>
        </p:txBody>
      </p:sp>
      <p:pic>
        <p:nvPicPr>
          <p:cNvPr id="131" name="グラフィックス 130">
            <a:extLst>
              <a:ext uri="{FF2B5EF4-FFF2-40B4-BE49-F238E27FC236}">
                <a16:creationId xmlns:a16="http://schemas.microsoft.com/office/drawing/2014/main" id="{E022A25C-E934-A2BD-27D1-03CF428BF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93000" y="4071800"/>
            <a:ext cx="977828" cy="977828"/>
          </a:xfrm>
          <a:prstGeom prst="rect">
            <a:avLst/>
          </a:prstGeom>
        </p:spPr>
      </p:pic>
      <p:pic>
        <p:nvPicPr>
          <p:cNvPr id="132" name="グラフィックス 131">
            <a:extLst>
              <a:ext uri="{FF2B5EF4-FFF2-40B4-BE49-F238E27FC236}">
                <a16:creationId xmlns:a16="http://schemas.microsoft.com/office/drawing/2014/main" id="{42675595-E341-D6FF-F8ED-B9E34C41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6953" y="4068279"/>
            <a:ext cx="967778" cy="967778"/>
          </a:xfrm>
          <a:prstGeom prst="rect">
            <a:avLst/>
          </a:prstGeom>
        </p:spPr>
      </p:pic>
      <p:sp>
        <p:nvSpPr>
          <p:cNvPr id="133" name="TextBox 11">
            <a:extLst>
              <a:ext uri="{FF2B5EF4-FFF2-40B4-BE49-F238E27FC236}">
                <a16:creationId xmlns:a16="http://schemas.microsoft.com/office/drawing/2014/main" id="{DD1E834B-1A82-DE33-EA5F-F8139E6F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123" y="5125834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Service Bus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通知処理用キュー</a:t>
            </a:r>
          </a:p>
        </p:txBody>
      </p:sp>
      <p:sp>
        <p:nvSpPr>
          <p:cNvPr id="135" name="TextBox 20">
            <a:extLst>
              <a:ext uri="{FF2B5EF4-FFF2-40B4-BE49-F238E27FC236}">
                <a16:creationId xmlns:a16="http://schemas.microsoft.com/office/drawing/2014/main" id="{E46A4446-AEBD-BEA9-C85F-B2A7EFEA9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0874" y="5126463"/>
            <a:ext cx="3444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Communication Services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</a:t>
            </a:r>
          </a:p>
        </p:txBody>
      </p:sp>
      <p:cxnSp>
        <p:nvCxnSpPr>
          <p:cNvPr id="136" name="直線矢印コネクタ 135">
            <a:extLst>
              <a:ext uri="{FF2B5EF4-FFF2-40B4-BE49-F238E27FC236}">
                <a16:creationId xmlns:a16="http://schemas.microsoft.com/office/drawing/2014/main" id="{11B1CF9F-06AD-2353-298F-49139CA78D1F}"/>
              </a:ext>
            </a:extLst>
          </p:cNvPr>
          <p:cNvCxnSpPr>
            <a:cxnSpLocks/>
          </p:cNvCxnSpPr>
          <p:nvPr/>
        </p:nvCxnSpPr>
        <p:spPr>
          <a:xfrm>
            <a:off x="7570933" y="4558480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直線矢印コネクタ 136">
            <a:extLst>
              <a:ext uri="{FF2B5EF4-FFF2-40B4-BE49-F238E27FC236}">
                <a16:creationId xmlns:a16="http://schemas.microsoft.com/office/drawing/2014/main" id="{2744A893-CD05-0C38-A2FA-542CA1C92851}"/>
              </a:ext>
            </a:extLst>
          </p:cNvPr>
          <p:cNvCxnSpPr>
            <a:cxnSpLocks/>
          </p:cNvCxnSpPr>
          <p:nvPr/>
        </p:nvCxnSpPr>
        <p:spPr>
          <a:xfrm>
            <a:off x="9804463" y="4618786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直線矢印コネクタ 138">
            <a:extLst>
              <a:ext uri="{FF2B5EF4-FFF2-40B4-BE49-F238E27FC236}">
                <a16:creationId xmlns:a16="http://schemas.microsoft.com/office/drawing/2014/main" id="{75ACA719-F3AA-EA78-278D-197E7FDEF856}"/>
              </a:ext>
            </a:extLst>
          </p:cNvPr>
          <p:cNvCxnSpPr>
            <a:cxnSpLocks/>
          </p:cNvCxnSpPr>
          <p:nvPr/>
        </p:nvCxnSpPr>
        <p:spPr>
          <a:xfrm>
            <a:off x="12437864" y="4560714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1" name="グラフィックス 140">
            <a:extLst>
              <a:ext uri="{FF2B5EF4-FFF2-40B4-BE49-F238E27FC236}">
                <a16:creationId xmlns:a16="http://schemas.microsoft.com/office/drawing/2014/main" id="{5A4E8DE5-624B-65F7-B1DF-11E622414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32482" y="3990807"/>
            <a:ext cx="1255957" cy="1255957"/>
          </a:xfrm>
          <a:prstGeom prst="rect">
            <a:avLst/>
          </a:prstGeom>
        </p:spPr>
      </p:pic>
      <p:pic>
        <p:nvPicPr>
          <p:cNvPr id="143" name="グラフィックス 142" descr="封筒 枠線">
            <a:extLst>
              <a:ext uri="{FF2B5EF4-FFF2-40B4-BE49-F238E27FC236}">
                <a16:creationId xmlns:a16="http://schemas.microsoft.com/office/drawing/2014/main" id="{47DC565F-FE34-69F6-254F-CB685D92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19757" y="6086547"/>
            <a:ext cx="604862" cy="60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4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C1D8F-6926-4477-71E2-1B5085B7B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0C420413-16FF-218A-0A82-3CD8B0D2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7-1-5-3. </a:t>
            </a:r>
            <a:r>
              <a:rPr kumimoji="1" lang="ja-JP" altLang="en-US" sz="4000"/>
              <a:t>利用者通知</a:t>
            </a:r>
            <a:r>
              <a:rPr kumimoji="1" lang="en-US" altLang="ja-JP" sz="4000"/>
              <a:t>_</a:t>
            </a:r>
            <a:r>
              <a:rPr kumimoji="1" lang="ja-JP" altLang="en-US" sz="4000"/>
              <a:t>アラート通知機能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2 Azure Notification Hubs</a:t>
            </a:r>
            <a:r>
              <a:rPr kumimoji="1" lang="ja-JP" altLang="en-US" sz="4000"/>
              <a:t>）</a:t>
            </a:r>
            <a:endParaRPr kumimoji="1" lang="ja-JP" altLang="en-US" sz="40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BE1954-1220-05A1-EC7F-3D000C07D364}"/>
              </a:ext>
            </a:extLst>
          </p:cNvPr>
          <p:cNvSpPr/>
          <p:nvPr/>
        </p:nvSpPr>
        <p:spPr>
          <a:xfrm>
            <a:off x="7907965" y="2759819"/>
            <a:ext cx="8517612" cy="374000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利用者通知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アラート通知機能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Rectangle 78">
            <a:extLst>
              <a:ext uri="{FF2B5EF4-FFF2-40B4-BE49-F238E27FC236}">
                <a16:creationId xmlns:a16="http://schemas.microsoft.com/office/drawing/2014/main" id="{619B482E-F81A-0E33-A34D-6D6BDDC6E5D7}"/>
              </a:ext>
            </a:extLst>
          </p:cNvPr>
          <p:cNvSpPr/>
          <p:nvPr/>
        </p:nvSpPr>
        <p:spPr>
          <a:xfrm>
            <a:off x="4812737" y="2104236"/>
            <a:ext cx="11910137" cy="557520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3C4AEE6A-0F51-E383-461F-869BFB4CB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0799" y="2113106"/>
            <a:ext cx="381000" cy="3810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B49545B1-FD8C-2A48-D7AB-872DE522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171" y="5002398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" name="Graphic 23">
            <a:extLst>
              <a:ext uri="{FF2B5EF4-FFF2-40B4-BE49-F238E27FC236}">
                <a16:creationId xmlns:a16="http://schemas.microsoft.com/office/drawing/2014/main" id="{0A313C22-D103-C720-2CEA-F8239A0C0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2019757" y="4255766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114D63B-C1ED-36F1-A611-11FEF1BE878D}"/>
              </a:ext>
            </a:extLst>
          </p:cNvPr>
          <p:cNvGrpSpPr/>
          <p:nvPr/>
        </p:nvGrpSpPr>
        <p:grpSpPr>
          <a:xfrm>
            <a:off x="5093655" y="3670007"/>
            <a:ext cx="2477278" cy="1776947"/>
            <a:chOff x="13615363" y="765310"/>
            <a:chExt cx="2477278" cy="1776947"/>
          </a:xfrm>
        </p:grpSpPr>
        <p:sp>
          <p:nvSpPr>
            <p:cNvPr id="16" name="Rectangle 134">
              <a:extLst>
                <a:ext uri="{FF2B5EF4-FFF2-40B4-BE49-F238E27FC236}">
                  <a16:creationId xmlns:a16="http://schemas.microsoft.com/office/drawing/2014/main" id="{503C8181-8169-A8F3-444E-72C34708233D}"/>
                </a:ext>
              </a:extLst>
            </p:cNvPr>
            <p:cNvSpPr/>
            <p:nvPr/>
          </p:nvSpPr>
          <p:spPr>
            <a:xfrm>
              <a:off x="13615363" y="765310"/>
              <a:ext cx="2477278" cy="177694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266C2360-A606-3310-6FAC-21AB90DCD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9607" y="865213"/>
              <a:ext cx="236113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機能</a:t>
              </a:r>
              <a:endParaRPr lang="ja-JP" sz="14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申請受理など通知が必要になるイベントの発生源</a:t>
              </a:r>
              <a:endPara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AE486A8F-2761-192C-DEC5-F8536DA933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96835" y="1722071"/>
              <a:ext cx="22639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申請・届出機能</a:t>
              </a:r>
              <a:endParaRPr lang="en-US" altLang="zh-TW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,Sans-Serif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審査・承認機能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pic>
        <p:nvPicPr>
          <p:cNvPr id="21" name="グラフィックス 20" descr="スマート フォン 枠線">
            <a:extLst>
              <a:ext uri="{FF2B5EF4-FFF2-40B4-BE49-F238E27FC236}">
                <a16:creationId xmlns:a16="http://schemas.microsoft.com/office/drawing/2014/main" id="{BE9DEE14-CD4A-9113-5C01-764673524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6479" y="6081201"/>
            <a:ext cx="802355" cy="802355"/>
          </a:xfrm>
          <a:prstGeom prst="rect">
            <a:avLst/>
          </a:prstGeom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C4564370-17B5-F4EE-A53F-307A57366B2C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755555" y="4558481"/>
            <a:ext cx="2338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816A1E3B-E2FC-DEDD-1CC8-5C515B7F595A}"/>
              </a:ext>
            </a:extLst>
          </p:cNvPr>
          <p:cNvCxnSpPr>
            <a:cxnSpLocks/>
            <a:stCxn id="21" idx="0"/>
            <a:endCxn id="12" idx="2"/>
          </p:cNvCxnSpPr>
          <p:nvPr/>
        </p:nvCxnSpPr>
        <p:spPr>
          <a:xfrm flipH="1" flipV="1">
            <a:off x="2387656" y="5310175"/>
            <a:ext cx="1" cy="771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カギ線コネクタ 90">
            <a:extLst>
              <a:ext uri="{FF2B5EF4-FFF2-40B4-BE49-F238E27FC236}">
                <a16:creationId xmlns:a16="http://schemas.microsoft.com/office/drawing/2014/main" id="{D836EC6A-410E-8912-9A65-E1C46F2759DE}"/>
              </a:ext>
            </a:extLst>
          </p:cNvPr>
          <p:cNvCxnSpPr>
            <a:cxnSpLocks/>
            <a:stCxn id="36" idx="2"/>
          </p:cNvCxnSpPr>
          <p:nvPr/>
        </p:nvCxnSpPr>
        <p:spPr>
          <a:xfrm rot="5400000">
            <a:off x="8091449" y="178827"/>
            <a:ext cx="761508" cy="1182507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グラフィックス 25" descr="チャットの吹き出し 枠線">
            <a:extLst>
              <a:ext uri="{FF2B5EF4-FFF2-40B4-BE49-F238E27FC236}">
                <a16:creationId xmlns:a16="http://schemas.microsoft.com/office/drawing/2014/main" id="{8EF558FF-A77B-661F-B9A3-ACACB87588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00680" y="5156286"/>
            <a:ext cx="914400" cy="914400"/>
          </a:xfrm>
          <a:prstGeom prst="rect">
            <a:avLst/>
          </a:prstGeom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FE1C44E6-A6DC-3ECA-83EE-68571F327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0821" y="5940381"/>
            <a:ext cx="221973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プッシュ通知</a:t>
            </a:r>
          </a:p>
        </p:txBody>
      </p:sp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1F9B5F3A-1404-8453-E606-2E1AE40CC8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6623" y="4100671"/>
            <a:ext cx="1036230" cy="1036230"/>
          </a:xfrm>
          <a:prstGeom prst="rect">
            <a:avLst/>
          </a:prstGeom>
        </p:spPr>
      </p:pic>
      <p:sp>
        <p:nvSpPr>
          <p:cNvPr id="30" name="TextBox 20">
            <a:extLst>
              <a:ext uri="{FF2B5EF4-FFF2-40B4-BE49-F238E27FC236}">
                <a16:creationId xmlns:a16="http://schemas.microsoft.com/office/drawing/2014/main" id="{2156ACF0-475B-0936-9109-DFBEFDA80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6514" y="5125834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通知送信処理</a:t>
            </a:r>
          </a:p>
        </p:txBody>
      </p:sp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1C80453E-55D2-D6F7-17D6-BDAC6C972F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3000" y="4071800"/>
            <a:ext cx="977828" cy="977828"/>
          </a:xfrm>
          <a:prstGeom prst="rect">
            <a:avLst/>
          </a:prstGeom>
        </p:spPr>
      </p:pic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00F45DE8-1F2E-A3AC-D938-247B0F1217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56953" y="4068279"/>
            <a:ext cx="967778" cy="967778"/>
          </a:xfrm>
          <a:prstGeom prst="rect">
            <a:avLst/>
          </a:prstGeom>
        </p:spPr>
      </p:pic>
      <p:sp>
        <p:nvSpPr>
          <p:cNvPr id="35" name="TextBox 11">
            <a:extLst>
              <a:ext uri="{FF2B5EF4-FFF2-40B4-BE49-F238E27FC236}">
                <a16:creationId xmlns:a16="http://schemas.microsoft.com/office/drawing/2014/main" id="{170B9AC1-DFF6-BFB5-DA63-9B3A92134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123" y="5125834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Service Bus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通知処理用キュー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C46B319E-F76E-B2C3-36F3-C689D245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0874" y="5125834"/>
            <a:ext cx="2807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Notification Hubs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</a:t>
            </a: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64CF8B5B-7EF4-241B-436A-D69048ECCFD2}"/>
              </a:ext>
            </a:extLst>
          </p:cNvPr>
          <p:cNvCxnSpPr>
            <a:cxnSpLocks/>
          </p:cNvCxnSpPr>
          <p:nvPr/>
        </p:nvCxnSpPr>
        <p:spPr>
          <a:xfrm>
            <a:off x="7570933" y="4558480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74D1B9F0-8F07-8401-CC35-D0FA41CB65A9}"/>
              </a:ext>
            </a:extLst>
          </p:cNvPr>
          <p:cNvCxnSpPr>
            <a:cxnSpLocks/>
          </p:cNvCxnSpPr>
          <p:nvPr/>
        </p:nvCxnSpPr>
        <p:spPr>
          <a:xfrm>
            <a:off x="9804463" y="4618786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19DC88C-D778-F351-6F40-3961EE9223E3}"/>
              </a:ext>
            </a:extLst>
          </p:cNvPr>
          <p:cNvCxnSpPr>
            <a:cxnSpLocks/>
          </p:cNvCxnSpPr>
          <p:nvPr/>
        </p:nvCxnSpPr>
        <p:spPr>
          <a:xfrm>
            <a:off x="12437864" y="4560714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48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64A9A-0457-19A5-B549-BEAD7251F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DEF4B6DE-0A31-F338-D976-D6DE3B7D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7-1-5-3. </a:t>
            </a:r>
            <a:r>
              <a:rPr kumimoji="1" lang="ja-JP" altLang="en-US" sz="4000"/>
              <a:t>利用者通知</a:t>
            </a:r>
            <a:r>
              <a:rPr kumimoji="1" lang="en-US" altLang="ja-JP" sz="4000"/>
              <a:t>_</a:t>
            </a:r>
            <a:r>
              <a:rPr kumimoji="1" lang="ja-JP" altLang="en-US" sz="4000"/>
              <a:t>アラート通知機能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3 </a:t>
            </a:r>
            <a:r>
              <a:rPr kumimoji="1" lang="ja-JP" altLang="en-US" sz="4000"/>
              <a:t>一斉通知</a:t>
            </a:r>
            <a:r>
              <a:rPr kumimoji="1" lang="en-US" altLang="ja-JP" sz="4000"/>
              <a:t>)</a:t>
            </a:r>
            <a:endParaRPr kumimoji="1" lang="ja-JP" altLang="en-US" sz="40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9F51B6-B146-FCD4-31FF-8390E954983C}"/>
              </a:ext>
            </a:extLst>
          </p:cNvPr>
          <p:cNvSpPr/>
          <p:nvPr/>
        </p:nvSpPr>
        <p:spPr>
          <a:xfrm>
            <a:off x="6406927" y="5333507"/>
            <a:ext cx="8517612" cy="3740005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利用者通知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アラート通知機能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Rectangle 78">
            <a:extLst>
              <a:ext uri="{FF2B5EF4-FFF2-40B4-BE49-F238E27FC236}">
                <a16:creationId xmlns:a16="http://schemas.microsoft.com/office/drawing/2014/main" id="{BF80C347-B7C9-D348-478E-2326CFA1CB4B}"/>
              </a:ext>
            </a:extLst>
          </p:cNvPr>
          <p:cNvSpPr/>
          <p:nvPr/>
        </p:nvSpPr>
        <p:spPr>
          <a:xfrm>
            <a:off x="3311699" y="1966193"/>
            <a:ext cx="11910137" cy="763284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4DBA9F1F-ED0F-427C-C125-EEB82AFCC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9761" y="1975063"/>
            <a:ext cx="381000" cy="381000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BB4947E3-AB8B-2CC6-88D3-CA2E7CD26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33" y="7576086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3" name="Graphic 23">
            <a:extLst>
              <a:ext uri="{FF2B5EF4-FFF2-40B4-BE49-F238E27FC236}">
                <a16:creationId xmlns:a16="http://schemas.microsoft.com/office/drawing/2014/main" id="{EC872A80-2B00-CEB1-34E8-7BB2FD65F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518719" y="6829454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BE84BE7-420A-2B2F-46F3-C889DAA4313A}"/>
              </a:ext>
            </a:extLst>
          </p:cNvPr>
          <p:cNvGrpSpPr/>
          <p:nvPr/>
        </p:nvGrpSpPr>
        <p:grpSpPr>
          <a:xfrm>
            <a:off x="3592617" y="6243695"/>
            <a:ext cx="2477278" cy="1776947"/>
            <a:chOff x="13615363" y="765310"/>
            <a:chExt cx="2477278" cy="1776947"/>
          </a:xfrm>
        </p:grpSpPr>
        <p:sp>
          <p:nvSpPr>
            <p:cNvPr id="16" name="Rectangle 134">
              <a:extLst>
                <a:ext uri="{FF2B5EF4-FFF2-40B4-BE49-F238E27FC236}">
                  <a16:creationId xmlns:a16="http://schemas.microsoft.com/office/drawing/2014/main" id="{E4FCF744-F89E-1698-3FAD-CE7B3CCBCD8D}"/>
                </a:ext>
              </a:extLst>
            </p:cNvPr>
            <p:cNvSpPr/>
            <p:nvPr/>
          </p:nvSpPr>
          <p:spPr>
            <a:xfrm>
              <a:off x="13615363" y="765310"/>
              <a:ext cx="2477278" cy="177694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BF2D1994-6EC8-8259-D5C8-87E5AEE51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9607" y="865213"/>
              <a:ext cx="236113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機能</a:t>
              </a:r>
              <a:endParaRPr lang="ja-JP" sz="14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申請受理など通知が必要になるイベントの発生源</a:t>
              </a:r>
              <a:endPara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FC9C47D-BF5E-AD8E-FCCC-9DF9730FF7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96835" y="1722071"/>
              <a:ext cx="22639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申請・届出機能</a:t>
              </a:r>
              <a:endParaRPr lang="en-US" altLang="zh-TW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,Sans-Serif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審査・承認機能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pic>
        <p:nvPicPr>
          <p:cNvPr id="21" name="グラフィックス 20" descr="スマート フォン 枠線">
            <a:extLst>
              <a:ext uri="{FF2B5EF4-FFF2-40B4-BE49-F238E27FC236}">
                <a16:creationId xmlns:a16="http://schemas.microsoft.com/office/drawing/2014/main" id="{94DE7430-9E3B-DA0F-DF97-E0AAD6517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441" y="8654889"/>
            <a:ext cx="802355" cy="802355"/>
          </a:xfrm>
          <a:prstGeom prst="rect">
            <a:avLst/>
          </a:prstGeom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DCF20474-B1B7-A306-EB92-AE437D076662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254517" y="7132169"/>
            <a:ext cx="2338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8E2E8CF-C139-20FB-4F9E-7E549D177C9A}"/>
              </a:ext>
            </a:extLst>
          </p:cNvPr>
          <p:cNvCxnSpPr>
            <a:cxnSpLocks/>
            <a:stCxn id="21" idx="0"/>
            <a:endCxn id="12" idx="2"/>
          </p:cNvCxnSpPr>
          <p:nvPr/>
        </p:nvCxnSpPr>
        <p:spPr>
          <a:xfrm flipH="1" flipV="1">
            <a:off x="886618" y="7883863"/>
            <a:ext cx="1" cy="771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カギ線コネクタ 90">
            <a:extLst>
              <a:ext uri="{FF2B5EF4-FFF2-40B4-BE49-F238E27FC236}">
                <a16:creationId xmlns:a16="http://schemas.microsoft.com/office/drawing/2014/main" id="{EE5DE788-81EC-68BE-31C0-DBF3DEEA035B}"/>
              </a:ext>
            </a:extLst>
          </p:cNvPr>
          <p:cNvCxnSpPr>
            <a:cxnSpLocks/>
            <a:stCxn id="36" idx="2"/>
          </p:cNvCxnSpPr>
          <p:nvPr/>
        </p:nvCxnSpPr>
        <p:spPr>
          <a:xfrm rot="5400000">
            <a:off x="6590411" y="2752515"/>
            <a:ext cx="761508" cy="11825072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グラフィックス 25" descr="チャットの吹き出し 枠線">
            <a:extLst>
              <a:ext uri="{FF2B5EF4-FFF2-40B4-BE49-F238E27FC236}">
                <a16:creationId xmlns:a16="http://schemas.microsoft.com/office/drawing/2014/main" id="{C83E04D4-0314-8235-18CF-66C69141A2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9642" y="7729974"/>
            <a:ext cx="914400" cy="914400"/>
          </a:xfrm>
          <a:prstGeom prst="rect">
            <a:avLst/>
          </a:prstGeom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357C6FCA-3F6D-3CD3-3F4B-E9114D66A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783" y="8514069"/>
            <a:ext cx="221973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プッシュ通知</a:t>
            </a:r>
          </a:p>
        </p:txBody>
      </p:sp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15EA33E1-A6AF-675E-09CD-52F47DC0B0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65585" y="6674359"/>
            <a:ext cx="1036230" cy="1036230"/>
          </a:xfrm>
          <a:prstGeom prst="rect">
            <a:avLst/>
          </a:prstGeom>
        </p:spPr>
      </p:pic>
      <p:sp>
        <p:nvSpPr>
          <p:cNvPr id="30" name="TextBox 20">
            <a:extLst>
              <a:ext uri="{FF2B5EF4-FFF2-40B4-BE49-F238E27FC236}">
                <a16:creationId xmlns:a16="http://schemas.microsoft.com/office/drawing/2014/main" id="{F02C6DAB-837E-EA2B-1F94-B3809F995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5476" y="7699522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通知送信処理</a:t>
            </a:r>
          </a:p>
        </p:txBody>
      </p:sp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97EB2245-A246-6F87-B14D-F85D4AD86A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91962" y="6645488"/>
            <a:ext cx="977828" cy="977828"/>
          </a:xfrm>
          <a:prstGeom prst="rect">
            <a:avLst/>
          </a:prstGeom>
        </p:spPr>
      </p:pic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783AE670-F427-59A0-3B59-F96F0C1F24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55915" y="6641967"/>
            <a:ext cx="967778" cy="967778"/>
          </a:xfrm>
          <a:prstGeom prst="rect">
            <a:avLst/>
          </a:prstGeom>
        </p:spPr>
      </p:pic>
      <p:sp>
        <p:nvSpPr>
          <p:cNvPr id="35" name="TextBox 11">
            <a:extLst>
              <a:ext uri="{FF2B5EF4-FFF2-40B4-BE49-F238E27FC236}">
                <a16:creationId xmlns:a16="http://schemas.microsoft.com/office/drawing/2014/main" id="{33EEA953-493B-FBC4-50CB-A27E8F6D5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085" y="7699522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Service Bus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通知処理用キュー</a:t>
            </a:r>
          </a:p>
        </p:txBody>
      </p:sp>
      <p:sp>
        <p:nvSpPr>
          <p:cNvPr id="36" name="TextBox 20">
            <a:extLst>
              <a:ext uri="{FF2B5EF4-FFF2-40B4-BE49-F238E27FC236}">
                <a16:creationId xmlns:a16="http://schemas.microsoft.com/office/drawing/2014/main" id="{666E784E-AB39-15AC-12DB-F6FDF2359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9836" y="7699522"/>
            <a:ext cx="28077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Notification Hubs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</a:t>
            </a: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F91F3229-4605-1D00-D1AA-8BD97E5EC2BF}"/>
              </a:ext>
            </a:extLst>
          </p:cNvPr>
          <p:cNvCxnSpPr>
            <a:cxnSpLocks/>
          </p:cNvCxnSpPr>
          <p:nvPr/>
        </p:nvCxnSpPr>
        <p:spPr>
          <a:xfrm>
            <a:off x="6069895" y="7132168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3F09B18E-E993-63AF-EE14-5A35F7A8D13B}"/>
              </a:ext>
            </a:extLst>
          </p:cNvPr>
          <p:cNvCxnSpPr>
            <a:cxnSpLocks/>
          </p:cNvCxnSpPr>
          <p:nvPr/>
        </p:nvCxnSpPr>
        <p:spPr>
          <a:xfrm>
            <a:off x="8303425" y="7192474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7DE486E8-E133-D51C-3666-496B59FCDC24}"/>
              </a:ext>
            </a:extLst>
          </p:cNvPr>
          <p:cNvCxnSpPr>
            <a:cxnSpLocks/>
          </p:cNvCxnSpPr>
          <p:nvPr/>
        </p:nvCxnSpPr>
        <p:spPr>
          <a:xfrm>
            <a:off x="10936826" y="7134402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0F54D38-BD93-7FC6-B8B5-89FF8D671BF3}"/>
              </a:ext>
            </a:extLst>
          </p:cNvPr>
          <p:cNvGrpSpPr/>
          <p:nvPr/>
        </p:nvGrpSpPr>
        <p:grpSpPr>
          <a:xfrm>
            <a:off x="11810287" y="3003328"/>
            <a:ext cx="2477278" cy="1776947"/>
            <a:chOff x="13615363" y="765310"/>
            <a:chExt cx="2477278" cy="1776947"/>
          </a:xfrm>
        </p:grpSpPr>
        <p:sp>
          <p:nvSpPr>
            <p:cNvPr id="47" name="Rectangle 134">
              <a:extLst>
                <a:ext uri="{FF2B5EF4-FFF2-40B4-BE49-F238E27FC236}">
                  <a16:creationId xmlns:a16="http://schemas.microsoft.com/office/drawing/2014/main" id="{33944F6F-4C4E-3A99-0294-9F191C86AA8B}"/>
                </a:ext>
              </a:extLst>
            </p:cNvPr>
            <p:cNvSpPr/>
            <p:nvPr/>
          </p:nvSpPr>
          <p:spPr>
            <a:xfrm>
              <a:off x="13615363" y="765310"/>
              <a:ext cx="2477278" cy="177694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52" name="TextBox 20">
              <a:extLst>
                <a:ext uri="{FF2B5EF4-FFF2-40B4-BE49-F238E27FC236}">
                  <a16:creationId xmlns:a16="http://schemas.microsoft.com/office/drawing/2014/main" id="{E3159B68-F2A3-1AF8-537F-28D0AEA9B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9607" y="865213"/>
              <a:ext cx="23611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ja-JP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連携</a:t>
              </a:r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機能</a:t>
              </a:r>
              <a:endParaRPr lang="ja-JP" sz="14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rPr>
                <a:t>一斉通知の管理機能を提供</a:t>
              </a:r>
              <a:endPara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159A8B76-C450-90F9-0C9D-270710430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8220" y="1445522"/>
              <a:ext cx="226390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例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コンテンツ管理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_Web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ページ（静的コンテンツ）公開機能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  <a:p>
              <a:pPr marL="285750" indent="-285750">
                <a:buFont typeface="Arial,Sans-Serif" panose="020B0604020202020204" pitchFamily="34" charset="0"/>
                <a:buChar char="•"/>
              </a:pP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コンテンツ管理</a:t>
              </a:r>
              <a:r>
                <a:rPr lang="en-US" altLang="ja-JP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_Web</a:t>
              </a:r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  <a:cs typeface="Amazon Ember" panose="020B0603020204020204" pitchFamily="34" charset="0"/>
                </a:rPr>
                <a:t>ページ（動的コンテンツ）公開機能</a:t>
              </a:r>
              <a:endPara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endParaRPr>
            </a:p>
          </p:txBody>
        </p:sp>
      </p:grp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DEDC9975-B4C2-26B2-6001-57DEC349AA0F}"/>
              </a:ext>
            </a:extLst>
          </p:cNvPr>
          <p:cNvSpPr/>
          <p:nvPr/>
        </p:nvSpPr>
        <p:spPr>
          <a:xfrm>
            <a:off x="6391653" y="2488347"/>
            <a:ext cx="4545173" cy="2845159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5" name="カギ線コネクタ 90">
            <a:extLst>
              <a:ext uri="{FF2B5EF4-FFF2-40B4-BE49-F238E27FC236}">
                <a16:creationId xmlns:a16="http://schemas.microsoft.com/office/drawing/2014/main" id="{8A138E17-DF66-06C3-0C42-1690F721B9D6}"/>
              </a:ext>
            </a:extLst>
          </p:cNvPr>
          <p:cNvCxnSpPr>
            <a:cxnSpLocks/>
            <a:stCxn id="47" idx="1"/>
          </p:cNvCxnSpPr>
          <p:nvPr/>
        </p:nvCxnSpPr>
        <p:spPr>
          <a:xfrm rot="10800000" flipH="1" flipV="1">
            <a:off x="11810286" y="3891802"/>
            <a:ext cx="1073413" cy="2821128"/>
          </a:xfrm>
          <a:prstGeom prst="bentConnector4">
            <a:avLst>
              <a:gd name="adj1" fmla="val -21297"/>
              <a:gd name="adj2" fmla="val 65747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グラフィックス 58">
            <a:extLst>
              <a:ext uri="{FF2B5EF4-FFF2-40B4-BE49-F238E27FC236}">
                <a16:creationId xmlns:a16="http://schemas.microsoft.com/office/drawing/2014/main" id="{45DF66C3-BDEE-FBE7-2FE1-BC3B334705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83108" y="3458092"/>
            <a:ext cx="969028" cy="969028"/>
          </a:xfrm>
          <a:prstGeom prst="rect">
            <a:avLst/>
          </a:prstGeom>
        </p:spPr>
      </p:pic>
      <p:sp>
        <p:nvSpPr>
          <p:cNvPr id="60" name="TextBox 9">
            <a:extLst>
              <a:ext uri="{FF2B5EF4-FFF2-40B4-BE49-F238E27FC236}">
                <a16:creationId xmlns:a16="http://schemas.microsoft.com/office/drawing/2014/main" id="{65E1FF07-8259-23A4-F8FD-3E20D6562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0331" y="4469185"/>
            <a:ext cx="16676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通知先保管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データベース</a:t>
            </a:r>
            <a:endParaRPr lang="en-US" altLang="en-US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D50DBE3E-B1FD-A852-6E26-D68EFFB0748B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10406420" y="3891802"/>
            <a:ext cx="1403867" cy="1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TextBox 12">
            <a:extLst>
              <a:ext uri="{FF2B5EF4-FFF2-40B4-BE49-F238E27FC236}">
                <a16:creationId xmlns:a16="http://schemas.microsoft.com/office/drawing/2014/main" id="{566AD411-8ADE-09DC-E1CA-656FAECD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500" y="4315296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運用者</a:t>
            </a:r>
          </a:p>
        </p:txBody>
      </p:sp>
      <p:pic>
        <p:nvPicPr>
          <p:cNvPr id="129" name="Graphic 23">
            <a:extLst>
              <a:ext uri="{FF2B5EF4-FFF2-40B4-BE49-F238E27FC236}">
                <a16:creationId xmlns:a16="http://schemas.microsoft.com/office/drawing/2014/main" id="{C92F7C90-7F5F-9604-56D8-F6F114D2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15552086" y="3568664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0" name="直線矢印コネクタ 129">
            <a:extLst>
              <a:ext uri="{FF2B5EF4-FFF2-40B4-BE49-F238E27FC236}">
                <a16:creationId xmlns:a16="http://schemas.microsoft.com/office/drawing/2014/main" id="{295B7C80-F1E1-0E5F-0998-8FAC00AA4A0E}"/>
              </a:ext>
            </a:extLst>
          </p:cNvPr>
          <p:cNvCxnSpPr>
            <a:cxnSpLocks/>
          </p:cNvCxnSpPr>
          <p:nvPr/>
        </p:nvCxnSpPr>
        <p:spPr>
          <a:xfrm flipH="1">
            <a:off x="14322082" y="3891801"/>
            <a:ext cx="11244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871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1E78A80-77DE-2146-45BE-1576478F3E7B}"/>
              </a:ext>
            </a:extLst>
          </p:cNvPr>
          <p:cNvSpPr/>
          <p:nvPr/>
        </p:nvSpPr>
        <p:spPr>
          <a:xfrm>
            <a:off x="5717406" y="3139056"/>
            <a:ext cx="4797776" cy="2424748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7-1-6-1. </a:t>
            </a:r>
            <a:r>
              <a:rPr kumimoji="1" lang="ja-JP" altLang="en-US" dirty="0"/>
              <a:t>コンテンツ管理</a:t>
            </a:r>
            <a:r>
              <a:rPr kumimoji="1" lang="en-US" altLang="ja-JP" dirty="0"/>
              <a:t>_Web</a:t>
            </a:r>
            <a:r>
              <a:rPr kumimoji="1" lang="ja-JP" altLang="en-US" dirty="0"/>
              <a:t>ページ（静的コンテンツ）</a:t>
            </a:r>
            <a:r>
              <a:rPr kumimoji="1" lang="ja-JP" altLang="en-US"/>
              <a:t>公開機能</a:t>
            </a:r>
            <a:br>
              <a:rPr kumimoji="1" lang="en-US" altLang="ja-JP"/>
            </a:br>
            <a:r>
              <a:rPr kumimoji="1" lang="ja-JP" altLang="en-US"/>
              <a:t>（</a:t>
            </a:r>
            <a:r>
              <a:rPr kumimoji="1" lang="ja-JP" altLang="en-US" dirty="0"/>
              <a:t>パターン</a:t>
            </a:r>
            <a:r>
              <a:rPr kumimoji="1" lang="en-US" altLang="ja-JP" dirty="0"/>
              <a:t>1 Azure Storage Accounts</a:t>
            </a:r>
            <a:r>
              <a:rPr kumimoji="1" lang="ja-JP" altLang="en-US" dirty="0"/>
              <a:t>ホスト）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E88B8D2A-35D0-27B0-4582-02D7BE6F5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431" y="4862039"/>
            <a:ext cx="145276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個人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職員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</a:p>
        </p:txBody>
      </p:sp>
      <p:pic>
        <p:nvPicPr>
          <p:cNvPr id="6" name="Graphic 23">
            <a:extLst>
              <a:ext uri="{FF2B5EF4-FFF2-40B4-BE49-F238E27FC236}">
                <a16:creationId xmlns:a16="http://schemas.microsoft.com/office/drawing/2014/main" id="{6B0DB1ED-8EB3-C8C0-0654-4863C4A8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 flipH="1">
            <a:off x="3976682" y="4357359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3">
            <a:extLst>
              <a:ext uri="{FF2B5EF4-FFF2-40B4-BE49-F238E27FC236}">
                <a16:creationId xmlns:a16="http://schemas.microsoft.com/office/drawing/2014/main" id="{C7E0E77B-2AEC-5AD0-06B4-3C186EE63816}"/>
              </a:ext>
            </a:extLst>
          </p:cNvPr>
          <p:cNvCxnSpPr>
            <a:cxnSpLocks/>
            <a:stCxn id="6" idx="1"/>
          </p:cNvCxnSpPr>
          <p:nvPr/>
        </p:nvCxnSpPr>
        <p:spPr>
          <a:xfrm flipV="1">
            <a:off x="4446582" y="4586570"/>
            <a:ext cx="1769167" cy="5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矢印コネクタ 120">
            <a:extLst>
              <a:ext uri="{FF2B5EF4-FFF2-40B4-BE49-F238E27FC236}">
                <a16:creationId xmlns:a16="http://schemas.microsoft.com/office/drawing/2014/main" id="{26FBD425-852F-89D5-7C4E-6D715BAD90FF}"/>
              </a:ext>
            </a:extLst>
          </p:cNvPr>
          <p:cNvCxnSpPr>
            <a:cxnSpLocks/>
          </p:cNvCxnSpPr>
          <p:nvPr/>
        </p:nvCxnSpPr>
        <p:spPr>
          <a:xfrm>
            <a:off x="6764389" y="4586570"/>
            <a:ext cx="2083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32EA8AEC-0792-809E-C0EE-605F8F076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347" y="3770478"/>
            <a:ext cx="11712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" name="直線矢印コネクタ 120">
            <a:extLst>
              <a:ext uri="{FF2B5EF4-FFF2-40B4-BE49-F238E27FC236}">
                <a16:creationId xmlns:a16="http://schemas.microsoft.com/office/drawing/2014/main" id="{CB427A74-D094-9AB4-E021-23ACDB66C89E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484950" y="4170588"/>
            <a:ext cx="5119" cy="141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40">
            <a:extLst>
              <a:ext uri="{FF2B5EF4-FFF2-40B4-BE49-F238E27FC236}">
                <a16:creationId xmlns:a16="http://schemas.microsoft.com/office/drawing/2014/main" id="{A83EEC05-28B1-118D-5A49-1812A5161816}"/>
              </a:ext>
            </a:extLst>
          </p:cNvPr>
          <p:cNvSpPr/>
          <p:nvPr/>
        </p:nvSpPr>
        <p:spPr>
          <a:xfrm>
            <a:off x="5899348" y="6309871"/>
            <a:ext cx="5756845" cy="216223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41FE0DC5-0BA0-DD8F-553D-CD68523F7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232" y="6885567"/>
            <a:ext cx="39650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ページ（動的コンテンツ）公開機能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524A8F2F-7B9C-84B6-F0BD-742E74F17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786" y="6869715"/>
            <a:ext cx="186724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フロントエンドアプリが利用するREST APIや認証機能など</a:t>
            </a:r>
          </a:p>
        </p:txBody>
      </p:sp>
      <p:cxnSp>
        <p:nvCxnSpPr>
          <p:cNvPr id="19" name="Connector: Elbow 4">
            <a:extLst>
              <a:ext uri="{FF2B5EF4-FFF2-40B4-BE49-F238E27FC236}">
                <a16:creationId xmlns:a16="http://schemas.microsoft.com/office/drawing/2014/main" id="{BC6F9727-CE63-573A-9E7A-B4A02C950E52}"/>
              </a:ext>
            </a:extLst>
          </p:cNvPr>
          <p:cNvCxnSpPr>
            <a:cxnSpLocks/>
            <a:stCxn id="6" idx="1"/>
            <a:endCxn id="16" idx="1"/>
          </p:cNvCxnSpPr>
          <p:nvPr/>
        </p:nvCxnSpPr>
        <p:spPr>
          <a:xfrm>
            <a:off x="4446582" y="4592309"/>
            <a:ext cx="1452766" cy="27986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1">
            <a:extLst>
              <a:ext uri="{FF2B5EF4-FFF2-40B4-BE49-F238E27FC236}">
                <a16:creationId xmlns:a16="http://schemas.microsoft.com/office/drawing/2014/main" id="{EA1BE4EC-461C-3F33-DC77-EB6231DA6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674" y="4899045"/>
            <a:ext cx="2292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静的コンテンツ配信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3FAFD2E8-BB81-0E15-0573-A24B94F12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354" y="4898607"/>
            <a:ext cx="22399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静的コンテンツ配信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5E4AF6B8-A5D8-0710-30BD-E2246E90D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2068" y="3455614"/>
            <a:ext cx="365761" cy="365761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4B9702BA-87B4-1AE0-5498-8ED220995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10628" y="4309028"/>
            <a:ext cx="548640" cy="548640"/>
          </a:xfrm>
          <a:prstGeom prst="rect">
            <a:avLst/>
          </a:prstGeom>
        </p:spPr>
      </p:pic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5A1ECA85-BDEE-E843-0761-6997D3F287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31432" y="4317989"/>
            <a:ext cx="548640" cy="548640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CA437692-EA2C-9F69-05B1-1796755B7E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sp>
        <p:nvSpPr>
          <p:cNvPr id="10" name="Rectangle 78">
            <a:extLst>
              <a:ext uri="{FF2B5EF4-FFF2-40B4-BE49-F238E27FC236}">
                <a16:creationId xmlns:a16="http://schemas.microsoft.com/office/drawing/2014/main" id="{93D74CD7-7B73-984F-F1E4-5A5560A76BA5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</p:spTree>
    <p:extLst>
      <p:ext uri="{BB962C8B-B14F-4D97-AF65-F5344CB8AC3E}">
        <p14:creationId xmlns:p14="http://schemas.microsoft.com/office/powerpoint/2010/main" val="14941145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A198670-5AB8-E271-4C36-63F8E7B1EB31}"/>
              </a:ext>
            </a:extLst>
          </p:cNvPr>
          <p:cNvSpPr/>
          <p:nvPr/>
        </p:nvSpPr>
        <p:spPr>
          <a:xfrm>
            <a:off x="5426233" y="3910408"/>
            <a:ext cx="7613545" cy="403244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コンテンツ管理（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CMS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7-1-6-3.Web</a:t>
            </a:r>
            <a:r>
              <a:rPr kumimoji="1" lang="ja-JP" altLang="en-US" sz="4000"/>
              <a:t>コンテンツ管理（</a:t>
            </a:r>
            <a:r>
              <a:rPr kumimoji="1" lang="en-US" altLang="ja-JP" sz="4000"/>
              <a:t>CMS</a:t>
            </a:r>
            <a:r>
              <a:rPr kumimoji="1" lang="ja-JP" altLang="en-US" sz="4000"/>
              <a:t>）機能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1 SaaS</a:t>
            </a:r>
            <a:r>
              <a:rPr kumimoji="1" lang="ja-JP" altLang="en-US" sz="4000"/>
              <a:t>利用・</a:t>
            </a:r>
            <a:r>
              <a:rPr kumimoji="1" lang="en-US" altLang="ja-JP" sz="4000"/>
              <a:t>CSR</a:t>
            </a:r>
            <a:r>
              <a:rPr kumimoji="1" lang="ja-JP" altLang="en-US" sz="4000"/>
              <a:t>）</a:t>
            </a:r>
            <a:endParaRPr kumimoji="1" lang="ja-JP" altLang="en-US" sz="4000" dirty="0"/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B99EEB6D-0ACA-C023-559F-0108F07B0C51}"/>
              </a:ext>
            </a:extLst>
          </p:cNvPr>
          <p:cNvSpPr/>
          <p:nvPr/>
        </p:nvSpPr>
        <p:spPr>
          <a:xfrm>
            <a:off x="5090233" y="3375765"/>
            <a:ext cx="4145525" cy="26090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95B28F6-8FA8-6D78-6117-E214C21A1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8294" y="3384634"/>
            <a:ext cx="381000" cy="381000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7F1777AD-7B6B-9E4E-8061-2C0BD2FC93C6}"/>
              </a:ext>
            </a:extLst>
          </p:cNvPr>
          <p:cNvCxnSpPr>
            <a:cxnSpLocks/>
          </p:cNvCxnSpPr>
          <p:nvPr/>
        </p:nvCxnSpPr>
        <p:spPr>
          <a:xfrm flipH="1">
            <a:off x="7603108" y="4876678"/>
            <a:ext cx="19742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TextBox 11">
            <a:extLst>
              <a:ext uri="{FF2B5EF4-FFF2-40B4-BE49-F238E27FC236}">
                <a16:creationId xmlns:a16="http://schemas.microsoft.com/office/drawing/2014/main" id="{E592B109-ABD0-C99D-F45C-E25B6158B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071" y="5231441"/>
            <a:ext cx="2192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Static Web Apps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cxnSp>
        <p:nvCxnSpPr>
          <p:cNvPr id="162" name="コネクタ: カギ線 161">
            <a:extLst>
              <a:ext uri="{FF2B5EF4-FFF2-40B4-BE49-F238E27FC236}">
                <a16:creationId xmlns:a16="http://schemas.microsoft.com/office/drawing/2014/main" id="{E0348D4E-DFEF-3B39-1296-5ADBA6CD1D16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2755555" y="4831177"/>
            <a:ext cx="5507296" cy="2307662"/>
          </a:xfrm>
          <a:prstGeom prst="bentConnector3">
            <a:avLst>
              <a:gd name="adj1" fmla="val 2332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18986AC1-4D36-00C4-5971-2305F3E9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7446" y="4398346"/>
            <a:ext cx="865662" cy="86566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0BFDD2C-10C2-EE40-EEFB-F09CE283F35B}"/>
              </a:ext>
            </a:extLst>
          </p:cNvPr>
          <p:cNvSpPr/>
          <p:nvPr/>
        </p:nvSpPr>
        <p:spPr>
          <a:xfrm>
            <a:off x="9596762" y="4534225"/>
            <a:ext cx="1060681" cy="684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ビルド</a:t>
            </a:r>
            <a:endParaRPr kumimoji="1" lang="en-US" altLang="ja-JP" sz="180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デプロイ</a:t>
            </a:r>
            <a:endParaRPr kumimoji="1" lang="en-US" altLang="ja-JP" sz="180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7EF0F-28D0-F954-440B-1165DBA4CA34}"/>
              </a:ext>
            </a:extLst>
          </p:cNvPr>
          <p:cNvSpPr/>
          <p:nvPr/>
        </p:nvSpPr>
        <p:spPr>
          <a:xfrm>
            <a:off x="11436033" y="4534224"/>
            <a:ext cx="1138396" cy="684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コード</a:t>
            </a:r>
            <a:endParaRPr kumimoji="1" lang="en-US" altLang="ja-JP" sz="180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リポジトリ</a:t>
            </a:r>
            <a:endParaRPr kumimoji="1" lang="en-US" altLang="ja-JP" sz="180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DED1FDF-2A28-955C-AE73-3785DA56C9C3}"/>
              </a:ext>
            </a:extLst>
          </p:cNvPr>
          <p:cNvCxnSpPr>
            <a:cxnSpLocks/>
            <a:stCxn id="10" idx="1"/>
            <a:endCxn id="8" idx="3"/>
          </p:cNvCxnSpPr>
          <p:nvPr/>
        </p:nvCxnSpPr>
        <p:spPr>
          <a:xfrm flipH="1">
            <a:off x="10657443" y="4876676"/>
            <a:ext cx="77859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9CF754AC-72A1-2436-F08E-A663A1DF080D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880579" y="4831177"/>
            <a:ext cx="3856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15ABC0AF-ABD0-802A-2984-87B40018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171" y="5002398"/>
            <a:ext cx="94696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(閲覧者)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9" name="Graphic 23">
            <a:extLst>
              <a:ext uri="{FF2B5EF4-FFF2-40B4-BE49-F238E27FC236}">
                <a16:creationId xmlns:a16="http://schemas.microsoft.com/office/drawing/2014/main" id="{2AAABFF2-6111-45ED-75F4-37F434C1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flipH="1">
            <a:off x="2019757" y="4255766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9C45D8D-3A48-897E-6CB1-1394A4CAC62E}"/>
              </a:ext>
            </a:extLst>
          </p:cNvPr>
          <p:cNvSpPr/>
          <p:nvPr/>
        </p:nvSpPr>
        <p:spPr>
          <a:xfrm>
            <a:off x="8262851" y="6796387"/>
            <a:ext cx="1138396" cy="684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ヘッドレス</a:t>
            </a:r>
            <a:br>
              <a:rPr kumimoji="1" lang="en-US" altLang="ja-JP" sz="1800">
                <a:solidFill>
                  <a:schemeClr val="tx1"/>
                </a:solidFill>
              </a:rPr>
            </a:br>
            <a:r>
              <a:rPr kumimoji="1" lang="en-US" altLang="ja-JP" sz="1800">
                <a:solidFill>
                  <a:schemeClr val="tx1"/>
                </a:solidFill>
              </a:rPr>
              <a:t>CMS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6EA29FC-B3DB-F637-0107-7D9B85B19212}"/>
              </a:ext>
            </a:extLst>
          </p:cNvPr>
          <p:cNvCxnSpPr>
            <a:cxnSpLocks/>
          </p:cNvCxnSpPr>
          <p:nvPr/>
        </p:nvCxnSpPr>
        <p:spPr>
          <a:xfrm flipH="1">
            <a:off x="9401247" y="7136040"/>
            <a:ext cx="41365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992C927E-55FB-EA01-239C-2ABD42668D3F}"/>
              </a:ext>
            </a:extLst>
          </p:cNvPr>
          <p:cNvCxnSpPr>
            <a:cxnSpLocks/>
          </p:cNvCxnSpPr>
          <p:nvPr/>
        </p:nvCxnSpPr>
        <p:spPr>
          <a:xfrm flipH="1">
            <a:off x="12574429" y="4876675"/>
            <a:ext cx="963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1883EC14-17BE-E097-6F57-8B89B4274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6764" y="4501190"/>
            <a:ext cx="584006" cy="6599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82373544-7E12-F674-DFC4-451164A7E7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6764" y="6806053"/>
            <a:ext cx="584006" cy="659974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FF140520-997D-812F-3E80-86F662767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8779" y="7487448"/>
            <a:ext cx="157997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職員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(コンテンツ投稿者)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909BBA31-312B-4F29-8DB0-D3AC8081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282" y="5167118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開発者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B6C687E5-E8F8-4BDD-DD90-27F35CC52CA1}"/>
              </a:ext>
            </a:extLst>
          </p:cNvPr>
          <p:cNvSpPr/>
          <p:nvPr/>
        </p:nvSpPr>
        <p:spPr>
          <a:xfrm>
            <a:off x="5886877" y="4331415"/>
            <a:ext cx="6857869" cy="174127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72B27250-B8D2-6138-852D-FC93FF9F09EC}"/>
              </a:ext>
            </a:extLst>
          </p:cNvPr>
          <p:cNvSpPr/>
          <p:nvPr/>
        </p:nvSpPr>
        <p:spPr>
          <a:xfrm>
            <a:off x="5873614" y="6259558"/>
            <a:ext cx="6857869" cy="149642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48F4572C-593D-2C76-FCFB-0E5B6C350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7348" y="6282301"/>
            <a:ext cx="12241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ヘッドレスCMS部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0CE1E188-0D2E-A9A4-80DC-591B9807A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113" y="5775809"/>
            <a:ext cx="1550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フロントエンド配信部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5A8E638E-341F-0288-2506-4D3042C1E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0539" y="5210849"/>
            <a:ext cx="13972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例： GitHub、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Repos</a:t>
            </a:r>
            <a:endParaRPr kumimoji="0" lang="ja-JP" altLang="en-US" sz="105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51" name="TextBox 11">
            <a:extLst>
              <a:ext uri="{FF2B5EF4-FFF2-40B4-BE49-F238E27FC236}">
                <a16:creationId xmlns:a16="http://schemas.microsoft.com/office/drawing/2014/main" id="{B25DF6AB-AA30-B8D5-1728-F5F17DE40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4972" y="5219127"/>
            <a:ext cx="16042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例：GitHub Actions、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Pipelines</a:t>
            </a:r>
            <a:endParaRPr kumimoji="0" lang="ja-JP" altLang="en-US" sz="105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cxnSp>
        <p:nvCxnSpPr>
          <p:cNvPr id="2" name="コネクタ: カギ線 161">
            <a:extLst>
              <a:ext uri="{FF2B5EF4-FFF2-40B4-BE49-F238E27FC236}">
                <a16:creationId xmlns:a16="http://schemas.microsoft.com/office/drawing/2014/main" id="{E2951187-8977-F65C-7D22-25B8067A5EFB}"/>
              </a:ext>
            </a:extLst>
          </p:cNvPr>
          <p:cNvCxnSpPr>
            <a:cxnSpLocks/>
            <a:stCxn id="138" idx="2"/>
            <a:endCxn id="28" idx="0"/>
          </p:cNvCxnSpPr>
          <p:nvPr/>
        </p:nvCxnSpPr>
        <p:spPr>
          <a:xfrm rot="16200000" flipH="1">
            <a:off x="7364779" y="5329116"/>
            <a:ext cx="1287947" cy="1646593"/>
          </a:xfrm>
          <a:prstGeom prst="bentConnector3">
            <a:avLst>
              <a:gd name="adj1" fmla="val 167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431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C32C-4414-1A6E-6BC5-70D908E67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010D2C63-B179-72A6-1643-9978A7757622}"/>
              </a:ext>
            </a:extLst>
          </p:cNvPr>
          <p:cNvSpPr/>
          <p:nvPr/>
        </p:nvSpPr>
        <p:spPr>
          <a:xfrm>
            <a:off x="5426233" y="3910408"/>
            <a:ext cx="7613545" cy="403244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コンテンツ管理（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CMS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34A4D2D-71A6-9545-936B-80690778F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7-1-6-3.Web</a:t>
            </a:r>
            <a:r>
              <a:rPr kumimoji="1" lang="ja-JP" altLang="en-US" sz="4000"/>
              <a:t>コンテンツ管理（</a:t>
            </a:r>
            <a:r>
              <a:rPr kumimoji="1" lang="en-US" altLang="ja-JP" sz="4000"/>
              <a:t>CMS</a:t>
            </a:r>
            <a:r>
              <a:rPr kumimoji="1" lang="ja-JP" altLang="en-US" sz="4000"/>
              <a:t>）機能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2 SaaS</a:t>
            </a:r>
            <a:r>
              <a:rPr kumimoji="1" lang="ja-JP" altLang="en-US" sz="4000"/>
              <a:t>利用・</a:t>
            </a:r>
            <a:r>
              <a:rPr kumimoji="1" lang="en-US" altLang="ja-JP" sz="4000"/>
              <a:t>SSG</a:t>
            </a:r>
            <a:r>
              <a:rPr kumimoji="1" lang="ja-JP" altLang="en-US" sz="4000"/>
              <a:t>）</a:t>
            </a:r>
            <a:endParaRPr kumimoji="1" lang="ja-JP" altLang="en-US" sz="4000" dirty="0"/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33D610E5-01D3-2FE0-1BE0-81609B776743}"/>
              </a:ext>
            </a:extLst>
          </p:cNvPr>
          <p:cNvSpPr/>
          <p:nvPr/>
        </p:nvSpPr>
        <p:spPr>
          <a:xfrm>
            <a:off x="5090233" y="3375765"/>
            <a:ext cx="4145525" cy="2609098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81397FB3-6C6E-D218-22C1-AEC4B33DA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8294" y="3384634"/>
            <a:ext cx="381000" cy="381000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4802A105-CD59-A6AF-E7CC-6FA14A87F5D7}"/>
              </a:ext>
            </a:extLst>
          </p:cNvPr>
          <p:cNvCxnSpPr>
            <a:cxnSpLocks/>
          </p:cNvCxnSpPr>
          <p:nvPr/>
        </p:nvCxnSpPr>
        <p:spPr>
          <a:xfrm flipH="1">
            <a:off x="7603108" y="4876678"/>
            <a:ext cx="19742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TextBox 11">
            <a:extLst>
              <a:ext uri="{FF2B5EF4-FFF2-40B4-BE49-F238E27FC236}">
                <a16:creationId xmlns:a16="http://schemas.microsoft.com/office/drawing/2014/main" id="{457EB867-4AA1-B271-FE27-DA3B6ADC6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071" y="5231441"/>
            <a:ext cx="21927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Static Web Apps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094F153C-4030-2AF8-1E75-04B86AA763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7446" y="4398346"/>
            <a:ext cx="865662" cy="865662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A301EFA-4DB8-77E3-4CEB-6E853E918E81}"/>
              </a:ext>
            </a:extLst>
          </p:cNvPr>
          <p:cNvSpPr/>
          <p:nvPr/>
        </p:nvSpPr>
        <p:spPr>
          <a:xfrm>
            <a:off x="9596762" y="4534225"/>
            <a:ext cx="1060681" cy="684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ビルド</a:t>
            </a:r>
            <a:endParaRPr kumimoji="1" lang="en-US" altLang="ja-JP" sz="180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デプロイ</a:t>
            </a:r>
            <a:endParaRPr kumimoji="1" lang="en-US" altLang="ja-JP" sz="180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CB2AE4-4B6B-A5E4-F0CD-2B547B59E6D9}"/>
              </a:ext>
            </a:extLst>
          </p:cNvPr>
          <p:cNvSpPr/>
          <p:nvPr/>
        </p:nvSpPr>
        <p:spPr>
          <a:xfrm>
            <a:off x="11436033" y="4534224"/>
            <a:ext cx="1138396" cy="684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コード</a:t>
            </a:r>
            <a:endParaRPr kumimoji="1" lang="en-US" altLang="ja-JP" sz="180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リポジトリ</a:t>
            </a:r>
            <a:endParaRPr kumimoji="1" lang="en-US" altLang="ja-JP" sz="180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E6A3DCA-1BA0-10AE-38CA-734493CDAE97}"/>
              </a:ext>
            </a:extLst>
          </p:cNvPr>
          <p:cNvCxnSpPr>
            <a:cxnSpLocks/>
            <a:stCxn id="10" idx="1"/>
            <a:endCxn id="8" idx="3"/>
          </p:cNvCxnSpPr>
          <p:nvPr/>
        </p:nvCxnSpPr>
        <p:spPr>
          <a:xfrm flipH="1">
            <a:off x="10657443" y="4876676"/>
            <a:ext cx="77859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B80F45C-B9A8-2FAC-02D5-0942F6BC6BD7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880579" y="4831177"/>
            <a:ext cx="3856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0ABFFECD-7D7A-D0E8-61CC-81D2B377C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171" y="5002398"/>
            <a:ext cx="94696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(閲覧者)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9" name="Graphic 23">
            <a:extLst>
              <a:ext uri="{FF2B5EF4-FFF2-40B4-BE49-F238E27FC236}">
                <a16:creationId xmlns:a16="http://schemas.microsoft.com/office/drawing/2014/main" id="{0C7C8CB1-3987-8D92-519C-AA9C28F8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 flipH="1">
            <a:off x="2019757" y="4255766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3F2F60D-C768-9936-02B5-4677007BAEEF}"/>
              </a:ext>
            </a:extLst>
          </p:cNvPr>
          <p:cNvSpPr/>
          <p:nvPr/>
        </p:nvSpPr>
        <p:spPr>
          <a:xfrm>
            <a:off x="9541532" y="6796387"/>
            <a:ext cx="1138396" cy="684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800">
                <a:solidFill>
                  <a:schemeClr val="tx1"/>
                </a:solidFill>
              </a:rPr>
              <a:t>ヘッドレス</a:t>
            </a:r>
            <a:br>
              <a:rPr kumimoji="1" lang="en-US" altLang="ja-JP" sz="1800">
                <a:solidFill>
                  <a:schemeClr val="tx1"/>
                </a:solidFill>
              </a:rPr>
            </a:br>
            <a:r>
              <a:rPr kumimoji="1" lang="en-US" altLang="ja-JP" sz="1800">
                <a:solidFill>
                  <a:schemeClr val="tx1"/>
                </a:solidFill>
              </a:rPr>
              <a:t>CMS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12111CEA-F063-316E-977B-DCBDA332E47C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10679928" y="7136040"/>
            <a:ext cx="2857835" cy="2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315B8F4-9B7B-9A6D-2C96-873DA2E352DF}"/>
              </a:ext>
            </a:extLst>
          </p:cNvPr>
          <p:cNvCxnSpPr>
            <a:cxnSpLocks/>
          </p:cNvCxnSpPr>
          <p:nvPr/>
        </p:nvCxnSpPr>
        <p:spPr>
          <a:xfrm flipH="1">
            <a:off x="12574429" y="4876675"/>
            <a:ext cx="9633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AF549EB2-BAF2-1565-CF55-9B2D277F7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6764" y="4501190"/>
            <a:ext cx="584006" cy="6599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0A57469-5680-611B-F4EA-4634CC30A5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6764" y="6806053"/>
            <a:ext cx="584006" cy="659974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A8227332-57BC-7B5A-C7AE-EE206F389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8779" y="7487448"/>
            <a:ext cx="157997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職員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(コンテンツ投稿者)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8EC5E0A-E99C-C3FF-7F89-D52C2694F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282" y="5167118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開発者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2A52796-E518-4833-1DDA-D1F3B7D006AE}"/>
              </a:ext>
            </a:extLst>
          </p:cNvPr>
          <p:cNvSpPr/>
          <p:nvPr/>
        </p:nvSpPr>
        <p:spPr>
          <a:xfrm>
            <a:off x="5886877" y="4331415"/>
            <a:ext cx="6857869" cy="174127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7233F939-A294-CEF8-3152-4195EB6C48D5}"/>
              </a:ext>
            </a:extLst>
          </p:cNvPr>
          <p:cNvSpPr/>
          <p:nvPr/>
        </p:nvSpPr>
        <p:spPr>
          <a:xfrm>
            <a:off x="9235758" y="6259558"/>
            <a:ext cx="3495725" cy="149642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TextBox 11">
            <a:extLst>
              <a:ext uri="{FF2B5EF4-FFF2-40B4-BE49-F238E27FC236}">
                <a16:creationId xmlns:a16="http://schemas.microsoft.com/office/drawing/2014/main" id="{E25FE146-77D5-61BD-B842-C3B96D674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7348" y="6282301"/>
            <a:ext cx="12241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ヘッドレスCMS部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49" name="TextBox 11">
            <a:extLst>
              <a:ext uri="{FF2B5EF4-FFF2-40B4-BE49-F238E27FC236}">
                <a16:creationId xmlns:a16="http://schemas.microsoft.com/office/drawing/2014/main" id="{6E850B59-E4D4-68BE-84BE-8829F2923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4113" y="5775809"/>
            <a:ext cx="1550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フロントエンド配信部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50" name="TextBox 11">
            <a:extLst>
              <a:ext uri="{FF2B5EF4-FFF2-40B4-BE49-F238E27FC236}">
                <a16:creationId xmlns:a16="http://schemas.microsoft.com/office/drawing/2014/main" id="{7EC90F27-9107-F497-4868-EAE02541E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0539" y="5210849"/>
            <a:ext cx="13972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例： GitHub、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Repos</a:t>
            </a:r>
            <a:endParaRPr kumimoji="0" lang="ja-JP" altLang="en-US" sz="105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51" name="TextBox 11">
            <a:extLst>
              <a:ext uri="{FF2B5EF4-FFF2-40B4-BE49-F238E27FC236}">
                <a16:creationId xmlns:a16="http://schemas.microsoft.com/office/drawing/2014/main" id="{D0BFE148-2C3E-FB9F-CAAB-6FCF24C90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4972" y="5219127"/>
            <a:ext cx="16042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例：GitHub Actions、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05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Pipelines</a:t>
            </a:r>
            <a:endParaRPr kumimoji="0" lang="ja-JP" altLang="en-US" sz="105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619F4594-5CBC-0CF5-6932-2B04F6BA49A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10125351" y="5634625"/>
            <a:ext cx="1751" cy="11617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81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EB342-C509-E7EA-D31F-72AA27141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24E66B1-B93E-3E45-A8A2-2C93A4A0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Meiryo UI"/>
                <a:ea typeface="Meiryo UI"/>
              </a:rPr>
              <a:t>7-1-1-2. </a:t>
            </a:r>
            <a:r>
              <a:rPr kumimoji="1" lang="ja-JP" altLang="en-US" sz="3600">
                <a:latin typeface="Meiryo UI"/>
                <a:ea typeface="Meiryo UI"/>
              </a:rPr>
              <a:t>利用者認証</a:t>
            </a:r>
            <a:r>
              <a:rPr kumimoji="1" lang="en-US" altLang="ja-JP" sz="3600">
                <a:latin typeface="Meiryo UI"/>
                <a:ea typeface="Meiryo UI"/>
              </a:rPr>
              <a:t>_</a:t>
            </a:r>
            <a:r>
              <a:rPr kumimoji="1" lang="ja-JP" altLang="en-US" sz="3600">
                <a:latin typeface="Meiryo UI"/>
                <a:ea typeface="Meiryo UI"/>
              </a:rPr>
              <a:t>本人確認機能（レベル</a:t>
            </a:r>
            <a:r>
              <a:rPr kumimoji="1" lang="en-US" altLang="ja-JP" sz="3600">
                <a:latin typeface="Meiryo UI"/>
                <a:ea typeface="Meiryo UI"/>
              </a:rPr>
              <a:t>B</a:t>
            </a:r>
            <a:r>
              <a:rPr kumimoji="1" lang="ja-JP" altLang="en-US" sz="3600">
                <a:latin typeface="Meiryo UI"/>
                <a:ea typeface="Meiryo UI"/>
              </a:rPr>
              <a:t>）</a:t>
            </a:r>
            <a:br>
              <a:rPr kumimoji="1" lang="en-US" altLang="ja-JP" sz="3600">
                <a:latin typeface="Meiryo UI"/>
                <a:ea typeface="Meiryo UI"/>
              </a:rPr>
            </a:b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（パターン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3 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個人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/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身元確認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マイナンバーカード、当人認証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多要素認証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en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OSS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利用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)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）</a:t>
            </a:r>
            <a:endParaRPr lang="en-US" altLang="ja-JP" sz="3600" err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CD3202-03E0-AD02-152A-9C94BB680C50}"/>
              </a:ext>
            </a:extLst>
          </p:cNvPr>
          <p:cNvSpPr/>
          <p:nvPr/>
        </p:nvSpPr>
        <p:spPr>
          <a:xfrm>
            <a:off x="7305859" y="3482511"/>
            <a:ext cx="6603229" cy="207917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1738F49-08E6-ABB1-C4A7-FDE29D0F6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5757" y="4778951"/>
            <a:ext cx="18033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Container Apps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ID管理</a:t>
            </a:r>
          </a:p>
        </p:txBody>
      </p:sp>
      <p:sp>
        <p:nvSpPr>
          <p:cNvPr id="13" name="Rectangle 78">
            <a:extLst>
              <a:ext uri="{FF2B5EF4-FFF2-40B4-BE49-F238E27FC236}">
                <a16:creationId xmlns:a16="http://schemas.microsoft.com/office/drawing/2014/main" id="{8D93AB81-0BD6-ED8C-8B8E-9472D894F8BC}"/>
              </a:ext>
            </a:extLst>
          </p:cNvPr>
          <p:cNvSpPr/>
          <p:nvPr/>
        </p:nvSpPr>
        <p:spPr>
          <a:xfrm>
            <a:off x="6856849" y="3032578"/>
            <a:ext cx="7511479" cy="598442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57">
            <a:extLst>
              <a:ext uri="{FF2B5EF4-FFF2-40B4-BE49-F238E27FC236}">
                <a16:creationId xmlns:a16="http://schemas.microsoft.com/office/drawing/2014/main" id="{653D054B-AF9B-4F8D-D1C4-32CB72185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4860" y="3084896"/>
            <a:ext cx="381000" cy="3810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288C4166-25D0-D973-0F5A-5775817F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4778951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Application Gateway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不可分散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/WAF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F0D6A05-3976-91C6-3435-ABF590223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86819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11DD32D2-B21C-23CB-0885-D559DE11458E}"/>
              </a:ext>
            </a:extLst>
          </p:cNvPr>
          <p:cNvSpPr/>
          <p:nvPr/>
        </p:nvSpPr>
        <p:spPr>
          <a:xfrm>
            <a:off x="7305859" y="7598358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BD2C02DB-33A6-C663-D830-467F62AAF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68" y="6952927"/>
            <a:ext cx="80235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(個人)</a:t>
            </a: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8582F982-53FE-0915-141C-B380D6CB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2969695" y="6380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5B2B6373-0353-392D-F66C-883422D2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868193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41BC06E-1A86-F367-2904-07C3770FFDEA}"/>
              </a:ext>
            </a:extLst>
          </p:cNvPr>
          <p:cNvCxnSpPr>
            <a:cxnSpLocks/>
          </p:cNvCxnSpPr>
          <p:nvPr/>
        </p:nvCxnSpPr>
        <p:spPr>
          <a:xfrm>
            <a:off x="10860773" y="4429389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C4382EAA-47A0-51C2-DDF8-46D222C7769B}"/>
              </a:ext>
            </a:extLst>
          </p:cNvPr>
          <p:cNvCxnSpPr>
            <a:cxnSpLocks/>
            <a:stCxn id="30" idx="0"/>
            <a:endCxn id="40" idx="2"/>
          </p:cNvCxnSpPr>
          <p:nvPr/>
        </p:nvCxnSpPr>
        <p:spPr>
          <a:xfrm flipV="1">
            <a:off x="3204645" y="5685374"/>
            <a:ext cx="1" cy="695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カギ線コネクタ 90">
            <a:extLst>
              <a:ext uri="{FF2B5EF4-FFF2-40B4-BE49-F238E27FC236}">
                <a16:creationId xmlns:a16="http://schemas.microsoft.com/office/drawing/2014/main" id="{09F8BA51-966B-5C18-F583-2A43825D1733}"/>
              </a:ext>
            </a:extLst>
          </p:cNvPr>
          <p:cNvCxnSpPr>
            <a:cxnSpLocks/>
            <a:stCxn id="27" idx="2"/>
            <a:endCxn id="26" idx="1"/>
          </p:cNvCxnSpPr>
          <p:nvPr/>
        </p:nvCxnSpPr>
        <p:spPr>
          <a:xfrm rot="16200000" flipH="1">
            <a:off x="4889622" y="5791170"/>
            <a:ext cx="731260" cy="41012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0">
            <a:extLst>
              <a:ext uri="{FF2B5EF4-FFF2-40B4-BE49-F238E27FC236}">
                <a16:creationId xmlns:a16="http://schemas.microsoft.com/office/drawing/2014/main" id="{DE3E751D-DEE6-1481-9F0D-C464083E5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257" y="4006685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証明書の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有効性確認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3AA38496-FD06-A816-83EF-920E922BE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2910385"/>
            <a:ext cx="28969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公的個人認証サービス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</a:t>
            </a:r>
            <a:r>
              <a:rPr lang="en-US" altLang="ja-JP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JPKI</a:t>
            </a:r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）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本人確認のための電子証明書を管理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Rectangle 115">
            <a:extLst>
              <a:ext uri="{FF2B5EF4-FFF2-40B4-BE49-F238E27FC236}">
                <a16:creationId xmlns:a16="http://schemas.microsoft.com/office/drawing/2014/main" id="{49F6FE37-9147-991B-7EC1-D588C1A22E76}"/>
              </a:ext>
            </a:extLst>
          </p:cNvPr>
          <p:cNvSpPr/>
          <p:nvPr/>
        </p:nvSpPr>
        <p:spPr>
          <a:xfrm>
            <a:off x="1678474" y="2737415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2E680A8E-DEED-30DF-0675-3D38A31E8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4707822"/>
            <a:ext cx="28969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認証・署名サービス</a:t>
            </a:r>
            <a:endParaRPr lang="en-US" altLang="ja-JP" sz="2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本人確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JPKI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と連携し、受信した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電子証明書の有効性を確認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Rectangle 115">
            <a:extLst>
              <a:ext uri="{FF2B5EF4-FFF2-40B4-BE49-F238E27FC236}">
                <a16:creationId xmlns:a16="http://schemas.microsoft.com/office/drawing/2014/main" id="{2B63D867-3445-4FA1-59B6-1C85870A3345}"/>
              </a:ext>
            </a:extLst>
          </p:cNvPr>
          <p:cNvSpPr/>
          <p:nvPr/>
        </p:nvSpPr>
        <p:spPr>
          <a:xfrm>
            <a:off x="1678474" y="4534852"/>
            <a:ext cx="3052343" cy="1150522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B50F06EA-B712-F3D0-3403-DF5AF4F1E15A}"/>
              </a:ext>
            </a:extLst>
          </p:cNvPr>
          <p:cNvCxnSpPr>
            <a:cxnSpLocks/>
            <a:stCxn id="40" idx="0"/>
            <a:endCxn id="38" idx="2"/>
          </p:cNvCxnSpPr>
          <p:nvPr/>
        </p:nvCxnSpPr>
        <p:spPr>
          <a:xfrm flipV="1">
            <a:off x="3204646" y="3887937"/>
            <a:ext cx="0" cy="646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6D5DFDD9-8545-1D78-C200-A73A1690C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39072" y="4180810"/>
            <a:ext cx="560049" cy="560049"/>
          </a:xfrm>
          <a:prstGeom prst="rect">
            <a:avLst/>
          </a:prstGeom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D3398466-B282-8048-2378-65A591DBE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4738849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4105BD6E-6FD5-CD15-EE93-2D673ADEDB7D}"/>
              </a:ext>
            </a:extLst>
          </p:cNvPr>
          <p:cNvCxnSpPr>
            <a:cxnSpLocks/>
          </p:cNvCxnSpPr>
          <p:nvPr/>
        </p:nvCxnSpPr>
        <p:spPr>
          <a:xfrm>
            <a:off x="8752894" y="4429389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38FC046-B97E-427D-D542-771214AFFD63}"/>
              </a:ext>
            </a:extLst>
          </p:cNvPr>
          <p:cNvCxnSpPr>
            <a:cxnSpLocks/>
          </p:cNvCxnSpPr>
          <p:nvPr/>
        </p:nvCxnSpPr>
        <p:spPr>
          <a:xfrm flipV="1">
            <a:off x="8397240" y="5184095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0">
            <a:extLst>
              <a:ext uri="{FF2B5EF4-FFF2-40B4-BE49-F238E27FC236}">
                <a16:creationId xmlns:a16="http://schemas.microsoft.com/office/drawing/2014/main" id="{5FEAD6E4-1A16-0E91-DF16-C76C96380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290" y="66516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F72AB151-C400-7C57-7DBC-3DB87A8C5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600" y="3392082"/>
            <a:ext cx="19592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本人確認結果の連携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（身元確認）</a:t>
            </a:r>
          </a:p>
        </p:txBody>
      </p:sp>
      <p:cxnSp>
        <p:nvCxnSpPr>
          <p:cNvPr id="58" name="カギ線コネクタ 90">
            <a:extLst>
              <a:ext uri="{FF2B5EF4-FFF2-40B4-BE49-F238E27FC236}">
                <a16:creationId xmlns:a16="http://schemas.microsoft.com/office/drawing/2014/main" id="{731C94E3-AA0E-E511-D2FE-097D2C32BE4B}"/>
              </a:ext>
            </a:extLst>
          </p:cNvPr>
          <p:cNvCxnSpPr>
            <a:cxnSpLocks/>
            <a:stCxn id="30" idx="1"/>
            <a:endCxn id="11" idx="1"/>
          </p:cNvCxnSpPr>
          <p:nvPr/>
        </p:nvCxnSpPr>
        <p:spPr>
          <a:xfrm flipV="1">
            <a:off x="3439595" y="6610552"/>
            <a:ext cx="3866264" cy="489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カギ線コネクタ 90">
            <a:extLst>
              <a:ext uri="{FF2B5EF4-FFF2-40B4-BE49-F238E27FC236}">
                <a16:creationId xmlns:a16="http://schemas.microsoft.com/office/drawing/2014/main" id="{606E931F-E6AC-F65B-D1AC-4EF5C21A4A58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3439595" y="4427575"/>
            <a:ext cx="4655536" cy="2058002"/>
          </a:xfrm>
          <a:prstGeom prst="bentConnector3">
            <a:avLst>
              <a:gd name="adj1" fmla="val 6942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カギ線コネクタ 59">
            <a:extLst>
              <a:ext uri="{FF2B5EF4-FFF2-40B4-BE49-F238E27FC236}">
                <a16:creationId xmlns:a16="http://schemas.microsoft.com/office/drawing/2014/main" id="{8C83515A-27FB-5E3A-B7B5-F902BBBED8A1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4730817" y="3833715"/>
            <a:ext cx="2126032" cy="1276398"/>
          </a:xfrm>
          <a:prstGeom prst="bentConnector3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:a16="http://schemas.microsoft.com/office/drawing/2014/main" id="{E92FF83E-4858-EFBE-B282-9C18E4513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071" y="54188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9DA0D5B3-C7BB-5F90-3194-11D25DA19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11" y="5820469"/>
            <a:ext cx="2173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作成またはシステム利用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（スマートフォン等で電子証明書に対する</a:t>
            </a:r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PIN/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パスワードを入力し、マイナンバーカードを読み取る）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7905DA1D-01CD-1BEE-F313-B7FE7309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38141" y="4180810"/>
            <a:ext cx="548640" cy="548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E00BD730-4248-34BC-DFCD-F80CC33BB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242337"/>
            <a:ext cx="28748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E7A03ACE-F713-12AC-6F57-A39993933C44}"/>
              </a:ext>
            </a:extLst>
          </p:cNvPr>
          <p:cNvSpPr/>
          <p:nvPr/>
        </p:nvSpPr>
        <p:spPr>
          <a:xfrm>
            <a:off x="7305859" y="5972502"/>
            <a:ext cx="6603229" cy="127609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5007870E-E886-7AB3-E41E-5C47D05DE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6242337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グラフィックス 14" descr="スマート フォン 枠線">
            <a:extLst>
              <a:ext uri="{FF2B5EF4-FFF2-40B4-BE49-F238E27FC236}">
                <a16:creationId xmlns:a16="http://schemas.microsoft.com/office/drawing/2014/main" id="{8EDDCB57-A9F3-F8D1-C820-7FF0F6A19E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34635" y="6689633"/>
            <a:ext cx="644565" cy="644565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id="{4512C33A-D7FC-B4DD-5E49-7C47B6E83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664" y="7285037"/>
            <a:ext cx="1065446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ワンタイム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パスワード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生成アプリ</a:t>
            </a: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F9C88998-C902-11A3-566C-E75DE324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816" y="5889855"/>
            <a:ext cx="172603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当人認証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（ワンタイムパスワードなどの他要素認証）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 トークン取得</a:t>
            </a:r>
          </a:p>
        </p:txBody>
      </p:sp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F901FE14-C4D0-8D0C-E488-BF2724188B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95131" y="4122457"/>
            <a:ext cx="610235" cy="6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306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ECFE-4CF8-E0EC-5F65-6154479EA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523EE3F5-53D7-9C1C-6230-CB45B816C9BE}"/>
              </a:ext>
            </a:extLst>
          </p:cNvPr>
          <p:cNvSpPr/>
          <p:nvPr/>
        </p:nvSpPr>
        <p:spPr>
          <a:xfrm>
            <a:off x="5255916" y="3950036"/>
            <a:ext cx="4464496" cy="363278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コンテンツ管理（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CMS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1540CAE-45E6-7E66-4F42-B7226998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545" y="684811"/>
            <a:ext cx="15927507" cy="1037260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/>
              <a:t>7-1-6-3.Web</a:t>
            </a:r>
            <a:r>
              <a:rPr kumimoji="1" lang="ja-JP" altLang="en-US" sz="4000"/>
              <a:t>コンテンツ管理（</a:t>
            </a:r>
            <a:r>
              <a:rPr kumimoji="1" lang="en-US" altLang="ja-JP" sz="4000"/>
              <a:t>CMS</a:t>
            </a:r>
            <a:r>
              <a:rPr kumimoji="1" lang="ja-JP" altLang="en-US" sz="4000"/>
              <a:t>）機能</a:t>
            </a:r>
            <a:br>
              <a:rPr kumimoji="1" lang="en-US" altLang="ja-JP" sz="4000"/>
            </a:br>
            <a:r>
              <a:rPr kumimoji="1" lang="ja-JP" altLang="en-US" sz="4000"/>
              <a:t>（パターン</a:t>
            </a:r>
            <a:r>
              <a:rPr kumimoji="1" lang="en-US" altLang="ja-JP" sz="4000"/>
              <a:t>3 WordPress on App Service</a:t>
            </a:r>
            <a:r>
              <a:rPr kumimoji="1" lang="ja-JP" altLang="en-US" sz="4000"/>
              <a:t>）</a:t>
            </a:r>
            <a:endParaRPr kumimoji="1" lang="ja-JP" altLang="en-US" sz="4000" dirty="0"/>
          </a:p>
        </p:txBody>
      </p:sp>
      <p:sp>
        <p:nvSpPr>
          <p:cNvPr id="152" name="Rectangle 78">
            <a:extLst>
              <a:ext uri="{FF2B5EF4-FFF2-40B4-BE49-F238E27FC236}">
                <a16:creationId xmlns:a16="http://schemas.microsoft.com/office/drawing/2014/main" id="{A03867B1-E51F-BADF-A49F-2282C1B66A53}"/>
              </a:ext>
            </a:extLst>
          </p:cNvPr>
          <p:cNvSpPr/>
          <p:nvPr/>
        </p:nvSpPr>
        <p:spPr>
          <a:xfrm>
            <a:off x="4729129" y="2989180"/>
            <a:ext cx="5542097" cy="466564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B57A5C7C-D31E-A4E3-C91E-BB9BB0B62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7191" y="2998050"/>
            <a:ext cx="381000" cy="381000"/>
          </a:xfrm>
          <a:prstGeom prst="rect">
            <a:avLst/>
          </a:prstGeom>
        </p:spPr>
      </p:pic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4945BC6-4199-7106-0B9A-9F616D0511D1}"/>
              </a:ext>
            </a:extLst>
          </p:cNvPr>
          <p:cNvCxnSpPr>
            <a:cxnSpLocks/>
          </p:cNvCxnSpPr>
          <p:nvPr/>
        </p:nvCxnSpPr>
        <p:spPr>
          <a:xfrm flipH="1">
            <a:off x="7992219" y="4831177"/>
            <a:ext cx="2851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TextBox 11">
            <a:extLst>
              <a:ext uri="{FF2B5EF4-FFF2-40B4-BE49-F238E27FC236}">
                <a16:creationId xmlns:a16="http://schemas.microsoft.com/office/drawing/2014/main" id="{1C800B70-8CB4-C80B-6677-73CD46CFB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522" y="5231441"/>
            <a:ext cx="2192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>
              <a:buClr>
                <a:srgbClr val="000000"/>
              </a:buClr>
            </a:pPr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App Service</a:t>
            </a:r>
          </a:p>
          <a:p>
            <a:pPr algn="ctr" defTabSz="914368">
              <a:buClr>
                <a:srgbClr val="000000"/>
              </a:buClr>
            </a:pPr>
            <a:r>
              <a:rPr kumimoji="0" lang="en-US" altLang="ja-JP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CMS</a:t>
            </a: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ホスト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2F2A9A6-5036-9F99-1B9F-FA2BE597183C}"/>
              </a:ext>
            </a:extLst>
          </p:cNvPr>
          <p:cNvCxnSpPr>
            <a:cxnSpLocks/>
          </p:cNvCxnSpPr>
          <p:nvPr/>
        </p:nvCxnSpPr>
        <p:spPr>
          <a:xfrm>
            <a:off x="4225302" y="4831177"/>
            <a:ext cx="28054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2">
            <a:extLst>
              <a:ext uri="{FF2B5EF4-FFF2-40B4-BE49-F238E27FC236}">
                <a16:creationId xmlns:a16="http://schemas.microsoft.com/office/drawing/2014/main" id="{F25CA1FF-F107-8FA1-1F86-3C8FCCBC1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709" y="5231441"/>
            <a:ext cx="94696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(閲覧者)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19" name="Graphic 23">
            <a:extLst>
              <a:ext uri="{FF2B5EF4-FFF2-40B4-BE49-F238E27FC236}">
                <a16:creationId xmlns:a16="http://schemas.microsoft.com/office/drawing/2014/main" id="{B371D06F-F53F-0B2B-3097-DBF47904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3409295" y="4484809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016217F-7586-9D33-5968-D95DB2FB9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951" y="4488491"/>
            <a:ext cx="584006" cy="659974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ACED27CC-7334-A36D-FDCD-5C5B202A7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966" y="5169886"/>
            <a:ext cx="1579974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職員</a:t>
            </a:r>
          </a:p>
          <a:p>
            <a:pPr algn="ctr" eaLnBrk="1" hangingPunct="1"/>
            <a:r>
              <a:rPr lang="en-US" altLang="en-US" sz="1400" dirty="0">
                <a:latin typeface="Meiryo UI"/>
                <a:ea typeface="Meiryo UI"/>
                <a:cs typeface="Amazon Ember" panose="020B0603020204020204" pitchFamily="34" charset="0"/>
              </a:rPr>
              <a:t>(コンテンツ投稿者)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9488EC13-CBD3-8D01-9621-DD03F8C32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9300" y="4488491"/>
            <a:ext cx="729212" cy="729212"/>
          </a:xfrm>
          <a:prstGeom prst="rect">
            <a:avLst/>
          </a:prstGeom>
        </p:spPr>
      </p:pic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197BC8A6-2039-2D69-FAA1-71F08041B7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75400" y="6283479"/>
            <a:ext cx="737012" cy="737012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3F84307C-E798-BBDF-204D-A5F90FAC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522" y="6987487"/>
            <a:ext cx="2192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501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002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2503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0004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7505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0060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2507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0081" algn="l" defTabSz="1350020" rtl="0" eaLnBrk="1" latinLnBrk="0" hangingPunct="1">
              <a:defRPr kumimoji="1" sz="26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8"/>
            <a:r>
              <a:rPr kumimoji="0" lang="en-US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  <a:sym typeface="Arial"/>
              </a:rPr>
              <a:t>Azure Database for MySQL</a:t>
            </a:r>
          </a:p>
          <a:p>
            <a:pPr algn="ctr" defTabSz="914368">
              <a:buClr>
                <a:srgbClr val="000000"/>
              </a:buClr>
            </a:pPr>
            <a:r>
              <a:rPr kumimoji="0" lang="ja-JP" altLang="en-US" sz="1200" kern="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コンテンツ保存</a:t>
            </a:r>
            <a:endParaRPr kumimoji="0" lang="ja-JP" altLang="en-US" sz="1200" kern="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  <a:sym typeface="Arial"/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4B92808B-969F-F332-82E3-0C6010787599}"/>
              </a:ext>
            </a:extLst>
          </p:cNvPr>
          <p:cNvCxnSpPr>
            <a:cxnSpLocks/>
          </p:cNvCxnSpPr>
          <p:nvPr/>
        </p:nvCxnSpPr>
        <p:spPr>
          <a:xfrm>
            <a:off x="7543906" y="5685847"/>
            <a:ext cx="0" cy="5288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5248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A05F0-423A-D74A-562A-38EC15EB5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A9A84A35-6421-22EA-88B1-A89637A6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/>
              <a:t>7-1-7-1. </a:t>
            </a:r>
            <a:r>
              <a:rPr kumimoji="1" lang="ja-JP" altLang="en-US"/>
              <a:t>コミュニケーション</a:t>
            </a:r>
            <a:r>
              <a:rPr kumimoji="1" lang="en-US" altLang="ja-JP"/>
              <a:t>_</a:t>
            </a:r>
            <a:r>
              <a:rPr kumimoji="1" lang="ja-JP" altLang="en-US"/>
              <a:t>問い合わせフォーム機能</a:t>
            </a:r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3E9F5BB-76B6-D547-551E-CC6DC6D04AB1}"/>
              </a:ext>
            </a:extLst>
          </p:cNvPr>
          <p:cNvSpPr/>
          <p:nvPr/>
        </p:nvSpPr>
        <p:spPr>
          <a:xfrm>
            <a:off x="5475087" y="4267058"/>
            <a:ext cx="8517612" cy="251603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コミュニケーション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問い合わせフォーム機能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Rectangle 78">
            <a:extLst>
              <a:ext uri="{FF2B5EF4-FFF2-40B4-BE49-F238E27FC236}">
                <a16:creationId xmlns:a16="http://schemas.microsoft.com/office/drawing/2014/main" id="{499AF566-46A4-18AD-B7A7-E95430D2843F}"/>
              </a:ext>
            </a:extLst>
          </p:cNvPr>
          <p:cNvSpPr/>
          <p:nvPr/>
        </p:nvSpPr>
        <p:spPr>
          <a:xfrm>
            <a:off x="4490437" y="3601277"/>
            <a:ext cx="9799559" cy="5297712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Cloud</a:t>
            </a:r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3BCAC251-4541-6728-2DB7-2E615F21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3853" y="3680711"/>
            <a:ext cx="381000" cy="381000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5CC1200D-BEA3-75F6-7622-158368C2E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9765" y="5712826"/>
            <a:ext cx="946969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利用者</a:t>
            </a:r>
          </a:p>
        </p:txBody>
      </p:sp>
      <p:pic>
        <p:nvPicPr>
          <p:cNvPr id="17" name="Graphic 23">
            <a:extLst>
              <a:ext uri="{FF2B5EF4-FFF2-40B4-BE49-F238E27FC236}">
                <a16:creationId xmlns:a16="http://schemas.microsoft.com/office/drawing/2014/main" id="{FC6D475D-BCA0-4F47-4E2A-C16794B7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2705351" y="4966194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F22841FA-BDD7-FA0B-3469-527E11DA0BCA}"/>
              </a:ext>
            </a:extLst>
          </p:cNvPr>
          <p:cNvCxnSpPr>
            <a:cxnSpLocks/>
            <a:stCxn id="17" idx="1"/>
            <a:endCxn id="43" idx="1"/>
          </p:cNvCxnSpPr>
          <p:nvPr/>
        </p:nvCxnSpPr>
        <p:spPr>
          <a:xfrm>
            <a:off x="3441149" y="5334093"/>
            <a:ext cx="2779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カギ線コネクタ 90">
            <a:extLst>
              <a:ext uri="{FF2B5EF4-FFF2-40B4-BE49-F238E27FC236}">
                <a16:creationId xmlns:a16="http://schemas.microsoft.com/office/drawing/2014/main" id="{94155223-D4FD-57DE-2D8E-E481CB790669}"/>
              </a:ext>
            </a:extLst>
          </p:cNvPr>
          <p:cNvCxnSpPr>
            <a:cxnSpLocks/>
            <a:stCxn id="48" idx="0"/>
            <a:endCxn id="17" idx="0"/>
          </p:cNvCxnSpPr>
          <p:nvPr/>
        </p:nvCxnSpPr>
        <p:spPr>
          <a:xfrm rot="16200000" flipH="1" flipV="1">
            <a:off x="9164680" y="-1239390"/>
            <a:ext cx="114153" cy="12297014"/>
          </a:xfrm>
          <a:prstGeom prst="bentConnector3">
            <a:avLst>
              <a:gd name="adj1" fmla="val -1509881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0">
            <a:extLst>
              <a:ext uri="{FF2B5EF4-FFF2-40B4-BE49-F238E27FC236}">
                <a16:creationId xmlns:a16="http://schemas.microsoft.com/office/drawing/2014/main" id="{89CFBD23-9D71-CA52-EE48-757FF911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636" y="5822378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通知送信処理</a:t>
            </a:r>
          </a:p>
        </p:txBody>
      </p:sp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30A3EF51-B47D-EB5B-C881-B41166DB6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0122" y="4768344"/>
            <a:ext cx="977828" cy="977828"/>
          </a:xfrm>
          <a:prstGeom prst="rect">
            <a:avLst/>
          </a:prstGeom>
        </p:spPr>
      </p:pic>
      <p:sp>
        <p:nvSpPr>
          <p:cNvPr id="28" name="TextBox 11">
            <a:extLst>
              <a:ext uri="{FF2B5EF4-FFF2-40B4-BE49-F238E27FC236}">
                <a16:creationId xmlns:a16="http://schemas.microsoft.com/office/drawing/2014/main" id="{B62FD8A4-B460-D96F-3474-F1446A391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245" y="5822378"/>
            <a:ext cx="2292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 Management</a:t>
            </a:r>
          </a:p>
          <a:p>
            <a:pPr algn="ctr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お問い合わせ受付</a:t>
            </a:r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</a:t>
            </a: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AA6B08F4-E960-311A-ACAF-F9A46B37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996" y="5823007"/>
            <a:ext cx="34447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Communication Services</a:t>
            </a:r>
          </a:p>
          <a:p>
            <a:pPr algn="ctr" eaLnBrk="1" hangingPunct="1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メール</a:t>
            </a:r>
            <a:r>
              <a:rPr lang="en-US" altLang="en-US" sz="16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送信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A5DB6835-AD1C-8DE5-3410-82029F878075}"/>
              </a:ext>
            </a:extLst>
          </p:cNvPr>
          <p:cNvCxnSpPr>
            <a:cxnSpLocks/>
          </p:cNvCxnSpPr>
          <p:nvPr/>
        </p:nvCxnSpPr>
        <p:spPr>
          <a:xfrm>
            <a:off x="7371585" y="5315330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C0A76189-0A05-073F-08E3-1C967ADB9ECF}"/>
              </a:ext>
            </a:extLst>
          </p:cNvPr>
          <p:cNvCxnSpPr>
            <a:cxnSpLocks/>
          </p:cNvCxnSpPr>
          <p:nvPr/>
        </p:nvCxnSpPr>
        <p:spPr>
          <a:xfrm>
            <a:off x="10004986" y="5257258"/>
            <a:ext cx="10860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ADAF0616-377E-40CE-869D-2EE9C502A6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99604" y="4687351"/>
            <a:ext cx="1255957" cy="1255957"/>
          </a:xfrm>
          <a:prstGeom prst="rect">
            <a:avLst/>
          </a:prstGeom>
        </p:spPr>
      </p:pic>
      <p:pic>
        <p:nvPicPr>
          <p:cNvPr id="36" name="グラフィックス 35" descr="封筒 枠線">
            <a:extLst>
              <a:ext uri="{FF2B5EF4-FFF2-40B4-BE49-F238E27FC236}">
                <a16:creationId xmlns:a16="http://schemas.microsoft.com/office/drawing/2014/main" id="{09E41B96-24EB-6DE5-CE03-F98B49E68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53130" y="2531941"/>
            <a:ext cx="604862" cy="604862"/>
          </a:xfrm>
          <a:prstGeom prst="rect">
            <a:avLst/>
          </a:prstGeom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B147C65A-DCB5-D24B-7720-09DCAE5772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20862" y="4845179"/>
            <a:ext cx="977828" cy="977828"/>
          </a:xfrm>
          <a:prstGeom prst="rect">
            <a:avLst/>
          </a:prstGeom>
        </p:spPr>
      </p:pic>
      <p:sp>
        <p:nvSpPr>
          <p:cNvPr id="47" name="TextBox 12">
            <a:extLst>
              <a:ext uri="{FF2B5EF4-FFF2-40B4-BE49-F238E27FC236}">
                <a16:creationId xmlns:a16="http://schemas.microsoft.com/office/drawing/2014/main" id="{0912F627-B73B-65EF-36FB-2BE4EA16F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6779" y="5598673"/>
            <a:ext cx="94696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管理者</a:t>
            </a:r>
            <a:endParaRPr lang="en-US" altLang="ja-JP" sz="140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（職員）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pic>
        <p:nvPicPr>
          <p:cNvPr id="48" name="Graphic 23">
            <a:extLst>
              <a:ext uri="{FF2B5EF4-FFF2-40B4-BE49-F238E27FC236}">
                <a16:creationId xmlns:a16="http://schemas.microsoft.com/office/drawing/2014/main" id="{9F39F3B5-13B3-695D-8477-5C8E0FB76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 flipH="1">
            <a:off x="15002365" y="4852041"/>
            <a:ext cx="735798" cy="73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6D6D6B5F-5C75-A8F5-ED5F-0EF76ED69010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12955561" y="5315330"/>
            <a:ext cx="19412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12">
            <a:extLst>
              <a:ext uri="{FF2B5EF4-FFF2-40B4-BE49-F238E27FC236}">
                <a16:creationId xmlns:a16="http://schemas.microsoft.com/office/drawing/2014/main" id="{52000F12-722A-83D1-0FA6-4B56CEBAD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8873" y="2667410"/>
            <a:ext cx="361953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>
                <a:latin typeface="Meiryo UI" panose="020B0604030504040204" pitchFamily="34" charset="-128"/>
                <a:ea typeface="Meiryo UI" panose="020B0604030504040204" pitchFamily="34" charset="-128"/>
                <a:cs typeface="Amazon Ember" panose="020B0603020204020204" pitchFamily="34" charset="0"/>
              </a:rPr>
              <a:t>職員が個別にメールで返信</a:t>
            </a:r>
            <a:endParaRPr lang="en-US" altLang="en-US" sz="1400" dirty="0">
              <a:latin typeface="Meiryo UI" panose="020B0604030504040204" pitchFamily="34" charset="-128"/>
              <a:ea typeface="Meiryo UI" panose="020B0604030504040204" pitchFamily="34" charset="-128"/>
              <a:cs typeface="Amazon Ember" panose="020B0603020204020204" pitchFamily="34" charset="0"/>
            </a:endParaRPr>
          </a:p>
        </p:txBody>
      </p:sp>
      <p:sp>
        <p:nvSpPr>
          <p:cNvPr id="71" name="Rectangle 115">
            <a:extLst>
              <a:ext uri="{FF2B5EF4-FFF2-40B4-BE49-F238E27FC236}">
                <a16:creationId xmlns:a16="http://schemas.microsoft.com/office/drawing/2014/main" id="{B4F5AEB7-1E03-BAD4-E77C-92815D2AFAD5}"/>
              </a:ext>
            </a:extLst>
          </p:cNvPr>
          <p:cNvSpPr/>
          <p:nvPr/>
        </p:nvSpPr>
        <p:spPr>
          <a:xfrm>
            <a:off x="5475086" y="7010538"/>
            <a:ext cx="8173863" cy="1465921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2" name="TextBox 20">
            <a:extLst>
              <a:ext uri="{FF2B5EF4-FFF2-40B4-BE49-F238E27FC236}">
                <a16:creationId xmlns:a16="http://schemas.microsoft.com/office/drawing/2014/main" id="{B1B50B01-6B41-CC54-D105-1C7035FEC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878" y="7209642"/>
            <a:ext cx="36667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600">
                <a:latin typeface="Meiryo UI" panose="020B0604030504040204" pitchFamily="50" charset="-128"/>
                <a:ea typeface="Meiryo UI" panose="020B0604030504040204" pitchFamily="50" charset="-128"/>
              </a:rPr>
              <a:t>ブラウザ上で動作するお問い合わせフォームの静的コンテンツを配信する。</a:t>
            </a:r>
            <a:endParaRPr lang="ja-JP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B0022E90-B35B-85F6-4FE5-68D8B7041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928" y="7320209"/>
            <a:ext cx="312472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ページ（静的コンテンツ）公開機能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74" name="カギ線コネクタ 90">
            <a:extLst>
              <a:ext uri="{FF2B5EF4-FFF2-40B4-BE49-F238E27FC236}">
                <a16:creationId xmlns:a16="http://schemas.microsoft.com/office/drawing/2014/main" id="{B5AF6EAA-3640-29C6-42F6-ACE42D1B6753}"/>
              </a:ext>
            </a:extLst>
          </p:cNvPr>
          <p:cNvCxnSpPr>
            <a:cxnSpLocks/>
            <a:stCxn id="72" idx="1"/>
            <a:endCxn id="16" idx="2"/>
          </p:cNvCxnSpPr>
          <p:nvPr/>
        </p:nvCxnSpPr>
        <p:spPr>
          <a:xfrm rot="10800000">
            <a:off x="3073250" y="6020603"/>
            <a:ext cx="2525628" cy="1604538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835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B3D88C0-7F92-0740-3D58-C04D03AEB886}"/>
              </a:ext>
            </a:extLst>
          </p:cNvPr>
          <p:cNvSpPr/>
          <p:nvPr/>
        </p:nvSpPr>
        <p:spPr>
          <a:xfrm>
            <a:off x="5292428" y="2523022"/>
            <a:ext cx="7977054" cy="505800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コミュニケーション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チャットボット機能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7-1-7-3. </a:t>
            </a:r>
            <a:r>
              <a:rPr kumimoji="1" lang="ja-JP" altLang="en-US" dirty="0"/>
              <a:t>コミュニケーション</a:t>
            </a:r>
            <a:r>
              <a:rPr kumimoji="1" lang="en-US" altLang="ja-JP" dirty="0"/>
              <a:t>_</a:t>
            </a:r>
            <a:r>
              <a:rPr kumimoji="1" lang="ja-JP" altLang="en-US" dirty="0"/>
              <a:t>チャットボット機能（パターン</a:t>
            </a:r>
            <a:r>
              <a:rPr kumimoji="1" lang="en-US" altLang="ja-JP" dirty="0"/>
              <a:t>1 Azure OpenAI RAG</a:t>
            </a:r>
            <a:r>
              <a:rPr kumimoji="1" lang="ja-JP" altLang="en-US" dirty="0"/>
              <a:t>パターン）</a:t>
            </a: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1CEDA60-A178-A02D-FCB5-827E012C3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517" y="6237171"/>
            <a:ext cx="80235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E2B852B9-E920-0270-E4A7-14677420B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6712" y="6181782"/>
            <a:ext cx="1301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前処理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41CDFBA3-BB32-3766-24A1-D0C0141CF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814" y="39341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F5C315F0-7E24-7E58-FCFD-36D8155F0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3301" y="6473508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参照ドキュメント保管ストレージ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D874EDAD-EDE8-C5CD-CEB2-684BD4EE9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626" y="3933741"/>
            <a:ext cx="1529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42" name="直線矢印コネクタ 120">
            <a:extLst>
              <a:ext uri="{FF2B5EF4-FFF2-40B4-BE49-F238E27FC236}">
                <a16:creationId xmlns:a16="http://schemas.microsoft.com/office/drawing/2014/main" id="{AC02DAFF-A65A-0B10-4924-3994945CA8CB}"/>
              </a:ext>
            </a:extLst>
          </p:cNvPr>
          <p:cNvCxnSpPr>
            <a:cxnSpLocks/>
          </p:cNvCxnSpPr>
          <p:nvPr/>
        </p:nvCxnSpPr>
        <p:spPr>
          <a:xfrm flipV="1">
            <a:off x="6666061" y="36615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11">
            <a:extLst>
              <a:ext uri="{FF2B5EF4-FFF2-40B4-BE49-F238E27FC236}">
                <a16:creationId xmlns:a16="http://schemas.microsoft.com/office/drawing/2014/main" id="{88E92C4F-4E53-8071-9878-88170FBC6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903" y="28466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54" name="直線矢印コネクタ 120">
            <a:extLst>
              <a:ext uri="{FF2B5EF4-FFF2-40B4-BE49-F238E27FC236}">
                <a16:creationId xmlns:a16="http://schemas.microsoft.com/office/drawing/2014/main" id="{F608778A-43ED-A6ED-77E6-FF29E7646DB8}"/>
              </a:ext>
            </a:extLst>
          </p:cNvPr>
          <p:cNvCxnSpPr>
            <a:cxnSpLocks/>
          </p:cNvCxnSpPr>
          <p:nvPr/>
        </p:nvCxnSpPr>
        <p:spPr>
          <a:xfrm>
            <a:off x="6386809" y="32467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グラフィックス 55">
            <a:extLst>
              <a:ext uri="{FF2B5EF4-FFF2-40B4-BE49-F238E27FC236}">
                <a16:creationId xmlns:a16="http://schemas.microsoft.com/office/drawing/2014/main" id="{66B89191-A121-B314-2F42-E62A49564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9062" y="2523022"/>
            <a:ext cx="365761" cy="365761"/>
          </a:xfrm>
          <a:prstGeom prst="rect">
            <a:avLst/>
          </a:prstGeom>
        </p:spPr>
      </p:pic>
      <p:pic>
        <p:nvPicPr>
          <p:cNvPr id="57" name="グラフィックス 56">
            <a:extLst>
              <a:ext uri="{FF2B5EF4-FFF2-40B4-BE49-F238E27FC236}">
                <a16:creationId xmlns:a16="http://schemas.microsoft.com/office/drawing/2014/main" id="{351C7B0A-1354-B348-1E75-88126546B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7421" y="3389884"/>
            <a:ext cx="548640" cy="548640"/>
          </a:xfrm>
          <a:prstGeom prst="rect">
            <a:avLst/>
          </a:prstGeom>
        </p:spPr>
      </p:pic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17990635-5D4F-4225-0981-1BB569DBCA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5041" y="3387236"/>
            <a:ext cx="548640" cy="548640"/>
          </a:xfrm>
          <a:prstGeom prst="rect">
            <a:avLst/>
          </a:prstGeom>
        </p:spPr>
      </p:pic>
      <p:pic>
        <p:nvPicPr>
          <p:cNvPr id="59" name="グラフィックス 58">
            <a:extLst>
              <a:ext uri="{FF2B5EF4-FFF2-40B4-BE49-F238E27FC236}">
                <a16:creationId xmlns:a16="http://schemas.microsoft.com/office/drawing/2014/main" id="{8DE75865-0B1F-750F-3BF8-6D9E58F9B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7585" y="5621121"/>
            <a:ext cx="548640" cy="548640"/>
          </a:xfrm>
          <a:prstGeom prst="rect">
            <a:avLst/>
          </a:prstGeom>
        </p:spPr>
      </p:pic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B7A2BC5A-2878-1D5A-4F84-04AD91450FF5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6696225" y="5895441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11">
            <a:extLst>
              <a:ext uri="{FF2B5EF4-FFF2-40B4-BE49-F238E27FC236}">
                <a16:creationId xmlns:a16="http://schemas.microsoft.com/office/drawing/2014/main" id="{8E7E5111-254E-1073-CE45-C99102966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611" y="6100732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2" name="TextBox 11">
            <a:extLst>
              <a:ext uri="{FF2B5EF4-FFF2-40B4-BE49-F238E27FC236}">
                <a16:creationId xmlns:a16="http://schemas.microsoft.com/office/drawing/2014/main" id="{26FFA583-3E4E-DDD6-BF8A-01FB6593D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274" y="502581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63" name="直線矢印コネクタ 120">
            <a:extLst>
              <a:ext uri="{FF2B5EF4-FFF2-40B4-BE49-F238E27FC236}">
                <a16:creationId xmlns:a16="http://schemas.microsoft.com/office/drawing/2014/main" id="{C5762339-CB6D-6A20-F6AC-11DEBC701705}"/>
              </a:ext>
            </a:extLst>
          </p:cNvPr>
          <p:cNvCxnSpPr>
            <a:cxnSpLocks/>
          </p:cNvCxnSpPr>
          <p:nvPr/>
        </p:nvCxnSpPr>
        <p:spPr>
          <a:xfrm>
            <a:off x="6416481" y="5438285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4" name="グラフィックス 63">
            <a:extLst>
              <a:ext uri="{FF2B5EF4-FFF2-40B4-BE49-F238E27FC236}">
                <a16:creationId xmlns:a16="http://schemas.microsoft.com/office/drawing/2014/main" id="{D36E5AFA-15F2-2C89-13B6-7388E8794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0925" y="4700364"/>
            <a:ext cx="365761" cy="365761"/>
          </a:xfrm>
          <a:prstGeom prst="rect">
            <a:avLst/>
          </a:prstGeom>
        </p:spPr>
      </p:pic>
      <p:pic>
        <p:nvPicPr>
          <p:cNvPr id="65" name="グラフィックス 64">
            <a:extLst>
              <a:ext uri="{FF2B5EF4-FFF2-40B4-BE49-F238E27FC236}">
                <a16:creationId xmlns:a16="http://schemas.microsoft.com/office/drawing/2014/main" id="{6EAAC8A4-30E3-3C72-D77F-D96219C2F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95741" y="5619804"/>
            <a:ext cx="548639" cy="548639"/>
          </a:xfrm>
          <a:prstGeom prst="rect">
            <a:avLst/>
          </a:prstGeom>
        </p:spPr>
      </p:pic>
      <p:pic>
        <p:nvPicPr>
          <p:cNvPr id="67" name="グラフィックス 66">
            <a:extLst>
              <a:ext uri="{FF2B5EF4-FFF2-40B4-BE49-F238E27FC236}">
                <a16:creationId xmlns:a16="http://schemas.microsoft.com/office/drawing/2014/main" id="{7574A279-78CF-1B28-D713-45B2E5121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64280" y="5898653"/>
            <a:ext cx="548640" cy="548640"/>
          </a:xfrm>
          <a:prstGeom prst="rect">
            <a:avLst/>
          </a:prstGeom>
        </p:spPr>
      </p:pic>
      <p:pic>
        <p:nvPicPr>
          <p:cNvPr id="76" name="グラフィックス 3">
            <a:extLst>
              <a:ext uri="{FF2B5EF4-FFF2-40B4-BE49-F238E27FC236}">
                <a16:creationId xmlns:a16="http://schemas.microsoft.com/office/drawing/2014/main" id="{50E29B86-FB5A-77D3-88C1-90061DED1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256703" y="4906851"/>
            <a:ext cx="556217" cy="556217"/>
          </a:xfrm>
          <a:prstGeom prst="rect">
            <a:avLst/>
          </a:prstGeom>
        </p:spPr>
      </p:pic>
      <p:pic>
        <p:nvPicPr>
          <p:cNvPr id="77" name="グラフィックス 76">
            <a:extLst>
              <a:ext uri="{FF2B5EF4-FFF2-40B4-BE49-F238E27FC236}">
                <a16:creationId xmlns:a16="http://schemas.microsoft.com/office/drawing/2014/main" id="{B467C5DD-40AC-897F-0DA4-C2EE85C48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255324" y="3923073"/>
            <a:ext cx="593828" cy="593828"/>
          </a:xfrm>
          <a:prstGeom prst="rect">
            <a:avLst/>
          </a:prstGeom>
        </p:spPr>
      </p:pic>
      <p:sp>
        <p:nvSpPr>
          <p:cNvPr id="81" name="TextBox 9">
            <a:extLst>
              <a:ext uri="{FF2B5EF4-FFF2-40B4-BE49-F238E27FC236}">
                <a16:creationId xmlns:a16="http://schemas.microsoft.com/office/drawing/2014/main" id="{3ACE157E-15DB-6A5D-F349-3318156AA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300" y="5386534"/>
            <a:ext cx="16939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OpenAI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Service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文書生成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Ai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サービス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3" name="TextBox 9">
            <a:extLst>
              <a:ext uri="{FF2B5EF4-FFF2-40B4-BE49-F238E27FC236}">
                <a16:creationId xmlns:a16="http://schemas.microsoft.com/office/drawing/2014/main" id="{B52B7771-EA02-80B1-F7F7-6E4C7F746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0007" y="4451665"/>
            <a:ext cx="1367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AI Search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ドキュメント検索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84" name="グラフィックス 30">
            <a:extLst>
              <a:ext uri="{FF2B5EF4-FFF2-40B4-BE49-F238E27FC236}">
                <a16:creationId xmlns:a16="http://schemas.microsoft.com/office/drawing/2014/main" id="{4FC79B2F-D295-CC54-682B-584C0842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809596" y="5621937"/>
            <a:ext cx="512708" cy="512708"/>
          </a:xfrm>
          <a:prstGeom prst="rect">
            <a:avLst/>
          </a:prstGeom>
        </p:spPr>
      </p:pic>
      <p:cxnSp>
        <p:nvCxnSpPr>
          <p:cNvPr id="86" name="直線矢印コネクタ 85">
            <a:extLst>
              <a:ext uri="{FF2B5EF4-FFF2-40B4-BE49-F238E27FC236}">
                <a16:creationId xmlns:a16="http://schemas.microsoft.com/office/drawing/2014/main" id="{BF03CE19-4FE6-429D-7EF1-FBBFF2A4A302}"/>
              </a:ext>
            </a:extLst>
          </p:cNvPr>
          <p:cNvCxnSpPr>
            <a:cxnSpLocks/>
            <a:stCxn id="65" idx="3"/>
            <a:endCxn id="84" idx="1"/>
          </p:cNvCxnSpPr>
          <p:nvPr/>
        </p:nvCxnSpPr>
        <p:spPr>
          <a:xfrm flipV="1">
            <a:off x="8044380" y="5878291"/>
            <a:ext cx="765216" cy="15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or: Elbow 12">
            <a:extLst>
              <a:ext uri="{FF2B5EF4-FFF2-40B4-BE49-F238E27FC236}">
                <a16:creationId xmlns:a16="http://schemas.microsoft.com/office/drawing/2014/main" id="{CCD7F86F-E4C4-E4F5-AAB8-812A6309E3A4}"/>
              </a:ext>
            </a:extLst>
          </p:cNvPr>
          <p:cNvCxnSpPr>
            <a:cxnSpLocks/>
            <a:stCxn id="84" idx="3"/>
            <a:endCxn id="77" idx="1"/>
          </p:cNvCxnSpPr>
          <p:nvPr/>
        </p:nvCxnSpPr>
        <p:spPr>
          <a:xfrm flipV="1">
            <a:off x="9322304" y="4219987"/>
            <a:ext cx="2933020" cy="16583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onnector: Elbow 12">
            <a:extLst>
              <a:ext uri="{FF2B5EF4-FFF2-40B4-BE49-F238E27FC236}">
                <a16:creationId xmlns:a16="http://schemas.microsoft.com/office/drawing/2014/main" id="{9D21312E-7820-BA2E-40F3-23487C712383}"/>
              </a:ext>
            </a:extLst>
          </p:cNvPr>
          <p:cNvCxnSpPr>
            <a:cxnSpLocks/>
            <a:stCxn id="84" idx="3"/>
            <a:endCxn id="76" idx="1"/>
          </p:cNvCxnSpPr>
          <p:nvPr/>
        </p:nvCxnSpPr>
        <p:spPr>
          <a:xfrm flipV="1">
            <a:off x="9322304" y="5184960"/>
            <a:ext cx="2934399" cy="6933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Connector: Elbow 12">
            <a:extLst>
              <a:ext uri="{FF2B5EF4-FFF2-40B4-BE49-F238E27FC236}">
                <a16:creationId xmlns:a16="http://schemas.microsoft.com/office/drawing/2014/main" id="{401BB345-5943-EEC4-A065-8792B5A8D48B}"/>
              </a:ext>
            </a:extLst>
          </p:cNvPr>
          <p:cNvCxnSpPr>
            <a:cxnSpLocks/>
            <a:stCxn id="84" idx="3"/>
            <a:endCxn id="67" idx="1"/>
          </p:cNvCxnSpPr>
          <p:nvPr/>
        </p:nvCxnSpPr>
        <p:spPr>
          <a:xfrm>
            <a:off x="9322304" y="5878291"/>
            <a:ext cx="2941976" cy="29468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Box 9">
            <a:extLst>
              <a:ext uri="{FF2B5EF4-FFF2-40B4-BE49-F238E27FC236}">
                <a16:creationId xmlns:a16="http://schemas.microsoft.com/office/drawing/2014/main" id="{B8A73F23-B88D-FD90-A35B-D040A3AF1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188" y="6179011"/>
            <a:ext cx="1301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b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サーバー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" name="Rectangle 78">
            <a:extLst>
              <a:ext uri="{FF2B5EF4-FFF2-40B4-BE49-F238E27FC236}">
                <a16:creationId xmlns:a16="http://schemas.microsoft.com/office/drawing/2014/main" id="{6A9D3EE1-8C5F-FC9B-C44E-15EE59634A00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35C9E279-8AA1-7384-7979-5374627945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sp>
        <p:nvSpPr>
          <p:cNvPr id="6" name="Rectangle 115">
            <a:extLst>
              <a:ext uri="{FF2B5EF4-FFF2-40B4-BE49-F238E27FC236}">
                <a16:creationId xmlns:a16="http://schemas.microsoft.com/office/drawing/2014/main" id="{23AD3501-442A-5B27-B550-E8C3086B78A8}"/>
              </a:ext>
            </a:extLst>
          </p:cNvPr>
          <p:cNvSpPr/>
          <p:nvPr/>
        </p:nvSpPr>
        <p:spPr>
          <a:xfrm>
            <a:off x="5875389" y="8123419"/>
            <a:ext cx="5358668" cy="103666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6ECC5A52-CBE9-2D59-DDBD-8312813E5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75" y="8241193"/>
            <a:ext cx="33647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94FA0E77-0103-E0F3-4552-0205CC92D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181" y="8322523"/>
            <a:ext cx="18700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pic>
        <p:nvPicPr>
          <p:cNvPr id="9" name="Graphic 23">
            <a:extLst>
              <a:ext uri="{FF2B5EF4-FFF2-40B4-BE49-F238E27FC236}">
                <a16:creationId xmlns:a16="http://schemas.microsoft.com/office/drawing/2014/main" id="{082D057D-F929-8528-A44A-8A49B8C2B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 bwMode="auto">
          <a:xfrm flipH="1">
            <a:off x="3405857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BE9F37F-3132-85F8-007E-03CBA812AEA5}"/>
              </a:ext>
            </a:extLst>
          </p:cNvPr>
          <p:cNvCxnSpPr>
            <a:cxnSpLocks/>
          </p:cNvCxnSpPr>
          <p:nvPr/>
        </p:nvCxnSpPr>
        <p:spPr>
          <a:xfrm flipV="1">
            <a:off x="3875757" y="5895441"/>
            <a:ext cx="2239122" cy="4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or: Elbow 12">
            <a:extLst>
              <a:ext uri="{FF2B5EF4-FFF2-40B4-BE49-F238E27FC236}">
                <a16:creationId xmlns:a16="http://schemas.microsoft.com/office/drawing/2014/main" id="{A89C68D0-99CF-0AB6-E338-A03292FF9F8F}"/>
              </a:ext>
            </a:extLst>
          </p:cNvPr>
          <p:cNvCxnSpPr>
            <a:cxnSpLocks/>
          </p:cNvCxnSpPr>
          <p:nvPr/>
        </p:nvCxnSpPr>
        <p:spPr>
          <a:xfrm flipV="1">
            <a:off x="3875757" y="3662774"/>
            <a:ext cx="2209987" cy="2236921"/>
          </a:xfrm>
          <a:prstGeom prst="bentConnector3">
            <a:avLst>
              <a:gd name="adj1" fmla="val 5674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or: Elbow 109">
            <a:extLst>
              <a:ext uri="{FF2B5EF4-FFF2-40B4-BE49-F238E27FC236}">
                <a16:creationId xmlns:a16="http://schemas.microsoft.com/office/drawing/2014/main" id="{7FD5536D-B805-567A-92FB-6B8E6F0BA118}"/>
              </a:ext>
            </a:extLst>
          </p:cNvPr>
          <p:cNvCxnSpPr>
            <a:cxnSpLocks/>
          </p:cNvCxnSpPr>
          <p:nvPr/>
        </p:nvCxnSpPr>
        <p:spPr>
          <a:xfrm>
            <a:off x="3875757" y="5899695"/>
            <a:ext cx="1999632" cy="2742058"/>
          </a:xfrm>
          <a:prstGeom prst="bentConnector3">
            <a:avLst>
              <a:gd name="adj1" fmla="val 62385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507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/>
              <a:t>7-1-8-2.</a:t>
            </a:r>
            <a:r>
              <a:rPr lang="ja-JP" altLang="en-US" b="0" i="0">
                <a:solidFill>
                  <a:srgbClr val="1A1A1C"/>
                </a:solidFill>
                <a:effectLst/>
                <a:latin typeface="Noto Sans JP"/>
              </a:rPr>
              <a:t>外部連携</a:t>
            </a:r>
            <a:r>
              <a:rPr kumimoji="1" lang="en-US" altLang="zh-TW"/>
              <a:t>_</a:t>
            </a:r>
            <a:r>
              <a:rPr kumimoji="1" lang="ja-JP" altLang="en-US"/>
              <a:t>外部連携機能（</a:t>
            </a:r>
            <a:r>
              <a:rPr kumimoji="1" lang="en-US" altLang="zh-TW"/>
              <a:t>API</a:t>
            </a:r>
            <a:r>
              <a:rPr kumimoji="1" lang="ja-JP" altLang="en-US"/>
              <a:t>公開）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648F124-9817-BAAD-0E3B-F5168B7CE840}"/>
              </a:ext>
            </a:extLst>
          </p:cNvPr>
          <p:cNvSpPr/>
          <p:nvPr/>
        </p:nvSpPr>
        <p:spPr>
          <a:xfrm>
            <a:off x="4885479" y="3937000"/>
            <a:ext cx="2923347" cy="3036850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外部連携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外部連携機能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(API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公開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83514368-EE73-6805-7166-9D251B6E6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024" y="5393167"/>
            <a:ext cx="141346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利用者/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利用システム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9589F57-2CC4-FFC3-7B17-AC5EAA8C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682" y="5432770"/>
            <a:ext cx="1301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b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前処理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5" name="グラフィックス 44">
            <a:extLst>
              <a:ext uri="{FF2B5EF4-FFF2-40B4-BE49-F238E27FC236}">
                <a16:creationId xmlns:a16="http://schemas.microsoft.com/office/drawing/2014/main" id="{61E2319B-A0CB-0673-68BD-46B6E51E5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7711" y="4870792"/>
            <a:ext cx="548639" cy="548639"/>
          </a:xfrm>
          <a:prstGeom prst="rect">
            <a:avLst/>
          </a:prstGeom>
        </p:spPr>
      </p:pic>
      <p:pic>
        <p:nvPicPr>
          <p:cNvPr id="51" name="グラフィックス 30">
            <a:extLst>
              <a:ext uri="{FF2B5EF4-FFF2-40B4-BE49-F238E27FC236}">
                <a16:creationId xmlns:a16="http://schemas.microsoft.com/office/drawing/2014/main" id="{6D93D975-567D-9AFE-1994-4655E5406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63263" y="4496652"/>
            <a:ext cx="512708" cy="512708"/>
          </a:xfrm>
          <a:prstGeom prst="rect">
            <a:avLst/>
          </a:prstGeom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095C4E2D-031A-E135-A680-92028E93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1855" y="5035064"/>
            <a:ext cx="13014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b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</a:b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サーバー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7" name="Rectangle 78">
            <a:extLst>
              <a:ext uri="{FF2B5EF4-FFF2-40B4-BE49-F238E27FC236}">
                <a16:creationId xmlns:a16="http://schemas.microsoft.com/office/drawing/2014/main" id="{08F962A0-1C9E-1272-6154-595C27900D40}"/>
              </a:ext>
            </a:extLst>
          </p:cNvPr>
          <p:cNvSpPr/>
          <p:nvPr/>
        </p:nvSpPr>
        <p:spPr>
          <a:xfrm>
            <a:off x="4720331" y="3265268"/>
            <a:ext cx="9459079" cy="558956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7B9B5AEC-617F-5C0D-C9CC-CB5C9AB747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20331" y="3265268"/>
            <a:ext cx="381000" cy="381000"/>
          </a:xfrm>
          <a:prstGeom prst="rect">
            <a:avLst/>
          </a:prstGeom>
        </p:spPr>
      </p:pic>
      <p:sp>
        <p:nvSpPr>
          <p:cNvPr id="59" name="Rectangle 115">
            <a:extLst>
              <a:ext uri="{FF2B5EF4-FFF2-40B4-BE49-F238E27FC236}">
                <a16:creationId xmlns:a16="http://schemas.microsoft.com/office/drawing/2014/main" id="{296E794A-C278-A0A1-F02A-F25FBAC01719}"/>
              </a:ext>
            </a:extLst>
          </p:cNvPr>
          <p:cNvSpPr/>
          <p:nvPr/>
        </p:nvSpPr>
        <p:spPr>
          <a:xfrm>
            <a:off x="5431286" y="7374407"/>
            <a:ext cx="5358668" cy="118998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4F785106-D4B2-FC3A-CDAD-30B5EBFD1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172" y="7492181"/>
            <a:ext cx="33647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ユーザー認証機能（国民向け）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ユーザー認証機能（企業向け）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1" name="TextBox 20">
            <a:extLst>
              <a:ext uri="{FF2B5EF4-FFF2-40B4-BE49-F238E27FC236}">
                <a16:creationId xmlns:a16="http://schemas.microsoft.com/office/drawing/2014/main" id="{91654252-16CE-739D-556A-AB7C3D3C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078" y="7573511"/>
            <a:ext cx="18700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認証を行い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OIDC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に準拠した</a:t>
            </a:r>
            <a:r>
              <a:rPr 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トークンを発行する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2" name="Graphic 23">
            <a:extLst>
              <a:ext uri="{FF2B5EF4-FFF2-40B4-BE49-F238E27FC236}">
                <a16:creationId xmlns:a16="http://schemas.microsoft.com/office/drawing/2014/main" id="{2ACC975D-6021-DD15-144C-D2EF88F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 flipH="1">
            <a:off x="3573808" y="4906402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8DFEA68F-0A01-AAAB-0DD0-87697826CCC0}"/>
              </a:ext>
            </a:extLst>
          </p:cNvPr>
          <p:cNvCxnSpPr>
            <a:cxnSpLocks/>
            <a:stCxn id="62" idx="1"/>
            <a:endCxn id="45" idx="1"/>
          </p:cNvCxnSpPr>
          <p:nvPr/>
        </p:nvCxnSpPr>
        <p:spPr>
          <a:xfrm>
            <a:off x="4043708" y="5141352"/>
            <a:ext cx="1994003" cy="3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06B9240E-1A51-87EB-973E-D0D80C02609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6329420" y="5986768"/>
            <a:ext cx="0" cy="1329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Box 20">
            <a:extLst>
              <a:ext uri="{FF2B5EF4-FFF2-40B4-BE49-F238E27FC236}">
                <a16:creationId xmlns:a16="http://schemas.microsoft.com/office/drawing/2014/main" id="{565F0748-0792-DA06-54C2-658FA94B3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909" y="6454354"/>
            <a:ext cx="1711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バックエンド関数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6" name="グラフィックス 75">
            <a:extLst>
              <a:ext uri="{FF2B5EF4-FFF2-40B4-BE49-F238E27FC236}">
                <a16:creationId xmlns:a16="http://schemas.microsoft.com/office/drawing/2014/main" id="{BB29B745-83D8-B75F-D0DE-F6AF426B7B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53541" y="5945724"/>
            <a:ext cx="548640" cy="548640"/>
          </a:xfrm>
          <a:prstGeom prst="rect">
            <a:avLst/>
          </a:prstGeom>
        </p:spPr>
      </p:pic>
      <p:cxnSp>
        <p:nvCxnSpPr>
          <p:cNvPr id="78" name="Connector: Elbow 12">
            <a:extLst>
              <a:ext uri="{FF2B5EF4-FFF2-40B4-BE49-F238E27FC236}">
                <a16:creationId xmlns:a16="http://schemas.microsoft.com/office/drawing/2014/main" id="{EC50ECEB-6695-A47F-C144-14B353F16566}"/>
              </a:ext>
            </a:extLst>
          </p:cNvPr>
          <p:cNvCxnSpPr>
            <a:cxnSpLocks/>
            <a:stCxn id="45" idx="3"/>
            <a:endCxn id="51" idx="1"/>
          </p:cNvCxnSpPr>
          <p:nvPr/>
        </p:nvCxnSpPr>
        <p:spPr>
          <a:xfrm flipV="1">
            <a:off x="6586350" y="4753006"/>
            <a:ext cx="2876913" cy="392106"/>
          </a:xfrm>
          <a:prstGeom prst="bentConnector3">
            <a:avLst>
              <a:gd name="adj1" fmla="val 6162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Connector: Elbow 12">
            <a:extLst>
              <a:ext uri="{FF2B5EF4-FFF2-40B4-BE49-F238E27FC236}">
                <a16:creationId xmlns:a16="http://schemas.microsoft.com/office/drawing/2014/main" id="{326B573E-A3FA-B393-950E-A51E6AB17866}"/>
              </a:ext>
            </a:extLst>
          </p:cNvPr>
          <p:cNvCxnSpPr>
            <a:cxnSpLocks/>
            <a:stCxn id="45" idx="3"/>
            <a:endCxn id="76" idx="1"/>
          </p:cNvCxnSpPr>
          <p:nvPr/>
        </p:nvCxnSpPr>
        <p:spPr>
          <a:xfrm>
            <a:off x="6586350" y="5145112"/>
            <a:ext cx="2867191" cy="1074932"/>
          </a:xfrm>
          <a:prstGeom prst="bentConnector3">
            <a:avLst>
              <a:gd name="adj1" fmla="val 6166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カギ線コネクタ 90">
            <a:extLst>
              <a:ext uri="{FF2B5EF4-FFF2-40B4-BE49-F238E27FC236}">
                <a16:creationId xmlns:a16="http://schemas.microsoft.com/office/drawing/2014/main" id="{DD0CB16D-BF04-24D7-C5F7-796A1EB4D6A3}"/>
              </a:ext>
            </a:extLst>
          </p:cNvPr>
          <p:cNvCxnSpPr>
            <a:cxnSpLocks/>
            <a:stCxn id="9" idx="2"/>
            <a:endCxn id="59" idx="1"/>
          </p:cNvCxnSpPr>
          <p:nvPr/>
        </p:nvCxnSpPr>
        <p:spPr>
          <a:xfrm rot="16200000" flipH="1">
            <a:off x="3593516" y="6131629"/>
            <a:ext cx="2053013" cy="1622528"/>
          </a:xfrm>
          <a:prstGeom prst="bentConnector2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">
            <a:extLst>
              <a:ext uri="{FF2B5EF4-FFF2-40B4-BE49-F238E27FC236}">
                <a16:creationId xmlns:a16="http://schemas.microsoft.com/office/drawing/2014/main" id="{F9CA6083-2B0A-A902-44C3-489DA54C6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9337" y="6510845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OIDCポリシー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でトークン検証</a:t>
            </a:r>
          </a:p>
        </p:txBody>
      </p:sp>
      <p:sp>
        <p:nvSpPr>
          <p:cNvPr id="95" name="TextBox 9">
            <a:extLst>
              <a:ext uri="{FF2B5EF4-FFF2-40B4-BE49-F238E27FC236}">
                <a16:creationId xmlns:a16="http://schemas.microsoft.com/office/drawing/2014/main" id="{A1E9662D-FB6E-B745-4A59-8946A9A6D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622" y="8020675"/>
            <a:ext cx="13014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認証&amp;トークン取得</a:t>
            </a:r>
          </a:p>
        </p:txBody>
      </p:sp>
      <p:sp>
        <p:nvSpPr>
          <p:cNvPr id="97" name="Rectangle 115">
            <a:extLst>
              <a:ext uri="{FF2B5EF4-FFF2-40B4-BE49-F238E27FC236}">
                <a16:creationId xmlns:a16="http://schemas.microsoft.com/office/drawing/2014/main" id="{5839F0F2-C35B-24B2-A870-6562E7324CF6}"/>
              </a:ext>
            </a:extLst>
          </p:cNvPr>
          <p:cNvSpPr/>
          <p:nvPr/>
        </p:nvSpPr>
        <p:spPr>
          <a:xfrm>
            <a:off x="9453541" y="2650149"/>
            <a:ext cx="1400335" cy="381000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98" name="TextBox 20">
            <a:extLst>
              <a:ext uri="{FF2B5EF4-FFF2-40B4-BE49-F238E27FC236}">
                <a16:creationId xmlns:a16="http://schemas.microsoft.com/office/drawing/2014/main" id="{4D3AA4AF-F8A8-71D7-795D-1A6AB73BD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462" y="2698479"/>
            <a:ext cx="12724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外部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サーバー</a:t>
            </a:r>
            <a:endParaRPr lang="en-US" altLang="ja-JP" sz="12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06" name="Connector: Elbow 12">
            <a:extLst>
              <a:ext uri="{FF2B5EF4-FFF2-40B4-BE49-F238E27FC236}">
                <a16:creationId xmlns:a16="http://schemas.microsoft.com/office/drawing/2014/main" id="{FDAD0513-6D6B-BB42-35A2-EF1A8C9D6F08}"/>
              </a:ext>
            </a:extLst>
          </p:cNvPr>
          <p:cNvCxnSpPr>
            <a:cxnSpLocks/>
            <a:stCxn id="45" idx="3"/>
            <a:endCxn id="97" idx="1"/>
          </p:cNvCxnSpPr>
          <p:nvPr/>
        </p:nvCxnSpPr>
        <p:spPr>
          <a:xfrm flipV="1">
            <a:off x="6586350" y="2840649"/>
            <a:ext cx="2867191" cy="2304463"/>
          </a:xfrm>
          <a:prstGeom prst="bentConnector3">
            <a:avLst>
              <a:gd name="adj1" fmla="val 61812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Rectangle 115">
            <a:extLst>
              <a:ext uri="{FF2B5EF4-FFF2-40B4-BE49-F238E27FC236}">
                <a16:creationId xmlns:a16="http://schemas.microsoft.com/office/drawing/2014/main" id="{9B73A251-2C07-E232-DFD9-1AEA7E0BA7FD}"/>
              </a:ext>
            </a:extLst>
          </p:cNvPr>
          <p:cNvSpPr/>
          <p:nvPr/>
        </p:nvSpPr>
        <p:spPr>
          <a:xfrm>
            <a:off x="8077436" y="2523126"/>
            <a:ext cx="5672017" cy="4557303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14" name="TextBox 20">
            <a:extLst>
              <a:ext uri="{FF2B5EF4-FFF2-40B4-BE49-F238E27FC236}">
                <a16:creationId xmlns:a16="http://schemas.microsoft.com/office/drawing/2014/main" id="{54F5341E-A3F5-F6C3-C67B-A08FA915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6273" y="4017967"/>
            <a:ext cx="255015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バックエンド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データ収集機能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データ管理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文書検索機能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電子決裁機能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7990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7-1-9-1.</a:t>
            </a:r>
            <a:r>
              <a:rPr kumimoji="1" lang="zh-TW" altLang="en-US" dirty="0"/>
              <a:t>書類出力</a:t>
            </a:r>
            <a:r>
              <a:rPr kumimoji="1" lang="en-US" altLang="zh-TW" dirty="0"/>
              <a:t>_</a:t>
            </a:r>
            <a:r>
              <a:rPr kumimoji="1" lang="zh-TW" altLang="en-US" dirty="0"/>
              <a:t>書類出力機能</a:t>
            </a:r>
            <a:r>
              <a:rPr kumimoji="1" lang="ja-JP" altLang="en-US" dirty="0"/>
              <a:t>（パターン</a:t>
            </a:r>
            <a:r>
              <a:rPr kumimoji="1" lang="en-US" altLang="ja-JP" dirty="0"/>
              <a:t>1 </a:t>
            </a:r>
            <a:r>
              <a:rPr kumimoji="1" lang="ja-JP" altLang="en-US" dirty="0"/>
              <a:t>署名付き</a:t>
            </a:r>
            <a:r>
              <a:rPr kumimoji="1" lang="en-US" altLang="ja-JP" dirty="0"/>
              <a:t>URL</a:t>
            </a:r>
            <a:r>
              <a:rPr kumimoji="1" lang="ja-JP" altLang="en-US" dirty="0"/>
              <a:t>からのダウンロード）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F27050C-7D79-596F-2464-C65307296914}"/>
              </a:ext>
            </a:extLst>
          </p:cNvPr>
          <p:cNvSpPr/>
          <p:nvPr/>
        </p:nvSpPr>
        <p:spPr>
          <a:xfrm>
            <a:off x="7356397" y="4940743"/>
            <a:ext cx="6511034" cy="201673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zh-TW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書類出力</a:t>
            </a:r>
            <a:r>
              <a:rPr kumimoji="1" lang="en-US" altLang="zh-TW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zh-TW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書類出力機能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47ECFDF-DE01-F6B4-247F-CCCC54550827}"/>
              </a:ext>
            </a:extLst>
          </p:cNvPr>
          <p:cNvCxnSpPr>
            <a:cxnSpLocks/>
          </p:cNvCxnSpPr>
          <p:nvPr/>
        </p:nvCxnSpPr>
        <p:spPr>
          <a:xfrm>
            <a:off x="13418196" y="5926475"/>
            <a:ext cx="97979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115">
            <a:extLst>
              <a:ext uri="{FF2B5EF4-FFF2-40B4-BE49-F238E27FC236}">
                <a16:creationId xmlns:a16="http://schemas.microsoft.com/office/drawing/2014/main" id="{F4340711-8AC9-1EBD-4B6E-2197EF934A94}"/>
              </a:ext>
            </a:extLst>
          </p:cNvPr>
          <p:cNvSpPr/>
          <p:nvPr/>
        </p:nvSpPr>
        <p:spPr>
          <a:xfrm>
            <a:off x="4906708" y="5226143"/>
            <a:ext cx="2261370" cy="1400665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0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78E55378-FA17-DBF9-597A-3DFC3A6C6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1237" y="5253210"/>
            <a:ext cx="22357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連携機能</a:t>
            </a:r>
          </a:p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ラベルや書類を出力する機能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36670D25-A4DE-B443-9117-A6934256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625" y="5978953"/>
            <a:ext cx="25358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例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ステータス管理機能</a:t>
            </a:r>
          </a:p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申請・届出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電子決裁機能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6F82AB4-D12C-0BB7-91CA-276F20EBF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201" y="6150510"/>
            <a:ext cx="22796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Communication Services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通知メール</a:t>
            </a:r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送信</a:t>
            </a:r>
          </a:p>
        </p:txBody>
      </p:sp>
      <p:cxnSp>
        <p:nvCxnSpPr>
          <p:cNvPr id="17" name="カギ線コネクタ 19">
            <a:extLst>
              <a:ext uri="{FF2B5EF4-FFF2-40B4-BE49-F238E27FC236}">
                <a16:creationId xmlns:a16="http://schemas.microsoft.com/office/drawing/2014/main" id="{6B2F921C-6A3D-64FE-074E-29616CDCBAD4}"/>
              </a:ext>
            </a:extLst>
          </p:cNvPr>
          <p:cNvCxnSpPr>
            <a:cxnSpLocks/>
            <a:stCxn id="5" idx="0"/>
            <a:endCxn id="19" idx="0"/>
          </p:cNvCxnSpPr>
          <p:nvPr/>
        </p:nvCxnSpPr>
        <p:spPr>
          <a:xfrm rot="5400000" flipH="1" flipV="1">
            <a:off x="12078406" y="2996229"/>
            <a:ext cx="34477" cy="5326241"/>
          </a:xfrm>
          <a:prstGeom prst="bentConnector3">
            <a:avLst>
              <a:gd name="adj1" fmla="val 763051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1">
            <a:extLst>
              <a:ext uri="{FF2B5EF4-FFF2-40B4-BE49-F238E27FC236}">
                <a16:creationId xmlns:a16="http://schemas.microsoft.com/office/drawing/2014/main" id="{5367D93D-C1FC-DAFF-3E55-297BFAC41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438" y="6152489"/>
            <a:ext cx="17986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出力ファイル保管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ストレージ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8B4F7080-3D4D-F716-E2A8-95D24165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550" y="6160095"/>
            <a:ext cx="1711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署名付き</a:t>
            </a:r>
            <a:r>
              <a: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URL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発行関数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1B456425-2E14-FECF-A761-C5E1337E4F4A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168078" y="5926476"/>
            <a:ext cx="6209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1A439D5-0E85-A9BF-D7DC-741A8B31EB66}"/>
              </a:ext>
            </a:extLst>
          </p:cNvPr>
          <p:cNvCxnSpPr>
            <a:cxnSpLocks/>
          </p:cNvCxnSpPr>
          <p:nvPr/>
        </p:nvCxnSpPr>
        <p:spPr>
          <a:xfrm>
            <a:off x="9915792" y="5926475"/>
            <a:ext cx="46868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F98C9380-C833-2BB0-0212-A9A73A2F8D75}"/>
              </a:ext>
            </a:extLst>
          </p:cNvPr>
          <p:cNvCxnSpPr>
            <a:cxnSpLocks/>
          </p:cNvCxnSpPr>
          <p:nvPr/>
        </p:nvCxnSpPr>
        <p:spPr>
          <a:xfrm>
            <a:off x="11504815" y="5926475"/>
            <a:ext cx="6621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19252769-5632-6DF3-AAE1-B7DFC6D32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12182" y="5651465"/>
            <a:ext cx="548640" cy="548640"/>
          </a:xfrm>
          <a:prstGeom prst="rect">
            <a:avLst/>
          </a:prstGeom>
        </p:spPr>
      </p:pic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DE7F0795-3BF9-9D5C-A8EF-3C8CD422E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24426" y="5642698"/>
            <a:ext cx="658090" cy="658090"/>
          </a:xfrm>
          <a:prstGeom prst="rect">
            <a:avLst/>
          </a:prstGeom>
        </p:spPr>
      </p:pic>
      <p:sp>
        <p:nvSpPr>
          <p:cNvPr id="15" name="Rectangle 78">
            <a:extLst>
              <a:ext uri="{FF2B5EF4-FFF2-40B4-BE49-F238E27FC236}">
                <a16:creationId xmlns:a16="http://schemas.microsoft.com/office/drawing/2014/main" id="{C0C05AE3-57D5-FDB1-E36A-553A106C16C9}"/>
              </a:ext>
            </a:extLst>
          </p:cNvPr>
          <p:cNvSpPr/>
          <p:nvPr/>
        </p:nvSpPr>
        <p:spPr>
          <a:xfrm>
            <a:off x="4718390" y="2232334"/>
            <a:ext cx="9453032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9AA4DA55-8F01-738F-E16B-0A3EDBF7E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18389" y="2232334"/>
            <a:ext cx="381000" cy="381000"/>
          </a:xfrm>
          <a:prstGeom prst="rect">
            <a:avLst/>
          </a:prstGeom>
        </p:spPr>
      </p:pic>
      <p:pic>
        <p:nvPicPr>
          <p:cNvPr id="19" name="Graphic 23">
            <a:extLst>
              <a:ext uri="{FF2B5EF4-FFF2-40B4-BE49-F238E27FC236}">
                <a16:creationId xmlns:a16="http://schemas.microsoft.com/office/drawing/2014/main" id="{FC71FE56-A549-8E89-0150-3A16D7AFF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 flipH="1">
            <a:off x="145238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9C3F521F-D091-0502-90E1-B83DAECC8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0302" y="6237171"/>
            <a:ext cx="107848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（職員）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E5142E95-D38B-9651-0815-A89C9F2DE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58204" y="5699222"/>
            <a:ext cx="548640" cy="548640"/>
          </a:xfrm>
          <a:prstGeom prst="rect">
            <a:avLst/>
          </a:prstGeom>
        </p:spPr>
      </p:pic>
      <p:pic>
        <p:nvPicPr>
          <p:cNvPr id="29" name="グラフィックス 28">
            <a:extLst>
              <a:ext uri="{FF2B5EF4-FFF2-40B4-BE49-F238E27FC236}">
                <a16:creationId xmlns:a16="http://schemas.microsoft.com/office/drawing/2014/main" id="{EC99AEC7-4AF3-454F-60E8-B50B92E41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63838" y="5688531"/>
            <a:ext cx="548640" cy="548640"/>
          </a:xfrm>
          <a:prstGeom prst="rect">
            <a:avLst/>
          </a:prstGeom>
        </p:spPr>
      </p:pic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1B7BE5F-4A82-3985-25A0-7F1AC2018BB9}"/>
              </a:ext>
            </a:extLst>
          </p:cNvPr>
          <p:cNvCxnSpPr>
            <a:cxnSpLocks/>
          </p:cNvCxnSpPr>
          <p:nvPr/>
        </p:nvCxnSpPr>
        <p:spPr>
          <a:xfrm>
            <a:off x="8694363" y="5962851"/>
            <a:ext cx="3795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20">
            <a:extLst>
              <a:ext uri="{FF2B5EF4-FFF2-40B4-BE49-F238E27FC236}">
                <a16:creationId xmlns:a16="http://schemas.microsoft.com/office/drawing/2014/main" id="{CF809C9F-874C-C519-EF62-02CEB5871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761" y="6161384"/>
            <a:ext cx="1711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ファイル生成関数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Graphic 16">
            <a:extLst>
              <a:ext uri="{FF2B5EF4-FFF2-40B4-BE49-F238E27FC236}">
                <a16:creationId xmlns:a16="http://schemas.microsoft.com/office/drawing/2014/main" id="{C34C8CA2-6A61-1616-5EC5-D8490F83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 bwMode="auto">
          <a:xfrm>
            <a:off x="9819950" y="496337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9FAC27A8-8039-6609-83B4-04031EC4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8550" y="5144364"/>
            <a:ext cx="12766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ファイルダウンロード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7178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EBBFA350-3A10-E461-7BF3-D25CB641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sz="4000" dirty="0"/>
              <a:t>7-1-9-2. </a:t>
            </a:r>
            <a:r>
              <a:rPr kumimoji="1" lang="zh-TW" altLang="en-US" sz="4000" dirty="0"/>
              <a:t>書類出力</a:t>
            </a:r>
            <a:r>
              <a:rPr kumimoji="1" lang="en-US" altLang="zh-TW" sz="4000" dirty="0"/>
              <a:t>_</a:t>
            </a:r>
            <a:r>
              <a:rPr kumimoji="1" lang="zh-TW" altLang="en-US" sz="4000" dirty="0"/>
              <a:t>法定帳票作成機能（外部）</a:t>
            </a:r>
            <a:endParaRPr kumimoji="1" lang="ja-JP" altLang="en-US" sz="40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83B6C9C-6474-8B7B-DC7E-934D111055D0}"/>
              </a:ext>
            </a:extLst>
          </p:cNvPr>
          <p:cNvGrpSpPr/>
          <p:nvPr/>
        </p:nvGrpSpPr>
        <p:grpSpPr>
          <a:xfrm>
            <a:off x="3061988" y="2569946"/>
            <a:ext cx="11602026" cy="6430392"/>
            <a:chOff x="-264833" y="1159726"/>
            <a:chExt cx="11602026" cy="6430392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36E320BC-7365-ABF5-43FB-2DD8AC7F0031}"/>
                </a:ext>
              </a:extLst>
            </p:cNvPr>
            <p:cNvSpPr/>
            <p:nvPr/>
          </p:nvSpPr>
          <p:spPr>
            <a:xfrm>
              <a:off x="4886419" y="3590231"/>
              <a:ext cx="5112781" cy="1538880"/>
            </a:xfrm>
            <a:prstGeom prst="rect">
              <a:avLst/>
            </a:prstGeom>
            <a:solidFill>
              <a:srgbClr val="45DAFF">
                <a:alpha val="30196"/>
              </a:srgbClr>
            </a:solidFill>
            <a:ln w="28575">
              <a:noFill/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kumimoji="1" lang="zh-TW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書類出力</a:t>
              </a:r>
              <a:r>
                <a:rPr kumimoji="1" lang="en-US" altLang="zh-TW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_</a:t>
              </a:r>
              <a:r>
                <a:rPr kumimoji="1" lang="zh-TW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法定帳票作成機能（外部）</a:t>
              </a:r>
              <a:endPara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47925D8B-5180-62DE-37B3-281CFADBA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4833" y="4721837"/>
              <a:ext cx="139267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利用者</a:t>
              </a:r>
            </a:p>
            <a:p>
              <a:pPr algn="ctr" eaLnBrk="1" hangingPunct="1"/>
              <a:r>
                <a:rPr lang="en-US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（国民・職員）</a:t>
              </a:r>
            </a:p>
          </p:txBody>
        </p: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6D57CB00-BA8E-96AC-0215-3AA4F3A7F65C}"/>
                </a:ext>
              </a:extLst>
            </p:cNvPr>
            <p:cNvCxnSpPr>
              <a:cxnSpLocks/>
            </p:cNvCxnSpPr>
            <p:nvPr/>
          </p:nvCxnSpPr>
          <p:spPr>
            <a:xfrm>
              <a:off x="691842" y="4521678"/>
              <a:ext cx="16492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Rectangle 115">
              <a:extLst>
                <a:ext uri="{FF2B5EF4-FFF2-40B4-BE49-F238E27FC236}">
                  <a16:creationId xmlns:a16="http://schemas.microsoft.com/office/drawing/2014/main" id="{6376BBD8-0C9C-67C9-945B-98249B3EFF97}"/>
                </a:ext>
              </a:extLst>
            </p:cNvPr>
            <p:cNvSpPr/>
            <p:nvPr/>
          </p:nvSpPr>
          <p:spPr>
            <a:xfrm>
              <a:off x="2319533" y="3654989"/>
              <a:ext cx="2301213" cy="1518957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C1283210-E7CD-9655-9F18-63484BC07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305" y="3736811"/>
              <a:ext cx="2108144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　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帳票として保管すべき承認結果等のデータを作成する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3B1746BB-A9C9-363A-1979-6287BD06D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1068" y="4434465"/>
              <a:ext cx="236478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審査・承認機能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1F64F10-41CB-B61E-6DD2-50AC5E1E9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5382" y="4620519"/>
              <a:ext cx="22923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Service Bus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帳票作成処理用キュー</a:t>
              </a: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6FE99B2F-524F-48B1-71A1-56DE70F7D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7886" y="4636426"/>
              <a:ext cx="229235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Functions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帳票作成処理</a:t>
              </a: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0F203A22-4FDE-F655-B7FC-C5A0AC0D117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4620746" y="4414468"/>
              <a:ext cx="8957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9BB32005-01AA-0E42-C446-5BCAEFAB6A9D}"/>
                </a:ext>
              </a:extLst>
            </p:cNvPr>
            <p:cNvCxnSpPr>
              <a:cxnSpLocks/>
            </p:cNvCxnSpPr>
            <p:nvPr/>
          </p:nvCxnSpPr>
          <p:spPr>
            <a:xfrm>
              <a:off x="6125157" y="4384518"/>
              <a:ext cx="13455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456110CA-EE70-1CF3-E915-7A4A38242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0274" y="7036120"/>
              <a:ext cx="223996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Storage Accounts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帳票保管ストレージ</a:t>
              </a:r>
            </a:p>
            <a:p>
              <a:pPr algn="ctr" eaLnBrk="1" hangingPunct="1"/>
              <a:endPara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1" name="Rectangle 115">
              <a:extLst>
                <a:ext uri="{FF2B5EF4-FFF2-40B4-BE49-F238E27FC236}">
                  <a16:creationId xmlns:a16="http://schemas.microsoft.com/office/drawing/2014/main" id="{D49ABCFA-E315-6B7A-8D68-572556DA771B}"/>
                </a:ext>
              </a:extLst>
            </p:cNvPr>
            <p:cNvSpPr/>
            <p:nvPr/>
          </p:nvSpPr>
          <p:spPr>
            <a:xfrm>
              <a:off x="6140203" y="5465670"/>
              <a:ext cx="2656541" cy="2071731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1296944F-E318-DB9B-46D3-A2EF0BD31F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223" y="5477752"/>
              <a:ext cx="247664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作成した帳票を保管・公開する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624BDBAF-77E3-11C3-AD76-59294CBD7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6223" y="5994076"/>
              <a:ext cx="27031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公文書ダウンロード機能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申請・届出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_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公文書公開機能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4" name="Rectangle 115">
              <a:extLst>
                <a:ext uri="{FF2B5EF4-FFF2-40B4-BE49-F238E27FC236}">
                  <a16:creationId xmlns:a16="http://schemas.microsoft.com/office/drawing/2014/main" id="{84AB9AFD-3730-9269-69A6-9AF3D61C39D6}"/>
                </a:ext>
              </a:extLst>
            </p:cNvPr>
            <p:cNvSpPr/>
            <p:nvPr/>
          </p:nvSpPr>
          <p:spPr>
            <a:xfrm>
              <a:off x="6771951" y="1159726"/>
              <a:ext cx="1950578" cy="1390601"/>
            </a:xfrm>
            <a:prstGeom prst="rect">
              <a:avLst/>
            </a:prstGeom>
            <a:noFill/>
            <a:ln w="15875">
              <a:solidFill>
                <a:srgbClr val="7D899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ja-JP" sz="1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5" name="TextBox 20">
              <a:extLst>
                <a:ext uri="{FF2B5EF4-FFF2-40B4-BE49-F238E27FC236}">
                  <a16:creationId xmlns:a16="http://schemas.microsoft.com/office/drawing/2014/main" id="{F126373A-EC84-DEF0-CB83-4018DFB75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6166" y="1205354"/>
              <a:ext cx="195057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連携機能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eaLnBrk="1" hangingPunct="1"/>
              <a:r>
                <a:rPr lang="ja-JP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作成した帳票を外部システムに連携する</a:t>
              </a:r>
              <a:endPara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F417A21B-58C8-A788-CAA8-3552D27441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6165" y="2031156"/>
              <a:ext cx="21489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例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外部連携機能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27" name="カギ線コネクタ 36">
              <a:extLst>
                <a:ext uri="{FF2B5EF4-FFF2-40B4-BE49-F238E27FC236}">
                  <a16:creationId xmlns:a16="http://schemas.microsoft.com/office/drawing/2014/main" id="{134E9A89-549A-1C1D-4977-5FD1EA1FE17F}"/>
                </a:ext>
              </a:extLst>
            </p:cNvPr>
            <p:cNvCxnSpPr>
              <a:cxnSpLocks/>
              <a:stCxn id="5" idx="2"/>
              <a:endCxn id="21" idx="1"/>
            </p:cNvCxnSpPr>
            <p:nvPr/>
          </p:nvCxnSpPr>
          <p:spPr>
            <a:xfrm rot="16200000" flipH="1">
              <a:off x="2657613" y="3018945"/>
              <a:ext cx="1256479" cy="570870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7234DDCD-B16F-4C90-4BEF-C3C27AA3DD8C}"/>
                </a:ext>
              </a:extLst>
            </p:cNvPr>
            <p:cNvCxnSpPr>
              <a:cxnSpLocks/>
              <a:endCxn id="24" idx="2"/>
            </p:cNvCxnSpPr>
            <p:nvPr/>
          </p:nvCxnSpPr>
          <p:spPr>
            <a:xfrm flipV="1">
              <a:off x="7744274" y="2550327"/>
              <a:ext cx="2966" cy="984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カギ線コネクタ 2">
              <a:extLst>
                <a:ext uri="{FF2B5EF4-FFF2-40B4-BE49-F238E27FC236}">
                  <a16:creationId xmlns:a16="http://schemas.microsoft.com/office/drawing/2014/main" id="{9396B4F1-2036-A65B-D398-148A18AF5BFA}"/>
                </a:ext>
              </a:extLst>
            </p:cNvPr>
            <p:cNvCxnSpPr>
              <a:cxnSpLocks/>
              <a:stCxn id="32" idx="3"/>
              <a:endCxn id="33" idx="3"/>
            </p:cNvCxnSpPr>
            <p:nvPr/>
          </p:nvCxnSpPr>
          <p:spPr>
            <a:xfrm>
              <a:off x="8013205" y="4382649"/>
              <a:ext cx="50836" cy="2463889"/>
            </a:xfrm>
            <a:prstGeom prst="bentConnector3">
              <a:avLst>
                <a:gd name="adj1" fmla="val 1790802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7A6641E3-DCE4-E7C7-17CB-F6B262EA9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4843" y="5496888"/>
              <a:ext cx="2292350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作成した帳票を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Azure Storage Accountsに</a:t>
              </a:r>
            </a:p>
            <a:p>
              <a:pPr algn="ctr" eaLnBrk="1" hangingPunct="1"/>
              <a:r>
                <a:rPr lang="en-US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保存</a:t>
              </a:r>
            </a:p>
          </p:txBody>
        </p:sp>
      </p:grpSp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03450C1F-3E31-BA3A-F43C-7B6EA08AB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2827" y="5519269"/>
            <a:ext cx="547199" cy="547199"/>
          </a:xfrm>
          <a:prstGeom prst="rect">
            <a:avLst/>
          </a:prstGeom>
        </p:spPr>
      </p:pic>
      <p:pic>
        <p:nvPicPr>
          <p:cNvPr id="33" name="グラフィックス 32">
            <a:extLst>
              <a:ext uri="{FF2B5EF4-FFF2-40B4-BE49-F238E27FC236}">
                <a16:creationId xmlns:a16="http://schemas.microsoft.com/office/drawing/2014/main" id="{CB9F34C3-47B1-2973-DFAE-595F1D2D7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2222" y="7982438"/>
            <a:ext cx="548640" cy="548640"/>
          </a:xfrm>
          <a:prstGeom prst="rect">
            <a:avLst/>
          </a:prstGeom>
        </p:spPr>
      </p:pic>
      <p:pic>
        <p:nvPicPr>
          <p:cNvPr id="35" name="グラフィックス 34">
            <a:extLst>
              <a:ext uri="{FF2B5EF4-FFF2-40B4-BE49-F238E27FC236}">
                <a16:creationId xmlns:a16="http://schemas.microsoft.com/office/drawing/2014/main" id="{96FBA699-9C60-6417-4B55-8A00B1DF3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5273" y="5515748"/>
            <a:ext cx="541575" cy="541575"/>
          </a:xfrm>
          <a:prstGeom prst="rect">
            <a:avLst/>
          </a:prstGeom>
        </p:spPr>
      </p:pic>
      <p:sp>
        <p:nvSpPr>
          <p:cNvPr id="57" name="Rectangle 78">
            <a:extLst>
              <a:ext uri="{FF2B5EF4-FFF2-40B4-BE49-F238E27FC236}">
                <a16:creationId xmlns:a16="http://schemas.microsoft.com/office/drawing/2014/main" id="{4B8BD990-A5EC-E5C6-EADE-B17FAD3E683A}"/>
              </a:ext>
            </a:extLst>
          </p:cNvPr>
          <p:cNvSpPr/>
          <p:nvPr/>
        </p:nvSpPr>
        <p:spPr>
          <a:xfrm>
            <a:off x="4720331" y="2232334"/>
            <a:ext cx="9459079" cy="6985843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  <a:endParaRPr lang="en-US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8" name="グラフィックス 57">
            <a:extLst>
              <a:ext uri="{FF2B5EF4-FFF2-40B4-BE49-F238E27FC236}">
                <a16:creationId xmlns:a16="http://schemas.microsoft.com/office/drawing/2014/main" id="{1F918AB9-2E71-93D4-84B7-926225B5B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20331" y="2232334"/>
            <a:ext cx="381000" cy="381000"/>
          </a:xfrm>
          <a:prstGeom prst="rect">
            <a:avLst/>
          </a:prstGeom>
        </p:spPr>
      </p:pic>
      <p:pic>
        <p:nvPicPr>
          <p:cNvPr id="59" name="Graphic 23">
            <a:extLst>
              <a:ext uri="{FF2B5EF4-FFF2-40B4-BE49-F238E27FC236}">
                <a16:creationId xmlns:a16="http://schemas.microsoft.com/office/drawing/2014/main" id="{A9DB4E87-0EB6-6745-CB1F-C1D618733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 bwMode="auto">
          <a:xfrm flipH="1">
            <a:off x="3403915" y="5664745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929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68F62ED-7F01-88D7-37BC-35F6354B69CF}"/>
              </a:ext>
            </a:extLst>
          </p:cNvPr>
          <p:cNvSpPr/>
          <p:nvPr/>
        </p:nvSpPr>
        <p:spPr>
          <a:xfrm>
            <a:off x="5117071" y="2113879"/>
            <a:ext cx="8598930" cy="6494661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ノウハウ共有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省庁内ノウハウ活用機能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72673991-03FC-BF42-D552-54E336873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000"/>
              <a:t>7-1-11-1</a:t>
            </a:r>
            <a:r>
              <a:rPr kumimoji="1" lang="en-US" altLang="ja-JP" sz="4000" dirty="0"/>
              <a:t>. </a:t>
            </a:r>
            <a:r>
              <a:rPr kumimoji="1" lang="ja-JP" altLang="en-US" sz="4000" dirty="0"/>
              <a:t>ノウハウ共有</a:t>
            </a:r>
            <a:r>
              <a:rPr kumimoji="1" lang="en-US" altLang="ja-JP" sz="4000" dirty="0"/>
              <a:t>_</a:t>
            </a:r>
            <a:r>
              <a:rPr kumimoji="1" lang="ja-JP" altLang="en-US" sz="4000" dirty="0"/>
              <a:t>省庁内ノウハウ活用機能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9727D16F-8FE3-B44E-71CC-6CFBD16E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905" y="6124706"/>
            <a:ext cx="140821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登録</a:t>
            </a:r>
            <a:r>
              <a:rPr lang="en-US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者/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（職員）</a:t>
            </a:r>
            <a:endParaRPr lang="en-US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58" name="Graphic 23">
            <a:extLst>
              <a:ext uri="{FF2B5EF4-FFF2-40B4-BE49-F238E27FC236}">
                <a16:creationId xmlns:a16="http://schemas.microsoft.com/office/drawing/2014/main" id="{2EAE902B-F235-C250-9EB4-79813A3E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 flipH="1">
            <a:off x="2848318" y="5625717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0EDB6E8-7E5F-0D31-64E3-C97645057EE7}"/>
              </a:ext>
            </a:extLst>
          </p:cNvPr>
          <p:cNvCxnSpPr>
            <a:cxnSpLocks/>
            <a:stCxn id="58" idx="1"/>
            <a:endCxn id="173" idx="1"/>
          </p:cNvCxnSpPr>
          <p:nvPr/>
        </p:nvCxnSpPr>
        <p:spPr>
          <a:xfrm>
            <a:off x="3318218" y="5860667"/>
            <a:ext cx="28798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9">
            <a:extLst>
              <a:ext uri="{FF2B5EF4-FFF2-40B4-BE49-F238E27FC236}">
                <a16:creationId xmlns:a16="http://schemas.microsoft.com/office/drawing/2014/main" id="{15AE2A8A-E286-DB25-7FA4-F614903F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190" y="6147008"/>
            <a:ext cx="13014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3" name="TextBox 11">
            <a:extLst>
              <a:ext uri="{FF2B5EF4-FFF2-40B4-BE49-F238E27FC236}">
                <a16:creationId xmlns:a16="http://schemas.microsoft.com/office/drawing/2014/main" id="{427AC8B4-3E3A-6F64-1E96-8EE7E30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414" y="3665079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30" name="Connector: Elbow 12">
            <a:extLst>
              <a:ext uri="{FF2B5EF4-FFF2-40B4-BE49-F238E27FC236}">
                <a16:creationId xmlns:a16="http://schemas.microsoft.com/office/drawing/2014/main" id="{F80E082C-B445-727E-EB42-FC334C9B51B6}"/>
              </a:ext>
            </a:extLst>
          </p:cNvPr>
          <p:cNvCxnSpPr>
            <a:cxnSpLocks/>
            <a:stCxn id="58" idx="1"/>
            <a:endCxn id="169" idx="1"/>
          </p:cNvCxnSpPr>
          <p:nvPr/>
        </p:nvCxnSpPr>
        <p:spPr>
          <a:xfrm flipV="1">
            <a:off x="3318218" y="3395104"/>
            <a:ext cx="2849681" cy="246556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直線矢印コネクタ 120">
            <a:extLst>
              <a:ext uri="{FF2B5EF4-FFF2-40B4-BE49-F238E27FC236}">
                <a16:creationId xmlns:a16="http://schemas.microsoft.com/office/drawing/2014/main" id="{D4996AE8-3366-9D45-12FA-77C3A3EA0821}"/>
              </a:ext>
            </a:extLst>
          </p:cNvPr>
          <p:cNvCxnSpPr>
            <a:cxnSpLocks/>
          </p:cNvCxnSpPr>
          <p:nvPr/>
        </p:nvCxnSpPr>
        <p:spPr>
          <a:xfrm flipV="1">
            <a:off x="6716539" y="3392456"/>
            <a:ext cx="2058980" cy="2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直線矢印コネクタ 120">
            <a:extLst>
              <a:ext uri="{FF2B5EF4-FFF2-40B4-BE49-F238E27FC236}">
                <a16:creationId xmlns:a16="http://schemas.microsoft.com/office/drawing/2014/main" id="{1286B4B6-ACF8-0834-7AE4-4945705BF49E}"/>
              </a:ext>
            </a:extLst>
          </p:cNvPr>
          <p:cNvCxnSpPr>
            <a:cxnSpLocks/>
            <a:stCxn id="180" idx="3"/>
            <a:endCxn id="181" idx="1"/>
          </p:cNvCxnSpPr>
          <p:nvPr/>
        </p:nvCxnSpPr>
        <p:spPr>
          <a:xfrm flipV="1">
            <a:off x="9484186" y="5050081"/>
            <a:ext cx="746318" cy="3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Rectangle 78">
            <a:extLst>
              <a:ext uri="{FF2B5EF4-FFF2-40B4-BE49-F238E27FC236}">
                <a16:creationId xmlns:a16="http://schemas.microsoft.com/office/drawing/2014/main" id="{373D9D6A-AF21-A552-A1E8-4C85075F79CF}"/>
              </a:ext>
            </a:extLst>
          </p:cNvPr>
          <p:cNvSpPr/>
          <p:nvPr/>
        </p:nvSpPr>
        <p:spPr>
          <a:xfrm>
            <a:off x="4205417" y="1650193"/>
            <a:ext cx="9609437" cy="830111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cxnSp>
        <p:nvCxnSpPr>
          <p:cNvPr id="140" name="Connector: Elbow 109">
            <a:extLst>
              <a:ext uri="{FF2B5EF4-FFF2-40B4-BE49-F238E27FC236}">
                <a16:creationId xmlns:a16="http://schemas.microsoft.com/office/drawing/2014/main" id="{9F2E1F85-7A30-9E3B-1826-29E52EBD6788}"/>
              </a:ext>
            </a:extLst>
          </p:cNvPr>
          <p:cNvCxnSpPr>
            <a:cxnSpLocks/>
            <a:stCxn id="58" idx="1"/>
            <a:endCxn id="8" idx="1"/>
          </p:cNvCxnSpPr>
          <p:nvPr/>
        </p:nvCxnSpPr>
        <p:spPr>
          <a:xfrm>
            <a:off x="3318218" y="5860667"/>
            <a:ext cx="2415757" cy="3421406"/>
          </a:xfrm>
          <a:prstGeom prst="bentConnector3">
            <a:avLst>
              <a:gd name="adj1" fmla="val 5886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5" name="TextBox 20">
            <a:extLst>
              <a:ext uri="{FF2B5EF4-FFF2-40B4-BE49-F238E27FC236}">
                <a16:creationId xmlns:a16="http://schemas.microsoft.com/office/drawing/2014/main" id="{1388FF7E-F746-7199-8C72-58F744CEE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892" y="8763111"/>
            <a:ext cx="32886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ユーザ</a:t>
            </a:r>
            <a:r>
              <a:rPr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ー</a:t>
            </a:r>
            <a:r>
              <a:rPr 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認証を行い認証トークンを発行する</a:t>
            </a:r>
          </a:p>
        </p:txBody>
      </p:sp>
      <p:sp>
        <p:nvSpPr>
          <p:cNvPr id="147" name="TextBox 20">
            <a:extLst>
              <a:ext uri="{FF2B5EF4-FFF2-40B4-BE49-F238E27FC236}">
                <a16:creationId xmlns:a16="http://schemas.microsoft.com/office/drawing/2014/main" id="{6701981A-05C5-C4BF-D4AF-6499C2AE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080" y="9332115"/>
            <a:ext cx="3444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例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利用者認証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_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ユーザー認証機能（職員向け）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57" name="TextBox 11">
            <a:extLst>
              <a:ext uri="{FF2B5EF4-FFF2-40B4-BE49-F238E27FC236}">
                <a16:creationId xmlns:a16="http://schemas.microsoft.com/office/drawing/2014/main" id="{C2FBFF21-220F-FA20-E859-70E6DB2D0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254" y="2577582"/>
            <a:ext cx="15060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フロントエンド保護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58" name="直線矢印コネクタ 120">
            <a:extLst>
              <a:ext uri="{FF2B5EF4-FFF2-40B4-BE49-F238E27FC236}">
                <a16:creationId xmlns:a16="http://schemas.microsoft.com/office/drawing/2014/main" id="{DE59B127-11B2-5A30-14C1-FEE6BF1283C4}"/>
              </a:ext>
            </a:extLst>
          </p:cNvPr>
          <p:cNvCxnSpPr>
            <a:cxnSpLocks/>
            <a:stCxn id="157" idx="2"/>
          </p:cNvCxnSpPr>
          <p:nvPr/>
        </p:nvCxnSpPr>
        <p:spPr>
          <a:xfrm>
            <a:off x="6437287" y="2977692"/>
            <a:ext cx="4932" cy="1430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7" name="グラフィックス 166">
            <a:extLst>
              <a:ext uri="{FF2B5EF4-FFF2-40B4-BE49-F238E27FC236}">
                <a16:creationId xmlns:a16="http://schemas.microsoft.com/office/drawing/2014/main" id="{00AE1504-B1E0-8042-D74C-58184AEB6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1901" y="1675366"/>
            <a:ext cx="381000" cy="381000"/>
          </a:xfrm>
          <a:prstGeom prst="rect">
            <a:avLst/>
          </a:prstGeom>
        </p:spPr>
      </p:pic>
      <p:pic>
        <p:nvPicPr>
          <p:cNvPr id="168" name="グラフィックス 167">
            <a:extLst>
              <a:ext uri="{FF2B5EF4-FFF2-40B4-BE49-F238E27FC236}">
                <a16:creationId xmlns:a16="http://schemas.microsoft.com/office/drawing/2014/main" id="{19286519-AB63-6168-B7BD-98E66B255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9540" y="2253922"/>
            <a:ext cx="365761" cy="365761"/>
          </a:xfrm>
          <a:prstGeom prst="rect">
            <a:avLst/>
          </a:prstGeom>
        </p:spPr>
      </p:pic>
      <p:pic>
        <p:nvPicPr>
          <p:cNvPr id="169" name="グラフィックス 168">
            <a:extLst>
              <a:ext uri="{FF2B5EF4-FFF2-40B4-BE49-F238E27FC236}">
                <a16:creationId xmlns:a16="http://schemas.microsoft.com/office/drawing/2014/main" id="{5D97D654-4C6C-EC86-D9F4-1EB63F4276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67899" y="3120784"/>
            <a:ext cx="548640" cy="548640"/>
          </a:xfrm>
          <a:prstGeom prst="rect">
            <a:avLst/>
          </a:prstGeom>
        </p:spPr>
      </p:pic>
      <p:pic>
        <p:nvPicPr>
          <p:cNvPr id="170" name="グラフィックス 169">
            <a:extLst>
              <a:ext uri="{FF2B5EF4-FFF2-40B4-BE49-F238E27FC236}">
                <a16:creationId xmlns:a16="http://schemas.microsoft.com/office/drawing/2014/main" id="{052B9BCF-261F-BAD1-1A8B-AA97BD7B61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75519" y="3118136"/>
            <a:ext cx="548640" cy="548640"/>
          </a:xfrm>
          <a:prstGeom prst="rect">
            <a:avLst/>
          </a:prstGeom>
        </p:spPr>
      </p:pic>
      <p:pic>
        <p:nvPicPr>
          <p:cNvPr id="173" name="グラフィックス 172">
            <a:extLst>
              <a:ext uri="{FF2B5EF4-FFF2-40B4-BE49-F238E27FC236}">
                <a16:creationId xmlns:a16="http://schemas.microsoft.com/office/drawing/2014/main" id="{B7B40F30-D05D-052F-AF42-6AFBD4B31E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98063" y="5586347"/>
            <a:ext cx="548640" cy="548640"/>
          </a:xfrm>
          <a:prstGeom prst="rect">
            <a:avLst/>
          </a:prstGeom>
        </p:spPr>
      </p:pic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E9690DF6-BD35-5453-2C9A-16D417932101}"/>
              </a:ext>
            </a:extLst>
          </p:cNvPr>
          <p:cNvCxnSpPr>
            <a:cxnSpLocks/>
            <a:stCxn id="173" idx="3"/>
          </p:cNvCxnSpPr>
          <p:nvPr/>
        </p:nvCxnSpPr>
        <p:spPr>
          <a:xfrm>
            <a:off x="6746703" y="5860667"/>
            <a:ext cx="797909" cy="5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1">
            <a:extLst>
              <a:ext uri="{FF2B5EF4-FFF2-40B4-BE49-F238E27FC236}">
                <a16:creationId xmlns:a16="http://schemas.microsoft.com/office/drawing/2014/main" id="{1E9484A4-A7F4-2E58-C348-3809F2639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460" y="6065958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Front Door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バックエンド配信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CDN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6" name="TextBox 11">
            <a:extLst>
              <a:ext uri="{FF2B5EF4-FFF2-40B4-BE49-F238E27FC236}">
                <a16:creationId xmlns:a16="http://schemas.microsoft.com/office/drawing/2014/main" id="{7967425D-D5F7-245F-C660-1868E45CC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747" y="4991044"/>
            <a:ext cx="17056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WAF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バックエンド保護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177" name="直線矢印コネクタ 120">
            <a:extLst>
              <a:ext uri="{FF2B5EF4-FFF2-40B4-BE49-F238E27FC236}">
                <a16:creationId xmlns:a16="http://schemas.microsoft.com/office/drawing/2014/main" id="{53430D07-82B5-BB8D-09A3-3952D6C59868}"/>
              </a:ext>
            </a:extLst>
          </p:cNvPr>
          <p:cNvCxnSpPr>
            <a:cxnSpLocks/>
          </p:cNvCxnSpPr>
          <p:nvPr/>
        </p:nvCxnSpPr>
        <p:spPr>
          <a:xfrm>
            <a:off x="6466959" y="5403511"/>
            <a:ext cx="5119" cy="203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8" name="グラフィックス 177">
            <a:extLst>
              <a:ext uri="{FF2B5EF4-FFF2-40B4-BE49-F238E27FC236}">
                <a16:creationId xmlns:a16="http://schemas.microsoft.com/office/drawing/2014/main" id="{5A3FC8C8-DA2F-1EC6-196B-B5963C726B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1403" y="4665590"/>
            <a:ext cx="365761" cy="365761"/>
          </a:xfrm>
          <a:prstGeom prst="rect">
            <a:avLst/>
          </a:prstGeom>
        </p:spPr>
      </p:pic>
      <p:pic>
        <p:nvPicPr>
          <p:cNvPr id="179" name="グラフィックス 178">
            <a:extLst>
              <a:ext uri="{FF2B5EF4-FFF2-40B4-BE49-F238E27FC236}">
                <a16:creationId xmlns:a16="http://schemas.microsoft.com/office/drawing/2014/main" id="{1BC09010-0C0A-1167-63D5-CD7912DE0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46219" y="5585030"/>
            <a:ext cx="548639" cy="548639"/>
          </a:xfrm>
          <a:prstGeom prst="rect">
            <a:avLst/>
          </a:prstGeom>
        </p:spPr>
      </p:pic>
      <p:pic>
        <p:nvPicPr>
          <p:cNvPr id="180" name="グラフィックス 179">
            <a:extLst>
              <a:ext uri="{FF2B5EF4-FFF2-40B4-BE49-F238E27FC236}">
                <a16:creationId xmlns:a16="http://schemas.microsoft.com/office/drawing/2014/main" id="{AB6A2939-C6EA-B89F-F999-09A49DD246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35546" y="4779633"/>
            <a:ext cx="548640" cy="548640"/>
          </a:xfrm>
          <a:prstGeom prst="rect">
            <a:avLst/>
          </a:prstGeom>
        </p:spPr>
      </p:pic>
      <p:pic>
        <p:nvPicPr>
          <p:cNvPr id="181" name="グラフィックス 180">
            <a:extLst>
              <a:ext uri="{FF2B5EF4-FFF2-40B4-BE49-F238E27FC236}">
                <a16:creationId xmlns:a16="http://schemas.microsoft.com/office/drawing/2014/main" id="{A8881A96-BA9E-567B-B65E-59667A9883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30504" y="4775761"/>
            <a:ext cx="548640" cy="548640"/>
          </a:xfrm>
          <a:prstGeom prst="rect">
            <a:avLst/>
          </a:prstGeom>
        </p:spPr>
      </p:pic>
      <p:sp>
        <p:nvSpPr>
          <p:cNvPr id="8" name="Rectangle 115">
            <a:extLst>
              <a:ext uri="{FF2B5EF4-FFF2-40B4-BE49-F238E27FC236}">
                <a16:creationId xmlns:a16="http://schemas.microsoft.com/office/drawing/2014/main" id="{02480C01-9564-13ED-E544-9F6C15D6B5D0}"/>
              </a:ext>
            </a:extLst>
          </p:cNvPr>
          <p:cNvSpPr/>
          <p:nvPr/>
        </p:nvSpPr>
        <p:spPr>
          <a:xfrm>
            <a:off x="5733975" y="8699474"/>
            <a:ext cx="3401787" cy="11651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202BE56B-4BC8-9738-2005-E437A4FC3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952" y="3664641"/>
            <a:ext cx="1749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</a:t>
            </a:r>
          </a:p>
          <a:p>
            <a:pPr algn="ctr" eaLnBrk="1" hangingPunct="1"/>
            <a:r>
              <a:rPr lang="en-US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Accounts</a:t>
            </a: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フロントエンド配信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B4B7D892-BF0C-EF91-B3F0-1F4A99943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379" y="5332435"/>
            <a:ext cx="13856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ノウハウ登録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D56D922-E4DB-E891-57A4-0E5FF6A85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1467" y="5350616"/>
            <a:ext cx="1367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Storage Accounts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ノウハウ保管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ストレージ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EB512263-DFA5-E272-123A-8C895AC7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913" y="7053076"/>
            <a:ext cx="15725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ノウハウ検索処理関数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DE304-8274-F013-7A0C-491798A99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4685" y="6887863"/>
            <a:ext cx="18972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差分取り込み関数</a:t>
            </a:r>
            <a:endParaRPr lang="en-US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cxnSp>
        <p:nvCxnSpPr>
          <p:cNvPr id="22" name="直線矢印コネクタ 120">
            <a:extLst>
              <a:ext uri="{FF2B5EF4-FFF2-40B4-BE49-F238E27FC236}">
                <a16:creationId xmlns:a16="http://schemas.microsoft.com/office/drawing/2014/main" id="{5B7C5705-5EAC-8694-87E6-B78B2DCAF474}"/>
              </a:ext>
            </a:extLst>
          </p:cNvPr>
          <p:cNvCxnSpPr>
            <a:cxnSpLocks/>
            <a:stCxn id="28" idx="1"/>
            <a:endCxn id="31" idx="3"/>
          </p:cNvCxnSpPr>
          <p:nvPr/>
        </p:nvCxnSpPr>
        <p:spPr>
          <a:xfrm flipH="1">
            <a:off x="11813494" y="6643705"/>
            <a:ext cx="523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E8B5D4FE-C0D2-4F1B-52C1-76D9F319CB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45052" y="6643705"/>
            <a:ext cx="547199" cy="547199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0C42BE6E-01E8-5B74-CF1A-913D4DE3A5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37216" y="6370105"/>
            <a:ext cx="547199" cy="547199"/>
          </a:xfrm>
          <a:prstGeom prst="rect">
            <a:avLst/>
          </a:prstGeom>
        </p:spPr>
      </p:pic>
      <p:cxnSp>
        <p:nvCxnSpPr>
          <p:cNvPr id="29" name="Connector: Elbow 109">
            <a:extLst>
              <a:ext uri="{FF2B5EF4-FFF2-40B4-BE49-F238E27FC236}">
                <a16:creationId xmlns:a16="http://schemas.microsoft.com/office/drawing/2014/main" id="{1CD556B5-3CAC-847C-822C-071D7D3A02DB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>
            <a:off x="9492251" y="6917305"/>
            <a:ext cx="1802884" cy="8570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EC741F36-4C23-68CD-3BE0-4C3179CBEE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95135" y="7555009"/>
            <a:ext cx="438624" cy="438624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6D505DF3-DA68-79EA-94C4-F80295C6B2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297330" y="6385623"/>
            <a:ext cx="516164" cy="516164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F69A556-8E57-3C0A-5EDE-EA26A70964E7}"/>
              </a:ext>
            </a:extLst>
          </p:cNvPr>
          <p:cNvSpPr txBox="1"/>
          <p:nvPr/>
        </p:nvSpPr>
        <p:spPr>
          <a:xfrm>
            <a:off x="10940690" y="8066785"/>
            <a:ext cx="124307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 OpenAI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Service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ノウハウ検索結果生成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98C4FB7-A7E8-3423-1381-17166DE67DE6}"/>
              </a:ext>
            </a:extLst>
          </p:cNvPr>
          <p:cNvSpPr txBox="1"/>
          <p:nvPr/>
        </p:nvSpPr>
        <p:spPr>
          <a:xfrm>
            <a:off x="11134325" y="6943758"/>
            <a:ext cx="79785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Azure</a:t>
            </a:r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AI Search</a:t>
            </a: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ノウハウ検索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123708B-72E2-78DD-4AFC-DF72AE1A71F6}"/>
              </a:ext>
            </a:extLst>
          </p:cNvPr>
          <p:cNvSpPr txBox="1"/>
          <p:nvPr/>
        </p:nvSpPr>
        <p:spPr>
          <a:xfrm>
            <a:off x="10395323" y="6273026"/>
            <a:ext cx="62917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検索結果抽出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AEB44F3-FDC0-620F-10F3-B8465C9D4491}"/>
              </a:ext>
            </a:extLst>
          </p:cNvPr>
          <p:cNvSpPr txBox="1"/>
          <p:nvPr/>
        </p:nvSpPr>
        <p:spPr>
          <a:xfrm>
            <a:off x="10043486" y="7891284"/>
            <a:ext cx="8361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検索文及び</a:t>
            </a:r>
            <a:endParaRPr kumimoji="1" lang="en-US" altLang="ja-JP" sz="10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検索結果内容</a:t>
            </a:r>
          </a:p>
        </p:txBody>
      </p:sp>
      <p:cxnSp>
        <p:nvCxnSpPr>
          <p:cNvPr id="40" name="Connector: Elbow 109">
            <a:extLst>
              <a:ext uri="{FF2B5EF4-FFF2-40B4-BE49-F238E27FC236}">
                <a16:creationId xmlns:a16="http://schemas.microsoft.com/office/drawing/2014/main" id="{8A86D4EF-9057-CDA1-1540-80A51681F646}"/>
              </a:ext>
            </a:extLst>
          </p:cNvPr>
          <p:cNvCxnSpPr>
            <a:cxnSpLocks/>
            <a:stCxn id="27" idx="3"/>
            <a:endCxn id="31" idx="1"/>
          </p:cNvCxnSpPr>
          <p:nvPr/>
        </p:nvCxnSpPr>
        <p:spPr>
          <a:xfrm flipV="1">
            <a:off x="9492251" y="6643705"/>
            <a:ext cx="1805079" cy="2736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Elbow 109">
            <a:extLst>
              <a:ext uri="{FF2B5EF4-FFF2-40B4-BE49-F238E27FC236}">
                <a16:creationId xmlns:a16="http://schemas.microsoft.com/office/drawing/2014/main" id="{3E583CDD-D1C4-8C45-C258-5660531E2B5F}"/>
              </a:ext>
            </a:extLst>
          </p:cNvPr>
          <p:cNvCxnSpPr>
            <a:cxnSpLocks/>
            <a:stCxn id="181" idx="3"/>
            <a:endCxn id="28" idx="0"/>
          </p:cNvCxnSpPr>
          <p:nvPr/>
        </p:nvCxnSpPr>
        <p:spPr>
          <a:xfrm>
            <a:off x="10779144" y="5050081"/>
            <a:ext cx="1831672" cy="13200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109">
            <a:extLst>
              <a:ext uri="{FF2B5EF4-FFF2-40B4-BE49-F238E27FC236}">
                <a16:creationId xmlns:a16="http://schemas.microsoft.com/office/drawing/2014/main" id="{0BE811EE-8A27-2FC6-0757-C898CA24F7D3}"/>
              </a:ext>
            </a:extLst>
          </p:cNvPr>
          <p:cNvCxnSpPr>
            <a:cxnSpLocks/>
            <a:stCxn id="179" idx="3"/>
            <a:endCxn id="27" idx="1"/>
          </p:cNvCxnSpPr>
          <p:nvPr/>
        </p:nvCxnSpPr>
        <p:spPr>
          <a:xfrm>
            <a:off x="8094858" y="5859350"/>
            <a:ext cx="850194" cy="10579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Elbow 109">
            <a:extLst>
              <a:ext uri="{FF2B5EF4-FFF2-40B4-BE49-F238E27FC236}">
                <a16:creationId xmlns:a16="http://schemas.microsoft.com/office/drawing/2014/main" id="{C98B8ECB-186D-98A9-0E3D-C4315D6E21B7}"/>
              </a:ext>
            </a:extLst>
          </p:cNvPr>
          <p:cNvCxnSpPr>
            <a:cxnSpLocks/>
            <a:stCxn id="179" idx="3"/>
            <a:endCxn id="180" idx="1"/>
          </p:cNvCxnSpPr>
          <p:nvPr/>
        </p:nvCxnSpPr>
        <p:spPr>
          <a:xfrm flipV="1">
            <a:off x="8094858" y="5053953"/>
            <a:ext cx="840688" cy="80539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440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3CFF7-7035-764F-764B-C3C4449B5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974832D-606F-AA1B-2156-8EC8460D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Meiryo UI"/>
                <a:ea typeface="Meiryo UI"/>
              </a:rPr>
              <a:t>7-1-1-2. </a:t>
            </a:r>
            <a:r>
              <a:rPr kumimoji="1" lang="ja-JP" altLang="en-US" sz="3600">
                <a:latin typeface="Meiryo UI"/>
                <a:ea typeface="Meiryo UI"/>
              </a:rPr>
              <a:t>利用者認証</a:t>
            </a:r>
            <a:r>
              <a:rPr kumimoji="1" lang="en-US" altLang="ja-JP" sz="3600">
                <a:latin typeface="Meiryo UI"/>
                <a:ea typeface="Meiryo UI"/>
              </a:rPr>
              <a:t>_</a:t>
            </a:r>
            <a:r>
              <a:rPr kumimoji="1" lang="ja-JP" altLang="en-US" sz="3600">
                <a:latin typeface="Meiryo UI"/>
                <a:ea typeface="Meiryo UI"/>
              </a:rPr>
              <a:t>本人確認機能（レベル</a:t>
            </a:r>
            <a:r>
              <a:rPr kumimoji="1" lang="en-US" altLang="ja-JP" sz="3600">
                <a:latin typeface="Meiryo UI"/>
                <a:ea typeface="Meiryo UI"/>
              </a:rPr>
              <a:t>B</a:t>
            </a:r>
            <a:r>
              <a:rPr kumimoji="1" lang="ja-JP" altLang="en-US" sz="3600">
                <a:latin typeface="Meiryo UI"/>
                <a:ea typeface="Meiryo UI"/>
              </a:rPr>
              <a:t>）</a:t>
            </a:r>
            <a:br>
              <a:rPr kumimoji="1" lang="en-US" altLang="ja-JP" sz="3600">
                <a:latin typeface="Meiryo UI"/>
                <a:ea typeface="Meiryo UI"/>
              </a:rPr>
            </a:b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（パターン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4 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法人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/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身元確認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en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G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ビズ</a:t>
            </a:r>
            <a:r>
              <a:rPr lang="en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ID</a:t>
            </a:r>
            <a:r>
              <a:rPr lang="ja-JP" altLang="en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、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当人認証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: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多要素認証</a:t>
            </a:r>
            <a:r>
              <a:rPr lang="en-US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(</a:t>
            </a:r>
            <a:r>
              <a:rPr lang="en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G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ビズ</a:t>
            </a:r>
            <a:r>
              <a:rPr lang="en" altLang="ja-JP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ID)</a:t>
            </a:r>
            <a:r>
              <a:rPr lang="ja-JP" altLang="en-US" sz="2400" b="0" i="0">
                <a:solidFill>
                  <a:srgbClr val="1A1A1C"/>
                </a:solidFill>
                <a:effectLst/>
                <a:latin typeface="Yu Gothic UI" panose="020B0500000000000000" pitchFamily="34" charset="-128"/>
                <a:ea typeface="Yu Gothic UI" panose="020B0500000000000000" pitchFamily="34" charset="-128"/>
              </a:rPr>
              <a:t>）</a:t>
            </a:r>
            <a:endParaRPr lang="en-US" altLang="ja-JP" sz="3600" err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8045B03-D22F-C4B5-1CBC-2ED28612ADEA}"/>
              </a:ext>
            </a:extLst>
          </p:cNvPr>
          <p:cNvSpPr/>
          <p:nvPr/>
        </p:nvSpPr>
        <p:spPr>
          <a:xfrm>
            <a:off x="7305859" y="2889990"/>
            <a:ext cx="2269941" cy="204055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753C15D-2DDA-E0D0-BDEA-5E2BC3A30FEE}"/>
              </a:ext>
            </a:extLst>
          </p:cNvPr>
          <p:cNvSpPr/>
          <p:nvPr/>
        </p:nvSpPr>
        <p:spPr>
          <a:xfrm>
            <a:off x="7305859" y="4926359"/>
            <a:ext cx="6603229" cy="186140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EE4879D-0C7D-6477-6498-DECCE0835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355" y="6005030"/>
            <a:ext cx="1564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ユーザー情報管理関数</a:t>
            </a:r>
          </a:p>
        </p:txBody>
      </p:sp>
      <p:pic>
        <p:nvPicPr>
          <p:cNvPr id="12" name="グラフィックス 44">
            <a:extLst>
              <a:ext uri="{FF2B5EF4-FFF2-40B4-BE49-F238E27FC236}">
                <a16:creationId xmlns:a16="http://schemas.microsoft.com/office/drawing/2014/main" id="{E7F94AA8-DF35-99DA-B60D-2CF5AF9D0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5301" y="5383776"/>
            <a:ext cx="548639" cy="548639"/>
          </a:xfrm>
          <a:prstGeom prst="rect">
            <a:avLst/>
          </a:prstGeom>
        </p:spPr>
      </p:pic>
      <p:sp>
        <p:nvSpPr>
          <p:cNvPr id="13" name="Rectangle 78">
            <a:extLst>
              <a:ext uri="{FF2B5EF4-FFF2-40B4-BE49-F238E27FC236}">
                <a16:creationId xmlns:a16="http://schemas.microsoft.com/office/drawing/2014/main" id="{8BC75E5C-5FA9-3292-CDF8-567DFB0304DC}"/>
              </a:ext>
            </a:extLst>
          </p:cNvPr>
          <p:cNvSpPr/>
          <p:nvPr/>
        </p:nvSpPr>
        <p:spPr>
          <a:xfrm>
            <a:off x="6856849" y="2272660"/>
            <a:ext cx="7511479" cy="674434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57">
            <a:extLst>
              <a:ext uri="{FF2B5EF4-FFF2-40B4-BE49-F238E27FC236}">
                <a16:creationId xmlns:a16="http://schemas.microsoft.com/office/drawing/2014/main" id="{160D5AF7-7FDD-8D47-0891-9A967C495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4860" y="2323458"/>
            <a:ext cx="381000" cy="3810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BB086F95-16FF-435D-B4AD-4ADB06120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005030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バックエンド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1" name="グラフィックス 75">
            <a:extLst>
              <a:ext uri="{FF2B5EF4-FFF2-40B4-BE49-F238E27FC236}">
                <a16:creationId xmlns:a16="http://schemas.microsoft.com/office/drawing/2014/main" id="{1D9F1E9C-389A-7315-5082-ADA1780AE4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0533" y="5383775"/>
            <a:ext cx="548640" cy="548640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0B28AC16-F378-8339-DBE0-91772D1E4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60403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45944BA0-31E3-C00A-AAC1-0AFB226A7579}"/>
              </a:ext>
            </a:extLst>
          </p:cNvPr>
          <p:cNvSpPr/>
          <p:nvPr/>
        </p:nvSpPr>
        <p:spPr>
          <a:xfrm>
            <a:off x="7305859" y="7334198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67EA39E3-E0AB-5E0D-C577-68C5DA076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68" y="6952927"/>
            <a:ext cx="80235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(個人)</a:t>
            </a: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54F6733A-DC8E-7C6D-5BC1-1DF046E1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 flipH="1">
            <a:off x="2969695" y="6380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A08B45AF-047D-DECC-F0DC-36BEC573F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604033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B74D68B-517A-C073-1251-9AEE693204A7}"/>
              </a:ext>
            </a:extLst>
          </p:cNvPr>
          <p:cNvCxnSpPr>
            <a:cxnSpLocks/>
          </p:cNvCxnSpPr>
          <p:nvPr/>
        </p:nvCxnSpPr>
        <p:spPr>
          <a:xfrm>
            <a:off x="10860773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98F18CC5-5D74-FA4B-1C14-757AD5C296BA}"/>
              </a:ext>
            </a:extLst>
          </p:cNvPr>
          <p:cNvCxnSpPr>
            <a:cxnSpLocks/>
            <a:stCxn id="30" idx="0"/>
            <a:endCxn id="38" idx="2"/>
          </p:cNvCxnSpPr>
          <p:nvPr/>
        </p:nvCxnSpPr>
        <p:spPr>
          <a:xfrm flipV="1">
            <a:off x="3204645" y="3904159"/>
            <a:ext cx="1" cy="2476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カギ線コネクタ 90">
            <a:extLst>
              <a:ext uri="{FF2B5EF4-FFF2-40B4-BE49-F238E27FC236}">
                <a16:creationId xmlns:a16="http://schemas.microsoft.com/office/drawing/2014/main" id="{53660E6A-F13A-B1C9-4AC0-CB233F2B5EA3}"/>
              </a:ext>
            </a:extLst>
          </p:cNvPr>
          <p:cNvCxnSpPr>
            <a:cxnSpLocks/>
            <a:stCxn id="27" idx="2"/>
            <a:endCxn id="26" idx="1"/>
          </p:cNvCxnSpPr>
          <p:nvPr/>
        </p:nvCxnSpPr>
        <p:spPr>
          <a:xfrm rot="16200000" flipH="1">
            <a:off x="5021702" y="5659090"/>
            <a:ext cx="467100" cy="41012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0">
            <a:extLst>
              <a:ext uri="{FF2B5EF4-FFF2-40B4-BE49-F238E27FC236}">
                <a16:creationId xmlns:a16="http://schemas.microsoft.com/office/drawing/2014/main" id="{ABA4FD33-D333-4ED4-58C4-2B3E9F986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218" y="4332250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法人の身元確認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書類を郵送</a:t>
            </a:r>
            <a:endParaRPr lang="en-US" altLang="en-US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FDC15937-0DAF-E26C-D3BB-26787E330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189" y="2849543"/>
            <a:ext cx="289691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ja-JP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G</a:t>
            </a:r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ビズ</a:t>
            </a:r>
            <a:r>
              <a:rPr lang="en-US" altLang="ja-JP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</a:t>
            </a:r>
          </a:p>
          <a:p>
            <a:pPr eaLnBrk="1" hangingPunct="1"/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法人等の企業ユーザーを認証する主体。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OpenID Connect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OP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に相当する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IdP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Rectangle 115">
            <a:extLst>
              <a:ext uri="{FF2B5EF4-FFF2-40B4-BE49-F238E27FC236}">
                <a16:creationId xmlns:a16="http://schemas.microsoft.com/office/drawing/2014/main" id="{365A3590-0298-9351-95F4-30477DB8FCEB}"/>
              </a:ext>
            </a:extLst>
          </p:cNvPr>
          <p:cNvSpPr/>
          <p:nvPr/>
        </p:nvSpPr>
        <p:spPr>
          <a:xfrm>
            <a:off x="1678474" y="2737415"/>
            <a:ext cx="3052343" cy="1166744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8511376C-B7E6-5232-F607-795F2603EE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34201" y="3396624"/>
            <a:ext cx="560049" cy="560049"/>
          </a:xfrm>
          <a:prstGeom prst="rect">
            <a:avLst/>
          </a:prstGeom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EA45083A-EB3D-086B-BF16-6FAEE14274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339072" y="5406889"/>
            <a:ext cx="560049" cy="560049"/>
          </a:xfrm>
          <a:prstGeom prst="rect">
            <a:avLst/>
          </a:prstGeom>
        </p:spPr>
      </p:pic>
      <p:sp>
        <p:nvSpPr>
          <p:cNvPr id="44" name="TextBox 20">
            <a:extLst>
              <a:ext uri="{FF2B5EF4-FFF2-40B4-BE49-F238E27FC236}">
                <a16:creationId xmlns:a16="http://schemas.microsoft.com/office/drawing/2014/main" id="{EC425CDA-954E-7DD5-B156-FDE712ACA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35" y="3949885"/>
            <a:ext cx="13439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AD B2C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IDプロバイダ連携</a:t>
            </a: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DE082BDA-78AC-11D1-85B5-896CAC50E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5964928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E7BCFDF7-D644-979B-584A-E58E254321B8}"/>
              </a:ext>
            </a:extLst>
          </p:cNvPr>
          <p:cNvCxnSpPr>
            <a:cxnSpLocks/>
          </p:cNvCxnSpPr>
          <p:nvPr/>
        </p:nvCxnSpPr>
        <p:spPr>
          <a:xfrm>
            <a:off x="8752894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2C4BE8FF-2F69-8374-8982-26CC7896DCF7}"/>
              </a:ext>
            </a:extLst>
          </p:cNvPr>
          <p:cNvCxnSpPr>
            <a:cxnSpLocks/>
          </p:cNvCxnSpPr>
          <p:nvPr/>
        </p:nvCxnSpPr>
        <p:spPr>
          <a:xfrm flipV="1">
            <a:off x="8407400" y="4502809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20">
            <a:extLst>
              <a:ext uri="{FF2B5EF4-FFF2-40B4-BE49-F238E27FC236}">
                <a16:creationId xmlns:a16="http://schemas.microsoft.com/office/drawing/2014/main" id="{0D1FEE21-6BAE-4E07-6B4B-D75189791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697" y="5649920"/>
            <a:ext cx="17774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ログイン</a:t>
            </a:r>
          </a:p>
          <a:p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（ID&amp;パスワードに加え、GビズIDまたはSMSによる他要素認証）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FE67E355-4AE9-3950-A61C-88596AB4C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5053" y="66516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E3B18146-E6E2-0FA1-6B19-C52D0FDE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321" y="3014153"/>
            <a:ext cx="19592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IDプロバイダとの連携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5F3BF8E5-98DB-8547-9F99-13F270EE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00277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Rectangle 115">
            <a:extLst>
              <a:ext uri="{FF2B5EF4-FFF2-40B4-BE49-F238E27FC236}">
                <a16:creationId xmlns:a16="http://schemas.microsoft.com/office/drawing/2014/main" id="{17DAA412-EACA-4182-239D-492F6BD7EB40}"/>
              </a:ext>
            </a:extLst>
          </p:cNvPr>
          <p:cNvSpPr/>
          <p:nvPr/>
        </p:nvSpPr>
        <p:spPr>
          <a:xfrm>
            <a:off x="9923896" y="2910385"/>
            <a:ext cx="3985192" cy="172220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7D8AB64B-FC05-5EF9-319D-3552FAB00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609799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C1D92607-3F01-E120-4365-EC8373C60029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8810693" y="3771488"/>
            <a:ext cx="1113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カギ線コネクタ 90">
            <a:extLst>
              <a:ext uri="{FF2B5EF4-FFF2-40B4-BE49-F238E27FC236}">
                <a16:creationId xmlns:a16="http://schemas.microsoft.com/office/drawing/2014/main" id="{E01CE9F1-CE0D-394E-7261-506C70034918}"/>
              </a:ext>
            </a:extLst>
          </p:cNvPr>
          <p:cNvCxnSpPr>
            <a:cxnSpLocks/>
            <a:stCxn id="30" idx="1"/>
            <a:endCxn id="12" idx="1"/>
          </p:cNvCxnSpPr>
          <p:nvPr/>
        </p:nvCxnSpPr>
        <p:spPr>
          <a:xfrm flipV="1">
            <a:off x="3439595" y="5658096"/>
            <a:ext cx="4725706" cy="957355"/>
          </a:xfrm>
          <a:prstGeom prst="bentConnector3">
            <a:avLst>
              <a:gd name="adj1" fmla="val 7929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カギ線コネクタ 90">
            <a:extLst>
              <a:ext uri="{FF2B5EF4-FFF2-40B4-BE49-F238E27FC236}">
                <a16:creationId xmlns:a16="http://schemas.microsoft.com/office/drawing/2014/main" id="{766564FA-DDBC-5A64-13E4-A9425C42C42B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 flipV="1">
            <a:off x="3425737" y="3676649"/>
            <a:ext cx="4708465" cy="2802202"/>
          </a:xfrm>
          <a:prstGeom prst="bentConnector3">
            <a:avLst>
              <a:gd name="adj1" fmla="val 3031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カギ線コネクタ 59">
            <a:extLst>
              <a:ext uri="{FF2B5EF4-FFF2-40B4-BE49-F238E27FC236}">
                <a16:creationId xmlns:a16="http://schemas.microsoft.com/office/drawing/2014/main" id="{FD8825AD-2D09-C927-4B40-E59204BF7BB5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4730817" y="3320787"/>
            <a:ext cx="3339537" cy="219263"/>
          </a:xfrm>
          <a:prstGeom prst="bentConnector3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:a16="http://schemas.microsoft.com/office/drawing/2014/main" id="{34F0FAD9-1451-1633-AA7B-554581005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432" y="4652987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D3796DB6-7583-21CD-3AC8-69F26AE31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999" y="3293693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pic>
        <p:nvPicPr>
          <p:cNvPr id="7" name="グラフィックス 6" descr="ドキュメント 枠線">
            <a:extLst>
              <a:ext uri="{FF2B5EF4-FFF2-40B4-BE49-F238E27FC236}">
                <a16:creationId xmlns:a16="http://schemas.microsoft.com/office/drawing/2014/main" id="{2E729C0D-C18E-0286-5837-2A19CB2E77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83019" y="4350641"/>
            <a:ext cx="548635" cy="548635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44B13BC-ECB8-F301-7B27-C7986F5BD617}"/>
              </a:ext>
            </a:extLst>
          </p:cNvPr>
          <p:cNvCxnSpPr>
            <a:cxnSpLocks/>
          </p:cNvCxnSpPr>
          <p:nvPr/>
        </p:nvCxnSpPr>
        <p:spPr>
          <a:xfrm flipV="1">
            <a:off x="2225314" y="3904159"/>
            <a:ext cx="0" cy="45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カギ線コネクタ 14">
            <a:extLst>
              <a:ext uri="{FF2B5EF4-FFF2-40B4-BE49-F238E27FC236}">
                <a16:creationId xmlns:a16="http://schemas.microsoft.com/office/drawing/2014/main" id="{8027F7C6-6C1C-9944-0B50-E15F6AF53179}"/>
              </a:ext>
            </a:extLst>
          </p:cNvPr>
          <p:cNvCxnSpPr>
            <a:stCxn id="30" idx="0"/>
            <a:endCxn id="7" idx="2"/>
          </p:cNvCxnSpPr>
          <p:nvPr/>
        </p:nvCxnSpPr>
        <p:spPr>
          <a:xfrm rot="16200000" flipV="1">
            <a:off x="1990379" y="5166235"/>
            <a:ext cx="1481225" cy="947308"/>
          </a:xfrm>
          <a:prstGeom prst="bent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グラフィックス 19" descr="スマート フォン 枠線">
            <a:extLst>
              <a:ext uri="{FF2B5EF4-FFF2-40B4-BE49-F238E27FC236}">
                <a16:creationId xmlns:a16="http://schemas.microsoft.com/office/drawing/2014/main" id="{249E664F-9032-90C3-707A-3DFC2EC6E3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904595" y="6680539"/>
            <a:ext cx="644565" cy="644565"/>
          </a:xfrm>
          <a:prstGeom prst="rect">
            <a:avLst/>
          </a:prstGeom>
        </p:spPr>
      </p:pic>
      <p:sp>
        <p:nvSpPr>
          <p:cNvPr id="22" name="TextBox 12">
            <a:extLst>
              <a:ext uri="{FF2B5EF4-FFF2-40B4-BE49-F238E27FC236}">
                <a16:creationId xmlns:a16="http://schemas.microsoft.com/office/drawing/2014/main" id="{BB68543C-F371-00E5-01C5-9FDCC72C8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178" y="7373316"/>
            <a:ext cx="1615932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GビズID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アプリまたはSMS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（多要素認証用）</a:t>
            </a:r>
          </a:p>
        </p:txBody>
      </p:sp>
    </p:spTree>
    <p:extLst>
      <p:ext uri="{BB962C8B-B14F-4D97-AF65-F5344CB8AC3E}">
        <p14:creationId xmlns:p14="http://schemas.microsoft.com/office/powerpoint/2010/main" val="2314290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889EA-79C7-8B1A-6EEB-97DC09C97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5C7401DC-604F-B244-34C1-402755DED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>
                <a:latin typeface="Meiryo UI"/>
                <a:ea typeface="Meiryo UI"/>
              </a:rPr>
              <a:t>7-1-1-3. </a:t>
            </a:r>
            <a:r>
              <a:rPr kumimoji="1" lang="ja-JP" altLang="en-US" sz="3600">
                <a:latin typeface="Meiryo UI"/>
                <a:ea typeface="Meiryo UI"/>
              </a:rPr>
              <a:t>利用者認証</a:t>
            </a:r>
            <a:r>
              <a:rPr kumimoji="1" lang="en-US" altLang="ja-JP" sz="3600">
                <a:latin typeface="Meiryo UI"/>
                <a:ea typeface="Meiryo UI"/>
              </a:rPr>
              <a:t>_</a:t>
            </a:r>
            <a:r>
              <a:rPr kumimoji="1" lang="ja-JP" altLang="en-US" sz="3600">
                <a:latin typeface="Meiryo UI"/>
                <a:ea typeface="Meiryo UI"/>
              </a:rPr>
              <a:t>本人確認機能（レベル</a:t>
            </a:r>
            <a:r>
              <a:rPr kumimoji="1" lang="en-US" altLang="ja-JP" sz="3600">
                <a:latin typeface="Meiryo UI"/>
                <a:ea typeface="Meiryo UI"/>
              </a:rPr>
              <a:t>C</a:t>
            </a:r>
            <a:r>
              <a:rPr kumimoji="1" lang="ja-JP" altLang="en-US" sz="3600">
                <a:latin typeface="Meiryo UI"/>
                <a:ea typeface="Meiryo UI"/>
              </a:rPr>
              <a:t>）</a:t>
            </a:r>
            <a:b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</a:b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(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パターン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1 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個人または法人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/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身元確認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: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なし、当人認証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: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単要素認証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/Azure AD B2C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利用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)</a:t>
            </a:r>
            <a:endParaRPr lang="en-US" altLang="ja-JP" sz="3600" err="1"/>
          </a:p>
        </p:txBody>
      </p:sp>
      <p:pic>
        <p:nvPicPr>
          <p:cNvPr id="77" name="グラフィックス 76" descr="封筒 枠線">
            <a:extLst>
              <a:ext uri="{FF2B5EF4-FFF2-40B4-BE49-F238E27FC236}">
                <a16:creationId xmlns:a16="http://schemas.microsoft.com/office/drawing/2014/main" id="{04206D1A-B070-0E1B-CBAB-5C8EE4EEB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2214" y="2410081"/>
            <a:ext cx="604862" cy="60486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5FC0E3-8E64-8C0C-48B6-6C5E4ED84113}"/>
              </a:ext>
            </a:extLst>
          </p:cNvPr>
          <p:cNvSpPr/>
          <p:nvPr/>
        </p:nvSpPr>
        <p:spPr>
          <a:xfrm>
            <a:off x="7305859" y="2889990"/>
            <a:ext cx="2269941" cy="204055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4B9A39-EC8D-DE1B-DFC5-E178275497E1}"/>
              </a:ext>
            </a:extLst>
          </p:cNvPr>
          <p:cNvSpPr/>
          <p:nvPr/>
        </p:nvSpPr>
        <p:spPr>
          <a:xfrm>
            <a:off x="7305859" y="4926359"/>
            <a:ext cx="6603229" cy="1861403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E76AC68-30A7-DF9B-0F9F-F72ADFCA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355" y="6005030"/>
            <a:ext cx="1564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Functions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ユーザー情報管理関数</a:t>
            </a:r>
          </a:p>
        </p:txBody>
      </p:sp>
      <p:pic>
        <p:nvPicPr>
          <p:cNvPr id="12" name="グラフィックス 44">
            <a:extLst>
              <a:ext uri="{FF2B5EF4-FFF2-40B4-BE49-F238E27FC236}">
                <a16:creationId xmlns:a16="http://schemas.microsoft.com/office/drawing/2014/main" id="{036CA316-9BCC-8209-1F6E-7E5D31F77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5301" y="5383776"/>
            <a:ext cx="548639" cy="548639"/>
          </a:xfrm>
          <a:prstGeom prst="rect">
            <a:avLst/>
          </a:prstGeom>
        </p:spPr>
      </p:pic>
      <p:sp>
        <p:nvSpPr>
          <p:cNvPr id="13" name="Rectangle 78">
            <a:extLst>
              <a:ext uri="{FF2B5EF4-FFF2-40B4-BE49-F238E27FC236}">
                <a16:creationId xmlns:a16="http://schemas.microsoft.com/office/drawing/2014/main" id="{CED5E7AF-4366-23EE-FA71-BFA15CD29C7C}"/>
              </a:ext>
            </a:extLst>
          </p:cNvPr>
          <p:cNvSpPr/>
          <p:nvPr/>
        </p:nvSpPr>
        <p:spPr>
          <a:xfrm>
            <a:off x="6856849" y="2272660"/>
            <a:ext cx="7511479" cy="612509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57">
            <a:extLst>
              <a:ext uri="{FF2B5EF4-FFF2-40B4-BE49-F238E27FC236}">
                <a16:creationId xmlns:a16="http://schemas.microsoft.com/office/drawing/2014/main" id="{EE36089D-BB3C-AC1F-B66D-03272CE2AE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24860" y="2323458"/>
            <a:ext cx="381000" cy="3810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7A2C9096-5042-D4F4-A367-38DCB7902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005030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API Management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バックエンド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1" name="グラフィックス 75">
            <a:extLst>
              <a:ext uri="{FF2B5EF4-FFF2-40B4-BE49-F238E27FC236}">
                <a16:creationId xmlns:a16="http://schemas.microsoft.com/office/drawing/2014/main" id="{6AE8EF02-099D-7C82-74B9-21672935A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10533" y="5383775"/>
            <a:ext cx="548640" cy="548640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7C9B787E-583D-0C98-75EB-88E88A131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240819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CFF83686-70E6-9807-2D78-C90D68AF82C9}"/>
              </a:ext>
            </a:extLst>
          </p:cNvPr>
          <p:cNvSpPr/>
          <p:nvPr/>
        </p:nvSpPr>
        <p:spPr>
          <a:xfrm>
            <a:off x="7305859" y="6970984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C721DE1C-C131-4988-E639-0C912B500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993" y="4040686"/>
            <a:ext cx="153730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(個人または法人)</a:t>
            </a: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4BA5D021-D6D1-DE04-4C8A-E14B4624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 flipH="1">
            <a:off x="2969695" y="3519363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DC1DAC37-3258-34BD-D37D-97FB5705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240819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6CB116B6-22B6-7BC5-EB78-D7FB4ABC9F7D}"/>
              </a:ext>
            </a:extLst>
          </p:cNvPr>
          <p:cNvCxnSpPr>
            <a:cxnSpLocks/>
          </p:cNvCxnSpPr>
          <p:nvPr/>
        </p:nvCxnSpPr>
        <p:spPr>
          <a:xfrm>
            <a:off x="10860773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86CF28FB-80F1-7E21-7783-CB904992167B}"/>
              </a:ext>
            </a:extLst>
          </p:cNvPr>
          <p:cNvCxnSpPr>
            <a:cxnSpLocks/>
          </p:cNvCxnSpPr>
          <p:nvPr/>
        </p:nvCxnSpPr>
        <p:spPr>
          <a:xfrm>
            <a:off x="3709345" y="3618326"/>
            <a:ext cx="42891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カギ線コネクタ 90">
            <a:extLst>
              <a:ext uri="{FF2B5EF4-FFF2-40B4-BE49-F238E27FC236}">
                <a16:creationId xmlns:a16="http://schemas.microsoft.com/office/drawing/2014/main" id="{82BC2319-B6E2-B1BD-6574-EB69228718DB}"/>
              </a:ext>
            </a:extLst>
          </p:cNvPr>
          <p:cNvCxnSpPr>
            <a:cxnSpLocks/>
            <a:stCxn id="27" idx="2"/>
            <a:endCxn id="26" idx="1"/>
          </p:cNvCxnSpPr>
          <p:nvPr/>
        </p:nvCxnSpPr>
        <p:spPr>
          <a:xfrm rot="16200000" flipH="1">
            <a:off x="3747189" y="4021362"/>
            <a:ext cx="3016127" cy="4101214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7BF27049-0CF5-4802-72C2-89D370197F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34201" y="3396624"/>
            <a:ext cx="560049" cy="560049"/>
          </a:xfrm>
          <a:prstGeom prst="rect">
            <a:avLst/>
          </a:prstGeom>
        </p:spPr>
      </p:pic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8D832D1F-393F-D9FE-F091-9500F71CED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339072" y="5406889"/>
            <a:ext cx="560049" cy="560049"/>
          </a:xfrm>
          <a:prstGeom prst="rect">
            <a:avLst/>
          </a:prstGeom>
        </p:spPr>
      </p:pic>
      <p:sp>
        <p:nvSpPr>
          <p:cNvPr id="44" name="TextBox 20">
            <a:extLst>
              <a:ext uri="{FF2B5EF4-FFF2-40B4-BE49-F238E27FC236}">
                <a16:creationId xmlns:a16="http://schemas.microsoft.com/office/drawing/2014/main" id="{B0B81C79-48CC-5183-FF97-BCCBC14B7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35" y="3949885"/>
            <a:ext cx="13439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AD B2C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ユーザー管理</a:t>
            </a:r>
          </a:p>
        </p:txBody>
      </p:sp>
      <p:sp>
        <p:nvSpPr>
          <p:cNvPr id="45" name="TextBox 20">
            <a:extLst>
              <a:ext uri="{FF2B5EF4-FFF2-40B4-BE49-F238E27FC236}">
                <a16:creationId xmlns:a16="http://schemas.microsoft.com/office/drawing/2014/main" id="{F40CDF35-C769-560D-9B47-D9C3F432E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5964928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DCB97F7A-93DB-BADA-E7F2-2D43B06FE260}"/>
              </a:ext>
            </a:extLst>
          </p:cNvPr>
          <p:cNvCxnSpPr>
            <a:cxnSpLocks/>
          </p:cNvCxnSpPr>
          <p:nvPr/>
        </p:nvCxnSpPr>
        <p:spPr>
          <a:xfrm>
            <a:off x="8752894" y="5655468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0888111-A67B-B1E6-4B5D-41FF4C749B95}"/>
              </a:ext>
            </a:extLst>
          </p:cNvPr>
          <p:cNvCxnSpPr>
            <a:cxnSpLocks/>
          </p:cNvCxnSpPr>
          <p:nvPr/>
        </p:nvCxnSpPr>
        <p:spPr>
          <a:xfrm flipV="1">
            <a:off x="8407400" y="4502809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20">
            <a:extLst>
              <a:ext uri="{FF2B5EF4-FFF2-40B4-BE49-F238E27FC236}">
                <a16:creationId xmlns:a16="http://schemas.microsoft.com/office/drawing/2014/main" id="{67E739BE-F542-3030-7CA5-AEFCF4DE6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52" y="1869930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確認コード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D97BE206-FA8C-1552-CC2F-71879D6B8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3" y="5295010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7F8AA99E-C6BF-8AC5-29A4-1E487819B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00277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Rectangle 115">
            <a:extLst>
              <a:ext uri="{FF2B5EF4-FFF2-40B4-BE49-F238E27FC236}">
                <a16:creationId xmlns:a16="http://schemas.microsoft.com/office/drawing/2014/main" id="{4BFE9F02-2B12-F915-2B89-A1CD5CF9FF67}"/>
              </a:ext>
            </a:extLst>
          </p:cNvPr>
          <p:cNvSpPr/>
          <p:nvPr/>
        </p:nvSpPr>
        <p:spPr>
          <a:xfrm>
            <a:off x="9923896" y="2910385"/>
            <a:ext cx="3985192" cy="1722206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56" name="TextBox 20">
            <a:extLst>
              <a:ext uri="{FF2B5EF4-FFF2-40B4-BE49-F238E27FC236}">
                <a16:creationId xmlns:a16="http://schemas.microsoft.com/office/drawing/2014/main" id="{F13D74CA-6561-6449-4985-9E37C64E4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9577" y="3609799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D91BC687-A6BE-3721-36BA-9C4DEB49FDC3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8810693" y="3771488"/>
            <a:ext cx="1113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カギ線コネクタ 90">
            <a:extLst>
              <a:ext uri="{FF2B5EF4-FFF2-40B4-BE49-F238E27FC236}">
                <a16:creationId xmlns:a16="http://schemas.microsoft.com/office/drawing/2014/main" id="{89FB98E2-1BE1-FC18-52EA-6E896F4975B5}"/>
              </a:ext>
            </a:extLst>
          </p:cNvPr>
          <p:cNvCxnSpPr>
            <a:cxnSpLocks/>
          </p:cNvCxnSpPr>
          <p:nvPr/>
        </p:nvCxnSpPr>
        <p:spPr>
          <a:xfrm>
            <a:off x="3361126" y="4563906"/>
            <a:ext cx="4637321" cy="1161991"/>
          </a:xfrm>
          <a:prstGeom prst="bentConnector3">
            <a:avLst>
              <a:gd name="adj1" fmla="val 138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:a16="http://schemas.microsoft.com/office/drawing/2014/main" id="{46967B07-4439-2CD3-39BF-92A7203DB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432" y="4652987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8BD22337-E209-71DF-4BBB-1CBBD555F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3999" y="3293693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1E7B977B-A67A-5E15-CF6C-02A0E2547330}"/>
              </a:ext>
            </a:extLst>
          </p:cNvPr>
          <p:cNvCxnSpPr>
            <a:cxnSpLocks/>
          </p:cNvCxnSpPr>
          <p:nvPr/>
        </p:nvCxnSpPr>
        <p:spPr>
          <a:xfrm flipH="1">
            <a:off x="3709345" y="3855226"/>
            <a:ext cx="42891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カギ線コネクタ 90">
            <a:extLst>
              <a:ext uri="{FF2B5EF4-FFF2-40B4-BE49-F238E27FC236}">
                <a16:creationId xmlns:a16="http://schemas.microsoft.com/office/drawing/2014/main" id="{B06CB106-1690-0AE8-9C8B-ED99C38A79BC}"/>
              </a:ext>
            </a:extLst>
          </p:cNvPr>
          <p:cNvCxnSpPr>
            <a:cxnSpLocks/>
            <a:stCxn id="42" idx="0"/>
            <a:endCxn id="77" idx="0"/>
          </p:cNvCxnSpPr>
          <p:nvPr/>
        </p:nvCxnSpPr>
        <p:spPr>
          <a:xfrm rot="16200000" flipV="1">
            <a:off x="5316165" y="298562"/>
            <a:ext cx="986543" cy="5209581"/>
          </a:xfrm>
          <a:prstGeom prst="bentConnector3">
            <a:avLst>
              <a:gd name="adj1" fmla="val 129564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20">
            <a:extLst>
              <a:ext uri="{FF2B5EF4-FFF2-40B4-BE49-F238E27FC236}">
                <a16:creationId xmlns:a16="http://schemas.microsoft.com/office/drawing/2014/main" id="{2EE913CB-14B7-077D-DA33-CB8D13198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561" y="2951257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メールまたはSMS</a:t>
            </a:r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9981D3AC-87E4-2CB0-6C4A-3482A4AEF3B1}"/>
              </a:ext>
            </a:extLst>
          </p:cNvPr>
          <p:cNvCxnSpPr>
            <a:cxnSpLocks/>
          </p:cNvCxnSpPr>
          <p:nvPr/>
        </p:nvCxnSpPr>
        <p:spPr>
          <a:xfrm>
            <a:off x="3204645" y="3184798"/>
            <a:ext cx="0" cy="31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Box 20">
            <a:extLst>
              <a:ext uri="{FF2B5EF4-FFF2-40B4-BE49-F238E27FC236}">
                <a16:creationId xmlns:a16="http://schemas.microsoft.com/office/drawing/2014/main" id="{40F469BC-6209-BCD5-F869-15DFF616D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603" y="3910266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トークン発行</a:t>
            </a:r>
          </a:p>
        </p:txBody>
      </p:sp>
      <p:sp>
        <p:nvSpPr>
          <p:cNvPr id="97" name="TextBox 20">
            <a:extLst>
              <a:ext uri="{FF2B5EF4-FFF2-40B4-BE49-F238E27FC236}">
                <a16:creationId xmlns:a16="http://schemas.microsoft.com/office/drawing/2014/main" id="{B4EC4349-8B08-1BC0-6096-4F83B116F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981" y="3212867"/>
            <a:ext cx="18156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ログイン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（ID&amp;パスワードを入力）</a:t>
            </a:r>
          </a:p>
        </p:txBody>
      </p:sp>
    </p:spTree>
    <p:extLst>
      <p:ext uri="{BB962C8B-B14F-4D97-AF65-F5344CB8AC3E}">
        <p14:creationId xmlns:p14="http://schemas.microsoft.com/office/powerpoint/2010/main" val="3650445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EB342-C509-E7EA-D31F-72AA27141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24E66B1-B93E-3E45-A8A2-2C93A4A0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46" y="684811"/>
            <a:ext cx="15525572" cy="1037260"/>
          </a:xfrm>
        </p:spPr>
        <p:txBody>
          <a:bodyPr>
            <a:noAutofit/>
          </a:bodyPr>
          <a:lstStyle/>
          <a:p>
            <a: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  <a:t>7-1-1-3. </a:t>
            </a:r>
            <a:r>
              <a:rPr kumimoji="1" lang="ja-JP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  <a:t>利用者認証</a:t>
            </a:r>
            <a: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  <a:t>_</a:t>
            </a:r>
            <a:r>
              <a:rPr kumimoji="1" lang="ja-JP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  <a:t>本人確認機能（レベル</a:t>
            </a:r>
            <a: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  <a:t>C</a:t>
            </a:r>
            <a:r>
              <a:rPr kumimoji="1" lang="ja-JP" alt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  <a:t>）</a:t>
            </a:r>
            <a:br>
              <a:rPr kumimoji="1" lang="en-US" altLang="ja-JP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/>
                <a:ea typeface="Meiryo UI"/>
                <a:cs typeface="Arial"/>
                <a:sym typeface="Arial"/>
              </a:rPr>
            </a:b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(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パターン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2 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個人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/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身元確認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: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なし、当人認証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: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単要素認証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/OSS</a:t>
            </a:r>
            <a:r>
              <a:rPr kumimoji="0" lang="ja-JP" altLang="en-US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利用</a:t>
            </a:r>
            <a:r>
              <a:rPr kumimoji="0" lang="en-US" altLang="ja-JP" sz="2400" b="0" i="0" u="none" strike="noStrike" kern="0" cap="none" spc="0" normalizeH="0" baseline="0" noProof="0">
                <a:ln>
                  <a:noFill/>
                </a:ln>
                <a:solidFill>
                  <a:srgbClr val="1A1A1C"/>
                </a:solidFill>
                <a:effectLst/>
                <a:uLnTx/>
                <a:uFillTx/>
                <a:latin typeface="Yu Gothic UI" panose="020B0500000000000000" pitchFamily="34" charset="-128"/>
                <a:ea typeface="Yu Gothic UI" panose="020B0500000000000000" pitchFamily="34" charset="-128"/>
                <a:cs typeface="Arial"/>
                <a:sym typeface="Arial"/>
              </a:rPr>
              <a:t>)</a:t>
            </a:r>
            <a:endParaRPr lang="en-US" altLang="ja-JP" sz="3600" err="1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CCD3202-03E0-AD02-152A-9C94BB680C50}"/>
              </a:ext>
            </a:extLst>
          </p:cNvPr>
          <p:cNvSpPr/>
          <p:nvPr/>
        </p:nvSpPr>
        <p:spPr>
          <a:xfrm>
            <a:off x="7305859" y="3482511"/>
            <a:ext cx="6603229" cy="2079172"/>
          </a:xfrm>
          <a:prstGeom prst="rect">
            <a:avLst/>
          </a:prstGeom>
          <a:solidFill>
            <a:srgbClr val="45DAFF">
              <a:alpha val="30196"/>
            </a:srgbClr>
          </a:solidFill>
          <a:ln w="285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r"/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利用者認証</a:t>
            </a:r>
            <a:r>
              <a:rPr kumimoji="1" lang="en-US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kumimoji="1" lang="ja-JP" alt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本人確認機能（レベル</a:t>
            </a:r>
            <a:r>
              <a:rPr kumimoji="1" lang="en" altLang="ja-JP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</a:t>
            </a:r>
            <a:r>
              <a:rPr kumimoji="1" lang="ja-JP" altLang="en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4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1738F49-08E6-ABB1-C4A7-FDE29D0F6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302" y="4778951"/>
            <a:ext cx="171893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Container Apps</a:t>
            </a:r>
          </a:p>
          <a:p>
            <a:pPr algn="ctr" eaLnBrk="1" hangingPunct="1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ID管理</a:t>
            </a:r>
          </a:p>
        </p:txBody>
      </p:sp>
      <p:sp>
        <p:nvSpPr>
          <p:cNvPr id="13" name="Rectangle 78">
            <a:extLst>
              <a:ext uri="{FF2B5EF4-FFF2-40B4-BE49-F238E27FC236}">
                <a16:creationId xmlns:a16="http://schemas.microsoft.com/office/drawing/2014/main" id="{8D93AB81-0BD6-ED8C-8B8E-9472D894F8BC}"/>
              </a:ext>
            </a:extLst>
          </p:cNvPr>
          <p:cNvSpPr/>
          <p:nvPr/>
        </p:nvSpPr>
        <p:spPr>
          <a:xfrm>
            <a:off x="6856849" y="3032578"/>
            <a:ext cx="7511479" cy="5984421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</a:t>
            </a:r>
          </a:p>
        </p:txBody>
      </p:sp>
      <p:pic>
        <p:nvPicPr>
          <p:cNvPr id="16" name="グラフィックス 57">
            <a:extLst>
              <a:ext uri="{FF2B5EF4-FFF2-40B4-BE49-F238E27FC236}">
                <a16:creationId xmlns:a16="http://schemas.microsoft.com/office/drawing/2014/main" id="{653D054B-AF9B-4F8D-D1C4-32CB72185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4860" y="3084896"/>
            <a:ext cx="381000" cy="381000"/>
          </a:xfrm>
          <a:prstGeom prst="rect">
            <a:avLst/>
          </a:prstGeom>
        </p:spPr>
      </p:pic>
      <p:sp>
        <p:nvSpPr>
          <p:cNvPr id="19" name="TextBox 20">
            <a:extLst>
              <a:ext uri="{FF2B5EF4-FFF2-40B4-BE49-F238E27FC236}">
                <a16:creationId xmlns:a16="http://schemas.microsoft.com/office/drawing/2014/main" id="{288C4166-25D0-D973-0F5A-5775817F2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4778951"/>
            <a:ext cx="17112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Application Gateway</a:t>
            </a:r>
            <a:endParaRPr lang="en-US" altLang="ja-JP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 eaLnBrk="1" hangingPunct="1"/>
            <a:r>
              <a:rPr lang="ja-JP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不可分散</a:t>
            </a:r>
            <a:r>
              <a:rPr lang="en-US" altLang="ja-JP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/WAF</a:t>
            </a:r>
            <a:endParaRPr lang="en-US" altLang="en-US" sz="105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F0D6A05-3976-91C6-3435-ABF590223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7868193"/>
            <a:ext cx="28748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アプリケーションのトップ画面を表示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Rectangle 115">
            <a:extLst>
              <a:ext uri="{FF2B5EF4-FFF2-40B4-BE49-F238E27FC236}">
                <a16:creationId xmlns:a16="http://schemas.microsoft.com/office/drawing/2014/main" id="{11DD32D2-B21C-23CB-0885-D559DE11458E}"/>
              </a:ext>
            </a:extLst>
          </p:cNvPr>
          <p:cNvSpPr/>
          <p:nvPr/>
        </p:nvSpPr>
        <p:spPr>
          <a:xfrm>
            <a:off x="7305859" y="7598358"/>
            <a:ext cx="6603229" cy="1218097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BD2C02DB-33A6-C663-D830-467F62AAF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468" y="6952927"/>
            <a:ext cx="80235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利用者</a:t>
            </a:r>
          </a:p>
          <a:p>
            <a:pPr algn="ctr" eaLnBrk="1" hangingPunct="1"/>
            <a:r>
              <a:rPr lang="en-US" altLang="en-US" sz="14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(個人)</a:t>
            </a:r>
          </a:p>
        </p:txBody>
      </p:sp>
      <p:pic>
        <p:nvPicPr>
          <p:cNvPr id="30" name="Graphic 23">
            <a:extLst>
              <a:ext uri="{FF2B5EF4-FFF2-40B4-BE49-F238E27FC236}">
                <a16:creationId xmlns:a16="http://schemas.microsoft.com/office/drawing/2014/main" id="{8582F982-53FE-0915-141C-B380D6CB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 flipH="1">
            <a:off x="2969695" y="6380501"/>
            <a:ext cx="4699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5B2B6373-0353-392D-F66C-883422D24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7868193"/>
            <a:ext cx="25501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ページ（静的コンテンツ）公開機能</a:t>
            </a:r>
            <a:endParaRPr 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41BC06E-1A86-F367-2904-07C3770FFDEA}"/>
              </a:ext>
            </a:extLst>
          </p:cNvPr>
          <p:cNvCxnSpPr>
            <a:cxnSpLocks/>
          </p:cNvCxnSpPr>
          <p:nvPr/>
        </p:nvCxnSpPr>
        <p:spPr>
          <a:xfrm>
            <a:off x="10860773" y="4429389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カギ線コネクタ 90">
            <a:extLst>
              <a:ext uri="{FF2B5EF4-FFF2-40B4-BE49-F238E27FC236}">
                <a16:creationId xmlns:a16="http://schemas.microsoft.com/office/drawing/2014/main" id="{09F8BA51-966B-5C18-F583-2A43825D1733}"/>
              </a:ext>
            </a:extLst>
          </p:cNvPr>
          <p:cNvCxnSpPr>
            <a:cxnSpLocks/>
            <a:stCxn id="27" idx="2"/>
            <a:endCxn id="26" idx="1"/>
          </p:cNvCxnSpPr>
          <p:nvPr/>
        </p:nvCxnSpPr>
        <p:spPr>
          <a:xfrm rot="16200000" flipH="1">
            <a:off x="4889622" y="5791170"/>
            <a:ext cx="731260" cy="4101213"/>
          </a:xfrm>
          <a:prstGeom prst="bentConnector2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グラフィックス 42">
            <a:extLst>
              <a:ext uri="{FF2B5EF4-FFF2-40B4-BE49-F238E27FC236}">
                <a16:creationId xmlns:a16="http://schemas.microsoft.com/office/drawing/2014/main" id="{6D5DFDD9-8545-1D78-C200-A73A1690C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39072" y="4180810"/>
            <a:ext cx="560049" cy="560049"/>
          </a:xfrm>
          <a:prstGeom prst="rect">
            <a:avLst/>
          </a:prstGeom>
        </p:spPr>
      </p:pic>
      <p:sp>
        <p:nvSpPr>
          <p:cNvPr id="45" name="TextBox 20">
            <a:extLst>
              <a:ext uri="{FF2B5EF4-FFF2-40B4-BE49-F238E27FC236}">
                <a16:creationId xmlns:a16="http://schemas.microsoft.com/office/drawing/2014/main" id="{D3398466-B282-8048-2378-65A591DBE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3843" y="4738849"/>
            <a:ext cx="160418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Azure Cosmos DB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ユーザー情報保管</a:t>
            </a:r>
          </a:p>
          <a:p>
            <a:pPr algn="ctr"/>
            <a:r>
              <a:rPr lang="en-US" altLang="en-US" sz="105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データベース</a:t>
            </a: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4105BD6E-6FD5-CD15-EE93-2D673ADEDB7D}"/>
              </a:ext>
            </a:extLst>
          </p:cNvPr>
          <p:cNvCxnSpPr>
            <a:cxnSpLocks/>
          </p:cNvCxnSpPr>
          <p:nvPr/>
        </p:nvCxnSpPr>
        <p:spPr>
          <a:xfrm>
            <a:off x="8752894" y="4429389"/>
            <a:ext cx="1372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A38FC046-B97E-427D-D542-771214AFFD63}"/>
              </a:ext>
            </a:extLst>
          </p:cNvPr>
          <p:cNvCxnSpPr>
            <a:cxnSpLocks/>
          </p:cNvCxnSpPr>
          <p:nvPr/>
        </p:nvCxnSpPr>
        <p:spPr>
          <a:xfrm flipV="1">
            <a:off x="8397240" y="5184095"/>
            <a:ext cx="0" cy="755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20">
            <a:extLst>
              <a:ext uri="{FF2B5EF4-FFF2-40B4-BE49-F238E27FC236}">
                <a16:creationId xmlns:a16="http://schemas.microsoft.com/office/drawing/2014/main" id="{5FEAD6E4-1A16-0E91-DF16-C76C96380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290" y="66516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API呼び出し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（トークン含む）</a:t>
            </a:r>
          </a:p>
        </p:txBody>
      </p:sp>
      <p:cxnSp>
        <p:nvCxnSpPr>
          <p:cNvPr id="58" name="カギ線コネクタ 90">
            <a:extLst>
              <a:ext uri="{FF2B5EF4-FFF2-40B4-BE49-F238E27FC236}">
                <a16:creationId xmlns:a16="http://schemas.microsoft.com/office/drawing/2014/main" id="{731C94E3-AA0E-E511-D2FE-097D2C32BE4B}"/>
              </a:ext>
            </a:extLst>
          </p:cNvPr>
          <p:cNvCxnSpPr>
            <a:cxnSpLocks/>
            <a:stCxn id="30" idx="1"/>
            <a:endCxn id="11" idx="1"/>
          </p:cNvCxnSpPr>
          <p:nvPr/>
        </p:nvCxnSpPr>
        <p:spPr>
          <a:xfrm flipV="1">
            <a:off x="3439595" y="6610552"/>
            <a:ext cx="3866264" cy="489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カギ線コネクタ 90">
            <a:extLst>
              <a:ext uri="{FF2B5EF4-FFF2-40B4-BE49-F238E27FC236}">
                <a16:creationId xmlns:a16="http://schemas.microsoft.com/office/drawing/2014/main" id="{606E931F-E6AC-F65B-D1AC-4EF5C21A4A58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3439595" y="4427575"/>
            <a:ext cx="4655536" cy="2058002"/>
          </a:xfrm>
          <a:prstGeom prst="bentConnector3">
            <a:avLst>
              <a:gd name="adj1" fmla="val 6942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0">
            <a:extLst>
              <a:ext uri="{FF2B5EF4-FFF2-40B4-BE49-F238E27FC236}">
                <a16:creationId xmlns:a16="http://schemas.microsoft.com/office/drawing/2014/main" id="{E92FF83E-4858-EFBE-B282-9C18E4513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071" y="5418854"/>
            <a:ext cx="138633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トークンの</a:t>
            </a: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有効性確認</a:t>
            </a: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7905DA1D-01CD-1BEE-F313-B7FE7309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38141" y="4180810"/>
            <a:ext cx="548640" cy="548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E00BD730-4248-34BC-DFCD-F80CC33BB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984" y="6242337"/>
            <a:ext cx="28748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hangingPunct="1"/>
            <a:r>
              <a:rPr lang="ja-JP" altLang="en-US" sz="20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連携機能</a:t>
            </a:r>
          </a:p>
          <a:p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 API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を提供する他の機能ブロック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E7A03ACE-F713-12AC-6F57-A39993933C44}"/>
              </a:ext>
            </a:extLst>
          </p:cNvPr>
          <p:cNvSpPr/>
          <p:nvPr/>
        </p:nvSpPr>
        <p:spPr>
          <a:xfrm>
            <a:off x="7305859" y="5972502"/>
            <a:ext cx="6603229" cy="1276099"/>
          </a:xfrm>
          <a:prstGeom prst="rect">
            <a:avLst/>
          </a:prstGeom>
          <a:noFill/>
          <a:ln w="15875">
            <a:solidFill>
              <a:srgbClr val="7D89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mazon Ember" panose="020B0603020204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5007870E-E886-7AB3-E41E-5C47D05DE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186" y="6242337"/>
            <a:ext cx="25501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申請・届出機能</a:t>
            </a:r>
            <a:endParaRPr lang="en-US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コンテンツ管理</a:t>
            </a:r>
            <a:r>
              <a:rPr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_Web</a:t>
            </a:r>
            <a:r>
              <a:rPr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ページ（動的コンテンツ）公開機能</a:t>
            </a:r>
            <a:endParaRPr lang="ja-JP" altLang="ja-JP" sz="1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TextBox 20">
            <a:extLst>
              <a:ext uri="{FF2B5EF4-FFF2-40B4-BE49-F238E27FC236}">
                <a16:creationId xmlns:a16="http://schemas.microsoft.com/office/drawing/2014/main" id="{F9C88998-C902-11A3-566C-E75DE324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816" y="5889855"/>
            <a:ext cx="17260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mazon Ember" panose="020B0603020204020204" pitchFamily="34" charset="0"/>
              </a:rPr>
              <a:t>ログイン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ID&amp;</a:t>
            </a:r>
            <a:r>
              <a:rPr lang="ja-JP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パスワード）</a:t>
            </a:r>
            <a:endParaRPr lang="en-US" altLang="ja-JP" sz="11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/ トークン取得</a:t>
            </a:r>
          </a:p>
        </p:txBody>
      </p:sp>
      <p:pic>
        <p:nvPicPr>
          <p:cNvPr id="50" name="グラフィックス 49">
            <a:extLst>
              <a:ext uri="{FF2B5EF4-FFF2-40B4-BE49-F238E27FC236}">
                <a16:creationId xmlns:a16="http://schemas.microsoft.com/office/drawing/2014/main" id="{F901FE14-C4D0-8D0C-E488-BF2724188B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95131" y="4122457"/>
            <a:ext cx="610235" cy="610235"/>
          </a:xfrm>
          <a:prstGeom prst="rect">
            <a:avLst/>
          </a:prstGeom>
        </p:spPr>
      </p:pic>
      <p:pic>
        <p:nvPicPr>
          <p:cNvPr id="2" name="グラフィックス 1" descr="封筒 枠線">
            <a:extLst>
              <a:ext uri="{FF2B5EF4-FFF2-40B4-BE49-F238E27FC236}">
                <a16:creationId xmlns:a16="http://schemas.microsoft.com/office/drawing/2014/main" id="{4904E543-D0A6-CEAA-1A55-9C64EC8DA0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02214" y="2410081"/>
            <a:ext cx="604862" cy="604862"/>
          </a:xfrm>
          <a:prstGeom prst="rect">
            <a:avLst/>
          </a:prstGeom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E057E925-CF27-0980-56E4-3C783110D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52" y="1869930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確認コード</a:t>
            </a:r>
          </a:p>
        </p:txBody>
      </p:sp>
      <p:cxnSp>
        <p:nvCxnSpPr>
          <p:cNvPr id="9" name="カギ線コネクタ 90">
            <a:extLst>
              <a:ext uri="{FF2B5EF4-FFF2-40B4-BE49-F238E27FC236}">
                <a16:creationId xmlns:a16="http://schemas.microsoft.com/office/drawing/2014/main" id="{A8FE7F02-CEA5-E917-D100-8D4ADC043A6E}"/>
              </a:ext>
            </a:extLst>
          </p:cNvPr>
          <p:cNvCxnSpPr>
            <a:cxnSpLocks/>
            <a:stCxn id="7" idx="0"/>
            <a:endCxn id="2" idx="0"/>
          </p:cNvCxnSpPr>
          <p:nvPr/>
        </p:nvCxnSpPr>
        <p:spPr>
          <a:xfrm rot="16200000" flipV="1">
            <a:off x="5973189" y="-358462"/>
            <a:ext cx="1770729" cy="7307816"/>
          </a:xfrm>
          <a:prstGeom prst="bentConnector3">
            <a:avLst>
              <a:gd name="adj1" fmla="val 11291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0">
            <a:extLst>
              <a:ext uri="{FF2B5EF4-FFF2-40B4-BE49-F238E27FC236}">
                <a16:creationId xmlns:a16="http://schemas.microsoft.com/office/drawing/2014/main" id="{174F2AA7-1BE1-E797-D88E-FCC678F65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3561" y="2951257"/>
            <a:ext cx="13863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en-US" sz="11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メールまたはSMS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2C8F6FB-8150-7B7D-C628-51ABD8819B92}"/>
              </a:ext>
            </a:extLst>
          </p:cNvPr>
          <p:cNvCxnSpPr>
            <a:cxnSpLocks/>
          </p:cNvCxnSpPr>
          <p:nvPr/>
        </p:nvCxnSpPr>
        <p:spPr>
          <a:xfrm>
            <a:off x="3204645" y="3184798"/>
            <a:ext cx="0" cy="3195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2193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56,1,Slide1"/>
</p:tagLst>
</file>

<file path=ppt/theme/theme1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デジタル庁_20210907">
  <a:themeElements>
    <a:clrScheme name="デジタル庁_2021090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8438</Words>
  <Application>Microsoft Office PowerPoint</Application>
  <PresentationFormat>ユーザー設定</PresentationFormat>
  <Paragraphs>1990</Paragraphs>
  <Slides>66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66</vt:i4>
      </vt:variant>
    </vt:vector>
  </HeadingPairs>
  <TitlesOfParts>
    <vt:vector size="77" baseType="lpstr">
      <vt:lpstr>Arial</vt:lpstr>
      <vt:lpstr>Yu Gothic UI</vt:lpstr>
      <vt:lpstr>Arial,Sans-Serif</vt:lpstr>
      <vt:lpstr>游ゴシック Light</vt:lpstr>
      <vt:lpstr>游ゴシック</vt:lpstr>
      <vt:lpstr>Meiryo UI</vt:lpstr>
      <vt:lpstr>Roboto</vt:lpstr>
      <vt:lpstr>Noto Sans JP</vt:lpstr>
      <vt:lpstr>デジタル庁_20210907</vt:lpstr>
      <vt:lpstr>1_デザインの設定</vt:lpstr>
      <vt:lpstr>デザインの設定</vt:lpstr>
      <vt:lpstr>リファレンスアーキテクチャ ブロック実現例（Azure） 業務ブロック</vt:lpstr>
      <vt:lpstr>改訂履歴</vt:lpstr>
      <vt:lpstr>7-1-1-1. 利用者認証_本人確認機能（レベルA）</vt:lpstr>
      <vt:lpstr>7-1-1-2. 利用者認証_本人確認機能（レベルB） （パターン1 個人/身元確認:マイナンバーカード、当人認証:マイナンバーカード）</vt:lpstr>
      <vt:lpstr>7-1-1-2. 利用者認証_本人確認機能（レベルB） （パターン2 個人/身元確認:マイナンバーカード、当人認証:多要素認証(Azure AD B2C利用)）</vt:lpstr>
      <vt:lpstr>7-1-1-2. 利用者認証_本人確認機能（レベルB） （パターン3 個人/身元確認:マイナンバーカード、当人認証:多要素認証(OSS利用)）</vt:lpstr>
      <vt:lpstr>7-1-1-2. 利用者認証_本人確認機能（レベルB） （パターン4 法人/身元確認:GビズID、当人認証:多要素認証(GビズID)）</vt:lpstr>
      <vt:lpstr>7-1-1-3. 利用者認証_本人確認機能（レベルC） (パターン1 個人または法人/身元確認:なし、当人認証:単要素認証/Azure AD B2C利用)</vt:lpstr>
      <vt:lpstr>7-1-1-3. 利用者認証_本人確認機能（レベルC） (パターン2 個人/身元確認:なし、当人認証:単要素認証/OSS利用)</vt:lpstr>
      <vt:lpstr>7-1-2-1. 申請・届出_申請・届出機能 （パターン1 Azure SQL Database保管）</vt:lpstr>
      <vt:lpstr>7-1-2-1. 申請・届出_申請・届出機能 （パターン2 Azure Blob Storage保管）</vt:lpstr>
      <vt:lpstr>PowerPoint プレゼンテーション</vt:lpstr>
      <vt:lpstr>7-1-2-1. 申請・届出_申請・届出機能 （パターン4 Azure CosmosDB for Mongo保管）</vt:lpstr>
      <vt:lpstr>7-1-2-1. 申請・届出_申請・届出機能 （パターン5 Power Platform利用）</vt:lpstr>
      <vt:lpstr>7-1-2-1. 申請・届出_申請・届出機能 （パターン6 Azure SQL Database保管（AI活用））</vt:lpstr>
      <vt:lpstr>7-1-2-1. 申請・届出_申請・届出機能 （パターン7 Azure Blob Storage保管（AI活用））</vt:lpstr>
      <vt:lpstr>7-1-2-2. 申請・届出_添付資料管理機能 （パターン1）</vt:lpstr>
      <vt:lpstr>7-1-2-2. 申請・届出_添付資料管理機能 （パターン2 メタデータ保存対応）</vt:lpstr>
      <vt:lpstr>PowerPoint プレゼンテーション</vt:lpstr>
      <vt:lpstr>7-1-2-2. 申請・届出_添付資料管理機能 （パターン4（AI活用））</vt:lpstr>
      <vt:lpstr>7-1-2-3. 申請・届出_ステータス管理機能</vt:lpstr>
      <vt:lpstr>7-1-2-4.申請・届出_公文書ダウンロード機能 （App Service経由）</vt:lpstr>
      <vt:lpstr>7-1-2-4.申請・届出_公文書ダウンロード機能 （SASキー付きURLでのBlobからの直接ダウンロード）</vt:lpstr>
      <vt:lpstr>7-1-2-5. 申請・届出_公文書公開機能</vt:lpstr>
      <vt:lpstr>7-1-2-6. 申請・届出_手数料等電子納付機能</vt:lpstr>
      <vt:lpstr>7-1-2-7.申請・届出_補助金等電子交付機能</vt:lpstr>
      <vt:lpstr>7-1-2-8. 申請・届出_電子決裁機能</vt:lpstr>
      <vt:lpstr>7-1-3-1.審査・承認_審査・承認機能 （パターン1 Azure Functions利用パターン）</vt:lpstr>
      <vt:lpstr>7-1-3-1.審査・承認_審査・承認機能 （パターン2 Power Platform利用）</vt:lpstr>
      <vt:lpstr>7-1-3-1.審査・承認_審査・承認機能 （パターン3 Azure Functions利用パターン（AI活用））</vt:lpstr>
      <vt:lpstr>7-1-4-1. データ管理_データ連携機能 （パターン1 データベースサービスとして利用）</vt:lpstr>
      <vt:lpstr>7-1-4-1. データ管理_データ連携機能 （パターン2 Azure Storage Accountsをデータソースとして利用・Azure Functions利用）</vt:lpstr>
      <vt:lpstr>7-1-4-1. データ管理_データ連携機能 （パターン3 Azure Storage Accountsをデータソースとして利用・Azure Data Factory利用）</vt:lpstr>
      <vt:lpstr>7-1-4-1. データ管理_データ連携機能 （パターン4 リアルタイム）</vt:lpstr>
      <vt:lpstr>7-1-4-2. データ管理_データ収集機能 （パターン1 Webフォーム利用・静的断面確保）</vt:lpstr>
      <vt:lpstr>7-1-4-2. データ管理_データ収集機能 （パターン2 Webフォーム利用・差分データをニアリアルタイム等で収集）</vt:lpstr>
      <vt:lpstr>7-1-4-2. データ管理_データ収集機能 （パターン3 外部システム連携・静的断面確保）</vt:lpstr>
      <vt:lpstr>7-1-4-2. データ管理_データ収集機能 （パターン4 外部システム連携・差分データをニアリアルタイム等で収集）</vt:lpstr>
      <vt:lpstr>7-1-4-2. データ管理_データ収集機能 （パターン5 外部システム連携・SaaS利用)</vt:lpstr>
      <vt:lpstr>7-1-4-2. データ管理_データ収集機能 （パターン6 ファイル/OCR)</vt:lpstr>
      <vt:lpstr>7-1-4-3. データ管理_分析用ダッシュボード機能</vt:lpstr>
      <vt:lpstr>7-1-4-4. データ管理_統計処理機能 （パターン1　データの規模・頻度によらず利用可能）</vt:lpstr>
      <vt:lpstr>7-1-4-4. データ管理_統計処理機能 （パターン2　高頻度かつ大規模なデータ分析を実施する場合）</vt:lpstr>
      <vt:lpstr>7-1-4-4. データ管理_統計処理機能 （パターン3　データの規模・頻度によらず利用可能・Spark を中心的に利用）</vt:lpstr>
      <vt:lpstr>7-1-4-5. データ管理_統計情報公開機能 （パターン1 ファイルによる公開：事前処理なし）</vt:lpstr>
      <vt:lpstr>7-1-4-6. データ管理_文書検索機能 （パターン1 Azure Functions利用）</vt:lpstr>
      <vt:lpstr>7-1-4-6. データ管理_文書検索機能 （パターン2 Azure Functions利用（AI活用））</vt:lpstr>
      <vt:lpstr>7-1-4-7. データ管理_IoT連携機能</vt:lpstr>
      <vt:lpstr>7-1-4-8.データ管理_大量データ取り込み機能 （パターン1 データプロデューサからの直接取り込み）</vt:lpstr>
      <vt:lpstr>7-1-4-8.データ管理_大量データ取り込み機能 （パターン2 大規模なリアルタイム分析を実施し、スケーリングが必要な場合）</vt:lpstr>
      <vt:lpstr>7-1-5-1. 利用者通知_メッセージ通知機能 （パターン1 Azure Communication Services利用）</vt:lpstr>
      <vt:lpstr>7-1-5-1. 利用者通知_メッセージ通知機能 （パターン2 Azure Notification Hubs利用）</vt:lpstr>
      <vt:lpstr>7-1-5-2. 利用者通知_プッシュ通知機能</vt:lpstr>
      <vt:lpstr>7-1-5-3. 利用者通知_アラート通知機能 （パターン1 ACS）</vt:lpstr>
      <vt:lpstr>7-1-5-3. 利用者通知_アラート通知機能 （パターン2 Azure Notification Hubs）</vt:lpstr>
      <vt:lpstr>7-1-5-3. 利用者通知_アラート通知機能 （パターン3 一斉通知)</vt:lpstr>
      <vt:lpstr>7-1-6-1. コンテンツ管理_Webページ（静的コンテンツ）公開機能 （パターン1 Azure Storage Accountsホスト）</vt:lpstr>
      <vt:lpstr>7-1-6-3.Webコンテンツ管理（CMS）機能 （パターン1 SaaS利用・CSR）</vt:lpstr>
      <vt:lpstr>7-1-6-3.Webコンテンツ管理（CMS）機能 （パターン2 SaaS利用・SSG）</vt:lpstr>
      <vt:lpstr>7-1-6-3.Webコンテンツ管理（CMS）機能 （パターン3 WordPress on App Service）</vt:lpstr>
      <vt:lpstr>7-1-7-1. コミュニケーション_問い合わせフォーム機能</vt:lpstr>
      <vt:lpstr>7-1-7-3. コミュニケーション_チャットボット機能（パターン1 Azure OpenAI RAGパターン）</vt:lpstr>
      <vt:lpstr>7-1-8-2.外部連携_外部連携機能（API公開）</vt:lpstr>
      <vt:lpstr>7-1-9-1.書類出力_書類出力機能（パターン1 署名付きURLからのダウンロード）</vt:lpstr>
      <vt:lpstr>7-1-9-2. 書類出力_法定帳票作成機能（外部）</vt:lpstr>
      <vt:lpstr>7-1-11-1. ノウハウ共有_省庁内ノウハウ活用機能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2025-05-22T02:10:12Z</dcterms:modified>
</cp:coreProperties>
</file>