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428" r:id="rId7"/>
    <p:sldId id="429" r:id="rId8"/>
    <p:sldId id="258" r:id="rId9"/>
    <p:sldId id="430" r:id="rId10"/>
    <p:sldId id="431" r:id="rId11"/>
    <p:sldId id="426" r:id="rId12"/>
    <p:sldId id="432" r:id="rId13"/>
    <p:sldId id="421" r:id="rId14"/>
    <p:sldId id="422" r:id="rId15"/>
    <p:sldId id="425" r:id="rId16"/>
    <p:sldId id="259" r:id="rId17"/>
    <p:sldId id="427" r:id="rId18"/>
  </p:sldIdLst>
  <p:sldSz cx="31999238" cy="18000663"/>
  <p:notesSz cx="6858000" cy="9144000"/>
  <p:embeddedFontLst>
    <p:embeddedFont>
      <p:font typeface="Noto Sans JP" panose="020B0200000000000000" pitchFamily="50" charset="-128"/>
      <p:regular r:id="rId20"/>
      <p:bold r:id="rId21"/>
    </p:embeddedFont>
    <p:embeddedFont>
      <p:font typeface="Amazon Ember" panose="020B0600070205080204" charset="0"/>
      <p:regular r:id="rId22"/>
      <p:bold r:id="rId23"/>
      <p:italic r:id="rId24"/>
      <p:boldItalic r:id="rId25"/>
    </p:embeddedFont>
    <p:embeddedFont>
      <p:font typeface="Meiryo UI" panose="020B0604030504040204" pitchFamily="50" charset="-128"/>
      <p:regular r:id="rId26"/>
      <p:bold r:id="rId27"/>
      <p:italic r:id="rId28"/>
      <p:boldItalic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  <p:embeddedFont>
      <p:font typeface="メイリオ" panose="020B0604030504040204" pitchFamily="50" charset="-128"/>
      <p:regular r:id="rId34"/>
      <p:bold r:id="rId35"/>
      <p:italic r:id="rId36"/>
      <p:boldItalic r:id="rId37"/>
    </p:embeddedFont>
  </p:embeddedFontLst>
  <p:custDataLst>
    <p:tags r:id="rId3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67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67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67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67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67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67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67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67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67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0FC8EB2B-5359-4141-AD5E-814060BE9AC0}">
          <p14:sldIdLst>
            <p14:sldId id="256"/>
            <p14:sldId id="257"/>
            <p14:sldId id="428"/>
            <p14:sldId id="429"/>
            <p14:sldId id="258"/>
            <p14:sldId id="430"/>
            <p14:sldId id="431"/>
            <p14:sldId id="426"/>
            <p14:sldId id="432"/>
            <p14:sldId id="421"/>
            <p14:sldId id="422"/>
            <p14:sldId id="425"/>
            <p14:sldId id="259"/>
            <p14:sldId id="42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3" roundtripDataSignature="AMtx7mguRrsV6zw/4Vd/3TZNrhyMQ+s7h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作成者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FC062A-AE7A-4D69-89A1-4DB8292CCD9E}" v="3" dt="2025-05-21T23:46:13.063"/>
  </p1510:revLst>
</p1510:revInfo>
</file>

<file path=ppt/tableStyles.xml><?xml version="1.0" encoding="utf-8"?>
<a:tblStyleLst xmlns:a="http://schemas.openxmlformats.org/drawingml/2006/main" def="{A7577889-4FD1-43E7-A14B-D78D8FF0F031}">
  <a:tblStyle styleId="{A7577889-4FD1-43E7-A14B-D78D8FF0F031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96" autoAdjust="0"/>
    <p:restoredTop sz="87438" autoAdjust="0"/>
  </p:normalViewPr>
  <p:slideViewPr>
    <p:cSldViewPr snapToGrid="0" snapToObjects="1">
      <p:cViewPr varScale="1">
        <p:scale>
          <a:sx n="34" d="100"/>
          <a:sy n="34" d="100"/>
        </p:scale>
        <p:origin x="504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0" d="100"/>
          <a:sy n="120" d="100"/>
        </p:scale>
        <p:origin x="4962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117" Type="http://schemas.openxmlformats.org/officeDocument/2006/relationships/theme" Target="theme/theme1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120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11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14" Type="http://schemas.openxmlformats.org/officeDocument/2006/relationships/commentAuthors" Target="commentAuthors.xml"/><Relationship Id="rId11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113" Type="http://customschemas.google.com/relationships/presentationmetadata" Target="metadata"/><Relationship Id="rId11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gs" Target="tags/tag1.xml"/><Relationship Id="rId116" Type="http://schemas.openxmlformats.org/officeDocument/2006/relationships/viewProps" Target="viewProps.xml"/><Relationship Id="rId20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675" b="0" i="0" u="none" strike="noStrike" cap="none">
        <a:solidFill>
          <a:srgbClr val="000000"/>
        </a:solidFill>
        <a:latin typeface="Meiryo UI" panose="020B0604030504040204" pitchFamily="50" charset="-128"/>
        <a:ea typeface="Meiryo UI" panose="020B0604030504040204" pitchFamily="50" charset="-128"/>
        <a:cs typeface="Arial"/>
        <a:sym typeface="Arial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6" name="Google Shape;6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4" name="Google Shape;7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>
          <a:extLst>
            <a:ext uri="{FF2B5EF4-FFF2-40B4-BE49-F238E27FC236}">
              <a16:creationId xmlns:a16="http://schemas.microsoft.com/office/drawing/2014/main" id="{279AE5DE-F76A-25E7-F1DE-8B05EDEE3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:notes">
            <a:extLst>
              <a:ext uri="{FF2B5EF4-FFF2-40B4-BE49-F238E27FC236}">
                <a16:creationId xmlns:a16="http://schemas.microsoft.com/office/drawing/2014/main" id="{72221E24-D578-1821-CA1C-A7475DC6F0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4:notes">
            <a:extLst>
              <a:ext uri="{FF2B5EF4-FFF2-40B4-BE49-F238E27FC236}">
                <a16:creationId xmlns:a16="http://schemas.microsoft.com/office/drawing/2014/main" id="{6A56E0C1-B4C4-9A7D-2714-C99E51C4D3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7942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3"/>
          <p:cNvSpPr txBox="1">
            <a:spLocks noGrp="1"/>
          </p:cNvSpPr>
          <p:nvPr>
            <p:ph type="title"/>
          </p:nvPr>
        </p:nvSpPr>
        <p:spPr>
          <a:xfrm>
            <a:off x="4571896" y="3619418"/>
            <a:ext cx="22855455" cy="5089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15745"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12" name="Google Shape;12;p33"/>
          <p:cNvSpPr txBox="1">
            <a:spLocks noGrp="1"/>
          </p:cNvSpPr>
          <p:nvPr>
            <p:ph type="body" idx="1"/>
          </p:nvPr>
        </p:nvSpPr>
        <p:spPr>
          <a:xfrm>
            <a:off x="4921101" y="9374663"/>
            <a:ext cx="22506251" cy="2323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1199811" lvl="0" indent="-599904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6298" b="0" i="0">
                <a:solidFill>
                  <a:srgbClr val="80808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2399621" lvl="1" indent="-599904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6298">
                <a:solidFill>
                  <a:srgbClr val="808080"/>
                </a:solidFill>
              </a:defRPr>
            </a:lvl2pPr>
            <a:lvl3pPr marL="3599432" lvl="2" indent="-599904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6298">
                <a:solidFill>
                  <a:srgbClr val="808080"/>
                </a:solidFill>
              </a:defRPr>
            </a:lvl3pPr>
            <a:lvl4pPr marL="4799242" lvl="3" indent="-599904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6298">
                <a:solidFill>
                  <a:srgbClr val="808080"/>
                </a:solidFill>
              </a:defRPr>
            </a:lvl4pPr>
            <a:lvl5pPr marL="5999051" lvl="4" indent="-599904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6298">
                <a:solidFill>
                  <a:srgbClr val="808080"/>
                </a:solidFill>
              </a:defRPr>
            </a:lvl5pPr>
            <a:lvl6pPr marL="7198862" lvl="5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8398673" lvl="6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9598483" lvl="7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10798294" lvl="8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13" name="Google Shape;13;p33" descr="図 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92526" y="12704104"/>
            <a:ext cx="8626947" cy="279570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15466302" y="16395432"/>
            <a:ext cx="7466489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150" b="0" i="0" u="none" strike="noStrike" cap="none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3675" dirty="0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タイトルとコンテンツ">
  <p:cSld name="1_タイトルとコンテンツ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2"/>
          <p:cNvSpPr txBox="1">
            <a:spLocks noGrp="1"/>
          </p:cNvSpPr>
          <p:nvPr>
            <p:ph type="body" idx="1"/>
          </p:nvPr>
        </p:nvSpPr>
        <p:spPr>
          <a:xfrm>
            <a:off x="2199948" y="3599193"/>
            <a:ext cx="27599343" cy="1264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1199811" lvl="0" indent="-1066497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SzPts val="2800"/>
              <a:buChar char="•"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2399621" lvl="1" indent="-1066497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SzPts val="2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3599432" lvl="2" indent="-1066497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SzPts val="2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4799242" lvl="3" indent="-1066497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SzPts val="2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5999051" lvl="4" indent="-1066497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SzPts val="2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7198862" lvl="5" indent="-1066497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SzPts val="2800"/>
              <a:buChar char="•"/>
              <a:defRPr/>
            </a:lvl6pPr>
            <a:lvl7pPr marL="8398673" lvl="6" indent="-1066497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SzPts val="2800"/>
              <a:buChar char="•"/>
              <a:defRPr/>
            </a:lvl7pPr>
            <a:lvl8pPr marL="9598483" lvl="7" indent="-1066497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SzPts val="2800"/>
              <a:buChar char="•"/>
              <a:defRPr/>
            </a:lvl8pPr>
            <a:lvl9pPr marL="10798294" lvl="8" indent="-1066497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7" name="Google Shape;17;p52"/>
          <p:cNvSpPr/>
          <p:nvPr/>
        </p:nvSpPr>
        <p:spPr>
          <a:xfrm rot="10800000">
            <a:off x="-232417" y="2045026"/>
            <a:ext cx="1133832" cy="188983"/>
          </a:xfrm>
          <a:prstGeom prst="roundRect">
            <a:avLst>
              <a:gd name="adj" fmla="val 50000"/>
            </a:avLst>
          </a:prstGeom>
          <a:solidFill>
            <a:srgbClr val="1E50B5"/>
          </a:solidFill>
          <a:ln>
            <a:noFill/>
          </a:ln>
        </p:spPr>
        <p:txBody>
          <a:bodyPr spcFirstLastPara="1" wrap="square" lIns="239948" tIns="119941" rIns="239948" bIns="11994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75" b="0" i="0" u="none" strike="noStrike" cap="none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Arial"/>
            </a:endParaRPr>
          </a:p>
        </p:txBody>
      </p:sp>
      <p:sp>
        <p:nvSpPr>
          <p:cNvPr id="18" name="Google Shape;18;p52"/>
          <p:cNvSpPr txBox="1">
            <a:spLocks noGrp="1"/>
          </p:cNvSpPr>
          <p:nvPr>
            <p:ph type="title"/>
          </p:nvPr>
        </p:nvSpPr>
        <p:spPr>
          <a:xfrm>
            <a:off x="2199948" y="1217478"/>
            <a:ext cx="27599343" cy="184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52"/>
          <p:cNvSpPr txBox="1">
            <a:spLocks noGrp="1"/>
          </p:cNvSpPr>
          <p:nvPr>
            <p:ph type="sldNum" idx="12"/>
          </p:nvPr>
        </p:nvSpPr>
        <p:spPr>
          <a:xfrm>
            <a:off x="23549213" y="16742123"/>
            <a:ext cx="7199828" cy="657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75" b="0" i="0" u="none" strike="noStrike" cap="none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75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75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75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75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75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75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75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75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セクションタイトル">
  <p:cSld name="1_セクションタイトル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6"/>
          <p:cNvSpPr txBox="1">
            <a:spLocks noGrp="1"/>
          </p:cNvSpPr>
          <p:nvPr>
            <p:ph type="body" idx="1"/>
          </p:nvPr>
        </p:nvSpPr>
        <p:spPr>
          <a:xfrm>
            <a:off x="2521458" y="9468352"/>
            <a:ext cx="27261166" cy="184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1199811" lvl="0" indent="-599904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6298" b="0" i="0">
                <a:solidFill>
                  <a:srgbClr val="80808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2399621" lvl="1" indent="-599904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6298">
                <a:solidFill>
                  <a:srgbClr val="808080"/>
                </a:solidFill>
              </a:defRPr>
            </a:lvl2pPr>
            <a:lvl3pPr marL="3599432" lvl="2" indent="-599904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6298">
                <a:solidFill>
                  <a:srgbClr val="808080"/>
                </a:solidFill>
              </a:defRPr>
            </a:lvl3pPr>
            <a:lvl4pPr marL="4799242" lvl="3" indent="-599904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6298">
                <a:solidFill>
                  <a:srgbClr val="808080"/>
                </a:solidFill>
              </a:defRPr>
            </a:lvl4pPr>
            <a:lvl5pPr marL="5999051" lvl="4" indent="-599904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6298">
                <a:solidFill>
                  <a:srgbClr val="808080"/>
                </a:solidFill>
              </a:defRPr>
            </a:lvl5pPr>
            <a:lvl6pPr marL="7198862" lvl="5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8398673" lvl="6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9598483" lvl="7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10798294" lvl="8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3" name="Google Shape;33;p36"/>
          <p:cNvSpPr/>
          <p:nvPr/>
        </p:nvSpPr>
        <p:spPr>
          <a:xfrm rot="10800000">
            <a:off x="-232414" y="7873804"/>
            <a:ext cx="1133833" cy="188985"/>
          </a:xfrm>
          <a:prstGeom prst="roundRect">
            <a:avLst>
              <a:gd name="adj" fmla="val 50000"/>
            </a:avLst>
          </a:prstGeom>
          <a:solidFill>
            <a:srgbClr val="1E50B5"/>
          </a:solidFill>
          <a:ln>
            <a:noFill/>
          </a:ln>
        </p:spPr>
        <p:txBody>
          <a:bodyPr spcFirstLastPara="1" wrap="square" lIns="119941" tIns="119941" rIns="119941" bIns="11994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4723" b="0" i="0" u="none" strike="noStrike" cap="none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Arial"/>
            </a:endParaRPr>
          </a:p>
        </p:txBody>
      </p:sp>
      <p:sp>
        <p:nvSpPr>
          <p:cNvPr id="34" name="Google Shape;34;p36"/>
          <p:cNvSpPr txBox="1">
            <a:spLocks noGrp="1"/>
          </p:cNvSpPr>
          <p:nvPr>
            <p:ph type="title"/>
          </p:nvPr>
        </p:nvSpPr>
        <p:spPr>
          <a:xfrm>
            <a:off x="2199948" y="7046261"/>
            <a:ext cx="27599343" cy="184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36"/>
          <p:cNvSpPr txBox="1">
            <a:spLocks noGrp="1"/>
          </p:cNvSpPr>
          <p:nvPr>
            <p:ph type="sldNum" idx="12"/>
          </p:nvPr>
        </p:nvSpPr>
        <p:spPr>
          <a:xfrm>
            <a:off x="29956654" y="16459355"/>
            <a:ext cx="792393" cy="122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セクションタイトル">
  <p:cSld name="2_セクションタイトル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7"/>
          <p:cNvSpPr txBox="1">
            <a:spLocks noGrp="1"/>
          </p:cNvSpPr>
          <p:nvPr>
            <p:ph type="body" idx="1"/>
          </p:nvPr>
        </p:nvSpPr>
        <p:spPr>
          <a:xfrm>
            <a:off x="2521458" y="9468352"/>
            <a:ext cx="27261166" cy="184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1199811" lvl="0" indent="-599904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6298" b="0" i="0">
                <a:solidFill>
                  <a:srgbClr val="80808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2399621" lvl="1" indent="-599904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6298">
                <a:solidFill>
                  <a:srgbClr val="808080"/>
                </a:solidFill>
              </a:defRPr>
            </a:lvl2pPr>
            <a:lvl3pPr marL="3599432" lvl="2" indent="-599904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6298">
                <a:solidFill>
                  <a:srgbClr val="808080"/>
                </a:solidFill>
              </a:defRPr>
            </a:lvl3pPr>
            <a:lvl4pPr marL="4799242" lvl="3" indent="-599904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6298">
                <a:solidFill>
                  <a:srgbClr val="808080"/>
                </a:solidFill>
              </a:defRPr>
            </a:lvl4pPr>
            <a:lvl5pPr marL="5999051" lvl="4" indent="-599904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6298">
                <a:solidFill>
                  <a:srgbClr val="808080"/>
                </a:solidFill>
              </a:defRPr>
            </a:lvl5pPr>
            <a:lvl6pPr marL="7198862" lvl="5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8398673" lvl="6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9598483" lvl="7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10798294" lvl="8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8" name="Google Shape;38;p37"/>
          <p:cNvSpPr/>
          <p:nvPr/>
        </p:nvSpPr>
        <p:spPr>
          <a:xfrm rot="10800000">
            <a:off x="-232414" y="7873804"/>
            <a:ext cx="1133833" cy="188985"/>
          </a:xfrm>
          <a:prstGeom prst="roundRect">
            <a:avLst>
              <a:gd name="adj" fmla="val 50000"/>
            </a:avLst>
          </a:prstGeom>
          <a:solidFill>
            <a:srgbClr val="E60032"/>
          </a:solidFill>
          <a:ln>
            <a:noFill/>
          </a:ln>
        </p:spPr>
        <p:txBody>
          <a:bodyPr spcFirstLastPara="1" wrap="square" lIns="119941" tIns="119941" rIns="119941" bIns="11994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4723" b="0" i="0" u="none" strike="noStrike" cap="none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Arial"/>
            </a:endParaRPr>
          </a:p>
        </p:txBody>
      </p:sp>
      <p:sp>
        <p:nvSpPr>
          <p:cNvPr id="39" name="Google Shape;39;p37"/>
          <p:cNvSpPr txBox="1">
            <a:spLocks noGrp="1"/>
          </p:cNvSpPr>
          <p:nvPr>
            <p:ph type="title"/>
          </p:nvPr>
        </p:nvSpPr>
        <p:spPr>
          <a:xfrm>
            <a:off x="2199948" y="7046261"/>
            <a:ext cx="27599343" cy="184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40" name="Google Shape;40;p37"/>
          <p:cNvSpPr txBox="1">
            <a:spLocks noGrp="1"/>
          </p:cNvSpPr>
          <p:nvPr>
            <p:ph type="sldNum" idx="12"/>
          </p:nvPr>
        </p:nvSpPr>
        <p:spPr>
          <a:xfrm>
            <a:off x="29956654" y="16459355"/>
            <a:ext cx="792393" cy="122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サマリとコンテンツ">
  <p:cSld name="タイトルとサマリとコンテンツ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8"/>
          <p:cNvSpPr txBox="1">
            <a:spLocks noGrp="1"/>
          </p:cNvSpPr>
          <p:nvPr>
            <p:ph type="title"/>
          </p:nvPr>
        </p:nvSpPr>
        <p:spPr>
          <a:xfrm>
            <a:off x="2199948" y="1217478"/>
            <a:ext cx="27599343" cy="184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38"/>
          <p:cNvSpPr txBox="1">
            <a:spLocks noGrp="1"/>
          </p:cNvSpPr>
          <p:nvPr>
            <p:ph type="body" idx="1"/>
          </p:nvPr>
        </p:nvSpPr>
        <p:spPr>
          <a:xfrm>
            <a:off x="2199951" y="3499285"/>
            <a:ext cx="27599345" cy="575135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5975" tIns="215975" rIns="215975" bIns="215975" anchor="t" anchorCtr="0">
            <a:normAutofit/>
          </a:bodyPr>
          <a:lstStyle>
            <a:lvl1pPr marL="1199811" lvl="0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2399621" lvl="1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3599432" lvl="2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4799242" lvl="3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5999051" lvl="4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7198862" lvl="5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8398673" lvl="6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9598483" lvl="7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10798294" lvl="8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4" name="Google Shape;44;p38"/>
          <p:cNvSpPr txBox="1">
            <a:spLocks noGrp="1"/>
          </p:cNvSpPr>
          <p:nvPr>
            <p:ph type="body" idx="2"/>
          </p:nvPr>
        </p:nvSpPr>
        <p:spPr>
          <a:xfrm>
            <a:off x="2199948" y="9575351"/>
            <a:ext cx="27599343" cy="6570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1199811" lvl="0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2399621" lvl="1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3599432" lvl="2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4799242" lvl="3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5999051" lvl="4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7198862" lvl="5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8398673" lvl="6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9598483" lvl="7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10798294" lvl="8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5" name="Google Shape;45;p38"/>
          <p:cNvSpPr txBox="1">
            <a:spLocks noGrp="1"/>
          </p:cNvSpPr>
          <p:nvPr>
            <p:ph type="sldNum" idx="12"/>
          </p:nvPr>
        </p:nvSpPr>
        <p:spPr>
          <a:xfrm>
            <a:off x="29956654" y="16459355"/>
            <a:ext cx="792393" cy="122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タイトルとサマリとコンテンツ">
  <p:cSld name="1_タイトルとサマリとコンテンツ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9"/>
          <p:cNvSpPr txBox="1">
            <a:spLocks noGrp="1"/>
          </p:cNvSpPr>
          <p:nvPr>
            <p:ph type="title"/>
          </p:nvPr>
        </p:nvSpPr>
        <p:spPr>
          <a:xfrm>
            <a:off x="2199948" y="1217478"/>
            <a:ext cx="27599343" cy="184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39"/>
          <p:cNvSpPr txBox="1">
            <a:spLocks noGrp="1"/>
          </p:cNvSpPr>
          <p:nvPr>
            <p:ph type="body" idx="1"/>
          </p:nvPr>
        </p:nvSpPr>
        <p:spPr>
          <a:xfrm>
            <a:off x="2199951" y="3499285"/>
            <a:ext cx="27599345" cy="575135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5975" tIns="215975" rIns="215975" bIns="215975" anchor="t" anchorCtr="0">
            <a:normAutofit/>
          </a:bodyPr>
          <a:lstStyle>
            <a:lvl1pPr marL="1199811" lvl="0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2399621" lvl="1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3599432" lvl="2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4799242" lvl="3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5999051" lvl="4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7198862" lvl="5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8398673" lvl="6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9598483" lvl="7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10798294" lvl="8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0" name="Google Shape;50;p39"/>
          <p:cNvSpPr txBox="1">
            <a:spLocks noGrp="1"/>
          </p:cNvSpPr>
          <p:nvPr>
            <p:ph type="body" idx="2"/>
          </p:nvPr>
        </p:nvSpPr>
        <p:spPr>
          <a:xfrm>
            <a:off x="2199948" y="9575351"/>
            <a:ext cx="27599343" cy="6570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1199811" lvl="0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2399621" lvl="1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3599432" lvl="2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4799242" lvl="3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5999051" lvl="4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7198862" lvl="5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8398673" lvl="6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9598483" lvl="7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10798294" lvl="8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1" name="Google Shape;51;p39"/>
          <p:cNvSpPr/>
          <p:nvPr/>
        </p:nvSpPr>
        <p:spPr>
          <a:xfrm rot="10800000">
            <a:off x="-232414" y="2045026"/>
            <a:ext cx="1133833" cy="188985"/>
          </a:xfrm>
          <a:prstGeom prst="roundRect">
            <a:avLst>
              <a:gd name="adj" fmla="val 50000"/>
            </a:avLst>
          </a:prstGeom>
          <a:solidFill>
            <a:srgbClr val="11AC51"/>
          </a:solidFill>
          <a:ln>
            <a:noFill/>
          </a:ln>
        </p:spPr>
        <p:txBody>
          <a:bodyPr spcFirstLastPara="1" wrap="square" lIns="119941" tIns="119941" rIns="119941" bIns="11994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4723" b="0" i="0" u="none" strike="noStrike" cap="none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Arial"/>
            </a:endParaRPr>
          </a:p>
        </p:txBody>
      </p:sp>
      <p:sp>
        <p:nvSpPr>
          <p:cNvPr id="52" name="Google Shape;52;p39"/>
          <p:cNvSpPr txBox="1">
            <a:spLocks noGrp="1"/>
          </p:cNvSpPr>
          <p:nvPr>
            <p:ph type="sldNum" idx="12"/>
          </p:nvPr>
        </p:nvSpPr>
        <p:spPr>
          <a:xfrm>
            <a:off x="29956654" y="16459355"/>
            <a:ext cx="792393" cy="122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タイトルとサマリとコンテンツ">
  <p:cSld name="2_タイトルとサマリとコンテンツ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0"/>
          <p:cNvSpPr txBox="1">
            <a:spLocks noGrp="1"/>
          </p:cNvSpPr>
          <p:nvPr>
            <p:ph type="title"/>
          </p:nvPr>
        </p:nvSpPr>
        <p:spPr>
          <a:xfrm>
            <a:off x="2199948" y="1217478"/>
            <a:ext cx="27599343" cy="184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40"/>
          <p:cNvSpPr txBox="1">
            <a:spLocks noGrp="1"/>
          </p:cNvSpPr>
          <p:nvPr>
            <p:ph type="body" idx="1"/>
          </p:nvPr>
        </p:nvSpPr>
        <p:spPr>
          <a:xfrm>
            <a:off x="2199951" y="3499285"/>
            <a:ext cx="27599345" cy="575135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5975" tIns="215975" rIns="215975" bIns="215975" anchor="t" anchorCtr="0">
            <a:normAutofit/>
          </a:bodyPr>
          <a:lstStyle>
            <a:lvl1pPr marL="1199811" lvl="0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2399621" lvl="1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3599432" lvl="2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4799242" lvl="3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5999051" lvl="4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7198862" lvl="5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8398673" lvl="6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9598483" lvl="7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10798294" lvl="8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7" name="Google Shape;57;p40"/>
          <p:cNvSpPr txBox="1">
            <a:spLocks noGrp="1"/>
          </p:cNvSpPr>
          <p:nvPr>
            <p:ph type="body" idx="2"/>
          </p:nvPr>
        </p:nvSpPr>
        <p:spPr>
          <a:xfrm>
            <a:off x="2199948" y="9575351"/>
            <a:ext cx="27599343" cy="6570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1199811" lvl="0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2399621" lvl="1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3599432" lvl="2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4799242" lvl="3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5999051" lvl="4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7198862" lvl="5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8398673" lvl="6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9598483" lvl="7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10798294" lvl="8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8" name="Google Shape;58;p40"/>
          <p:cNvSpPr/>
          <p:nvPr/>
        </p:nvSpPr>
        <p:spPr>
          <a:xfrm rot="10800000">
            <a:off x="-232414" y="2045026"/>
            <a:ext cx="1133833" cy="188985"/>
          </a:xfrm>
          <a:prstGeom prst="roundRect">
            <a:avLst>
              <a:gd name="adj" fmla="val 50000"/>
            </a:avLst>
          </a:prstGeom>
          <a:solidFill>
            <a:srgbClr val="E60032"/>
          </a:solidFill>
          <a:ln>
            <a:noFill/>
          </a:ln>
        </p:spPr>
        <p:txBody>
          <a:bodyPr spcFirstLastPara="1" wrap="square" lIns="119941" tIns="119941" rIns="119941" bIns="11994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4723" b="0" i="0" u="none" strike="noStrike" cap="none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Arial"/>
            </a:endParaRPr>
          </a:p>
        </p:txBody>
      </p:sp>
      <p:sp>
        <p:nvSpPr>
          <p:cNvPr id="59" name="Google Shape;59;p40"/>
          <p:cNvSpPr txBox="1">
            <a:spLocks noGrp="1"/>
          </p:cNvSpPr>
          <p:nvPr>
            <p:ph type="sldNum" idx="12"/>
          </p:nvPr>
        </p:nvSpPr>
        <p:spPr>
          <a:xfrm>
            <a:off x="29956654" y="16459355"/>
            <a:ext cx="792393" cy="122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ロゴのみ">
  <p:cSld name="ロゴのみ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41" descr="図 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37195" y="7119093"/>
            <a:ext cx="12124850" cy="376248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41"/>
          <p:cNvSpPr txBox="1">
            <a:spLocks noGrp="1"/>
          </p:cNvSpPr>
          <p:nvPr>
            <p:ph type="sldNum" idx="12"/>
          </p:nvPr>
        </p:nvSpPr>
        <p:spPr>
          <a:xfrm>
            <a:off x="15466302" y="16395432"/>
            <a:ext cx="7466489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150" b="0" i="0" u="none" strike="noStrike" cap="none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3675" dirty="0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2"/>
          <p:cNvSpPr txBox="1">
            <a:spLocks noGrp="1"/>
          </p:cNvSpPr>
          <p:nvPr>
            <p:ph type="body" idx="1"/>
          </p:nvPr>
        </p:nvSpPr>
        <p:spPr>
          <a:xfrm>
            <a:off x="2199948" y="3599193"/>
            <a:ext cx="27599343" cy="1264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Google Shape;7;p32"/>
          <p:cNvSpPr/>
          <p:nvPr/>
        </p:nvSpPr>
        <p:spPr>
          <a:xfrm rot="10800000">
            <a:off x="-232414" y="2045026"/>
            <a:ext cx="1133833" cy="188985"/>
          </a:xfrm>
          <a:prstGeom prst="roundRect">
            <a:avLst>
              <a:gd name="adj" fmla="val 50000"/>
            </a:avLst>
          </a:prstGeom>
          <a:solidFill>
            <a:srgbClr val="1E50B5"/>
          </a:solidFill>
          <a:ln>
            <a:noFill/>
          </a:ln>
        </p:spPr>
        <p:txBody>
          <a:bodyPr spcFirstLastPara="1" wrap="square" lIns="119941" tIns="119941" rIns="119941" bIns="11994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4723" b="0" i="0" u="none" strike="noStrike" cap="none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Arial"/>
            </a:endParaRPr>
          </a:p>
        </p:txBody>
      </p:sp>
      <p:sp>
        <p:nvSpPr>
          <p:cNvPr id="8" name="Google Shape;8;p32"/>
          <p:cNvSpPr txBox="1">
            <a:spLocks noGrp="1"/>
          </p:cNvSpPr>
          <p:nvPr>
            <p:ph type="title"/>
          </p:nvPr>
        </p:nvSpPr>
        <p:spPr>
          <a:xfrm>
            <a:off x="2199948" y="1217478"/>
            <a:ext cx="27599343" cy="184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"/>
              <a:buNone/>
              <a:defRPr sz="4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"/>
              <a:buNone/>
              <a:defRPr sz="4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"/>
              <a:buNone/>
              <a:defRPr sz="4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"/>
              <a:buNone/>
              <a:defRPr sz="4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"/>
              <a:buNone/>
              <a:defRPr sz="4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"/>
              <a:buNone/>
              <a:defRPr sz="4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"/>
              <a:buNone/>
              <a:defRPr sz="4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"/>
              <a:buNone/>
              <a:defRPr sz="4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"/>
              <a:buNone/>
              <a:defRPr sz="4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9" name="Google Shape;9;p32"/>
          <p:cNvSpPr txBox="1">
            <a:spLocks noGrp="1"/>
          </p:cNvSpPr>
          <p:nvPr>
            <p:ph type="sldNum" idx="12"/>
          </p:nvPr>
        </p:nvSpPr>
        <p:spPr>
          <a:xfrm>
            <a:off x="29547127" y="16742126"/>
            <a:ext cx="1201918" cy="657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Meiryo UI" panose="020B0604030504040204" pitchFamily="50" charset="-128"/>
          <a:ea typeface="Meiryo UI" panose="020B0604030504040204" pitchFamily="50" charset="-128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Meiryo UI" panose="020B0604030504040204" pitchFamily="50" charset="-128"/>
          <a:ea typeface="Meiryo UI" panose="020B0604030504040204" pitchFamily="50" charset="-128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65.png"/><Relationship Id="rId18" Type="http://schemas.openxmlformats.org/officeDocument/2006/relationships/image" Target="../media/image23.sv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45.png"/><Relationship Id="rId12" Type="http://schemas.openxmlformats.org/officeDocument/2006/relationships/image" Target="../media/image50.svg"/><Relationship Id="rId17" Type="http://schemas.openxmlformats.org/officeDocument/2006/relationships/image" Target="../media/image22.png"/><Relationship Id="rId25" Type="http://schemas.openxmlformats.org/officeDocument/2006/relationships/image" Target="../media/image44.svg"/><Relationship Id="rId2" Type="http://schemas.openxmlformats.org/officeDocument/2006/relationships/image" Target="../media/image5.png"/><Relationship Id="rId16" Type="http://schemas.openxmlformats.org/officeDocument/2006/relationships/image" Target="../media/image21.svg"/><Relationship Id="rId20" Type="http://schemas.openxmlformats.org/officeDocument/2006/relationships/image" Target="../media/image5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49.png"/><Relationship Id="rId24" Type="http://schemas.openxmlformats.org/officeDocument/2006/relationships/image" Target="../media/image43.png"/><Relationship Id="rId5" Type="http://schemas.openxmlformats.org/officeDocument/2006/relationships/image" Target="../media/image29.svg"/><Relationship Id="rId15" Type="http://schemas.openxmlformats.org/officeDocument/2006/relationships/image" Target="../media/image20.png"/><Relationship Id="rId23" Type="http://schemas.openxmlformats.org/officeDocument/2006/relationships/image" Target="../media/image36.png"/><Relationship Id="rId10" Type="http://schemas.openxmlformats.org/officeDocument/2006/relationships/image" Target="../media/image48.svg"/><Relationship Id="rId19" Type="http://schemas.openxmlformats.org/officeDocument/2006/relationships/image" Target="../media/image55.png"/><Relationship Id="rId4" Type="http://schemas.openxmlformats.org/officeDocument/2006/relationships/image" Target="../media/image28.png"/><Relationship Id="rId9" Type="http://schemas.openxmlformats.org/officeDocument/2006/relationships/image" Target="../media/image47.png"/><Relationship Id="rId14" Type="http://schemas.openxmlformats.org/officeDocument/2006/relationships/image" Target="../media/image66.svg"/><Relationship Id="rId22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6.png"/><Relationship Id="rId18" Type="http://schemas.openxmlformats.org/officeDocument/2006/relationships/image" Target="../media/image22.png"/><Relationship Id="rId3" Type="http://schemas.openxmlformats.org/officeDocument/2006/relationships/image" Target="../media/image8.png"/><Relationship Id="rId21" Type="http://schemas.openxmlformats.org/officeDocument/2006/relationships/image" Target="../media/image56.svg"/><Relationship Id="rId7" Type="http://schemas.openxmlformats.org/officeDocument/2006/relationships/image" Target="../media/image24.png"/><Relationship Id="rId12" Type="http://schemas.openxmlformats.org/officeDocument/2006/relationships/image" Target="../media/image44.svg"/><Relationship Id="rId17" Type="http://schemas.openxmlformats.org/officeDocument/2006/relationships/image" Target="../media/image21.svg"/><Relationship Id="rId2" Type="http://schemas.openxmlformats.org/officeDocument/2006/relationships/image" Target="../media/image5.png"/><Relationship Id="rId16" Type="http://schemas.openxmlformats.org/officeDocument/2006/relationships/image" Target="../media/image20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43.png"/><Relationship Id="rId5" Type="http://schemas.openxmlformats.org/officeDocument/2006/relationships/image" Target="../media/image29.svg"/><Relationship Id="rId15" Type="http://schemas.openxmlformats.org/officeDocument/2006/relationships/image" Target="../media/image66.svg"/><Relationship Id="rId10" Type="http://schemas.openxmlformats.org/officeDocument/2006/relationships/image" Target="../media/image27.svg"/><Relationship Id="rId19" Type="http://schemas.openxmlformats.org/officeDocument/2006/relationships/image" Target="../media/image23.svg"/><Relationship Id="rId4" Type="http://schemas.openxmlformats.org/officeDocument/2006/relationships/image" Target="../media/image28.png"/><Relationship Id="rId9" Type="http://schemas.openxmlformats.org/officeDocument/2006/relationships/image" Target="../media/image26.png"/><Relationship Id="rId1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svg"/><Relationship Id="rId18" Type="http://schemas.openxmlformats.org/officeDocument/2006/relationships/image" Target="../media/image57.png"/><Relationship Id="rId26" Type="http://schemas.openxmlformats.org/officeDocument/2006/relationships/image" Target="../media/image62.svg"/><Relationship Id="rId21" Type="http://schemas.openxmlformats.org/officeDocument/2006/relationships/image" Target="../media/image44.svg"/><Relationship Id="rId34" Type="http://schemas.openxmlformats.org/officeDocument/2006/relationships/image" Target="../media/image33.svg"/><Relationship Id="rId7" Type="http://schemas.openxmlformats.org/officeDocument/2006/relationships/image" Target="../media/image8.png"/><Relationship Id="rId12" Type="http://schemas.openxmlformats.org/officeDocument/2006/relationships/image" Target="../media/image26.png"/><Relationship Id="rId17" Type="http://schemas.openxmlformats.org/officeDocument/2006/relationships/image" Target="../media/image50.svg"/><Relationship Id="rId25" Type="http://schemas.openxmlformats.org/officeDocument/2006/relationships/image" Target="../media/image61.png"/><Relationship Id="rId33" Type="http://schemas.openxmlformats.org/officeDocument/2006/relationships/image" Target="../media/image32.png"/><Relationship Id="rId38" Type="http://schemas.openxmlformats.org/officeDocument/2006/relationships/image" Target="../media/image60.svg"/><Relationship Id="rId2" Type="http://schemas.openxmlformats.org/officeDocument/2006/relationships/image" Target="../media/image18.png"/><Relationship Id="rId16" Type="http://schemas.openxmlformats.org/officeDocument/2006/relationships/image" Target="../media/image49.png"/><Relationship Id="rId20" Type="http://schemas.openxmlformats.org/officeDocument/2006/relationships/image" Target="../media/image43.png"/><Relationship Id="rId29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5.svg"/><Relationship Id="rId24" Type="http://schemas.openxmlformats.org/officeDocument/2006/relationships/image" Target="../media/image23.svg"/><Relationship Id="rId32" Type="http://schemas.openxmlformats.org/officeDocument/2006/relationships/image" Target="../media/image66.svg"/><Relationship Id="rId37" Type="http://schemas.openxmlformats.org/officeDocument/2006/relationships/image" Target="../media/image59.png"/><Relationship Id="rId5" Type="http://schemas.openxmlformats.org/officeDocument/2006/relationships/image" Target="../media/image29.svg"/><Relationship Id="rId15" Type="http://schemas.openxmlformats.org/officeDocument/2006/relationships/image" Target="../media/image48.svg"/><Relationship Id="rId23" Type="http://schemas.openxmlformats.org/officeDocument/2006/relationships/image" Target="../media/image22.png"/><Relationship Id="rId28" Type="http://schemas.openxmlformats.org/officeDocument/2006/relationships/image" Target="../media/image64.svg"/><Relationship Id="rId36" Type="http://schemas.openxmlformats.org/officeDocument/2006/relationships/image" Target="../media/image35.svg"/><Relationship Id="rId10" Type="http://schemas.openxmlformats.org/officeDocument/2006/relationships/image" Target="../media/image24.png"/><Relationship Id="rId19" Type="http://schemas.openxmlformats.org/officeDocument/2006/relationships/image" Target="../media/image58.svg"/><Relationship Id="rId31" Type="http://schemas.openxmlformats.org/officeDocument/2006/relationships/image" Target="../media/image65.png"/><Relationship Id="rId4" Type="http://schemas.openxmlformats.org/officeDocument/2006/relationships/image" Target="../media/image28.png"/><Relationship Id="rId9" Type="http://schemas.openxmlformats.org/officeDocument/2006/relationships/image" Target="../media/image46.svg"/><Relationship Id="rId14" Type="http://schemas.openxmlformats.org/officeDocument/2006/relationships/image" Target="../media/image47.png"/><Relationship Id="rId22" Type="http://schemas.openxmlformats.org/officeDocument/2006/relationships/image" Target="../media/image36.png"/><Relationship Id="rId27" Type="http://schemas.openxmlformats.org/officeDocument/2006/relationships/image" Target="../media/image63.png"/><Relationship Id="rId30" Type="http://schemas.openxmlformats.org/officeDocument/2006/relationships/image" Target="../media/image54.svg"/><Relationship Id="rId35" Type="http://schemas.openxmlformats.org/officeDocument/2006/relationships/image" Target="../media/image34.png"/><Relationship Id="rId8" Type="http://schemas.openxmlformats.org/officeDocument/2006/relationships/image" Target="../media/image45.png"/><Relationship Id="rId3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6.png"/><Relationship Id="rId18" Type="http://schemas.openxmlformats.org/officeDocument/2006/relationships/image" Target="../media/image50.svg"/><Relationship Id="rId26" Type="http://schemas.openxmlformats.org/officeDocument/2006/relationships/image" Target="../media/image66.svg"/><Relationship Id="rId3" Type="http://schemas.openxmlformats.org/officeDocument/2006/relationships/image" Target="../media/image18.png"/><Relationship Id="rId21" Type="http://schemas.openxmlformats.org/officeDocument/2006/relationships/image" Target="../media/image63.png"/><Relationship Id="rId7" Type="http://schemas.openxmlformats.org/officeDocument/2006/relationships/image" Target="../media/image5.png"/><Relationship Id="rId12" Type="http://schemas.openxmlformats.org/officeDocument/2006/relationships/image" Target="../media/image25.svg"/><Relationship Id="rId17" Type="http://schemas.openxmlformats.org/officeDocument/2006/relationships/image" Target="../media/image49.png"/><Relationship Id="rId25" Type="http://schemas.openxmlformats.org/officeDocument/2006/relationships/image" Target="../media/image6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8.svg"/><Relationship Id="rId20" Type="http://schemas.openxmlformats.org/officeDocument/2006/relationships/image" Target="../media/image58.svg"/><Relationship Id="rId29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11" Type="http://schemas.openxmlformats.org/officeDocument/2006/relationships/image" Target="../media/image24.png"/><Relationship Id="rId24" Type="http://schemas.openxmlformats.org/officeDocument/2006/relationships/image" Target="../media/image23.svg"/><Relationship Id="rId5" Type="http://schemas.openxmlformats.org/officeDocument/2006/relationships/image" Target="../media/image28.png"/><Relationship Id="rId15" Type="http://schemas.openxmlformats.org/officeDocument/2006/relationships/image" Target="../media/image47.png"/><Relationship Id="rId23" Type="http://schemas.openxmlformats.org/officeDocument/2006/relationships/image" Target="../media/image22.png"/><Relationship Id="rId28" Type="http://schemas.openxmlformats.org/officeDocument/2006/relationships/image" Target="../media/image52.svg"/><Relationship Id="rId10" Type="http://schemas.openxmlformats.org/officeDocument/2006/relationships/image" Target="../media/image46.svg"/><Relationship Id="rId19" Type="http://schemas.openxmlformats.org/officeDocument/2006/relationships/image" Target="../media/image57.png"/><Relationship Id="rId4" Type="http://schemas.openxmlformats.org/officeDocument/2006/relationships/image" Target="../media/image19.svg"/><Relationship Id="rId9" Type="http://schemas.openxmlformats.org/officeDocument/2006/relationships/image" Target="../media/image45.png"/><Relationship Id="rId14" Type="http://schemas.openxmlformats.org/officeDocument/2006/relationships/image" Target="../media/image27.svg"/><Relationship Id="rId22" Type="http://schemas.openxmlformats.org/officeDocument/2006/relationships/image" Target="../media/image64.svg"/><Relationship Id="rId27" Type="http://schemas.openxmlformats.org/officeDocument/2006/relationships/image" Target="../media/image51.png"/><Relationship Id="rId30" Type="http://schemas.openxmlformats.org/officeDocument/2006/relationships/image" Target="../media/image72.sv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.png"/><Relationship Id="rId18" Type="http://schemas.openxmlformats.org/officeDocument/2006/relationships/image" Target="../media/image35.svg"/><Relationship Id="rId26" Type="http://schemas.openxmlformats.org/officeDocument/2006/relationships/image" Target="../media/image78.svg"/><Relationship Id="rId39" Type="http://schemas.openxmlformats.org/officeDocument/2006/relationships/image" Target="../media/image71.png"/><Relationship Id="rId21" Type="http://schemas.openxmlformats.org/officeDocument/2006/relationships/image" Target="../media/image73.png"/><Relationship Id="rId34" Type="http://schemas.openxmlformats.org/officeDocument/2006/relationships/image" Target="../media/image86.svg"/><Relationship Id="rId42" Type="http://schemas.openxmlformats.org/officeDocument/2006/relationships/image" Target="../media/image19.svg"/><Relationship Id="rId47" Type="http://schemas.openxmlformats.org/officeDocument/2006/relationships/image" Target="../media/image58.svg"/><Relationship Id="rId7" Type="http://schemas.openxmlformats.org/officeDocument/2006/relationships/image" Target="../media/image24.png"/><Relationship Id="rId2" Type="http://schemas.openxmlformats.org/officeDocument/2006/relationships/image" Target="../media/image28.png"/><Relationship Id="rId16" Type="http://schemas.openxmlformats.org/officeDocument/2006/relationships/image" Target="../media/image33.svg"/><Relationship Id="rId29" Type="http://schemas.openxmlformats.org/officeDocument/2006/relationships/image" Target="../media/image81.png"/><Relationship Id="rId11" Type="http://schemas.openxmlformats.org/officeDocument/2006/relationships/image" Target="../media/image47.png"/><Relationship Id="rId24" Type="http://schemas.openxmlformats.org/officeDocument/2006/relationships/image" Target="../media/image76.svg"/><Relationship Id="rId32" Type="http://schemas.openxmlformats.org/officeDocument/2006/relationships/image" Target="../media/image84.svg"/><Relationship Id="rId37" Type="http://schemas.openxmlformats.org/officeDocument/2006/relationships/image" Target="../media/image20.png"/><Relationship Id="rId40" Type="http://schemas.openxmlformats.org/officeDocument/2006/relationships/image" Target="../media/image72.svg"/><Relationship Id="rId45" Type="http://schemas.openxmlformats.org/officeDocument/2006/relationships/image" Target="../media/image8.png"/><Relationship Id="rId5" Type="http://schemas.openxmlformats.org/officeDocument/2006/relationships/image" Target="../media/image45.png"/><Relationship Id="rId15" Type="http://schemas.openxmlformats.org/officeDocument/2006/relationships/image" Target="../media/image32.png"/><Relationship Id="rId23" Type="http://schemas.openxmlformats.org/officeDocument/2006/relationships/image" Target="../media/image75.png"/><Relationship Id="rId28" Type="http://schemas.openxmlformats.org/officeDocument/2006/relationships/image" Target="../media/image80.svg"/><Relationship Id="rId36" Type="http://schemas.openxmlformats.org/officeDocument/2006/relationships/image" Target="../media/image23.svg"/><Relationship Id="rId49" Type="http://schemas.openxmlformats.org/officeDocument/2006/relationships/image" Target="../media/image62.svg"/><Relationship Id="rId10" Type="http://schemas.openxmlformats.org/officeDocument/2006/relationships/image" Target="../media/image27.svg"/><Relationship Id="rId19" Type="http://schemas.openxmlformats.org/officeDocument/2006/relationships/image" Target="../media/image59.png"/><Relationship Id="rId31" Type="http://schemas.openxmlformats.org/officeDocument/2006/relationships/image" Target="../media/image83.png"/><Relationship Id="rId44" Type="http://schemas.openxmlformats.org/officeDocument/2006/relationships/image" Target="../media/image87.svg"/><Relationship Id="rId4" Type="http://schemas.openxmlformats.org/officeDocument/2006/relationships/image" Target="../media/image5.png"/><Relationship Id="rId9" Type="http://schemas.openxmlformats.org/officeDocument/2006/relationships/image" Target="../media/image26.png"/><Relationship Id="rId14" Type="http://schemas.openxmlformats.org/officeDocument/2006/relationships/image" Target="../media/image50.svg"/><Relationship Id="rId22" Type="http://schemas.openxmlformats.org/officeDocument/2006/relationships/image" Target="../media/image74.svg"/><Relationship Id="rId27" Type="http://schemas.openxmlformats.org/officeDocument/2006/relationships/image" Target="../media/image79.png"/><Relationship Id="rId30" Type="http://schemas.openxmlformats.org/officeDocument/2006/relationships/image" Target="../media/image82.svg"/><Relationship Id="rId35" Type="http://schemas.openxmlformats.org/officeDocument/2006/relationships/image" Target="../media/image22.png"/><Relationship Id="rId43" Type="http://schemas.openxmlformats.org/officeDocument/2006/relationships/image" Target="../media/image51.png"/><Relationship Id="rId48" Type="http://schemas.openxmlformats.org/officeDocument/2006/relationships/image" Target="../media/image61.png"/><Relationship Id="rId8" Type="http://schemas.openxmlformats.org/officeDocument/2006/relationships/image" Target="../media/image25.svg"/><Relationship Id="rId3" Type="http://schemas.openxmlformats.org/officeDocument/2006/relationships/image" Target="../media/image29.svg"/><Relationship Id="rId12" Type="http://schemas.openxmlformats.org/officeDocument/2006/relationships/image" Target="../media/image48.svg"/><Relationship Id="rId17" Type="http://schemas.openxmlformats.org/officeDocument/2006/relationships/image" Target="../media/image34.png"/><Relationship Id="rId25" Type="http://schemas.openxmlformats.org/officeDocument/2006/relationships/image" Target="../media/image77.png"/><Relationship Id="rId33" Type="http://schemas.openxmlformats.org/officeDocument/2006/relationships/image" Target="../media/image85.png"/><Relationship Id="rId38" Type="http://schemas.openxmlformats.org/officeDocument/2006/relationships/image" Target="../media/image21.svg"/><Relationship Id="rId46" Type="http://schemas.openxmlformats.org/officeDocument/2006/relationships/image" Target="../media/image57.png"/><Relationship Id="rId20" Type="http://schemas.openxmlformats.org/officeDocument/2006/relationships/image" Target="../media/image60.svg"/><Relationship Id="rId41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6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4.png"/><Relationship Id="rId5" Type="http://schemas.openxmlformats.org/officeDocument/2006/relationships/image" Target="../media/image7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16.png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18" Type="http://schemas.openxmlformats.org/officeDocument/2006/relationships/image" Target="../media/image32.png"/><Relationship Id="rId26" Type="http://schemas.openxmlformats.org/officeDocument/2006/relationships/image" Target="../media/image40.svg"/><Relationship Id="rId3" Type="http://schemas.openxmlformats.org/officeDocument/2006/relationships/image" Target="../media/image18.png"/><Relationship Id="rId21" Type="http://schemas.openxmlformats.org/officeDocument/2006/relationships/image" Target="../media/image35.sv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17" Type="http://schemas.openxmlformats.org/officeDocument/2006/relationships/image" Target="../media/image31.svg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24" Type="http://schemas.openxmlformats.org/officeDocument/2006/relationships/image" Target="../media/image38.svg"/><Relationship Id="rId5" Type="http://schemas.openxmlformats.org/officeDocument/2006/relationships/image" Target="../media/image20.png"/><Relationship Id="rId15" Type="http://schemas.openxmlformats.org/officeDocument/2006/relationships/image" Target="../media/image5.png"/><Relationship Id="rId23" Type="http://schemas.openxmlformats.org/officeDocument/2006/relationships/image" Target="../media/image37.png"/><Relationship Id="rId28" Type="http://schemas.openxmlformats.org/officeDocument/2006/relationships/image" Target="../media/image42.svg"/><Relationship Id="rId10" Type="http://schemas.openxmlformats.org/officeDocument/2006/relationships/image" Target="../media/image25.svg"/><Relationship Id="rId19" Type="http://schemas.openxmlformats.org/officeDocument/2006/relationships/image" Target="../media/image33.svg"/><Relationship Id="rId31" Type="http://schemas.openxmlformats.org/officeDocument/2006/relationships/image" Target="../media/image44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Relationship Id="rId14" Type="http://schemas.openxmlformats.org/officeDocument/2006/relationships/image" Target="../media/image29.sv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svg"/><Relationship Id="rId18" Type="http://schemas.openxmlformats.org/officeDocument/2006/relationships/image" Target="../media/image5.png"/><Relationship Id="rId26" Type="http://schemas.openxmlformats.org/officeDocument/2006/relationships/image" Target="../media/image25.svg"/><Relationship Id="rId21" Type="http://schemas.openxmlformats.org/officeDocument/2006/relationships/image" Target="../media/image22.png"/><Relationship Id="rId34" Type="http://schemas.openxmlformats.org/officeDocument/2006/relationships/image" Target="../media/image35.svg"/><Relationship Id="rId7" Type="http://schemas.openxmlformats.org/officeDocument/2006/relationships/image" Target="../media/image46.svg"/><Relationship Id="rId12" Type="http://schemas.openxmlformats.org/officeDocument/2006/relationships/image" Target="../media/image51.png"/><Relationship Id="rId17" Type="http://schemas.openxmlformats.org/officeDocument/2006/relationships/image" Target="../media/image54.svg"/><Relationship Id="rId25" Type="http://schemas.openxmlformats.org/officeDocument/2006/relationships/image" Target="../media/image24.png"/><Relationship Id="rId3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3.png"/><Relationship Id="rId20" Type="http://schemas.openxmlformats.org/officeDocument/2006/relationships/image" Target="../media/image21.sv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24" Type="http://schemas.openxmlformats.org/officeDocument/2006/relationships/image" Target="../media/image56.svg"/><Relationship Id="rId32" Type="http://schemas.openxmlformats.org/officeDocument/2006/relationships/image" Target="../media/image33.svg"/><Relationship Id="rId37" Type="http://schemas.openxmlformats.org/officeDocument/2006/relationships/image" Target="../media/image44.svg"/><Relationship Id="rId5" Type="http://schemas.openxmlformats.org/officeDocument/2006/relationships/image" Target="../media/image8.png"/><Relationship Id="rId15" Type="http://schemas.openxmlformats.org/officeDocument/2006/relationships/image" Target="../media/image29.svg"/><Relationship Id="rId23" Type="http://schemas.openxmlformats.org/officeDocument/2006/relationships/image" Target="../media/image55.png"/><Relationship Id="rId28" Type="http://schemas.openxmlformats.org/officeDocument/2006/relationships/image" Target="../media/image27.svg"/><Relationship Id="rId36" Type="http://schemas.openxmlformats.org/officeDocument/2006/relationships/image" Target="../media/image43.png"/><Relationship Id="rId10" Type="http://schemas.openxmlformats.org/officeDocument/2006/relationships/image" Target="../media/image49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19.svg"/><Relationship Id="rId9" Type="http://schemas.openxmlformats.org/officeDocument/2006/relationships/image" Target="../media/image48.svg"/><Relationship Id="rId14" Type="http://schemas.openxmlformats.org/officeDocument/2006/relationships/image" Target="../media/image28.png"/><Relationship Id="rId22" Type="http://schemas.openxmlformats.org/officeDocument/2006/relationships/image" Target="../media/image23.svg"/><Relationship Id="rId27" Type="http://schemas.openxmlformats.org/officeDocument/2006/relationships/image" Target="../media/image26.png"/><Relationship Id="rId30" Type="http://schemas.openxmlformats.org/officeDocument/2006/relationships/image" Target="../media/image31.svg"/><Relationship Id="rId35" Type="http://schemas.openxmlformats.org/officeDocument/2006/relationships/image" Target="../media/image36.png"/><Relationship Id="rId8" Type="http://schemas.openxmlformats.org/officeDocument/2006/relationships/image" Target="../media/image47.png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svg"/><Relationship Id="rId18" Type="http://schemas.openxmlformats.org/officeDocument/2006/relationships/image" Target="../media/image57.png"/><Relationship Id="rId26" Type="http://schemas.openxmlformats.org/officeDocument/2006/relationships/image" Target="../media/image23.svg"/><Relationship Id="rId3" Type="http://schemas.openxmlformats.org/officeDocument/2006/relationships/image" Target="../media/image19.svg"/><Relationship Id="rId21" Type="http://schemas.openxmlformats.org/officeDocument/2006/relationships/image" Target="../media/image44.svg"/><Relationship Id="rId34" Type="http://schemas.openxmlformats.org/officeDocument/2006/relationships/image" Target="../media/image66.svg"/><Relationship Id="rId7" Type="http://schemas.openxmlformats.org/officeDocument/2006/relationships/image" Target="../media/image8.png"/><Relationship Id="rId12" Type="http://schemas.openxmlformats.org/officeDocument/2006/relationships/image" Target="../media/image26.png"/><Relationship Id="rId17" Type="http://schemas.openxmlformats.org/officeDocument/2006/relationships/image" Target="../media/image50.svg"/><Relationship Id="rId25" Type="http://schemas.openxmlformats.org/officeDocument/2006/relationships/image" Target="../media/image22.png"/><Relationship Id="rId33" Type="http://schemas.openxmlformats.org/officeDocument/2006/relationships/image" Target="../media/image65.png"/><Relationship Id="rId2" Type="http://schemas.openxmlformats.org/officeDocument/2006/relationships/image" Target="../media/image18.png"/><Relationship Id="rId16" Type="http://schemas.openxmlformats.org/officeDocument/2006/relationships/image" Target="../media/image49.png"/><Relationship Id="rId20" Type="http://schemas.openxmlformats.org/officeDocument/2006/relationships/image" Target="../media/image43.png"/><Relationship Id="rId29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5.svg"/><Relationship Id="rId24" Type="http://schemas.openxmlformats.org/officeDocument/2006/relationships/image" Target="../media/image60.svg"/><Relationship Id="rId32" Type="http://schemas.openxmlformats.org/officeDocument/2006/relationships/image" Target="../media/image54.svg"/><Relationship Id="rId5" Type="http://schemas.openxmlformats.org/officeDocument/2006/relationships/image" Target="../media/image29.svg"/><Relationship Id="rId15" Type="http://schemas.openxmlformats.org/officeDocument/2006/relationships/image" Target="../media/image48.svg"/><Relationship Id="rId23" Type="http://schemas.openxmlformats.org/officeDocument/2006/relationships/image" Target="../media/image59.png"/><Relationship Id="rId28" Type="http://schemas.openxmlformats.org/officeDocument/2006/relationships/image" Target="../media/image62.svg"/><Relationship Id="rId10" Type="http://schemas.openxmlformats.org/officeDocument/2006/relationships/image" Target="../media/image24.png"/><Relationship Id="rId19" Type="http://schemas.openxmlformats.org/officeDocument/2006/relationships/image" Target="../media/image58.svg"/><Relationship Id="rId31" Type="http://schemas.openxmlformats.org/officeDocument/2006/relationships/image" Target="../media/image53.png"/><Relationship Id="rId4" Type="http://schemas.openxmlformats.org/officeDocument/2006/relationships/image" Target="../media/image28.png"/><Relationship Id="rId9" Type="http://schemas.openxmlformats.org/officeDocument/2006/relationships/image" Target="../media/image46.svg"/><Relationship Id="rId14" Type="http://schemas.openxmlformats.org/officeDocument/2006/relationships/image" Target="../media/image47.png"/><Relationship Id="rId22" Type="http://schemas.openxmlformats.org/officeDocument/2006/relationships/image" Target="../media/image36.png"/><Relationship Id="rId27" Type="http://schemas.openxmlformats.org/officeDocument/2006/relationships/image" Target="../media/image61.png"/><Relationship Id="rId30" Type="http://schemas.openxmlformats.org/officeDocument/2006/relationships/image" Target="../media/image64.svg"/><Relationship Id="rId8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18" Type="http://schemas.openxmlformats.org/officeDocument/2006/relationships/image" Target="../media/image50.svg"/><Relationship Id="rId26" Type="http://schemas.openxmlformats.org/officeDocument/2006/relationships/image" Target="../media/image32.png"/><Relationship Id="rId21" Type="http://schemas.openxmlformats.org/officeDocument/2006/relationships/image" Target="../media/image43.png"/><Relationship Id="rId34" Type="http://schemas.openxmlformats.org/officeDocument/2006/relationships/image" Target="../media/image39.png"/><Relationship Id="rId7" Type="http://schemas.openxmlformats.org/officeDocument/2006/relationships/image" Target="../media/image5.png"/><Relationship Id="rId12" Type="http://schemas.openxmlformats.org/officeDocument/2006/relationships/image" Target="../media/image25.svg"/><Relationship Id="rId17" Type="http://schemas.openxmlformats.org/officeDocument/2006/relationships/image" Target="../media/image49.png"/><Relationship Id="rId25" Type="http://schemas.openxmlformats.org/officeDocument/2006/relationships/image" Target="../media/image62.svg"/><Relationship Id="rId33" Type="http://schemas.openxmlformats.org/officeDocument/2006/relationships/image" Target="../media/image38.svg"/><Relationship Id="rId38" Type="http://schemas.openxmlformats.org/officeDocument/2006/relationships/image" Target="../media/image69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8.svg"/><Relationship Id="rId20" Type="http://schemas.openxmlformats.org/officeDocument/2006/relationships/image" Target="../media/image58.svg"/><Relationship Id="rId29" Type="http://schemas.openxmlformats.org/officeDocument/2006/relationships/image" Target="../media/image3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11" Type="http://schemas.openxmlformats.org/officeDocument/2006/relationships/image" Target="../media/image24.png"/><Relationship Id="rId24" Type="http://schemas.openxmlformats.org/officeDocument/2006/relationships/image" Target="../media/image61.png"/><Relationship Id="rId32" Type="http://schemas.openxmlformats.org/officeDocument/2006/relationships/image" Target="../media/image37.png"/><Relationship Id="rId37" Type="http://schemas.openxmlformats.org/officeDocument/2006/relationships/image" Target="../media/image68.png"/><Relationship Id="rId5" Type="http://schemas.openxmlformats.org/officeDocument/2006/relationships/image" Target="../media/image28.png"/><Relationship Id="rId15" Type="http://schemas.openxmlformats.org/officeDocument/2006/relationships/image" Target="../media/image47.png"/><Relationship Id="rId23" Type="http://schemas.openxmlformats.org/officeDocument/2006/relationships/image" Target="../media/image36.png"/><Relationship Id="rId28" Type="http://schemas.openxmlformats.org/officeDocument/2006/relationships/image" Target="../media/image34.png"/><Relationship Id="rId36" Type="http://schemas.openxmlformats.org/officeDocument/2006/relationships/image" Target="../media/image67.png"/><Relationship Id="rId10" Type="http://schemas.openxmlformats.org/officeDocument/2006/relationships/image" Target="../media/image46.svg"/><Relationship Id="rId19" Type="http://schemas.openxmlformats.org/officeDocument/2006/relationships/image" Target="../media/image57.png"/><Relationship Id="rId31" Type="http://schemas.openxmlformats.org/officeDocument/2006/relationships/image" Target="../media/image60.svg"/><Relationship Id="rId4" Type="http://schemas.openxmlformats.org/officeDocument/2006/relationships/image" Target="../media/image19.svg"/><Relationship Id="rId9" Type="http://schemas.openxmlformats.org/officeDocument/2006/relationships/image" Target="../media/image45.png"/><Relationship Id="rId14" Type="http://schemas.openxmlformats.org/officeDocument/2006/relationships/image" Target="../media/image27.svg"/><Relationship Id="rId22" Type="http://schemas.openxmlformats.org/officeDocument/2006/relationships/image" Target="../media/image44.svg"/><Relationship Id="rId27" Type="http://schemas.openxmlformats.org/officeDocument/2006/relationships/image" Target="../media/image33.svg"/><Relationship Id="rId30" Type="http://schemas.openxmlformats.org/officeDocument/2006/relationships/image" Target="../media/image59.png"/><Relationship Id="rId35" Type="http://schemas.openxmlformats.org/officeDocument/2006/relationships/image" Target="../media/image40.svg"/><Relationship Id="rId8" Type="http://schemas.openxmlformats.org/officeDocument/2006/relationships/image" Target="../media/image8.pn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572229" y="3619901"/>
            <a:ext cx="23798161" cy="5088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941" tIns="119941" rIns="119941" bIns="119941" anchor="b" anchorCtr="0">
            <a:normAutofit/>
          </a:bodyPr>
          <a:lstStyle/>
          <a:p>
            <a:pPr>
              <a:buSzPct val="111111"/>
            </a:pPr>
            <a:r>
              <a:rPr lang="ja-JP" altLang="en-US" sz="14170" dirty="0"/>
              <a:t>リファレンスアーキテクチャ</a:t>
            </a:r>
            <a:br>
              <a:rPr lang="ja-JP" altLang="en-US" sz="14170" dirty="0"/>
            </a:br>
            <a:r>
              <a:rPr lang="ja-JP" altLang="en-US" sz="7111" dirty="0"/>
              <a:t>代表的なシステムパターンにおけるブロックの組み合わせ例</a:t>
            </a:r>
            <a:br>
              <a:rPr lang="ja-JP" altLang="en-US" sz="7111" dirty="0"/>
            </a:br>
            <a:r>
              <a:rPr lang="ja-JP" altLang="en-US" sz="7111" dirty="0"/>
              <a:t>システムアーキテクチャ例（</a:t>
            </a:r>
            <a:r>
              <a:rPr lang="en-US" altLang="ja-JP" sz="7111" dirty="0"/>
              <a:t>AWS</a:t>
            </a:r>
            <a:r>
              <a:rPr lang="ja-JP" altLang="en-US" sz="7111" dirty="0"/>
              <a:t>）</a:t>
            </a:r>
            <a:endParaRPr lang="en-US" sz="7111" dirty="0"/>
          </a:p>
        </p:txBody>
      </p:sp>
      <p:sp>
        <p:nvSpPr>
          <p:cNvPr id="70" name="Google Shape;70;p15"/>
          <p:cNvSpPr txBox="1"/>
          <p:nvPr/>
        </p:nvSpPr>
        <p:spPr>
          <a:xfrm>
            <a:off x="4572226" y="15061877"/>
            <a:ext cx="10177897" cy="121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9948" tIns="119941" rIns="239948" bIns="119941" anchor="t" anchorCtr="0">
            <a:spAutoFit/>
          </a:bodyPr>
          <a:lstStyle/>
          <a:p>
            <a:r>
              <a:rPr lang="en-US" sz="6298" dirty="0">
                <a:latin typeface="Meiryo UI" panose="020B0604030504040204" pitchFamily="50" charset="-128"/>
                <a:ea typeface="Meiryo UI" panose="020B0604030504040204" pitchFamily="50" charset="-128"/>
              </a:rPr>
              <a:t>ガバメントクラウドチーム</a:t>
            </a:r>
            <a:endParaRPr sz="4409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4572228" y="11369520"/>
            <a:ext cx="6103363" cy="898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9948" tIns="119941" rIns="239948" bIns="119941" anchor="t" anchorCtr="0">
            <a:spAutoFit/>
          </a:bodyPr>
          <a:lstStyle/>
          <a:p>
            <a:r>
              <a:rPr lang="en-US" sz="4266" dirty="0">
                <a:latin typeface="Meiryo UI"/>
                <a:ea typeface="Meiryo UI"/>
              </a:rPr>
              <a:t>2023年12</a:t>
            </a:r>
            <a:r>
              <a:rPr lang="ja-JP" altLang="en-US" sz="4266" dirty="0">
                <a:latin typeface="Meiryo UI"/>
                <a:ea typeface="Meiryo UI"/>
              </a:rPr>
              <a:t>月</a:t>
            </a:r>
            <a:r>
              <a:rPr lang="en-US" altLang="ja-JP" sz="4266" dirty="0">
                <a:latin typeface="Meiryo UI"/>
                <a:ea typeface="Meiryo UI"/>
              </a:rPr>
              <a:t>22</a:t>
            </a:r>
            <a:r>
              <a:rPr lang="ja-JP" altLang="en-US" sz="4266" dirty="0">
                <a:latin typeface="Meiryo UI"/>
                <a:ea typeface="Meiryo UI"/>
              </a:rPr>
              <a:t>日</a:t>
            </a:r>
            <a:endParaRPr lang="en-US" sz="4266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3CE93AA6-62A4-B875-21A5-392E67077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3-8. </a:t>
            </a:r>
            <a:r>
              <a:rPr kumimoji="1" lang="ja-JP" altLang="en-US" dirty="0"/>
              <a:t>府省庁</a:t>
            </a:r>
            <a:r>
              <a:rPr kumimoji="1" lang="en-US" altLang="ja-JP" dirty="0"/>
              <a:t>Web</a:t>
            </a:r>
            <a:r>
              <a:rPr kumimoji="1" lang="ja-JP" altLang="en-US" dirty="0"/>
              <a:t>サイト</a:t>
            </a:r>
            <a:br>
              <a:rPr kumimoji="1" lang="en-US" altLang="ja-JP"/>
            </a:br>
            <a:r>
              <a:rPr kumimoji="1" lang="en-US" altLang="ja-JP" sz="3600"/>
              <a:t>(CMS</a:t>
            </a:r>
            <a:r>
              <a:rPr kumimoji="1" lang="ja-JP" altLang="en-US" sz="3600"/>
              <a:t>に外部の</a:t>
            </a:r>
            <a:r>
              <a:rPr kumimoji="1" lang="en-US" altLang="ja-JP" sz="3600"/>
              <a:t>SaaS</a:t>
            </a:r>
            <a:r>
              <a:rPr kumimoji="1" lang="ja-JP" altLang="en-US" sz="3600"/>
              <a:t>を利用した</a:t>
            </a:r>
            <a:r>
              <a:rPr kumimoji="1" lang="en-US" altLang="ja-JP" sz="3600"/>
              <a:t>SSR)</a:t>
            </a:r>
            <a:endParaRPr kumimoji="1"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7B5FE46-AA2C-1291-CE5A-0DAD59CB5603}"/>
              </a:ext>
            </a:extLst>
          </p:cNvPr>
          <p:cNvGrpSpPr/>
          <p:nvPr/>
        </p:nvGrpSpPr>
        <p:grpSpPr>
          <a:xfrm>
            <a:off x="10562620" y="5002777"/>
            <a:ext cx="10873998" cy="7995108"/>
            <a:chOff x="9503078" y="5199129"/>
            <a:chExt cx="10873998" cy="7995108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D0379CC0-F54C-26CC-FE67-03E0FFDD7B60}"/>
                </a:ext>
              </a:extLst>
            </p:cNvPr>
            <p:cNvSpPr/>
            <p:nvPr/>
          </p:nvSpPr>
          <p:spPr>
            <a:xfrm>
              <a:off x="9503078" y="5520472"/>
              <a:ext cx="8406462" cy="3182879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defTabSz="1196438"/>
              <a:endParaRPr kumimoji="1" lang="en-US" altLang="ja-JP" sz="1400" dirty="0">
                <a:solidFill>
                  <a:schemeClr val="bg1"/>
                </a:solidFill>
                <a:latin typeface="Amazon Ember"/>
                <a:ea typeface="Meiryo UI"/>
                <a:cs typeface="Amazon Ember" panose="020B0603020204020204" pitchFamily="34" charset="0"/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47A27528-55F1-2372-2A11-7753BBED939D}"/>
                </a:ext>
              </a:extLst>
            </p:cNvPr>
            <p:cNvSpPr/>
            <p:nvPr/>
          </p:nvSpPr>
          <p:spPr>
            <a:xfrm>
              <a:off x="11019389" y="7135792"/>
              <a:ext cx="7104019" cy="5706872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defTabSz="1196438"/>
              <a:r>
                <a:rPr kumimoji="1" lang="ja-JP" altLang="en-US" sz="1570">
                  <a:solidFill>
                    <a:prstClr val="white">
                      <a:lumMod val="50000"/>
                    </a:prst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ガバメントクラウド</a:t>
              </a:r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87C5F3F3-7415-53BC-20F7-B8F9E2FD676A}"/>
                </a:ext>
              </a:extLst>
            </p:cNvPr>
            <p:cNvSpPr/>
            <p:nvPr/>
          </p:nvSpPr>
          <p:spPr>
            <a:xfrm>
              <a:off x="11381740" y="5336964"/>
              <a:ext cx="6594288" cy="4521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defTabSz="1196438"/>
              <a:r>
                <a:rPr kumimoji="1" lang="ja-JP" altLang="en-US" sz="1570" b="1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　　</a:t>
              </a:r>
              <a:r>
                <a:rPr kumimoji="1" lang="ja-JP" altLang="en-US" sz="1600" b="1">
                  <a:solidFill>
                    <a:schemeClr val="tx1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Amazon Ember" panose="020B0603020204020204" pitchFamily="34" charset="0"/>
                </a:rPr>
                <a:t>コンテンツ管理</a:t>
              </a:r>
              <a:endParaRPr kumimoji="1" lang="ja-JP" altLang="en-US" sz="1570" b="1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8B443A6B-4EDA-280D-F0B6-29579D3CE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75192" y="7838056"/>
              <a:ext cx="485370" cy="477724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CF84E311-5A78-E035-EBA3-98910148A223}"/>
                </a:ext>
              </a:extLst>
            </p:cNvPr>
            <p:cNvSpPr txBox="1"/>
            <p:nvPr/>
          </p:nvSpPr>
          <p:spPr>
            <a:xfrm>
              <a:off x="9643748" y="8319454"/>
              <a:ext cx="9541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196438"/>
              <a:r>
                <a:rPr kumimoji="1" lang="ja-JP" altLang="en-US" sz="120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利用者</a:t>
              </a:r>
              <a:endParaRPr kumimoji="1" lang="en-US" altLang="ja-JP" sz="120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  <a:p>
              <a:pPr algn="ctr" defTabSz="1196438"/>
              <a:r>
                <a:rPr kumimoji="1" lang="ja-JP" altLang="en-US" sz="120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（閲覧者）</a:t>
              </a:r>
            </a:p>
          </p:txBody>
        </p:sp>
        <p:cxnSp>
          <p:nvCxnSpPr>
            <p:cNvPr id="9" name="カギ線コネクタ 8">
              <a:extLst>
                <a:ext uri="{FF2B5EF4-FFF2-40B4-BE49-F238E27FC236}">
                  <a16:creationId xmlns:a16="http://schemas.microsoft.com/office/drawing/2014/main" id="{9E328E8A-A2B2-8A73-1506-AF782FA9DF76}"/>
                </a:ext>
              </a:extLst>
            </p:cNvPr>
            <p:cNvCxnSpPr>
              <a:cxnSpLocks/>
              <a:stCxn id="8" idx="2"/>
              <a:endCxn id="49" idx="1"/>
            </p:cNvCxnSpPr>
            <p:nvPr/>
          </p:nvCxnSpPr>
          <p:spPr>
            <a:xfrm rot="16200000" flipH="1">
              <a:off x="9921665" y="8980256"/>
              <a:ext cx="2137235" cy="1738960"/>
            </a:xfrm>
            <a:prstGeom prst="bentConnector2">
              <a:avLst/>
            </a:prstGeom>
            <a:ln w="952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24FC7114-152A-A9ED-7630-A085601A9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151140" y="6653795"/>
              <a:ext cx="503659" cy="477724"/>
            </a:xfrm>
            <a:prstGeom prst="rect">
              <a:avLst/>
            </a:prstGeom>
          </p:spPr>
        </p:pic>
        <p:cxnSp>
          <p:nvCxnSpPr>
            <p:cNvPr id="11" name="カギ線コネクタ 10">
              <a:extLst>
                <a:ext uri="{FF2B5EF4-FFF2-40B4-BE49-F238E27FC236}">
                  <a16:creationId xmlns:a16="http://schemas.microsoft.com/office/drawing/2014/main" id="{7F924CA9-362B-24C4-95E3-21FACFCC8EAE}"/>
                </a:ext>
              </a:extLst>
            </p:cNvPr>
            <p:cNvCxnSpPr>
              <a:cxnSpLocks/>
              <a:stCxn id="10" idx="0"/>
              <a:endCxn id="15" idx="3"/>
            </p:cNvCxnSpPr>
            <p:nvPr/>
          </p:nvCxnSpPr>
          <p:spPr>
            <a:xfrm rot="16200000" flipV="1">
              <a:off x="17618540" y="4869365"/>
              <a:ext cx="471827" cy="3097034"/>
            </a:xfrm>
            <a:prstGeom prst="bentConnector2">
              <a:avLst/>
            </a:prstGeom>
            <a:ln w="952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47933AD6-E665-4AF4-F29D-17541BBB640D}"/>
                </a:ext>
              </a:extLst>
            </p:cNvPr>
            <p:cNvGrpSpPr/>
            <p:nvPr/>
          </p:nvGrpSpPr>
          <p:grpSpPr>
            <a:xfrm>
              <a:off x="18029213" y="5536083"/>
              <a:ext cx="892755" cy="665939"/>
              <a:chOff x="3273503" y="4263117"/>
              <a:chExt cx="892755" cy="665939"/>
            </a:xfrm>
          </p:grpSpPr>
          <p:pic>
            <p:nvPicPr>
              <p:cNvPr id="84" name="Graphic 66606">
                <a:extLst>
                  <a:ext uri="{FF2B5EF4-FFF2-40B4-BE49-F238E27FC236}">
                    <a16:creationId xmlns:a16="http://schemas.microsoft.com/office/drawing/2014/main" id="{DB9A17F9-0CD1-E2ED-778C-FEE825F7C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385322" y="4263117"/>
                <a:ext cx="598193" cy="598193"/>
              </a:xfrm>
              <a:prstGeom prst="rect">
                <a:avLst/>
              </a:prstGeom>
            </p:spPr>
          </p:pic>
          <p:sp>
            <p:nvSpPr>
              <p:cNvPr id="85" name="テキスト ボックス 84">
                <a:extLst>
                  <a:ext uri="{FF2B5EF4-FFF2-40B4-BE49-F238E27FC236}">
                    <a16:creationId xmlns:a16="http://schemas.microsoft.com/office/drawing/2014/main" id="{4DC9E1AA-C48F-37B7-30D7-A9531C14D9F1}"/>
                  </a:ext>
                </a:extLst>
              </p:cNvPr>
              <p:cNvSpPr txBox="1"/>
              <p:nvPr/>
            </p:nvSpPr>
            <p:spPr>
              <a:xfrm>
                <a:off x="3273503" y="4695787"/>
                <a:ext cx="892755" cy="233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 defTabSz="1196438"/>
                <a:r>
                  <a:rPr lang="en-US" altLang="en-US" sz="916">
                    <a:solidFill>
                      <a:prstClr val="black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  <a:cs typeface="Arial" panose="020B0604020202020204" pitchFamily="34" charset="0"/>
                  </a:rPr>
                  <a:t>インターネット</a:t>
                </a:r>
              </a:p>
            </p:txBody>
          </p:sp>
        </p:grpSp>
        <p:sp>
          <p:nvSpPr>
            <p:cNvPr id="13" name="Oval 28">
              <a:extLst>
                <a:ext uri="{FF2B5EF4-FFF2-40B4-BE49-F238E27FC236}">
                  <a16:creationId xmlns:a16="http://schemas.microsoft.com/office/drawing/2014/main" id="{B2E70375-25D2-9496-47DB-08A499564C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85512" y="5199129"/>
              <a:ext cx="430699" cy="430699"/>
            </a:xfrm>
            <a:prstGeom prst="ellipse">
              <a:avLst/>
            </a:prstGeom>
            <a:solidFill>
              <a:schemeClr val="tx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 defTabSz="1196438">
                <a:defRPr/>
              </a:pPr>
              <a:r>
                <a:rPr lang="en-US" sz="1832" b="1" dirty="0">
                  <a:solidFill>
                    <a:prstClr val="white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１</a:t>
              </a:r>
            </a:p>
          </p:txBody>
        </p:sp>
        <p:cxnSp>
          <p:nvCxnSpPr>
            <p:cNvPr id="14" name="カギ線コネクタ 13">
              <a:extLst>
                <a:ext uri="{FF2B5EF4-FFF2-40B4-BE49-F238E27FC236}">
                  <a16:creationId xmlns:a16="http://schemas.microsoft.com/office/drawing/2014/main" id="{55B39F41-32B3-CD92-2B2D-82F32976C94E}"/>
                </a:ext>
              </a:extLst>
            </p:cNvPr>
            <p:cNvCxnSpPr>
              <a:cxnSpLocks/>
              <a:stCxn id="7" idx="3"/>
              <a:endCxn id="76" idx="1"/>
            </p:cNvCxnSpPr>
            <p:nvPr/>
          </p:nvCxnSpPr>
          <p:spPr>
            <a:xfrm>
              <a:off x="10360562" y="8076918"/>
              <a:ext cx="1440466" cy="2000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06">
              <a:extLst>
                <a:ext uri="{FF2B5EF4-FFF2-40B4-BE49-F238E27FC236}">
                  <a16:creationId xmlns:a16="http://schemas.microsoft.com/office/drawing/2014/main" id="{EEFEFA62-F12F-9789-5AEE-1B14E7E23ECC}"/>
                </a:ext>
              </a:extLst>
            </p:cNvPr>
            <p:cNvSpPr/>
            <p:nvPr/>
          </p:nvSpPr>
          <p:spPr>
            <a:xfrm>
              <a:off x="15665856" y="5861928"/>
              <a:ext cx="640080" cy="64008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r>
                <a:rPr kumimoji="1" lang="ja-JP" altLang="en-US" sz="700" dirty="0">
                  <a:latin typeface="Meiryo" panose="020B0604030504040204" pitchFamily="34" charset="-128"/>
                  <a:ea typeface="Meiryo" panose="020B0604030504040204" pitchFamily="34" charset="-128"/>
                </a:rPr>
                <a:t>ヘッドレス</a:t>
              </a:r>
              <a:endParaRPr kumimoji="1" lang="en-US" sz="700" dirty="0">
                <a:latin typeface="Meiryo" panose="020B0604030504040204" pitchFamily="34" charset="-128"/>
                <a:ea typeface="Meiryo" panose="020B0604030504040204" pitchFamily="34" charset="-128"/>
              </a:endParaRPr>
            </a:p>
            <a:p>
              <a:pPr algn="ctr"/>
              <a:r>
                <a:rPr kumimoji="1" lang="en-US" sz="700" dirty="0">
                  <a:latin typeface="Meiryo" panose="020B0604030504040204" pitchFamily="34" charset="-128"/>
                  <a:ea typeface="Meiryo" panose="020B0604030504040204" pitchFamily="34" charset="-128"/>
                </a:rPr>
                <a:t>CMS</a:t>
              </a:r>
            </a:p>
          </p:txBody>
        </p:sp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id="{0ADFCC71-D8C7-1773-77EE-0ACD03A38E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51835" y="6491189"/>
              <a:ext cx="101732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eaLnBrk="1" hangingPunct="1"/>
              <a:r>
                <a:rPr lang="ja-JP" altLang="en-US" sz="10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外部</a:t>
              </a:r>
              <a:r>
                <a:rPr lang="en-US" altLang="ja-JP" sz="10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SaaS</a:t>
              </a:r>
              <a:endParaRPr lang="en-US" altLang="en-US" sz="10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9">
              <a:extLst>
                <a:ext uri="{FF2B5EF4-FFF2-40B4-BE49-F238E27FC236}">
                  <a16:creationId xmlns:a16="http://schemas.microsoft.com/office/drawing/2014/main" id="{075568D9-89B4-E167-98CF-35A0B8BEF7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14486" y="7148952"/>
              <a:ext cx="18625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eaLnBrk="1" hangingPunct="1"/>
              <a:r>
                <a:rPr lang="ja-JP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職員</a:t>
              </a:r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  <a:p>
              <a:pPr algn="ctr" eaLnBrk="1" hangingPunct="1"/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(</a:t>
              </a:r>
              <a:r>
                <a:rPr lang="ja-JP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コンテンツ投稿者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)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D55523DD-EA99-9CFF-B390-AD3B519E9F00}"/>
                </a:ext>
              </a:extLst>
            </p:cNvPr>
            <p:cNvSpPr/>
            <p:nvPr/>
          </p:nvSpPr>
          <p:spPr>
            <a:xfrm>
              <a:off x="11399182" y="10122324"/>
              <a:ext cx="6594776" cy="247904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defTabSz="1196438"/>
              <a:r>
                <a:rPr kumimoji="1" lang="ja-JP" altLang="en-US" sz="1570" b="1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　　</a:t>
              </a:r>
              <a:r>
                <a:rPr kumimoji="1" lang="ja-JP" altLang="en-US" sz="1600" b="1">
                  <a:solidFill>
                    <a:schemeClr val="tx1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Amazon Ember" panose="020B0603020204020204" pitchFamily="34" charset="0"/>
                </a:rPr>
                <a:t>コミュニケーション</a:t>
              </a:r>
              <a:endParaRPr kumimoji="1" lang="ja-JP" altLang="en-US" sz="1570" b="1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03BE13ED-5319-AFE5-5446-95A91F1BC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13623" y="9684882"/>
              <a:ext cx="503659" cy="477724"/>
            </a:xfrm>
            <a:prstGeom prst="rect">
              <a:avLst/>
            </a:prstGeom>
          </p:spPr>
        </p:pic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4402DCC7-778A-9749-CF60-5E13587EF29E}"/>
                </a:ext>
              </a:extLst>
            </p:cNvPr>
            <p:cNvSpPr txBox="1"/>
            <p:nvPr/>
          </p:nvSpPr>
          <p:spPr>
            <a:xfrm>
              <a:off x="19005189" y="10224095"/>
              <a:ext cx="12987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196438"/>
              <a:r>
                <a:rPr kumimoji="1" lang="ja-JP" altLang="en-US" sz="120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職員</a:t>
              </a:r>
              <a:endParaRPr kumimoji="1" lang="en-US" altLang="ja-JP" sz="120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  <a:p>
              <a:pPr algn="ctr" defTabSz="1196438"/>
              <a:r>
                <a:rPr kumimoji="1" lang="ja-JP" altLang="en-US" sz="120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（サイト管理者）</a:t>
              </a:r>
              <a:endParaRPr kumimoji="1" lang="ja-JP" altLang="en-US" sz="1308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cxnSp>
          <p:nvCxnSpPr>
            <p:cNvPr id="21" name="カギ線コネクタ 20">
              <a:extLst>
                <a:ext uri="{FF2B5EF4-FFF2-40B4-BE49-F238E27FC236}">
                  <a16:creationId xmlns:a16="http://schemas.microsoft.com/office/drawing/2014/main" id="{79920A43-0491-7DE7-9E9A-8E63D2716402}"/>
                </a:ext>
              </a:extLst>
            </p:cNvPr>
            <p:cNvCxnSpPr>
              <a:cxnSpLocks/>
              <a:stCxn id="51" idx="3"/>
            </p:cNvCxnSpPr>
            <p:nvPr/>
          </p:nvCxnSpPr>
          <p:spPr>
            <a:xfrm flipV="1">
              <a:off x="17683060" y="10701045"/>
              <a:ext cx="1935645" cy="225695"/>
            </a:xfrm>
            <a:prstGeom prst="bentConnector2">
              <a:avLst/>
            </a:prstGeom>
            <a:ln w="952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角丸四角形 21">
              <a:extLst>
                <a:ext uri="{FF2B5EF4-FFF2-40B4-BE49-F238E27FC236}">
                  <a16:creationId xmlns:a16="http://schemas.microsoft.com/office/drawing/2014/main" id="{6CB922C7-8323-B1DD-0586-4616D8C8BB1D}"/>
                </a:ext>
              </a:extLst>
            </p:cNvPr>
            <p:cNvSpPr/>
            <p:nvPr/>
          </p:nvSpPr>
          <p:spPr>
            <a:xfrm>
              <a:off x="17359255" y="8215982"/>
              <a:ext cx="252000" cy="252000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024128">
                <a:defRPr/>
              </a:pPr>
              <a:r>
                <a:rPr kumimoji="1" lang="en-US" altLang="ja-JP" sz="1260" b="1" kern="0" dirty="0">
                  <a:solidFill>
                    <a:srgbClr val="FFFFFF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2</a:t>
              </a:r>
              <a:endParaRPr kumimoji="1" lang="ja-JP" altLang="en-US" sz="126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23" name="角丸四角形 22">
              <a:extLst>
                <a:ext uri="{FF2B5EF4-FFF2-40B4-BE49-F238E27FC236}">
                  <a16:creationId xmlns:a16="http://schemas.microsoft.com/office/drawing/2014/main" id="{CC979C4A-EB51-9679-6B84-CEAF9FD21C57}"/>
                </a:ext>
              </a:extLst>
            </p:cNvPr>
            <p:cNvSpPr/>
            <p:nvPr/>
          </p:nvSpPr>
          <p:spPr>
            <a:xfrm>
              <a:off x="11454264" y="7757260"/>
              <a:ext cx="252000" cy="252000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024128">
                <a:defRPr/>
              </a:pPr>
              <a:r>
                <a:rPr kumimoji="1" lang="en-US" altLang="ja-JP" sz="1260" b="1" kern="0" dirty="0">
                  <a:solidFill>
                    <a:srgbClr val="FFFFFF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1</a:t>
              </a:r>
              <a:endParaRPr kumimoji="1" lang="ja-JP" altLang="en-US" sz="126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BF422A26-E11A-1858-8C7A-06853579C3E4}"/>
                </a:ext>
              </a:extLst>
            </p:cNvPr>
            <p:cNvSpPr txBox="1"/>
            <p:nvPr/>
          </p:nvSpPr>
          <p:spPr>
            <a:xfrm>
              <a:off x="19063048" y="9099588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196438"/>
              <a:r>
                <a:rPr kumimoji="1" lang="ja-JP" altLang="en-US" sz="120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開発者</a:t>
              </a:r>
            </a:p>
          </p:txBody>
        </p:sp>
        <p:sp>
          <p:nvSpPr>
            <p:cNvPr id="25" name="TextBox 12">
              <a:extLst>
                <a:ext uri="{FF2B5EF4-FFF2-40B4-BE49-F238E27FC236}">
                  <a16:creationId xmlns:a16="http://schemas.microsoft.com/office/drawing/2014/main" id="{29B8405F-FE65-6F35-87E0-22DAAFB5CC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63494" y="9252525"/>
              <a:ext cx="151114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ja-JP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例：</a:t>
              </a:r>
              <a:r>
                <a:rPr lang="en-US" altLang="ja-JP" sz="8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AWS </a:t>
              </a:r>
              <a:r>
                <a:rPr lang="en-US" altLang="ja-JP" sz="800" dirty="0" err="1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CodeCommit</a:t>
              </a:r>
              <a:r>
                <a:rPr lang="ja-JP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、</a:t>
              </a:r>
              <a:r>
                <a:rPr lang="en-US" altLang="ja-JP" sz="8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GitHub</a:t>
              </a:r>
              <a:r>
                <a:rPr lang="ja-JP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、</a:t>
              </a:r>
              <a:r>
                <a:rPr lang="en-US" altLang="ja-JP" sz="8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GitLab</a:t>
              </a:r>
              <a:endParaRPr lang="en-US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cxnSp>
          <p:nvCxnSpPr>
            <p:cNvPr id="26" name="Straight Arrow Connector 77">
              <a:extLst>
                <a:ext uri="{FF2B5EF4-FFF2-40B4-BE49-F238E27FC236}">
                  <a16:creationId xmlns:a16="http://schemas.microsoft.com/office/drawing/2014/main" id="{1A9C2789-98E8-1E94-A0F3-31D6515FA4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922396" y="6648638"/>
              <a:ext cx="1422" cy="19529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84">
              <a:extLst>
                <a:ext uri="{FF2B5EF4-FFF2-40B4-BE49-F238E27FC236}">
                  <a16:creationId xmlns:a16="http://schemas.microsoft.com/office/drawing/2014/main" id="{C867BB78-277B-05DB-0789-9DE7166928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155356" y="8883709"/>
              <a:ext cx="9221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85">
              <a:extLst>
                <a:ext uri="{FF2B5EF4-FFF2-40B4-BE49-F238E27FC236}">
                  <a16:creationId xmlns:a16="http://schemas.microsoft.com/office/drawing/2014/main" id="{4C7EAC44-3E37-1CF8-CDF6-E5A0E168278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715547" y="8909086"/>
              <a:ext cx="1393120" cy="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Rectangle 53">
              <a:extLst>
                <a:ext uri="{FF2B5EF4-FFF2-40B4-BE49-F238E27FC236}">
                  <a16:creationId xmlns:a16="http://schemas.microsoft.com/office/drawing/2014/main" id="{F0387DF2-CC39-7AF4-4605-549E0F506B30}"/>
                </a:ext>
              </a:extLst>
            </p:cNvPr>
            <p:cNvSpPr/>
            <p:nvPr/>
          </p:nvSpPr>
          <p:spPr>
            <a:xfrm>
              <a:off x="17078777" y="8589046"/>
              <a:ext cx="640080" cy="64008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r>
                <a:rPr kumimoji="1" lang="ja-JP" altLang="en-US" sz="700" dirty="0">
                  <a:latin typeface="Meiryo" panose="020B0604030504040204" pitchFamily="34" charset="-128"/>
                  <a:ea typeface="Meiryo" panose="020B0604030504040204" pitchFamily="34" charset="-128"/>
                </a:rPr>
                <a:t>コード</a:t>
              </a:r>
              <a:endParaRPr kumimoji="1" lang="en-US" altLang="ja-JP" sz="700" dirty="0">
                <a:latin typeface="Meiryo" panose="020B0604030504040204" pitchFamily="34" charset="-128"/>
                <a:ea typeface="Meiryo" panose="020B0604030504040204" pitchFamily="34" charset="-128"/>
              </a:endParaRPr>
            </a:p>
            <a:p>
              <a:pPr algn="ctr"/>
              <a:r>
                <a:rPr kumimoji="1" lang="ja-JP" altLang="en-US" sz="700" dirty="0">
                  <a:latin typeface="Meiryo" panose="020B0604030504040204" pitchFamily="34" charset="-128"/>
                  <a:ea typeface="Meiryo" panose="020B0604030504040204" pitchFamily="34" charset="-128"/>
                </a:rPr>
                <a:t>レポジトリ</a:t>
              </a:r>
              <a:endParaRPr kumimoji="1" lang="en-US" sz="700" dirty="0"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C6CF9BDA-3C91-0F61-8ACC-E89DAAF5DBF5}"/>
                </a:ext>
              </a:extLst>
            </p:cNvPr>
            <p:cNvSpPr txBox="1"/>
            <p:nvPr/>
          </p:nvSpPr>
          <p:spPr>
            <a:xfrm>
              <a:off x="18084243" y="8711951"/>
              <a:ext cx="892755" cy="233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196438"/>
              <a:r>
                <a:rPr lang="en-US" altLang="en-US" sz="916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インターネット</a:t>
              </a:r>
            </a:p>
          </p:txBody>
        </p:sp>
        <p:pic>
          <p:nvPicPr>
            <p:cNvPr id="31" name="Graphic 66606">
              <a:extLst>
                <a:ext uri="{FF2B5EF4-FFF2-40B4-BE49-F238E27FC236}">
                  <a16:creationId xmlns:a16="http://schemas.microsoft.com/office/drawing/2014/main" id="{7F18C363-A1E5-FCAC-371E-B1F94053B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246862" y="8253881"/>
              <a:ext cx="598193" cy="598193"/>
            </a:xfrm>
            <a:prstGeom prst="rect">
              <a:avLst/>
            </a:prstGeom>
          </p:spPr>
        </p:pic>
        <p:sp>
          <p:nvSpPr>
            <p:cNvPr id="32" name="角丸四角形 31">
              <a:extLst>
                <a:ext uri="{FF2B5EF4-FFF2-40B4-BE49-F238E27FC236}">
                  <a16:creationId xmlns:a16="http://schemas.microsoft.com/office/drawing/2014/main" id="{072179C6-3C69-9961-7345-172A1E219A03}"/>
                </a:ext>
              </a:extLst>
            </p:cNvPr>
            <p:cNvSpPr/>
            <p:nvPr/>
          </p:nvSpPr>
          <p:spPr>
            <a:xfrm>
              <a:off x="11454264" y="7439760"/>
              <a:ext cx="252000" cy="252000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024128">
                <a:defRPr/>
              </a:pPr>
              <a:r>
                <a:rPr kumimoji="1" lang="en-US" altLang="ja-JP" sz="1260" b="1" kern="0" dirty="0">
                  <a:solidFill>
                    <a:srgbClr val="FFFFFF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5</a:t>
              </a:r>
              <a:endParaRPr kumimoji="1" lang="ja-JP" altLang="en-US" sz="126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cxnSp>
          <p:nvCxnSpPr>
            <p:cNvPr id="33" name="カギ線コネクタ 32">
              <a:extLst>
                <a:ext uri="{FF2B5EF4-FFF2-40B4-BE49-F238E27FC236}">
                  <a16:creationId xmlns:a16="http://schemas.microsoft.com/office/drawing/2014/main" id="{6AFE0780-A435-997D-825C-121C131AC27B}"/>
                </a:ext>
              </a:extLst>
            </p:cNvPr>
            <p:cNvCxnSpPr>
              <a:cxnSpLocks/>
              <a:stCxn id="19" idx="3"/>
              <a:endCxn id="7" idx="1"/>
            </p:cNvCxnSpPr>
            <p:nvPr/>
          </p:nvCxnSpPr>
          <p:spPr>
            <a:xfrm flipH="1" flipV="1">
              <a:off x="9875192" y="8076918"/>
              <a:ext cx="10042090" cy="1846826"/>
            </a:xfrm>
            <a:prstGeom prst="bentConnector5">
              <a:avLst>
                <a:gd name="adj1" fmla="val -2276"/>
                <a:gd name="adj2" fmla="val -182027"/>
                <a:gd name="adj3" fmla="val 102276"/>
              </a:avLst>
            </a:prstGeom>
            <a:ln w="952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Graphic 50">
              <a:extLst>
                <a:ext uri="{FF2B5EF4-FFF2-40B4-BE49-F238E27FC236}">
                  <a16:creationId xmlns:a16="http://schemas.microsoft.com/office/drawing/2014/main" id="{84C4958C-8277-15B7-6920-7B81C4BF9F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60599" y="12737037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Graphic 50">
              <a:extLst>
                <a:ext uri="{FF2B5EF4-FFF2-40B4-BE49-F238E27FC236}">
                  <a16:creationId xmlns:a16="http://schemas.microsoft.com/office/drawing/2014/main" id="{B200A0C0-5951-1189-4EF0-B7412A35A3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52705" y="10463737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Graphic 6">
              <a:extLst>
                <a:ext uri="{FF2B5EF4-FFF2-40B4-BE49-F238E27FC236}">
                  <a16:creationId xmlns:a16="http://schemas.microsoft.com/office/drawing/2014/main" id="{02E94228-64FA-D85A-D7EF-91B8128E51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 bwMode="auto">
            <a:xfrm>
              <a:off x="12938520" y="7858979"/>
              <a:ext cx="423916" cy="42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6CDEEF4B-FE72-5B3B-8891-01CAD9B38225}"/>
                </a:ext>
              </a:extLst>
            </p:cNvPr>
            <p:cNvSpPr txBox="1"/>
            <p:nvPr/>
          </p:nvSpPr>
          <p:spPr>
            <a:xfrm>
              <a:off x="12428901" y="8290186"/>
              <a:ext cx="15654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196438"/>
              <a:r>
                <a:rPr lang="en-US" altLang="en-US" sz="80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Elastic Load Balancing</a:t>
              </a:r>
            </a:p>
            <a:p>
              <a:pPr algn="ctr" defTabSz="1196438"/>
              <a:r>
                <a:rPr lang="en-US" altLang="en-US" sz="80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負荷分散</a:t>
              </a: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B370A3F0-29E9-07D2-60DE-5DEF53791AF8}"/>
                </a:ext>
              </a:extLst>
            </p:cNvPr>
            <p:cNvSpPr txBox="1"/>
            <p:nvPr/>
          </p:nvSpPr>
          <p:spPr>
            <a:xfrm>
              <a:off x="13964219" y="7613966"/>
              <a:ext cx="881706" cy="21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196438"/>
              <a:r>
                <a:rPr kumimoji="1" lang="en-US" altLang="ja-JP" sz="785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Amazon ECS</a:t>
              </a:r>
              <a:endParaRPr kumimoji="1" lang="en-US" altLang="ja-JP" sz="785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39" name="Rectangle 43">
              <a:extLst>
                <a:ext uri="{FF2B5EF4-FFF2-40B4-BE49-F238E27FC236}">
                  <a16:creationId xmlns:a16="http://schemas.microsoft.com/office/drawing/2014/main" id="{7B192982-27F5-56EA-A415-C8B021A7D1F3}"/>
                </a:ext>
              </a:extLst>
            </p:cNvPr>
            <p:cNvSpPr/>
            <p:nvPr/>
          </p:nvSpPr>
          <p:spPr>
            <a:xfrm>
              <a:off x="13827409" y="7650482"/>
              <a:ext cx="1123032" cy="960841"/>
            </a:xfrm>
            <a:prstGeom prst="rect">
              <a:avLst/>
            </a:prstGeom>
            <a:noFill/>
            <a:ln w="12700" cap="flat" cmpd="sng" algn="ctr">
              <a:solidFill>
                <a:srgbClr val="D86613"/>
              </a:solidFill>
              <a:prstDash val="dash"/>
              <a:miter lim="800000"/>
            </a:ln>
            <a:effectLst/>
          </p:spPr>
          <p:txBody>
            <a:bodyPr rot="0" spcFirstLastPara="0" vert="horz" wrap="square" lIns="119639" tIns="0" rIns="471018" bIns="5981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r" defTabSz="1196438">
                <a:defRPr/>
              </a:pPr>
              <a:endParaRPr lang="en-US" sz="785" kern="0">
                <a:solidFill>
                  <a:srgbClr val="D86613"/>
                </a:solidFill>
                <a:latin typeface="Arial" panose="020B0604020202020204"/>
              </a:endParaRPr>
            </a:p>
          </p:txBody>
        </p:sp>
        <p:pic>
          <p:nvPicPr>
            <p:cNvPr id="40" name="Graphic 18">
              <a:extLst>
                <a:ext uri="{FF2B5EF4-FFF2-40B4-BE49-F238E27FC236}">
                  <a16:creationId xmlns:a16="http://schemas.microsoft.com/office/drawing/2014/main" id="{DF0A640E-BC51-DF40-E8CD-035BEF475C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 bwMode="auto">
            <a:xfrm>
              <a:off x="13822676" y="7648668"/>
              <a:ext cx="254059" cy="254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Graphic 13">
              <a:extLst>
                <a:ext uri="{FF2B5EF4-FFF2-40B4-BE49-F238E27FC236}">
                  <a16:creationId xmlns:a16="http://schemas.microsoft.com/office/drawing/2014/main" id="{747A8EC1-BA8F-8D19-2C18-57921BF0C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105426" y="7830985"/>
              <a:ext cx="471018" cy="471018"/>
            </a:xfrm>
            <a:prstGeom prst="rect">
              <a:avLst/>
            </a:prstGeom>
          </p:spPr>
        </p:pic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BDF2FEE7-9027-8EDF-6061-F7752BF15A29}"/>
                </a:ext>
              </a:extLst>
            </p:cNvPr>
            <p:cNvSpPr txBox="1"/>
            <p:nvPr/>
          </p:nvSpPr>
          <p:spPr>
            <a:xfrm>
              <a:off x="13945675" y="8232130"/>
              <a:ext cx="769763" cy="333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196438"/>
              <a:r>
                <a:rPr kumimoji="1" lang="ja-JP" altLang="en-US" sz="785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　レンダリング</a:t>
              </a:r>
              <a:endParaRPr kumimoji="1" lang="en-US" altLang="ja-JP" sz="785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  <a:p>
              <a:pPr algn="ctr" defTabSz="1196438"/>
              <a:r>
                <a:rPr kumimoji="1" lang="ja-JP" altLang="en-US" sz="785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アプリケーション</a:t>
              </a:r>
              <a:endParaRPr kumimoji="1" lang="ja-JP" altLang="en-US" sz="785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43" name="Oval 28">
              <a:extLst>
                <a:ext uri="{FF2B5EF4-FFF2-40B4-BE49-F238E27FC236}">
                  <a16:creationId xmlns:a16="http://schemas.microsoft.com/office/drawing/2014/main" id="{BB6BDB66-67E8-CC52-FD07-65E0459F694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506693" y="7934659"/>
              <a:ext cx="94204" cy="94204"/>
            </a:xfrm>
            <a:prstGeom prst="ellipse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 defTabSz="1196438">
                <a:defRPr/>
              </a:pPr>
              <a:endParaRPr lang="en-US" sz="1832" b="1" dirty="0">
                <a:solidFill>
                  <a:prstClr val="white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44" name="Oval 28">
              <a:extLst>
                <a:ext uri="{FF2B5EF4-FFF2-40B4-BE49-F238E27FC236}">
                  <a16:creationId xmlns:a16="http://schemas.microsoft.com/office/drawing/2014/main" id="{F1AC4D87-E7D4-EC21-C825-943101A9547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506693" y="8075899"/>
              <a:ext cx="94204" cy="94204"/>
            </a:xfrm>
            <a:prstGeom prst="ellipse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 defTabSz="1196438">
                <a:defRPr/>
              </a:pPr>
              <a:endParaRPr lang="en-US" sz="1832" b="1" dirty="0">
                <a:solidFill>
                  <a:prstClr val="white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6419C6F6-8AF1-7682-1965-D2E7D718C8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359924" y="8066494"/>
              <a:ext cx="760715" cy="4443"/>
            </a:xfrm>
            <a:prstGeom prst="straightConnector1">
              <a:avLst/>
            </a:prstGeom>
            <a:ln w="952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E8649292-EF2A-5FED-6E1F-244E10427A0B}"/>
                </a:ext>
              </a:extLst>
            </p:cNvPr>
            <p:cNvSpPr txBox="1"/>
            <p:nvPr/>
          </p:nvSpPr>
          <p:spPr>
            <a:xfrm>
              <a:off x="13584601" y="8611318"/>
              <a:ext cx="15654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196438"/>
              <a:r>
                <a:rPr lang="en-US" altLang="en-US" sz="80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Next.js </a:t>
              </a:r>
              <a:r>
                <a:rPr lang="ja-JP" altLang="en-US" sz="80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など </a:t>
              </a:r>
              <a:r>
                <a:rPr lang="en-US" altLang="en-US" sz="80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SSR </a:t>
              </a:r>
              <a:r>
                <a:rPr lang="ja-JP" altLang="en-US" sz="80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を行う </a:t>
              </a:r>
              <a:r>
                <a:rPr lang="en-US" altLang="en-US" sz="80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Node.js </a:t>
              </a:r>
              <a:r>
                <a:rPr lang="ja-JP" altLang="en-US" sz="80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サーバ</a:t>
              </a:r>
              <a:endParaRPr lang="en-US" altLang="en-US" sz="80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7" name="グループ化 46">
              <a:extLst>
                <a:ext uri="{FF2B5EF4-FFF2-40B4-BE49-F238E27FC236}">
                  <a16:creationId xmlns:a16="http://schemas.microsoft.com/office/drawing/2014/main" id="{04F07D4E-E227-B0DD-1423-3DBACF17A8CA}"/>
                </a:ext>
              </a:extLst>
            </p:cNvPr>
            <p:cNvGrpSpPr/>
            <p:nvPr/>
          </p:nvGrpSpPr>
          <p:grpSpPr>
            <a:xfrm>
              <a:off x="18280219" y="10887017"/>
              <a:ext cx="892755" cy="665939"/>
              <a:chOff x="3273503" y="4263117"/>
              <a:chExt cx="892755" cy="665939"/>
            </a:xfrm>
          </p:grpSpPr>
          <p:pic>
            <p:nvPicPr>
              <p:cNvPr id="82" name="Graphic 66606">
                <a:extLst>
                  <a:ext uri="{FF2B5EF4-FFF2-40B4-BE49-F238E27FC236}">
                    <a16:creationId xmlns:a16="http://schemas.microsoft.com/office/drawing/2014/main" id="{08EED16A-DCC1-A821-477B-D857A7FEDA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385322" y="4263117"/>
                <a:ext cx="598193" cy="598193"/>
              </a:xfrm>
              <a:prstGeom prst="rect">
                <a:avLst/>
              </a:prstGeom>
            </p:spPr>
          </p:pic>
          <p:sp>
            <p:nvSpPr>
              <p:cNvPr id="83" name="テキスト ボックス 82">
                <a:extLst>
                  <a:ext uri="{FF2B5EF4-FFF2-40B4-BE49-F238E27FC236}">
                    <a16:creationId xmlns:a16="http://schemas.microsoft.com/office/drawing/2014/main" id="{52ED4183-D134-C08C-A008-9680FB5E6E12}"/>
                  </a:ext>
                </a:extLst>
              </p:cNvPr>
              <p:cNvSpPr txBox="1"/>
              <p:nvPr/>
            </p:nvSpPr>
            <p:spPr>
              <a:xfrm>
                <a:off x="3273503" y="4695787"/>
                <a:ext cx="892755" cy="233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 defTabSz="1196438"/>
                <a:r>
                  <a:rPr lang="en-US" altLang="en-US" sz="916">
                    <a:solidFill>
                      <a:prstClr val="black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  <a:cs typeface="Arial" panose="020B0604020202020204" pitchFamily="34" charset="0"/>
                  </a:rPr>
                  <a:t>インターネット</a:t>
                </a:r>
              </a:p>
            </p:txBody>
          </p:sp>
        </p:grpSp>
        <p:cxnSp>
          <p:nvCxnSpPr>
            <p:cNvPr id="48" name="カギ線コネクタ 47">
              <a:extLst>
                <a:ext uri="{FF2B5EF4-FFF2-40B4-BE49-F238E27FC236}">
                  <a16:creationId xmlns:a16="http://schemas.microsoft.com/office/drawing/2014/main" id="{D6C14C05-53E2-3933-0D89-64E91813171E}"/>
                </a:ext>
              </a:extLst>
            </p:cNvPr>
            <p:cNvCxnSpPr>
              <a:cxnSpLocks/>
              <a:stCxn id="41" idx="0"/>
              <a:endCxn id="15" idx="1"/>
            </p:cNvCxnSpPr>
            <p:nvPr/>
          </p:nvCxnSpPr>
          <p:spPr>
            <a:xfrm rot="5400000" flipH="1" flipV="1">
              <a:off x="14178887" y="6344017"/>
              <a:ext cx="1649017" cy="1324921"/>
            </a:xfrm>
            <a:prstGeom prst="bentConnector2">
              <a:avLst/>
            </a:prstGeom>
            <a:ln w="952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Graphic 17">
              <a:extLst>
                <a:ext uri="{FF2B5EF4-FFF2-40B4-BE49-F238E27FC236}">
                  <a16:creationId xmlns:a16="http://schemas.microsoft.com/office/drawing/2014/main" id="{945C844D-5DBC-8ED2-C838-A20B96D9EB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 bwMode="auto">
            <a:xfrm>
              <a:off x="11859762" y="10689754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Box 9">
              <a:extLst>
                <a:ext uri="{FF2B5EF4-FFF2-40B4-BE49-F238E27FC236}">
                  <a16:creationId xmlns:a16="http://schemas.microsoft.com/office/drawing/2014/main" id="{C93887E4-FB4D-7682-1CC3-A14CACD513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86529" y="11201757"/>
              <a:ext cx="224313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eaLnBrk="1" hangingPunct="1"/>
              <a:r>
                <a:rPr lang="en-US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Amazon API Gateway</a:t>
              </a:r>
            </a:p>
            <a:p>
              <a:pPr algn="ctr" eaLnBrk="1" hangingPunct="1"/>
              <a:r>
                <a:rPr lang="ja-JP" altLang="en-US" sz="8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問い合わせ</a:t>
              </a:r>
              <a:r>
                <a:rPr lang="ja-JP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受付</a:t>
              </a:r>
              <a:r>
                <a:rPr lang="en-US" altLang="ja-JP" sz="8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API</a:t>
              </a:r>
              <a:endParaRPr lang="en-US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pic>
          <p:nvPicPr>
            <p:cNvPr id="51" name="Graphic 18">
              <a:extLst>
                <a:ext uri="{FF2B5EF4-FFF2-40B4-BE49-F238E27FC236}">
                  <a16:creationId xmlns:a16="http://schemas.microsoft.com/office/drawing/2014/main" id="{6AAD4321-958C-8A35-EB4B-2270C6B826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 bwMode="auto">
            <a:xfrm>
              <a:off x="17225860" y="1069814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12">
              <a:extLst>
                <a:ext uri="{FF2B5EF4-FFF2-40B4-BE49-F238E27FC236}">
                  <a16:creationId xmlns:a16="http://schemas.microsoft.com/office/drawing/2014/main" id="{55A07D48-81DF-3BD7-1C97-A47362B8B7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55464" y="11206008"/>
              <a:ext cx="11370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eaLnBrk="1" hangingPunct="1"/>
              <a:r>
                <a:rPr lang="en-US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Amazon SES</a:t>
              </a:r>
            </a:p>
            <a:p>
              <a:pPr algn="ctr" eaLnBrk="1" hangingPunct="1"/>
              <a:r>
                <a:rPr lang="ja-JP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メール配信</a:t>
              </a:r>
              <a:endParaRPr lang="en-US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pic>
          <p:nvPicPr>
            <p:cNvPr id="53" name="Graphic 10">
              <a:extLst>
                <a:ext uri="{FF2B5EF4-FFF2-40B4-BE49-F238E27FC236}">
                  <a16:creationId xmlns:a16="http://schemas.microsoft.com/office/drawing/2014/main" id="{AEEB869B-C11B-E0C6-878A-2968E17EBB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/>
          </p:blipFill>
          <p:spPr bwMode="auto">
            <a:xfrm>
              <a:off x="13303063" y="10689754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TextBox 20">
              <a:extLst>
                <a:ext uri="{FF2B5EF4-FFF2-40B4-BE49-F238E27FC236}">
                  <a16:creationId xmlns:a16="http://schemas.microsoft.com/office/drawing/2014/main" id="{236ACFF7-8AB9-4C06-06CF-0A216EF0CE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74058" y="11212699"/>
              <a:ext cx="22923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eaLnBrk="1" hangingPunct="1"/>
              <a:r>
                <a:rPr lang="en-US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AWS Lambda</a:t>
              </a:r>
            </a:p>
            <a:p>
              <a:pPr algn="ctr" eaLnBrk="1" hangingPunct="1"/>
              <a:r>
                <a:rPr lang="ja-JP" altLang="en-US" sz="8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問い合わせ</a:t>
              </a:r>
              <a:r>
                <a:rPr lang="ja-JP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受付関数</a:t>
              </a:r>
              <a:endParaRPr lang="en-US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cxnSp>
          <p:nvCxnSpPr>
            <p:cNvPr id="55" name="Straight Arrow Connector 126">
              <a:extLst>
                <a:ext uri="{FF2B5EF4-FFF2-40B4-BE49-F238E27FC236}">
                  <a16:creationId xmlns:a16="http://schemas.microsoft.com/office/drawing/2014/main" id="{8AD66968-1605-393E-68A5-827390DD4449}"/>
                </a:ext>
              </a:extLst>
            </p:cNvPr>
            <p:cNvCxnSpPr>
              <a:cxnSpLocks/>
              <a:stCxn id="49" idx="3"/>
              <a:endCxn id="53" idx="1"/>
            </p:cNvCxnSpPr>
            <p:nvPr/>
          </p:nvCxnSpPr>
          <p:spPr>
            <a:xfrm>
              <a:off x="12316962" y="10918354"/>
              <a:ext cx="98610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6" name="グループ化 55">
              <a:extLst>
                <a:ext uri="{FF2B5EF4-FFF2-40B4-BE49-F238E27FC236}">
                  <a16:creationId xmlns:a16="http://schemas.microsoft.com/office/drawing/2014/main" id="{95379A22-BD3B-6896-0098-DC9DD7747871}"/>
                </a:ext>
              </a:extLst>
            </p:cNvPr>
            <p:cNvGrpSpPr/>
            <p:nvPr/>
          </p:nvGrpSpPr>
          <p:grpSpPr>
            <a:xfrm>
              <a:off x="14089982" y="10693843"/>
              <a:ext cx="1609756" cy="1090031"/>
              <a:chOff x="5254317" y="3103233"/>
              <a:chExt cx="1149826" cy="778599"/>
            </a:xfrm>
          </p:grpSpPr>
          <p:pic>
            <p:nvPicPr>
              <p:cNvPr id="80" name="Graphic 26">
                <a:extLst>
                  <a:ext uri="{FF2B5EF4-FFF2-40B4-BE49-F238E27FC236}">
                    <a16:creationId xmlns:a16="http://schemas.microsoft.com/office/drawing/2014/main" id="{255E514A-B7F5-A1A2-FBBE-7A481E49DB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rcRect/>
              <a:stretch/>
            </p:blipFill>
            <p:spPr bwMode="auto">
              <a:xfrm>
                <a:off x="5613630" y="3103233"/>
                <a:ext cx="324000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" name="TextBox 11">
                <a:extLst>
                  <a:ext uri="{FF2B5EF4-FFF2-40B4-BE49-F238E27FC236}">
                    <a16:creationId xmlns:a16="http://schemas.microsoft.com/office/drawing/2014/main" id="{08734A4B-2B46-0612-DA14-C81DD38DC4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54317" y="3459736"/>
                <a:ext cx="1149826" cy="4220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 defTabSz="1280160"/>
                <a:r>
                  <a:rPr lang="en-US" altLang="en-US" sz="800">
                    <a:solidFill>
                      <a:prstClr val="black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  <a:cs typeface="Arial" panose="020B0604020202020204" pitchFamily="34" charset="0"/>
                  </a:rPr>
                  <a:t>Amazon Simple Queue Service (Amazon SQS)</a:t>
                </a:r>
              </a:p>
              <a:p>
                <a:pPr algn="ctr" defTabSz="1280160"/>
                <a:r>
                  <a:rPr lang="ja-JP" altLang="en-US" sz="800">
                    <a:latin typeface="Meiryo UI" panose="020B0604030504040204" pitchFamily="34" charset="-128"/>
                    <a:ea typeface="Meiryo UI" panose="020B0604030504040204" pitchFamily="34" charset="-128"/>
                  </a:rPr>
                  <a:t>問い合わせ受付キューイング</a:t>
                </a:r>
              </a:p>
              <a:p>
                <a:pPr algn="ctr" defTabSz="1280160"/>
                <a:endParaRPr lang="en-US" altLang="en-US" sz="84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7" name="グループ化 56">
              <a:extLst>
                <a:ext uri="{FF2B5EF4-FFF2-40B4-BE49-F238E27FC236}">
                  <a16:creationId xmlns:a16="http://schemas.microsoft.com/office/drawing/2014/main" id="{45E2F6D7-8A22-E152-89B0-844F6A3AA830}"/>
                </a:ext>
              </a:extLst>
            </p:cNvPr>
            <p:cNvGrpSpPr/>
            <p:nvPr/>
          </p:nvGrpSpPr>
          <p:grpSpPr>
            <a:xfrm>
              <a:off x="15635468" y="10696501"/>
              <a:ext cx="1037463" cy="858547"/>
              <a:chOff x="2294122" y="5458310"/>
              <a:chExt cx="741045" cy="613253"/>
            </a:xfrm>
          </p:grpSpPr>
          <p:pic>
            <p:nvPicPr>
              <p:cNvPr id="78" name="Graphic 10">
                <a:extLst>
                  <a:ext uri="{FF2B5EF4-FFF2-40B4-BE49-F238E27FC236}">
                    <a16:creationId xmlns:a16="http://schemas.microsoft.com/office/drawing/2014/main" id="{E1C43F51-4D4C-FF92-4F3A-60125349D4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rcRect/>
              <a:stretch/>
            </p:blipFill>
            <p:spPr bwMode="auto">
              <a:xfrm>
                <a:off x="2502642" y="5458310"/>
                <a:ext cx="324000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2F52C8F3-5B35-8B24-1236-2E4EEB2C6425}"/>
                  </a:ext>
                </a:extLst>
              </p:cNvPr>
              <p:cNvSpPr txBox="1"/>
              <p:nvPr/>
            </p:nvSpPr>
            <p:spPr>
              <a:xfrm>
                <a:off x="2294122" y="5829736"/>
                <a:ext cx="741045" cy="241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 defTabSz="1280160"/>
                <a:r>
                  <a:rPr kumimoji="1" lang="en-US" altLang="ja-JP" sz="800">
                    <a:solidFill>
                      <a:prstClr val="black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AWS Lambda</a:t>
                </a:r>
              </a:p>
              <a:p>
                <a:pPr algn="ctr" defTabSz="1280160"/>
                <a:r>
                  <a:rPr kumimoji="1" lang="ja-JP" altLang="en-US" sz="800">
                    <a:solidFill>
                      <a:prstClr val="black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通知メール送信処理</a:t>
                </a:r>
              </a:p>
            </p:txBody>
          </p:sp>
        </p:grpSp>
        <p:cxnSp>
          <p:nvCxnSpPr>
            <p:cNvPr id="58" name="Straight Arrow Connector 126">
              <a:extLst>
                <a:ext uri="{FF2B5EF4-FFF2-40B4-BE49-F238E27FC236}">
                  <a16:creationId xmlns:a16="http://schemas.microsoft.com/office/drawing/2014/main" id="{652F4259-4B5B-8D3E-A624-4CEB299ED518}"/>
                </a:ext>
              </a:extLst>
            </p:cNvPr>
            <p:cNvCxnSpPr>
              <a:cxnSpLocks/>
              <a:stCxn id="53" idx="3"/>
              <a:endCxn id="80" idx="1"/>
            </p:cNvCxnSpPr>
            <p:nvPr/>
          </p:nvCxnSpPr>
          <p:spPr>
            <a:xfrm>
              <a:off x="13760263" y="10918354"/>
              <a:ext cx="832759" cy="22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126">
              <a:extLst>
                <a:ext uri="{FF2B5EF4-FFF2-40B4-BE49-F238E27FC236}">
                  <a16:creationId xmlns:a16="http://schemas.microsoft.com/office/drawing/2014/main" id="{54B73FE7-E924-0B76-5261-1F76E9D0A1B0}"/>
                </a:ext>
              </a:extLst>
            </p:cNvPr>
            <p:cNvCxnSpPr>
              <a:cxnSpLocks/>
              <a:stCxn id="80" idx="3"/>
              <a:endCxn id="78" idx="1"/>
            </p:cNvCxnSpPr>
            <p:nvPr/>
          </p:nvCxnSpPr>
          <p:spPr>
            <a:xfrm>
              <a:off x="15046622" y="10920646"/>
              <a:ext cx="880773" cy="26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126">
              <a:extLst>
                <a:ext uri="{FF2B5EF4-FFF2-40B4-BE49-F238E27FC236}">
                  <a16:creationId xmlns:a16="http://schemas.microsoft.com/office/drawing/2014/main" id="{969562AA-F21F-8F76-3B19-BAAB43C3D56C}"/>
                </a:ext>
              </a:extLst>
            </p:cNvPr>
            <p:cNvCxnSpPr>
              <a:cxnSpLocks/>
              <a:stCxn id="78" idx="3"/>
              <a:endCxn id="51" idx="1"/>
            </p:cNvCxnSpPr>
            <p:nvPr/>
          </p:nvCxnSpPr>
          <p:spPr>
            <a:xfrm>
              <a:off x="16380995" y="10923289"/>
              <a:ext cx="844865" cy="34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1" name="グループ化 60">
              <a:extLst>
                <a:ext uri="{FF2B5EF4-FFF2-40B4-BE49-F238E27FC236}">
                  <a16:creationId xmlns:a16="http://schemas.microsoft.com/office/drawing/2014/main" id="{C38CA457-0C1B-87DF-C5E7-C581D325D389}"/>
                </a:ext>
              </a:extLst>
            </p:cNvPr>
            <p:cNvGrpSpPr/>
            <p:nvPr/>
          </p:nvGrpSpPr>
          <p:grpSpPr>
            <a:xfrm>
              <a:off x="11295993" y="7852123"/>
              <a:ext cx="1463671" cy="760421"/>
              <a:chOff x="1345521" y="3895984"/>
              <a:chExt cx="1045479" cy="543157"/>
            </a:xfrm>
          </p:grpSpPr>
          <p:pic>
            <p:nvPicPr>
              <p:cNvPr id="76" name="Graphic 19">
                <a:extLst>
                  <a:ext uri="{FF2B5EF4-FFF2-40B4-BE49-F238E27FC236}">
                    <a16:creationId xmlns:a16="http://schemas.microsoft.com/office/drawing/2014/main" id="{6C21EED2-E42C-C924-6B53-0B992E1130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rcRect/>
              <a:stretch/>
            </p:blipFill>
            <p:spPr bwMode="auto">
              <a:xfrm>
                <a:off x="1706260" y="3895984"/>
                <a:ext cx="324000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8C4537AE-BF81-1E13-605B-59F939010268}"/>
                  </a:ext>
                </a:extLst>
              </p:cNvPr>
              <p:cNvSpPr txBox="1"/>
              <p:nvPr/>
            </p:nvSpPr>
            <p:spPr>
              <a:xfrm>
                <a:off x="1345521" y="4197317"/>
                <a:ext cx="1045479" cy="241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 defTabSz="1280160"/>
                <a:r>
                  <a:rPr kumimoji="1" lang="en-US" altLang="ja-JP" sz="800" dirty="0">
                    <a:solidFill>
                      <a:prstClr val="black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Amazon CloudFront</a:t>
                </a:r>
              </a:p>
              <a:p>
                <a:pPr algn="ctr" defTabSz="1280160"/>
                <a:r>
                  <a:rPr kumimoji="1" lang="ja-JP" altLang="en-US" sz="800" dirty="0">
                    <a:solidFill>
                      <a:prstClr val="black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フロントエンド配信</a:t>
                </a:r>
                <a:r>
                  <a:rPr kumimoji="1" lang="en-US" altLang="ja-JP" sz="800" dirty="0">
                    <a:solidFill>
                      <a:prstClr val="black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CDN</a:t>
                </a:r>
                <a:endParaRPr kumimoji="1" lang="ja-JP" altLang="en-US" sz="80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0657C9EF-9936-A8B2-DD55-BDE1A3DB94A3}"/>
                </a:ext>
              </a:extLst>
            </p:cNvPr>
            <p:cNvCxnSpPr/>
            <p:nvPr/>
          </p:nvCxnSpPr>
          <p:spPr>
            <a:xfrm>
              <a:off x="12257995" y="8105564"/>
              <a:ext cx="711290" cy="0"/>
            </a:xfrm>
            <a:prstGeom prst="straightConnector1">
              <a:avLst/>
            </a:prstGeom>
            <a:ln w="952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カギ線コネクタ 62">
              <a:extLst>
                <a:ext uri="{FF2B5EF4-FFF2-40B4-BE49-F238E27FC236}">
                  <a16:creationId xmlns:a16="http://schemas.microsoft.com/office/drawing/2014/main" id="{7C5B302A-0E81-BDD5-95E4-BA2DE720EC66}"/>
                </a:ext>
              </a:extLst>
            </p:cNvPr>
            <p:cNvCxnSpPr>
              <a:cxnSpLocks/>
              <a:stCxn id="67" idx="1"/>
              <a:endCxn id="39" idx="3"/>
            </p:cNvCxnSpPr>
            <p:nvPr/>
          </p:nvCxnSpPr>
          <p:spPr>
            <a:xfrm rot="10800000">
              <a:off x="14950441" y="8130903"/>
              <a:ext cx="810520" cy="710284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図 63">
              <a:extLst>
                <a:ext uri="{FF2B5EF4-FFF2-40B4-BE49-F238E27FC236}">
                  <a16:creationId xmlns:a16="http://schemas.microsoft.com/office/drawing/2014/main" id="{7DE4108A-95B8-FEA3-8241-8E7CC6C54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9128739" y="8566838"/>
              <a:ext cx="520701" cy="510491"/>
            </a:xfrm>
            <a:prstGeom prst="rect">
              <a:avLst/>
            </a:prstGeom>
          </p:spPr>
        </p:pic>
        <p:grpSp>
          <p:nvGrpSpPr>
            <p:cNvPr id="65" name="グループ化 64">
              <a:extLst>
                <a:ext uri="{FF2B5EF4-FFF2-40B4-BE49-F238E27FC236}">
                  <a16:creationId xmlns:a16="http://schemas.microsoft.com/office/drawing/2014/main" id="{A2C5B033-529C-129A-EFE0-B5E1E2D7ABB5}"/>
                </a:ext>
              </a:extLst>
            </p:cNvPr>
            <p:cNvGrpSpPr/>
            <p:nvPr/>
          </p:nvGrpSpPr>
          <p:grpSpPr>
            <a:xfrm>
              <a:off x="10206013" y="7390283"/>
              <a:ext cx="892755" cy="665939"/>
              <a:chOff x="3273503" y="4263117"/>
              <a:chExt cx="892755" cy="665939"/>
            </a:xfrm>
          </p:grpSpPr>
          <p:pic>
            <p:nvPicPr>
              <p:cNvPr id="74" name="Graphic 66606">
                <a:extLst>
                  <a:ext uri="{FF2B5EF4-FFF2-40B4-BE49-F238E27FC236}">
                    <a16:creationId xmlns:a16="http://schemas.microsoft.com/office/drawing/2014/main" id="{F16D95BF-4F1C-308B-574B-3CB1B8A69C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385322" y="4263117"/>
                <a:ext cx="598193" cy="598193"/>
              </a:xfrm>
              <a:prstGeom prst="rect">
                <a:avLst/>
              </a:prstGeom>
            </p:spPr>
          </p:pic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5ED286C3-7B98-765A-69F5-76F2D4CF4914}"/>
                  </a:ext>
                </a:extLst>
              </p:cNvPr>
              <p:cNvSpPr txBox="1"/>
              <p:nvPr/>
            </p:nvSpPr>
            <p:spPr>
              <a:xfrm>
                <a:off x="3273503" y="4695787"/>
                <a:ext cx="892755" cy="233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 defTabSz="1196438"/>
                <a:r>
                  <a:rPr lang="en-US" altLang="en-US" sz="916">
                    <a:solidFill>
                      <a:prstClr val="black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  <a:cs typeface="Arial" panose="020B0604020202020204" pitchFamily="34" charset="0"/>
                  </a:rPr>
                  <a:t>インターネット</a:t>
                </a:r>
              </a:p>
            </p:txBody>
          </p:sp>
        </p:grp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DA20DFB9-0C6F-7261-7095-DD17C2AE9478}"/>
                </a:ext>
              </a:extLst>
            </p:cNvPr>
            <p:cNvSpPr txBox="1"/>
            <p:nvPr/>
          </p:nvSpPr>
          <p:spPr>
            <a:xfrm>
              <a:off x="15371067" y="9060656"/>
              <a:ext cx="1204973" cy="459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196438"/>
              <a:r>
                <a:rPr lang="en-US" altLang="en-US" sz="80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AWS CodeBuild</a:t>
              </a:r>
            </a:p>
            <a:p>
              <a:pPr algn="ctr" defTabSz="1196438"/>
              <a:r>
                <a:rPr lang="ja-JP" altLang="en-US" sz="800">
                  <a:latin typeface="Meiryo UI" panose="020B0604030504040204" pitchFamily="34" charset="-128"/>
                  <a:ea typeface="Meiryo UI" panose="020B0604030504040204" pitchFamily="34" charset="-128"/>
                </a:rPr>
                <a:t>コードのビルド／デプロイ自動化</a:t>
              </a:r>
            </a:p>
          </p:txBody>
        </p:sp>
        <p:pic>
          <p:nvPicPr>
            <p:cNvPr id="67" name="Graphic 19">
              <a:extLst>
                <a:ext uri="{FF2B5EF4-FFF2-40B4-BE49-F238E27FC236}">
                  <a16:creationId xmlns:a16="http://schemas.microsoft.com/office/drawing/2014/main" id="{394A711C-81EF-C9DF-D930-AF82653E7D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rcRect/>
            <a:stretch/>
          </p:blipFill>
          <p:spPr bwMode="auto">
            <a:xfrm>
              <a:off x="15760961" y="8628787"/>
              <a:ext cx="424800" cy="42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角丸四角形 67">
              <a:extLst>
                <a:ext uri="{FF2B5EF4-FFF2-40B4-BE49-F238E27FC236}">
                  <a16:creationId xmlns:a16="http://schemas.microsoft.com/office/drawing/2014/main" id="{5CBD783B-D60C-60AE-F12A-5C8312BF4A13}"/>
                </a:ext>
              </a:extLst>
            </p:cNvPr>
            <p:cNvSpPr/>
            <p:nvPr/>
          </p:nvSpPr>
          <p:spPr>
            <a:xfrm>
              <a:off x="15632564" y="7935060"/>
              <a:ext cx="252000" cy="252000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024128">
                <a:defRPr/>
              </a:pPr>
              <a:r>
                <a:rPr kumimoji="1" lang="en-US" altLang="ja-JP" sz="1260" b="1" kern="0" dirty="0">
                  <a:solidFill>
                    <a:srgbClr val="FFFFFF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3</a:t>
              </a:r>
              <a:endParaRPr kumimoji="1" lang="ja-JP" altLang="en-US" sz="126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69" name="角丸四角形 68">
              <a:extLst>
                <a:ext uri="{FF2B5EF4-FFF2-40B4-BE49-F238E27FC236}">
                  <a16:creationId xmlns:a16="http://schemas.microsoft.com/office/drawing/2014/main" id="{2AB84A8C-3132-819E-9538-88B26E33289B}"/>
                </a:ext>
              </a:extLst>
            </p:cNvPr>
            <p:cNvSpPr/>
            <p:nvPr/>
          </p:nvSpPr>
          <p:spPr>
            <a:xfrm>
              <a:off x="18998064" y="5864960"/>
              <a:ext cx="252000" cy="252000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024128">
                <a:defRPr/>
              </a:pPr>
              <a:r>
                <a:rPr kumimoji="1" lang="en-US" altLang="ja-JP" sz="1260" b="1" kern="0" dirty="0">
                  <a:solidFill>
                    <a:srgbClr val="FFFFFF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4</a:t>
              </a:r>
              <a:endParaRPr kumimoji="1" lang="ja-JP" altLang="en-US" sz="126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70" name="角丸四角形 69">
              <a:extLst>
                <a:ext uri="{FF2B5EF4-FFF2-40B4-BE49-F238E27FC236}">
                  <a16:creationId xmlns:a16="http://schemas.microsoft.com/office/drawing/2014/main" id="{B7EC3FFE-489F-5E0E-16C9-7B3D777E7EB5}"/>
                </a:ext>
              </a:extLst>
            </p:cNvPr>
            <p:cNvSpPr/>
            <p:nvPr/>
          </p:nvSpPr>
          <p:spPr>
            <a:xfrm>
              <a:off x="11581264" y="10563960"/>
              <a:ext cx="252000" cy="252000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024128">
                <a:defRPr/>
              </a:pPr>
              <a:r>
                <a:rPr kumimoji="1" lang="en-US" altLang="ja-JP" sz="1260" b="1" kern="0" dirty="0">
                  <a:solidFill>
                    <a:srgbClr val="FFFFFF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6</a:t>
              </a:r>
              <a:endParaRPr kumimoji="1" lang="ja-JP" altLang="en-US" sz="126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71" name="角丸四角形 70">
              <a:extLst>
                <a:ext uri="{FF2B5EF4-FFF2-40B4-BE49-F238E27FC236}">
                  <a16:creationId xmlns:a16="http://schemas.microsoft.com/office/drawing/2014/main" id="{452986CF-36DC-9232-45D9-A8D0036EC0B8}"/>
                </a:ext>
              </a:extLst>
            </p:cNvPr>
            <p:cNvSpPr/>
            <p:nvPr/>
          </p:nvSpPr>
          <p:spPr>
            <a:xfrm>
              <a:off x="13816464" y="10589360"/>
              <a:ext cx="252000" cy="252000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024128">
                <a:defRPr/>
              </a:pPr>
              <a:r>
                <a:rPr kumimoji="1" lang="en-US" altLang="ja-JP" sz="1260" b="1" kern="0" dirty="0">
                  <a:solidFill>
                    <a:srgbClr val="FFFFFF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7</a:t>
              </a:r>
              <a:endParaRPr kumimoji="1" lang="ja-JP" altLang="en-US" sz="126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72" name="角丸四角形 71">
              <a:extLst>
                <a:ext uri="{FF2B5EF4-FFF2-40B4-BE49-F238E27FC236}">
                  <a16:creationId xmlns:a16="http://schemas.microsoft.com/office/drawing/2014/main" id="{1EDA168F-797E-4DD6-76DD-94D406109BBD}"/>
                </a:ext>
              </a:extLst>
            </p:cNvPr>
            <p:cNvSpPr/>
            <p:nvPr/>
          </p:nvSpPr>
          <p:spPr>
            <a:xfrm>
              <a:off x="19887064" y="9598760"/>
              <a:ext cx="252000" cy="252000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024128">
                <a:defRPr/>
              </a:pPr>
              <a:r>
                <a:rPr kumimoji="1" lang="en-US" altLang="ja-JP" sz="1260" b="1" kern="0" dirty="0">
                  <a:solidFill>
                    <a:srgbClr val="FFFFFF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8</a:t>
              </a:r>
              <a:endParaRPr kumimoji="1" lang="ja-JP" altLang="en-US" sz="126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73" name="Oval 28">
              <a:extLst>
                <a:ext uri="{FF2B5EF4-FFF2-40B4-BE49-F238E27FC236}">
                  <a16:creationId xmlns:a16="http://schemas.microsoft.com/office/drawing/2014/main" id="{3CD290F1-10A8-7D64-7FF9-6576ACE7B9F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40913" y="9958529"/>
              <a:ext cx="430699" cy="430699"/>
            </a:xfrm>
            <a:prstGeom prst="ellipse">
              <a:avLst/>
            </a:prstGeom>
            <a:solidFill>
              <a:schemeClr val="tx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 defTabSz="1196438">
                <a:defRPr/>
              </a:pPr>
              <a:r>
                <a:rPr lang="en-US" sz="1832" b="1" dirty="0">
                  <a:solidFill>
                    <a:prstClr val="white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3532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3CE93AA6-62A4-B875-21A5-392E67077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3-8. </a:t>
            </a:r>
            <a:r>
              <a:rPr kumimoji="1" lang="ja-JP" altLang="en-US" dirty="0"/>
              <a:t>府省庁</a:t>
            </a:r>
            <a:r>
              <a:rPr kumimoji="1" lang="en-US" altLang="ja-JP" dirty="0"/>
              <a:t>Web</a:t>
            </a:r>
            <a:r>
              <a:rPr kumimoji="1" lang="ja-JP" altLang="en-US" dirty="0"/>
              <a:t>サイト</a:t>
            </a:r>
            <a:br>
              <a:rPr kumimoji="1" lang="en-US" altLang="ja-JP"/>
            </a:br>
            <a:r>
              <a:rPr kumimoji="1" lang="en-US" altLang="ja-JP" sz="3600"/>
              <a:t>(CMS</a:t>
            </a:r>
            <a:r>
              <a:rPr kumimoji="1" lang="ja-JP" altLang="en-US" sz="3600"/>
              <a:t>にセルフホスティングの</a:t>
            </a:r>
            <a:r>
              <a:rPr kumimoji="1" lang="en-US" altLang="ja-JP" sz="3600"/>
              <a:t>OSS</a:t>
            </a:r>
            <a:r>
              <a:rPr kumimoji="1" lang="ja-JP" altLang="en-US" sz="3600"/>
              <a:t>を利用した</a:t>
            </a:r>
            <a:r>
              <a:rPr kumimoji="1" lang="en-US" altLang="ja-JP" sz="3600"/>
              <a:t>SSG(SG))</a:t>
            </a:r>
            <a:endParaRPr kumimoji="1"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DF883D0-0CBE-A9FD-31BF-513401D49D0E}"/>
              </a:ext>
            </a:extLst>
          </p:cNvPr>
          <p:cNvGrpSpPr/>
          <p:nvPr/>
        </p:nvGrpSpPr>
        <p:grpSpPr>
          <a:xfrm>
            <a:off x="10382818" y="4980754"/>
            <a:ext cx="11233602" cy="8039154"/>
            <a:chOff x="2120900" y="1850119"/>
            <a:chExt cx="11233602" cy="8039154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4EE2A81F-A579-AF95-D78D-997AA8B4FE12}"/>
                </a:ext>
              </a:extLst>
            </p:cNvPr>
            <p:cNvSpPr/>
            <p:nvPr/>
          </p:nvSpPr>
          <p:spPr>
            <a:xfrm>
              <a:off x="2553638" y="2215508"/>
              <a:ext cx="8406462" cy="3182879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defTabSz="1196438"/>
              <a:endParaRPr kumimoji="1" lang="en-US" altLang="ja-JP" sz="1400" dirty="0">
                <a:solidFill>
                  <a:schemeClr val="bg1"/>
                </a:solidFill>
                <a:latin typeface="Amazon Ember"/>
                <a:ea typeface="Meiryo UI"/>
                <a:cs typeface="Amazon Ember" panose="020B0603020204020204" pitchFamily="34" charset="0"/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3DDE5AD8-71BC-A38F-2106-3A2FCC9A1F6D}"/>
                </a:ext>
              </a:extLst>
            </p:cNvPr>
            <p:cNvSpPr/>
            <p:nvPr/>
          </p:nvSpPr>
          <p:spPr>
            <a:xfrm>
              <a:off x="4069949" y="3830828"/>
              <a:ext cx="7104019" cy="5706872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defTabSz="1196438"/>
              <a:r>
                <a:rPr kumimoji="1" lang="ja-JP" altLang="en-US" sz="1570">
                  <a:solidFill>
                    <a:prstClr val="white">
                      <a:lumMod val="50000"/>
                    </a:prst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ガバメントクラウド</a:t>
              </a:r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BD36296B-6925-EA07-D8C2-B77DB6EF405B}"/>
                </a:ext>
              </a:extLst>
            </p:cNvPr>
            <p:cNvSpPr/>
            <p:nvPr/>
          </p:nvSpPr>
          <p:spPr>
            <a:xfrm>
              <a:off x="4432300" y="2032000"/>
              <a:ext cx="6594288" cy="4521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defTabSz="1196438"/>
              <a:r>
                <a:rPr kumimoji="1" lang="ja-JP" altLang="en-US" sz="1570" b="1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　　</a:t>
              </a:r>
              <a:r>
                <a:rPr kumimoji="1" lang="ja-JP" altLang="en-US" sz="1600" b="1">
                  <a:solidFill>
                    <a:schemeClr val="tx1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Amazon Ember" panose="020B0603020204020204" pitchFamily="34" charset="0"/>
                </a:rPr>
                <a:t>コンテンツ管理</a:t>
              </a:r>
              <a:endParaRPr kumimoji="1" lang="ja-JP" altLang="en-US" sz="1570" b="1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3B86E2DD-3B4D-7094-252C-059BF45EC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5752" y="4533092"/>
              <a:ext cx="485370" cy="477724"/>
            </a:xfrm>
            <a:prstGeom prst="rect">
              <a:avLst/>
            </a:prstGeom>
          </p:spPr>
        </p:pic>
        <p:sp>
          <p:nvSpPr>
            <p:cNvPr id="8" name="テキスト ボックス 89">
              <a:extLst>
                <a:ext uri="{FF2B5EF4-FFF2-40B4-BE49-F238E27FC236}">
                  <a16:creationId xmlns:a16="http://schemas.microsoft.com/office/drawing/2014/main" id="{17303CB9-85E0-9532-8007-D946EB43BB5B}"/>
                </a:ext>
              </a:extLst>
            </p:cNvPr>
            <p:cNvSpPr txBox="1"/>
            <p:nvPr/>
          </p:nvSpPr>
          <p:spPr>
            <a:xfrm>
              <a:off x="2694308" y="5014490"/>
              <a:ext cx="9541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196438"/>
              <a:r>
                <a:rPr kumimoji="1" lang="ja-JP" altLang="en-US" sz="120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利用者</a:t>
              </a:r>
              <a:endParaRPr kumimoji="1" lang="en-US" altLang="ja-JP" sz="120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  <a:p>
              <a:pPr algn="ctr" defTabSz="1196438"/>
              <a:r>
                <a:rPr kumimoji="1" lang="ja-JP" altLang="en-US" sz="120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（閲覧者）</a:t>
              </a:r>
            </a:p>
          </p:txBody>
        </p:sp>
        <p:cxnSp>
          <p:nvCxnSpPr>
            <p:cNvPr id="9" name="カギ線コネクタ 90">
              <a:extLst>
                <a:ext uri="{FF2B5EF4-FFF2-40B4-BE49-F238E27FC236}">
                  <a16:creationId xmlns:a16="http://schemas.microsoft.com/office/drawing/2014/main" id="{44E4B88E-0B41-E365-A7F8-FFD84C86A7E0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 rot="16200000" flipH="1">
              <a:off x="2972225" y="5675292"/>
              <a:ext cx="2137235" cy="1738960"/>
            </a:xfrm>
            <a:prstGeom prst="bentConnector2">
              <a:avLst/>
            </a:prstGeom>
            <a:ln w="952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635CFAFE-C2FB-856F-E064-03D0F959E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03700" y="2843779"/>
              <a:ext cx="503659" cy="477724"/>
            </a:xfrm>
            <a:prstGeom prst="rect">
              <a:avLst/>
            </a:prstGeom>
          </p:spPr>
        </p:pic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13D870A8-9B98-6053-1AD1-89FA396DD199}"/>
                </a:ext>
              </a:extLst>
            </p:cNvPr>
            <p:cNvGrpSpPr/>
            <p:nvPr/>
          </p:nvGrpSpPr>
          <p:grpSpPr>
            <a:xfrm>
              <a:off x="3053373" y="3767819"/>
              <a:ext cx="892755" cy="665939"/>
              <a:chOff x="3273503" y="4263117"/>
              <a:chExt cx="892755" cy="665939"/>
            </a:xfrm>
          </p:grpSpPr>
          <p:pic>
            <p:nvPicPr>
              <p:cNvPr id="198" name="Graphic 66606">
                <a:extLst>
                  <a:ext uri="{FF2B5EF4-FFF2-40B4-BE49-F238E27FC236}">
                    <a16:creationId xmlns:a16="http://schemas.microsoft.com/office/drawing/2014/main" id="{640AB291-9D68-C2BF-0EEA-FD14F743E0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385322" y="4263117"/>
                <a:ext cx="598193" cy="598193"/>
              </a:xfrm>
              <a:prstGeom prst="rect">
                <a:avLst/>
              </a:prstGeom>
            </p:spPr>
          </p:pic>
          <p:sp>
            <p:nvSpPr>
              <p:cNvPr id="199" name="テキスト ボックス 94">
                <a:extLst>
                  <a:ext uri="{FF2B5EF4-FFF2-40B4-BE49-F238E27FC236}">
                    <a16:creationId xmlns:a16="http://schemas.microsoft.com/office/drawing/2014/main" id="{A44929B9-4B7C-7672-8C08-91846841E0DF}"/>
                  </a:ext>
                </a:extLst>
              </p:cNvPr>
              <p:cNvSpPr txBox="1"/>
              <p:nvPr/>
            </p:nvSpPr>
            <p:spPr>
              <a:xfrm>
                <a:off x="3273503" y="4695787"/>
                <a:ext cx="892755" cy="233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 defTabSz="1196438"/>
                <a:r>
                  <a:rPr lang="en-US" altLang="en-US" sz="916">
                    <a:solidFill>
                      <a:prstClr val="black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  <a:cs typeface="Arial" panose="020B0604020202020204" pitchFamily="34" charset="0"/>
                  </a:rPr>
                  <a:t>インターネット</a:t>
                </a:r>
              </a:p>
            </p:txBody>
          </p:sp>
        </p:grpSp>
        <p:sp>
          <p:nvSpPr>
            <p:cNvPr id="12" name="Oval 28">
              <a:extLst>
                <a:ext uri="{FF2B5EF4-FFF2-40B4-BE49-F238E27FC236}">
                  <a16:creationId xmlns:a16="http://schemas.microsoft.com/office/drawing/2014/main" id="{36778E24-1E66-4D53-8797-A4EE869004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36072" y="1894165"/>
              <a:ext cx="430699" cy="430699"/>
            </a:xfrm>
            <a:prstGeom prst="ellipse">
              <a:avLst/>
            </a:prstGeom>
            <a:solidFill>
              <a:schemeClr val="tx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 defTabSz="1196438">
                <a:defRPr/>
              </a:pPr>
              <a:r>
                <a:rPr lang="en-US" sz="1832" b="1" dirty="0">
                  <a:solidFill>
                    <a:prstClr val="white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１</a:t>
              </a:r>
            </a:p>
          </p:txBody>
        </p:sp>
        <p:sp>
          <p:nvSpPr>
            <p:cNvPr id="13" name="TextBox 19">
              <a:extLst>
                <a:ext uri="{FF2B5EF4-FFF2-40B4-BE49-F238E27FC236}">
                  <a16:creationId xmlns:a16="http://schemas.microsoft.com/office/drawing/2014/main" id="{2339733B-CAE1-3574-47EA-C989A86FA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0900" y="3335988"/>
              <a:ext cx="18625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eaLnBrk="1" hangingPunct="1"/>
              <a:r>
                <a:rPr lang="ja-JP" altLang="en-US" sz="12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職員</a:t>
              </a:r>
              <a:endParaRPr lang="en-US" altLang="ja-JP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endParaRPr>
            </a:p>
            <a:p>
              <a:pPr algn="ctr" eaLnBrk="1" hangingPunct="1"/>
              <a:r>
                <a:rPr lang="en-US" altLang="ja-JP" sz="12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(</a:t>
              </a:r>
              <a:r>
                <a:rPr lang="ja-JP" altLang="en-US" sz="12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コンテンツ投稿者</a:t>
              </a:r>
              <a:r>
                <a:rPr lang="en-US" altLang="ja-JP" sz="12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)</a:t>
              </a:r>
              <a:endPara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CD954E95-93E2-D4C6-2F0A-80CD113F4907}"/>
                </a:ext>
              </a:extLst>
            </p:cNvPr>
            <p:cNvSpPr/>
            <p:nvPr/>
          </p:nvSpPr>
          <p:spPr>
            <a:xfrm>
              <a:off x="4449742" y="6817360"/>
              <a:ext cx="6594776" cy="247904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defTabSz="1196438"/>
              <a:r>
                <a:rPr kumimoji="1" lang="ja-JP" altLang="en-US" sz="1570" b="1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　　</a:t>
              </a:r>
              <a:r>
                <a:rPr kumimoji="1" lang="ja-JP" altLang="en-US" sz="1600" b="1">
                  <a:solidFill>
                    <a:schemeClr val="tx1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Amazon Ember" panose="020B0603020204020204" pitchFamily="34" charset="0"/>
                </a:rPr>
                <a:t>コミュニケーション</a:t>
              </a:r>
              <a:endParaRPr kumimoji="1" lang="ja-JP" altLang="en-US" sz="1570" b="1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183D5A57-6C25-659D-DA4B-94C0FC83D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64183" y="6379918"/>
              <a:ext cx="503659" cy="477724"/>
            </a:xfrm>
            <a:prstGeom prst="rect">
              <a:avLst/>
            </a:prstGeom>
          </p:spPr>
        </p:pic>
        <p:sp>
          <p:nvSpPr>
            <p:cNvPr id="16" name="テキスト ボックス 99">
              <a:extLst>
                <a:ext uri="{FF2B5EF4-FFF2-40B4-BE49-F238E27FC236}">
                  <a16:creationId xmlns:a16="http://schemas.microsoft.com/office/drawing/2014/main" id="{0223B3B6-32EC-B96E-A5FB-BD47431B9DD2}"/>
                </a:ext>
              </a:extLst>
            </p:cNvPr>
            <p:cNvSpPr txBox="1"/>
            <p:nvPr/>
          </p:nvSpPr>
          <p:spPr>
            <a:xfrm>
              <a:off x="12055749" y="6919131"/>
              <a:ext cx="12987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196438"/>
              <a:r>
                <a:rPr kumimoji="1" lang="ja-JP" altLang="en-US" sz="120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職員</a:t>
              </a:r>
              <a:endParaRPr kumimoji="1" lang="en-US" altLang="ja-JP" sz="120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  <a:p>
              <a:pPr algn="ctr" defTabSz="1196438"/>
              <a:r>
                <a:rPr kumimoji="1" lang="ja-JP" altLang="en-US" sz="120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（サイト管理者）</a:t>
              </a:r>
            </a:p>
          </p:txBody>
        </p:sp>
        <p:cxnSp>
          <p:nvCxnSpPr>
            <p:cNvPr id="17" name="カギ線コネクタ 100">
              <a:extLst>
                <a:ext uri="{FF2B5EF4-FFF2-40B4-BE49-F238E27FC236}">
                  <a16:creationId xmlns:a16="http://schemas.microsoft.com/office/drawing/2014/main" id="{76F78572-9E10-FEC9-5D2F-F59D0888F8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33620" y="7396081"/>
              <a:ext cx="1935645" cy="225695"/>
            </a:xfrm>
            <a:prstGeom prst="bentConnector2">
              <a:avLst/>
            </a:prstGeom>
            <a:ln w="952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カギ線コネクタ 101">
              <a:extLst>
                <a:ext uri="{FF2B5EF4-FFF2-40B4-BE49-F238E27FC236}">
                  <a16:creationId xmlns:a16="http://schemas.microsoft.com/office/drawing/2014/main" id="{EDC9EA0B-5B43-D0F4-20A3-38D3EBD050F0}"/>
                </a:ext>
              </a:extLst>
            </p:cNvPr>
            <p:cNvCxnSpPr>
              <a:cxnSpLocks/>
              <a:stCxn id="15" idx="3"/>
              <a:endCxn id="7" idx="1"/>
            </p:cNvCxnSpPr>
            <p:nvPr/>
          </p:nvCxnSpPr>
          <p:spPr>
            <a:xfrm flipH="1" flipV="1">
              <a:off x="2925752" y="4771954"/>
              <a:ext cx="10042090" cy="1846826"/>
            </a:xfrm>
            <a:prstGeom prst="bentConnector5">
              <a:avLst>
                <a:gd name="adj1" fmla="val -2276"/>
                <a:gd name="adj2" fmla="val -182027"/>
                <a:gd name="adj3" fmla="val 102276"/>
              </a:avLst>
            </a:prstGeom>
            <a:ln w="952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Graphic 50">
              <a:extLst>
                <a:ext uri="{FF2B5EF4-FFF2-40B4-BE49-F238E27FC236}">
                  <a16:creationId xmlns:a16="http://schemas.microsoft.com/office/drawing/2014/main" id="{09562407-EB4E-1BAA-7338-4A40C48590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11159" y="9432073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aphic 50">
              <a:extLst>
                <a:ext uri="{FF2B5EF4-FFF2-40B4-BE49-F238E27FC236}">
                  <a16:creationId xmlns:a16="http://schemas.microsoft.com/office/drawing/2014/main" id="{B8CC483C-B3BA-ABD9-63B6-624E388BED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3265" y="7158773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2868F272-0BCE-A238-5745-86E2564E4DED}"/>
                </a:ext>
              </a:extLst>
            </p:cNvPr>
            <p:cNvGrpSpPr/>
            <p:nvPr/>
          </p:nvGrpSpPr>
          <p:grpSpPr>
            <a:xfrm>
              <a:off x="11330779" y="7582053"/>
              <a:ext cx="892755" cy="665939"/>
              <a:chOff x="3273503" y="4263117"/>
              <a:chExt cx="892755" cy="665939"/>
            </a:xfrm>
          </p:grpSpPr>
          <p:pic>
            <p:nvPicPr>
              <p:cNvPr id="196" name="Graphic 66606">
                <a:extLst>
                  <a:ext uri="{FF2B5EF4-FFF2-40B4-BE49-F238E27FC236}">
                    <a16:creationId xmlns:a16="http://schemas.microsoft.com/office/drawing/2014/main" id="{8F4174B8-107E-E0DE-C384-C3389322AE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385322" y="4263117"/>
                <a:ext cx="598193" cy="598193"/>
              </a:xfrm>
              <a:prstGeom prst="rect">
                <a:avLst/>
              </a:prstGeom>
            </p:spPr>
          </p:pic>
          <p:sp>
            <p:nvSpPr>
              <p:cNvPr id="197" name="テキスト ボックス 106">
                <a:extLst>
                  <a:ext uri="{FF2B5EF4-FFF2-40B4-BE49-F238E27FC236}">
                    <a16:creationId xmlns:a16="http://schemas.microsoft.com/office/drawing/2014/main" id="{B0D14F02-FA4A-4C51-738E-7D1AA21523D3}"/>
                  </a:ext>
                </a:extLst>
              </p:cNvPr>
              <p:cNvSpPr txBox="1"/>
              <p:nvPr/>
            </p:nvSpPr>
            <p:spPr>
              <a:xfrm>
                <a:off x="3273503" y="4695787"/>
                <a:ext cx="892755" cy="233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 defTabSz="1196438"/>
                <a:r>
                  <a:rPr lang="en-US" altLang="en-US" sz="916">
                    <a:solidFill>
                      <a:prstClr val="black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  <a:cs typeface="Arial" panose="020B0604020202020204" pitchFamily="34" charset="0"/>
                  </a:rPr>
                  <a:t>インターネット</a:t>
                </a:r>
              </a:p>
            </p:txBody>
          </p:sp>
        </p:grpSp>
        <p:cxnSp>
          <p:nvCxnSpPr>
            <p:cNvPr id="22" name="Straight Arrow Connector 126">
              <a:extLst>
                <a:ext uri="{FF2B5EF4-FFF2-40B4-BE49-F238E27FC236}">
                  <a16:creationId xmlns:a16="http://schemas.microsoft.com/office/drawing/2014/main" id="{1930B92B-2E71-BDDC-774F-B71F5B5C7580}"/>
                </a:ext>
              </a:extLst>
            </p:cNvPr>
            <p:cNvCxnSpPr>
              <a:cxnSpLocks/>
            </p:cNvCxnSpPr>
            <p:nvPr/>
          </p:nvCxnSpPr>
          <p:spPr>
            <a:xfrm>
              <a:off x="5367522" y="7613390"/>
              <a:ext cx="98610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126">
              <a:extLst>
                <a:ext uri="{FF2B5EF4-FFF2-40B4-BE49-F238E27FC236}">
                  <a16:creationId xmlns:a16="http://schemas.microsoft.com/office/drawing/2014/main" id="{808C730A-5704-E0EC-C1E7-8270B95DC0E8}"/>
                </a:ext>
              </a:extLst>
            </p:cNvPr>
            <p:cNvCxnSpPr>
              <a:cxnSpLocks/>
              <a:endCxn id="58" idx="1"/>
            </p:cNvCxnSpPr>
            <p:nvPr/>
          </p:nvCxnSpPr>
          <p:spPr>
            <a:xfrm>
              <a:off x="6810823" y="7613390"/>
              <a:ext cx="832759" cy="22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126">
              <a:extLst>
                <a:ext uri="{FF2B5EF4-FFF2-40B4-BE49-F238E27FC236}">
                  <a16:creationId xmlns:a16="http://schemas.microsoft.com/office/drawing/2014/main" id="{5819B075-7CDD-8844-33E9-EF61A8A1EC4C}"/>
                </a:ext>
              </a:extLst>
            </p:cNvPr>
            <p:cNvCxnSpPr>
              <a:cxnSpLocks/>
              <a:stCxn id="58" idx="3"/>
            </p:cNvCxnSpPr>
            <p:nvPr/>
          </p:nvCxnSpPr>
          <p:spPr>
            <a:xfrm>
              <a:off x="8097182" y="7615682"/>
              <a:ext cx="880773" cy="26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126">
              <a:extLst>
                <a:ext uri="{FF2B5EF4-FFF2-40B4-BE49-F238E27FC236}">
                  <a16:creationId xmlns:a16="http://schemas.microsoft.com/office/drawing/2014/main" id="{5095B2E6-9D8D-10CF-6ED1-971DEC62323C}"/>
                </a:ext>
              </a:extLst>
            </p:cNvPr>
            <p:cNvCxnSpPr>
              <a:cxnSpLocks/>
            </p:cNvCxnSpPr>
            <p:nvPr/>
          </p:nvCxnSpPr>
          <p:spPr>
            <a:xfrm>
              <a:off x="9431555" y="7618325"/>
              <a:ext cx="844865" cy="34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角丸四角形 111">
              <a:extLst>
                <a:ext uri="{FF2B5EF4-FFF2-40B4-BE49-F238E27FC236}">
                  <a16:creationId xmlns:a16="http://schemas.microsoft.com/office/drawing/2014/main" id="{51E211D8-0467-B782-4E96-FE63205083C9}"/>
                </a:ext>
              </a:extLst>
            </p:cNvPr>
            <p:cNvSpPr/>
            <p:nvPr/>
          </p:nvSpPr>
          <p:spPr>
            <a:xfrm>
              <a:off x="7992403" y="4160444"/>
              <a:ext cx="235509" cy="235509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957150">
                <a:defRPr/>
              </a:pPr>
              <a:r>
                <a:rPr kumimoji="1" lang="en-US" altLang="ja-JP" sz="1178" b="1" kern="0" dirty="0">
                  <a:solidFill>
                    <a:srgbClr val="FFFFFF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4</a:t>
              </a:r>
              <a:endParaRPr kumimoji="1" lang="ja-JP" altLang="en-US" sz="1178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27" name="Rectangle 206">
              <a:extLst>
                <a:ext uri="{FF2B5EF4-FFF2-40B4-BE49-F238E27FC236}">
                  <a16:creationId xmlns:a16="http://schemas.microsoft.com/office/drawing/2014/main" id="{B6BCD7F7-8A80-B0FC-A292-BB46D73CFD4D}"/>
                </a:ext>
              </a:extLst>
            </p:cNvPr>
            <p:cNvSpPr/>
            <p:nvPr/>
          </p:nvSpPr>
          <p:spPr>
            <a:xfrm>
              <a:off x="7967116" y="2137862"/>
              <a:ext cx="640080" cy="64008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r>
                <a:rPr kumimoji="1" lang="ja-JP" altLang="en-US" sz="700" dirty="0">
                  <a:latin typeface="Meiryo" panose="020B0604030504040204" pitchFamily="34" charset="-128"/>
                  <a:ea typeface="Meiryo" panose="020B0604030504040204" pitchFamily="34" charset="-128"/>
                </a:rPr>
                <a:t>コード</a:t>
              </a:r>
              <a:endParaRPr kumimoji="1" lang="en-US" altLang="ja-JP" sz="700" dirty="0">
                <a:latin typeface="Meiryo" panose="020B0604030504040204" pitchFamily="34" charset="-128"/>
                <a:ea typeface="Meiryo" panose="020B0604030504040204" pitchFamily="34" charset="-128"/>
              </a:endParaRPr>
            </a:p>
            <a:p>
              <a:pPr algn="ctr"/>
              <a:r>
                <a:rPr kumimoji="1" lang="ja-JP" altLang="en-US" sz="700" dirty="0">
                  <a:latin typeface="Meiryo" panose="020B0604030504040204" pitchFamily="34" charset="-128"/>
                  <a:ea typeface="Meiryo" panose="020B0604030504040204" pitchFamily="34" charset="-128"/>
                </a:rPr>
                <a:t>レポジトリ</a:t>
              </a:r>
              <a:endParaRPr kumimoji="1" lang="en-US" altLang="ja-JP" sz="700" dirty="0"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28" name="角丸四角形 113">
              <a:extLst>
                <a:ext uri="{FF2B5EF4-FFF2-40B4-BE49-F238E27FC236}">
                  <a16:creationId xmlns:a16="http://schemas.microsoft.com/office/drawing/2014/main" id="{DDA10F8A-4A80-DA4D-4289-D3872BF7E998}"/>
                </a:ext>
              </a:extLst>
            </p:cNvPr>
            <p:cNvSpPr/>
            <p:nvPr/>
          </p:nvSpPr>
          <p:spPr>
            <a:xfrm>
              <a:off x="10257415" y="2155118"/>
              <a:ext cx="252000" cy="252000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024128">
                <a:defRPr/>
              </a:pPr>
              <a:r>
                <a:rPr kumimoji="1" lang="en-US" altLang="ja-JP" sz="1260" b="1" kern="0" dirty="0">
                  <a:solidFill>
                    <a:srgbClr val="FFFFFF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2</a:t>
              </a:r>
              <a:endParaRPr kumimoji="1" lang="ja-JP" altLang="en-US" sz="126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29" name="テキスト ボックス 114">
              <a:extLst>
                <a:ext uri="{FF2B5EF4-FFF2-40B4-BE49-F238E27FC236}">
                  <a16:creationId xmlns:a16="http://schemas.microsoft.com/office/drawing/2014/main" id="{9FB7BEAA-134A-F94D-5A62-F8C01B4F436B}"/>
                </a:ext>
              </a:extLst>
            </p:cNvPr>
            <p:cNvSpPr txBox="1"/>
            <p:nvPr/>
          </p:nvSpPr>
          <p:spPr>
            <a:xfrm>
              <a:off x="11787168" y="2695824"/>
              <a:ext cx="6896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196438"/>
              <a:r>
                <a:rPr kumimoji="1" lang="ja-JP" altLang="en-US" sz="120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開発者</a:t>
              </a:r>
            </a:p>
          </p:txBody>
        </p:sp>
        <p:cxnSp>
          <p:nvCxnSpPr>
            <p:cNvPr id="30" name="Straight Arrow Connector 77">
              <a:extLst>
                <a:ext uri="{FF2B5EF4-FFF2-40B4-BE49-F238E27FC236}">
                  <a16:creationId xmlns:a16="http://schemas.microsoft.com/office/drawing/2014/main" id="{95EB9370-52C5-E204-6C96-F1B394669DA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86826" y="3140346"/>
              <a:ext cx="2081" cy="14452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84">
              <a:extLst>
                <a:ext uri="{FF2B5EF4-FFF2-40B4-BE49-F238E27FC236}">
                  <a16:creationId xmlns:a16="http://schemas.microsoft.com/office/drawing/2014/main" id="{A56FC871-7571-09E7-F816-33D2A09171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78958" y="2457902"/>
              <a:ext cx="34634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102">
              <a:extLst>
                <a:ext uri="{FF2B5EF4-FFF2-40B4-BE49-F238E27FC236}">
                  <a16:creationId xmlns:a16="http://schemas.microsoft.com/office/drawing/2014/main" id="{9CAB8113-997B-39B0-A5FF-6C83DDFDB3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50454" y="4791322"/>
              <a:ext cx="91808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角丸四角形 118">
              <a:extLst>
                <a:ext uri="{FF2B5EF4-FFF2-40B4-BE49-F238E27FC236}">
                  <a16:creationId xmlns:a16="http://schemas.microsoft.com/office/drawing/2014/main" id="{964CDA8C-D773-4C30-0838-E2A8A0457369}"/>
                </a:ext>
              </a:extLst>
            </p:cNvPr>
            <p:cNvSpPr/>
            <p:nvPr/>
          </p:nvSpPr>
          <p:spPr>
            <a:xfrm>
              <a:off x="3560103" y="2750744"/>
              <a:ext cx="235509" cy="235509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957150">
                <a:defRPr/>
              </a:pPr>
              <a:r>
                <a:rPr kumimoji="1" lang="en-US" altLang="ja-JP" sz="1260" b="1" kern="0" dirty="0">
                  <a:solidFill>
                    <a:srgbClr val="FFFFFF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3</a:t>
              </a:r>
              <a:endParaRPr kumimoji="1" lang="ja-JP" altLang="en-US" sz="126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34" name="角丸四角形 119">
              <a:extLst>
                <a:ext uri="{FF2B5EF4-FFF2-40B4-BE49-F238E27FC236}">
                  <a16:creationId xmlns:a16="http://schemas.microsoft.com/office/drawing/2014/main" id="{4803076E-C3FA-95E6-CBB3-BF89C09FC99D}"/>
                </a:ext>
              </a:extLst>
            </p:cNvPr>
            <p:cNvSpPr/>
            <p:nvPr/>
          </p:nvSpPr>
          <p:spPr>
            <a:xfrm>
              <a:off x="4712258" y="4439596"/>
              <a:ext cx="252000" cy="252000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024128">
                <a:defRPr/>
              </a:pPr>
              <a:r>
                <a:rPr kumimoji="1" lang="en-US" altLang="ja-JP" sz="1260" b="1" kern="0" dirty="0">
                  <a:solidFill>
                    <a:srgbClr val="FFFFFF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1</a:t>
              </a:r>
              <a:endParaRPr kumimoji="1" lang="ja-JP" altLang="en-US" sz="126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6FBE7897-8CF3-446C-D7F3-68F62A99EF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9582" y="2776571"/>
              <a:ext cx="229198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eaLnBrk="1" hangingPunct="1"/>
              <a:r>
                <a:rPr lang="ja-JP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例：</a:t>
              </a:r>
              <a:r>
                <a:rPr lang="en-US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GitHub</a:t>
              </a:r>
              <a:r>
                <a:rPr lang="ja-JP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、</a:t>
              </a:r>
              <a:r>
                <a:rPr lang="en-US" altLang="ja-JP" sz="8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GitLab</a:t>
              </a:r>
            </a:p>
            <a:p>
              <a:pPr algn="ctr" eaLnBrk="1" hangingPunct="1"/>
              <a:r>
                <a:rPr lang="en-US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(</a:t>
              </a:r>
              <a:r>
                <a:rPr lang="en-US" altLang="en-US" sz="800" dirty="0" err="1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CodeCommit</a:t>
              </a:r>
              <a:r>
                <a:rPr lang="ja-JP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は</a:t>
              </a:r>
              <a:r>
                <a:rPr lang="en-US" altLang="ja-JP" sz="800" dirty="0" err="1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DecapCMS</a:t>
              </a:r>
              <a:r>
                <a:rPr lang="ja-JP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が未対応</a:t>
              </a:r>
              <a:r>
                <a:rPr lang="en-US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)</a:t>
              </a:r>
            </a:p>
          </p:txBody>
        </p: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DFB004B7-EA14-014C-1CA9-FDEB2FF52F95}"/>
                </a:ext>
              </a:extLst>
            </p:cNvPr>
            <p:cNvGrpSpPr/>
            <p:nvPr/>
          </p:nvGrpSpPr>
          <p:grpSpPr>
            <a:xfrm>
              <a:off x="6262988" y="4580673"/>
              <a:ext cx="1147237" cy="876322"/>
              <a:chOff x="2487617" y="3901785"/>
              <a:chExt cx="819455" cy="625944"/>
            </a:xfrm>
          </p:grpSpPr>
          <p:pic>
            <p:nvPicPr>
              <p:cNvPr id="194" name="Graphic 8">
                <a:extLst>
                  <a:ext uri="{FF2B5EF4-FFF2-40B4-BE49-F238E27FC236}">
                    <a16:creationId xmlns:a16="http://schemas.microsoft.com/office/drawing/2014/main" id="{3FB3CBFD-DE22-FB2E-C38E-E4989B9491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 bwMode="auto">
              <a:xfrm>
                <a:off x="2735344" y="3901785"/>
                <a:ext cx="324000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5" name="テキスト ボックス 123">
                <a:extLst>
                  <a:ext uri="{FF2B5EF4-FFF2-40B4-BE49-F238E27FC236}">
                    <a16:creationId xmlns:a16="http://schemas.microsoft.com/office/drawing/2014/main" id="{1F303EA0-4F5F-87ED-4CA2-CC8C4666C795}"/>
                  </a:ext>
                </a:extLst>
              </p:cNvPr>
              <p:cNvSpPr txBox="1"/>
              <p:nvPr/>
            </p:nvSpPr>
            <p:spPr>
              <a:xfrm>
                <a:off x="2487617" y="4197968"/>
                <a:ext cx="819455" cy="329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 defTabSz="1280160"/>
                <a:r>
                  <a:rPr kumimoji="1" lang="en-US" altLang="ja-JP" sz="800" dirty="0">
                    <a:solidFill>
                      <a:prstClr val="black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Amazon S3</a:t>
                </a:r>
              </a:p>
              <a:p>
                <a:pPr algn="ctr" defTabSz="1280160"/>
                <a:r>
                  <a:rPr kumimoji="1" lang="ja-JP" altLang="en-US" sz="800" dirty="0">
                    <a:solidFill>
                      <a:prstClr val="black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コンテンツ配信</a:t>
                </a:r>
                <a:endParaRPr kumimoji="1" lang="en-US" altLang="ja-JP" sz="800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  <a:p>
                <a:pPr algn="ctr" defTabSz="1280160"/>
                <a:r>
                  <a:rPr kumimoji="1" lang="ja-JP" altLang="en-US" sz="800" dirty="0">
                    <a:solidFill>
                      <a:prstClr val="black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ストレージ</a:t>
                </a:r>
                <a:endParaRPr kumimoji="1" lang="ja-JP" altLang="en-US" sz="80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D8E944B5-00B5-0A5C-69E0-8DCC884C5627}"/>
                </a:ext>
              </a:extLst>
            </p:cNvPr>
            <p:cNvGrpSpPr/>
            <p:nvPr/>
          </p:nvGrpSpPr>
          <p:grpSpPr>
            <a:xfrm>
              <a:off x="4625953" y="4585252"/>
              <a:ext cx="1463671" cy="810834"/>
              <a:chOff x="1345521" y="3895984"/>
              <a:chExt cx="1045479" cy="579167"/>
            </a:xfrm>
          </p:grpSpPr>
          <p:pic>
            <p:nvPicPr>
              <p:cNvPr id="192" name="Graphic 19">
                <a:extLst>
                  <a:ext uri="{FF2B5EF4-FFF2-40B4-BE49-F238E27FC236}">
                    <a16:creationId xmlns:a16="http://schemas.microsoft.com/office/drawing/2014/main" id="{FDFB222B-FDB8-C851-DEA6-084EFE7DAF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 bwMode="auto">
              <a:xfrm>
                <a:off x="1706260" y="3895984"/>
                <a:ext cx="324000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3" name="テキスト ボックス 126">
                <a:extLst>
                  <a:ext uri="{FF2B5EF4-FFF2-40B4-BE49-F238E27FC236}">
                    <a16:creationId xmlns:a16="http://schemas.microsoft.com/office/drawing/2014/main" id="{4506897D-B7D8-DAE3-8917-D45A5C5059B6}"/>
                  </a:ext>
                </a:extLst>
              </p:cNvPr>
              <p:cNvSpPr txBox="1"/>
              <p:nvPr/>
            </p:nvSpPr>
            <p:spPr>
              <a:xfrm>
                <a:off x="1345521" y="4224533"/>
                <a:ext cx="1045479" cy="250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 defTabSz="1280160"/>
                <a:r>
                  <a:rPr kumimoji="1" lang="en-US" altLang="ja-JP" sz="800" dirty="0">
                    <a:solidFill>
                      <a:prstClr val="black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Amazon CloudFront</a:t>
                </a:r>
              </a:p>
              <a:p>
                <a:pPr algn="ctr" defTabSz="1280160"/>
                <a:r>
                  <a:rPr kumimoji="1" lang="ja-JP" altLang="en-US" sz="800" dirty="0">
                    <a:solidFill>
                      <a:prstClr val="black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フロントエンド配信</a:t>
                </a:r>
                <a:r>
                  <a:rPr kumimoji="1" lang="en-US" altLang="ja-JP" sz="800" dirty="0">
                    <a:solidFill>
                      <a:prstClr val="black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CDN</a:t>
                </a:r>
                <a:endParaRPr kumimoji="1" lang="ja-JP" altLang="en-US" sz="80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  <p:cxnSp>
          <p:nvCxnSpPr>
            <p:cNvPr id="38" name="直線矢印コネクタ 37">
              <a:extLst>
                <a:ext uri="{FF2B5EF4-FFF2-40B4-BE49-F238E27FC236}">
                  <a16:creationId xmlns:a16="http://schemas.microsoft.com/office/drawing/2014/main" id="{FC566797-3DA2-4697-8840-433FD1EF7071}"/>
                </a:ext>
              </a:extLst>
            </p:cNvPr>
            <p:cNvCxnSpPr>
              <a:cxnSpLocks/>
              <a:stCxn id="192" idx="3"/>
            </p:cNvCxnSpPr>
            <p:nvPr/>
          </p:nvCxnSpPr>
          <p:spPr>
            <a:xfrm>
              <a:off x="5584587" y="4812053"/>
              <a:ext cx="987118" cy="8121"/>
            </a:xfrm>
            <a:prstGeom prst="straightConnector1">
              <a:avLst/>
            </a:prstGeom>
            <a:ln w="952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Graphic 19">
              <a:extLst>
                <a:ext uri="{FF2B5EF4-FFF2-40B4-BE49-F238E27FC236}">
                  <a16:creationId xmlns:a16="http://schemas.microsoft.com/office/drawing/2014/main" id="{F46438FA-8C26-6D15-CBA3-3531C94839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 bwMode="auto">
            <a:xfrm>
              <a:off x="8011421" y="4587223"/>
              <a:ext cx="424800" cy="42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0" name="カギ線コネクタ 129">
              <a:extLst>
                <a:ext uri="{FF2B5EF4-FFF2-40B4-BE49-F238E27FC236}">
                  <a16:creationId xmlns:a16="http://schemas.microsoft.com/office/drawing/2014/main" id="{C134458B-4EAE-3716-89D8-D79476EAFC7E}"/>
                </a:ext>
              </a:extLst>
            </p:cNvPr>
            <p:cNvCxnSpPr>
              <a:cxnSpLocks/>
            </p:cNvCxnSpPr>
            <p:nvPr/>
          </p:nvCxnSpPr>
          <p:spPr>
            <a:xfrm>
              <a:off x="3386873" y="4822754"/>
              <a:ext cx="1742964" cy="2000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カギ線コネクタ 130">
              <a:extLst>
                <a:ext uri="{FF2B5EF4-FFF2-40B4-BE49-F238E27FC236}">
                  <a16:creationId xmlns:a16="http://schemas.microsoft.com/office/drawing/2014/main" id="{5F3FF747-2DA2-CA0E-9643-027C3D8F3340}"/>
                </a:ext>
              </a:extLst>
            </p:cNvPr>
            <p:cNvCxnSpPr>
              <a:cxnSpLocks/>
              <a:stCxn id="10" idx="3"/>
              <a:endCxn id="192" idx="1"/>
            </p:cNvCxnSpPr>
            <p:nvPr/>
          </p:nvCxnSpPr>
          <p:spPr>
            <a:xfrm>
              <a:off x="3307359" y="3082641"/>
              <a:ext cx="1823629" cy="1729411"/>
            </a:xfrm>
            <a:prstGeom prst="bentConnector3">
              <a:avLst>
                <a:gd name="adj1" fmla="val 32590"/>
              </a:avLst>
            </a:prstGeom>
            <a:ln w="952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D10B2EDA-B1E9-C4C7-FAB9-77D1A92F5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912599" y="2175774"/>
              <a:ext cx="520701" cy="510491"/>
            </a:xfrm>
            <a:prstGeom prst="rect">
              <a:avLst/>
            </a:prstGeom>
          </p:spPr>
        </p:pic>
        <p:grpSp>
          <p:nvGrpSpPr>
            <p:cNvPr id="43" name="グループ化 42">
              <a:extLst>
                <a:ext uri="{FF2B5EF4-FFF2-40B4-BE49-F238E27FC236}">
                  <a16:creationId xmlns:a16="http://schemas.microsoft.com/office/drawing/2014/main" id="{89F09D98-0059-8DDD-A970-07CA986F7F32}"/>
                </a:ext>
              </a:extLst>
            </p:cNvPr>
            <p:cNvGrpSpPr/>
            <p:nvPr/>
          </p:nvGrpSpPr>
          <p:grpSpPr>
            <a:xfrm>
              <a:off x="11105173" y="1850119"/>
              <a:ext cx="892755" cy="665939"/>
              <a:chOff x="3273503" y="4263117"/>
              <a:chExt cx="892755" cy="665939"/>
            </a:xfrm>
          </p:grpSpPr>
          <p:pic>
            <p:nvPicPr>
              <p:cNvPr id="62" name="Graphic 66606">
                <a:extLst>
                  <a:ext uri="{FF2B5EF4-FFF2-40B4-BE49-F238E27FC236}">
                    <a16:creationId xmlns:a16="http://schemas.microsoft.com/office/drawing/2014/main" id="{748B4527-640C-F1AE-7ECB-85260C7AA7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385322" y="4263117"/>
                <a:ext cx="598193" cy="598193"/>
              </a:xfrm>
              <a:prstGeom prst="rect">
                <a:avLst/>
              </a:prstGeom>
            </p:spPr>
          </p:pic>
          <p:sp>
            <p:nvSpPr>
              <p:cNvPr id="63" name="テキスト ボックス 134">
                <a:extLst>
                  <a:ext uri="{FF2B5EF4-FFF2-40B4-BE49-F238E27FC236}">
                    <a16:creationId xmlns:a16="http://schemas.microsoft.com/office/drawing/2014/main" id="{2B147C61-C8C8-9F15-87B2-E023903387EF}"/>
                  </a:ext>
                </a:extLst>
              </p:cNvPr>
              <p:cNvSpPr txBox="1"/>
              <p:nvPr/>
            </p:nvSpPr>
            <p:spPr>
              <a:xfrm>
                <a:off x="3273503" y="4695787"/>
                <a:ext cx="892755" cy="233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 defTabSz="1196438"/>
                <a:r>
                  <a:rPr lang="en-US" altLang="en-US" sz="916">
                    <a:solidFill>
                      <a:prstClr val="black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  <a:cs typeface="Arial" panose="020B0604020202020204" pitchFamily="34" charset="0"/>
                  </a:rPr>
                  <a:t>インターネット</a:t>
                </a:r>
              </a:p>
            </p:txBody>
          </p:sp>
        </p:grpSp>
        <p:sp>
          <p:nvSpPr>
            <p:cNvPr id="44" name="テキスト ボックス 135">
              <a:extLst>
                <a:ext uri="{FF2B5EF4-FFF2-40B4-BE49-F238E27FC236}">
                  <a16:creationId xmlns:a16="http://schemas.microsoft.com/office/drawing/2014/main" id="{3454DEAC-EECB-A161-934C-7C406CE3B944}"/>
                </a:ext>
              </a:extLst>
            </p:cNvPr>
            <p:cNvSpPr txBox="1"/>
            <p:nvPr/>
          </p:nvSpPr>
          <p:spPr>
            <a:xfrm>
              <a:off x="7634227" y="5019092"/>
              <a:ext cx="1204973" cy="459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196438"/>
              <a:r>
                <a:rPr lang="en-US" altLang="en-US" sz="80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AWS CodeBuild</a:t>
              </a:r>
            </a:p>
            <a:p>
              <a:pPr algn="ctr" defTabSz="1196438"/>
              <a:r>
                <a:rPr lang="ja-JP" altLang="en-US" sz="800">
                  <a:latin typeface="Meiryo UI" panose="020B0604030504040204" pitchFamily="34" charset="-128"/>
                  <a:ea typeface="Meiryo UI" panose="020B0604030504040204" pitchFamily="34" charset="-128"/>
                </a:rPr>
                <a:t>コードのビルド／デプロイ自動化</a:t>
              </a:r>
            </a:p>
          </p:txBody>
        </p:sp>
        <p:pic>
          <p:nvPicPr>
            <p:cNvPr id="45" name="Graphic 17">
              <a:extLst>
                <a:ext uri="{FF2B5EF4-FFF2-40B4-BE49-F238E27FC236}">
                  <a16:creationId xmlns:a16="http://schemas.microsoft.com/office/drawing/2014/main" id="{F322D866-AEF3-EF11-2943-AD450BCEA6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 bwMode="auto">
            <a:xfrm>
              <a:off x="4910322" y="738479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9">
              <a:extLst>
                <a:ext uri="{FF2B5EF4-FFF2-40B4-BE49-F238E27FC236}">
                  <a16:creationId xmlns:a16="http://schemas.microsoft.com/office/drawing/2014/main" id="{6CB887AA-A303-9CF4-6DD3-E10B96F075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7089" y="7896793"/>
              <a:ext cx="224313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eaLnBrk="1" hangingPunct="1"/>
              <a:r>
                <a:rPr lang="en-US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Amazon API Gateway</a:t>
              </a:r>
            </a:p>
            <a:p>
              <a:pPr algn="ctr" eaLnBrk="1" hangingPunct="1"/>
              <a:r>
                <a:rPr lang="ja-JP" altLang="en-US" sz="8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問い合わせ</a:t>
              </a:r>
              <a:r>
                <a:rPr lang="ja-JP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受付</a:t>
              </a:r>
              <a:r>
                <a:rPr lang="en-US" altLang="ja-JP" sz="8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API</a:t>
              </a:r>
              <a:endParaRPr lang="en-US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pic>
          <p:nvPicPr>
            <p:cNvPr id="47" name="Graphic 18">
              <a:extLst>
                <a:ext uri="{FF2B5EF4-FFF2-40B4-BE49-F238E27FC236}">
                  <a16:creationId xmlns:a16="http://schemas.microsoft.com/office/drawing/2014/main" id="{D59B2C94-EE51-F192-791F-CABC3EACE5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 bwMode="auto">
            <a:xfrm>
              <a:off x="10276420" y="7393176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TextBox 12">
              <a:extLst>
                <a:ext uri="{FF2B5EF4-FFF2-40B4-BE49-F238E27FC236}">
                  <a16:creationId xmlns:a16="http://schemas.microsoft.com/office/drawing/2014/main" id="{D2EFDD8C-4F7C-9CCA-A2F7-A4340B9B4A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6024" y="7901044"/>
              <a:ext cx="11370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eaLnBrk="1" hangingPunct="1"/>
              <a:r>
                <a:rPr lang="en-US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Amazon SES</a:t>
              </a:r>
            </a:p>
            <a:p>
              <a:pPr algn="ctr" eaLnBrk="1" hangingPunct="1"/>
              <a:r>
                <a:rPr lang="ja-JP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メール配信</a:t>
              </a:r>
              <a:endParaRPr lang="en-US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pic>
          <p:nvPicPr>
            <p:cNvPr id="49" name="Graphic 10">
              <a:extLst>
                <a:ext uri="{FF2B5EF4-FFF2-40B4-BE49-F238E27FC236}">
                  <a16:creationId xmlns:a16="http://schemas.microsoft.com/office/drawing/2014/main" id="{FB3E5775-F49E-91A1-D8F2-49CBF4F848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/>
          </p:blipFill>
          <p:spPr bwMode="auto">
            <a:xfrm>
              <a:off x="6353623" y="738479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Box 20">
              <a:extLst>
                <a:ext uri="{FF2B5EF4-FFF2-40B4-BE49-F238E27FC236}">
                  <a16:creationId xmlns:a16="http://schemas.microsoft.com/office/drawing/2014/main" id="{686C6CE0-9D80-70FB-733A-37F6B3D4D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4618" y="7907735"/>
              <a:ext cx="22923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eaLnBrk="1" hangingPunct="1"/>
              <a:r>
                <a:rPr lang="en-US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AWS Lambda</a:t>
              </a:r>
            </a:p>
            <a:p>
              <a:pPr algn="ctr" eaLnBrk="1" hangingPunct="1"/>
              <a:r>
                <a:rPr lang="ja-JP" altLang="en-US" sz="8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問い合わせ</a:t>
              </a:r>
              <a:r>
                <a:rPr lang="ja-JP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受付関数</a:t>
              </a:r>
              <a:endParaRPr lang="en-US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BCC890E6-7203-62DC-B47E-91E663E2D564}"/>
                </a:ext>
              </a:extLst>
            </p:cNvPr>
            <p:cNvGrpSpPr/>
            <p:nvPr/>
          </p:nvGrpSpPr>
          <p:grpSpPr>
            <a:xfrm>
              <a:off x="7140542" y="7388879"/>
              <a:ext cx="1609756" cy="1090031"/>
              <a:chOff x="5254317" y="3103233"/>
              <a:chExt cx="1149826" cy="778599"/>
            </a:xfrm>
          </p:grpSpPr>
          <p:pic>
            <p:nvPicPr>
              <p:cNvPr id="60" name="Graphic 26">
                <a:extLst>
                  <a:ext uri="{FF2B5EF4-FFF2-40B4-BE49-F238E27FC236}">
                    <a16:creationId xmlns:a16="http://schemas.microsoft.com/office/drawing/2014/main" id="{78B083AD-597D-752B-5DF3-691E335989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rcRect/>
              <a:stretch/>
            </p:blipFill>
            <p:spPr bwMode="auto">
              <a:xfrm>
                <a:off x="5613630" y="3103233"/>
                <a:ext cx="324000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" name="TextBox 11">
                <a:extLst>
                  <a:ext uri="{FF2B5EF4-FFF2-40B4-BE49-F238E27FC236}">
                    <a16:creationId xmlns:a16="http://schemas.microsoft.com/office/drawing/2014/main" id="{6DCB5B30-A804-5B21-C402-960508DBFB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54317" y="3459736"/>
                <a:ext cx="1149826" cy="4220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 defTabSz="1280160"/>
                <a:r>
                  <a:rPr lang="en-US" altLang="en-US" sz="800">
                    <a:solidFill>
                      <a:prstClr val="black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  <a:cs typeface="Arial" panose="020B0604020202020204" pitchFamily="34" charset="0"/>
                  </a:rPr>
                  <a:t>Amazon Simple Queue Service (Amazon SQS)</a:t>
                </a:r>
              </a:p>
              <a:p>
                <a:pPr algn="ctr" defTabSz="1280160"/>
                <a:r>
                  <a:rPr lang="ja-JP" altLang="en-US" sz="800">
                    <a:latin typeface="Meiryo UI" panose="020B0604030504040204" pitchFamily="34" charset="-128"/>
                    <a:ea typeface="Meiryo UI" panose="020B0604030504040204" pitchFamily="34" charset="-128"/>
                  </a:rPr>
                  <a:t>問い合わせ受付キューイング</a:t>
                </a:r>
              </a:p>
              <a:p>
                <a:pPr algn="ctr" defTabSz="1280160"/>
                <a:endParaRPr lang="en-US" altLang="en-US" sz="84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" name="グループ化 51">
              <a:extLst>
                <a:ext uri="{FF2B5EF4-FFF2-40B4-BE49-F238E27FC236}">
                  <a16:creationId xmlns:a16="http://schemas.microsoft.com/office/drawing/2014/main" id="{68E352C5-952D-9ABD-BE08-E588F93AB27E}"/>
                </a:ext>
              </a:extLst>
            </p:cNvPr>
            <p:cNvGrpSpPr/>
            <p:nvPr/>
          </p:nvGrpSpPr>
          <p:grpSpPr>
            <a:xfrm>
              <a:off x="8686028" y="7391537"/>
              <a:ext cx="1037463" cy="858547"/>
              <a:chOff x="2294122" y="5458310"/>
              <a:chExt cx="741045" cy="613253"/>
            </a:xfrm>
          </p:grpSpPr>
          <p:pic>
            <p:nvPicPr>
              <p:cNvPr id="58" name="Graphic 10">
                <a:extLst>
                  <a:ext uri="{FF2B5EF4-FFF2-40B4-BE49-F238E27FC236}">
                    <a16:creationId xmlns:a16="http://schemas.microsoft.com/office/drawing/2014/main" id="{588304E6-243A-A795-1795-1080F17E15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rcRect/>
              <a:stretch/>
            </p:blipFill>
            <p:spPr bwMode="auto">
              <a:xfrm>
                <a:off x="2502642" y="5458310"/>
                <a:ext cx="324000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" name="テキスト ボックス 147">
                <a:extLst>
                  <a:ext uri="{FF2B5EF4-FFF2-40B4-BE49-F238E27FC236}">
                    <a16:creationId xmlns:a16="http://schemas.microsoft.com/office/drawing/2014/main" id="{3B3E9442-BC9A-647B-2FDD-E60DEFE66FAE}"/>
                  </a:ext>
                </a:extLst>
              </p:cNvPr>
              <p:cNvSpPr txBox="1"/>
              <p:nvPr/>
            </p:nvSpPr>
            <p:spPr>
              <a:xfrm>
                <a:off x="2294122" y="5829736"/>
                <a:ext cx="741045" cy="241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367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 defTabSz="1280160"/>
                <a:r>
                  <a:rPr kumimoji="1" lang="en-US" altLang="ja-JP" sz="800">
                    <a:solidFill>
                      <a:prstClr val="black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AWS Lambda</a:t>
                </a:r>
              </a:p>
              <a:p>
                <a:pPr algn="ctr" defTabSz="1280160"/>
                <a:r>
                  <a:rPr kumimoji="1" lang="ja-JP" altLang="en-US" sz="800">
                    <a:solidFill>
                      <a:prstClr val="black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通知メール送信処理</a:t>
                </a:r>
              </a:p>
            </p:txBody>
          </p:sp>
        </p:grpSp>
        <p:sp>
          <p:nvSpPr>
            <p:cNvPr id="53" name="角丸四角形 148">
              <a:extLst>
                <a:ext uri="{FF2B5EF4-FFF2-40B4-BE49-F238E27FC236}">
                  <a16:creationId xmlns:a16="http://schemas.microsoft.com/office/drawing/2014/main" id="{0F2BE01D-6859-0D68-1523-ECF68A40CAF6}"/>
                </a:ext>
              </a:extLst>
            </p:cNvPr>
            <p:cNvSpPr/>
            <p:nvPr/>
          </p:nvSpPr>
          <p:spPr>
            <a:xfrm>
              <a:off x="4718715" y="4134796"/>
              <a:ext cx="252000" cy="252000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024128">
                <a:defRPr/>
              </a:pPr>
              <a:r>
                <a:rPr kumimoji="1" lang="en-US" altLang="ja-JP" sz="1260" b="1" kern="0" dirty="0">
                  <a:solidFill>
                    <a:srgbClr val="FFFFFF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5</a:t>
              </a:r>
              <a:endParaRPr kumimoji="1" lang="ja-JP" altLang="en-US" sz="126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54" name="角丸四角形 149">
              <a:extLst>
                <a:ext uri="{FF2B5EF4-FFF2-40B4-BE49-F238E27FC236}">
                  <a16:creationId xmlns:a16="http://schemas.microsoft.com/office/drawing/2014/main" id="{5C8AC3BE-9E3A-3891-E63E-9450B0BA5BC4}"/>
                </a:ext>
              </a:extLst>
            </p:cNvPr>
            <p:cNvSpPr/>
            <p:nvPr/>
          </p:nvSpPr>
          <p:spPr>
            <a:xfrm>
              <a:off x="4631824" y="7258996"/>
              <a:ext cx="252000" cy="252000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024128">
                <a:defRPr/>
              </a:pPr>
              <a:r>
                <a:rPr kumimoji="1" lang="en-US" altLang="ja-JP" sz="1260" b="1" kern="0" dirty="0">
                  <a:solidFill>
                    <a:srgbClr val="FFFFFF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6</a:t>
              </a:r>
              <a:endParaRPr kumimoji="1" lang="ja-JP" altLang="en-US" sz="126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55" name="角丸四角形 150">
              <a:extLst>
                <a:ext uri="{FF2B5EF4-FFF2-40B4-BE49-F238E27FC236}">
                  <a16:creationId xmlns:a16="http://schemas.microsoft.com/office/drawing/2014/main" id="{258CF16B-2E2C-B17C-2CEE-3C912C1D22D4}"/>
                </a:ext>
              </a:extLst>
            </p:cNvPr>
            <p:cNvSpPr/>
            <p:nvPr/>
          </p:nvSpPr>
          <p:spPr>
            <a:xfrm>
              <a:off x="6867024" y="7284396"/>
              <a:ext cx="252000" cy="252000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024128">
                <a:defRPr/>
              </a:pPr>
              <a:r>
                <a:rPr kumimoji="1" lang="en-US" altLang="ja-JP" sz="1260" b="1" kern="0" dirty="0">
                  <a:solidFill>
                    <a:srgbClr val="FFFFFF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7</a:t>
              </a:r>
              <a:endParaRPr kumimoji="1" lang="ja-JP" altLang="en-US" sz="126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56" name="角丸四角形 151">
              <a:extLst>
                <a:ext uri="{FF2B5EF4-FFF2-40B4-BE49-F238E27FC236}">
                  <a16:creationId xmlns:a16="http://schemas.microsoft.com/office/drawing/2014/main" id="{45E713FE-D48F-F54D-0E9B-4B5024CBEFBC}"/>
                </a:ext>
              </a:extLst>
            </p:cNvPr>
            <p:cNvSpPr/>
            <p:nvPr/>
          </p:nvSpPr>
          <p:spPr>
            <a:xfrm>
              <a:off x="12937624" y="6293796"/>
              <a:ext cx="252000" cy="252000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024128">
                <a:defRPr/>
              </a:pPr>
              <a:r>
                <a:rPr kumimoji="1" lang="en-US" altLang="ja-JP" sz="1260" b="1" kern="0" dirty="0">
                  <a:solidFill>
                    <a:srgbClr val="FFFFFF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8</a:t>
              </a:r>
              <a:endParaRPr kumimoji="1" lang="ja-JP" altLang="en-US" sz="126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57" name="Oval 28">
              <a:extLst>
                <a:ext uri="{FF2B5EF4-FFF2-40B4-BE49-F238E27FC236}">
                  <a16:creationId xmlns:a16="http://schemas.microsoft.com/office/drawing/2014/main" id="{F27BFAAA-1838-E54A-FE50-A9E1150B8D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91473" y="6653565"/>
              <a:ext cx="430699" cy="430699"/>
            </a:xfrm>
            <a:prstGeom prst="ellipse">
              <a:avLst/>
            </a:prstGeom>
            <a:solidFill>
              <a:schemeClr val="tx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 defTabSz="1196438">
                <a:defRPr/>
              </a:pPr>
              <a:r>
                <a:rPr lang="en-US" sz="1832" b="1" dirty="0">
                  <a:solidFill>
                    <a:prstClr val="white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110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F3BDFD01-82D0-2958-A9AA-1C6717426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3-9. </a:t>
            </a:r>
            <a:r>
              <a:rPr kumimoji="1" lang="ja-JP" altLang="en-US" dirty="0"/>
              <a:t>統計</a:t>
            </a:r>
            <a:r>
              <a:rPr kumimoji="1" lang="ja-JP" altLang="en-US"/>
              <a:t>システム</a:t>
            </a:r>
            <a:endParaRPr kumimoji="1" lang="ja-JP" altLang="en-US" sz="3600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6EE063B-647C-6DB3-50DA-550869443575}"/>
              </a:ext>
            </a:extLst>
          </p:cNvPr>
          <p:cNvSpPr/>
          <p:nvPr/>
        </p:nvSpPr>
        <p:spPr>
          <a:xfrm>
            <a:off x="19252960" y="5117780"/>
            <a:ext cx="1458248" cy="20090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114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1498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  <a:sym typeface="Arial"/>
              </a:rPr>
              <a:t>拠点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EE0C06A-77A5-7F79-AC47-324468669EBF}"/>
              </a:ext>
            </a:extLst>
          </p:cNvPr>
          <p:cNvSpPr/>
          <p:nvPr/>
        </p:nvSpPr>
        <p:spPr>
          <a:xfrm>
            <a:off x="10056718" y="3589706"/>
            <a:ext cx="1035530" cy="34972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4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1124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  <a:sym typeface="Arial"/>
              </a:rPr>
              <a:t>デジタル庁</a:t>
            </a:r>
            <a:br>
              <a:rPr kumimoji="1" lang="en-US" altLang="ja-JP" sz="1124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  <a:sym typeface="Arial"/>
              </a:rPr>
            </a:br>
            <a:r>
              <a:rPr kumimoji="1" lang="ja-JP" altLang="en-US" sz="1124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  <a:sym typeface="Arial"/>
              </a:rPr>
              <a:t>マイナ認証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EBF63D6-8AD8-CE26-AA09-69184E5D0222}"/>
              </a:ext>
            </a:extLst>
          </p:cNvPr>
          <p:cNvSpPr/>
          <p:nvPr/>
        </p:nvSpPr>
        <p:spPr>
          <a:xfrm>
            <a:off x="6999495" y="4085506"/>
            <a:ext cx="11107398" cy="884801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114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1498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  <a:sym typeface="Arial"/>
              </a:rPr>
              <a:t>ガバメントクラウド</a:t>
            </a:r>
          </a:p>
        </p:txBody>
      </p:sp>
      <p:pic>
        <p:nvPicPr>
          <p:cNvPr id="6" name="Graphic 66599">
            <a:extLst>
              <a:ext uri="{FF2B5EF4-FFF2-40B4-BE49-F238E27FC236}">
                <a16:creationId xmlns:a16="http://schemas.microsoft.com/office/drawing/2014/main" id="{AC92C144-B026-B3A7-C18D-1BB5A9DD4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185729" y="5237563"/>
            <a:ext cx="570750" cy="570750"/>
          </a:xfrm>
          <a:prstGeom prst="rect">
            <a:avLst/>
          </a:prstGeom>
        </p:spPr>
      </p:pic>
      <p:pic>
        <p:nvPicPr>
          <p:cNvPr id="7" name="Graphic 66606">
            <a:extLst>
              <a:ext uri="{FF2B5EF4-FFF2-40B4-BE49-F238E27FC236}">
                <a16:creationId xmlns:a16="http://schemas.microsoft.com/office/drawing/2014/main" id="{2DF8FBD2-989D-4943-FE11-62973FF545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46275" y="6897948"/>
            <a:ext cx="570750" cy="57075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BB11A2C-FAEA-C23F-B4E6-DB8E89B9F8C6}"/>
              </a:ext>
            </a:extLst>
          </p:cNvPr>
          <p:cNvSpPr/>
          <p:nvPr/>
        </p:nvSpPr>
        <p:spPr>
          <a:xfrm>
            <a:off x="7361866" y="4482549"/>
            <a:ext cx="5527829" cy="636023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114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1498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  <a:sym typeface="Arial"/>
              </a:rPr>
              <a:t>　　調査・配信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9063B86-F61C-6378-8616-05337CA2439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3231" y="7155538"/>
            <a:ext cx="463103" cy="455808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D5E49B0-403F-E822-9683-B816AECF2848}"/>
              </a:ext>
            </a:extLst>
          </p:cNvPr>
          <p:cNvSpPr txBox="1"/>
          <p:nvPr/>
        </p:nvSpPr>
        <p:spPr>
          <a:xfrm>
            <a:off x="5781999" y="7574709"/>
            <a:ext cx="665567" cy="284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14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124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申請者</a:t>
            </a:r>
            <a:endParaRPr kumimoji="1" lang="en-US" altLang="ja-JP" sz="124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/>
              <a:sym typeface="Arial"/>
            </a:endParaRPr>
          </a:p>
        </p:txBody>
      </p:sp>
      <p:cxnSp>
        <p:nvCxnSpPr>
          <p:cNvPr id="11" name="カギ線コネクタ 10">
            <a:extLst>
              <a:ext uri="{FF2B5EF4-FFF2-40B4-BE49-F238E27FC236}">
                <a16:creationId xmlns:a16="http://schemas.microsoft.com/office/drawing/2014/main" id="{2A719E58-1538-C1CE-AA3F-FF9292FB401F}"/>
              </a:ext>
            </a:extLst>
          </p:cNvPr>
          <p:cNvCxnSpPr>
            <a:cxnSpLocks/>
            <a:stCxn id="10" idx="3"/>
            <a:endCxn id="19" idx="1"/>
          </p:cNvCxnSpPr>
          <p:nvPr/>
        </p:nvCxnSpPr>
        <p:spPr>
          <a:xfrm flipV="1">
            <a:off x="6447566" y="5567886"/>
            <a:ext cx="1300810" cy="2149010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7885871-D5CE-4B72-5865-71894592E063}"/>
              </a:ext>
            </a:extLst>
          </p:cNvPr>
          <p:cNvSpPr/>
          <p:nvPr/>
        </p:nvSpPr>
        <p:spPr>
          <a:xfrm>
            <a:off x="13030113" y="4494956"/>
            <a:ext cx="4886532" cy="632744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114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1498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  <a:sym typeface="Arial"/>
              </a:rPr>
              <a:t>回収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7CA06993-84A1-AB0F-7E32-BCB24CFD70D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03168" y="5735934"/>
            <a:ext cx="480554" cy="455808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DEFFB54-1ED2-7BAB-CA60-D3B7C35570CB}"/>
              </a:ext>
            </a:extLst>
          </p:cNvPr>
          <p:cNvSpPr txBox="1"/>
          <p:nvPr/>
        </p:nvSpPr>
        <p:spPr>
          <a:xfrm>
            <a:off x="19724775" y="6195845"/>
            <a:ext cx="505267" cy="284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14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124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職員</a:t>
            </a:r>
          </a:p>
        </p:txBody>
      </p:sp>
      <p:cxnSp>
        <p:nvCxnSpPr>
          <p:cNvPr id="15" name="カギ線コネクタ 14">
            <a:extLst>
              <a:ext uri="{FF2B5EF4-FFF2-40B4-BE49-F238E27FC236}">
                <a16:creationId xmlns:a16="http://schemas.microsoft.com/office/drawing/2014/main" id="{287D3F76-6EDE-27E7-1825-F2EF9524C020}"/>
              </a:ext>
            </a:extLst>
          </p:cNvPr>
          <p:cNvCxnSpPr>
            <a:cxnSpLocks/>
            <a:stCxn id="38" idx="6"/>
          </p:cNvCxnSpPr>
          <p:nvPr/>
        </p:nvCxnSpPr>
        <p:spPr>
          <a:xfrm flipV="1">
            <a:off x="9241313" y="3935248"/>
            <a:ext cx="1345145" cy="1547554"/>
          </a:xfrm>
          <a:prstGeom prst="bentConnector2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53DEC9C-B7CA-2521-B8FC-775E966FB676}"/>
              </a:ext>
            </a:extLst>
          </p:cNvPr>
          <p:cNvSpPr txBox="1"/>
          <p:nvPr/>
        </p:nvSpPr>
        <p:spPr>
          <a:xfrm>
            <a:off x="6239585" y="7310769"/>
            <a:ext cx="851800" cy="22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4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874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  <a:sym typeface="Arial"/>
              </a:rPr>
              <a:t>インターネット</a:t>
            </a:r>
            <a:endParaRPr kumimoji="0" lang="en-US" altLang="en-US" sz="874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Oval 28">
            <a:extLst>
              <a:ext uri="{FF2B5EF4-FFF2-40B4-BE49-F238E27FC236}">
                <a16:creationId xmlns:a16="http://schemas.microsoft.com/office/drawing/2014/main" id="{7BBE2371-6D81-3869-0EE7-81BC41AD295C}"/>
              </a:ext>
            </a:extLst>
          </p:cNvPr>
          <p:cNvSpPr>
            <a:spLocks noChangeAspect="1"/>
          </p:cNvSpPr>
          <p:nvPr/>
        </p:nvSpPr>
        <p:spPr bwMode="auto">
          <a:xfrm>
            <a:off x="7253409" y="4383207"/>
            <a:ext cx="410941" cy="410941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marL="0" marR="0" lvl="0" indent="0" algn="ctr" defTabSz="114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48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１</a:t>
            </a:r>
          </a:p>
        </p:txBody>
      </p:sp>
      <p:sp>
        <p:nvSpPr>
          <p:cNvPr id="18" name="Oval 28">
            <a:extLst>
              <a:ext uri="{FF2B5EF4-FFF2-40B4-BE49-F238E27FC236}">
                <a16:creationId xmlns:a16="http://schemas.microsoft.com/office/drawing/2014/main" id="{D939305C-F6F4-2A72-2740-CDACE236E9A3}"/>
              </a:ext>
            </a:extLst>
          </p:cNvPr>
          <p:cNvSpPr>
            <a:spLocks noChangeAspect="1"/>
          </p:cNvSpPr>
          <p:nvPr/>
        </p:nvSpPr>
        <p:spPr bwMode="auto">
          <a:xfrm>
            <a:off x="16812921" y="4383206"/>
            <a:ext cx="410941" cy="410941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marL="0" marR="0" lvl="0" indent="0" algn="ctr" defTabSz="114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48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2</a:t>
            </a:r>
          </a:p>
        </p:txBody>
      </p:sp>
      <p:pic>
        <p:nvPicPr>
          <p:cNvPr id="19" name="Graphic 6">
            <a:extLst>
              <a:ext uri="{FF2B5EF4-FFF2-40B4-BE49-F238E27FC236}">
                <a16:creationId xmlns:a16="http://schemas.microsoft.com/office/drawing/2014/main" id="{3DE9E82C-49CB-6327-DC59-30BF8FC41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 bwMode="auto">
          <a:xfrm>
            <a:off x="7748376" y="5365651"/>
            <a:ext cx="404469" cy="40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3AB41A4-DA17-AA9C-B480-0B6576544383}"/>
              </a:ext>
            </a:extLst>
          </p:cNvPr>
          <p:cNvSpPr txBox="1"/>
          <p:nvPr/>
        </p:nvSpPr>
        <p:spPr>
          <a:xfrm>
            <a:off x="7181076" y="5740725"/>
            <a:ext cx="1493667" cy="322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4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749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  <a:sym typeface="Arial"/>
              </a:rPr>
              <a:t>Elastic Load Balancing</a:t>
            </a:r>
          </a:p>
          <a:p>
            <a:pPr marL="0" marR="0" lvl="0" indent="0" algn="ctr" defTabSz="114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749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  <a:sym typeface="Arial"/>
              </a:rPr>
              <a:t>負荷分散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CE836A26-D4A7-4009-7208-9421BB29E070}"/>
              </a:ext>
            </a:extLst>
          </p:cNvPr>
          <p:cNvGrpSpPr/>
          <p:nvPr/>
        </p:nvGrpSpPr>
        <p:grpSpPr>
          <a:xfrm>
            <a:off x="8740384" y="7873527"/>
            <a:ext cx="1022975" cy="807941"/>
            <a:chOff x="2487617" y="3901785"/>
            <a:chExt cx="819455" cy="647201"/>
          </a:xfrm>
        </p:grpSpPr>
        <p:pic>
          <p:nvPicPr>
            <p:cNvPr id="22" name="Graphic 8">
              <a:extLst>
                <a:ext uri="{FF2B5EF4-FFF2-40B4-BE49-F238E27FC236}">
                  <a16:creationId xmlns:a16="http://schemas.microsoft.com/office/drawing/2014/main" id="{C7469E6B-0B54-5742-B69D-DC2CD8D4FA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 bwMode="auto">
            <a:xfrm>
              <a:off x="2735344" y="3901785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DAA996BD-FAEC-6588-4C01-B76FA53F9F19}"/>
                </a:ext>
              </a:extLst>
            </p:cNvPr>
            <p:cNvSpPr txBox="1"/>
            <p:nvPr/>
          </p:nvSpPr>
          <p:spPr>
            <a:xfrm>
              <a:off x="2487617" y="4197968"/>
              <a:ext cx="819455" cy="35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141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1" lang="en-US" altLang="ja-JP" sz="74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34" charset="-128"/>
                  <a:ea typeface="Meiryo UI" panose="020B0604030504040204" pitchFamily="34" charset="-128"/>
                  <a:cs typeface="Arial"/>
                  <a:sym typeface="Arial"/>
                </a:rPr>
                <a:t>Amazon S3</a:t>
              </a:r>
            </a:p>
            <a:p>
              <a:pPr marL="0" marR="0" lvl="0" indent="0" algn="ctr" defTabSz="1141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1" lang="ja-JP" altLang="en-US" sz="74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34" charset="-128"/>
                  <a:ea typeface="Meiryo UI" panose="020B0604030504040204" pitchFamily="34" charset="-128"/>
                  <a:cs typeface="Arial"/>
                  <a:sym typeface="Arial"/>
                </a:rPr>
                <a:t>コンテンツ配信</a:t>
              </a:r>
              <a:endParaRPr kumimoji="1" lang="en-US" altLang="ja-JP" sz="74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endParaRPr>
            </a:p>
            <a:p>
              <a:pPr marL="0" marR="0" lvl="0" indent="0" algn="ctr" defTabSz="1141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1" lang="ja-JP" altLang="en-US" sz="74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34" charset="-128"/>
                  <a:ea typeface="Meiryo UI" panose="020B0604030504040204" pitchFamily="34" charset="-128"/>
                  <a:cs typeface="Arial"/>
                  <a:sym typeface="Arial"/>
                </a:rPr>
                <a:t>ストレージ</a:t>
              </a:r>
              <a:endParaRPr kumimoji="1" lang="ja-JP" altLang="en-US" sz="749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endParaRP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34DB5D5D-5CFE-D3CB-9121-95E724ABEAD7}"/>
              </a:ext>
            </a:extLst>
          </p:cNvPr>
          <p:cNvGrpSpPr/>
          <p:nvPr/>
        </p:nvGrpSpPr>
        <p:grpSpPr>
          <a:xfrm>
            <a:off x="7314636" y="7866285"/>
            <a:ext cx="1305135" cy="676434"/>
            <a:chOff x="1345521" y="3895984"/>
            <a:chExt cx="1045479" cy="541858"/>
          </a:xfrm>
        </p:grpSpPr>
        <p:pic>
          <p:nvPicPr>
            <p:cNvPr id="25" name="Graphic 19">
              <a:extLst>
                <a:ext uri="{FF2B5EF4-FFF2-40B4-BE49-F238E27FC236}">
                  <a16:creationId xmlns:a16="http://schemas.microsoft.com/office/drawing/2014/main" id="{A383571B-185A-44F9-8178-A077C2E439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 bwMode="auto">
            <a:xfrm>
              <a:off x="1706260" y="3895984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29B0B365-6E6C-1510-E078-F92DB7638E47}"/>
                </a:ext>
              </a:extLst>
            </p:cNvPr>
            <p:cNvSpPr txBox="1"/>
            <p:nvPr/>
          </p:nvSpPr>
          <p:spPr>
            <a:xfrm>
              <a:off x="1345521" y="4179175"/>
              <a:ext cx="1045479" cy="258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141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1" lang="en-US" altLang="ja-JP" sz="74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34" charset="-128"/>
                  <a:ea typeface="Meiryo UI" panose="020B0604030504040204" pitchFamily="34" charset="-128"/>
                  <a:cs typeface="Arial"/>
                  <a:sym typeface="Arial"/>
                </a:rPr>
                <a:t>Amazon CloudFront</a:t>
              </a:r>
            </a:p>
            <a:p>
              <a:pPr marL="0" marR="0" lvl="0" indent="0" algn="ctr" defTabSz="1141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1" lang="ja-JP" altLang="en-US" sz="74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34" charset="-128"/>
                  <a:ea typeface="Meiryo UI" panose="020B0604030504040204" pitchFamily="34" charset="-128"/>
                  <a:cs typeface="Arial"/>
                  <a:sym typeface="Arial"/>
                </a:rPr>
                <a:t>フロントエンド配信</a:t>
              </a:r>
              <a:r>
                <a:rPr kumimoji="1" lang="en-US" altLang="ja-JP" sz="74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34" charset="-128"/>
                  <a:ea typeface="Meiryo UI" panose="020B0604030504040204" pitchFamily="34" charset="-128"/>
                  <a:cs typeface="Arial"/>
                  <a:sym typeface="Arial"/>
                </a:rPr>
                <a:t>CDN</a:t>
              </a:r>
              <a:endParaRPr kumimoji="1" lang="ja-JP" altLang="en-US" sz="749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endParaRPr>
            </a:p>
          </p:txBody>
        </p:sp>
      </p:grpSp>
      <p:cxnSp>
        <p:nvCxnSpPr>
          <p:cNvPr id="27" name="カギ線コネクタ 26">
            <a:extLst>
              <a:ext uri="{FF2B5EF4-FFF2-40B4-BE49-F238E27FC236}">
                <a16:creationId xmlns:a16="http://schemas.microsoft.com/office/drawing/2014/main" id="{D6D7EFA3-625B-7DD1-9B8D-6967E32EFB21}"/>
              </a:ext>
            </a:extLst>
          </p:cNvPr>
          <p:cNvCxnSpPr>
            <a:cxnSpLocks/>
            <a:stCxn id="10" idx="3"/>
            <a:endCxn id="25" idx="1"/>
          </p:cNvCxnSpPr>
          <p:nvPr/>
        </p:nvCxnSpPr>
        <p:spPr>
          <a:xfrm>
            <a:off x="6447566" y="7716896"/>
            <a:ext cx="1317402" cy="351624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534270C4-96E3-7342-7936-6D0A00BEDA4A}"/>
              </a:ext>
            </a:extLst>
          </p:cNvPr>
          <p:cNvCxnSpPr>
            <a:cxnSpLocks/>
            <a:stCxn id="25" idx="3"/>
            <a:endCxn id="22" idx="1"/>
          </p:cNvCxnSpPr>
          <p:nvPr/>
        </p:nvCxnSpPr>
        <p:spPr>
          <a:xfrm>
            <a:off x="8169437" y="8068518"/>
            <a:ext cx="880199" cy="7241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DB49A0A-4E61-CB8C-6EA3-2CDB746AE918}"/>
              </a:ext>
            </a:extLst>
          </p:cNvPr>
          <p:cNvSpPr txBox="1"/>
          <p:nvPr/>
        </p:nvSpPr>
        <p:spPr>
          <a:xfrm>
            <a:off x="8633842" y="5131878"/>
            <a:ext cx="841258" cy="207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4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ja-JP" sz="749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Amazon ECS</a:t>
            </a:r>
            <a:endParaRPr kumimoji="1" lang="en-US" altLang="ja-JP" sz="749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/>
              <a:sym typeface="Arial"/>
            </a:endParaRPr>
          </a:p>
        </p:txBody>
      </p:sp>
      <p:sp>
        <p:nvSpPr>
          <p:cNvPr id="30" name="Rectangle 43">
            <a:extLst>
              <a:ext uri="{FF2B5EF4-FFF2-40B4-BE49-F238E27FC236}">
                <a16:creationId xmlns:a16="http://schemas.microsoft.com/office/drawing/2014/main" id="{A5A1AA15-F741-7103-22C5-F6CE527AC8D0}"/>
              </a:ext>
            </a:extLst>
          </p:cNvPr>
          <p:cNvSpPr/>
          <p:nvPr/>
        </p:nvSpPr>
        <p:spPr>
          <a:xfrm>
            <a:off x="8503310" y="5166719"/>
            <a:ext cx="931248" cy="916762"/>
          </a:xfrm>
          <a:prstGeom prst="rect">
            <a:avLst/>
          </a:prstGeom>
          <a:noFill/>
          <a:ln w="12700" cap="flat" cmpd="sng" algn="ctr">
            <a:solidFill>
              <a:srgbClr val="D86613"/>
            </a:solidFill>
            <a:prstDash val="dash"/>
            <a:miter lim="800000"/>
          </a:ln>
          <a:effectLst/>
        </p:spPr>
        <p:txBody>
          <a:bodyPr rot="0" spcFirstLastPara="0" vertOverflow="overflow" horzOverflow="overflow" vert="horz" wrap="square" lIns="114150" tIns="0" rIns="449410" bIns="570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114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749" b="0" i="0" u="none" strike="noStrike" kern="0" cap="none" spc="0" normalizeH="0" baseline="0" noProof="0">
              <a:ln>
                <a:noFill/>
              </a:ln>
              <a:solidFill>
                <a:srgbClr val="D86613"/>
              </a:solidFill>
              <a:effectLst/>
              <a:uLnTx/>
              <a:uFillTx/>
              <a:latin typeface="Arial" panose="020B0604020202020204"/>
              <a:cs typeface="Arial"/>
              <a:sym typeface="Arial"/>
            </a:endParaRPr>
          </a:p>
        </p:txBody>
      </p:sp>
      <p:pic>
        <p:nvPicPr>
          <p:cNvPr id="31" name="Graphic 18">
            <a:extLst>
              <a:ext uri="{FF2B5EF4-FFF2-40B4-BE49-F238E27FC236}">
                <a16:creationId xmlns:a16="http://schemas.microsoft.com/office/drawing/2014/main" id="{C47FAADE-CACE-D5FA-F028-3971B6FF1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 bwMode="auto">
          <a:xfrm>
            <a:off x="8498794" y="5164988"/>
            <a:ext cx="242404" cy="24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Graphic 13">
            <a:extLst>
              <a:ext uri="{FF2B5EF4-FFF2-40B4-BE49-F238E27FC236}">
                <a16:creationId xmlns:a16="http://schemas.microsoft.com/office/drawing/2014/main" id="{600686CE-47DA-7D28-5E67-118286884D0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768572" y="5338941"/>
            <a:ext cx="449410" cy="449410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537354F-2E57-2DA2-AE07-EBD1C2EE6026}"/>
              </a:ext>
            </a:extLst>
          </p:cNvPr>
          <p:cNvSpPr txBox="1"/>
          <p:nvPr/>
        </p:nvSpPr>
        <p:spPr>
          <a:xfrm>
            <a:off x="8614522" y="5721685"/>
            <a:ext cx="737702" cy="322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14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74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　バックエンド</a:t>
            </a:r>
            <a:endParaRPr kumimoji="1" lang="en-US" altLang="ja-JP" sz="749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/>
              <a:sym typeface="Arial"/>
            </a:endParaRPr>
          </a:p>
          <a:p>
            <a:pPr marL="0" marR="0" lvl="0" indent="0" algn="ctr" defTabSz="114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74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アプリケーション</a:t>
            </a:r>
            <a:endParaRPr kumimoji="1" lang="ja-JP" altLang="en-US" sz="749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/>
              <a:sym typeface="Arial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96AFF01-9E13-DCC7-D0CA-730A2981A0FC}"/>
              </a:ext>
            </a:extLst>
          </p:cNvPr>
          <p:cNvSpPr txBox="1"/>
          <p:nvPr/>
        </p:nvSpPr>
        <p:spPr>
          <a:xfrm>
            <a:off x="9525826" y="6410229"/>
            <a:ext cx="13376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7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Amazon </a:t>
            </a:r>
            <a:r>
              <a:rPr kumimoji="0" lang="en-US" altLang="en-US" sz="75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DocumentDB</a:t>
            </a:r>
            <a:endParaRPr kumimoji="0" lang="en-US" altLang="en-US" sz="7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7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回答内容保管</a:t>
            </a:r>
            <a:endParaRPr kumimoji="0" lang="en-US" altLang="ja-JP" sz="7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7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ユーザ情報保管</a:t>
            </a:r>
            <a:endParaRPr kumimoji="0" lang="en-US" altLang="ja-JP" sz="7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7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データベース</a:t>
            </a:r>
            <a:endParaRPr kumimoji="0" lang="en-US" altLang="en-US" sz="7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  <a:sym typeface="Arial"/>
            </a:endParaRPr>
          </a:p>
        </p:txBody>
      </p:sp>
      <p:pic>
        <p:nvPicPr>
          <p:cNvPr id="35" name="Graphic 18">
            <a:extLst>
              <a:ext uri="{FF2B5EF4-FFF2-40B4-BE49-F238E27FC236}">
                <a16:creationId xmlns:a16="http://schemas.microsoft.com/office/drawing/2014/main" id="{FE1610C4-7DB1-CA00-4CBA-64563B317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 bwMode="auto">
          <a:xfrm>
            <a:off x="9992414" y="6060442"/>
            <a:ext cx="404469" cy="40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983FA20-8BC8-F577-7459-398138067FAD}"/>
              </a:ext>
            </a:extLst>
          </p:cNvPr>
          <p:cNvSpPr txBox="1"/>
          <p:nvPr/>
        </p:nvSpPr>
        <p:spPr>
          <a:xfrm>
            <a:off x="10764943" y="6435629"/>
            <a:ext cx="133764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7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Amazon </a:t>
            </a:r>
            <a:r>
              <a:rPr kumimoji="0" lang="en-US" altLang="en-US" sz="75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DocumentDB</a:t>
            </a:r>
            <a:endParaRPr kumimoji="0" lang="en-US" altLang="en-US" sz="7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-JP" sz="7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Change Stream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7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回答内容連携ストリーム</a:t>
            </a:r>
            <a:endParaRPr kumimoji="1" lang="en-US" altLang="ja-JP" sz="7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/>
              <a:sym typeface="Arial"/>
            </a:endParaRPr>
          </a:p>
        </p:txBody>
      </p:sp>
      <p:cxnSp>
        <p:nvCxnSpPr>
          <p:cNvPr id="37" name="カギ線コネクタ 36">
            <a:extLst>
              <a:ext uri="{FF2B5EF4-FFF2-40B4-BE49-F238E27FC236}">
                <a16:creationId xmlns:a16="http://schemas.microsoft.com/office/drawing/2014/main" id="{3375F577-E33B-C954-BE6B-AB944FF2DD92}"/>
              </a:ext>
            </a:extLst>
          </p:cNvPr>
          <p:cNvCxnSpPr>
            <a:cxnSpLocks/>
            <a:stCxn id="39" idx="6"/>
            <a:endCxn id="35" idx="1"/>
          </p:cNvCxnSpPr>
          <p:nvPr/>
        </p:nvCxnSpPr>
        <p:spPr>
          <a:xfrm>
            <a:off x="9241313" y="5617561"/>
            <a:ext cx="751101" cy="645116"/>
          </a:xfrm>
          <a:prstGeom prst="bentConnector3">
            <a:avLst>
              <a:gd name="adj1" fmla="val 39528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28">
            <a:extLst>
              <a:ext uri="{FF2B5EF4-FFF2-40B4-BE49-F238E27FC236}">
                <a16:creationId xmlns:a16="http://schemas.microsoft.com/office/drawing/2014/main" id="{1A0EEF8C-1012-C926-11F8-C26D53AD94E9}"/>
              </a:ext>
            </a:extLst>
          </p:cNvPr>
          <p:cNvSpPr>
            <a:spLocks noChangeAspect="1"/>
          </p:cNvSpPr>
          <p:nvPr/>
        </p:nvSpPr>
        <p:spPr bwMode="auto">
          <a:xfrm>
            <a:off x="9151431" y="5437859"/>
            <a:ext cx="89882" cy="89882"/>
          </a:xfrm>
          <a:prstGeom prst="ellipse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marL="0" marR="0" lvl="0" indent="0" algn="ctr" defTabSz="114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748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  <a:sym typeface="Arial"/>
            </a:endParaRPr>
          </a:p>
        </p:txBody>
      </p:sp>
      <p:sp>
        <p:nvSpPr>
          <p:cNvPr id="39" name="Oval 28">
            <a:extLst>
              <a:ext uri="{FF2B5EF4-FFF2-40B4-BE49-F238E27FC236}">
                <a16:creationId xmlns:a16="http://schemas.microsoft.com/office/drawing/2014/main" id="{7677A0FE-4808-4B48-2A4F-D36EA2C04EB7}"/>
              </a:ext>
            </a:extLst>
          </p:cNvPr>
          <p:cNvSpPr>
            <a:spLocks noChangeAspect="1"/>
          </p:cNvSpPr>
          <p:nvPr/>
        </p:nvSpPr>
        <p:spPr bwMode="auto">
          <a:xfrm>
            <a:off x="9151431" y="5572620"/>
            <a:ext cx="89882" cy="89882"/>
          </a:xfrm>
          <a:prstGeom prst="ellipse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marL="0" marR="0" lvl="0" indent="0" algn="ctr" defTabSz="114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748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  <a:sym typeface="Arial"/>
            </a:endParaRPr>
          </a:p>
        </p:txBody>
      </p:sp>
      <p:sp>
        <p:nvSpPr>
          <p:cNvPr id="40" name="Oval 28">
            <a:extLst>
              <a:ext uri="{FF2B5EF4-FFF2-40B4-BE49-F238E27FC236}">
                <a16:creationId xmlns:a16="http://schemas.microsoft.com/office/drawing/2014/main" id="{CD84791B-19A2-3F0C-EFE2-126F1F9862A4}"/>
              </a:ext>
            </a:extLst>
          </p:cNvPr>
          <p:cNvSpPr>
            <a:spLocks noChangeAspect="1"/>
          </p:cNvSpPr>
          <p:nvPr/>
        </p:nvSpPr>
        <p:spPr bwMode="auto">
          <a:xfrm>
            <a:off x="16878194" y="5724968"/>
            <a:ext cx="89882" cy="89882"/>
          </a:xfrm>
          <a:prstGeom prst="ellipse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marL="0" marR="0" lvl="0" indent="0" algn="ctr" defTabSz="114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748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  <a:sym typeface="Arial"/>
            </a:endParaRPr>
          </a:p>
        </p:txBody>
      </p: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DF1B76E7-B0A8-7B7F-CE06-4974C9661FD5}"/>
              </a:ext>
            </a:extLst>
          </p:cNvPr>
          <p:cNvCxnSpPr>
            <a:cxnSpLocks/>
            <a:stCxn id="19" idx="3"/>
            <a:endCxn id="32" idx="1"/>
          </p:cNvCxnSpPr>
          <p:nvPr/>
        </p:nvCxnSpPr>
        <p:spPr>
          <a:xfrm flipV="1">
            <a:off x="8152845" y="5563646"/>
            <a:ext cx="615728" cy="423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F46B821E-266A-4650-1BB3-1620F317AF3E}"/>
              </a:ext>
            </a:extLst>
          </p:cNvPr>
          <p:cNvSpPr/>
          <p:nvPr/>
        </p:nvSpPr>
        <p:spPr>
          <a:xfrm>
            <a:off x="8560037" y="3442970"/>
            <a:ext cx="3811797" cy="564035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114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1498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  <a:sym typeface="Arial"/>
              </a:rPr>
              <a:t>　　国民認証</a:t>
            </a:r>
          </a:p>
        </p:txBody>
      </p:sp>
      <p:sp>
        <p:nvSpPr>
          <p:cNvPr id="43" name="Oval 28">
            <a:extLst>
              <a:ext uri="{FF2B5EF4-FFF2-40B4-BE49-F238E27FC236}">
                <a16:creationId xmlns:a16="http://schemas.microsoft.com/office/drawing/2014/main" id="{E7C9D2A5-4487-6523-20EA-B7A3E6219282}"/>
              </a:ext>
            </a:extLst>
          </p:cNvPr>
          <p:cNvSpPr>
            <a:spLocks noChangeAspect="1"/>
          </p:cNvSpPr>
          <p:nvPr/>
        </p:nvSpPr>
        <p:spPr bwMode="auto">
          <a:xfrm>
            <a:off x="8476445" y="3350044"/>
            <a:ext cx="410941" cy="410941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marL="0" marR="0" lvl="0" indent="0" algn="ctr" defTabSz="114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48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3</a:t>
            </a:r>
          </a:p>
        </p:txBody>
      </p:sp>
      <p:pic>
        <p:nvPicPr>
          <p:cNvPr id="44" name="Graphic 8">
            <a:extLst>
              <a:ext uri="{FF2B5EF4-FFF2-40B4-BE49-F238E27FC236}">
                <a16:creationId xmlns:a16="http://schemas.microsoft.com/office/drawing/2014/main" id="{056D3FE6-EF69-037D-0B73-23D15C5B5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 bwMode="auto">
          <a:xfrm>
            <a:off x="9982810" y="7155914"/>
            <a:ext cx="404469" cy="40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70F29555-C3A9-0045-A55A-369E635BBB33}"/>
              </a:ext>
            </a:extLst>
          </p:cNvPr>
          <p:cNvSpPr txBox="1"/>
          <p:nvPr/>
        </p:nvSpPr>
        <p:spPr>
          <a:xfrm>
            <a:off x="9508579" y="7503665"/>
            <a:ext cx="1337647" cy="553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4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ja-JP" sz="74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Amazon S3</a:t>
            </a:r>
          </a:p>
          <a:p>
            <a:pPr marL="0" marR="0" lvl="0" indent="0" algn="ctr" defTabSz="114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749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添付資料保管</a:t>
            </a:r>
            <a:endParaRPr kumimoji="1" lang="en-US" altLang="ja-JP" sz="749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/>
              <a:sym typeface="Arial"/>
            </a:endParaRPr>
          </a:p>
          <a:p>
            <a:pPr marL="0" marR="0" lvl="0" indent="0" algn="ctr" defTabSz="114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ja-JP" sz="74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OCR</a:t>
            </a:r>
            <a:r>
              <a:rPr kumimoji="1" lang="ja-JP" altLang="en-US" sz="74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入力ファイル保管</a:t>
            </a:r>
            <a:endParaRPr kumimoji="1" lang="en-US" altLang="ja-JP" sz="749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/>
              <a:sym typeface="Arial"/>
            </a:endParaRPr>
          </a:p>
          <a:p>
            <a:pPr marL="0" marR="0" lvl="0" indent="0" algn="ctr" defTabSz="114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74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ストレージ</a:t>
            </a:r>
            <a:endParaRPr kumimoji="1" lang="en-US" altLang="ja-JP" sz="749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/>
              <a:sym typeface="Arial"/>
            </a:endParaRPr>
          </a:p>
        </p:txBody>
      </p:sp>
      <p:cxnSp>
        <p:nvCxnSpPr>
          <p:cNvPr id="46" name="カギ線コネクタ 45">
            <a:extLst>
              <a:ext uri="{FF2B5EF4-FFF2-40B4-BE49-F238E27FC236}">
                <a16:creationId xmlns:a16="http://schemas.microsoft.com/office/drawing/2014/main" id="{9DB71DE8-39E8-167F-973C-8ED2E3C1AA1E}"/>
              </a:ext>
            </a:extLst>
          </p:cNvPr>
          <p:cNvCxnSpPr>
            <a:cxnSpLocks/>
            <a:stCxn id="39" idx="6"/>
            <a:endCxn id="44" idx="1"/>
          </p:cNvCxnSpPr>
          <p:nvPr/>
        </p:nvCxnSpPr>
        <p:spPr>
          <a:xfrm>
            <a:off x="9241313" y="5617561"/>
            <a:ext cx="741497" cy="1740588"/>
          </a:xfrm>
          <a:prstGeom prst="bentConnector3">
            <a:avLst>
              <a:gd name="adj1" fmla="val 40135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28">
            <a:extLst>
              <a:ext uri="{FF2B5EF4-FFF2-40B4-BE49-F238E27FC236}">
                <a16:creationId xmlns:a16="http://schemas.microsoft.com/office/drawing/2014/main" id="{00D563E4-AC05-3EA4-043C-D1D9B6E0B70B}"/>
              </a:ext>
            </a:extLst>
          </p:cNvPr>
          <p:cNvSpPr>
            <a:spLocks noChangeAspect="1"/>
          </p:cNvSpPr>
          <p:nvPr/>
        </p:nvSpPr>
        <p:spPr bwMode="auto">
          <a:xfrm>
            <a:off x="16878194" y="6466958"/>
            <a:ext cx="89882" cy="89882"/>
          </a:xfrm>
          <a:prstGeom prst="ellipse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marL="0" marR="0" lvl="0" indent="0" algn="ctr" defTabSz="114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748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  <a:sym typeface="Arial"/>
            </a:endParaRPr>
          </a:p>
        </p:txBody>
      </p:sp>
      <p:sp>
        <p:nvSpPr>
          <p:cNvPr id="48" name="Oval 28">
            <a:extLst>
              <a:ext uri="{FF2B5EF4-FFF2-40B4-BE49-F238E27FC236}">
                <a16:creationId xmlns:a16="http://schemas.microsoft.com/office/drawing/2014/main" id="{920B5057-A5E4-1ABF-9A80-F0F7D4302C41}"/>
              </a:ext>
            </a:extLst>
          </p:cNvPr>
          <p:cNvSpPr>
            <a:spLocks noChangeAspect="1"/>
          </p:cNvSpPr>
          <p:nvPr/>
        </p:nvSpPr>
        <p:spPr bwMode="auto">
          <a:xfrm>
            <a:off x="16878194" y="6609646"/>
            <a:ext cx="89882" cy="89882"/>
          </a:xfrm>
          <a:prstGeom prst="ellipse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marL="0" marR="0" lvl="0" indent="0" algn="ctr" defTabSz="114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748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  <a:sym typeface="Arial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347B7BD4-0839-2601-CB32-9E6B5B52D540}"/>
              </a:ext>
            </a:extLst>
          </p:cNvPr>
          <p:cNvSpPr/>
          <p:nvPr/>
        </p:nvSpPr>
        <p:spPr>
          <a:xfrm>
            <a:off x="7361867" y="11003416"/>
            <a:ext cx="4769420" cy="154843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114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1498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  <a:sym typeface="Arial"/>
              </a:rPr>
              <a:t>調査結果公開</a:t>
            </a:r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C0EED4B3-9ED1-582A-B5A3-D1E4B3E4EB96}"/>
              </a:ext>
            </a:extLst>
          </p:cNvPr>
          <p:cNvGrpSpPr/>
          <p:nvPr/>
        </p:nvGrpSpPr>
        <p:grpSpPr>
          <a:xfrm>
            <a:off x="9081140" y="11434053"/>
            <a:ext cx="1022975" cy="807941"/>
            <a:chOff x="2487617" y="3901785"/>
            <a:chExt cx="819455" cy="647201"/>
          </a:xfrm>
        </p:grpSpPr>
        <p:pic>
          <p:nvPicPr>
            <p:cNvPr id="51" name="Graphic 8">
              <a:extLst>
                <a:ext uri="{FF2B5EF4-FFF2-40B4-BE49-F238E27FC236}">
                  <a16:creationId xmlns:a16="http://schemas.microsoft.com/office/drawing/2014/main" id="{A0D52569-5B4B-F0A2-4F90-7F1709B068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 bwMode="auto">
            <a:xfrm>
              <a:off x="2735344" y="3901785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65482A40-0401-412B-E29B-5A460A085998}"/>
                </a:ext>
              </a:extLst>
            </p:cNvPr>
            <p:cNvSpPr txBox="1"/>
            <p:nvPr/>
          </p:nvSpPr>
          <p:spPr>
            <a:xfrm>
              <a:off x="2487617" y="4197968"/>
              <a:ext cx="819455" cy="35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141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1" lang="en-US" altLang="ja-JP" sz="74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34" charset="-128"/>
                  <a:ea typeface="Meiryo UI" panose="020B0604030504040204" pitchFamily="34" charset="-128"/>
                  <a:cs typeface="Arial"/>
                  <a:sym typeface="Arial"/>
                </a:rPr>
                <a:t>Amazon S3</a:t>
              </a:r>
            </a:p>
            <a:p>
              <a:pPr marL="0" marR="0" lvl="0" indent="0" algn="ctr" defTabSz="1141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1" lang="ja-JP" altLang="en-US" sz="74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34" charset="-128"/>
                  <a:ea typeface="Meiryo UI" panose="020B0604030504040204" pitchFamily="34" charset="-128"/>
                  <a:cs typeface="Arial"/>
                  <a:sym typeface="Arial"/>
                </a:rPr>
                <a:t>コンテンツ配信</a:t>
              </a:r>
              <a:endParaRPr kumimoji="1" lang="en-US" altLang="ja-JP" sz="74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endParaRPr>
            </a:p>
            <a:p>
              <a:pPr marL="0" marR="0" lvl="0" indent="0" algn="ctr" defTabSz="1141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1" lang="ja-JP" altLang="en-US" sz="74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34" charset="-128"/>
                  <a:ea typeface="Meiryo UI" panose="020B0604030504040204" pitchFamily="34" charset="-128"/>
                  <a:cs typeface="Arial"/>
                  <a:sym typeface="Arial"/>
                </a:rPr>
                <a:t>ストレージ</a:t>
              </a:r>
              <a:endParaRPr kumimoji="1" lang="ja-JP" altLang="en-US" sz="749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endParaRPr>
            </a:p>
          </p:txBody>
        </p:sp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404F631A-10C2-6FF0-7AA9-E89D88B62938}"/>
              </a:ext>
            </a:extLst>
          </p:cNvPr>
          <p:cNvGrpSpPr/>
          <p:nvPr/>
        </p:nvGrpSpPr>
        <p:grpSpPr>
          <a:xfrm>
            <a:off x="7655392" y="11426811"/>
            <a:ext cx="1305135" cy="676434"/>
            <a:chOff x="1345521" y="3895984"/>
            <a:chExt cx="1045479" cy="541858"/>
          </a:xfrm>
        </p:grpSpPr>
        <p:pic>
          <p:nvPicPr>
            <p:cNvPr id="54" name="Graphic 19">
              <a:extLst>
                <a:ext uri="{FF2B5EF4-FFF2-40B4-BE49-F238E27FC236}">
                  <a16:creationId xmlns:a16="http://schemas.microsoft.com/office/drawing/2014/main" id="{A282C5AA-6995-23FD-362B-4AFA1DE069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 bwMode="auto">
            <a:xfrm>
              <a:off x="1706260" y="3895984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51B6ABC5-FE1E-F28F-E1F5-6A7153869582}"/>
                </a:ext>
              </a:extLst>
            </p:cNvPr>
            <p:cNvSpPr txBox="1"/>
            <p:nvPr/>
          </p:nvSpPr>
          <p:spPr>
            <a:xfrm>
              <a:off x="1345521" y="4179175"/>
              <a:ext cx="1045479" cy="258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141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1" lang="en-US" altLang="ja-JP" sz="74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34" charset="-128"/>
                  <a:ea typeface="Meiryo UI" panose="020B0604030504040204" pitchFamily="34" charset="-128"/>
                  <a:cs typeface="Arial"/>
                  <a:sym typeface="Arial"/>
                </a:rPr>
                <a:t>Amazon CloudFront</a:t>
              </a:r>
            </a:p>
            <a:p>
              <a:pPr marL="0" marR="0" lvl="0" indent="0" algn="ctr" defTabSz="1141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1" lang="ja-JP" altLang="en-US" sz="74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34" charset="-128"/>
                  <a:ea typeface="Meiryo UI" panose="020B0604030504040204" pitchFamily="34" charset="-128"/>
                  <a:cs typeface="Arial"/>
                  <a:sym typeface="Arial"/>
                </a:rPr>
                <a:t>フロントエンド配信</a:t>
              </a:r>
              <a:r>
                <a:rPr kumimoji="1" lang="en-US" altLang="ja-JP" sz="74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34" charset="-128"/>
                  <a:ea typeface="Meiryo UI" panose="020B0604030504040204" pitchFamily="34" charset="-128"/>
                  <a:cs typeface="Arial"/>
                  <a:sym typeface="Arial"/>
                </a:rPr>
                <a:t>CDN</a:t>
              </a:r>
              <a:endParaRPr kumimoji="1" lang="ja-JP" altLang="en-US" sz="749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endParaRPr>
            </a:p>
          </p:txBody>
        </p:sp>
      </p:grp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A01F5249-4846-C8F7-2D4D-E7E84215B8A9}"/>
              </a:ext>
            </a:extLst>
          </p:cNvPr>
          <p:cNvCxnSpPr>
            <a:cxnSpLocks/>
            <a:stCxn id="54" idx="3"/>
            <a:endCxn id="51" idx="1"/>
          </p:cNvCxnSpPr>
          <p:nvPr/>
        </p:nvCxnSpPr>
        <p:spPr>
          <a:xfrm>
            <a:off x="8510193" y="11629044"/>
            <a:ext cx="880199" cy="7241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D54C4C63-F589-AB3E-1F04-C4D33A50D2E7}"/>
              </a:ext>
            </a:extLst>
          </p:cNvPr>
          <p:cNvSpPr/>
          <p:nvPr/>
        </p:nvSpPr>
        <p:spPr>
          <a:xfrm>
            <a:off x="19252961" y="7529635"/>
            <a:ext cx="1458248" cy="904159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114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1498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  <a:sym typeface="Arial"/>
              </a:rPr>
              <a:t>　　他機関</a:t>
            </a:r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B5E8EF23-5B24-9C24-065A-5002B47796F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505" y="12577133"/>
            <a:ext cx="480554" cy="455808"/>
          </a:xfrm>
          <a:prstGeom prst="rect">
            <a:avLst/>
          </a:prstGeom>
        </p:spPr>
      </p:pic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729E24A4-EA21-B9E0-A18D-98982C6356AA}"/>
              </a:ext>
            </a:extLst>
          </p:cNvPr>
          <p:cNvSpPr txBox="1"/>
          <p:nvPr/>
        </p:nvSpPr>
        <p:spPr>
          <a:xfrm>
            <a:off x="5862149" y="13010181"/>
            <a:ext cx="505267" cy="284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14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124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職員</a:t>
            </a:r>
          </a:p>
        </p:txBody>
      </p:sp>
      <p:cxnSp>
        <p:nvCxnSpPr>
          <p:cNvPr id="60" name="カギ線コネクタ 59">
            <a:extLst>
              <a:ext uri="{FF2B5EF4-FFF2-40B4-BE49-F238E27FC236}">
                <a16:creationId xmlns:a16="http://schemas.microsoft.com/office/drawing/2014/main" id="{6CDE26F4-BC83-FC2A-07F7-CF5CFA79B5EE}"/>
              </a:ext>
            </a:extLst>
          </p:cNvPr>
          <p:cNvCxnSpPr>
            <a:cxnSpLocks/>
            <a:stCxn id="58" idx="0"/>
            <a:endCxn id="54" idx="1"/>
          </p:cNvCxnSpPr>
          <p:nvPr/>
        </p:nvCxnSpPr>
        <p:spPr>
          <a:xfrm rot="5400000" flipH="1" flipV="1">
            <a:off x="6636210" y="11107619"/>
            <a:ext cx="948087" cy="1990942"/>
          </a:xfrm>
          <a:prstGeom prst="bentConnector2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102">
            <a:extLst>
              <a:ext uri="{FF2B5EF4-FFF2-40B4-BE49-F238E27FC236}">
                <a16:creationId xmlns:a16="http://schemas.microsoft.com/office/drawing/2014/main" id="{6B76EFF7-A8B4-4BD8-015D-E3B52FCB55EC}"/>
              </a:ext>
            </a:extLst>
          </p:cNvPr>
          <p:cNvCxnSpPr>
            <a:cxnSpLocks/>
          </p:cNvCxnSpPr>
          <p:nvPr/>
        </p:nvCxnSpPr>
        <p:spPr>
          <a:xfrm flipH="1">
            <a:off x="9778371" y="11641137"/>
            <a:ext cx="9180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Graphic 19">
            <a:extLst>
              <a:ext uri="{FF2B5EF4-FFF2-40B4-BE49-F238E27FC236}">
                <a16:creationId xmlns:a16="http://schemas.microsoft.com/office/drawing/2014/main" id="{C8398F22-0452-4373-CB49-DCF3E31B1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 bwMode="auto">
          <a:xfrm>
            <a:off x="10752230" y="11437038"/>
            <a:ext cx="424800" cy="4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F2A6F9E3-627E-517C-7E36-A64356530B8C}"/>
              </a:ext>
            </a:extLst>
          </p:cNvPr>
          <p:cNvSpPr txBox="1"/>
          <p:nvPr/>
        </p:nvSpPr>
        <p:spPr>
          <a:xfrm>
            <a:off x="10362144" y="11868907"/>
            <a:ext cx="120497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964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7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  <a:sym typeface="Arial"/>
              </a:rPr>
              <a:t>AWS CodeBuild</a:t>
            </a:r>
          </a:p>
          <a:p>
            <a:pPr marL="0" marR="0" lvl="0" indent="0" algn="ctr" defTabSz="11964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7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コードのビルド／デプロイ自動化</a:t>
            </a:r>
          </a:p>
        </p:txBody>
      </p:sp>
      <p:sp>
        <p:nvSpPr>
          <p:cNvPr id="64" name="Rectangle 206">
            <a:extLst>
              <a:ext uri="{FF2B5EF4-FFF2-40B4-BE49-F238E27FC236}">
                <a16:creationId xmlns:a16="http://schemas.microsoft.com/office/drawing/2014/main" id="{66646945-4702-764A-480A-EBCD48C4D192}"/>
              </a:ext>
            </a:extLst>
          </p:cNvPr>
          <p:cNvSpPr/>
          <p:nvPr/>
        </p:nvSpPr>
        <p:spPr>
          <a:xfrm>
            <a:off x="10648924" y="13281698"/>
            <a:ext cx="640080" cy="6400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  <a:sym typeface="Arial"/>
              </a:rPr>
              <a:t>コード</a:t>
            </a:r>
            <a:endParaRPr kumimoji="1" lang="en-US" altLang="ja-JP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  <a:sym typeface="Arial"/>
              </a:rPr>
              <a:t>レポジトリ</a:t>
            </a:r>
            <a:endParaRPr kumimoji="1" lang="en-US" altLang="ja-JP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  <a:sym typeface="Arial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2BAB9DDC-9B34-882F-F931-A86051E11332}"/>
              </a:ext>
            </a:extLst>
          </p:cNvPr>
          <p:cNvSpPr txBox="1"/>
          <p:nvPr/>
        </p:nvSpPr>
        <p:spPr>
          <a:xfrm>
            <a:off x="14443576" y="13839660"/>
            <a:ext cx="689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964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開発者</a:t>
            </a:r>
          </a:p>
        </p:txBody>
      </p:sp>
      <p:cxnSp>
        <p:nvCxnSpPr>
          <p:cNvPr id="66" name="Straight Arrow Connector 84">
            <a:extLst>
              <a:ext uri="{FF2B5EF4-FFF2-40B4-BE49-F238E27FC236}">
                <a16:creationId xmlns:a16="http://schemas.microsoft.com/office/drawing/2014/main" id="{190A0E19-5D83-EFBB-A98E-8E56F3628914}"/>
              </a:ext>
            </a:extLst>
          </p:cNvPr>
          <p:cNvCxnSpPr>
            <a:cxnSpLocks/>
          </p:cNvCxnSpPr>
          <p:nvPr/>
        </p:nvCxnSpPr>
        <p:spPr>
          <a:xfrm flipH="1">
            <a:off x="11276415" y="13601738"/>
            <a:ext cx="338927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19">
            <a:extLst>
              <a:ext uri="{FF2B5EF4-FFF2-40B4-BE49-F238E27FC236}">
                <a16:creationId xmlns:a16="http://schemas.microsoft.com/office/drawing/2014/main" id="{A0C628C7-2529-0617-DF0B-B069EC5A0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1390" y="13920407"/>
            <a:ext cx="22919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  <a:sym typeface="Arial"/>
              </a:rPr>
              <a:t>例：</a:t>
            </a:r>
            <a:r>
              <a: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  <a:sym typeface="Arial"/>
              </a:rPr>
              <a:t>GitHub</a:t>
            </a:r>
            <a:r>
              <a:rPr kumimoji="0" lang="ja-JP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  <a:sym typeface="Arial"/>
              </a:rPr>
              <a:t>、</a:t>
            </a:r>
            <a:r>
              <a:rPr kumimoji="0" lang="en-US" altLang="ja-JP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  <a:sym typeface="Arial"/>
              </a:rPr>
              <a:t>GitLab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  <a:sym typeface="Arial"/>
              </a:rPr>
              <a:t>(</a:t>
            </a:r>
            <a:r>
              <a:rPr kumimoji="0" lang="en-US" altLang="en-US" sz="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  <a:sym typeface="Arial"/>
              </a:rPr>
              <a:t>CodeCommit</a:t>
            </a:r>
            <a:r>
              <a:rPr kumimoji="0" lang="ja-JP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  <a:sym typeface="Arial"/>
              </a:rPr>
              <a:t>は</a:t>
            </a:r>
            <a:r>
              <a:rPr kumimoji="0" lang="en-US" altLang="ja-JP" sz="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  <a:sym typeface="Arial"/>
              </a:rPr>
              <a:t>DecapCMS</a:t>
            </a:r>
            <a:r>
              <a:rPr kumimoji="0" lang="ja-JP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  <a:sym typeface="Arial"/>
              </a:rPr>
              <a:t>が未対応</a:t>
            </a:r>
            <a:r>
              <a: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  <a:sym typeface="Arial"/>
              </a:rPr>
              <a:t>)</a:t>
            </a:r>
          </a:p>
        </p:txBody>
      </p:sp>
      <p:pic>
        <p:nvPicPr>
          <p:cNvPr id="68" name="図 67">
            <a:extLst>
              <a:ext uri="{FF2B5EF4-FFF2-40B4-BE49-F238E27FC236}">
                <a16:creationId xmlns:a16="http://schemas.microsoft.com/office/drawing/2014/main" id="{A84ED8BE-D07A-D8DF-4090-AECA6B15B10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528032" y="13319610"/>
            <a:ext cx="520701" cy="510491"/>
          </a:xfrm>
          <a:prstGeom prst="rect">
            <a:avLst/>
          </a:prstGeom>
        </p:spPr>
      </p:pic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B6BAA111-1D5B-489D-24F9-1C9DB080CF3A}"/>
              </a:ext>
            </a:extLst>
          </p:cNvPr>
          <p:cNvGrpSpPr/>
          <p:nvPr/>
        </p:nvGrpSpPr>
        <p:grpSpPr>
          <a:xfrm>
            <a:off x="13761581" y="12993955"/>
            <a:ext cx="892755" cy="665939"/>
            <a:chOff x="3273503" y="4263117"/>
            <a:chExt cx="892755" cy="665939"/>
          </a:xfrm>
        </p:grpSpPr>
        <p:pic>
          <p:nvPicPr>
            <p:cNvPr id="70" name="Graphic 66606">
              <a:extLst>
                <a:ext uri="{FF2B5EF4-FFF2-40B4-BE49-F238E27FC236}">
                  <a16:creationId xmlns:a16="http://schemas.microsoft.com/office/drawing/2014/main" id="{E2322041-E686-050F-D1E9-1C912255D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85322" y="4263117"/>
              <a:ext cx="598193" cy="598193"/>
            </a:xfrm>
            <a:prstGeom prst="rect">
              <a:avLst/>
            </a:prstGeom>
          </p:spPr>
        </p:pic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4E7F2E25-7EA2-325D-E37A-14698CB2EAB7}"/>
                </a:ext>
              </a:extLst>
            </p:cNvPr>
            <p:cNvSpPr txBox="1"/>
            <p:nvPr/>
          </p:nvSpPr>
          <p:spPr>
            <a:xfrm>
              <a:off x="3273503" y="4695787"/>
              <a:ext cx="892755" cy="233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196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en-US" sz="916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  <a:sym typeface="Arial"/>
                </a:rPr>
                <a:t>インターネット</a:t>
              </a:r>
            </a:p>
          </p:txBody>
        </p:sp>
      </p:grpSp>
      <p:cxnSp>
        <p:nvCxnSpPr>
          <p:cNvPr id="72" name="直線矢印コネクタ 71">
            <a:extLst>
              <a:ext uri="{FF2B5EF4-FFF2-40B4-BE49-F238E27FC236}">
                <a16:creationId xmlns:a16="http://schemas.microsoft.com/office/drawing/2014/main" id="{FDE9360C-0889-CF6B-68AC-19051FD811D6}"/>
              </a:ext>
            </a:extLst>
          </p:cNvPr>
          <p:cNvCxnSpPr>
            <a:cxnSpLocks/>
            <a:stCxn id="63" idx="2"/>
            <a:endCxn id="64" idx="0"/>
          </p:cNvCxnSpPr>
          <p:nvPr/>
        </p:nvCxnSpPr>
        <p:spPr>
          <a:xfrm>
            <a:off x="10964631" y="12307489"/>
            <a:ext cx="4333" cy="97420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CA973585-A135-0B6A-B264-3CFBC9E086D0}"/>
              </a:ext>
            </a:extLst>
          </p:cNvPr>
          <p:cNvSpPr txBox="1"/>
          <p:nvPr/>
        </p:nvSpPr>
        <p:spPr>
          <a:xfrm>
            <a:off x="6239585" y="11337063"/>
            <a:ext cx="851800" cy="22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4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874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  <a:sym typeface="Arial"/>
              </a:rPr>
              <a:t>インターネット</a:t>
            </a:r>
            <a:endParaRPr kumimoji="0" lang="en-US" altLang="en-US" sz="874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  <a:sym typeface="Arial"/>
            </a:endParaRPr>
          </a:p>
        </p:txBody>
      </p:sp>
      <p:pic>
        <p:nvPicPr>
          <p:cNvPr id="74" name="Graphic 66606">
            <a:extLst>
              <a:ext uri="{FF2B5EF4-FFF2-40B4-BE49-F238E27FC236}">
                <a16:creationId xmlns:a16="http://schemas.microsoft.com/office/drawing/2014/main" id="{C3DED85C-0BED-8802-F5AE-26B737A329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46275" y="10927087"/>
            <a:ext cx="570750" cy="570750"/>
          </a:xfrm>
          <a:prstGeom prst="rect">
            <a:avLst/>
          </a:prstGeom>
        </p:spPr>
      </p:pic>
      <p:cxnSp>
        <p:nvCxnSpPr>
          <p:cNvPr id="75" name="カギ線コネクタ 74">
            <a:extLst>
              <a:ext uri="{FF2B5EF4-FFF2-40B4-BE49-F238E27FC236}">
                <a16:creationId xmlns:a16="http://schemas.microsoft.com/office/drawing/2014/main" id="{2C5C0347-6119-0527-7525-84C63B829A8E}"/>
              </a:ext>
            </a:extLst>
          </p:cNvPr>
          <p:cNvCxnSpPr>
            <a:cxnSpLocks/>
            <a:stCxn id="57" idx="1"/>
            <a:endCxn id="199" idx="3"/>
          </p:cNvCxnSpPr>
          <p:nvPr/>
        </p:nvCxnSpPr>
        <p:spPr>
          <a:xfrm rot="10800000">
            <a:off x="14867293" y="7318047"/>
            <a:ext cx="4385669" cy="663668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Graphic 66606">
            <a:extLst>
              <a:ext uri="{FF2B5EF4-FFF2-40B4-BE49-F238E27FC236}">
                <a16:creationId xmlns:a16="http://schemas.microsoft.com/office/drawing/2014/main" id="{5CDD9368-DF21-04A6-F835-4807388EC3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407693" y="5348225"/>
            <a:ext cx="570750" cy="570750"/>
          </a:xfrm>
          <a:prstGeom prst="rect">
            <a:avLst/>
          </a:prstGeom>
        </p:spPr>
      </p:pic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1D1FB933-6F38-C8A1-6DF8-07CB39C2276E}"/>
              </a:ext>
            </a:extLst>
          </p:cNvPr>
          <p:cNvSpPr txBox="1"/>
          <p:nvPr/>
        </p:nvSpPr>
        <p:spPr>
          <a:xfrm>
            <a:off x="18215277" y="5772395"/>
            <a:ext cx="851800" cy="22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4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874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  <a:sym typeface="Arial"/>
              </a:rPr>
              <a:t>インターネット</a:t>
            </a:r>
            <a:endParaRPr kumimoji="0" lang="en-US" altLang="en-US" sz="874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  <a:sym typeface="Arial"/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8009A315-8E21-AAD4-25F2-1CE768A71F98}"/>
              </a:ext>
            </a:extLst>
          </p:cNvPr>
          <p:cNvSpPr>
            <a:spLocks/>
          </p:cNvSpPr>
          <p:nvPr/>
        </p:nvSpPr>
        <p:spPr>
          <a:xfrm>
            <a:off x="11230282" y="6061076"/>
            <a:ext cx="403200" cy="403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ja-JP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  <a:sym typeface="Arial"/>
              </a:rPr>
              <a:t>Change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ja-JP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  <a:sym typeface="Arial"/>
              </a:rPr>
              <a:t>Stream</a:t>
            </a:r>
            <a:endParaRPr kumimoji="1" lang="ja-JP" altLang="en-US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  <a:sym typeface="Arial"/>
            </a:endParaRPr>
          </a:p>
        </p:txBody>
      </p:sp>
      <p:cxnSp>
        <p:nvCxnSpPr>
          <p:cNvPr id="79" name="カギ線コネクタ 78">
            <a:extLst>
              <a:ext uri="{FF2B5EF4-FFF2-40B4-BE49-F238E27FC236}">
                <a16:creationId xmlns:a16="http://schemas.microsoft.com/office/drawing/2014/main" id="{16F25F7B-E8F5-7307-95AF-5F6DB04E4EB9}"/>
              </a:ext>
            </a:extLst>
          </p:cNvPr>
          <p:cNvCxnSpPr>
            <a:cxnSpLocks/>
            <a:stCxn id="35" idx="3"/>
            <a:endCxn id="78" idx="1"/>
          </p:cNvCxnSpPr>
          <p:nvPr/>
        </p:nvCxnSpPr>
        <p:spPr>
          <a:xfrm flipV="1">
            <a:off x="10396883" y="6262676"/>
            <a:ext cx="833399" cy="1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Graphic 10">
            <a:extLst>
              <a:ext uri="{FF2B5EF4-FFF2-40B4-BE49-F238E27FC236}">
                <a16:creationId xmlns:a16="http://schemas.microsoft.com/office/drawing/2014/main" id="{54301F5E-101C-6E5A-3F56-26E6B772C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 bwMode="auto">
          <a:xfrm>
            <a:off x="12326112" y="6053954"/>
            <a:ext cx="403200" cy="4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25EED065-8862-724E-1C3D-9674610B6709}"/>
              </a:ext>
            </a:extLst>
          </p:cNvPr>
          <p:cNvSpPr txBox="1"/>
          <p:nvPr/>
        </p:nvSpPr>
        <p:spPr>
          <a:xfrm>
            <a:off x="11858889" y="6452988"/>
            <a:ext cx="1337647" cy="43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4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ja-JP" sz="7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AWS Lambda</a:t>
            </a:r>
          </a:p>
          <a:p>
            <a:pPr marL="0" marR="0" lvl="0" indent="0" algn="ctr" defTabSz="114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7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回答内容連携</a:t>
            </a:r>
            <a:endParaRPr kumimoji="1" lang="en-US" altLang="ja-JP" sz="7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/>
              <a:sym typeface="Arial"/>
            </a:endParaRPr>
          </a:p>
          <a:p>
            <a:pPr marL="0" marR="0" lvl="0" indent="0" algn="ctr" defTabSz="114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7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処理関数</a:t>
            </a:r>
            <a:endParaRPr kumimoji="1" lang="en-US" altLang="ja-JP" sz="7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/>
              <a:sym typeface="Arial"/>
            </a:endParaRPr>
          </a:p>
        </p:txBody>
      </p:sp>
      <p:pic>
        <p:nvPicPr>
          <p:cNvPr id="82" name="Graphic 40" descr="Amazon QuickSight service icon.">
            <a:extLst>
              <a:ext uri="{FF2B5EF4-FFF2-40B4-BE49-F238E27FC236}">
                <a16:creationId xmlns:a16="http://schemas.microsoft.com/office/drawing/2014/main" id="{76AB7FAE-6488-F1EF-8E4A-5C204C4E2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 bwMode="auto">
          <a:xfrm>
            <a:off x="16302075" y="5792640"/>
            <a:ext cx="403200" cy="4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5E95FA59-0C90-26D3-6956-252D29EC03A9}"/>
              </a:ext>
            </a:extLst>
          </p:cNvPr>
          <p:cNvSpPr txBox="1"/>
          <p:nvPr/>
        </p:nvSpPr>
        <p:spPr>
          <a:xfrm>
            <a:off x="15856182" y="6185166"/>
            <a:ext cx="133764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7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  <a:sym typeface="Arial"/>
              </a:rPr>
              <a:t>Amazon </a:t>
            </a:r>
            <a:r>
              <a:rPr kumimoji="0" lang="en-US" altLang="en-US" sz="75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  <a:sym typeface="Arial"/>
              </a:rPr>
              <a:t>Quicksight</a:t>
            </a:r>
            <a:endParaRPr kumimoji="0" lang="en-US" altLang="en-US" sz="7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7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統計処理分析</a:t>
            </a:r>
            <a:endParaRPr kumimoji="0" lang="en-US" altLang="ja-JP" sz="7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7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  <a:sym typeface="Arial"/>
              </a:rPr>
              <a:t>ダッシュボード</a:t>
            </a:r>
            <a:endParaRPr kumimoji="0" lang="en-US" altLang="en-US" sz="7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  <a:sym typeface="Arial"/>
            </a:endParaRPr>
          </a:p>
        </p:txBody>
      </p:sp>
      <p:pic>
        <p:nvPicPr>
          <p:cNvPr id="84" name="図 83">
            <a:extLst>
              <a:ext uri="{FF2B5EF4-FFF2-40B4-BE49-F238E27FC236}">
                <a16:creationId xmlns:a16="http://schemas.microsoft.com/office/drawing/2014/main" id="{00F02040-77B8-5B45-AC8C-4DF158729A6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3231" y="9987457"/>
            <a:ext cx="463103" cy="455808"/>
          </a:xfrm>
          <a:prstGeom prst="rect">
            <a:avLst/>
          </a:prstGeom>
        </p:spPr>
      </p:pic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90C7BBC6-DE21-6D56-0AD3-A2C09D1A18F0}"/>
              </a:ext>
            </a:extLst>
          </p:cNvPr>
          <p:cNvSpPr txBox="1"/>
          <p:nvPr/>
        </p:nvSpPr>
        <p:spPr>
          <a:xfrm>
            <a:off x="5776388" y="10406628"/>
            <a:ext cx="676788" cy="284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14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124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閲覧者</a:t>
            </a:r>
          </a:p>
        </p:txBody>
      </p:sp>
      <p:cxnSp>
        <p:nvCxnSpPr>
          <p:cNvPr id="198" name="カギ線コネクタ 197">
            <a:extLst>
              <a:ext uri="{FF2B5EF4-FFF2-40B4-BE49-F238E27FC236}">
                <a16:creationId xmlns:a16="http://schemas.microsoft.com/office/drawing/2014/main" id="{103715F8-2798-5086-ADB0-3C8B98155B71}"/>
              </a:ext>
            </a:extLst>
          </p:cNvPr>
          <p:cNvCxnSpPr>
            <a:cxnSpLocks/>
            <a:stCxn id="85" idx="2"/>
            <a:endCxn id="54" idx="1"/>
          </p:cNvCxnSpPr>
          <p:nvPr/>
        </p:nvCxnSpPr>
        <p:spPr>
          <a:xfrm rot="16200000" flipH="1">
            <a:off x="6641231" y="10164552"/>
            <a:ext cx="938045" cy="1990942"/>
          </a:xfrm>
          <a:prstGeom prst="bentConnector2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9" name="Graphic 17" descr="Amazon Cognito service icon.">
            <a:extLst>
              <a:ext uri="{FF2B5EF4-FFF2-40B4-BE49-F238E27FC236}">
                <a16:creationId xmlns:a16="http://schemas.microsoft.com/office/drawing/2014/main" id="{2BD4AF56-C956-9C7A-14C7-5FC2A6976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/>
        </p:blipFill>
        <p:spPr bwMode="auto">
          <a:xfrm>
            <a:off x="14464092" y="7116447"/>
            <a:ext cx="403200" cy="4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" name="テキスト ボックス 199">
            <a:extLst>
              <a:ext uri="{FF2B5EF4-FFF2-40B4-BE49-F238E27FC236}">
                <a16:creationId xmlns:a16="http://schemas.microsoft.com/office/drawing/2014/main" id="{C3777687-F054-FB58-8B7C-1B5BF6EC37D1}"/>
              </a:ext>
            </a:extLst>
          </p:cNvPr>
          <p:cNvSpPr txBox="1"/>
          <p:nvPr/>
        </p:nvSpPr>
        <p:spPr>
          <a:xfrm>
            <a:off x="13922599" y="8152522"/>
            <a:ext cx="13376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7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  <a:sym typeface="Arial"/>
              </a:rPr>
              <a:t>Amazon API Gateway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7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データ提供</a:t>
            </a:r>
            <a:r>
              <a:rPr kumimoji="0" lang="en-US" altLang="ja-JP" sz="7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API</a:t>
            </a:r>
          </a:p>
        </p:txBody>
      </p:sp>
      <p:sp>
        <p:nvSpPr>
          <p:cNvPr id="201" name="テキスト ボックス 200">
            <a:extLst>
              <a:ext uri="{FF2B5EF4-FFF2-40B4-BE49-F238E27FC236}">
                <a16:creationId xmlns:a16="http://schemas.microsoft.com/office/drawing/2014/main" id="{D8CAA7E9-6905-F176-AD9A-DFBAF8713BC0}"/>
              </a:ext>
            </a:extLst>
          </p:cNvPr>
          <p:cNvSpPr txBox="1"/>
          <p:nvPr/>
        </p:nvSpPr>
        <p:spPr>
          <a:xfrm>
            <a:off x="14027374" y="7473071"/>
            <a:ext cx="13376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7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  <a:sym typeface="Arial"/>
              </a:rPr>
              <a:t>Amazon Cognito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7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他機関の認証</a:t>
            </a:r>
            <a:endParaRPr kumimoji="0" lang="en-US" altLang="ja-JP" sz="7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  <a:sym typeface="Arial"/>
            </a:endParaRPr>
          </a:p>
        </p:txBody>
      </p:sp>
      <p:pic>
        <p:nvPicPr>
          <p:cNvPr id="202" name="Graphic 10">
            <a:extLst>
              <a:ext uri="{FF2B5EF4-FFF2-40B4-BE49-F238E27FC236}">
                <a16:creationId xmlns:a16="http://schemas.microsoft.com/office/drawing/2014/main" id="{0A83A4F2-7872-BE4F-0CFA-4B6AB59A3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 bwMode="auto">
          <a:xfrm>
            <a:off x="13327331" y="7784132"/>
            <a:ext cx="403200" cy="4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" name="テキスト ボックス 202">
            <a:extLst>
              <a:ext uri="{FF2B5EF4-FFF2-40B4-BE49-F238E27FC236}">
                <a16:creationId xmlns:a16="http://schemas.microsoft.com/office/drawing/2014/main" id="{F9D4E58D-3A10-0FDF-3CE6-E119980205BF}"/>
              </a:ext>
            </a:extLst>
          </p:cNvPr>
          <p:cNvSpPr txBox="1"/>
          <p:nvPr/>
        </p:nvSpPr>
        <p:spPr>
          <a:xfrm>
            <a:off x="12860108" y="8147443"/>
            <a:ext cx="1337647" cy="322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4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ja-JP" sz="74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AWS Lambda</a:t>
            </a:r>
          </a:p>
          <a:p>
            <a:pPr marL="0" marR="0" lvl="0" indent="0" algn="ctr" defTabSz="114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749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回答内容参照関数</a:t>
            </a:r>
            <a:endParaRPr kumimoji="1" lang="en-US" altLang="ja-JP" sz="749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/>
              <a:sym typeface="Arial"/>
            </a:endParaRPr>
          </a:p>
        </p:txBody>
      </p:sp>
      <p:pic>
        <p:nvPicPr>
          <p:cNvPr id="204" name="Graphic 66606">
            <a:extLst>
              <a:ext uri="{FF2B5EF4-FFF2-40B4-BE49-F238E27FC236}">
                <a16:creationId xmlns:a16="http://schemas.microsoft.com/office/drawing/2014/main" id="{81917AF8-F993-AA76-AA96-F8580AE8B8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473608" y="7273771"/>
            <a:ext cx="570750" cy="570750"/>
          </a:xfrm>
          <a:prstGeom prst="rect">
            <a:avLst/>
          </a:prstGeom>
        </p:spPr>
      </p:pic>
      <p:sp>
        <p:nvSpPr>
          <p:cNvPr id="205" name="テキスト ボックス 204">
            <a:extLst>
              <a:ext uri="{FF2B5EF4-FFF2-40B4-BE49-F238E27FC236}">
                <a16:creationId xmlns:a16="http://schemas.microsoft.com/office/drawing/2014/main" id="{91609C20-4CDD-F0A6-DF60-118FF6BD194C}"/>
              </a:ext>
            </a:extLst>
          </p:cNvPr>
          <p:cNvSpPr txBox="1"/>
          <p:nvPr/>
        </p:nvSpPr>
        <p:spPr>
          <a:xfrm>
            <a:off x="18366918" y="7686592"/>
            <a:ext cx="851800" cy="22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4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874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  <a:sym typeface="Arial"/>
              </a:rPr>
              <a:t>インターネット</a:t>
            </a:r>
            <a:endParaRPr kumimoji="0" lang="en-US" altLang="en-US" sz="874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206" name="カギ線コネクタ 205">
            <a:extLst>
              <a:ext uri="{FF2B5EF4-FFF2-40B4-BE49-F238E27FC236}">
                <a16:creationId xmlns:a16="http://schemas.microsoft.com/office/drawing/2014/main" id="{F4B283AE-B366-1878-2D5C-E93E22A5B2E2}"/>
              </a:ext>
            </a:extLst>
          </p:cNvPr>
          <p:cNvCxnSpPr>
            <a:cxnSpLocks/>
            <a:stCxn id="84" idx="3"/>
            <a:endCxn id="82" idx="3"/>
          </p:cNvCxnSpPr>
          <p:nvPr/>
        </p:nvCxnSpPr>
        <p:spPr>
          <a:xfrm flipV="1">
            <a:off x="6346334" y="5994240"/>
            <a:ext cx="10358941" cy="4221121"/>
          </a:xfrm>
          <a:prstGeom prst="bentConnector3">
            <a:avLst>
              <a:gd name="adj1" fmla="val 114766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テキスト ボックス 206">
            <a:extLst>
              <a:ext uri="{FF2B5EF4-FFF2-40B4-BE49-F238E27FC236}">
                <a16:creationId xmlns:a16="http://schemas.microsoft.com/office/drawing/2014/main" id="{26EEB25C-E8F3-1993-8DC2-862D01B94C63}"/>
              </a:ext>
            </a:extLst>
          </p:cNvPr>
          <p:cNvSpPr txBox="1"/>
          <p:nvPr/>
        </p:nvSpPr>
        <p:spPr>
          <a:xfrm>
            <a:off x="12860108" y="6153414"/>
            <a:ext cx="1337647" cy="421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71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  <a:sym typeface="Arial"/>
              </a:rPr>
              <a:t>Amazon Aurora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7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回答内容分析</a:t>
            </a:r>
            <a:endParaRPr kumimoji="0" lang="en-US" altLang="en-US" sz="71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71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  <a:sym typeface="Arial"/>
              </a:rPr>
              <a:t>DB</a:t>
            </a:r>
          </a:p>
        </p:txBody>
      </p:sp>
      <p:pic>
        <p:nvPicPr>
          <p:cNvPr id="208" name="Graphic 7">
            <a:extLst>
              <a:ext uri="{FF2B5EF4-FFF2-40B4-BE49-F238E27FC236}">
                <a16:creationId xmlns:a16="http://schemas.microsoft.com/office/drawing/2014/main" id="{F70AB6B1-9B88-327B-0326-274015B38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 bwMode="auto">
          <a:xfrm>
            <a:off x="13326697" y="5797416"/>
            <a:ext cx="404469" cy="40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9" name="カギ線コネクタ 208">
            <a:extLst>
              <a:ext uri="{FF2B5EF4-FFF2-40B4-BE49-F238E27FC236}">
                <a16:creationId xmlns:a16="http://schemas.microsoft.com/office/drawing/2014/main" id="{3BAAC150-5AC5-1759-CDF6-0087C1E6A080}"/>
              </a:ext>
            </a:extLst>
          </p:cNvPr>
          <p:cNvCxnSpPr>
            <a:cxnSpLocks/>
            <a:stCxn id="202" idx="0"/>
            <a:endCxn id="207" idx="2"/>
          </p:cNvCxnSpPr>
          <p:nvPr/>
        </p:nvCxnSpPr>
        <p:spPr>
          <a:xfrm rot="5400000" flipH="1" flipV="1">
            <a:off x="12924303" y="7179504"/>
            <a:ext cx="1209256" cy="1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線矢印コネクタ 209">
            <a:extLst>
              <a:ext uri="{FF2B5EF4-FFF2-40B4-BE49-F238E27FC236}">
                <a16:creationId xmlns:a16="http://schemas.microsoft.com/office/drawing/2014/main" id="{473B9EC0-9D68-1115-D9B4-2F6EC373C43E}"/>
              </a:ext>
            </a:extLst>
          </p:cNvPr>
          <p:cNvCxnSpPr>
            <a:cxnSpLocks/>
            <a:stCxn id="243" idx="1"/>
            <a:endCxn id="202" idx="3"/>
          </p:cNvCxnSpPr>
          <p:nvPr/>
        </p:nvCxnSpPr>
        <p:spPr>
          <a:xfrm flipH="1" flipV="1">
            <a:off x="13730531" y="7985732"/>
            <a:ext cx="659291" cy="7502"/>
          </a:xfrm>
          <a:prstGeom prst="straightConnector1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角丸四角形 210">
            <a:extLst>
              <a:ext uri="{FF2B5EF4-FFF2-40B4-BE49-F238E27FC236}">
                <a16:creationId xmlns:a16="http://schemas.microsoft.com/office/drawing/2014/main" id="{5B6CD776-F929-5ADE-FBDC-DC5779D90BD1}"/>
              </a:ext>
            </a:extLst>
          </p:cNvPr>
          <p:cNvSpPr/>
          <p:nvPr/>
        </p:nvSpPr>
        <p:spPr>
          <a:xfrm>
            <a:off x="7411860" y="5293630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3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ja-JP" sz="112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1</a:t>
            </a:r>
            <a:endParaRPr kumimoji="1" lang="ja-JP" altLang="en-US" sz="1124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/>
              <a:sym typeface="Arial"/>
            </a:endParaRPr>
          </a:p>
        </p:txBody>
      </p:sp>
      <p:sp>
        <p:nvSpPr>
          <p:cNvPr id="215" name="角丸四角形 214">
            <a:extLst>
              <a:ext uri="{FF2B5EF4-FFF2-40B4-BE49-F238E27FC236}">
                <a16:creationId xmlns:a16="http://schemas.microsoft.com/office/drawing/2014/main" id="{370608A7-694C-FCCC-3D43-14DAB6532971}"/>
              </a:ext>
            </a:extLst>
          </p:cNvPr>
          <p:cNvSpPr/>
          <p:nvPr/>
        </p:nvSpPr>
        <p:spPr>
          <a:xfrm>
            <a:off x="7411860" y="7803826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3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ja-JP" sz="112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1</a:t>
            </a:r>
            <a:endParaRPr kumimoji="1" lang="ja-JP" altLang="en-US" sz="1124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/>
              <a:sym typeface="Arial"/>
            </a:endParaRPr>
          </a:p>
        </p:txBody>
      </p:sp>
      <p:sp>
        <p:nvSpPr>
          <p:cNvPr id="220" name="角丸四角形 219">
            <a:extLst>
              <a:ext uri="{FF2B5EF4-FFF2-40B4-BE49-F238E27FC236}">
                <a16:creationId xmlns:a16="http://schemas.microsoft.com/office/drawing/2014/main" id="{84360FF3-CA65-19C7-DCA9-52A4E58315B8}"/>
              </a:ext>
            </a:extLst>
          </p:cNvPr>
          <p:cNvSpPr/>
          <p:nvPr/>
        </p:nvSpPr>
        <p:spPr>
          <a:xfrm>
            <a:off x="9641970" y="5890312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3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ja-JP" sz="112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2</a:t>
            </a:r>
            <a:endParaRPr kumimoji="1" lang="ja-JP" altLang="en-US" sz="1124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/>
              <a:sym typeface="Arial"/>
            </a:endParaRPr>
          </a:p>
        </p:txBody>
      </p:sp>
      <p:sp>
        <p:nvSpPr>
          <p:cNvPr id="229" name="角丸四角形 228">
            <a:extLst>
              <a:ext uri="{FF2B5EF4-FFF2-40B4-BE49-F238E27FC236}">
                <a16:creationId xmlns:a16="http://schemas.microsoft.com/office/drawing/2014/main" id="{64D8FE18-5536-1A76-3988-93BBCE9B9146}"/>
              </a:ext>
            </a:extLst>
          </p:cNvPr>
          <p:cNvSpPr/>
          <p:nvPr/>
        </p:nvSpPr>
        <p:spPr>
          <a:xfrm>
            <a:off x="9641970" y="6994572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3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ja-JP" sz="112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2</a:t>
            </a:r>
            <a:endParaRPr kumimoji="1" lang="ja-JP" altLang="en-US" sz="1124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/>
              <a:sym typeface="Arial"/>
            </a:endParaRPr>
          </a:p>
        </p:txBody>
      </p:sp>
      <p:sp>
        <p:nvSpPr>
          <p:cNvPr id="230" name="角丸四角形 229">
            <a:extLst>
              <a:ext uri="{FF2B5EF4-FFF2-40B4-BE49-F238E27FC236}">
                <a16:creationId xmlns:a16="http://schemas.microsoft.com/office/drawing/2014/main" id="{C76C1CB2-B18E-9EC3-5EE9-8400A9EB035A}"/>
              </a:ext>
            </a:extLst>
          </p:cNvPr>
          <p:cNvSpPr/>
          <p:nvPr/>
        </p:nvSpPr>
        <p:spPr>
          <a:xfrm>
            <a:off x="11318382" y="5763287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3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ja-JP" sz="112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3</a:t>
            </a:r>
            <a:endParaRPr kumimoji="1" lang="ja-JP" altLang="en-US" sz="1124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/>
              <a:sym typeface="Arial"/>
            </a:endParaRPr>
          </a:p>
        </p:txBody>
      </p:sp>
      <p:sp>
        <p:nvSpPr>
          <p:cNvPr id="231" name="角丸四角形 230">
            <a:extLst>
              <a:ext uri="{FF2B5EF4-FFF2-40B4-BE49-F238E27FC236}">
                <a16:creationId xmlns:a16="http://schemas.microsoft.com/office/drawing/2014/main" id="{F046B0CE-D28F-345C-ED6F-93A62C506771}"/>
              </a:ext>
            </a:extLst>
          </p:cNvPr>
          <p:cNvSpPr/>
          <p:nvPr/>
        </p:nvSpPr>
        <p:spPr>
          <a:xfrm>
            <a:off x="13192878" y="5520517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3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ja-JP" sz="112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7</a:t>
            </a:r>
            <a:endParaRPr kumimoji="1" lang="ja-JP" altLang="en-US" sz="1124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/>
              <a:sym typeface="Arial"/>
            </a:endParaRPr>
          </a:p>
        </p:txBody>
      </p:sp>
      <p:sp>
        <p:nvSpPr>
          <p:cNvPr id="233" name="角丸四角形 232">
            <a:extLst>
              <a:ext uri="{FF2B5EF4-FFF2-40B4-BE49-F238E27FC236}">
                <a16:creationId xmlns:a16="http://schemas.microsoft.com/office/drawing/2014/main" id="{7AFB95D5-6EA7-8CCA-56B1-AA218E0A600F}"/>
              </a:ext>
            </a:extLst>
          </p:cNvPr>
          <p:cNvSpPr/>
          <p:nvPr/>
        </p:nvSpPr>
        <p:spPr>
          <a:xfrm>
            <a:off x="13383324" y="8767449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3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ja-JP" sz="112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8</a:t>
            </a:r>
            <a:endParaRPr kumimoji="1" lang="ja-JP" altLang="en-US" sz="1124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/>
              <a:sym typeface="Arial"/>
            </a:endParaRPr>
          </a:p>
        </p:txBody>
      </p:sp>
      <p:sp>
        <p:nvSpPr>
          <p:cNvPr id="234" name="角丸四角形 233">
            <a:extLst>
              <a:ext uri="{FF2B5EF4-FFF2-40B4-BE49-F238E27FC236}">
                <a16:creationId xmlns:a16="http://schemas.microsoft.com/office/drawing/2014/main" id="{85C90F42-23D0-F46A-69E9-B0C94C2ADA28}"/>
              </a:ext>
            </a:extLst>
          </p:cNvPr>
          <p:cNvSpPr/>
          <p:nvPr/>
        </p:nvSpPr>
        <p:spPr>
          <a:xfrm>
            <a:off x="15638758" y="7711796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3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ja-JP" sz="112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11</a:t>
            </a:r>
            <a:endParaRPr kumimoji="1" lang="ja-JP" altLang="en-US" sz="1124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/>
              <a:sym typeface="Arial"/>
            </a:endParaRPr>
          </a:p>
        </p:txBody>
      </p:sp>
      <p:sp>
        <p:nvSpPr>
          <p:cNvPr id="235" name="角丸四角形 234">
            <a:extLst>
              <a:ext uri="{FF2B5EF4-FFF2-40B4-BE49-F238E27FC236}">
                <a16:creationId xmlns:a16="http://schemas.microsoft.com/office/drawing/2014/main" id="{5163BB74-41D0-2A8C-3703-C209DFAFB43E}"/>
              </a:ext>
            </a:extLst>
          </p:cNvPr>
          <p:cNvSpPr/>
          <p:nvPr/>
        </p:nvSpPr>
        <p:spPr>
          <a:xfrm>
            <a:off x="13635622" y="7275820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3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ja-JP" sz="112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12</a:t>
            </a:r>
            <a:endParaRPr kumimoji="1" lang="ja-JP" altLang="en-US" sz="1124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/>
              <a:sym typeface="Arial"/>
            </a:endParaRPr>
          </a:p>
        </p:txBody>
      </p:sp>
      <p:sp>
        <p:nvSpPr>
          <p:cNvPr id="236" name="角丸四角形 235">
            <a:extLst>
              <a:ext uri="{FF2B5EF4-FFF2-40B4-BE49-F238E27FC236}">
                <a16:creationId xmlns:a16="http://schemas.microsoft.com/office/drawing/2014/main" id="{0A0B9DDF-809B-3D82-4AF5-6184F34FD9AB}"/>
              </a:ext>
            </a:extLst>
          </p:cNvPr>
          <p:cNvSpPr/>
          <p:nvPr/>
        </p:nvSpPr>
        <p:spPr>
          <a:xfrm>
            <a:off x="6156026" y="10776920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3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ja-JP" sz="112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13</a:t>
            </a:r>
            <a:endParaRPr kumimoji="1" lang="ja-JP" altLang="en-US" sz="1124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/>
              <a:sym typeface="Arial"/>
            </a:endParaRPr>
          </a:p>
        </p:txBody>
      </p:sp>
      <p:sp>
        <p:nvSpPr>
          <p:cNvPr id="237" name="角丸四角形 236">
            <a:extLst>
              <a:ext uri="{FF2B5EF4-FFF2-40B4-BE49-F238E27FC236}">
                <a16:creationId xmlns:a16="http://schemas.microsoft.com/office/drawing/2014/main" id="{E2371804-1B7A-714D-63D3-D8C5E941B4CE}"/>
              </a:ext>
            </a:extLst>
          </p:cNvPr>
          <p:cNvSpPr/>
          <p:nvPr/>
        </p:nvSpPr>
        <p:spPr>
          <a:xfrm>
            <a:off x="12998615" y="13293759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3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ja-JP" sz="112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14</a:t>
            </a:r>
            <a:endParaRPr kumimoji="1" lang="ja-JP" altLang="en-US" sz="1124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/>
              <a:sym typeface="Arial"/>
            </a:endParaRPr>
          </a:p>
        </p:txBody>
      </p:sp>
      <p:sp>
        <p:nvSpPr>
          <p:cNvPr id="238" name="角丸四角形 237">
            <a:extLst>
              <a:ext uri="{FF2B5EF4-FFF2-40B4-BE49-F238E27FC236}">
                <a16:creationId xmlns:a16="http://schemas.microsoft.com/office/drawing/2014/main" id="{567053F6-5C1E-E768-EA2B-27A5C63F6234}"/>
              </a:ext>
            </a:extLst>
          </p:cNvPr>
          <p:cNvSpPr/>
          <p:nvPr/>
        </p:nvSpPr>
        <p:spPr>
          <a:xfrm>
            <a:off x="11016631" y="12622909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3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ja-JP" sz="112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15</a:t>
            </a:r>
            <a:endParaRPr kumimoji="1" lang="ja-JP" altLang="en-US" sz="1124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/>
              <a:sym typeface="Arial"/>
            </a:endParaRPr>
          </a:p>
        </p:txBody>
      </p:sp>
      <p:sp>
        <p:nvSpPr>
          <p:cNvPr id="239" name="角丸四角形 238">
            <a:extLst>
              <a:ext uri="{FF2B5EF4-FFF2-40B4-BE49-F238E27FC236}">
                <a16:creationId xmlns:a16="http://schemas.microsoft.com/office/drawing/2014/main" id="{21D1F1ED-FA10-2863-0721-A5C9732E2B97}"/>
              </a:ext>
            </a:extLst>
          </p:cNvPr>
          <p:cNvSpPr/>
          <p:nvPr/>
        </p:nvSpPr>
        <p:spPr>
          <a:xfrm>
            <a:off x="6190125" y="11966665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3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ja-JP" sz="112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16</a:t>
            </a:r>
            <a:endParaRPr kumimoji="1" lang="ja-JP" altLang="en-US" sz="1124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/>
              <a:sym typeface="Arial"/>
            </a:endParaRPr>
          </a:p>
        </p:txBody>
      </p:sp>
      <p:sp>
        <p:nvSpPr>
          <p:cNvPr id="240" name="角丸四角形 239">
            <a:extLst>
              <a:ext uri="{FF2B5EF4-FFF2-40B4-BE49-F238E27FC236}">
                <a16:creationId xmlns:a16="http://schemas.microsoft.com/office/drawing/2014/main" id="{EB7486E7-E788-32F9-E645-2B28F4249CF2}"/>
              </a:ext>
            </a:extLst>
          </p:cNvPr>
          <p:cNvSpPr/>
          <p:nvPr/>
        </p:nvSpPr>
        <p:spPr>
          <a:xfrm>
            <a:off x="9634223" y="11188351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3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ja-JP" sz="112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17</a:t>
            </a:r>
            <a:endParaRPr kumimoji="1" lang="ja-JP" altLang="en-US" sz="1124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/>
              <a:sym typeface="Arial"/>
            </a:endParaRPr>
          </a:p>
        </p:txBody>
      </p:sp>
      <p:sp>
        <p:nvSpPr>
          <p:cNvPr id="241" name="角丸四角形 240">
            <a:extLst>
              <a:ext uri="{FF2B5EF4-FFF2-40B4-BE49-F238E27FC236}">
                <a16:creationId xmlns:a16="http://schemas.microsoft.com/office/drawing/2014/main" id="{2041DF46-867D-A689-42DD-5C293528BE33}"/>
              </a:ext>
            </a:extLst>
          </p:cNvPr>
          <p:cNvSpPr/>
          <p:nvPr/>
        </p:nvSpPr>
        <p:spPr>
          <a:xfrm>
            <a:off x="10680829" y="12628023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3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ja-JP" sz="112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18</a:t>
            </a:r>
            <a:endParaRPr kumimoji="1" lang="ja-JP" altLang="en-US" sz="1124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/>
              <a:sym typeface="Arial"/>
            </a:endParaRPr>
          </a:p>
        </p:txBody>
      </p:sp>
      <p:sp>
        <p:nvSpPr>
          <p:cNvPr id="242" name="Oval 28">
            <a:extLst>
              <a:ext uri="{FF2B5EF4-FFF2-40B4-BE49-F238E27FC236}">
                <a16:creationId xmlns:a16="http://schemas.microsoft.com/office/drawing/2014/main" id="{591161F3-D455-3556-45BB-62020D0A093C}"/>
              </a:ext>
            </a:extLst>
          </p:cNvPr>
          <p:cNvSpPr>
            <a:spLocks noChangeAspect="1"/>
          </p:cNvSpPr>
          <p:nvPr/>
        </p:nvSpPr>
        <p:spPr bwMode="auto">
          <a:xfrm>
            <a:off x="7402985" y="10830356"/>
            <a:ext cx="410941" cy="410941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marL="0" marR="0" lvl="0" indent="0" algn="ctr" defTabSz="114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48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4</a:t>
            </a:r>
          </a:p>
        </p:txBody>
      </p:sp>
      <p:pic>
        <p:nvPicPr>
          <p:cNvPr id="243" name="Graphic 17">
            <a:extLst>
              <a:ext uri="{FF2B5EF4-FFF2-40B4-BE49-F238E27FC236}">
                <a16:creationId xmlns:a16="http://schemas.microsoft.com/office/drawing/2014/main" id="{EAC599E2-AE27-AD7B-6FB7-BDBFC75AE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 bwMode="auto">
          <a:xfrm>
            <a:off x="14389822" y="7791634"/>
            <a:ext cx="403200" cy="4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4" name="直線矢印コネクタ 243">
            <a:extLst>
              <a:ext uri="{FF2B5EF4-FFF2-40B4-BE49-F238E27FC236}">
                <a16:creationId xmlns:a16="http://schemas.microsoft.com/office/drawing/2014/main" id="{013C8D83-B5EB-A09F-CEBE-8F4B64C7C276}"/>
              </a:ext>
            </a:extLst>
          </p:cNvPr>
          <p:cNvCxnSpPr>
            <a:cxnSpLocks/>
            <a:stCxn id="57" idx="1"/>
            <a:endCxn id="243" idx="3"/>
          </p:cNvCxnSpPr>
          <p:nvPr/>
        </p:nvCxnSpPr>
        <p:spPr>
          <a:xfrm flipH="1">
            <a:off x="14793022" y="7981715"/>
            <a:ext cx="4459939" cy="11519"/>
          </a:xfrm>
          <a:prstGeom prst="straightConnector1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カギ線コネクタ 244">
            <a:extLst>
              <a:ext uri="{FF2B5EF4-FFF2-40B4-BE49-F238E27FC236}">
                <a16:creationId xmlns:a16="http://schemas.microsoft.com/office/drawing/2014/main" id="{2E838366-866C-D89E-A413-2DDA1620014A}"/>
              </a:ext>
            </a:extLst>
          </p:cNvPr>
          <p:cNvCxnSpPr>
            <a:cxnSpLocks/>
          </p:cNvCxnSpPr>
          <p:nvPr/>
        </p:nvCxnSpPr>
        <p:spPr>
          <a:xfrm flipV="1">
            <a:off x="11643907" y="6273416"/>
            <a:ext cx="688759" cy="1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カギ線コネクタ 245">
            <a:extLst>
              <a:ext uri="{FF2B5EF4-FFF2-40B4-BE49-F238E27FC236}">
                <a16:creationId xmlns:a16="http://schemas.microsoft.com/office/drawing/2014/main" id="{614A77DD-0BF4-F12D-1415-CD5D12EF87E9}"/>
              </a:ext>
            </a:extLst>
          </p:cNvPr>
          <p:cNvCxnSpPr>
            <a:cxnSpLocks/>
            <a:stCxn id="80" idx="3"/>
            <a:endCxn id="208" idx="1"/>
          </p:cNvCxnSpPr>
          <p:nvPr/>
        </p:nvCxnSpPr>
        <p:spPr>
          <a:xfrm flipV="1">
            <a:off x="12729312" y="5999650"/>
            <a:ext cx="597385" cy="255904"/>
          </a:xfrm>
          <a:prstGeom prst="bentConnector3">
            <a:avLst>
              <a:gd name="adj1" fmla="val 65529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カギ線コネクタ 246">
            <a:extLst>
              <a:ext uri="{FF2B5EF4-FFF2-40B4-BE49-F238E27FC236}">
                <a16:creationId xmlns:a16="http://schemas.microsoft.com/office/drawing/2014/main" id="{E1DC3879-BE0D-CD92-C3F8-996C71DD0D18}"/>
              </a:ext>
            </a:extLst>
          </p:cNvPr>
          <p:cNvCxnSpPr>
            <a:cxnSpLocks/>
          </p:cNvCxnSpPr>
          <p:nvPr/>
        </p:nvCxnSpPr>
        <p:spPr>
          <a:xfrm rot="10800000" flipV="1">
            <a:off x="16702045" y="5994132"/>
            <a:ext cx="3031003" cy="99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8" name="Graphic 10">
            <a:extLst>
              <a:ext uri="{FF2B5EF4-FFF2-40B4-BE49-F238E27FC236}">
                <a16:creationId xmlns:a16="http://schemas.microsoft.com/office/drawing/2014/main" id="{7F47A69B-3648-5D93-435D-25C3F4390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 bwMode="auto">
          <a:xfrm>
            <a:off x="9888598" y="9185296"/>
            <a:ext cx="403200" cy="4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" name="TextBox 20">
            <a:extLst>
              <a:ext uri="{FF2B5EF4-FFF2-40B4-BE49-F238E27FC236}">
                <a16:creationId xmlns:a16="http://schemas.microsoft.com/office/drawing/2014/main" id="{3348530F-4AD2-61AE-B2BD-C19A603A9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3815" y="9595667"/>
            <a:ext cx="20058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AWS Lambda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OCR</a:t>
            </a:r>
            <a:r>
              <a:rPr kumimoji="0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処理関数</a:t>
            </a:r>
            <a:endParaRPr kumimoji="0" lang="en-US" alt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  <a:sym typeface="Arial"/>
            </a:endParaRPr>
          </a:p>
        </p:txBody>
      </p:sp>
      <p:sp>
        <p:nvSpPr>
          <p:cNvPr id="250" name="Rectangle 115">
            <a:extLst>
              <a:ext uri="{FF2B5EF4-FFF2-40B4-BE49-F238E27FC236}">
                <a16:creationId xmlns:a16="http://schemas.microsoft.com/office/drawing/2014/main" id="{48EDD071-6E4E-5AF9-C08F-1B4BDD221A0F}"/>
              </a:ext>
            </a:extLst>
          </p:cNvPr>
          <p:cNvSpPr/>
          <p:nvPr/>
        </p:nvSpPr>
        <p:spPr>
          <a:xfrm>
            <a:off x="5492869" y="9117706"/>
            <a:ext cx="1219412" cy="616502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001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ja-JP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  <a:sym typeface="Arial"/>
            </a:endParaRPr>
          </a:p>
        </p:txBody>
      </p:sp>
      <p:sp>
        <p:nvSpPr>
          <p:cNvPr id="251" name="TextBox 20">
            <a:extLst>
              <a:ext uri="{FF2B5EF4-FFF2-40B4-BE49-F238E27FC236}">
                <a16:creationId xmlns:a16="http://schemas.microsoft.com/office/drawing/2014/main" id="{584E3119-F69F-77A7-57AC-A31660AE8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060" y="9174848"/>
            <a:ext cx="11022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  <a:sym typeface="Arial"/>
              </a:rPr>
              <a:t>OCR</a:t>
            </a: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  <a:sym typeface="Arial"/>
              </a:rPr>
              <a:t>処理用外部</a:t>
            </a:r>
            <a:r>
              <a: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  <a:sym typeface="Arial"/>
              </a:rPr>
              <a:t>API</a:t>
            </a:r>
          </a:p>
        </p:txBody>
      </p:sp>
      <p:cxnSp>
        <p:nvCxnSpPr>
          <p:cNvPr id="252" name="直線矢印コネクタ 120">
            <a:extLst>
              <a:ext uri="{FF2B5EF4-FFF2-40B4-BE49-F238E27FC236}">
                <a16:creationId xmlns:a16="http://schemas.microsoft.com/office/drawing/2014/main" id="{B3180162-FBCD-B0E4-853F-3DF238F9E567}"/>
              </a:ext>
            </a:extLst>
          </p:cNvPr>
          <p:cNvCxnSpPr>
            <a:cxnSpLocks/>
          </p:cNvCxnSpPr>
          <p:nvPr/>
        </p:nvCxnSpPr>
        <p:spPr>
          <a:xfrm flipH="1">
            <a:off x="6712281" y="9306701"/>
            <a:ext cx="320160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3" name="直線矢印コネクタ 120">
            <a:extLst>
              <a:ext uri="{FF2B5EF4-FFF2-40B4-BE49-F238E27FC236}">
                <a16:creationId xmlns:a16="http://schemas.microsoft.com/office/drawing/2014/main" id="{0C9A0E37-16E4-4229-A09E-66E2AD1E5ABC}"/>
              </a:ext>
            </a:extLst>
          </p:cNvPr>
          <p:cNvCxnSpPr>
            <a:cxnSpLocks/>
          </p:cNvCxnSpPr>
          <p:nvPr/>
        </p:nvCxnSpPr>
        <p:spPr>
          <a:xfrm>
            <a:off x="6720989" y="9524416"/>
            <a:ext cx="31928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4" name="図 253">
            <a:extLst>
              <a:ext uri="{FF2B5EF4-FFF2-40B4-BE49-F238E27FC236}">
                <a16:creationId xmlns:a16="http://schemas.microsoft.com/office/drawing/2014/main" id="{67CE520F-1536-C554-5D4B-FAE01F01599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372" y="9979546"/>
            <a:ext cx="480554" cy="455808"/>
          </a:xfrm>
          <a:prstGeom prst="rect">
            <a:avLst/>
          </a:prstGeom>
        </p:spPr>
      </p:pic>
      <p:sp>
        <p:nvSpPr>
          <p:cNvPr id="255" name="テキスト ボックス 254">
            <a:extLst>
              <a:ext uri="{FF2B5EF4-FFF2-40B4-BE49-F238E27FC236}">
                <a16:creationId xmlns:a16="http://schemas.microsoft.com/office/drawing/2014/main" id="{AF939CB0-0632-1E25-7B4E-2E360C87FDF6}"/>
              </a:ext>
            </a:extLst>
          </p:cNvPr>
          <p:cNvSpPr txBox="1"/>
          <p:nvPr/>
        </p:nvSpPr>
        <p:spPr>
          <a:xfrm>
            <a:off x="19634334" y="10450675"/>
            <a:ext cx="806631" cy="476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14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124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職員</a:t>
            </a:r>
            <a:endParaRPr kumimoji="1" lang="en-US" altLang="ja-JP" sz="124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/>
              <a:sym typeface="Arial"/>
            </a:endParaRPr>
          </a:p>
          <a:p>
            <a:pPr marL="0" marR="0" lvl="0" indent="0" algn="ctr" defTabSz="114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ja-JP" sz="124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(</a:t>
            </a:r>
            <a:r>
              <a:rPr kumimoji="1" lang="ja-JP" altLang="en-US" sz="124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分析者</a:t>
            </a:r>
            <a:r>
              <a:rPr kumimoji="1" lang="en-US" altLang="ja-JP" sz="124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)</a:t>
            </a:r>
          </a:p>
        </p:txBody>
      </p:sp>
      <p:cxnSp>
        <p:nvCxnSpPr>
          <p:cNvPr id="256" name="カギ線コネクタ 255">
            <a:extLst>
              <a:ext uri="{FF2B5EF4-FFF2-40B4-BE49-F238E27FC236}">
                <a16:creationId xmlns:a16="http://schemas.microsoft.com/office/drawing/2014/main" id="{68EF22AF-25EC-D5DF-13CD-912F28EAB00A}"/>
              </a:ext>
            </a:extLst>
          </p:cNvPr>
          <p:cNvCxnSpPr>
            <a:cxnSpLocks/>
            <a:stCxn id="254" idx="1"/>
            <a:endCxn id="82" idx="3"/>
          </p:cNvCxnSpPr>
          <p:nvPr/>
        </p:nvCxnSpPr>
        <p:spPr>
          <a:xfrm rot="10800000">
            <a:off x="16705276" y="5994240"/>
            <a:ext cx="3092097" cy="4213210"/>
          </a:xfrm>
          <a:prstGeom prst="bentConnector3">
            <a:avLst>
              <a:gd name="adj1" fmla="val 50411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テキスト ボックス 256">
            <a:extLst>
              <a:ext uri="{FF2B5EF4-FFF2-40B4-BE49-F238E27FC236}">
                <a16:creationId xmlns:a16="http://schemas.microsoft.com/office/drawing/2014/main" id="{9E28BEA0-7526-C3DB-AB3C-9802B309E335}"/>
              </a:ext>
            </a:extLst>
          </p:cNvPr>
          <p:cNvSpPr txBox="1"/>
          <p:nvPr/>
        </p:nvSpPr>
        <p:spPr>
          <a:xfrm>
            <a:off x="18377374" y="10002286"/>
            <a:ext cx="851800" cy="22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4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874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  <a:sym typeface="Arial"/>
              </a:rPr>
              <a:t>インターネット</a:t>
            </a:r>
            <a:endParaRPr kumimoji="0" lang="en-US" altLang="en-US" sz="874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  <a:sym typeface="Arial"/>
            </a:endParaRPr>
          </a:p>
        </p:txBody>
      </p:sp>
      <p:pic>
        <p:nvPicPr>
          <p:cNvPr id="258" name="Graphic 66606">
            <a:extLst>
              <a:ext uri="{FF2B5EF4-FFF2-40B4-BE49-F238E27FC236}">
                <a16:creationId xmlns:a16="http://schemas.microsoft.com/office/drawing/2014/main" id="{E16C5B10-EF59-5658-791C-28186B9A86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496327" y="9534533"/>
            <a:ext cx="570750" cy="570750"/>
          </a:xfrm>
          <a:prstGeom prst="rect">
            <a:avLst/>
          </a:prstGeom>
        </p:spPr>
      </p:pic>
      <p:sp>
        <p:nvSpPr>
          <p:cNvPr id="259" name="正方形/長方形 258">
            <a:extLst>
              <a:ext uri="{FF2B5EF4-FFF2-40B4-BE49-F238E27FC236}">
                <a16:creationId xmlns:a16="http://schemas.microsoft.com/office/drawing/2014/main" id="{6BF24953-4B50-D3E1-BADB-00134AC41597}"/>
              </a:ext>
            </a:extLst>
          </p:cNvPr>
          <p:cNvSpPr/>
          <p:nvPr/>
        </p:nvSpPr>
        <p:spPr>
          <a:xfrm>
            <a:off x="19252960" y="9538418"/>
            <a:ext cx="1458248" cy="20090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114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1498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  <a:sym typeface="Arial"/>
              </a:rPr>
              <a:t>拠点</a:t>
            </a:r>
          </a:p>
        </p:txBody>
      </p:sp>
      <p:pic>
        <p:nvPicPr>
          <p:cNvPr id="260" name="Graphic 66599">
            <a:extLst>
              <a:ext uri="{FF2B5EF4-FFF2-40B4-BE49-F238E27FC236}">
                <a16:creationId xmlns:a16="http://schemas.microsoft.com/office/drawing/2014/main" id="{A53524C5-27CA-A95A-2470-2E94429CE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185729" y="9543707"/>
            <a:ext cx="570750" cy="570750"/>
          </a:xfrm>
          <a:prstGeom prst="rect">
            <a:avLst/>
          </a:prstGeom>
        </p:spPr>
      </p:pic>
      <p:cxnSp>
        <p:nvCxnSpPr>
          <p:cNvPr id="261" name="直線矢印コネクタ 260">
            <a:extLst>
              <a:ext uri="{FF2B5EF4-FFF2-40B4-BE49-F238E27FC236}">
                <a16:creationId xmlns:a16="http://schemas.microsoft.com/office/drawing/2014/main" id="{F3AB7F8B-10E0-8D04-65EA-EAFAC6CD730F}"/>
              </a:ext>
            </a:extLst>
          </p:cNvPr>
          <p:cNvCxnSpPr>
            <a:cxnSpLocks/>
            <a:stCxn id="262" idx="3"/>
            <a:endCxn id="264" idx="1"/>
          </p:cNvCxnSpPr>
          <p:nvPr/>
        </p:nvCxnSpPr>
        <p:spPr>
          <a:xfrm flipV="1">
            <a:off x="13791694" y="9278966"/>
            <a:ext cx="723094" cy="3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2" name="Graphic 6">
            <a:extLst>
              <a:ext uri="{FF2B5EF4-FFF2-40B4-BE49-F238E27FC236}">
                <a16:creationId xmlns:a16="http://schemas.microsoft.com/office/drawing/2014/main" id="{BB858040-E298-AD77-6272-6E5AD06A8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/>
        </p:blipFill>
        <p:spPr bwMode="auto">
          <a:xfrm>
            <a:off x="13388494" y="9081194"/>
            <a:ext cx="403200" cy="4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3" name="TextBox 9">
            <a:extLst>
              <a:ext uri="{FF2B5EF4-FFF2-40B4-BE49-F238E27FC236}">
                <a16:creationId xmlns:a16="http://schemas.microsoft.com/office/drawing/2014/main" id="{E3BBE3DA-EFFC-E501-0954-94ABD1978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72530" y="9435426"/>
            <a:ext cx="108771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7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  <a:sym typeface="Arial"/>
              </a:rPr>
              <a:t>Amazon S3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7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  <a:sym typeface="Arial"/>
              </a:rPr>
              <a:t>統計処理対象データ</a:t>
            </a:r>
            <a:endParaRPr kumimoji="0" lang="en-US" altLang="ja-JP" sz="7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7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  <a:sym typeface="Arial"/>
              </a:rPr>
              <a:t>保存ストレージ</a:t>
            </a:r>
            <a:endParaRPr kumimoji="0" lang="en-US" altLang="en-US" sz="7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  <a:sym typeface="Arial"/>
            </a:endParaRPr>
          </a:p>
        </p:txBody>
      </p:sp>
      <p:pic>
        <p:nvPicPr>
          <p:cNvPr id="264" name="Graphic 8">
            <a:extLst>
              <a:ext uri="{FF2B5EF4-FFF2-40B4-BE49-F238E27FC236}">
                <a16:creationId xmlns:a16="http://schemas.microsoft.com/office/drawing/2014/main" id="{69E026F3-6182-6323-76A6-9185170A0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 bwMode="auto">
          <a:xfrm>
            <a:off x="14514788" y="9077366"/>
            <a:ext cx="403200" cy="4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Graphic 29">
            <a:extLst>
              <a:ext uri="{FF2B5EF4-FFF2-40B4-BE49-F238E27FC236}">
                <a16:creationId xmlns:a16="http://schemas.microsoft.com/office/drawing/2014/main" id="{CD175E55-7DE8-A200-821F-63D3A2031ED9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5451527" y="9095304"/>
            <a:ext cx="400050" cy="400050"/>
          </a:xfrm>
          <a:prstGeom prst="rect">
            <a:avLst/>
          </a:prstGeom>
        </p:spPr>
      </p:pic>
      <p:sp>
        <p:nvSpPr>
          <p:cNvPr id="266" name="Rectangle 134">
            <a:extLst>
              <a:ext uri="{FF2B5EF4-FFF2-40B4-BE49-F238E27FC236}">
                <a16:creationId xmlns:a16="http://schemas.microsoft.com/office/drawing/2014/main" id="{EAF187D0-130D-E7CD-D16A-98F13671B467}"/>
              </a:ext>
            </a:extLst>
          </p:cNvPr>
          <p:cNvSpPr/>
          <p:nvPr/>
        </p:nvSpPr>
        <p:spPr>
          <a:xfrm>
            <a:off x="14096884" y="8773214"/>
            <a:ext cx="2110040" cy="1358452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001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ja-JP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  <a:sym typeface="Arial"/>
            </a:endParaRPr>
          </a:p>
        </p:txBody>
      </p:sp>
      <p:pic>
        <p:nvPicPr>
          <p:cNvPr id="267" name="Graphic 23">
            <a:extLst>
              <a:ext uri="{FF2B5EF4-FFF2-40B4-BE49-F238E27FC236}">
                <a16:creationId xmlns:a16="http://schemas.microsoft.com/office/drawing/2014/main" id="{CF504A43-F973-9BC4-B03C-527F38C33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/>
        </p:blipFill>
        <p:spPr bwMode="auto">
          <a:xfrm>
            <a:off x="17147500" y="9074441"/>
            <a:ext cx="403200" cy="4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8" name="TextBox 10">
            <a:extLst>
              <a:ext uri="{FF2B5EF4-FFF2-40B4-BE49-F238E27FC236}">
                <a16:creationId xmlns:a16="http://schemas.microsoft.com/office/drawing/2014/main" id="{80C41E48-DD94-FF71-8CF0-1146A0491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4789" y="9446731"/>
            <a:ext cx="773287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7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  <a:sym typeface="Arial"/>
              </a:rPr>
              <a:t>AWS Glue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7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  <a:sym typeface="Arial"/>
              </a:rPr>
              <a:t>データロード</a:t>
            </a:r>
            <a:endParaRPr kumimoji="0" lang="en-US" altLang="ja-JP" sz="7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7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  <a:sym typeface="Arial"/>
              </a:rPr>
              <a:t>処理ジョブ</a:t>
            </a:r>
            <a:endParaRPr kumimoji="0" lang="en-US" altLang="en-US" sz="7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269" name="直線矢印コネクタ 268">
            <a:extLst>
              <a:ext uri="{FF2B5EF4-FFF2-40B4-BE49-F238E27FC236}">
                <a16:creationId xmlns:a16="http://schemas.microsoft.com/office/drawing/2014/main" id="{8FB05165-F8DB-F48A-313A-E58822BB8DDA}"/>
              </a:ext>
            </a:extLst>
          </p:cNvPr>
          <p:cNvCxnSpPr>
            <a:cxnSpLocks/>
            <a:endCxn id="267" idx="1"/>
          </p:cNvCxnSpPr>
          <p:nvPr/>
        </p:nvCxnSpPr>
        <p:spPr>
          <a:xfrm>
            <a:off x="16137962" y="9276041"/>
            <a:ext cx="10095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0" name="Graphic 6">
            <a:extLst>
              <a:ext uri="{FF2B5EF4-FFF2-40B4-BE49-F238E27FC236}">
                <a16:creationId xmlns:a16="http://schemas.microsoft.com/office/drawing/2014/main" id="{CB7DBE7D-8885-3746-12AF-57B211D25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/>
        </p:blipFill>
        <p:spPr bwMode="auto">
          <a:xfrm>
            <a:off x="16379832" y="9081194"/>
            <a:ext cx="403200" cy="4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1" name="カギ線コネクタ 270">
            <a:extLst>
              <a:ext uri="{FF2B5EF4-FFF2-40B4-BE49-F238E27FC236}">
                <a16:creationId xmlns:a16="http://schemas.microsoft.com/office/drawing/2014/main" id="{02642257-2D40-567B-F1A6-05E79B8DA920}"/>
              </a:ext>
            </a:extLst>
          </p:cNvPr>
          <p:cNvCxnSpPr>
            <a:cxnSpLocks/>
            <a:stCxn id="262" idx="1"/>
            <a:endCxn id="208" idx="1"/>
          </p:cNvCxnSpPr>
          <p:nvPr/>
        </p:nvCxnSpPr>
        <p:spPr>
          <a:xfrm rot="10800000">
            <a:off x="13326698" y="5999650"/>
            <a:ext cx="61797" cy="3283144"/>
          </a:xfrm>
          <a:prstGeom prst="bentConnector3">
            <a:avLst>
              <a:gd name="adj1" fmla="val 448476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TextBox 10">
            <a:extLst>
              <a:ext uri="{FF2B5EF4-FFF2-40B4-BE49-F238E27FC236}">
                <a16:creationId xmlns:a16="http://schemas.microsoft.com/office/drawing/2014/main" id="{FDD6FDD4-B48B-40DE-6692-98CD4996C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59350" y="9439139"/>
            <a:ext cx="117950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7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  <a:sym typeface="Arial"/>
              </a:rPr>
              <a:t>Amazon Redshift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7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  <a:sym typeface="Arial"/>
              </a:rPr>
              <a:t>統計処理保管</a:t>
            </a:r>
            <a:endParaRPr kumimoji="0" lang="en-US" altLang="ja-JP" sz="7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7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  <a:sym typeface="Arial"/>
              </a:rPr>
              <a:t>データベース</a:t>
            </a:r>
            <a:endParaRPr kumimoji="0" lang="en-US" altLang="en-US" sz="7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  <a:sym typeface="Arial"/>
            </a:endParaRPr>
          </a:p>
        </p:txBody>
      </p:sp>
      <p:sp>
        <p:nvSpPr>
          <p:cNvPr id="273" name="TextBox 10">
            <a:extLst>
              <a:ext uri="{FF2B5EF4-FFF2-40B4-BE49-F238E27FC236}">
                <a16:creationId xmlns:a16="http://schemas.microsoft.com/office/drawing/2014/main" id="{9801E92E-3EE3-C8C5-D825-DD27471B8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32505" y="9440573"/>
            <a:ext cx="91517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7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  <a:sym typeface="Arial"/>
              </a:rPr>
              <a:t>AWS Glue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7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  <a:sym typeface="Arial"/>
              </a:rPr>
              <a:t>事前処理ジョブ</a:t>
            </a:r>
            <a:endParaRPr kumimoji="0" lang="en-US" altLang="en-US" sz="7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274" name="カギ線コネクタ 273">
            <a:extLst>
              <a:ext uri="{FF2B5EF4-FFF2-40B4-BE49-F238E27FC236}">
                <a16:creationId xmlns:a16="http://schemas.microsoft.com/office/drawing/2014/main" id="{E1416373-5D2F-914B-BFD9-82146A0DA4AB}"/>
              </a:ext>
            </a:extLst>
          </p:cNvPr>
          <p:cNvCxnSpPr>
            <a:cxnSpLocks/>
            <a:stCxn id="83" idx="2"/>
          </p:cNvCxnSpPr>
          <p:nvPr/>
        </p:nvCxnSpPr>
        <p:spPr>
          <a:xfrm rot="16200000" flipH="1">
            <a:off x="15756408" y="7392346"/>
            <a:ext cx="2391903" cy="854706"/>
          </a:xfrm>
          <a:prstGeom prst="bentConnector3">
            <a:avLst>
              <a:gd name="adj1" fmla="val 20181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直線矢印コネクタ 274">
            <a:extLst>
              <a:ext uri="{FF2B5EF4-FFF2-40B4-BE49-F238E27FC236}">
                <a16:creationId xmlns:a16="http://schemas.microsoft.com/office/drawing/2014/main" id="{309A33AF-167B-26C8-95C0-E004F7E904DB}"/>
              </a:ext>
            </a:extLst>
          </p:cNvPr>
          <p:cNvCxnSpPr>
            <a:cxnSpLocks/>
          </p:cNvCxnSpPr>
          <p:nvPr/>
        </p:nvCxnSpPr>
        <p:spPr>
          <a:xfrm>
            <a:off x="10185044" y="8057801"/>
            <a:ext cx="0" cy="1104182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角丸四角形 275">
            <a:extLst>
              <a:ext uri="{FF2B5EF4-FFF2-40B4-BE49-F238E27FC236}">
                <a16:creationId xmlns:a16="http://schemas.microsoft.com/office/drawing/2014/main" id="{CE655EB9-FE2F-82C2-D8F4-1CD0C45F823E}"/>
              </a:ext>
            </a:extLst>
          </p:cNvPr>
          <p:cNvSpPr/>
          <p:nvPr/>
        </p:nvSpPr>
        <p:spPr>
          <a:xfrm>
            <a:off x="10274926" y="8733100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3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ja-JP" sz="112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4</a:t>
            </a:r>
            <a:endParaRPr kumimoji="1" lang="ja-JP" altLang="en-US" sz="1124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/>
              <a:sym typeface="Arial"/>
            </a:endParaRPr>
          </a:p>
        </p:txBody>
      </p:sp>
      <p:cxnSp>
        <p:nvCxnSpPr>
          <p:cNvPr id="277" name="直線矢印コネクタ 276">
            <a:extLst>
              <a:ext uri="{FF2B5EF4-FFF2-40B4-BE49-F238E27FC236}">
                <a16:creationId xmlns:a16="http://schemas.microsoft.com/office/drawing/2014/main" id="{0D23F743-6074-C93D-86D7-48406C519400}"/>
              </a:ext>
            </a:extLst>
          </p:cNvPr>
          <p:cNvCxnSpPr>
            <a:cxnSpLocks/>
          </p:cNvCxnSpPr>
          <p:nvPr/>
        </p:nvCxnSpPr>
        <p:spPr>
          <a:xfrm flipV="1">
            <a:off x="10056718" y="8021196"/>
            <a:ext cx="0" cy="113610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角丸四角形 337">
            <a:extLst>
              <a:ext uri="{FF2B5EF4-FFF2-40B4-BE49-F238E27FC236}">
                <a16:creationId xmlns:a16="http://schemas.microsoft.com/office/drawing/2014/main" id="{33BD40DE-D34C-310B-43B4-B51C9C64BE4E}"/>
              </a:ext>
            </a:extLst>
          </p:cNvPr>
          <p:cNvSpPr/>
          <p:nvPr/>
        </p:nvSpPr>
        <p:spPr>
          <a:xfrm>
            <a:off x="9322205" y="9041852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3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ja-JP" sz="112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5</a:t>
            </a:r>
            <a:endParaRPr kumimoji="1" lang="ja-JP" altLang="en-US" sz="1124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/>
              <a:sym typeface="Arial"/>
            </a:endParaRPr>
          </a:p>
        </p:txBody>
      </p:sp>
      <p:sp>
        <p:nvSpPr>
          <p:cNvPr id="339" name="角丸四角形 338">
            <a:extLst>
              <a:ext uri="{FF2B5EF4-FFF2-40B4-BE49-F238E27FC236}">
                <a16:creationId xmlns:a16="http://schemas.microsoft.com/office/drawing/2014/main" id="{7A1620BB-E37A-02B4-820F-57A12CDF724B}"/>
              </a:ext>
            </a:extLst>
          </p:cNvPr>
          <p:cNvSpPr/>
          <p:nvPr/>
        </p:nvSpPr>
        <p:spPr>
          <a:xfrm>
            <a:off x="10909795" y="8198642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3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ja-JP" sz="112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6</a:t>
            </a:r>
            <a:endParaRPr kumimoji="1" lang="ja-JP" altLang="en-US" sz="1124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/>
              <a:sym typeface="Arial"/>
            </a:endParaRPr>
          </a:p>
        </p:txBody>
      </p:sp>
      <p:sp>
        <p:nvSpPr>
          <p:cNvPr id="340" name="角丸四角形 339">
            <a:extLst>
              <a:ext uri="{FF2B5EF4-FFF2-40B4-BE49-F238E27FC236}">
                <a16:creationId xmlns:a16="http://schemas.microsoft.com/office/drawing/2014/main" id="{0791DFF4-8643-1FF1-5455-6758900B5D5C}"/>
              </a:ext>
            </a:extLst>
          </p:cNvPr>
          <p:cNvSpPr/>
          <p:nvPr/>
        </p:nvSpPr>
        <p:spPr>
          <a:xfrm>
            <a:off x="16592922" y="8794225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3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ja-JP" sz="112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9</a:t>
            </a:r>
            <a:endParaRPr kumimoji="1" lang="ja-JP" altLang="en-US" sz="1124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/>
              <a:sym typeface="Arial"/>
            </a:endParaRPr>
          </a:p>
        </p:txBody>
      </p:sp>
      <p:sp>
        <p:nvSpPr>
          <p:cNvPr id="341" name="角丸四角形 340">
            <a:extLst>
              <a:ext uri="{FF2B5EF4-FFF2-40B4-BE49-F238E27FC236}">
                <a16:creationId xmlns:a16="http://schemas.microsoft.com/office/drawing/2014/main" id="{E4B54DD4-D985-B7DA-E185-3CEB4AAB0E5D}"/>
              </a:ext>
            </a:extLst>
          </p:cNvPr>
          <p:cNvSpPr/>
          <p:nvPr/>
        </p:nvSpPr>
        <p:spPr>
          <a:xfrm>
            <a:off x="17095198" y="5705505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3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ja-JP" sz="112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10</a:t>
            </a:r>
            <a:endParaRPr kumimoji="1" lang="ja-JP" altLang="en-US" sz="1124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/>
              <a:sym typeface="Arial"/>
            </a:endParaRPr>
          </a:p>
        </p:txBody>
      </p:sp>
      <p:sp>
        <p:nvSpPr>
          <p:cNvPr id="342" name="テキスト ボックス 341">
            <a:extLst>
              <a:ext uri="{FF2B5EF4-FFF2-40B4-BE49-F238E27FC236}">
                <a16:creationId xmlns:a16="http://schemas.microsoft.com/office/drawing/2014/main" id="{945CFE1B-D9DB-CEA2-C36A-FF3D8BD3AD12}"/>
              </a:ext>
            </a:extLst>
          </p:cNvPr>
          <p:cNvSpPr txBox="1"/>
          <p:nvPr/>
        </p:nvSpPr>
        <p:spPr>
          <a:xfrm>
            <a:off x="5727764" y="7789762"/>
            <a:ext cx="745717" cy="284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14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124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・調査員</a:t>
            </a:r>
          </a:p>
        </p:txBody>
      </p:sp>
      <p:sp>
        <p:nvSpPr>
          <p:cNvPr id="343" name="TextBox 24">
            <a:extLst>
              <a:ext uri="{FF2B5EF4-FFF2-40B4-BE49-F238E27FC236}">
                <a16:creationId xmlns:a16="http://schemas.microsoft.com/office/drawing/2014/main" id="{4C8A1733-D12E-AA46-A788-2617A9C43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3560" y="9440065"/>
            <a:ext cx="140003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7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  <a:sym typeface="Arial"/>
              </a:rPr>
              <a:t>AWS Glue</a:t>
            </a:r>
            <a:br>
              <a:rPr kumimoji="0" lang="en-US" altLang="en-US" sz="7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  <a:sym typeface="Arial"/>
              </a:rPr>
            </a:br>
            <a:r>
              <a:rPr kumimoji="0" lang="en-US" altLang="en-US" sz="7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  <a:sym typeface="Arial"/>
              </a:rPr>
              <a:t>Data Catalog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7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  <a:sym typeface="Arial"/>
              </a:rPr>
              <a:t>統計処理対象データ</a:t>
            </a:r>
            <a:endParaRPr kumimoji="0" lang="en-US" altLang="ja-JP" sz="7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7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  <a:sym typeface="Arial"/>
              </a:rPr>
              <a:t>メタデータカタログ</a:t>
            </a:r>
            <a:endParaRPr kumimoji="0" lang="en-US" altLang="ja-JP" sz="7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7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7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344" name="カギ線コネクタ 343">
            <a:extLst>
              <a:ext uri="{FF2B5EF4-FFF2-40B4-BE49-F238E27FC236}">
                <a16:creationId xmlns:a16="http://schemas.microsoft.com/office/drawing/2014/main" id="{25ED40FB-D1F9-3E35-2805-92A803F30802}"/>
              </a:ext>
            </a:extLst>
          </p:cNvPr>
          <p:cNvCxnSpPr>
            <a:cxnSpLocks/>
            <a:stCxn id="248" idx="3"/>
            <a:endCxn id="35" idx="3"/>
          </p:cNvCxnSpPr>
          <p:nvPr/>
        </p:nvCxnSpPr>
        <p:spPr>
          <a:xfrm flipV="1">
            <a:off x="10291798" y="6262677"/>
            <a:ext cx="105085" cy="3124219"/>
          </a:xfrm>
          <a:prstGeom prst="bentConnector3">
            <a:avLst>
              <a:gd name="adj1" fmla="val 486735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50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>
          <a:extLst>
            <a:ext uri="{FF2B5EF4-FFF2-40B4-BE49-F238E27FC236}">
              <a16:creationId xmlns:a16="http://schemas.microsoft.com/office/drawing/2014/main" id="{74219617-F906-ED76-367F-9297AC969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">
            <a:extLst>
              <a:ext uri="{FF2B5EF4-FFF2-40B4-BE49-F238E27FC236}">
                <a16:creationId xmlns:a16="http://schemas.microsoft.com/office/drawing/2014/main" id="{C6718773-0F54-7CC8-775A-64DE4DBC11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99948" y="1217478"/>
            <a:ext cx="27599343" cy="184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3-10.</a:t>
            </a:r>
            <a:r>
              <a:rPr lang="ja-JP" altLang="en-US" b="0" i="0">
                <a:solidFill>
                  <a:srgbClr val="1A1A1A"/>
                </a:solidFill>
                <a:effectLst/>
                <a:latin typeface="Noto Sans JP"/>
              </a:rPr>
              <a:t>資格管理システム</a:t>
            </a:r>
            <a:endParaRPr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EC2E0AD-1F68-6D3A-1953-091C78B4AE0C}"/>
              </a:ext>
            </a:extLst>
          </p:cNvPr>
          <p:cNvSpPr/>
          <p:nvPr/>
        </p:nvSpPr>
        <p:spPr>
          <a:xfrm>
            <a:off x="21771095" y="6456314"/>
            <a:ext cx="1458248" cy="20090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141519"/>
            <a:r>
              <a:rPr kumimoji="1" lang="ja-JP" altLang="en-US" sz="1498" b="1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拠点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623A4A7-510E-207C-4099-91ADB42F1B7D}"/>
              </a:ext>
            </a:extLst>
          </p:cNvPr>
          <p:cNvSpPr/>
          <p:nvPr/>
        </p:nvSpPr>
        <p:spPr>
          <a:xfrm>
            <a:off x="12574853" y="4928240"/>
            <a:ext cx="1035530" cy="34972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41519"/>
            <a:r>
              <a:rPr kumimoji="1" lang="ja-JP" altLang="en-US" sz="1124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デジタル庁</a:t>
            </a:r>
            <a:br>
              <a:rPr kumimoji="1" lang="en-US" altLang="ja-JP" sz="1124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kumimoji="1" lang="ja-JP" altLang="en-US" sz="1124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マイナ認証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AB3A6F6-DF37-42AA-0F48-634B2050936C}"/>
              </a:ext>
            </a:extLst>
          </p:cNvPr>
          <p:cNvSpPr/>
          <p:nvPr/>
        </p:nvSpPr>
        <p:spPr>
          <a:xfrm>
            <a:off x="9517630" y="5424040"/>
            <a:ext cx="11107398" cy="884801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141519"/>
            <a:r>
              <a:rPr kumimoji="1" lang="ja-JP" altLang="en-US" sz="1498">
                <a:solidFill>
                  <a:prstClr val="white">
                    <a:lumMod val="50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ガバメントクラウド</a:t>
            </a:r>
          </a:p>
        </p:txBody>
      </p:sp>
      <p:pic>
        <p:nvPicPr>
          <p:cNvPr id="5" name="Graphic 66599">
            <a:extLst>
              <a:ext uri="{FF2B5EF4-FFF2-40B4-BE49-F238E27FC236}">
                <a16:creationId xmlns:a16="http://schemas.microsoft.com/office/drawing/2014/main" id="{A5213E49-BB65-D798-857B-F9ECF47E5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703864" y="6576097"/>
            <a:ext cx="570750" cy="570750"/>
          </a:xfrm>
          <a:prstGeom prst="rect">
            <a:avLst/>
          </a:prstGeom>
        </p:spPr>
      </p:pic>
      <p:pic>
        <p:nvPicPr>
          <p:cNvPr id="6" name="Graphic 66606">
            <a:extLst>
              <a:ext uri="{FF2B5EF4-FFF2-40B4-BE49-F238E27FC236}">
                <a16:creationId xmlns:a16="http://schemas.microsoft.com/office/drawing/2014/main" id="{154DFC5C-C2F8-C6F5-B24B-3242AA26C0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23733" y="8412330"/>
            <a:ext cx="570750" cy="570750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4D868B3-93C2-14B2-208D-2828C5317B2F}"/>
              </a:ext>
            </a:extLst>
          </p:cNvPr>
          <p:cNvSpPr/>
          <p:nvPr/>
        </p:nvSpPr>
        <p:spPr>
          <a:xfrm>
            <a:off x="9880002" y="5821083"/>
            <a:ext cx="3632522" cy="636023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141519"/>
            <a:r>
              <a:rPr kumimoji="1" lang="ja-JP" altLang="en-US" sz="1498" b="1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閲覧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4B94B21-EC90-605D-B1C4-174716D00FA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2085" y="8494072"/>
            <a:ext cx="463103" cy="455808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33586F4-18AA-6958-A5A9-61BFABF6CD7C}"/>
              </a:ext>
            </a:extLst>
          </p:cNvPr>
          <p:cNvSpPr txBox="1"/>
          <p:nvPr/>
        </p:nvSpPr>
        <p:spPr>
          <a:xfrm>
            <a:off x="7838089" y="8974664"/>
            <a:ext cx="825867" cy="476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141519"/>
            <a:r>
              <a:rPr kumimoji="1" lang="ja-JP" altLang="en-US" sz="1248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閲覧者</a:t>
            </a:r>
            <a:endParaRPr kumimoji="1" lang="en-US" altLang="ja-JP" sz="1248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 defTabSz="1141519"/>
            <a:r>
              <a:rPr kumimoji="1" lang="ja-JP" altLang="en-US" sz="1248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（国民）</a:t>
            </a:r>
            <a:endParaRPr kumimoji="1" lang="en-US" altLang="ja-JP" sz="1248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10" name="カギ線コネクタ 9">
            <a:extLst>
              <a:ext uri="{FF2B5EF4-FFF2-40B4-BE49-F238E27FC236}">
                <a16:creationId xmlns:a16="http://schemas.microsoft.com/office/drawing/2014/main" id="{5212680E-C71D-9E68-CF60-336DC66CDF0C}"/>
              </a:ext>
            </a:extLst>
          </p:cNvPr>
          <p:cNvCxnSpPr>
            <a:cxnSpLocks/>
            <a:stCxn id="9" idx="3"/>
            <a:endCxn id="17" idx="1"/>
          </p:cNvCxnSpPr>
          <p:nvPr/>
        </p:nvCxnSpPr>
        <p:spPr>
          <a:xfrm flipV="1">
            <a:off x="8663956" y="6906420"/>
            <a:ext cx="1602555" cy="2306450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95A31B5-E35C-0549-3C48-B29A8ABE9434}"/>
              </a:ext>
            </a:extLst>
          </p:cNvPr>
          <p:cNvSpPr/>
          <p:nvPr/>
        </p:nvSpPr>
        <p:spPr>
          <a:xfrm>
            <a:off x="13623736" y="5833490"/>
            <a:ext cx="6811044" cy="632744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 defTabSz="1141519"/>
            <a:r>
              <a:rPr kumimoji="1" lang="ja-JP" altLang="en-US" sz="1498" b="1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参照・更新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223C4FC-1B90-2885-3B60-87CC6B57ED7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1303" y="7074468"/>
            <a:ext cx="480554" cy="455808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65B0BEC-D52F-3AE6-EA57-0AADF4CF27B2}"/>
              </a:ext>
            </a:extLst>
          </p:cNvPr>
          <p:cNvSpPr txBox="1"/>
          <p:nvPr/>
        </p:nvSpPr>
        <p:spPr>
          <a:xfrm>
            <a:off x="21958100" y="7534379"/>
            <a:ext cx="997389" cy="476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141519"/>
            <a:r>
              <a:rPr kumimoji="1" lang="ja-JP" altLang="en-US" sz="1248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職員</a:t>
            </a:r>
            <a:endParaRPr kumimoji="1" lang="en-US" altLang="ja-JP" sz="1248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 defTabSz="1141519"/>
            <a:r>
              <a:rPr kumimoji="1" lang="ja-JP" altLang="en-US" sz="1248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（管理者）</a:t>
            </a:r>
          </a:p>
        </p:txBody>
      </p:sp>
      <p:cxnSp>
        <p:nvCxnSpPr>
          <p:cNvPr id="14" name="カギ線コネクタ 13">
            <a:extLst>
              <a:ext uri="{FF2B5EF4-FFF2-40B4-BE49-F238E27FC236}">
                <a16:creationId xmlns:a16="http://schemas.microsoft.com/office/drawing/2014/main" id="{DB7985D5-FB8A-EF72-BA9D-044E68911EA0}"/>
              </a:ext>
            </a:extLst>
          </p:cNvPr>
          <p:cNvCxnSpPr>
            <a:cxnSpLocks/>
            <a:stCxn id="36" idx="6"/>
          </p:cNvCxnSpPr>
          <p:nvPr/>
        </p:nvCxnSpPr>
        <p:spPr>
          <a:xfrm flipV="1">
            <a:off x="11759448" y="5273782"/>
            <a:ext cx="1345145" cy="1547554"/>
          </a:xfrm>
          <a:prstGeom prst="bentConnector2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38253EF-BDC1-CD2C-48FC-92616F95B429}"/>
              </a:ext>
            </a:extLst>
          </p:cNvPr>
          <p:cNvSpPr txBox="1"/>
          <p:nvPr/>
        </p:nvSpPr>
        <p:spPr>
          <a:xfrm>
            <a:off x="8617043" y="8825151"/>
            <a:ext cx="851800" cy="22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1519"/>
            <a:r>
              <a:rPr lang="en-US" altLang="en-US" sz="874" dirty="0" err="1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インターネット</a:t>
            </a:r>
            <a:endParaRPr lang="en-US" altLang="en-US" sz="874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16" name="Oval 28">
            <a:extLst>
              <a:ext uri="{FF2B5EF4-FFF2-40B4-BE49-F238E27FC236}">
                <a16:creationId xmlns:a16="http://schemas.microsoft.com/office/drawing/2014/main" id="{DE5CCE13-15F9-6C7C-D229-72B49CBACB61}"/>
              </a:ext>
            </a:extLst>
          </p:cNvPr>
          <p:cNvSpPr>
            <a:spLocks noChangeAspect="1"/>
          </p:cNvSpPr>
          <p:nvPr/>
        </p:nvSpPr>
        <p:spPr bwMode="auto">
          <a:xfrm>
            <a:off x="9771544" y="5721741"/>
            <a:ext cx="410941" cy="410941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defTabSz="1141519">
              <a:defRPr/>
            </a:pPr>
            <a:r>
              <a:rPr lang="en-US" sz="1748" b="1" dirty="0">
                <a:solidFill>
                  <a:prstClr val="white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１</a:t>
            </a:r>
          </a:p>
        </p:txBody>
      </p:sp>
      <p:pic>
        <p:nvPicPr>
          <p:cNvPr id="17" name="Graphic 6">
            <a:extLst>
              <a:ext uri="{FF2B5EF4-FFF2-40B4-BE49-F238E27FC236}">
                <a16:creationId xmlns:a16="http://schemas.microsoft.com/office/drawing/2014/main" id="{DF8A2184-1E57-5DD4-6906-E04AACF31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 bwMode="auto">
          <a:xfrm>
            <a:off x="10266511" y="6704185"/>
            <a:ext cx="404469" cy="40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4EEFBBC-2976-03DD-333E-191F17000C60}"/>
              </a:ext>
            </a:extLst>
          </p:cNvPr>
          <p:cNvSpPr txBox="1"/>
          <p:nvPr/>
        </p:nvSpPr>
        <p:spPr>
          <a:xfrm>
            <a:off x="9699211" y="7079259"/>
            <a:ext cx="1493667" cy="322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1519"/>
            <a:r>
              <a:rPr lang="en-US" altLang="en-US" sz="75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Elastic Load Balancing</a:t>
            </a:r>
          </a:p>
          <a:p>
            <a:pPr algn="ctr" defTabSz="1141519"/>
            <a:r>
              <a:rPr lang="en-US" altLang="en-US" sz="750" dirty="0" err="1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負荷分散</a:t>
            </a:r>
            <a:endParaRPr lang="en-US" altLang="en-US" sz="75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4B9B2F4E-C8B6-158D-FE43-12DECD672A5F}"/>
              </a:ext>
            </a:extLst>
          </p:cNvPr>
          <p:cNvGrpSpPr/>
          <p:nvPr/>
        </p:nvGrpSpPr>
        <p:grpSpPr>
          <a:xfrm>
            <a:off x="11258519" y="9212061"/>
            <a:ext cx="1022975" cy="807941"/>
            <a:chOff x="2487617" y="3901785"/>
            <a:chExt cx="819455" cy="647201"/>
          </a:xfrm>
        </p:grpSpPr>
        <p:pic>
          <p:nvPicPr>
            <p:cNvPr id="20" name="Graphic 8">
              <a:extLst>
                <a:ext uri="{FF2B5EF4-FFF2-40B4-BE49-F238E27FC236}">
                  <a16:creationId xmlns:a16="http://schemas.microsoft.com/office/drawing/2014/main" id="{32EE02BC-D265-F220-0A51-D4EC966FE4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 bwMode="auto">
            <a:xfrm>
              <a:off x="2735344" y="3901785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4487F5EB-9F88-8F02-1141-57F7226C9781}"/>
                </a:ext>
              </a:extLst>
            </p:cNvPr>
            <p:cNvSpPr txBox="1"/>
            <p:nvPr/>
          </p:nvSpPr>
          <p:spPr>
            <a:xfrm>
              <a:off x="2487617" y="4197968"/>
              <a:ext cx="819455" cy="35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41519"/>
              <a:r>
                <a:rPr kumimoji="1" lang="en-US" altLang="ja-JP" sz="75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Amazon S3</a:t>
              </a:r>
            </a:p>
            <a:p>
              <a:pPr algn="ctr" defTabSz="1141519"/>
              <a:r>
                <a:rPr kumimoji="1" lang="ja-JP" altLang="en-US" sz="75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コンテンツ配信</a:t>
              </a:r>
              <a:endParaRPr kumimoji="1" lang="en-US" altLang="ja-JP" sz="750" dirty="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  <a:p>
              <a:pPr algn="ctr" defTabSz="1141519"/>
              <a:r>
                <a:rPr kumimoji="1" lang="ja-JP" altLang="en-US" sz="75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ストレージ</a:t>
              </a:r>
              <a:endParaRPr kumimoji="1" lang="ja-JP" altLang="en-US" sz="75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54049BF1-9054-BF63-B279-7BEA7B76EA38}"/>
              </a:ext>
            </a:extLst>
          </p:cNvPr>
          <p:cNvGrpSpPr/>
          <p:nvPr/>
        </p:nvGrpSpPr>
        <p:grpSpPr>
          <a:xfrm>
            <a:off x="9832771" y="9204819"/>
            <a:ext cx="1305135" cy="676434"/>
            <a:chOff x="1345521" y="3895984"/>
            <a:chExt cx="1045479" cy="541858"/>
          </a:xfrm>
        </p:grpSpPr>
        <p:pic>
          <p:nvPicPr>
            <p:cNvPr id="23" name="Graphic 19">
              <a:extLst>
                <a:ext uri="{FF2B5EF4-FFF2-40B4-BE49-F238E27FC236}">
                  <a16:creationId xmlns:a16="http://schemas.microsoft.com/office/drawing/2014/main" id="{9BB06D84-BCC9-7EE2-0528-35529E68C4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 bwMode="auto">
            <a:xfrm>
              <a:off x="1706260" y="3895984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496B4A61-A021-7A4A-4D7E-4482192AACB5}"/>
                </a:ext>
              </a:extLst>
            </p:cNvPr>
            <p:cNvSpPr txBox="1"/>
            <p:nvPr/>
          </p:nvSpPr>
          <p:spPr>
            <a:xfrm>
              <a:off x="1345521" y="4179175"/>
              <a:ext cx="1045479" cy="258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41519"/>
              <a:r>
                <a:rPr kumimoji="1" lang="en-US" altLang="ja-JP" sz="75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Amazon CloudFront</a:t>
              </a:r>
            </a:p>
            <a:p>
              <a:pPr algn="ctr" defTabSz="1141519"/>
              <a:r>
                <a:rPr kumimoji="1" lang="ja-JP" altLang="en-US" sz="75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フロントエンド配信</a:t>
              </a:r>
              <a:r>
                <a:rPr kumimoji="1" lang="en-US" altLang="ja-JP" sz="75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CDN</a:t>
              </a:r>
              <a:endParaRPr kumimoji="1" lang="ja-JP" altLang="en-US" sz="75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</p:grpSp>
      <p:cxnSp>
        <p:nvCxnSpPr>
          <p:cNvPr id="25" name="カギ線コネクタ 24">
            <a:extLst>
              <a:ext uri="{FF2B5EF4-FFF2-40B4-BE49-F238E27FC236}">
                <a16:creationId xmlns:a16="http://schemas.microsoft.com/office/drawing/2014/main" id="{72137849-20B6-E939-FACC-8B04D5DCA766}"/>
              </a:ext>
            </a:extLst>
          </p:cNvPr>
          <p:cNvCxnSpPr>
            <a:cxnSpLocks/>
            <a:stCxn id="9" idx="3"/>
            <a:endCxn id="23" idx="1"/>
          </p:cNvCxnSpPr>
          <p:nvPr/>
        </p:nvCxnSpPr>
        <p:spPr>
          <a:xfrm>
            <a:off x="8663956" y="9212870"/>
            <a:ext cx="1619147" cy="194184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47109F38-4490-741C-F43C-3A666AFEC691}"/>
              </a:ext>
            </a:extLst>
          </p:cNvPr>
          <p:cNvCxnSpPr>
            <a:cxnSpLocks/>
            <a:stCxn id="23" idx="3"/>
            <a:endCxn id="20" idx="1"/>
          </p:cNvCxnSpPr>
          <p:nvPr/>
        </p:nvCxnSpPr>
        <p:spPr>
          <a:xfrm>
            <a:off x="10687572" y="9407052"/>
            <a:ext cx="880199" cy="7241"/>
          </a:xfrm>
          <a:prstGeom prst="straightConnector1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D0BE6F8-1589-D985-10D2-2C1FCEA14EBC}"/>
              </a:ext>
            </a:extLst>
          </p:cNvPr>
          <p:cNvSpPr txBox="1"/>
          <p:nvPr/>
        </p:nvSpPr>
        <p:spPr>
          <a:xfrm>
            <a:off x="11151977" y="6470412"/>
            <a:ext cx="841258" cy="207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1519"/>
            <a:r>
              <a:rPr kumimoji="1" lang="en-US" altLang="ja-JP" sz="749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Amazon ECS</a:t>
            </a:r>
            <a:endParaRPr kumimoji="1" lang="en-US" altLang="ja-JP" sz="749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8" name="Rectangle 43">
            <a:extLst>
              <a:ext uri="{FF2B5EF4-FFF2-40B4-BE49-F238E27FC236}">
                <a16:creationId xmlns:a16="http://schemas.microsoft.com/office/drawing/2014/main" id="{47FC92E9-B7B1-3562-DFF4-DDDC6889C5BC}"/>
              </a:ext>
            </a:extLst>
          </p:cNvPr>
          <p:cNvSpPr/>
          <p:nvPr/>
        </p:nvSpPr>
        <p:spPr>
          <a:xfrm>
            <a:off x="11021445" y="6505253"/>
            <a:ext cx="931248" cy="916762"/>
          </a:xfrm>
          <a:prstGeom prst="rect">
            <a:avLst/>
          </a:prstGeom>
          <a:noFill/>
          <a:ln w="12700" cap="flat" cmpd="sng" algn="ctr">
            <a:solidFill>
              <a:srgbClr val="D86613"/>
            </a:solidFill>
            <a:prstDash val="dash"/>
            <a:miter lim="800000"/>
          </a:ln>
          <a:effectLst/>
        </p:spPr>
        <p:txBody>
          <a:bodyPr rot="0" spcFirstLastPara="0" vertOverflow="overflow" horzOverflow="overflow" vert="horz" wrap="square" lIns="114150" tIns="0" rIns="449410" bIns="570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1141519">
              <a:defRPr/>
            </a:pPr>
            <a:endParaRPr lang="en-US" sz="749" kern="0">
              <a:solidFill>
                <a:srgbClr val="D86613"/>
              </a:solidFill>
              <a:latin typeface="Arial" panose="020B0604020202020204"/>
            </a:endParaRPr>
          </a:p>
        </p:txBody>
      </p:sp>
      <p:pic>
        <p:nvPicPr>
          <p:cNvPr id="29" name="Graphic 18">
            <a:extLst>
              <a:ext uri="{FF2B5EF4-FFF2-40B4-BE49-F238E27FC236}">
                <a16:creationId xmlns:a16="http://schemas.microsoft.com/office/drawing/2014/main" id="{FF37272F-24BC-51B0-44CA-9B165046F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 bwMode="auto">
          <a:xfrm>
            <a:off x="11016929" y="6503522"/>
            <a:ext cx="242404" cy="24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Graphic 13">
            <a:extLst>
              <a:ext uri="{FF2B5EF4-FFF2-40B4-BE49-F238E27FC236}">
                <a16:creationId xmlns:a16="http://schemas.microsoft.com/office/drawing/2014/main" id="{9A87B897-E465-3E2D-CC2E-C1291739998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286707" y="6677475"/>
            <a:ext cx="449410" cy="449410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FEDF019-41BF-37ED-52EA-0CE9701DC00F}"/>
              </a:ext>
            </a:extLst>
          </p:cNvPr>
          <p:cNvSpPr txBox="1"/>
          <p:nvPr/>
        </p:nvSpPr>
        <p:spPr>
          <a:xfrm>
            <a:off x="11132657" y="7060219"/>
            <a:ext cx="737702" cy="322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141519"/>
            <a:r>
              <a:rPr kumimoji="1" lang="ja-JP" altLang="en-US" sz="749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バックエンド</a:t>
            </a:r>
            <a:endParaRPr kumimoji="1" lang="en-US" altLang="ja-JP" sz="749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 defTabSz="1141519"/>
            <a:r>
              <a:rPr kumimoji="1" lang="ja-JP" altLang="en-US" sz="749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アプリケーション</a:t>
            </a:r>
            <a:endParaRPr kumimoji="1" lang="ja-JP" altLang="en-US" sz="749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1DDBA2C-0710-52E1-A5EA-2D49E7EBB3F2}"/>
              </a:ext>
            </a:extLst>
          </p:cNvPr>
          <p:cNvSpPr txBox="1"/>
          <p:nvPr/>
        </p:nvSpPr>
        <p:spPr>
          <a:xfrm>
            <a:off x="12043961" y="8342103"/>
            <a:ext cx="133764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altLang="en-US" sz="75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Amazon </a:t>
            </a:r>
            <a:r>
              <a:rPr lang="en-US" altLang="en-US" sz="750" dirty="0" err="1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DocumentDB</a:t>
            </a:r>
            <a:endParaRPr lang="en-US" altLang="en-US" sz="75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75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資格情報閲覧用</a:t>
            </a:r>
            <a:endParaRPr lang="en-US" altLang="ja-JP" sz="75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75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データベース</a:t>
            </a:r>
            <a:endParaRPr lang="en-US" altLang="en-US" sz="75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33" name="Graphic 18">
            <a:extLst>
              <a:ext uri="{FF2B5EF4-FFF2-40B4-BE49-F238E27FC236}">
                <a16:creationId xmlns:a16="http://schemas.microsoft.com/office/drawing/2014/main" id="{EA65E5D6-176A-3771-56D3-7B35A9012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 bwMode="auto">
          <a:xfrm>
            <a:off x="12510549" y="7973188"/>
            <a:ext cx="404469" cy="40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0C41C6D-0A10-82A9-05E6-6504C7968529}"/>
              </a:ext>
            </a:extLst>
          </p:cNvPr>
          <p:cNvSpPr txBox="1"/>
          <p:nvPr/>
        </p:nvSpPr>
        <p:spPr>
          <a:xfrm>
            <a:off x="14331590" y="8342103"/>
            <a:ext cx="133764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altLang="en-US" sz="75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Amazon </a:t>
            </a:r>
            <a:r>
              <a:rPr lang="en-US" altLang="en-US" sz="750" dirty="0" err="1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DocumentDB</a:t>
            </a:r>
            <a:endParaRPr lang="en-US" altLang="en-US" sz="75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en-US" altLang="ja-JP" sz="75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Change Stream</a:t>
            </a:r>
          </a:p>
          <a:p>
            <a:pPr algn="ctr" eaLnBrk="1" hangingPunct="1"/>
            <a:r>
              <a:rPr lang="ja-JP" altLang="en-US" sz="75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資格情報連携ストリーム</a:t>
            </a:r>
            <a:endParaRPr kumimoji="1" lang="en-US" altLang="ja-JP" sz="75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35" name="カギ線コネクタ 34">
            <a:extLst>
              <a:ext uri="{FF2B5EF4-FFF2-40B4-BE49-F238E27FC236}">
                <a16:creationId xmlns:a16="http://schemas.microsoft.com/office/drawing/2014/main" id="{A5131D94-7DC9-872B-CFC1-AA31B73AD171}"/>
              </a:ext>
            </a:extLst>
          </p:cNvPr>
          <p:cNvCxnSpPr>
            <a:cxnSpLocks/>
            <a:stCxn id="37" idx="6"/>
            <a:endCxn id="33" idx="1"/>
          </p:cNvCxnSpPr>
          <p:nvPr/>
        </p:nvCxnSpPr>
        <p:spPr>
          <a:xfrm>
            <a:off x="11759448" y="6956095"/>
            <a:ext cx="751101" cy="1219328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28">
            <a:extLst>
              <a:ext uri="{FF2B5EF4-FFF2-40B4-BE49-F238E27FC236}">
                <a16:creationId xmlns:a16="http://schemas.microsoft.com/office/drawing/2014/main" id="{DFC80B57-E6D9-11B7-5AAB-08C9436FC7DA}"/>
              </a:ext>
            </a:extLst>
          </p:cNvPr>
          <p:cNvSpPr>
            <a:spLocks noChangeAspect="1"/>
          </p:cNvSpPr>
          <p:nvPr/>
        </p:nvSpPr>
        <p:spPr bwMode="auto">
          <a:xfrm>
            <a:off x="11669566" y="6776393"/>
            <a:ext cx="89882" cy="89882"/>
          </a:xfrm>
          <a:prstGeom prst="ellipse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defTabSz="1141519">
              <a:defRPr/>
            </a:pPr>
            <a:endParaRPr lang="en-US" sz="1748" b="1" dirty="0">
              <a:solidFill>
                <a:prstClr val="white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37" name="Oval 28">
            <a:extLst>
              <a:ext uri="{FF2B5EF4-FFF2-40B4-BE49-F238E27FC236}">
                <a16:creationId xmlns:a16="http://schemas.microsoft.com/office/drawing/2014/main" id="{4F3D7D88-254B-F657-1B1E-E163871611C8}"/>
              </a:ext>
            </a:extLst>
          </p:cNvPr>
          <p:cNvSpPr>
            <a:spLocks noChangeAspect="1"/>
          </p:cNvSpPr>
          <p:nvPr/>
        </p:nvSpPr>
        <p:spPr bwMode="auto">
          <a:xfrm>
            <a:off x="11669566" y="6911154"/>
            <a:ext cx="89882" cy="89882"/>
          </a:xfrm>
          <a:prstGeom prst="ellipse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defTabSz="1141519">
              <a:defRPr/>
            </a:pPr>
            <a:endParaRPr lang="en-US" sz="1748" b="1" dirty="0">
              <a:solidFill>
                <a:prstClr val="white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CB894085-5898-8852-B753-C089B3ED88B1}"/>
              </a:ext>
            </a:extLst>
          </p:cNvPr>
          <p:cNvCxnSpPr>
            <a:cxnSpLocks/>
            <a:stCxn id="17" idx="3"/>
            <a:endCxn id="30" idx="1"/>
          </p:cNvCxnSpPr>
          <p:nvPr/>
        </p:nvCxnSpPr>
        <p:spPr>
          <a:xfrm flipV="1">
            <a:off x="10670980" y="6902180"/>
            <a:ext cx="615728" cy="4239"/>
          </a:xfrm>
          <a:prstGeom prst="straightConnector1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7052293D-40C3-DA85-559D-0341B63880E3}"/>
              </a:ext>
            </a:extLst>
          </p:cNvPr>
          <p:cNvSpPr/>
          <p:nvPr/>
        </p:nvSpPr>
        <p:spPr>
          <a:xfrm>
            <a:off x="11078172" y="4781504"/>
            <a:ext cx="3811797" cy="564035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141519"/>
            <a:r>
              <a:rPr kumimoji="1" lang="ja-JP" altLang="en-US" sz="1498" b="1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国民認証</a:t>
            </a:r>
          </a:p>
        </p:txBody>
      </p:sp>
      <p:sp>
        <p:nvSpPr>
          <p:cNvPr id="40" name="Oval 28">
            <a:extLst>
              <a:ext uri="{FF2B5EF4-FFF2-40B4-BE49-F238E27FC236}">
                <a16:creationId xmlns:a16="http://schemas.microsoft.com/office/drawing/2014/main" id="{9494CCFE-FDA1-C418-98BD-20793229E662}"/>
              </a:ext>
            </a:extLst>
          </p:cNvPr>
          <p:cNvSpPr>
            <a:spLocks noChangeAspect="1"/>
          </p:cNvSpPr>
          <p:nvPr/>
        </p:nvSpPr>
        <p:spPr bwMode="auto">
          <a:xfrm>
            <a:off x="10994580" y="4688578"/>
            <a:ext cx="410941" cy="410941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defTabSz="1141519">
              <a:defRPr/>
            </a:pPr>
            <a:r>
              <a:rPr lang="en-US" sz="1748" b="1" dirty="0">
                <a:solidFill>
                  <a:prstClr val="white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3</a:t>
            </a: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5F7C7255-B964-E66E-3506-BEF75478A2AE}"/>
              </a:ext>
            </a:extLst>
          </p:cNvPr>
          <p:cNvSpPr/>
          <p:nvPr/>
        </p:nvSpPr>
        <p:spPr>
          <a:xfrm>
            <a:off x="21771096" y="10607787"/>
            <a:ext cx="1458248" cy="904159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141519"/>
            <a:r>
              <a:rPr kumimoji="1" lang="ja-JP" altLang="en-US" sz="1498" b="1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他機関</a:t>
            </a:r>
          </a:p>
        </p:txBody>
      </p:sp>
      <p:cxnSp>
        <p:nvCxnSpPr>
          <p:cNvPr id="42" name="カギ線コネクタ 41">
            <a:extLst>
              <a:ext uri="{FF2B5EF4-FFF2-40B4-BE49-F238E27FC236}">
                <a16:creationId xmlns:a16="http://schemas.microsoft.com/office/drawing/2014/main" id="{FA01C686-47F3-3FE2-C46A-173AE0D509FE}"/>
              </a:ext>
            </a:extLst>
          </p:cNvPr>
          <p:cNvCxnSpPr>
            <a:cxnSpLocks/>
            <a:stCxn id="41" idx="1"/>
            <a:endCxn id="44" idx="3"/>
          </p:cNvCxnSpPr>
          <p:nvPr/>
        </p:nvCxnSpPr>
        <p:spPr>
          <a:xfrm rot="10800000">
            <a:off x="17366946" y="10396199"/>
            <a:ext cx="4404151" cy="663668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E6E712AC-A58D-E603-9AD5-76DA8327C4F5}"/>
              </a:ext>
            </a:extLst>
          </p:cNvPr>
          <p:cNvSpPr>
            <a:spLocks/>
          </p:cNvSpPr>
          <p:nvPr/>
        </p:nvSpPr>
        <p:spPr>
          <a:xfrm>
            <a:off x="14796929" y="7973822"/>
            <a:ext cx="403200" cy="403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700" dirty="0">
                <a:solidFill>
                  <a:sysClr val="windowText" lastClr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Change</a:t>
            </a:r>
          </a:p>
          <a:p>
            <a:pPr algn="ctr"/>
            <a:r>
              <a:rPr kumimoji="1" lang="en-US" altLang="ja-JP" sz="700" dirty="0">
                <a:solidFill>
                  <a:sysClr val="windowText" lastClr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Stream</a:t>
            </a:r>
            <a:endParaRPr kumimoji="1" lang="ja-JP" altLang="en-US" sz="700">
              <a:solidFill>
                <a:sysClr val="windowText" lastClr="00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44" name="Graphic 17" descr="Amazon Cognito service icon.">
            <a:extLst>
              <a:ext uri="{FF2B5EF4-FFF2-40B4-BE49-F238E27FC236}">
                <a16:creationId xmlns:a16="http://schemas.microsoft.com/office/drawing/2014/main" id="{36418CC5-8D90-8929-5A6B-37D92307F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 bwMode="auto">
          <a:xfrm>
            <a:off x="16963745" y="10194599"/>
            <a:ext cx="403200" cy="4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BEC4177F-8E25-19E5-21C6-9E05CC56BE3A}"/>
              </a:ext>
            </a:extLst>
          </p:cNvPr>
          <p:cNvSpPr txBox="1"/>
          <p:nvPr/>
        </p:nvSpPr>
        <p:spPr>
          <a:xfrm>
            <a:off x="16440734" y="11230674"/>
            <a:ext cx="13376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altLang="en-US" sz="75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Amazon API Gateway</a:t>
            </a:r>
          </a:p>
          <a:p>
            <a:pPr algn="ctr"/>
            <a:r>
              <a:rPr lang="ja-JP" altLang="en-US" sz="75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データ提供</a:t>
            </a:r>
            <a:r>
              <a:rPr lang="en-US" altLang="ja-JP" sz="75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API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19E2A833-D0C7-A9FB-7B62-3F9227B7575A}"/>
              </a:ext>
            </a:extLst>
          </p:cNvPr>
          <p:cNvSpPr txBox="1"/>
          <p:nvPr/>
        </p:nvSpPr>
        <p:spPr>
          <a:xfrm>
            <a:off x="16496522" y="10551223"/>
            <a:ext cx="13376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altLang="en-US" sz="75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Amazon Cognito</a:t>
            </a:r>
          </a:p>
          <a:p>
            <a:pPr algn="ctr" eaLnBrk="1" hangingPunct="1"/>
            <a:r>
              <a:rPr lang="ja-JP" altLang="en-US" sz="75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他機関の認証</a:t>
            </a:r>
            <a:endParaRPr lang="en-US" altLang="ja-JP" sz="75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47" name="Graphic 10">
            <a:extLst>
              <a:ext uri="{FF2B5EF4-FFF2-40B4-BE49-F238E27FC236}">
                <a16:creationId xmlns:a16="http://schemas.microsoft.com/office/drawing/2014/main" id="{2A68E033-4347-790A-8DAA-F8919650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 bwMode="auto">
          <a:xfrm>
            <a:off x="15939221" y="10866035"/>
            <a:ext cx="403200" cy="4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B13C1D02-B8DC-7A76-6ADB-73EF7970ABBE}"/>
              </a:ext>
            </a:extLst>
          </p:cNvPr>
          <p:cNvSpPr txBox="1"/>
          <p:nvPr/>
        </p:nvSpPr>
        <p:spPr>
          <a:xfrm>
            <a:off x="15471998" y="11225595"/>
            <a:ext cx="1337647" cy="322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1519"/>
            <a:r>
              <a:rPr kumimoji="1" lang="en-US" altLang="ja-JP" sz="749" dirty="0">
                <a:latin typeface="Meiryo UI" panose="020B0604030504040204" pitchFamily="34" charset="-128"/>
                <a:ea typeface="Meiryo UI" panose="020B0604030504040204" pitchFamily="34" charset="-128"/>
              </a:rPr>
              <a:t>AWS Lambda</a:t>
            </a:r>
          </a:p>
          <a:p>
            <a:pPr algn="ctr" defTabSz="1141519"/>
            <a:r>
              <a:rPr kumimoji="1" lang="ja-JP" altLang="en-US" sz="749">
                <a:latin typeface="Meiryo UI" panose="020B0604030504040204" pitchFamily="34" charset="-128"/>
                <a:ea typeface="Meiryo UI" panose="020B0604030504040204" pitchFamily="34" charset="-128"/>
              </a:rPr>
              <a:t>資格情報参照関数</a:t>
            </a:r>
            <a:endParaRPr kumimoji="1" lang="en-US" altLang="ja-JP" sz="749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9" name="Graphic 66606">
            <a:extLst>
              <a:ext uri="{FF2B5EF4-FFF2-40B4-BE49-F238E27FC236}">
                <a16:creationId xmlns:a16="http://schemas.microsoft.com/office/drawing/2014/main" id="{C393F588-FC9E-2233-3292-603D3475E7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991743" y="10351923"/>
            <a:ext cx="570750" cy="570750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3089E15-960E-DE81-025C-0DE192532E7D}"/>
              </a:ext>
            </a:extLst>
          </p:cNvPr>
          <p:cNvSpPr txBox="1"/>
          <p:nvPr/>
        </p:nvSpPr>
        <p:spPr>
          <a:xfrm>
            <a:off x="20885053" y="10764744"/>
            <a:ext cx="851800" cy="22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1519"/>
            <a:r>
              <a:rPr lang="en-US" altLang="en-US" sz="874" dirty="0" err="1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インターネット</a:t>
            </a:r>
            <a:endParaRPr lang="en-US" altLang="en-US" sz="874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19AF3837-1D2A-83AB-164B-240C664714C4}"/>
              </a:ext>
            </a:extLst>
          </p:cNvPr>
          <p:cNvCxnSpPr>
            <a:cxnSpLocks/>
            <a:stCxn id="57" idx="1"/>
            <a:endCxn id="47" idx="3"/>
          </p:cNvCxnSpPr>
          <p:nvPr/>
        </p:nvCxnSpPr>
        <p:spPr>
          <a:xfrm flipH="1">
            <a:off x="16342421" y="11067635"/>
            <a:ext cx="622686" cy="0"/>
          </a:xfrm>
          <a:prstGeom prst="straightConnector1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角丸四角形 51">
            <a:extLst>
              <a:ext uri="{FF2B5EF4-FFF2-40B4-BE49-F238E27FC236}">
                <a16:creationId xmlns:a16="http://schemas.microsoft.com/office/drawing/2014/main" id="{46CF0E66-39CF-84E8-8804-19CD670A8E4D}"/>
              </a:ext>
            </a:extLst>
          </p:cNvPr>
          <p:cNvSpPr/>
          <p:nvPr/>
        </p:nvSpPr>
        <p:spPr>
          <a:xfrm>
            <a:off x="9929995" y="6632164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215">
              <a:defRPr/>
            </a:pPr>
            <a:r>
              <a:rPr kumimoji="1" lang="en-US" altLang="ja-JP" sz="1124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endParaRPr kumimoji="1" lang="ja-JP" altLang="en-US" sz="1124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3" name="角丸四角形 52">
            <a:extLst>
              <a:ext uri="{FF2B5EF4-FFF2-40B4-BE49-F238E27FC236}">
                <a16:creationId xmlns:a16="http://schemas.microsoft.com/office/drawing/2014/main" id="{6E9725A7-F512-5198-6682-E6597BA9A85C}"/>
              </a:ext>
            </a:extLst>
          </p:cNvPr>
          <p:cNvSpPr/>
          <p:nvPr/>
        </p:nvSpPr>
        <p:spPr>
          <a:xfrm>
            <a:off x="9929995" y="9142360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215">
              <a:defRPr/>
            </a:pPr>
            <a:r>
              <a:rPr kumimoji="1" lang="en-US" altLang="ja-JP" sz="1124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endParaRPr kumimoji="1" lang="ja-JP" altLang="en-US" sz="1124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角丸四角形 53">
            <a:extLst>
              <a:ext uri="{FF2B5EF4-FFF2-40B4-BE49-F238E27FC236}">
                <a16:creationId xmlns:a16="http://schemas.microsoft.com/office/drawing/2014/main" id="{567CA24A-1DFF-2B77-239F-956F31994C0F}"/>
              </a:ext>
            </a:extLst>
          </p:cNvPr>
          <p:cNvSpPr/>
          <p:nvPr/>
        </p:nvSpPr>
        <p:spPr>
          <a:xfrm>
            <a:off x="12160105" y="7807436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215">
              <a:defRPr/>
            </a:pPr>
            <a:r>
              <a:rPr kumimoji="1" lang="en-US" altLang="ja-JP" sz="1124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endParaRPr kumimoji="1" lang="ja-JP" altLang="en-US" sz="1124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5" name="角丸四角形 54">
            <a:extLst>
              <a:ext uri="{FF2B5EF4-FFF2-40B4-BE49-F238E27FC236}">
                <a16:creationId xmlns:a16="http://schemas.microsoft.com/office/drawing/2014/main" id="{4973A9D3-79F4-59E6-61F2-EDFEEC117E40}"/>
              </a:ext>
            </a:extLst>
          </p:cNvPr>
          <p:cNvSpPr/>
          <p:nvPr/>
        </p:nvSpPr>
        <p:spPr>
          <a:xfrm>
            <a:off x="18156893" y="10789948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215">
              <a:defRPr/>
            </a:pPr>
            <a:r>
              <a:rPr kumimoji="1" lang="ja-JP" altLang="en-US" sz="1124" b="1" kern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９</a:t>
            </a:r>
            <a:endParaRPr kumimoji="1" lang="ja-JP" altLang="en-US" sz="1124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6" name="角丸四角形 55">
            <a:extLst>
              <a:ext uri="{FF2B5EF4-FFF2-40B4-BE49-F238E27FC236}">
                <a16:creationId xmlns:a16="http://schemas.microsoft.com/office/drawing/2014/main" id="{10DBBB4B-FEE2-F08C-3FF6-3F61C6C6A738}"/>
              </a:ext>
            </a:extLst>
          </p:cNvPr>
          <p:cNvSpPr/>
          <p:nvPr/>
        </p:nvSpPr>
        <p:spPr>
          <a:xfrm>
            <a:off x="15746408" y="10621523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215">
              <a:defRPr/>
            </a:pPr>
            <a:r>
              <a:rPr kumimoji="1" lang="en-US" altLang="ja-JP" sz="1124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endParaRPr kumimoji="1" lang="ja-JP" altLang="en-US" sz="1124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57" name="Graphic 17">
            <a:extLst>
              <a:ext uri="{FF2B5EF4-FFF2-40B4-BE49-F238E27FC236}">
                <a16:creationId xmlns:a16="http://schemas.microsoft.com/office/drawing/2014/main" id="{82B1DDD9-78E8-A0D8-2EEF-CD98F51CA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 bwMode="auto">
          <a:xfrm>
            <a:off x="16965107" y="10866035"/>
            <a:ext cx="403200" cy="4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4411819B-B529-4E5D-D09F-67E3C3A9753B}"/>
              </a:ext>
            </a:extLst>
          </p:cNvPr>
          <p:cNvCxnSpPr>
            <a:cxnSpLocks/>
            <a:stCxn id="41" idx="1"/>
            <a:endCxn id="57" idx="3"/>
          </p:cNvCxnSpPr>
          <p:nvPr/>
        </p:nvCxnSpPr>
        <p:spPr>
          <a:xfrm flipH="1">
            <a:off x="17368307" y="11059867"/>
            <a:ext cx="4402789" cy="7768"/>
          </a:xfrm>
          <a:prstGeom prst="straightConnector1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115">
            <a:extLst>
              <a:ext uri="{FF2B5EF4-FFF2-40B4-BE49-F238E27FC236}">
                <a16:creationId xmlns:a16="http://schemas.microsoft.com/office/drawing/2014/main" id="{B2A6DA17-E92E-F24D-A42C-3C6EDE587CE7}"/>
              </a:ext>
            </a:extLst>
          </p:cNvPr>
          <p:cNvSpPr/>
          <p:nvPr/>
        </p:nvSpPr>
        <p:spPr>
          <a:xfrm>
            <a:off x="15333029" y="3906093"/>
            <a:ext cx="1677421" cy="1223925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1344"/>
          <a:lstStyle/>
          <a:p>
            <a:pPr algn="ctr">
              <a:defRPr/>
            </a:pPr>
            <a:endParaRPr lang="en-US" altLang="ja-JP" sz="936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60" name="TextBox 20">
            <a:extLst>
              <a:ext uri="{FF2B5EF4-FFF2-40B4-BE49-F238E27FC236}">
                <a16:creationId xmlns:a16="http://schemas.microsoft.com/office/drawing/2014/main" id="{4B54A197-F0CB-4AB6-BF43-E154F2E34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6145" y="3909645"/>
            <a:ext cx="1251189" cy="28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248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外部システム</a:t>
            </a:r>
            <a:endParaRPr lang="en-US" altLang="ja-JP" sz="1248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61" name="TextBox 20">
            <a:extLst>
              <a:ext uri="{FF2B5EF4-FFF2-40B4-BE49-F238E27FC236}">
                <a16:creationId xmlns:a16="http://schemas.microsoft.com/office/drawing/2014/main" id="{EBAD71DC-80C4-92AB-BCF2-9BF5B0F5C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2505" y="4131938"/>
            <a:ext cx="1618468" cy="23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936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資格情報連携</a:t>
            </a:r>
            <a:r>
              <a:rPr lang="ja-JP" altLang="en-US" sz="936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システム</a:t>
            </a:r>
            <a:endParaRPr lang="en-US" altLang="ja-JP" sz="936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62" name="テキスト ボックス 36">
            <a:extLst>
              <a:ext uri="{FF2B5EF4-FFF2-40B4-BE49-F238E27FC236}">
                <a16:creationId xmlns:a16="http://schemas.microsoft.com/office/drawing/2014/main" id="{D4BE3B12-4CB1-A121-8B28-B046F764CFF5}"/>
              </a:ext>
            </a:extLst>
          </p:cNvPr>
          <p:cNvSpPr txBox="1"/>
          <p:nvPr/>
        </p:nvSpPr>
        <p:spPr>
          <a:xfrm>
            <a:off x="18814619" y="7454811"/>
            <a:ext cx="1493667" cy="322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1519"/>
            <a:r>
              <a:rPr lang="en-US" altLang="en-US" sz="75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Elastic Load Balancing</a:t>
            </a:r>
          </a:p>
          <a:p>
            <a:pPr algn="ctr" defTabSz="1141519"/>
            <a:r>
              <a:rPr lang="en-US" altLang="en-US" sz="750" dirty="0" err="1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負荷分散</a:t>
            </a:r>
            <a:endParaRPr lang="en-US" altLang="en-US" sz="75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cxnSp>
        <p:nvCxnSpPr>
          <p:cNvPr id="63" name="カギ線コネクタ 40">
            <a:extLst>
              <a:ext uri="{FF2B5EF4-FFF2-40B4-BE49-F238E27FC236}">
                <a16:creationId xmlns:a16="http://schemas.microsoft.com/office/drawing/2014/main" id="{0A788D86-E0C5-A01E-F4C9-A779CC4C11D7}"/>
              </a:ext>
            </a:extLst>
          </p:cNvPr>
          <p:cNvCxnSpPr>
            <a:cxnSpLocks/>
            <a:stCxn id="320" idx="1"/>
            <a:endCxn id="324" idx="3"/>
          </p:cNvCxnSpPr>
          <p:nvPr/>
        </p:nvCxnSpPr>
        <p:spPr>
          <a:xfrm rot="10800000" flipV="1">
            <a:off x="18286334" y="7302172"/>
            <a:ext cx="1083466" cy="834449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0" name="Graphic 6">
            <a:extLst>
              <a:ext uri="{FF2B5EF4-FFF2-40B4-BE49-F238E27FC236}">
                <a16:creationId xmlns:a16="http://schemas.microsoft.com/office/drawing/2014/main" id="{8C6677D9-74E8-0598-FDC0-E39DE1C27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 bwMode="auto">
          <a:xfrm>
            <a:off x="19369800" y="7099938"/>
            <a:ext cx="404469" cy="40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1" name="テキスト ボックス 475">
            <a:extLst>
              <a:ext uri="{FF2B5EF4-FFF2-40B4-BE49-F238E27FC236}">
                <a16:creationId xmlns:a16="http://schemas.microsoft.com/office/drawing/2014/main" id="{6132B8CD-DB94-BCB8-4B8A-0CE8209DFB33}"/>
              </a:ext>
            </a:extLst>
          </p:cNvPr>
          <p:cNvSpPr txBox="1"/>
          <p:nvPr/>
        </p:nvSpPr>
        <p:spPr>
          <a:xfrm>
            <a:off x="17716448" y="7780886"/>
            <a:ext cx="841258" cy="207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1519"/>
            <a:r>
              <a:rPr kumimoji="1" lang="en-US" altLang="ja-JP" sz="749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Amazon ECS</a:t>
            </a:r>
          </a:p>
        </p:txBody>
      </p:sp>
      <p:sp>
        <p:nvSpPr>
          <p:cNvPr id="322" name="Rectangle 43">
            <a:extLst>
              <a:ext uri="{FF2B5EF4-FFF2-40B4-BE49-F238E27FC236}">
                <a16:creationId xmlns:a16="http://schemas.microsoft.com/office/drawing/2014/main" id="{E4DC47BC-CE19-2845-D87C-5C21931F0F92}"/>
              </a:ext>
            </a:extLst>
          </p:cNvPr>
          <p:cNvSpPr/>
          <p:nvPr/>
        </p:nvSpPr>
        <p:spPr>
          <a:xfrm>
            <a:off x="17575814" y="7790220"/>
            <a:ext cx="931248" cy="852241"/>
          </a:xfrm>
          <a:prstGeom prst="rect">
            <a:avLst/>
          </a:prstGeom>
          <a:noFill/>
          <a:ln w="12700" cap="flat" cmpd="sng" algn="ctr">
            <a:solidFill>
              <a:srgbClr val="D86613"/>
            </a:solidFill>
            <a:prstDash val="dash"/>
            <a:miter lim="800000"/>
          </a:ln>
          <a:effectLst/>
        </p:spPr>
        <p:txBody>
          <a:bodyPr rot="0" spcFirstLastPara="0" vertOverflow="overflow" horzOverflow="overflow" vert="horz" wrap="square" lIns="114150" tIns="0" rIns="449410" bIns="570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1141519">
              <a:defRPr/>
            </a:pPr>
            <a:endParaRPr lang="en-US" sz="749" kern="0">
              <a:solidFill>
                <a:srgbClr val="D86613"/>
              </a:solidFill>
              <a:latin typeface="Arial" panose="020B0604020202020204"/>
            </a:endParaRPr>
          </a:p>
        </p:txBody>
      </p:sp>
      <p:pic>
        <p:nvPicPr>
          <p:cNvPr id="323" name="Graphic 18">
            <a:extLst>
              <a:ext uri="{FF2B5EF4-FFF2-40B4-BE49-F238E27FC236}">
                <a16:creationId xmlns:a16="http://schemas.microsoft.com/office/drawing/2014/main" id="{71873FE7-D24F-34D4-D042-1A8BA219E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 bwMode="auto">
          <a:xfrm>
            <a:off x="17571297" y="7781949"/>
            <a:ext cx="242404" cy="24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4" name="Graphic 13">
            <a:extLst>
              <a:ext uri="{FF2B5EF4-FFF2-40B4-BE49-F238E27FC236}">
                <a16:creationId xmlns:a16="http://schemas.microsoft.com/office/drawing/2014/main" id="{E4CC1043-9271-CD44-EED8-6F5834E3A9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7836924" y="7911917"/>
            <a:ext cx="449410" cy="449410"/>
          </a:xfrm>
          <a:prstGeom prst="rect">
            <a:avLst/>
          </a:prstGeom>
        </p:spPr>
      </p:pic>
      <p:sp>
        <p:nvSpPr>
          <p:cNvPr id="325" name="テキスト ボックス 479">
            <a:extLst>
              <a:ext uri="{FF2B5EF4-FFF2-40B4-BE49-F238E27FC236}">
                <a16:creationId xmlns:a16="http://schemas.microsoft.com/office/drawing/2014/main" id="{B00FE445-061B-86A9-9943-5D9AA4891708}"/>
              </a:ext>
            </a:extLst>
          </p:cNvPr>
          <p:cNvSpPr txBox="1"/>
          <p:nvPr/>
        </p:nvSpPr>
        <p:spPr>
          <a:xfrm>
            <a:off x="17631062" y="8234532"/>
            <a:ext cx="861134" cy="438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141519"/>
            <a:r>
              <a:rPr kumimoji="1" lang="ja-JP" altLang="en-US" sz="749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コンテナ</a:t>
            </a:r>
            <a:endParaRPr kumimoji="1" lang="en-US" altLang="ja-JP" sz="749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 defTabSz="1141519"/>
            <a:r>
              <a:rPr kumimoji="1" lang="ja-JP" altLang="en-US" sz="749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アプリケーション</a:t>
            </a:r>
            <a:endParaRPr kumimoji="1" lang="en-US" altLang="ja-JP" sz="749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 defTabSz="1141519"/>
            <a:r>
              <a:rPr kumimoji="1" lang="ja-JP" altLang="en-US" sz="749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（フロントエンド）</a:t>
            </a:r>
          </a:p>
        </p:txBody>
      </p:sp>
      <p:sp>
        <p:nvSpPr>
          <p:cNvPr id="326" name="Oval 28">
            <a:extLst>
              <a:ext uri="{FF2B5EF4-FFF2-40B4-BE49-F238E27FC236}">
                <a16:creationId xmlns:a16="http://schemas.microsoft.com/office/drawing/2014/main" id="{B4EF39EA-14E7-8D8F-7831-519379E09ADF}"/>
              </a:ext>
            </a:extLst>
          </p:cNvPr>
          <p:cNvSpPr>
            <a:spLocks noChangeAspect="1"/>
          </p:cNvSpPr>
          <p:nvPr/>
        </p:nvSpPr>
        <p:spPr bwMode="auto">
          <a:xfrm>
            <a:off x="17827423" y="8243651"/>
            <a:ext cx="89882" cy="89882"/>
          </a:xfrm>
          <a:prstGeom prst="ellipse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defTabSz="1141519">
              <a:defRPr/>
            </a:pPr>
            <a:endParaRPr lang="en-US" sz="1748" b="1" dirty="0">
              <a:solidFill>
                <a:prstClr val="white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pic>
        <p:nvPicPr>
          <p:cNvPr id="327" name="Graphic 13">
            <a:extLst>
              <a:ext uri="{FF2B5EF4-FFF2-40B4-BE49-F238E27FC236}">
                <a16:creationId xmlns:a16="http://schemas.microsoft.com/office/drawing/2014/main" id="{77BECC67-CE35-774D-F464-7DB62D89B2D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7836924" y="9058086"/>
            <a:ext cx="449410" cy="449410"/>
          </a:xfrm>
          <a:prstGeom prst="rect">
            <a:avLst/>
          </a:prstGeom>
        </p:spPr>
      </p:pic>
      <p:sp>
        <p:nvSpPr>
          <p:cNvPr id="328" name="テキスト ボックス 463">
            <a:extLst>
              <a:ext uri="{FF2B5EF4-FFF2-40B4-BE49-F238E27FC236}">
                <a16:creationId xmlns:a16="http://schemas.microsoft.com/office/drawing/2014/main" id="{B3B50205-3DAF-5B8E-4B30-43DC1093BD54}"/>
              </a:ext>
            </a:extLst>
          </p:cNvPr>
          <p:cNvSpPr txBox="1"/>
          <p:nvPr/>
        </p:nvSpPr>
        <p:spPr>
          <a:xfrm>
            <a:off x="17665527" y="9380702"/>
            <a:ext cx="792205" cy="438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141519"/>
            <a:r>
              <a:rPr kumimoji="1" lang="ja-JP" altLang="en-US" sz="749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コンテナ</a:t>
            </a:r>
            <a:endParaRPr kumimoji="1" lang="en-US" altLang="ja-JP" sz="749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 defTabSz="1141519"/>
            <a:r>
              <a:rPr kumimoji="1" lang="ja-JP" altLang="en-US" sz="749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アプリケーション</a:t>
            </a:r>
            <a:endParaRPr kumimoji="1" lang="en-US" altLang="ja-JP" sz="749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 defTabSz="1141519"/>
            <a:r>
              <a:rPr kumimoji="1" lang="ja-JP" altLang="en-US" sz="749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（バックエンド）</a:t>
            </a:r>
          </a:p>
        </p:txBody>
      </p:sp>
      <p:sp>
        <p:nvSpPr>
          <p:cNvPr id="329" name="Oval 28">
            <a:extLst>
              <a:ext uri="{FF2B5EF4-FFF2-40B4-BE49-F238E27FC236}">
                <a16:creationId xmlns:a16="http://schemas.microsoft.com/office/drawing/2014/main" id="{397DBA5E-86EC-3445-F80B-E6B7818396CB}"/>
              </a:ext>
            </a:extLst>
          </p:cNvPr>
          <p:cNvSpPr>
            <a:spLocks noChangeAspect="1"/>
          </p:cNvSpPr>
          <p:nvPr/>
        </p:nvSpPr>
        <p:spPr bwMode="auto">
          <a:xfrm>
            <a:off x="17827423" y="9247133"/>
            <a:ext cx="89882" cy="89882"/>
          </a:xfrm>
          <a:prstGeom prst="ellipse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defTabSz="1141519">
              <a:defRPr/>
            </a:pPr>
            <a:endParaRPr lang="en-US" sz="1748" b="1" dirty="0">
              <a:solidFill>
                <a:prstClr val="white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330" name="Oval 28">
            <a:extLst>
              <a:ext uri="{FF2B5EF4-FFF2-40B4-BE49-F238E27FC236}">
                <a16:creationId xmlns:a16="http://schemas.microsoft.com/office/drawing/2014/main" id="{82DBED73-69D9-C0C7-C1FD-C7714B82D375}"/>
              </a:ext>
            </a:extLst>
          </p:cNvPr>
          <p:cNvSpPr>
            <a:spLocks noChangeAspect="1"/>
          </p:cNvSpPr>
          <p:nvPr/>
        </p:nvSpPr>
        <p:spPr bwMode="auto">
          <a:xfrm>
            <a:off x="17827423" y="9389820"/>
            <a:ext cx="89882" cy="89882"/>
          </a:xfrm>
          <a:prstGeom prst="ellipse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defTabSz="1141519">
              <a:defRPr/>
            </a:pPr>
            <a:endParaRPr lang="en-US" sz="1748" b="1" dirty="0">
              <a:solidFill>
                <a:prstClr val="white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cxnSp>
        <p:nvCxnSpPr>
          <p:cNvPr id="331" name="カギ線コネクタ 480">
            <a:extLst>
              <a:ext uri="{FF2B5EF4-FFF2-40B4-BE49-F238E27FC236}">
                <a16:creationId xmlns:a16="http://schemas.microsoft.com/office/drawing/2014/main" id="{609F49B7-04FD-66B4-C2E7-9FA824C62EE8}"/>
              </a:ext>
            </a:extLst>
          </p:cNvPr>
          <p:cNvCxnSpPr>
            <a:cxnSpLocks/>
            <a:stCxn id="320" idx="1"/>
            <a:endCxn id="327" idx="3"/>
          </p:cNvCxnSpPr>
          <p:nvPr/>
        </p:nvCxnSpPr>
        <p:spPr>
          <a:xfrm rot="10800000" flipV="1">
            <a:off x="18286334" y="7302173"/>
            <a:ext cx="1083466" cy="1980618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2" name="テキスト ボックス 482">
            <a:extLst>
              <a:ext uri="{FF2B5EF4-FFF2-40B4-BE49-F238E27FC236}">
                <a16:creationId xmlns:a16="http://schemas.microsoft.com/office/drawing/2014/main" id="{2547B3E7-BF79-F588-7DEA-5185DE4371EF}"/>
              </a:ext>
            </a:extLst>
          </p:cNvPr>
          <p:cNvSpPr txBox="1"/>
          <p:nvPr/>
        </p:nvSpPr>
        <p:spPr>
          <a:xfrm>
            <a:off x="15468266" y="8342103"/>
            <a:ext cx="133764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altLang="en-US" sz="75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Amazon </a:t>
            </a:r>
            <a:r>
              <a:rPr lang="en-US" altLang="en-US" sz="750" dirty="0" err="1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DocumentDB</a:t>
            </a:r>
            <a:endParaRPr lang="en-US" altLang="en-US" sz="75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75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資格情報保管</a:t>
            </a:r>
            <a:endParaRPr lang="en-US" altLang="ja-JP" sz="75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75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データベース</a:t>
            </a:r>
            <a:endParaRPr lang="en-US" altLang="en-US" sz="75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333" name="Graphic 18">
            <a:extLst>
              <a:ext uri="{FF2B5EF4-FFF2-40B4-BE49-F238E27FC236}">
                <a16:creationId xmlns:a16="http://schemas.microsoft.com/office/drawing/2014/main" id="{59D04D0E-81F2-D8F9-C309-DDF3863E8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 bwMode="auto">
          <a:xfrm>
            <a:off x="15934854" y="7973188"/>
            <a:ext cx="404469" cy="40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4" name="直線矢印コネクタ 468">
            <a:extLst>
              <a:ext uri="{FF2B5EF4-FFF2-40B4-BE49-F238E27FC236}">
                <a16:creationId xmlns:a16="http://schemas.microsoft.com/office/drawing/2014/main" id="{7B48B2A4-A456-80CE-21CB-F7A3CC748A3D}"/>
              </a:ext>
            </a:extLst>
          </p:cNvPr>
          <p:cNvCxnSpPr>
            <a:cxnSpLocks/>
            <a:stCxn id="333" idx="1"/>
            <a:endCxn id="43" idx="3"/>
          </p:cNvCxnSpPr>
          <p:nvPr/>
        </p:nvCxnSpPr>
        <p:spPr>
          <a:xfrm flipH="1" flipV="1">
            <a:off x="15200129" y="8175422"/>
            <a:ext cx="734725" cy="1"/>
          </a:xfrm>
          <a:prstGeom prst="straightConnector1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5" name="正方形/長方形 3">
            <a:extLst>
              <a:ext uri="{FF2B5EF4-FFF2-40B4-BE49-F238E27FC236}">
                <a16:creationId xmlns:a16="http://schemas.microsoft.com/office/drawing/2014/main" id="{A949CBD6-D1CD-BA2F-188A-EA33E9A357DD}"/>
              </a:ext>
            </a:extLst>
          </p:cNvPr>
          <p:cNvSpPr/>
          <p:nvPr/>
        </p:nvSpPr>
        <p:spPr>
          <a:xfrm>
            <a:off x="19261879" y="4923599"/>
            <a:ext cx="1167591" cy="34590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41519"/>
            <a:r>
              <a:rPr kumimoji="1" lang="en-US" altLang="ja-JP" sz="1124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GIMA</a:t>
            </a:r>
            <a:endParaRPr kumimoji="1" lang="ja-JP" altLang="en-US" sz="1124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36" name="正方形/長方形 82">
            <a:extLst>
              <a:ext uri="{FF2B5EF4-FFF2-40B4-BE49-F238E27FC236}">
                <a16:creationId xmlns:a16="http://schemas.microsoft.com/office/drawing/2014/main" id="{679411DF-3182-C5C6-71D7-8C6FDD2393CA}"/>
              </a:ext>
            </a:extLst>
          </p:cNvPr>
          <p:cNvSpPr/>
          <p:nvPr/>
        </p:nvSpPr>
        <p:spPr>
          <a:xfrm>
            <a:off x="17801476" y="4781504"/>
            <a:ext cx="3207245" cy="583023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141519"/>
            <a:r>
              <a:rPr kumimoji="1" lang="ja-JP" altLang="en-US" sz="1498" b="1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職員認証</a:t>
            </a:r>
          </a:p>
        </p:txBody>
      </p:sp>
      <p:sp>
        <p:nvSpPr>
          <p:cNvPr id="337" name="Oval 28">
            <a:extLst>
              <a:ext uri="{FF2B5EF4-FFF2-40B4-BE49-F238E27FC236}">
                <a16:creationId xmlns:a16="http://schemas.microsoft.com/office/drawing/2014/main" id="{ABFF4554-6B93-4E60-D5D7-572C9C060BF1}"/>
              </a:ext>
            </a:extLst>
          </p:cNvPr>
          <p:cNvSpPr>
            <a:spLocks noChangeAspect="1"/>
          </p:cNvSpPr>
          <p:nvPr/>
        </p:nvSpPr>
        <p:spPr bwMode="auto">
          <a:xfrm>
            <a:off x="17706456" y="4617194"/>
            <a:ext cx="410941" cy="410941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defTabSz="1141519">
              <a:defRPr/>
            </a:pPr>
            <a:r>
              <a:rPr lang="en-US" sz="1748" b="1" dirty="0">
                <a:solidFill>
                  <a:prstClr val="white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4</a:t>
            </a:r>
          </a:p>
        </p:txBody>
      </p:sp>
      <p:cxnSp>
        <p:nvCxnSpPr>
          <p:cNvPr id="338" name="カギ線コネクタ 33">
            <a:extLst>
              <a:ext uri="{FF2B5EF4-FFF2-40B4-BE49-F238E27FC236}">
                <a16:creationId xmlns:a16="http://schemas.microsoft.com/office/drawing/2014/main" id="{31CC1A0E-4317-AF17-A670-096A91A147D3}"/>
              </a:ext>
            </a:extLst>
          </p:cNvPr>
          <p:cNvCxnSpPr>
            <a:cxnSpLocks/>
            <a:stCxn id="12" idx="1"/>
            <a:endCxn id="335" idx="3"/>
          </p:cNvCxnSpPr>
          <p:nvPr/>
        </p:nvCxnSpPr>
        <p:spPr>
          <a:xfrm rot="10800000">
            <a:off x="20429471" y="5096554"/>
            <a:ext cx="1791833" cy="2205819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9" name="グループ化 85">
            <a:extLst>
              <a:ext uri="{FF2B5EF4-FFF2-40B4-BE49-F238E27FC236}">
                <a16:creationId xmlns:a16="http://schemas.microsoft.com/office/drawing/2014/main" id="{FF8ECB83-3BAB-3689-1174-6BDE09513C95}"/>
              </a:ext>
            </a:extLst>
          </p:cNvPr>
          <p:cNvGrpSpPr/>
          <p:nvPr/>
        </p:nvGrpSpPr>
        <p:grpSpPr>
          <a:xfrm>
            <a:off x="20515739" y="6157306"/>
            <a:ext cx="851800" cy="744030"/>
            <a:chOff x="9975486" y="1935867"/>
            <a:chExt cx="682335" cy="596007"/>
          </a:xfrm>
        </p:grpSpPr>
        <p:pic>
          <p:nvPicPr>
            <p:cNvPr id="340" name="Graphic 25">
              <a:extLst>
                <a:ext uri="{FF2B5EF4-FFF2-40B4-BE49-F238E27FC236}">
                  <a16:creationId xmlns:a16="http://schemas.microsoft.com/office/drawing/2014/main" id="{0B9B0610-121F-8EF9-1CA7-A4BDEEFAD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10330392" y="1935867"/>
              <a:ext cx="256626" cy="256626"/>
            </a:xfrm>
            <a:prstGeom prst="rect">
              <a:avLst/>
            </a:prstGeom>
          </p:spPr>
        </p:pic>
        <p:pic>
          <p:nvPicPr>
            <p:cNvPr id="341" name="Graphic 66606">
              <a:extLst>
                <a:ext uri="{FF2B5EF4-FFF2-40B4-BE49-F238E27FC236}">
                  <a16:creationId xmlns:a16="http://schemas.microsoft.com/office/drawing/2014/main" id="{F7823FBD-A2BC-BD43-BA1C-15A04C549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103284" y="2027552"/>
              <a:ext cx="457200" cy="457200"/>
            </a:xfrm>
            <a:prstGeom prst="rect">
              <a:avLst/>
            </a:prstGeom>
          </p:spPr>
        </p:pic>
        <p:sp>
          <p:nvSpPr>
            <p:cNvPr id="342" name="テキスト ボックス 93">
              <a:extLst>
                <a:ext uri="{FF2B5EF4-FFF2-40B4-BE49-F238E27FC236}">
                  <a16:creationId xmlns:a16="http://schemas.microsoft.com/office/drawing/2014/main" id="{3BB50464-8230-F330-2C40-EC9BB2F69D98}"/>
                </a:ext>
              </a:extLst>
            </p:cNvPr>
            <p:cNvSpPr txBox="1"/>
            <p:nvPr/>
          </p:nvSpPr>
          <p:spPr>
            <a:xfrm>
              <a:off x="9975486" y="2350150"/>
              <a:ext cx="682335" cy="181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41519"/>
              <a:r>
                <a:rPr lang="en-US" altLang="en-US" sz="874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閉域網</a:t>
              </a:r>
            </a:p>
          </p:txBody>
        </p:sp>
      </p:grpSp>
      <p:cxnSp>
        <p:nvCxnSpPr>
          <p:cNvPr id="343" name="カギ線コネクタ 38">
            <a:extLst>
              <a:ext uri="{FF2B5EF4-FFF2-40B4-BE49-F238E27FC236}">
                <a16:creationId xmlns:a16="http://schemas.microsoft.com/office/drawing/2014/main" id="{2CAB8D8B-AA1E-43E4-D399-1EF22F8EE76E}"/>
              </a:ext>
            </a:extLst>
          </p:cNvPr>
          <p:cNvCxnSpPr>
            <a:cxnSpLocks/>
            <a:stCxn id="327" idx="1"/>
            <a:endCxn id="335" idx="1"/>
          </p:cNvCxnSpPr>
          <p:nvPr/>
        </p:nvCxnSpPr>
        <p:spPr>
          <a:xfrm rot="10800000" flipH="1">
            <a:off x="17836923" y="5096553"/>
            <a:ext cx="1424955" cy="4186238"/>
          </a:xfrm>
          <a:prstGeom prst="bentConnector3">
            <a:avLst>
              <a:gd name="adj1" fmla="val -27502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カギ線コネクタ 33">
            <a:extLst>
              <a:ext uri="{FF2B5EF4-FFF2-40B4-BE49-F238E27FC236}">
                <a16:creationId xmlns:a16="http://schemas.microsoft.com/office/drawing/2014/main" id="{9D6C54A4-935B-2646-C184-CFDD184A0FA8}"/>
              </a:ext>
            </a:extLst>
          </p:cNvPr>
          <p:cNvCxnSpPr>
            <a:cxnSpLocks/>
            <a:stCxn id="12" idx="1"/>
            <a:endCxn id="320" idx="3"/>
          </p:cNvCxnSpPr>
          <p:nvPr/>
        </p:nvCxnSpPr>
        <p:spPr>
          <a:xfrm rot="10800000">
            <a:off x="19774269" y="7302174"/>
            <a:ext cx="2447034" cy="199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カギ線コネクタ 38">
            <a:extLst>
              <a:ext uri="{FF2B5EF4-FFF2-40B4-BE49-F238E27FC236}">
                <a16:creationId xmlns:a16="http://schemas.microsoft.com/office/drawing/2014/main" id="{D38B0F74-A674-4EAF-74B3-105187EB206A}"/>
              </a:ext>
            </a:extLst>
          </p:cNvPr>
          <p:cNvCxnSpPr>
            <a:cxnSpLocks/>
            <a:stCxn id="327" idx="1"/>
            <a:endCxn id="333" idx="3"/>
          </p:cNvCxnSpPr>
          <p:nvPr/>
        </p:nvCxnSpPr>
        <p:spPr>
          <a:xfrm rot="10800000">
            <a:off x="16339324" y="8175423"/>
            <a:ext cx="1497601" cy="1107368"/>
          </a:xfrm>
          <a:prstGeom prst="bentConnector3">
            <a:avLst>
              <a:gd name="adj1" fmla="val 26013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2" name="Graphic 10">
            <a:extLst>
              <a:ext uri="{FF2B5EF4-FFF2-40B4-BE49-F238E27FC236}">
                <a16:creationId xmlns:a16="http://schemas.microsoft.com/office/drawing/2014/main" id="{2E666C8B-1DC0-B463-1D25-56DF0D9D8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 bwMode="auto">
          <a:xfrm>
            <a:off x="13856695" y="7973822"/>
            <a:ext cx="403200" cy="4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" name="テキスト ボックス 114">
            <a:extLst>
              <a:ext uri="{FF2B5EF4-FFF2-40B4-BE49-F238E27FC236}">
                <a16:creationId xmlns:a16="http://schemas.microsoft.com/office/drawing/2014/main" id="{0D77807D-5877-E24D-4A21-6C0776598778}"/>
              </a:ext>
            </a:extLst>
          </p:cNvPr>
          <p:cNvSpPr txBox="1"/>
          <p:nvPr/>
        </p:nvSpPr>
        <p:spPr>
          <a:xfrm>
            <a:off x="13389472" y="8342103"/>
            <a:ext cx="1337647" cy="43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1519"/>
            <a:r>
              <a:rPr kumimoji="1" lang="en-US" altLang="ja-JP" sz="750" dirty="0">
                <a:latin typeface="Meiryo UI" panose="020B0604030504040204" pitchFamily="34" charset="-128"/>
                <a:ea typeface="Meiryo UI" panose="020B0604030504040204" pitchFamily="34" charset="-128"/>
              </a:rPr>
              <a:t>AWS Lambda</a:t>
            </a:r>
          </a:p>
          <a:p>
            <a:pPr algn="ctr" defTabSz="1141519"/>
            <a:r>
              <a:rPr kumimoji="1" lang="ja-JP" altLang="en-US" sz="750">
                <a:latin typeface="Meiryo UI" panose="020B0604030504040204" pitchFamily="34" charset="-128"/>
                <a:ea typeface="Meiryo UI" panose="020B0604030504040204" pitchFamily="34" charset="-128"/>
              </a:rPr>
              <a:t>資格情報連携</a:t>
            </a:r>
            <a:endParaRPr kumimoji="1" lang="en-US" altLang="ja-JP" sz="75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 defTabSz="1141519"/>
            <a:r>
              <a:rPr kumimoji="1" lang="ja-JP" altLang="en-US" sz="750">
                <a:latin typeface="Meiryo UI" panose="020B0604030504040204" pitchFamily="34" charset="-128"/>
                <a:ea typeface="Meiryo UI" panose="020B0604030504040204" pitchFamily="34" charset="-128"/>
              </a:rPr>
              <a:t>処理関数</a:t>
            </a:r>
            <a:endParaRPr kumimoji="1" lang="en-US" altLang="ja-JP" sz="75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414" name="直線矢印コネクタ 468">
            <a:extLst>
              <a:ext uri="{FF2B5EF4-FFF2-40B4-BE49-F238E27FC236}">
                <a16:creationId xmlns:a16="http://schemas.microsoft.com/office/drawing/2014/main" id="{9C42CC1E-0941-0356-1F07-90D105E4E25A}"/>
              </a:ext>
            </a:extLst>
          </p:cNvPr>
          <p:cNvCxnSpPr>
            <a:cxnSpLocks/>
            <a:stCxn id="43" idx="1"/>
            <a:endCxn id="412" idx="3"/>
          </p:cNvCxnSpPr>
          <p:nvPr/>
        </p:nvCxnSpPr>
        <p:spPr>
          <a:xfrm flipH="1">
            <a:off x="14259895" y="8175422"/>
            <a:ext cx="537034" cy="0"/>
          </a:xfrm>
          <a:prstGeom prst="straightConnector1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直線矢印コネクタ 468">
            <a:extLst>
              <a:ext uri="{FF2B5EF4-FFF2-40B4-BE49-F238E27FC236}">
                <a16:creationId xmlns:a16="http://schemas.microsoft.com/office/drawing/2014/main" id="{9EEE49A0-C137-0B11-4BF8-2CC5A125C9E3}"/>
              </a:ext>
            </a:extLst>
          </p:cNvPr>
          <p:cNvCxnSpPr>
            <a:cxnSpLocks/>
            <a:stCxn id="412" idx="1"/>
            <a:endCxn id="33" idx="3"/>
          </p:cNvCxnSpPr>
          <p:nvPr/>
        </p:nvCxnSpPr>
        <p:spPr>
          <a:xfrm flipH="1">
            <a:off x="12915018" y="8175422"/>
            <a:ext cx="941677" cy="1"/>
          </a:xfrm>
          <a:prstGeom prst="straightConnector1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6" name="テキスト ボックス 475">
            <a:extLst>
              <a:ext uri="{FF2B5EF4-FFF2-40B4-BE49-F238E27FC236}">
                <a16:creationId xmlns:a16="http://schemas.microsoft.com/office/drawing/2014/main" id="{ADEAB307-0DFF-23C9-9A2A-0DE96519FAA8}"/>
              </a:ext>
            </a:extLst>
          </p:cNvPr>
          <p:cNvSpPr txBox="1"/>
          <p:nvPr/>
        </p:nvSpPr>
        <p:spPr>
          <a:xfrm>
            <a:off x="17722544" y="8933030"/>
            <a:ext cx="841258" cy="207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1519"/>
            <a:r>
              <a:rPr kumimoji="1" lang="en-US" altLang="ja-JP" sz="749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Amazon ECS</a:t>
            </a:r>
          </a:p>
        </p:txBody>
      </p:sp>
      <p:sp>
        <p:nvSpPr>
          <p:cNvPr id="417" name="Rectangle 43">
            <a:extLst>
              <a:ext uri="{FF2B5EF4-FFF2-40B4-BE49-F238E27FC236}">
                <a16:creationId xmlns:a16="http://schemas.microsoft.com/office/drawing/2014/main" id="{17183ED8-7E92-C850-AA23-275215241F0C}"/>
              </a:ext>
            </a:extLst>
          </p:cNvPr>
          <p:cNvSpPr/>
          <p:nvPr/>
        </p:nvSpPr>
        <p:spPr>
          <a:xfrm>
            <a:off x="17581910" y="8942364"/>
            <a:ext cx="931248" cy="852241"/>
          </a:xfrm>
          <a:prstGeom prst="rect">
            <a:avLst/>
          </a:prstGeom>
          <a:noFill/>
          <a:ln w="12700" cap="flat" cmpd="sng" algn="ctr">
            <a:solidFill>
              <a:srgbClr val="D86613"/>
            </a:solidFill>
            <a:prstDash val="dash"/>
            <a:miter lim="800000"/>
          </a:ln>
          <a:effectLst/>
        </p:spPr>
        <p:txBody>
          <a:bodyPr rot="0" spcFirstLastPara="0" vertOverflow="overflow" horzOverflow="overflow" vert="horz" wrap="square" lIns="114150" tIns="0" rIns="449410" bIns="570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1141519">
              <a:defRPr/>
            </a:pPr>
            <a:endParaRPr lang="en-US" sz="749" kern="0">
              <a:solidFill>
                <a:srgbClr val="D86613"/>
              </a:solidFill>
              <a:latin typeface="Arial" panose="020B0604020202020204"/>
            </a:endParaRPr>
          </a:p>
        </p:txBody>
      </p:sp>
      <p:pic>
        <p:nvPicPr>
          <p:cNvPr id="418" name="Graphic 18">
            <a:extLst>
              <a:ext uri="{FF2B5EF4-FFF2-40B4-BE49-F238E27FC236}">
                <a16:creationId xmlns:a16="http://schemas.microsoft.com/office/drawing/2014/main" id="{1A23C27E-695B-D98C-77BC-1E9B2E8B8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 bwMode="auto">
          <a:xfrm>
            <a:off x="17577393" y="8934093"/>
            <a:ext cx="242404" cy="24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" name="Oval 28">
            <a:extLst>
              <a:ext uri="{FF2B5EF4-FFF2-40B4-BE49-F238E27FC236}">
                <a16:creationId xmlns:a16="http://schemas.microsoft.com/office/drawing/2014/main" id="{D32DFF6E-14B7-5EA7-629E-0BA73FD6B90F}"/>
              </a:ext>
            </a:extLst>
          </p:cNvPr>
          <p:cNvSpPr>
            <a:spLocks noChangeAspect="1"/>
          </p:cNvSpPr>
          <p:nvPr/>
        </p:nvSpPr>
        <p:spPr bwMode="auto">
          <a:xfrm>
            <a:off x="19045812" y="5653816"/>
            <a:ext cx="410941" cy="410941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defTabSz="1141519">
              <a:defRPr/>
            </a:pPr>
            <a:r>
              <a:rPr lang="en-US" sz="1748" b="1" dirty="0">
                <a:solidFill>
                  <a:prstClr val="white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2</a:t>
            </a:r>
          </a:p>
        </p:txBody>
      </p:sp>
      <p:pic>
        <p:nvPicPr>
          <p:cNvPr id="420" name="Graphic 19">
            <a:extLst>
              <a:ext uri="{FF2B5EF4-FFF2-40B4-BE49-F238E27FC236}">
                <a16:creationId xmlns:a16="http://schemas.microsoft.com/office/drawing/2014/main" id="{61167FF6-2F16-B896-DFF6-174027CFE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 bwMode="auto">
          <a:xfrm>
            <a:off x="14324990" y="6521307"/>
            <a:ext cx="403200" cy="4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1" name="TextBox 9">
            <a:extLst>
              <a:ext uri="{FF2B5EF4-FFF2-40B4-BE49-F238E27FC236}">
                <a16:creationId xmlns:a16="http://schemas.microsoft.com/office/drawing/2014/main" id="{039D6E28-4D64-41B9-D610-A07572FDC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8242" y="6895216"/>
            <a:ext cx="170241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731520" rtl="0" eaLnBrk="1" latinLnBrk="0" hangingPunct="1"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algn="l" defTabSz="731520" rtl="0" eaLnBrk="1" latinLnBrk="0" hangingPunct="1"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63040" algn="l" defTabSz="731520" rtl="0" eaLnBrk="1" latinLnBrk="0" hangingPunct="1"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94560" algn="l" defTabSz="731520" rtl="0" eaLnBrk="1" latinLnBrk="0" hangingPunct="1"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80" algn="l" defTabSz="731520" rtl="0" eaLnBrk="1" latinLnBrk="0" hangingPunct="1"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600" algn="l" defTabSz="731520" rtl="0" eaLnBrk="1" latinLnBrk="0" hangingPunct="1"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89120" algn="l" defTabSz="731520" rtl="0" eaLnBrk="1" latinLnBrk="0" hangingPunct="1"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20640" algn="l" defTabSz="731520" rtl="0" eaLnBrk="1" latinLnBrk="0" hangingPunct="1"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52160" algn="l" defTabSz="731520" rtl="0" eaLnBrk="1" latinLnBrk="0" hangingPunct="1"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75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Amazon </a:t>
            </a:r>
          </a:p>
          <a:p>
            <a:pPr algn="ctr"/>
            <a:r>
              <a:rPr lang="en-US" altLang="en-US" sz="750" dirty="0" err="1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EventBridge</a:t>
            </a:r>
            <a:r>
              <a:rPr lang="en-US" altLang="en-US" sz="75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Scheduler</a:t>
            </a:r>
          </a:p>
          <a:p>
            <a:pPr algn="ctr"/>
            <a:r>
              <a:rPr lang="ja-JP" altLang="en-US" sz="75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資格情報</a:t>
            </a:r>
            <a:r>
              <a:rPr lang="en-US" altLang="en-US" sz="750" dirty="0" err="1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収集</a:t>
            </a:r>
            <a:r>
              <a:rPr lang="en-US" altLang="en-US" sz="75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en-US" sz="750" dirty="0" err="1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定期実行トリガ</a:t>
            </a:r>
            <a:r>
              <a:rPr lang="en-US" altLang="en-US" sz="75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ー</a:t>
            </a:r>
          </a:p>
        </p:txBody>
      </p:sp>
      <p:pic>
        <p:nvPicPr>
          <p:cNvPr id="422" name="Graphic 10">
            <a:extLst>
              <a:ext uri="{FF2B5EF4-FFF2-40B4-BE49-F238E27FC236}">
                <a16:creationId xmlns:a16="http://schemas.microsoft.com/office/drawing/2014/main" id="{662FF7CA-149A-6323-587C-78B90F27B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 bwMode="auto">
          <a:xfrm>
            <a:off x="15600177" y="6521307"/>
            <a:ext cx="403200" cy="4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3" name="TextBox 20">
            <a:extLst>
              <a:ext uri="{FF2B5EF4-FFF2-40B4-BE49-F238E27FC236}">
                <a16:creationId xmlns:a16="http://schemas.microsoft.com/office/drawing/2014/main" id="{3900350B-CF13-73B7-3CCA-1803FC019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5349" y="6895216"/>
            <a:ext cx="1432857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75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AWS Lambda</a:t>
            </a:r>
          </a:p>
          <a:p>
            <a:pPr algn="ctr" eaLnBrk="1" hangingPunct="1"/>
            <a:r>
              <a:rPr lang="ja-JP" altLang="en-US" sz="75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資格情報収集</a:t>
            </a:r>
            <a:endParaRPr lang="en-US" altLang="ja-JP" sz="75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75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処理関数</a:t>
            </a:r>
            <a:endParaRPr lang="en-US" altLang="en-US" sz="75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cxnSp>
        <p:nvCxnSpPr>
          <p:cNvPr id="424" name="直線矢印コネクタ 468">
            <a:extLst>
              <a:ext uri="{FF2B5EF4-FFF2-40B4-BE49-F238E27FC236}">
                <a16:creationId xmlns:a16="http://schemas.microsoft.com/office/drawing/2014/main" id="{5A31119C-9239-F37C-3DD1-E741406E8276}"/>
              </a:ext>
            </a:extLst>
          </p:cNvPr>
          <p:cNvCxnSpPr>
            <a:cxnSpLocks/>
            <a:stCxn id="420" idx="3"/>
            <a:endCxn id="422" idx="1"/>
          </p:cNvCxnSpPr>
          <p:nvPr/>
        </p:nvCxnSpPr>
        <p:spPr>
          <a:xfrm>
            <a:off x="14728190" y="6722907"/>
            <a:ext cx="871987" cy="0"/>
          </a:xfrm>
          <a:prstGeom prst="straightConnector1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カギ線コネクタ 38">
            <a:extLst>
              <a:ext uri="{FF2B5EF4-FFF2-40B4-BE49-F238E27FC236}">
                <a16:creationId xmlns:a16="http://schemas.microsoft.com/office/drawing/2014/main" id="{64EB9008-9EB0-6CDA-FED0-CA1A8CF090D9}"/>
              </a:ext>
            </a:extLst>
          </p:cNvPr>
          <p:cNvCxnSpPr>
            <a:cxnSpLocks/>
            <a:stCxn id="423" idx="2"/>
            <a:endCxn id="333" idx="0"/>
          </p:cNvCxnSpPr>
          <p:nvPr/>
        </p:nvCxnSpPr>
        <p:spPr>
          <a:xfrm rot="16200000" flipH="1">
            <a:off x="15649738" y="7485837"/>
            <a:ext cx="639390" cy="335311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カギ線コネクタ 38">
            <a:extLst>
              <a:ext uri="{FF2B5EF4-FFF2-40B4-BE49-F238E27FC236}">
                <a16:creationId xmlns:a16="http://schemas.microsoft.com/office/drawing/2014/main" id="{A56A6B7F-3F4D-AC51-2C02-A01DA920F52E}"/>
              </a:ext>
            </a:extLst>
          </p:cNvPr>
          <p:cNvCxnSpPr>
            <a:cxnSpLocks/>
            <a:stCxn id="422" idx="0"/>
            <a:endCxn id="59" idx="2"/>
          </p:cNvCxnSpPr>
          <p:nvPr/>
        </p:nvCxnSpPr>
        <p:spPr>
          <a:xfrm rot="5400000" flipH="1" flipV="1">
            <a:off x="15291114" y="5640682"/>
            <a:ext cx="1391289" cy="369963"/>
          </a:xfrm>
          <a:prstGeom prst="bentConnector3">
            <a:avLst>
              <a:gd name="adj1" fmla="val 61736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直線矢印コネクタ 468">
            <a:extLst>
              <a:ext uri="{FF2B5EF4-FFF2-40B4-BE49-F238E27FC236}">
                <a16:creationId xmlns:a16="http://schemas.microsoft.com/office/drawing/2014/main" id="{3B2E2CBE-358F-1E6C-1A2B-FE2C1E40F7CB}"/>
              </a:ext>
            </a:extLst>
          </p:cNvPr>
          <p:cNvCxnSpPr>
            <a:cxnSpLocks/>
            <a:stCxn id="47" idx="0"/>
            <a:endCxn id="332" idx="2"/>
          </p:cNvCxnSpPr>
          <p:nvPr/>
        </p:nvCxnSpPr>
        <p:spPr>
          <a:xfrm flipH="1" flipV="1">
            <a:off x="16137090" y="8780685"/>
            <a:ext cx="3731" cy="2085350"/>
          </a:xfrm>
          <a:prstGeom prst="straightConnector1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8" name="角丸四角形 17">
            <a:extLst>
              <a:ext uri="{FF2B5EF4-FFF2-40B4-BE49-F238E27FC236}">
                <a16:creationId xmlns:a16="http://schemas.microsoft.com/office/drawing/2014/main" id="{0D9FC48F-A149-DA76-EB56-3D7FD78CB77A}"/>
              </a:ext>
            </a:extLst>
          </p:cNvPr>
          <p:cNvSpPr/>
          <p:nvPr/>
        </p:nvSpPr>
        <p:spPr>
          <a:xfrm>
            <a:off x="15022172" y="6343961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215">
              <a:defRPr/>
            </a:pPr>
            <a:r>
              <a:rPr kumimoji="1" lang="ja-JP" altLang="en-US" sz="1124" b="1" kern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３</a:t>
            </a:r>
            <a:endParaRPr kumimoji="1" lang="ja-JP" altLang="en-US" sz="1124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29" name="角丸四角形 17">
            <a:extLst>
              <a:ext uri="{FF2B5EF4-FFF2-40B4-BE49-F238E27FC236}">
                <a16:creationId xmlns:a16="http://schemas.microsoft.com/office/drawing/2014/main" id="{DE9A3665-BE55-A494-8384-E7496817DC60}"/>
              </a:ext>
            </a:extLst>
          </p:cNvPr>
          <p:cNvSpPr/>
          <p:nvPr/>
        </p:nvSpPr>
        <p:spPr>
          <a:xfrm>
            <a:off x="18677610" y="9332442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215">
              <a:defRPr/>
            </a:pPr>
            <a:r>
              <a:rPr kumimoji="1" lang="ja-JP" altLang="en-US" sz="1124" b="1" kern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８</a:t>
            </a:r>
            <a:endParaRPr kumimoji="1" lang="ja-JP" altLang="en-US" sz="1124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30" name="角丸四角形 17">
            <a:extLst>
              <a:ext uri="{FF2B5EF4-FFF2-40B4-BE49-F238E27FC236}">
                <a16:creationId xmlns:a16="http://schemas.microsoft.com/office/drawing/2014/main" id="{4CB236EB-E816-6120-C702-0F858687B15F}"/>
              </a:ext>
            </a:extLst>
          </p:cNvPr>
          <p:cNvSpPr/>
          <p:nvPr/>
        </p:nvSpPr>
        <p:spPr>
          <a:xfrm>
            <a:off x="16205514" y="7480724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215">
              <a:defRPr/>
            </a:pPr>
            <a:r>
              <a:rPr kumimoji="1" lang="ja-JP" altLang="en-US" sz="1124" b="1" kern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４</a:t>
            </a:r>
            <a:endParaRPr kumimoji="1" lang="ja-JP" altLang="en-US" sz="1124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31" name="角丸四角形 17">
            <a:extLst>
              <a:ext uri="{FF2B5EF4-FFF2-40B4-BE49-F238E27FC236}">
                <a16:creationId xmlns:a16="http://schemas.microsoft.com/office/drawing/2014/main" id="{DC4CEF0B-0CA6-A15D-3951-420D7749AAD0}"/>
              </a:ext>
            </a:extLst>
          </p:cNvPr>
          <p:cNvSpPr/>
          <p:nvPr/>
        </p:nvSpPr>
        <p:spPr>
          <a:xfrm>
            <a:off x="15243559" y="7752764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215">
              <a:defRPr/>
            </a:pPr>
            <a:r>
              <a:rPr kumimoji="1" lang="ja-JP" altLang="en-US" sz="1124" b="1" kern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５</a:t>
            </a:r>
            <a:endParaRPr kumimoji="1" lang="ja-JP" altLang="en-US" sz="1124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32" name="角丸四角形 17">
            <a:extLst>
              <a:ext uri="{FF2B5EF4-FFF2-40B4-BE49-F238E27FC236}">
                <a16:creationId xmlns:a16="http://schemas.microsoft.com/office/drawing/2014/main" id="{3BC0DA28-BA3B-23C6-339D-756A7359A7CC}"/>
              </a:ext>
            </a:extLst>
          </p:cNvPr>
          <p:cNvSpPr/>
          <p:nvPr/>
        </p:nvSpPr>
        <p:spPr>
          <a:xfrm>
            <a:off x="14282425" y="7748483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215">
              <a:defRPr/>
            </a:pPr>
            <a:r>
              <a:rPr kumimoji="1" lang="ja-JP" altLang="en-US" sz="1124" b="1" kern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６</a:t>
            </a:r>
            <a:endParaRPr kumimoji="1" lang="ja-JP" altLang="en-US" sz="1124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33" name="角丸四角形 17">
            <a:extLst>
              <a:ext uri="{FF2B5EF4-FFF2-40B4-BE49-F238E27FC236}">
                <a16:creationId xmlns:a16="http://schemas.microsoft.com/office/drawing/2014/main" id="{85B876C9-83E1-7432-D1E1-CDBF7F7556F6}"/>
              </a:ext>
            </a:extLst>
          </p:cNvPr>
          <p:cNvSpPr/>
          <p:nvPr/>
        </p:nvSpPr>
        <p:spPr>
          <a:xfrm>
            <a:off x="19877164" y="6977895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215">
              <a:defRPr/>
            </a:pPr>
            <a:r>
              <a:rPr kumimoji="1" lang="ja-JP" altLang="en-US" sz="1124" b="1" kern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７</a:t>
            </a:r>
            <a:endParaRPr kumimoji="1" lang="ja-JP" altLang="en-US" sz="1124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0386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F3BDFD01-82D0-2958-A9AA-1C6717426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3-11</a:t>
            </a:r>
            <a:r>
              <a:rPr kumimoji="1" lang="en-US" altLang="ja-JP"/>
              <a:t>. </a:t>
            </a:r>
            <a:r>
              <a:rPr kumimoji="1" lang="ja-JP" altLang="en-US"/>
              <a:t>地図データ関連</a:t>
            </a:r>
            <a:r>
              <a:rPr kumimoji="1" lang="ja-JP" altLang="en-US" dirty="0"/>
              <a:t>システム</a:t>
            </a:r>
          </a:p>
        </p:txBody>
      </p:sp>
      <p:sp>
        <p:nvSpPr>
          <p:cNvPr id="2" name="角丸四角形 1">
            <a:extLst>
              <a:ext uri="{FF2B5EF4-FFF2-40B4-BE49-F238E27FC236}">
                <a16:creationId xmlns:a16="http://schemas.microsoft.com/office/drawing/2014/main" id="{FA205702-C873-15E4-98FE-E9DB4F20D86A}"/>
              </a:ext>
            </a:extLst>
          </p:cNvPr>
          <p:cNvSpPr/>
          <p:nvPr/>
        </p:nvSpPr>
        <p:spPr>
          <a:xfrm>
            <a:off x="8580392" y="8903055"/>
            <a:ext cx="2289098" cy="3025890"/>
          </a:xfrm>
          <a:prstGeom prst="roundRect">
            <a:avLst>
              <a:gd name="adj" fmla="val 9639"/>
            </a:avLst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kumimoji="1" lang="ja-JP" altLang="en-US" sz="1600" b="1">
              <a:solidFill>
                <a:srgbClr val="FF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48" name="正方形/長方形 447">
            <a:extLst>
              <a:ext uri="{FF2B5EF4-FFF2-40B4-BE49-F238E27FC236}">
                <a16:creationId xmlns:a16="http://schemas.microsoft.com/office/drawing/2014/main" id="{AC645A8B-47A7-F0D5-16C1-0E5550343342}"/>
              </a:ext>
            </a:extLst>
          </p:cNvPr>
          <p:cNvSpPr/>
          <p:nvPr/>
        </p:nvSpPr>
        <p:spPr>
          <a:xfrm>
            <a:off x="11119956" y="5189708"/>
            <a:ext cx="1035530" cy="34972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41519"/>
            <a:r>
              <a:rPr kumimoji="1" lang="ja-JP" altLang="en-US" sz="1124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デジタル庁</a:t>
            </a:r>
            <a:br>
              <a:rPr kumimoji="1" lang="en-US" altLang="ja-JP" sz="1124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kumimoji="1" lang="ja-JP" altLang="en-US" sz="1124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マイナ認証</a:t>
            </a:r>
          </a:p>
        </p:txBody>
      </p:sp>
      <p:sp>
        <p:nvSpPr>
          <p:cNvPr id="511" name="正方形/長方形 510">
            <a:extLst>
              <a:ext uri="{FF2B5EF4-FFF2-40B4-BE49-F238E27FC236}">
                <a16:creationId xmlns:a16="http://schemas.microsoft.com/office/drawing/2014/main" id="{E1CFC4F6-AAE3-5D8D-6FE1-1EAA351CC3AC}"/>
              </a:ext>
            </a:extLst>
          </p:cNvPr>
          <p:cNvSpPr/>
          <p:nvPr/>
        </p:nvSpPr>
        <p:spPr>
          <a:xfrm>
            <a:off x="8062733" y="5685508"/>
            <a:ext cx="11107398" cy="710810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141519"/>
            <a:r>
              <a:rPr kumimoji="1" lang="ja-JP" altLang="en-US" sz="1498">
                <a:solidFill>
                  <a:prstClr val="white">
                    <a:lumMod val="50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ガバメントクラウド</a:t>
            </a:r>
          </a:p>
        </p:txBody>
      </p:sp>
      <p:pic>
        <p:nvPicPr>
          <p:cNvPr id="576" name="Graphic 66606">
            <a:extLst>
              <a:ext uri="{FF2B5EF4-FFF2-40B4-BE49-F238E27FC236}">
                <a16:creationId xmlns:a16="http://schemas.microsoft.com/office/drawing/2014/main" id="{05EADDD7-F593-C68E-8185-3F9334E77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9572" y="8205695"/>
            <a:ext cx="570750" cy="570750"/>
          </a:xfrm>
          <a:prstGeom prst="rect">
            <a:avLst/>
          </a:prstGeom>
        </p:spPr>
      </p:pic>
      <p:sp>
        <p:nvSpPr>
          <p:cNvPr id="577" name="正方形/長方形 576">
            <a:extLst>
              <a:ext uri="{FF2B5EF4-FFF2-40B4-BE49-F238E27FC236}">
                <a16:creationId xmlns:a16="http://schemas.microsoft.com/office/drawing/2014/main" id="{B61F8121-6E31-6347-E3F7-382267AC6983}"/>
              </a:ext>
            </a:extLst>
          </p:cNvPr>
          <p:cNvSpPr/>
          <p:nvPr/>
        </p:nvSpPr>
        <p:spPr>
          <a:xfrm>
            <a:off x="8425104" y="6082551"/>
            <a:ext cx="5575067" cy="636023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141519"/>
            <a:r>
              <a:rPr kumimoji="1" lang="ja-JP" altLang="en-US" sz="1498" b="1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地図表示</a:t>
            </a:r>
          </a:p>
        </p:txBody>
      </p:sp>
      <p:pic>
        <p:nvPicPr>
          <p:cNvPr id="578" name="図 577">
            <a:extLst>
              <a:ext uri="{FF2B5EF4-FFF2-40B4-BE49-F238E27FC236}">
                <a16:creationId xmlns:a16="http://schemas.microsoft.com/office/drawing/2014/main" id="{39369570-941C-9630-715E-516170DDC0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6469" y="8387240"/>
            <a:ext cx="463103" cy="455808"/>
          </a:xfrm>
          <a:prstGeom prst="rect">
            <a:avLst/>
          </a:prstGeom>
        </p:spPr>
      </p:pic>
      <p:sp>
        <p:nvSpPr>
          <p:cNvPr id="579" name="テキスト ボックス 578">
            <a:extLst>
              <a:ext uri="{FF2B5EF4-FFF2-40B4-BE49-F238E27FC236}">
                <a16:creationId xmlns:a16="http://schemas.microsoft.com/office/drawing/2014/main" id="{65AA0410-3C00-BB84-83ED-2D4B4EE99794}"/>
              </a:ext>
            </a:extLst>
          </p:cNvPr>
          <p:cNvSpPr txBox="1"/>
          <p:nvPr/>
        </p:nvSpPr>
        <p:spPr>
          <a:xfrm>
            <a:off x="6845237" y="8779907"/>
            <a:ext cx="665567" cy="284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41519"/>
            <a:r>
              <a:rPr kumimoji="1" lang="ja-JP" altLang="en-US" sz="1248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閲覧者</a:t>
            </a:r>
            <a:endParaRPr kumimoji="1" lang="en-US" altLang="ja-JP" sz="1248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580" name="カギ線コネクタ 579">
            <a:extLst>
              <a:ext uri="{FF2B5EF4-FFF2-40B4-BE49-F238E27FC236}">
                <a16:creationId xmlns:a16="http://schemas.microsoft.com/office/drawing/2014/main" id="{B70C5699-36CC-2EE3-149C-1DC4B729B1EF}"/>
              </a:ext>
            </a:extLst>
          </p:cNvPr>
          <p:cNvCxnSpPr>
            <a:cxnSpLocks/>
            <a:stCxn id="579" idx="3"/>
            <a:endCxn id="586" idx="1"/>
          </p:cNvCxnSpPr>
          <p:nvPr/>
        </p:nvCxnSpPr>
        <p:spPr>
          <a:xfrm flipV="1">
            <a:off x="7510804" y="7167888"/>
            <a:ext cx="1300810" cy="1754206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1" name="正方形/長方形 580">
            <a:extLst>
              <a:ext uri="{FF2B5EF4-FFF2-40B4-BE49-F238E27FC236}">
                <a16:creationId xmlns:a16="http://schemas.microsoft.com/office/drawing/2014/main" id="{0685EF79-EFDC-E740-9C69-D493431F416C}"/>
              </a:ext>
            </a:extLst>
          </p:cNvPr>
          <p:cNvSpPr/>
          <p:nvPr/>
        </p:nvSpPr>
        <p:spPr>
          <a:xfrm>
            <a:off x="14127293" y="6094958"/>
            <a:ext cx="4852589" cy="632744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 defTabSz="1141519"/>
            <a:r>
              <a:rPr kumimoji="1" lang="ja-JP" altLang="en-US" sz="1498" b="1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地図情報管理</a:t>
            </a:r>
          </a:p>
        </p:txBody>
      </p:sp>
      <p:cxnSp>
        <p:nvCxnSpPr>
          <p:cNvPr id="582" name="カギ線コネクタ 581">
            <a:extLst>
              <a:ext uri="{FF2B5EF4-FFF2-40B4-BE49-F238E27FC236}">
                <a16:creationId xmlns:a16="http://schemas.microsoft.com/office/drawing/2014/main" id="{6F4641CC-62C3-7268-97E6-4FB40343FCAD}"/>
              </a:ext>
            </a:extLst>
          </p:cNvPr>
          <p:cNvCxnSpPr>
            <a:cxnSpLocks/>
            <a:stCxn id="601" idx="6"/>
          </p:cNvCxnSpPr>
          <p:nvPr/>
        </p:nvCxnSpPr>
        <p:spPr>
          <a:xfrm flipV="1">
            <a:off x="10304551" y="5535250"/>
            <a:ext cx="1345145" cy="1547554"/>
          </a:xfrm>
          <a:prstGeom prst="bentConnector2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" name="テキスト ボックス 582">
            <a:extLst>
              <a:ext uri="{FF2B5EF4-FFF2-40B4-BE49-F238E27FC236}">
                <a16:creationId xmlns:a16="http://schemas.microsoft.com/office/drawing/2014/main" id="{03D4FE02-6F84-DB56-E8A0-D43A8BB92AAE}"/>
              </a:ext>
            </a:extLst>
          </p:cNvPr>
          <p:cNvSpPr txBox="1"/>
          <p:nvPr/>
        </p:nvSpPr>
        <p:spPr>
          <a:xfrm>
            <a:off x="7289500" y="8663169"/>
            <a:ext cx="851800" cy="22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1519"/>
            <a:r>
              <a:rPr lang="en-US" altLang="en-US" sz="874" dirty="0" err="1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インターネット</a:t>
            </a:r>
            <a:endParaRPr lang="en-US" altLang="en-US" sz="874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584" name="Oval 28">
            <a:extLst>
              <a:ext uri="{FF2B5EF4-FFF2-40B4-BE49-F238E27FC236}">
                <a16:creationId xmlns:a16="http://schemas.microsoft.com/office/drawing/2014/main" id="{66781ECF-C717-F87E-80B4-E548A876AFCF}"/>
              </a:ext>
            </a:extLst>
          </p:cNvPr>
          <p:cNvSpPr>
            <a:spLocks noChangeAspect="1"/>
          </p:cNvSpPr>
          <p:nvPr/>
        </p:nvSpPr>
        <p:spPr bwMode="auto">
          <a:xfrm>
            <a:off x="8316647" y="5983209"/>
            <a:ext cx="410941" cy="410941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defTabSz="1141519">
              <a:defRPr/>
            </a:pPr>
            <a:r>
              <a:rPr lang="en-US" sz="1748" b="1" dirty="0">
                <a:solidFill>
                  <a:prstClr val="white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１</a:t>
            </a:r>
          </a:p>
        </p:txBody>
      </p:sp>
      <p:sp>
        <p:nvSpPr>
          <p:cNvPr id="585" name="Oval 28">
            <a:extLst>
              <a:ext uri="{FF2B5EF4-FFF2-40B4-BE49-F238E27FC236}">
                <a16:creationId xmlns:a16="http://schemas.microsoft.com/office/drawing/2014/main" id="{8CCE708C-35DF-5474-1965-87CCAE060A47}"/>
              </a:ext>
            </a:extLst>
          </p:cNvPr>
          <p:cNvSpPr>
            <a:spLocks noChangeAspect="1"/>
          </p:cNvSpPr>
          <p:nvPr/>
        </p:nvSpPr>
        <p:spPr bwMode="auto">
          <a:xfrm>
            <a:off x="17212861" y="5980137"/>
            <a:ext cx="410941" cy="410941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defTabSz="1141519">
              <a:defRPr/>
            </a:pPr>
            <a:r>
              <a:rPr lang="en-US" sz="1748" b="1" dirty="0">
                <a:solidFill>
                  <a:prstClr val="white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2</a:t>
            </a:r>
          </a:p>
        </p:txBody>
      </p:sp>
      <p:pic>
        <p:nvPicPr>
          <p:cNvPr id="586" name="Graphic 6">
            <a:extLst>
              <a:ext uri="{FF2B5EF4-FFF2-40B4-BE49-F238E27FC236}">
                <a16:creationId xmlns:a16="http://schemas.microsoft.com/office/drawing/2014/main" id="{DF70F8E3-F2C5-711E-9C2E-A8CCA722F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auto">
          <a:xfrm>
            <a:off x="8811614" y="6965653"/>
            <a:ext cx="404469" cy="40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7" name="テキスト ボックス 586">
            <a:extLst>
              <a:ext uri="{FF2B5EF4-FFF2-40B4-BE49-F238E27FC236}">
                <a16:creationId xmlns:a16="http://schemas.microsoft.com/office/drawing/2014/main" id="{94A014E1-D8F5-8BBE-7762-013C09044271}"/>
              </a:ext>
            </a:extLst>
          </p:cNvPr>
          <p:cNvSpPr txBox="1"/>
          <p:nvPr/>
        </p:nvSpPr>
        <p:spPr>
          <a:xfrm>
            <a:off x="8244314" y="7340727"/>
            <a:ext cx="1493667" cy="322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1519"/>
            <a:r>
              <a:rPr lang="en-US" altLang="en-US" sz="749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Elastic Load Balancing</a:t>
            </a:r>
          </a:p>
          <a:p>
            <a:pPr algn="ctr" defTabSz="1141519"/>
            <a:r>
              <a:rPr lang="en-US" altLang="en-US" sz="749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負荷分散</a:t>
            </a:r>
          </a:p>
        </p:txBody>
      </p:sp>
      <p:grpSp>
        <p:nvGrpSpPr>
          <p:cNvPr id="588" name="グループ化 587">
            <a:extLst>
              <a:ext uri="{FF2B5EF4-FFF2-40B4-BE49-F238E27FC236}">
                <a16:creationId xmlns:a16="http://schemas.microsoft.com/office/drawing/2014/main" id="{07F4BB53-4BB2-C333-E096-96EF1C87ADE8}"/>
              </a:ext>
            </a:extLst>
          </p:cNvPr>
          <p:cNvGrpSpPr/>
          <p:nvPr/>
        </p:nvGrpSpPr>
        <p:grpSpPr>
          <a:xfrm>
            <a:off x="9803622" y="7879679"/>
            <a:ext cx="1022975" cy="807941"/>
            <a:chOff x="2487617" y="3901785"/>
            <a:chExt cx="819455" cy="647201"/>
          </a:xfrm>
        </p:grpSpPr>
        <p:pic>
          <p:nvPicPr>
            <p:cNvPr id="589" name="Graphic 8">
              <a:extLst>
                <a:ext uri="{FF2B5EF4-FFF2-40B4-BE49-F238E27FC236}">
                  <a16:creationId xmlns:a16="http://schemas.microsoft.com/office/drawing/2014/main" id="{4265EC01-398C-6DEE-8C00-1742FBF961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 bwMode="auto">
            <a:xfrm>
              <a:off x="2735344" y="3901785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0" name="テキスト ボックス 589">
              <a:extLst>
                <a:ext uri="{FF2B5EF4-FFF2-40B4-BE49-F238E27FC236}">
                  <a16:creationId xmlns:a16="http://schemas.microsoft.com/office/drawing/2014/main" id="{CBB3CD1A-F105-6210-4FE1-BAFDD25F0DEB}"/>
                </a:ext>
              </a:extLst>
            </p:cNvPr>
            <p:cNvSpPr txBox="1"/>
            <p:nvPr/>
          </p:nvSpPr>
          <p:spPr>
            <a:xfrm>
              <a:off x="2487617" y="4197968"/>
              <a:ext cx="819455" cy="35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41519"/>
              <a:r>
                <a:rPr kumimoji="1" lang="en-US" altLang="ja-JP" sz="749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Amazon S3</a:t>
              </a:r>
            </a:p>
            <a:p>
              <a:pPr algn="ctr" defTabSz="1141519"/>
              <a:r>
                <a:rPr kumimoji="1" lang="ja-JP" altLang="en-US" sz="749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コンテンツ配信</a:t>
              </a:r>
              <a:endParaRPr kumimoji="1" lang="en-US" altLang="ja-JP" sz="749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  <a:p>
              <a:pPr algn="ctr" defTabSz="1141519"/>
              <a:r>
                <a:rPr kumimoji="1" lang="ja-JP" altLang="en-US" sz="749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ストレージ</a:t>
              </a:r>
              <a:endParaRPr kumimoji="1" lang="ja-JP" altLang="en-US" sz="749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</p:grpSp>
      <p:grpSp>
        <p:nvGrpSpPr>
          <p:cNvPr id="591" name="グループ化 590">
            <a:extLst>
              <a:ext uri="{FF2B5EF4-FFF2-40B4-BE49-F238E27FC236}">
                <a16:creationId xmlns:a16="http://schemas.microsoft.com/office/drawing/2014/main" id="{16FDB2CC-EB81-8C8E-D279-FE6A4C130A0A}"/>
              </a:ext>
            </a:extLst>
          </p:cNvPr>
          <p:cNvGrpSpPr/>
          <p:nvPr/>
        </p:nvGrpSpPr>
        <p:grpSpPr>
          <a:xfrm>
            <a:off x="8377874" y="7872437"/>
            <a:ext cx="1305135" cy="676434"/>
            <a:chOff x="1345521" y="3895984"/>
            <a:chExt cx="1045479" cy="541858"/>
          </a:xfrm>
        </p:grpSpPr>
        <p:pic>
          <p:nvPicPr>
            <p:cNvPr id="592" name="Graphic 19">
              <a:extLst>
                <a:ext uri="{FF2B5EF4-FFF2-40B4-BE49-F238E27FC236}">
                  <a16:creationId xmlns:a16="http://schemas.microsoft.com/office/drawing/2014/main" id="{0B2DED15-FD71-1FC9-5AC6-D43FD1BB86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 bwMode="auto">
            <a:xfrm>
              <a:off x="1706260" y="3895984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3" name="テキスト ボックス 592">
              <a:extLst>
                <a:ext uri="{FF2B5EF4-FFF2-40B4-BE49-F238E27FC236}">
                  <a16:creationId xmlns:a16="http://schemas.microsoft.com/office/drawing/2014/main" id="{FE98469B-5719-C7EB-4D7A-4D2AC378A82A}"/>
                </a:ext>
              </a:extLst>
            </p:cNvPr>
            <p:cNvSpPr txBox="1"/>
            <p:nvPr/>
          </p:nvSpPr>
          <p:spPr>
            <a:xfrm>
              <a:off x="1345521" y="4179175"/>
              <a:ext cx="1045479" cy="258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41519"/>
              <a:r>
                <a:rPr kumimoji="1" lang="en-US" altLang="ja-JP" sz="749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Amazon CloudFront</a:t>
              </a:r>
            </a:p>
            <a:p>
              <a:pPr algn="ctr" defTabSz="1141519"/>
              <a:r>
                <a:rPr kumimoji="1" lang="ja-JP" altLang="en-US" sz="749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フロントエンド配信</a:t>
              </a:r>
              <a:r>
                <a:rPr kumimoji="1" lang="en-US" altLang="ja-JP" sz="749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CDN</a:t>
              </a:r>
              <a:endParaRPr kumimoji="1" lang="ja-JP" altLang="en-US" sz="749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</p:grpSp>
      <p:cxnSp>
        <p:nvCxnSpPr>
          <p:cNvPr id="594" name="カギ線コネクタ 593">
            <a:extLst>
              <a:ext uri="{FF2B5EF4-FFF2-40B4-BE49-F238E27FC236}">
                <a16:creationId xmlns:a16="http://schemas.microsoft.com/office/drawing/2014/main" id="{790A9494-737A-DDEB-5502-D98CEAF0CF7A}"/>
              </a:ext>
            </a:extLst>
          </p:cNvPr>
          <p:cNvCxnSpPr>
            <a:cxnSpLocks/>
            <a:stCxn id="579" idx="3"/>
            <a:endCxn id="592" idx="1"/>
          </p:cNvCxnSpPr>
          <p:nvPr/>
        </p:nvCxnSpPr>
        <p:spPr>
          <a:xfrm flipV="1">
            <a:off x="7510804" y="8074672"/>
            <a:ext cx="1317402" cy="847422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5" name="直線矢印コネクタ 594">
            <a:extLst>
              <a:ext uri="{FF2B5EF4-FFF2-40B4-BE49-F238E27FC236}">
                <a16:creationId xmlns:a16="http://schemas.microsoft.com/office/drawing/2014/main" id="{552319F2-103E-1883-DD23-0BA29CC83D24}"/>
              </a:ext>
            </a:extLst>
          </p:cNvPr>
          <p:cNvCxnSpPr>
            <a:cxnSpLocks/>
            <a:stCxn id="592" idx="3"/>
            <a:endCxn id="589" idx="1"/>
          </p:cNvCxnSpPr>
          <p:nvPr/>
        </p:nvCxnSpPr>
        <p:spPr>
          <a:xfrm>
            <a:off x="9232675" y="8074670"/>
            <a:ext cx="880199" cy="7241"/>
          </a:xfrm>
          <a:prstGeom prst="straightConnector1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6" name="テキスト ボックス 595">
            <a:extLst>
              <a:ext uri="{FF2B5EF4-FFF2-40B4-BE49-F238E27FC236}">
                <a16:creationId xmlns:a16="http://schemas.microsoft.com/office/drawing/2014/main" id="{CD91891C-3D53-2766-C555-28F5AEFF8406}"/>
              </a:ext>
            </a:extLst>
          </p:cNvPr>
          <p:cNvSpPr txBox="1"/>
          <p:nvPr/>
        </p:nvSpPr>
        <p:spPr>
          <a:xfrm>
            <a:off x="9697080" y="6731880"/>
            <a:ext cx="841258" cy="207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1519"/>
            <a:r>
              <a:rPr kumimoji="1" lang="en-US" altLang="ja-JP" sz="749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Amazon ECS</a:t>
            </a:r>
            <a:endParaRPr kumimoji="1" lang="en-US" altLang="ja-JP" sz="749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97" name="Rectangle 43">
            <a:extLst>
              <a:ext uri="{FF2B5EF4-FFF2-40B4-BE49-F238E27FC236}">
                <a16:creationId xmlns:a16="http://schemas.microsoft.com/office/drawing/2014/main" id="{2E548F1F-DE1F-4989-88BF-342FAA449A9F}"/>
              </a:ext>
            </a:extLst>
          </p:cNvPr>
          <p:cNvSpPr/>
          <p:nvPr/>
        </p:nvSpPr>
        <p:spPr>
          <a:xfrm>
            <a:off x="9566548" y="6766721"/>
            <a:ext cx="931248" cy="916762"/>
          </a:xfrm>
          <a:prstGeom prst="rect">
            <a:avLst/>
          </a:prstGeom>
          <a:noFill/>
          <a:ln w="12700" cap="flat" cmpd="sng" algn="ctr">
            <a:solidFill>
              <a:srgbClr val="D86613"/>
            </a:solidFill>
            <a:prstDash val="dash"/>
            <a:miter lim="800000"/>
          </a:ln>
          <a:effectLst/>
        </p:spPr>
        <p:txBody>
          <a:bodyPr rot="0" spcFirstLastPara="0" vertOverflow="overflow" horzOverflow="overflow" vert="horz" wrap="square" lIns="114150" tIns="0" rIns="449410" bIns="570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1141519">
              <a:defRPr/>
            </a:pPr>
            <a:endParaRPr lang="en-US" sz="749" kern="0">
              <a:solidFill>
                <a:srgbClr val="D86613"/>
              </a:solidFill>
              <a:latin typeface="Arial" panose="020B0604020202020204"/>
            </a:endParaRPr>
          </a:p>
        </p:txBody>
      </p:sp>
      <p:pic>
        <p:nvPicPr>
          <p:cNvPr id="598" name="Graphic 18">
            <a:extLst>
              <a:ext uri="{FF2B5EF4-FFF2-40B4-BE49-F238E27FC236}">
                <a16:creationId xmlns:a16="http://schemas.microsoft.com/office/drawing/2014/main" id="{6B4E1EF7-8C5B-D158-5017-87F257401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 bwMode="auto">
          <a:xfrm>
            <a:off x="9562032" y="6764990"/>
            <a:ext cx="242404" cy="24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9" name="Graphic 13">
            <a:extLst>
              <a:ext uri="{FF2B5EF4-FFF2-40B4-BE49-F238E27FC236}">
                <a16:creationId xmlns:a16="http://schemas.microsoft.com/office/drawing/2014/main" id="{8B2F9F38-BC36-8C32-6D50-2703D2DEA7B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831810" y="6938943"/>
            <a:ext cx="449410" cy="449410"/>
          </a:xfrm>
          <a:prstGeom prst="rect">
            <a:avLst/>
          </a:prstGeom>
        </p:spPr>
      </p:pic>
      <p:sp>
        <p:nvSpPr>
          <p:cNvPr id="600" name="テキスト ボックス 599">
            <a:extLst>
              <a:ext uri="{FF2B5EF4-FFF2-40B4-BE49-F238E27FC236}">
                <a16:creationId xmlns:a16="http://schemas.microsoft.com/office/drawing/2014/main" id="{2A62A632-D0A7-DAC1-8088-58C12AD918E8}"/>
              </a:ext>
            </a:extLst>
          </p:cNvPr>
          <p:cNvSpPr txBox="1"/>
          <p:nvPr/>
        </p:nvSpPr>
        <p:spPr>
          <a:xfrm>
            <a:off x="9677760" y="7321687"/>
            <a:ext cx="737702" cy="322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141519"/>
            <a:r>
              <a:rPr kumimoji="1" lang="ja-JP" altLang="en-US" sz="749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バックエンド</a:t>
            </a:r>
            <a:endParaRPr kumimoji="1" lang="en-US" altLang="ja-JP" sz="749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 defTabSz="1141519"/>
            <a:r>
              <a:rPr kumimoji="1" lang="ja-JP" altLang="en-US" sz="749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アプリケーション</a:t>
            </a:r>
            <a:endParaRPr kumimoji="1" lang="ja-JP" altLang="en-US" sz="749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01" name="Oval 28">
            <a:extLst>
              <a:ext uri="{FF2B5EF4-FFF2-40B4-BE49-F238E27FC236}">
                <a16:creationId xmlns:a16="http://schemas.microsoft.com/office/drawing/2014/main" id="{77D1A389-C41A-1866-7A43-9887A9C1E0E1}"/>
              </a:ext>
            </a:extLst>
          </p:cNvPr>
          <p:cNvSpPr>
            <a:spLocks noChangeAspect="1"/>
          </p:cNvSpPr>
          <p:nvPr/>
        </p:nvSpPr>
        <p:spPr bwMode="auto">
          <a:xfrm>
            <a:off x="10214669" y="7037861"/>
            <a:ext cx="89882" cy="89882"/>
          </a:xfrm>
          <a:prstGeom prst="ellipse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defTabSz="1141519">
              <a:defRPr/>
            </a:pPr>
            <a:endParaRPr lang="en-US" sz="1748" b="1" dirty="0">
              <a:solidFill>
                <a:prstClr val="white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602" name="Oval 28">
            <a:extLst>
              <a:ext uri="{FF2B5EF4-FFF2-40B4-BE49-F238E27FC236}">
                <a16:creationId xmlns:a16="http://schemas.microsoft.com/office/drawing/2014/main" id="{D70908A3-E427-67C6-270F-BB2F70901F42}"/>
              </a:ext>
            </a:extLst>
          </p:cNvPr>
          <p:cNvSpPr>
            <a:spLocks noChangeAspect="1"/>
          </p:cNvSpPr>
          <p:nvPr/>
        </p:nvSpPr>
        <p:spPr bwMode="auto">
          <a:xfrm>
            <a:off x="10214669" y="7172622"/>
            <a:ext cx="89882" cy="89882"/>
          </a:xfrm>
          <a:prstGeom prst="ellipse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defTabSz="1141519">
              <a:defRPr/>
            </a:pPr>
            <a:endParaRPr lang="en-US" sz="1748" b="1" dirty="0">
              <a:solidFill>
                <a:prstClr val="white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cxnSp>
        <p:nvCxnSpPr>
          <p:cNvPr id="603" name="直線矢印コネクタ 602">
            <a:extLst>
              <a:ext uri="{FF2B5EF4-FFF2-40B4-BE49-F238E27FC236}">
                <a16:creationId xmlns:a16="http://schemas.microsoft.com/office/drawing/2014/main" id="{20C21999-00C1-93F5-2E18-57619C5056ED}"/>
              </a:ext>
            </a:extLst>
          </p:cNvPr>
          <p:cNvCxnSpPr>
            <a:cxnSpLocks/>
            <a:stCxn id="586" idx="3"/>
            <a:endCxn id="599" idx="1"/>
          </p:cNvCxnSpPr>
          <p:nvPr/>
        </p:nvCxnSpPr>
        <p:spPr>
          <a:xfrm flipV="1">
            <a:off x="9216083" y="7163648"/>
            <a:ext cx="615728" cy="4239"/>
          </a:xfrm>
          <a:prstGeom prst="straightConnector1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" name="正方形/長方形 603">
            <a:extLst>
              <a:ext uri="{FF2B5EF4-FFF2-40B4-BE49-F238E27FC236}">
                <a16:creationId xmlns:a16="http://schemas.microsoft.com/office/drawing/2014/main" id="{BC438123-3DED-F929-ACAE-3D96ABF3DFCC}"/>
              </a:ext>
            </a:extLst>
          </p:cNvPr>
          <p:cNvSpPr/>
          <p:nvPr/>
        </p:nvSpPr>
        <p:spPr>
          <a:xfrm>
            <a:off x="9623275" y="5042972"/>
            <a:ext cx="3811797" cy="564035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141519"/>
            <a:r>
              <a:rPr kumimoji="1" lang="ja-JP" altLang="en-US" sz="1498" b="1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国民認証</a:t>
            </a:r>
          </a:p>
        </p:txBody>
      </p:sp>
      <p:sp>
        <p:nvSpPr>
          <p:cNvPr id="605" name="Oval 28">
            <a:extLst>
              <a:ext uri="{FF2B5EF4-FFF2-40B4-BE49-F238E27FC236}">
                <a16:creationId xmlns:a16="http://schemas.microsoft.com/office/drawing/2014/main" id="{B486477B-33DE-B729-8D01-A1765A3FB8C9}"/>
              </a:ext>
            </a:extLst>
          </p:cNvPr>
          <p:cNvSpPr>
            <a:spLocks noChangeAspect="1"/>
          </p:cNvSpPr>
          <p:nvPr/>
        </p:nvSpPr>
        <p:spPr bwMode="auto">
          <a:xfrm>
            <a:off x="9539683" y="4950046"/>
            <a:ext cx="410941" cy="410941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defTabSz="1141519">
              <a:defRPr/>
            </a:pPr>
            <a:r>
              <a:rPr lang="en-US" sz="1748" b="1" dirty="0">
                <a:solidFill>
                  <a:prstClr val="white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3</a:t>
            </a:r>
          </a:p>
        </p:txBody>
      </p:sp>
      <p:cxnSp>
        <p:nvCxnSpPr>
          <p:cNvPr id="606" name="直線矢印コネクタ 605">
            <a:extLst>
              <a:ext uri="{FF2B5EF4-FFF2-40B4-BE49-F238E27FC236}">
                <a16:creationId xmlns:a16="http://schemas.microsoft.com/office/drawing/2014/main" id="{CF04C924-D8C8-2E43-6C5D-81888E39A5AF}"/>
              </a:ext>
            </a:extLst>
          </p:cNvPr>
          <p:cNvCxnSpPr>
            <a:cxnSpLocks/>
            <a:stCxn id="607" idx="3"/>
            <a:endCxn id="609" idx="1"/>
          </p:cNvCxnSpPr>
          <p:nvPr/>
        </p:nvCxnSpPr>
        <p:spPr>
          <a:xfrm>
            <a:off x="14938706" y="10914586"/>
            <a:ext cx="5921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07" name="Graphic 6">
            <a:extLst>
              <a:ext uri="{FF2B5EF4-FFF2-40B4-BE49-F238E27FC236}">
                <a16:creationId xmlns:a16="http://schemas.microsoft.com/office/drawing/2014/main" id="{C8784E0A-BDF9-B315-FB92-84958CD9F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 bwMode="auto">
          <a:xfrm>
            <a:off x="14471926" y="10681196"/>
            <a:ext cx="466780" cy="46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8" name="TextBox 9">
            <a:extLst>
              <a:ext uri="{FF2B5EF4-FFF2-40B4-BE49-F238E27FC236}">
                <a16:creationId xmlns:a16="http://schemas.microsoft.com/office/drawing/2014/main" id="{826B2D58-9639-989B-3F53-17C27211F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6670" y="11117801"/>
            <a:ext cx="196274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Amazon S3</a:t>
            </a:r>
          </a:p>
          <a:p>
            <a:pPr algn="ctr"/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統計処理対象データ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保存ストレージ</a:t>
            </a:r>
            <a:endParaRPr lang="en-US" altLang="en-US" sz="9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pic>
        <p:nvPicPr>
          <p:cNvPr id="609" name="Graphic 8">
            <a:extLst>
              <a:ext uri="{FF2B5EF4-FFF2-40B4-BE49-F238E27FC236}">
                <a16:creationId xmlns:a16="http://schemas.microsoft.com/office/drawing/2014/main" id="{EE71125B-27DE-F33D-3591-D728C0781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 bwMode="auto">
          <a:xfrm>
            <a:off x="15530824" y="10677368"/>
            <a:ext cx="474436" cy="47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0" name="Graphic 29">
            <a:extLst>
              <a:ext uri="{FF2B5EF4-FFF2-40B4-BE49-F238E27FC236}">
                <a16:creationId xmlns:a16="http://schemas.microsoft.com/office/drawing/2014/main" id="{8F1CBEAE-2E90-FE13-0541-FE9A12A973E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6514765" y="10695306"/>
            <a:ext cx="400050" cy="400050"/>
          </a:xfrm>
          <a:prstGeom prst="rect">
            <a:avLst/>
          </a:prstGeom>
        </p:spPr>
      </p:pic>
      <p:sp>
        <p:nvSpPr>
          <p:cNvPr id="611" name="Rectangle 134">
            <a:extLst>
              <a:ext uri="{FF2B5EF4-FFF2-40B4-BE49-F238E27FC236}">
                <a16:creationId xmlns:a16="http://schemas.microsoft.com/office/drawing/2014/main" id="{C057FDD4-8A03-06E5-A435-D5D2964BECBF}"/>
              </a:ext>
            </a:extLst>
          </p:cNvPr>
          <p:cNvSpPr/>
          <p:nvPr/>
        </p:nvSpPr>
        <p:spPr>
          <a:xfrm>
            <a:off x="15160122" y="10373216"/>
            <a:ext cx="2110040" cy="1358452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0010"/>
          <a:lstStyle/>
          <a:p>
            <a:pPr algn="ctr">
              <a:defRPr/>
            </a:pPr>
            <a:endParaRPr lang="en-US" altLang="ja-JP" sz="105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pic>
        <p:nvPicPr>
          <p:cNvPr id="612" name="Graphic 23">
            <a:extLst>
              <a:ext uri="{FF2B5EF4-FFF2-40B4-BE49-F238E27FC236}">
                <a16:creationId xmlns:a16="http://schemas.microsoft.com/office/drawing/2014/main" id="{F4534F59-D4D6-DAB4-8D17-96722FC65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 bwMode="auto">
          <a:xfrm>
            <a:off x="18204057" y="10674443"/>
            <a:ext cx="480286" cy="48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3" name="TextBox 10">
            <a:extLst>
              <a:ext uri="{FF2B5EF4-FFF2-40B4-BE49-F238E27FC236}">
                <a16:creationId xmlns:a16="http://schemas.microsoft.com/office/drawing/2014/main" id="{266335D2-218F-9148-A891-801B650C3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3067" y="11106366"/>
            <a:ext cx="151730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AWS Glue</a:t>
            </a:r>
          </a:p>
          <a:p>
            <a:pPr algn="ctr"/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データロード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処理ジョブ</a:t>
            </a:r>
            <a:endParaRPr lang="en-US" altLang="en-US" sz="9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cxnSp>
        <p:nvCxnSpPr>
          <p:cNvPr id="614" name="直線矢印コネクタ 613">
            <a:extLst>
              <a:ext uri="{FF2B5EF4-FFF2-40B4-BE49-F238E27FC236}">
                <a16:creationId xmlns:a16="http://schemas.microsoft.com/office/drawing/2014/main" id="{FA59218D-53B2-2DE4-7690-D752C0F32362}"/>
              </a:ext>
            </a:extLst>
          </p:cNvPr>
          <p:cNvCxnSpPr>
            <a:cxnSpLocks/>
            <a:endCxn id="612" idx="1"/>
          </p:cNvCxnSpPr>
          <p:nvPr/>
        </p:nvCxnSpPr>
        <p:spPr>
          <a:xfrm>
            <a:off x="17219362" y="10914586"/>
            <a:ext cx="9846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5" name="Graphic 6">
            <a:extLst>
              <a:ext uri="{FF2B5EF4-FFF2-40B4-BE49-F238E27FC236}">
                <a16:creationId xmlns:a16="http://schemas.microsoft.com/office/drawing/2014/main" id="{0E1CEF1F-87E3-C0B2-3562-01C1E7602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 bwMode="auto">
          <a:xfrm>
            <a:off x="17418332" y="10681196"/>
            <a:ext cx="466780" cy="46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6" name="カギ線コネクタ 615">
            <a:extLst>
              <a:ext uri="{FF2B5EF4-FFF2-40B4-BE49-F238E27FC236}">
                <a16:creationId xmlns:a16="http://schemas.microsoft.com/office/drawing/2014/main" id="{6C62FC16-B51B-2716-65D1-2884BB98070C}"/>
              </a:ext>
            </a:extLst>
          </p:cNvPr>
          <p:cNvCxnSpPr>
            <a:cxnSpLocks/>
            <a:stCxn id="659" idx="3"/>
            <a:endCxn id="699" idx="2"/>
          </p:cNvCxnSpPr>
          <p:nvPr/>
        </p:nvCxnSpPr>
        <p:spPr>
          <a:xfrm flipV="1">
            <a:off x="12850453" y="8740588"/>
            <a:ext cx="173493" cy="1080185"/>
          </a:xfrm>
          <a:prstGeom prst="bentConnector2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" name="TextBox 10">
            <a:extLst>
              <a:ext uri="{FF2B5EF4-FFF2-40B4-BE49-F238E27FC236}">
                <a16:creationId xmlns:a16="http://schemas.microsoft.com/office/drawing/2014/main" id="{4A34CD3D-396C-8CA7-D61C-86AD01C22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2823" y="11135466"/>
            <a:ext cx="151730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Amazon Redshift</a:t>
            </a:r>
          </a:p>
          <a:p>
            <a:pPr algn="ctr"/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統計情報保管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データベース</a:t>
            </a:r>
            <a:endParaRPr lang="en-US" altLang="en-US" sz="9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618" name="TextBox 10">
            <a:extLst>
              <a:ext uri="{FF2B5EF4-FFF2-40B4-BE49-F238E27FC236}">
                <a16:creationId xmlns:a16="http://schemas.microsoft.com/office/drawing/2014/main" id="{91679AEE-F49D-7F11-CE15-51DF7F423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7044" y="11211379"/>
            <a:ext cx="15173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AWS Glue</a:t>
            </a:r>
          </a:p>
          <a:p>
            <a:pPr algn="ctr"/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事前処理ジョブ</a:t>
            </a:r>
            <a:endParaRPr lang="en-US" altLang="en-US" sz="9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619" name="TextBox 24">
            <a:extLst>
              <a:ext uri="{FF2B5EF4-FFF2-40B4-BE49-F238E27FC236}">
                <a16:creationId xmlns:a16="http://schemas.microsoft.com/office/drawing/2014/main" id="{3B3B36E5-39F9-4588-466C-7E4C353C7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1632" y="11013086"/>
            <a:ext cx="14000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AWS Glue</a:t>
            </a:r>
            <a:br>
              <a:rPr lang="en-US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</a:br>
            <a:r>
              <a:rPr lang="en-US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Data Catalog</a:t>
            </a:r>
          </a:p>
          <a:p>
            <a:pPr algn="ctr"/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統計処理対象データ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メタデータカタログ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pPr algn="ctr" eaLnBrk="1" hangingPunct="1"/>
            <a:endParaRPr lang="en-US" altLang="en-US" sz="9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pPr algn="ctr" eaLnBrk="1" hangingPunct="1"/>
            <a:endParaRPr lang="en-US" altLang="en-US" sz="9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cxnSp>
        <p:nvCxnSpPr>
          <p:cNvPr id="620" name="カギ線コネクタ 619">
            <a:extLst>
              <a:ext uri="{FF2B5EF4-FFF2-40B4-BE49-F238E27FC236}">
                <a16:creationId xmlns:a16="http://schemas.microsoft.com/office/drawing/2014/main" id="{7D958EEC-AF9E-F672-3C34-BCAD84691216}"/>
              </a:ext>
            </a:extLst>
          </p:cNvPr>
          <p:cNvCxnSpPr>
            <a:cxnSpLocks/>
            <a:stCxn id="579" idx="3"/>
            <a:endCxn id="627" idx="1"/>
          </p:cNvCxnSpPr>
          <p:nvPr/>
        </p:nvCxnSpPr>
        <p:spPr>
          <a:xfrm>
            <a:off x="7510804" y="8922094"/>
            <a:ext cx="1628196" cy="1752085"/>
          </a:xfrm>
          <a:prstGeom prst="bentConnector3">
            <a:avLst>
              <a:gd name="adj1" fmla="val 22310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1" name="Graphic 44" descr="Amazon Location Service service icon.">
            <a:extLst>
              <a:ext uri="{FF2B5EF4-FFF2-40B4-BE49-F238E27FC236}">
                <a16:creationId xmlns:a16="http://schemas.microsoft.com/office/drawing/2014/main" id="{BCB2FE46-6BD2-6F8B-B238-AF75BD35C37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10351962" y="8982554"/>
            <a:ext cx="336620" cy="336620"/>
          </a:xfrm>
          <a:prstGeom prst="rect">
            <a:avLst/>
          </a:prstGeom>
        </p:spPr>
      </p:pic>
      <p:sp>
        <p:nvSpPr>
          <p:cNvPr id="622" name="TextBox 11">
            <a:extLst>
              <a:ext uri="{FF2B5EF4-FFF2-40B4-BE49-F238E27FC236}">
                <a16:creationId xmlns:a16="http://schemas.microsoft.com/office/drawing/2014/main" id="{D247991C-1E43-ACCF-EACD-EAEC68B91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2774" y="9301483"/>
            <a:ext cx="11075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Amazon </a:t>
            </a:r>
            <a:br>
              <a:rPr lang="en-US" altLang="en-US" sz="8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</a:br>
            <a:r>
              <a:rPr lang="en-US" altLang="en-US" sz="8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Location Service</a:t>
            </a:r>
          </a:p>
        </p:txBody>
      </p:sp>
      <p:pic>
        <p:nvPicPr>
          <p:cNvPr id="623" name="Graphic 51" descr="Track resource icon for the Amazon Location Service service.">
            <a:extLst>
              <a:ext uri="{FF2B5EF4-FFF2-40B4-BE49-F238E27FC236}">
                <a16:creationId xmlns:a16="http://schemas.microsoft.com/office/drawing/2014/main" id="{941E54F5-5975-200C-7F56-DC8C753FC06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165797" y="9634730"/>
            <a:ext cx="360000" cy="360000"/>
          </a:xfrm>
          <a:prstGeom prst="rect">
            <a:avLst/>
          </a:prstGeom>
        </p:spPr>
      </p:pic>
      <p:sp>
        <p:nvSpPr>
          <p:cNvPr id="624" name="TextBox 46">
            <a:extLst>
              <a:ext uri="{FF2B5EF4-FFF2-40B4-BE49-F238E27FC236}">
                <a16:creationId xmlns:a16="http://schemas.microsoft.com/office/drawing/2014/main" id="{90F6434F-3FF4-232E-A6C1-0D2937175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2608" y="9979475"/>
            <a:ext cx="53148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90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Track</a:t>
            </a:r>
          </a:p>
        </p:txBody>
      </p:sp>
      <p:pic>
        <p:nvPicPr>
          <p:cNvPr id="625" name="Graphic 53" descr="Place resource icon for the Amazon Location Service service.">
            <a:extLst>
              <a:ext uri="{FF2B5EF4-FFF2-40B4-BE49-F238E27FC236}">
                <a16:creationId xmlns:a16="http://schemas.microsoft.com/office/drawing/2014/main" id="{DEAE42B1-29DE-EFDB-FFF2-8AF55DA3884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9149826" y="9006224"/>
            <a:ext cx="360000" cy="360000"/>
          </a:xfrm>
          <a:prstGeom prst="rect">
            <a:avLst/>
          </a:prstGeom>
        </p:spPr>
      </p:pic>
      <p:sp>
        <p:nvSpPr>
          <p:cNvPr id="626" name="TextBox 18">
            <a:extLst>
              <a:ext uri="{FF2B5EF4-FFF2-40B4-BE49-F238E27FC236}">
                <a16:creationId xmlns:a16="http://schemas.microsoft.com/office/drawing/2014/main" id="{A5441865-39C4-F0D9-3224-A4E3AC0B4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4465" y="9331873"/>
            <a:ext cx="55072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90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Place</a:t>
            </a:r>
          </a:p>
        </p:txBody>
      </p:sp>
      <p:pic>
        <p:nvPicPr>
          <p:cNvPr id="627" name="Graphic 54" descr="Map resource icon for the Amazon Location Service service.">
            <a:extLst>
              <a:ext uri="{FF2B5EF4-FFF2-40B4-BE49-F238E27FC236}">
                <a16:creationId xmlns:a16="http://schemas.microsoft.com/office/drawing/2014/main" id="{A9FDF991-8879-F9A4-D2DC-A89B0A797823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9139000" y="10494179"/>
            <a:ext cx="360000" cy="360000"/>
          </a:xfrm>
          <a:prstGeom prst="rect">
            <a:avLst/>
          </a:prstGeom>
        </p:spPr>
      </p:pic>
      <p:sp>
        <p:nvSpPr>
          <p:cNvPr id="628" name="TextBox 20">
            <a:extLst>
              <a:ext uri="{FF2B5EF4-FFF2-40B4-BE49-F238E27FC236}">
                <a16:creationId xmlns:a16="http://schemas.microsoft.com/office/drawing/2014/main" id="{BC5ECDC4-20EE-CBBD-1525-3A3ADD081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2163" y="10852347"/>
            <a:ext cx="4572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90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Map</a:t>
            </a:r>
          </a:p>
        </p:txBody>
      </p:sp>
      <p:pic>
        <p:nvPicPr>
          <p:cNvPr id="629" name="Graphic 55" descr="Geofence resource icon for the Amazon Location Service service.">
            <a:extLst>
              <a:ext uri="{FF2B5EF4-FFF2-40B4-BE49-F238E27FC236}">
                <a16:creationId xmlns:a16="http://schemas.microsoft.com/office/drawing/2014/main" id="{EB1A3B66-21C8-E167-3053-C17AECD54FD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221700" y="10500165"/>
            <a:ext cx="360000" cy="360000"/>
          </a:xfrm>
          <a:prstGeom prst="rect">
            <a:avLst/>
          </a:prstGeom>
        </p:spPr>
      </p:pic>
      <p:sp>
        <p:nvSpPr>
          <p:cNvPr id="630" name="TextBox 49">
            <a:extLst>
              <a:ext uri="{FF2B5EF4-FFF2-40B4-BE49-F238E27FC236}">
                <a16:creationId xmlns:a16="http://schemas.microsoft.com/office/drawing/2014/main" id="{825964DF-7325-7E0C-D560-881483AD2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0624" y="10795880"/>
            <a:ext cx="84002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Geofence</a:t>
            </a:r>
          </a:p>
        </p:txBody>
      </p:sp>
      <p:pic>
        <p:nvPicPr>
          <p:cNvPr id="631" name="Graphic 52" descr="Routes resource icon for the Amazon Location Service service.">
            <a:extLst>
              <a:ext uri="{FF2B5EF4-FFF2-40B4-BE49-F238E27FC236}">
                <a16:creationId xmlns:a16="http://schemas.microsoft.com/office/drawing/2014/main" id="{2E2903CA-7CB4-7756-5A0A-9074274C3D38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145609" y="11211541"/>
            <a:ext cx="360000" cy="360000"/>
          </a:xfrm>
          <a:prstGeom prst="rect">
            <a:avLst/>
          </a:prstGeom>
        </p:spPr>
      </p:pic>
      <p:sp>
        <p:nvSpPr>
          <p:cNvPr id="632" name="TextBox 20">
            <a:extLst>
              <a:ext uri="{FF2B5EF4-FFF2-40B4-BE49-F238E27FC236}">
                <a16:creationId xmlns:a16="http://schemas.microsoft.com/office/drawing/2014/main" id="{384121A2-9A7B-4EE9-161C-356DEAC0D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2920" y="11579221"/>
            <a:ext cx="57117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90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Routes</a:t>
            </a:r>
          </a:p>
        </p:txBody>
      </p:sp>
      <p:pic>
        <p:nvPicPr>
          <p:cNvPr id="633" name="Graphic 119" descr="SDK resource icon for the General Icons category.">
            <a:extLst>
              <a:ext uri="{FF2B5EF4-FFF2-40B4-BE49-F238E27FC236}">
                <a16:creationId xmlns:a16="http://schemas.microsoft.com/office/drawing/2014/main" id="{9E47B1D2-0BAE-F937-52DD-B9BA51763BB8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7091975" y="9617483"/>
            <a:ext cx="403200" cy="403200"/>
          </a:xfrm>
          <a:prstGeom prst="rect">
            <a:avLst/>
          </a:prstGeom>
        </p:spPr>
      </p:pic>
      <p:sp>
        <p:nvSpPr>
          <p:cNvPr id="634" name="TextBox 42">
            <a:extLst>
              <a:ext uri="{FF2B5EF4-FFF2-40B4-BE49-F238E27FC236}">
                <a16:creationId xmlns:a16="http://schemas.microsoft.com/office/drawing/2014/main" id="{A6583C2A-F586-DCE8-9C6E-E998943BA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959" y="9976910"/>
            <a:ext cx="10500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Amazon Location</a:t>
            </a:r>
          </a:p>
          <a:p>
            <a:pPr algn="ctr" eaLnBrk="1" hangingPunct="1"/>
            <a:r>
              <a:rPr lang="en-US" altLang="en-US" sz="80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SDK</a:t>
            </a:r>
          </a:p>
        </p:txBody>
      </p:sp>
      <p:sp>
        <p:nvSpPr>
          <p:cNvPr id="635" name="正方形/長方形 634">
            <a:extLst>
              <a:ext uri="{FF2B5EF4-FFF2-40B4-BE49-F238E27FC236}">
                <a16:creationId xmlns:a16="http://schemas.microsoft.com/office/drawing/2014/main" id="{1EF808E4-BB8F-E8A2-336D-F8481755B75A}"/>
              </a:ext>
            </a:extLst>
          </p:cNvPr>
          <p:cNvSpPr/>
          <p:nvPr/>
        </p:nvSpPr>
        <p:spPr>
          <a:xfrm>
            <a:off x="6785303" y="9098431"/>
            <a:ext cx="1214607" cy="119699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533432"/>
            <a:r>
              <a:rPr kumimoji="1" lang="ja-JP" altLang="en-US" sz="700">
                <a:solidFill>
                  <a:prstClr val="white">
                    <a:lumMod val="50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クライアントアプリケーション</a:t>
            </a:r>
            <a:endParaRPr kumimoji="1" lang="en-US" altLang="ja-JP" sz="700">
              <a:solidFill>
                <a:prstClr val="white">
                  <a:lumMod val="50000"/>
                </a:prst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636" name="グループ化 635">
            <a:extLst>
              <a:ext uri="{FF2B5EF4-FFF2-40B4-BE49-F238E27FC236}">
                <a16:creationId xmlns:a16="http://schemas.microsoft.com/office/drawing/2014/main" id="{45105403-A1C2-5495-E757-82CE7A974BB3}"/>
              </a:ext>
            </a:extLst>
          </p:cNvPr>
          <p:cNvGrpSpPr/>
          <p:nvPr/>
        </p:nvGrpSpPr>
        <p:grpSpPr>
          <a:xfrm>
            <a:off x="7346387" y="12700635"/>
            <a:ext cx="851800" cy="639678"/>
            <a:chOff x="1190161" y="9229237"/>
            <a:chExt cx="851800" cy="639678"/>
          </a:xfrm>
        </p:grpSpPr>
        <p:pic>
          <p:nvPicPr>
            <p:cNvPr id="637" name="Graphic 66606">
              <a:extLst>
                <a:ext uri="{FF2B5EF4-FFF2-40B4-BE49-F238E27FC236}">
                  <a16:creationId xmlns:a16="http://schemas.microsoft.com/office/drawing/2014/main" id="{97602DDA-EC5C-0CD4-7D54-5ACA8D0E3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96851" y="9229237"/>
              <a:ext cx="570750" cy="570750"/>
            </a:xfrm>
            <a:prstGeom prst="rect">
              <a:avLst/>
            </a:prstGeom>
          </p:spPr>
        </p:pic>
        <p:sp>
          <p:nvSpPr>
            <p:cNvPr id="638" name="テキスト ボックス 637">
              <a:extLst>
                <a:ext uri="{FF2B5EF4-FFF2-40B4-BE49-F238E27FC236}">
                  <a16:creationId xmlns:a16="http://schemas.microsoft.com/office/drawing/2014/main" id="{7E4C0296-7EC3-4366-99C7-24EF7AFE4D9A}"/>
                </a:ext>
              </a:extLst>
            </p:cNvPr>
            <p:cNvSpPr txBox="1"/>
            <p:nvPr/>
          </p:nvSpPr>
          <p:spPr>
            <a:xfrm>
              <a:off x="1190161" y="9642058"/>
              <a:ext cx="851800" cy="226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41519"/>
              <a:r>
                <a:rPr lang="en-US" altLang="en-US" sz="874" dirty="0" err="1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インターネット</a:t>
              </a:r>
              <a:endParaRPr lang="en-US" altLang="en-US" sz="874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</p:grpSp>
      <p:cxnSp>
        <p:nvCxnSpPr>
          <p:cNvPr id="657" name="カギ線コネクタ 656">
            <a:extLst>
              <a:ext uri="{FF2B5EF4-FFF2-40B4-BE49-F238E27FC236}">
                <a16:creationId xmlns:a16="http://schemas.microsoft.com/office/drawing/2014/main" id="{F68463C2-C6F4-F536-430E-EF738E87232A}"/>
              </a:ext>
            </a:extLst>
          </p:cNvPr>
          <p:cNvCxnSpPr>
            <a:cxnSpLocks/>
            <a:stCxn id="579" idx="3"/>
            <a:endCxn id="625" idx="1"/>
          </p:cNvCxnSpPr>
          <p:nvPr/>
        </p:nvCxnSpPr>
        <p:spPr>
          <a:xfrm>
            <a:off x="7510804" y="8922094"/>
            <a:ext cx="1639022" cy="264130"/>
          </a:xfrm>
          <a:prstGeom prst="bentConnector3">
            <a:avLst>
              <a:gd name="adj1" fmla="val 22105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8" name="カギ線コネクタ 657">
            <a:extLst>
              <a:ext uri="{FF2B5EF4-FFF2-40B4-BE49-F238E27FC236}">
                <a16:creationId xmlns:a16="http://schemas.microsoft.com/office/drawing/2014/main" id="{72B2B9BF-37BA-C338-0A86-EE8901F889B6}"/>
              </a:ext>
            </a:extLst>
          </p:cNvPr>
          <p:cNvCxnSpPr>
            <a:cxnSpLocks/>
            <a:stCxn id="579" idx="3"/>
            <a:endCxn id="631" idx="1"/>
          </p:cNvCxnSpPr>
          <p:nvPr/>
        </p:nvCxnSpPr>
        <p:spPr>
          <a:xfrm>
            <a:off x="7510804" y="8922094"/>
            <a:ext cx="1634805" cy="2469447"/>
          </a:xfrm>
          <a:prstGeom prst="bentConnector3">
            <a:avLst>
              <a:gd name="adj1" fmla="val 22033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9" name="Graphic 10">
            <a:extLst>
              <a:ext uri="{FF2B5EF4-FFF2-40B4-BE49-F238E27FC236}">
                <a16:creationId xmlns:a16="http://schemas.microsoft.com/office/drawing/2014/main" id="{5A222219-75F6-00CE-ADAE-D8355ADDD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/>
        </p:blipFill>
        <p:spPr bwMode="auto">
          <a:xfrm>
            <a:off x="12447253" y="9619173"/>
            <a:ext cx="403200" cy="4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60" name="カギ線コネクタ 659">
            <a:extLst>
              <a:ext uri="{FF2B5EF4-FFF2-40B4-BE49-F238E27FC236}">
                <a16:creationId xmlns:a16="http://schemas.microsoft.com/office/drawing/2014/main" id="{8937A86B-9CEB-E898-AD63-8A38C8AD0B6D}"/>
              </a:ext>
            </a:extLst>
          </p:cNvPr>
          <p:cNvCxnSpPr>
            <a:cxnSpLocks/>
            <a:stCxn id="623" idx="3"/>
            <a:endCxn id="705" idx="1"/>
          </p:cNvCxnSpPr>
          <p:nvPr/>
        </p:nvCxnSpPr>
        <p:spPr>
          <a:xfrm>
            <a:off x="9525797" y="9814730"/>
            <a:ext cx="1811921" cy="1145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1" name="カギ線コネクタ 660">
            <a:extLst>
              <a:ext uri="{FF2B5EF4-FFF2-40B4-BE49-F238E27FC236}">
                <a16:creationId xmlns:a16="http://schemas.microsoft.com/office/drawing/2014/main" id="{6CA05808-3D65-A977-6A78-4484632F82CB}"/>
              </a:ext>
            </a:extLst>
          </p:cNvPr>
          <p:cNvCxnSpPr>
            <a:cxnSpLocks/>
            <a:stCxn id="579" idx="3"/>
            <a:endCxn id="623" idx="1"/>
          </p:cNvCxnSpPr>
          <p:nvPr/>
        </p:nvCxnSpPr>
        <p:spPr>
          <a:xfrm>
            <a:off x="7510804" y="8922094"/>
            <a:ext cx="1654993" cy="892636"/>
          </a:xfrm>
          <a:prstGeom prst="bentConnector3">
            <a:avLst>
              <a:gd name="adj1" fmla="val 21991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2" name="カギ線コネクタ 661">
            <a:extLst>
              <a:ext uri="{FF2B5EF4-FFF2-40B4-BE49-F238E27FC236}">
                <a16:creationId xmlns:a16="http://schemas.microsoft.com/office/drawing/2014/main" id="{2ACC87D0-5B22-BB88-D129-BC5D626E0F96}"/>
              </a:ext>
            </a:extLst>
          </p:cNvPr>
          <p:cNvCxnSpPr>
            <a:cxnSpLocks/>
            <a:stCxn id="623" idx="3"/>
            <a:endCxn id="629" idx="1"/>
          </p:cNvCxnSpPr>
          <p:nvPr/>
        </p:nvCxnSpPr>
        <p:spPr>
          <a:xfrm>
            <a:off x="9525797" y="9814730"/>
            <a:ext cx="695903" cy="865435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3" name="テキスト ボックス 662">
            <a:extLst>
              <a:ext uri="{FF2B5EF4-FFF2-40B4-BE49-F238E27FC236}">
                <a16:creationId xmlns:a16="http://schemas.microsoft.com/office/drawing/2014/main" id="{BADEDD5B-CF5D-DAC8-B16A-AD271883CFA1}"/>
              </a:ext>
            </a:extLst>
          </p:cNvPr>
          <p:cNvSpPr txBox="1"/>
          <p:nvPr/>
        </p:nvSpPr>
        <p:spPr>
          <a:xfrm>
            <a:off x="11974825" y="10010809"/>
            <a:ext cx="1337647" cy="322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1519"/>
            <a:r>
              <a:rPr kumimoji="1" lang="en-US" altLang="ja-JP" sz="749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AWS Lambda</a:t>
            </a:r>
          </a:p>
          <a:p>
            <a:pPr algn="ctr" defTabSz="1141519"/>
            <a:r>
              <a:rPr kumimoji="1" lang="ja-JP" altLang="en-US" sz="749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位置データ保管処理</a:t>
            </a:r>
            <a:endParaRPr kumimoji="1" lang="en-US" altLang="ja-JP" sz="749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664" name="Graphic 18">
            <a:extLst>
              <a:ext uri="{FF2B5EF4-FFF2-40B4-BE49-F238E27FC236}">
                <a16:creationId xmlns:a16="http://schemas.microsoft.com/office/drawing/2014/main" id="{0E06EDB6-3018-F63F-C90F-F108A2E5C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/>
        </p:blipFill>
        <p:spPr bwMode="auto">
          <a:xfrm>
            <a:off x="13295793" y="11475345"/>
            <a:ext cx="453600" cy="4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" name="テキスト ボックス 18">
            <a:extLst>
              <a:ext uri="{FF2B5EF4-FFF2-40B4-BE49-F238E27FC236}">
                <a16:creationId xmlns:a16="http://schemas.microsoft.com/office/drawing/2014/main" id="{6F00F040-BED7-0A30-F986-189B4573F420}"/>
              </a:ext>
            </a:extLst>
          </p:cNvPr>
          <p:cNvSpPr txBox="1"/>
          <p:nvPr/>
        </p:nvSpPr>
        <p:spPr>
          <a:xfrm>
            <a:off x="12786148" y="11919154"/>
            <a:ext cx="1500132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80160"/>
            <a:r>
              <a:rPr kumimoji="1" lang="en-US" altLang="ja-JP" sz="84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Amazon SES</a:t>
            </a:r>
          </a:p>
          <a:p>
            <a:pPr algn="ctr" defTabSz="1280160"/>
            <a:r>
              <a:rPr kumimoji="1" lang="ja-JP" altLang="en-US" sz="84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メール通知</a:t>
            </a:r>
            <a:endParaRPr kumimoji="1" lang="en-US" altLang="ja-JP" sz="84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666" name="直線矢印コネクタ 665">
            <a:extLst>
              <a:ext uri="{FF2B5EF4-FFF2-40B4-BE49-F238E27FC236}">
                <a16:creationId xmlns:a16="http://schemas.microsoft.com/office/drawing/2014/main" id="{8D837C89-CA23-3FC4-3EE1-794153A74241}"/>
              </a:ext>
            </a:extLst>
          </p:cNvPr>
          <p:cNvCxnSpPr>
            <a:cxnSpLocks/>
            <a:stCxn id="667" idx="3"/>
            <a:endCxn id="664" idx="1"/>
          </p:cNvCxnSpPr>
          <p:nvPr/>
        </p:nvCxnSpPr>
        <p:spPr>
          <a:xfrm>
            <a:off x="12752099" y="11702145"/>
            <a:ext cx="543694" cy="0"/>
          </a:xfrm>
          <a:prstGeom prst="straightConnector1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7" name="Graphic 10">
            <a:extLst>
              <a:ext uri="{FF2B5EF4-FFF2-40B4-BE49-F238E27FC236}">
                <a16:creationId xmlns:a16="http://schemas.microsoft.com/office/drawing/2014/main" id="{3CA3D069-5E71-1A6C-7412-3EBBAE8F3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/>
        </p:blipFill>
        <p:spPr bwMode="auto">
          <a:xfrm>
            <a:off x="12298499" y="11475345"/>
            <a:ext cx="453600" cy="4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8" name="テキスト ボックス 507">
            <a:extLst>
              <a:ext uri="{FF2B5EF4-FFF2-40B4-BE49-F238E27FC236}">
                <a16:creationId xmlns:a16="http://schemas.microsoft.com/office/drawing/2014/main" id="{CD2CF352-BED6-5C6E-B6F2-F451F03AED7D}"/>
              </a:ext>
            </a:extLst>
          </p:cNvPr>
          <p:cNvSpPr txBox="1"/>
          <p:nvPr/>
        </p:nvSpPr>
        <p:spPr>
          <a:xfrm>
            <a:off x="11985731" y="11914248"/>
            <a:ext cx="1079142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80160"/>
            <a:r>
              <a:rPr kumimoji="1" lang="en-US" altLang="ja-JP" sz="84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AWS Lambda</a:t>
            </a:r>
          </a:p>
          <a:p>
            <a:pPr algn="ctr" defTabSz="1280160"/>
            <a:r>
              <a:rPr kumimoji="1" lang="ja-JP" altLang="en-US" sz="84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通知メール送信処理</a:t>
            </a:r>
          </a:p>
        </p:txBody>
      </p:sp>
      <p:cxnSp>
        <p:nvCxnSpPr>
          <p:cNvPr id="669" name="直線矢印コネクタ 668">
            <a:extLst>
              <a:ext uri="{FF2B5EF4-FFF2-40B4-BE49-F238E27FC236}">
                <a16:creationId xmlns:a16="http://schemas.microsoft.com/office/drawing/2014/main" id="{30850677-6BC1-FD93-037E-6F98A769E0AA}"/>
              </a:ext>
            </a:extLst>
          </p:cNvPr>
          <p:cNvCxnSpPr>
            <a:cxnSpLocks/>
            <a:endCxn id="667" idx="1"/>
          </p:cNvCxnSpPr>
          <p:nvPr/>
        </p:nvCxnSpPr>
        <p:spPr>
          <a:xfrm>
            <a:off x="11647887" y="11702145"/>
            <a:ext cx="650612" cy="0"/>
          </a:xfrm>
          <a:prstGeom prst="straightConnector1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0" name="カギ線コネクタ 669">
            <a:extLst>
              <a:ext uri="{FF2B5EF4-FFF2-40B4-BE49-F238E27FC236}">
                <a16:creationId xmlns:a16="http://schemas.microsoft.com/office/drawing/2014/main" id="{CEF75815-90E7-FD64-3C89-147DAD2C6CAE}"/>
              </a:ext>
            </a:extLst>
          </p:cNvPr>
          <p:cNvCxnSpPr>
            <a:cxnSpLocks/>
            <a:stCxn id="665" idx="2"/>
            <a:endCxn id="634" idx="2"/>
          </p:cNvCxnSpPr>
          <p:nvPr/>
        </p:nvCxnSpPr>
        <p:spPr>
          <a:xfrm rot="5400000" flipH="1">
            <a:off x="9456332" y="8190138"/>
            <a:ext cx="1954555" cy="6205209"/>
          </a:xfrm>
          <a:prstGeom prst="bentConnector3">
            <a:avLst>
              <a:gd name="adj1" fmla="val -53163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1" name="Graphic 19" descr="Amazon EventBridge service icon.">
            <a:extLst>
              <a:ext uri="{FF2B5EF4-FFF2-40B4-BE49-F238E27FC236}">
                <a16:creationId xmlns:a16="http://schemas.microsoft.com/office/drawing/2014/main" id="{F61D582F-B624-F93E-E9D8-ECA4251B2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/>
        </p:blipFill>
        <p:spPr bwMode="auto">
          <a:xfrm>
            <a:off x="11275056" y="11530068"/>
            <a:ext cx="403200" cy="4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2" name="TextBox 11">
            <a:extLst>
              <a:ext uri="{FF2B5EF4-FFF2-40B4-BE49-F238E27FC236}">
                <a16:creationId xmlns:a16="http://schemas.microsoft.com/office/drawing/2014/main" id="{E7665AE7-4720-476E-B02B-AB791ABBF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0358" y="11933644"/>
            <a:ext cx="12916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Amazon </a:t>
            </a:r>
            <a:r>
              <a:rPr lang="en-US" altLang="en-US" sz="800" dirty="0" err="1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EventBridge</a:t>
            </a:r>
          </a:p>
          <a:p>
            <a:pPr algn="ctr" eaLnBrk="1" hangingPunct="1"/>
            <a:r>
              <a:rPr lang="en-US" altLang="en-US" sz="800" dirty="0" err="1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エリア入退検知</a:t>
            </a:r>
            <a:endParaRPr lang="en-US" altLang="en-US" sz="8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cxnSp>
        <p:nvCxnSpPr>
          <p:cNvPr id="673" name="カギ線コネクタ 672">
            <a:extLst>
              <a:ext uri="{FF2B5EF4-FFF2-40B4-BE49-F238E27FC236}">
                <a16:creationId xmlns:a16="http://schemas.microsoft.com/office/drawing/2014/main" id="{DA55C6F0-3E23-4ABF-96D1-07DA75A7D121}"/>
              </a:ext>
            </a:extLst>
          </p:cNvPr>
          <p:cNvCxnSpPr>
            <a:cxnSpLocks/>
            <a:stCxn id="629" idx="3"/>
            <a:endCxn id="671" idx="0"/>
          </p:cNvCxnSpPr>
          <p:nvPr/>
        </p:nvCxnSpPr>
        <p:spPr>
          <a:xfrm>
            <a:off x="10581700" y="10680165"/>
            <a:ext cx="894956" cy="849903"/>
          </a:xfrm>
          <a:prstGeom prst="bentConnector2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4" name="正方形/長方形 673">
            <a:extLst>
              <a:ext uri="{FF2B5EF4-FFF2-40B4-BE49-F238E27FC236}">
                <a16:creationId xmlns:a16="http://schemas.microsoft.com/office/drawing/2014/main" id="{FB147776-1ED5-DDF3-B02A-D4FA00DB78A3}"/>
              </a:ext>
            </a:extLst>
          </p:cNvPr>
          <p:cNvSpPr/>
          <p:nvPr/>
        </p:nvSpPr>
        <p:spPr>
          <a:xfrm>
            <a:off x="20783213" y="7798327"/>
            <a:ext cx="1635383" cy="359320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defTabSz="1280160"/>
            <a:r>
              <a:rPr kumimoji="1" lang="ja-JP" altLang="en-US" sz="1680" b="1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拠点</a:t>
            </a:r>
          </a:p>
        </p:txBody>
      </p:sp>
      <p:sp>
        <p:nvSpPr>
          <p:cNvPr id="675" name="正方形/長方形 674">
            <a:extLst>
              <a:ext uri="{FF2B5EF4-FFF2-40B4-BE49-F238E27FC236}">
                <a16:creationId xmlns:a16="http://schemas.microsoft.com/office/drawing/2014/main" id="{CFCEDD98-997F-F97D-AAEE-C3B1584DF9E1}"/>
              </a:ext>
            </a:extLst>
          </p:cNvPr>
          <p:cNvSpPr/>
          <p:nvPr/>
        </p:nvSpPr>
        <p:spPr>
          <a:xfrm>
            <a:off x="18111375" y="5132509"/>
            <a:ext cx="1309420" cy="38792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1280160"/>
            <a:r>
              <a:rPr kumimoji="1" lang="en-US" altLang="ja-JP" sz="126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GIMA</a:t>
            </a:r>
            <a:endParaRPr kumimoji="1" lang="ja-JP" altLang="en-US" sz="126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676" name="Graphic 66599">
            <a:extLst>
              <a:ext uri="{FF2B5EF4-FFF2-40B4-BE49-F238E27FC236}">
                <a16:creationId xmlns:a16="http://schemas.microsoft.com/office/drawing/2014/main" id="{31AC149C-522B-F303-238D-5C7D56DCE214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21829287" y="7932662"/>
            <a:ext cx="640080" cy="640080"/>
          </a:xfrm>
          <a:prstGeom prst="rect">
            <a:avLst/>
          </a:prstGeom>
        </p:spPr>
      </p:pic>
      <p:cxnSp>
        <p:nvCxnSpPr>
          <p:cNvPr id="677" name="カギ線コネクタ 22">
            <a:extLst>
              <a:ext uri="{FF2B5EF4-FFF2-40B4-BE49-F238E27FC236}">
                <a16:creationId xmlns:a16="http://schemas.microsoft.com/office/drawing/2014/main" id="{DE78B57C-58B8-986B-2DC2-51ED0E70F237}"/>
              </a:ext>
            </a:extLst>
          </p:cNvPr>
          <p:cNvCxnSpPr>
            <a:cxnSpLocks/>
            <a:stCxn id="697" idx="1"/>
            <a:endCxn id="675" idx="3"/>
          </p:cNvCxnSpPr>
          <p:nvPr/>
        </p:nvCxnSpPr>
        <p:spPr>
          <a:xfrm rot="10800000">
            <a:off x="19420795" y="5326473"/>
            <a:ext cx="1910560" cy="3591575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8" name="テキスト ボックス 24">
            <a:extLst>
              <a:ext uri="{FF2B5EF4-FFF2-40B4-BE49-F238E27FC236}">
                <a16:creationId xmlns:a16="http://schemas.microsoft.com/office/drawing/2014/main" id="{6A75F56B-2237-B479-3C61-CD549F3C3A1D}"/>
              </a:ext>
            </a:extLst>
          </p:cNvPr>
          <p:cNvSpPr txBox="1"/>
          <p:nvPr/>
        </p:nvSpPr>
        <p:spPr>
          <a:xfrm>
            <a:off x="17060981" y="8571257"/>
            <a:ext cx="1675104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80160"/>
            <a:r>
              <a:rPr lang="en-US" altLang="en-US" sz="84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Elastic Load Balancing</a:t>
            </a:r>
          </a:p>
          <a:p>
            <a:pPr algn="ctr" defTabSz="1280160"/>
            <a:r>
              <a:rPr lang="en-US" altLang="en-US" sz="84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負荷分散</a:t>
            </a:r>
          </a:p>
        </p:txBody>
      </p:sp>
      <p:cxnSp>
        <p:nvCxnSpPr>
          <p:cNvPr id="679" name="カギ線コネクタ 26">
            <a:extLst>
              <a:ext uri="{FF2B5EF4-FFF2-40B4-BE49-F238E27FC236}">
                <a16:creationId xmlns:a16="http://schemas.microsoft.com/office/drawing/2014/main" id="{E6F76DF4-434A-ABBA-566F-60A75F1968CA}"/>
              </a:ext>
            </a:extLst>
          </p:cNvPr>
          <p:cNvCxnSpPr>
            <a:cxnSpLocks/>
            <a:stCxn id="723" idx="1"/>
            <a:endCxn id="675" idx="1"/>
          </p:cNvCxnSpPr>
          <p:nvPr/>
        </p:nvCxnSpPr>
        <p:spPr>
          <a:xfrm rot="10800000" flipH="1">
            <a:off x="15751507" y="5326473"/>
            <a:ext cx="2359867" cy="3846751"/>
          </a:xfrm>
          <a:prstGeom prst="bentConnector3">
            <a:avLst>
              <a:gd name="adj1" fmla="val -34443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0" name="カギ線コネクタ 28">
            <a:extLst>
              <a:ext uri="{FF2B5EF4-FFF2-40B4-BE49-F238E27FC236}">
                <a16:creationId xmlns:a16="http://schemas.microsoft.com/office/drawing/2014/main" id="{3ECAE12D-7C4C-8F07-FF04-D732DDA2583F}"/>
              </a:ext>
            </a:extLst>
          </p:cNvPr>
          <p:cNvCxnSpPr>
            <a:cxnSpLocks/>
            <a:stCxn id="681" idx="1"/>
            <a:endCxn id="685" idx="3"/>
          </p:cNvCxnSpPr>
          <p:nvPr/>
        </p:nvCxnSpPr>
        <p:spPr>
          <a:xfrm rot="10800000">
            <a:off x="16255509" y="7902044"/>
            <a:ext cx="1428093" cy="455307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1" name="Graphic 6">
            <a:extLst>
              <a:ext uri="{FF2B5EF4-FFF2-40B4-BE49-F238E27FC236}">
                <a16:creationId xmlns:a16="http://schemas.microsoft.com/office/drawing/2014/main" id="{ACD2179C-7082-6502-C7F0-CF1B38D56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auto">
          <a:xfrm>
            <a:off x="17683601" y="8130550"/>
            <a:ext cx="453600" cy="4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2" name="テキスト ボックス 61">
            <a:extLst>
              <a:ext uri="{FF2B5EF4-FFF2-40B4-BE49-F238E27FC236}">
                <a16:creationId xmlns:a16="http://schemas.microsoft.com/office/drawing/2014/main" id="{08AA56F8-D688-230F-1083-350D6BF586B1}"/>
              </a:ext>
            </a:extLst>
          </p:cNvPr>
          <p:cNvSpPr txBox="1"/>
          <p:nvPr/>
        </p:nvSpPr>
        <p:spPr>
          <a:xfrm>
            <a:off x="15605291" y="7366365"/>
            <a:ext cx="943446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80160"/>
            <a:r>
              <a:rPr kumimoji="1" lang="en-US" altLang="ja-JP" sz="84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Amazon ECS</a:t>
            </a:r>
            <a:endParaRPr kumimoji="1" lang="en-US" altLang="ja-JP" sz="84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83" name="Rectangle 43">
            <a:extLst>
              <a:ext uri="{FF2B5EF4-FFF2-40B4-BE49-F238E27FC236}">
                <a16:creationId xmlns:a16="http://schemas.microsoft.com/office/drawing/2014/main" id="{2D311432-91E9-3092-F984-367AEC21FF12}"/>
              </a:ext>
            </a:extLst>
          </p:cNvPr>
          <p:cNvSpPr/>
          <p:nvPr/>
        </p:nvSpPr>
        <p:spPr>
          <a:xfrm>
            <a:off x="15447573" y="7318734"/>
            <a:ext cx="1044368" cy="1150593"/>
          </a:xfrm>
          <a:prstGeom prst="rect">
            <a:avLst/>
          </a:prstGeom>
          <a:noFill/>
          <a:ln w="12700" cap="flat" cmpd="sng" algn="ctr">
            <a:solidFill>
              <a:srgbClr val="D86613"/>
            </a:solidFill>
            <a:prstDash val="dash"/>
            <a:miter lim="800000"/>
          </a:ln>
          <a:effectLst/>
        </p:spPr>
        <p:txBody>
          <a:bodyPr rot="0" spcFirstLastPara="0" vert="horz" wrap="square" lIns="128016" tIns="0" rIns="504000" bIns="64008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defTabSz="1280160">
              <a:defRPr/>
            </a:pPr>
            <a:endParaRPr lang="en-US" sz="840" kern="0">
              <a:solidFill>
                <a:srgbClr val="D86613"/>
              </a:solidFill>
              <a:latin typeface="Arial" panose="020B0604020202020204"/>
            </a:endParaRPr>
          </a:p>
        </p:txBody>
      </p:sp>
      <p:pic>
        <p:nvPicPr>
          <p:cNvPr id="684" name="Graphic 18">
            <a:extLst>
              <a:ext uri="{FF2B5EF4-FFF2-40B4-BE49-F238E27FC236}">
                <a16:creationId xmlns:a16="http://schemas.microsoft.com/office/drawing/2014/main" id="{0BA80852-9276-D720-445A-51B79A197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 bwMode="auto">
          <a:xfrm>
            <a:off x="15442507" y="7312866"/>
            <a:ext cx="271849" cy="271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5" name="Graphic 13">
            <a:extLst>
              <a:ext uri="{FF2B5EF4-FFF2-40B4-BE49-F238E27FC236}">
                <a16:creationId xmlns:a16="http://schemas.microsoft.com/office/drawing/2014/main" id="{E4644A96-BBED-F9A8-3FD1-B0004B0240F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5751508" y="7650043"/>
            <a:ext cx="504000" cy="504000"/>
          </a:xfrm>
          <a:prstGeom prst="rect">
            <a:avLst/>
          </a:prstGeom>
        </p:spPr>
      </p:pic>
      <p:sp>
        <p:nvSpPr>
          <p:cNvPr id="686" name="テキスト ボックス 450">
            <a:extLst>
              <a:ext uri="{FF2B5EF4-FFF2-40B4-BE49-F238E27FC236}">
                <a16:creationId xmlns:a16="http://schemas.microsoft.com/office/drawing/2014/main" id="{38ECE2CA-404D-E51B-CFA9-909957B4423D}"/>
              </a:ext>
            </a:extLst>
          </p:cNvPr>
          <p:cNvSpPr txBox="1"/>
          <p:nvPr/>
        </p:nvSpPr>
        <p:spPr>
          <a:xfrm>
            <a:off x="15510538" y="8011846"/>
            <a:ext cx="963725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80160"/>
            <a:r>
              <a:rPr kumimoji="1" lang="ja-JP" altLang="en-US" sz="84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コンテナ</a:t>
            </a:r>
            <a:endParaRPr kumimoji="1" lang="en-US" altLang="ja-JP" sz="84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 defTabSz="1280160"/>
            <a:r>
              <a:rPr kumimoji="1" lang="ja-JP" altLang="en-US" sz="84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アプリケーション</a:t>
            </a:r>
            <a:endParaRPr kumimoji="1" lang="en-US" altLang="ja-JP" sz="84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 defTabSz="1280160"/>
            <a:r>
              <a:rPr kumimoji="1" lang="ja-JP" altLang="en-US" sz="84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（フロントエンド）</a:t>
            </a:r>
          </a:p>
        </p:txBody>
      </p:sp>
      <p:sp>
        <p:nvSpPr>
          <p:cNvPr id="687" name="Oval 28">
            <a:extLst>
              <a:ext uri="{FF2B5EF4-FFF2-40B4-BE49-F238E27FC236}">
                <a16:creationId xmlns:a16="http://schemas.microsoft.com/office/drawing/2014/main" id="{50432BC1-133A-0ACD-4A67-3C9A80BF4B4B}"/>
              </a:ext>
            </a:extLst>
          </p:cNvPr>
          <p:cNvSpPr>
            <a:spLocks noChangeAspect="1"/>
          </p:cNvSpPr>
          <p:nvPr/>
        </p:nvSpPr>
        <p:spPr bwMode="auto">
          <a:xfrm>
            <a:off x="15729745" y="7862053"/>
            <a:ext cx="100800" cy="100800"/>
          </a:xfrm>
          <a:prstGeom prst="ellipse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1280160">
              <a:defRPr/>
            </a:pPr>
            <a:endParaRPr lang="en-US" sz="1960" b="1" dirty="0">
              <a:solidFill>
                <a:prstClr val="white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688" name="Oval 28">
            <a:extLst>
              <a:ext uri="{FF2B5EF4-FFF2-40B4-BE49-F238E27FC236}">
                <a16:creationId xmlns:a16="http://schemas.microsoft.com/office/drawing/2014/main" id="{74B0C981-F4A8-6A1A-D292-1B028EB61F87}"/>
              </a:ext>
            </a:extLst>
          </p:cNvPr>
          <p:cNvSpPr>
            <a:spLocks noChangeAspect="1"/>
          </p:cNvSpPr>
          <p:nvPr/>
        </p:nvSpPr>
        <p:spPr bwMode="auto">
          <a:xfrm>
            <a:off x="15729745" y="8022073"/>
            <a:ext cx="100800" cy="100800"/>
          </a:xfrm>
          <a:prstGeom prst="ellipse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1280160">
              <a:defRPr/>
            </a:pPr>
            <a:endParaRPr lang="en-US" sz="1960" b="1" dirty="0">
              <a:solidFill>
                <a:prstClr val="white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689" name="正方形/長方形 688">
            <a:extLst>
              <a:ext uri="{FF2B5EF4-FFF2-40B4-BE49-F238E27FC236}">
                <a16:creationId xmlns:a16="http://schemas.microsoft.com/office/drawing/2014/main" id="{CFF97DC0-C7F1-39DA-CF03-313D5BF7D908}"/>
              </a:ext>
            </a:extLst>
          </p:cNvPr>
          <p:cNvSpPr/>
          <p:nvPr/>
        </p:nvSpPr>
        <p:spPr>
          <a:xfrm>
            <a:off x="16041632" y="4935624"/>
            <a:ext cx="4057651" cy="653843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defTabSz="1280160"/>
            <a:r>
              <a:rPr kumimoji="1" lang="ja-JP" altLang="en-US" sz="1680" b="1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職員認証</a:t>
            </a:r>
          </a:p>
        </p:txBody>
      </p:sp>
      <p:sp>
        <p:nvSpPr>
          <p:cNvPr id="690" name="Oval 28">
            <a:extLst>
              <a:ext uri="{FF2B5EF4-FFF2-40B4-BE49-F238E27FC236}">
                <a16:creationId xmlns:a16="http://schemas.microsoft.com/office/drawing/2014/main" id="{BEEB8765-D6A6-7F5B-9044-5EC34DAE1226}"/>
              </a:ext>
            </a:extLst>
          </p:cNvPr>
          <p:cNvSpPr>
            <a:spLocks noChangeAspect="1"/>
          </p:cNvSpPr>
          <p:nvPr/>
        </p:nvSpPr>
        <p:spPr bwMode="auto">
          <a:xfrm>
            <a:off x="15954660" y="4808126"/>
            <a:ext cx="460858" cy="460858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1280160">
              <a:defRPr/>
            </a:pPr>
            <a:r>
              <a:rPr lang="en-US" sz="1960" b="1" dirty="0">
                <a:solidFill>
                  <a:prstClr val="white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2</a:t>
            </a:r>
          </a:p>
        </p:txBody>
      </p:sp>
      <p:grpSp>
        <p:nvGrpSpPr>
          <p:cNvPr id="691" name="グループ化 690">
            <a:extLst>
              <a:ext uri="{FF2B5EF4-FFF2-40B4-BE49-F238E27FC236}">
                <a16:creationId xmlns:a16="http://schemas.microsoft.com/office/drawing/2014/main" id="{7E29EB41-B1CA-F167-E2F5-F0FB52819C09}"/>
              </a:ext>
            </a:extLst>
          </p:cNvPr>
          <p:cNvGrpSpPr/>
          <p:nvPr/>
        </p:nvGrpSpPr>
        <p:grpSpPr>
          <a:xfrm>
            <a:off x="19054876" y="7540647"/>
            <a:ext cx="955268" cy="823139"/>
            <a:chOff x="9975486" y="1935867"/>
            <a:chExt cx="682335" cy="587957"/>
          </a:xfrm>
        </p:grpSpPr>
        <p:pic>
          <p:nvPicPr>
            <p:cNvPr id="692" name="Graphic 25">
              <a:extLst>
                <a:ext uri="{FF2B5EF4-FFF2-40B4-BE49-F238E27FC236}">
                  <a16:creationId xmlns:a16="http://schemas.microsoft.com/office/drawing/2014/main" id="{A320D892-BB6F-4C1F-E904-E6AB9FC9C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10330392" y="1935867"/>
              <a:ext cx="256626" cy="256626"/>
            </a:xfrm>
            <a:prstGeom prst="rect">
              <a:avLst/>
            </a:prstGeom>
          </p:spPr>
        </p:pic>
        <p:pic>
          <p:nvPicPr>
            <p:cNvPr id="693" name="Graphic 66606">
              <a:extLst>
                <a:ext uri="{FF2B5EF4-FFF2-40B4-BE49-F238E27FC236}">
                  <a16:creationId xmlns:a16="http://schemas.microsoft.com/office/drawing/2014/main" id="{8F12B10B-2F8B-0944-ACEF-BBBFE793F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03284" y="2027552"/>
              <a:ext cx="457200" cy="457200"/>
            </a:xfrm>
            <a:prstGeom prst="rect">
              <a:avLst/>
            </a:prstGeom>
          </p:spPr>
        </p:pic>
        <p:sp>
          <p:nvSpPr>
            <p:cNvPr id="694" name="テキスト ボックス 504">
              <a:extLst>
                <a:ext uri="{FF2B5EF4-FFF2-40B4-BE49-F238E27FC236}">
                  <a16:creationId xmlns:a16="http://schemas.microsoft.com/office/drawing/2014/main" id="{F7686AAA-6DF3-4DD3-AE5B-29129B1E4D2F}"/>
                </a:ext>
              </a:extLst>
            </p:cNvPr>
            <p:cNvSpPr txBox="1"/>
            <p:nvPr/>
          </p:nvSpPr>
          <p:spPr>
            <a:xfrm>
              <a:off x="9975486" y="2350150"/>
              <a:ext cx="682335" cy="173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280160"/>
              <a:r>
                <a:rPr lang="en-US" altLang="en-US" sz="98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閉域網</a:t>
              </a:r>
            </a:p>
          </p:txBody>
        </p:sp>
      </p:grpSp>
      <p:sp>
        <p:nvSpPr>
          <p:cNvPr id="695" name="テキスト ボックス 11">
            <a:extLst>
              <a:ext uri="{FF2B5EF4-FFF2-40B4-BE49-F238E27FC236}">
                <a16:creationId xmlns:a16="http://schemas.microsoft.com/office/drawing/2014/main" id="{11801308-54E2-21F4-04BF-0FE6DC794A04}"/>
              </a:ext>
            </a:extLst>
          </p:cNvPr>
          <p:cNvSpPr txBox="1"/>
          <p:nvPr/>
        </p:nvSpPr>
        <p:spPr>
          <a:xfrm>
            <a:off x="21164760" y="9150116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80160"/>
            <a:r>
              <a:rPr kumimoji="1" lang="ja-JP" altLang="en-US" sz="120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職員</a:t>
            </a:r>
            <a:endParaRPr kumimoji="1" lang="en-US" altLang="ja-JP" sz="120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 defTabSz="1280160"/>
            <a:r>
              <a:rPr kumimoji="1" lang="ja-JP" altLang="en-US" sz="120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（承認者）</a:t>
            </a:r>
          </a:p>
        </p:txBody>
      </p:sp>
      <p:cxnSp>
        <p:nvCxnSpPr>
          <p:cNvPr id="696" name="カギ線コネクタ 23">
            <a:extLst>
              <a:ext uri="{FF2B5EF4-FFF2-40B4-BE49-F238E27FC236}">
                <a16:creationId xmlns:a16="http://schemas.microsoft.com/office/drawing/2014/main" id="{8EC404E7-A4B0-A10D-E9FC-6492B491ACB7}"/>
              </a:ext>
            </a:extLst>
          </p:cNvPr>
          <p:cNvCxnSpPr>
            <a:cxnSpLocks/>
            <a:stCxn id="697" idx="1"/>
            <a:endCxn id="681" idx="3"/>
          </p:cNvCxnSpPr>
          <p:nvPr/>
        </p:nvCxnSpPr>
        <p:spPr>
          <a:xfrm rot="10800000">
            <a:off x="18137201" y="8357351"/>
            <a:ext cx="3194154" cy="560697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7" name="図 696">
            <a:extLst>
              <a:ext uri="{FF2B5EF4-FFF2-40B4-BE49-F238E27FC236}">
                <a16:creationId xmlns:a16="http://schemas.microsoft.com/office/drawing/2014/main" id="{E60A7BF7-7FF9-FA89-11CB-6FB0FBF1B7B1}"/>
              </a:ext>
            </a:extLst>
          </p:cNvPr>
          <p:cNvPicPr>
            <a:picLocks noChangeAspect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1355" y="8662459"/>
            <a:ext cx="538927" cy="511176"/>
          </a:xfrm>
          <a:prstGeom prst="rect">
            <a:avLst/>
          </a:prstGeom>
        </p:spPr>
      </p:pic>
      <p:grpSp>
        <p:nvGrpSpPr>
          <p:cNvPr id="698" name="グループ化 697">
            <a:extLst>
              <a:ext uri="{FF2B5EF4-FFF2-40B4-BE49-F238E27FC236}">
                <a16:creationId xmlns:a16="http://schemas.microsoft.com/office/drawing/2014/main" id="{20FB7874-FA3D-10F4-7310-49519C82DD08}"/>
              </a:ext>
            </a:extLst>
          </p:cNvPr>
          <p:cNvGrpSpPr/>
          <p:nvPr/>
        </p:nvGrpSpPr>
        <p:grpSpPr>
          <a:xfrm>
            <a:off x="12273880" y="7609649"/>
            <a:ext cx="1500132" cy="1130939"/>
            <a:chOff x="4188767" y="2352919"/>
            <a:chExt cx="1071523" cy="807814"/>
          </a:xfrm>
        </p:grpSpPr>
        <p:sp>
          <p:nvSpPr>
            <p:cNvPr id="699" name="テキスト ボックス 453">
              <a:extLst>
                <a:ext uri="{FF2B5EF4-FFF2-40B4-BE49-F238E27FC236}">
                  <a16:creationId xmlns:a16="http://schemas.microsoft.com/office/drawing/2014/main" id="{56D994B7-560E-6BBC-F55A-62388E25B360}"/>
                </a:ext>
              </a:extLst>
            </p:cNvPr>
            <p:cNvSpPr txBox="1"/>
            <p:nvPr/>
          </p:nvSpPr>
          <p:spPr>
            <a:xfrm>
              <a:off x="4188767" y="2633116"/>
              <a:ext cx="1071523" cy="527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367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280160"/>
              <a:r>
                <a:rPr kumimoji="1" lang="en-US" altLang="ja-JP" sz="84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Amazon DocumentDB</a:t>
              </a:r>
            </a:p>
            <a:p>
              <a:pPr algn="ctr" defTabSz="1280160"/>
              <a:r>
                <a:rPr kumimoji="1" lang="ja-JP" altLang="en-US" sz="84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地図表示情報保管</a:t>
              </a:r>
              <a:endParaRPr kumimoji="1" lang="en-US" altLang="ja-JP" sz="84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  <a:p>
              <a:pPr algn="ctr" defTabSz="1280160"/>
              <a:r>
                <a:rPr kumimoji="1" lang="ja-JP" altLang="en-US" sz="84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位置情報保管</a:t>
              </a:r>
              <a:endParaRPr kumimoji="1" lang="en-US" altLang="ja-JP" sz="84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  <a:p>
              <a:pPr algn="ctr" defTabSz="1280160"/>
              <a:r>
                <a:rPr kumimoji="1" lang="ja-JP" altLang="en-US" sz="84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データベース</a:t>
              </a:r>
              <a:endParaRPr kumimoji="1" lang="en-US" altLang="ja-JP" sz="84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  <a:p>
              <a:pPr algn="ctr" defTabSz="1280160"/>
              <a:endParaRPr kumimoji="1" lang="en-US" altLang="ja-JP" sz="84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pic>
          <p:nvPicPr>
            <p:cNvPr id="700" name="Graphic 18">
              <a:extLst>
                <a:ext uri="{FF2B5EF4-FFF2-40B4-BE49-F238E27FC236}">
                  <a16:creationId xmlns:a16="http://schemas.microsoft.com/office/drawing/2014/main" id="{175BEACC-9B12-7C53-FAA3-BC21976D02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rcRect/>
            <a:stretch/>
          </p:blipFill>
          <p:spPr bwMode="auto">
            <a:xfrm>
              <a:off x="4562528" y="2352919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01" name="角丸四角形 472">
            <a:extLst>
              <a:ext uri="{FF2B5EF4-FFF2-40B4-BE49-F238E27FC236}">
                <a16:creationId xmlns:a16="http://schemas.microsoft.com/office/drawing/2014/main" id="{D919A5CC-E9B3-2C80-3C1F-9D56FD2A9EEA}"/>
              </a:ext>
            </a:extLst>
          </p:cNvPr>
          <p:cNvSpPr/>
          <p:nvPr/>
        </p:nvSpPr>
        <p:spPr>
          <a:xfrm>
            <a:off x="8119104" y="10348068"/>
            <a:ext cx="252000" cy="252000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024128">
              <a:defRPr/>
            </a:pPr>
            <a:r>
              <a:rPr kumimoji="1" lang="en-US" altLang="ja-JP" sz="126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endParaRPr kumimoji="1" lang="ja-JP" altLang="en-US" sz="1260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02" name="角丸四角形 473">
            <a:extLst>
              <a:ext uri="{FF2B5EF4-FFF2-40B4-BE49-F238E27FC236}">
                <a16:creationId xmlns:a16="http://schemas.microsoft.com/office/drawing/2014/main" id="{39DCBE73-1F2C-5702-D874-22DB525B9577}"/>
              </a:ext>
            </a:extLst>
          </p:cNvPr>
          <p:cNvSpPr/>
          <p:nvPr/>
        </p:nvSpPr>
        <p:spPr>
          <a:xfrm>
            <a:off x="8313640" y="6832123"/>
            <a:ext cx="252000" cy="252000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024128">
              <a:defRPr/>
            </a:pPr>
            <a:r>
              <a:rPr kumimoji="1" lang="en-US" altLang="ja-JP" sz="126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endParaRPr kumimoji="1" lang="ja-JP" altLang="en-US" sz="1260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703" name="カギ線コネクタ 702">
            <a:extLst>
              <a:ext uri="{FF2B5EF4-FFF2-40B4-BE49-F238E27FC236}">
                <a16:creationId xmlns:a16="http://schemas.microsoft.com/office/drawing/2014/main" id="{F31AE88E-068B-41B2-AC3D-DE3AB2EF0742}"/>
              </a:ext>
            </a:extLst>
          </p:cNvPr>
          <p:cNvCxnSpPr>
            <a:cxnSpLocks/>
            <a:stCxn id="601" idx="6"/>
            <a:endCxn id="700" idx="1"/>
          </p:cNvCxnSpPr>
          <p:nvPr/>
        </p:nvCxnSpPr>
        <p:spPr>
          <a:xfrm>
            <a:off x="10304551" y="7082802"/>
            <a:ext cx="2492594" cy="753647"/>
          </a:xfrm>
          <a:prstGeom prst="bentConnector3">
            <a:avLst>
              <a:gd name="adj1" fmla="val 54076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4" name="カギ線コネクタ 703">
            <a:extLst>
              <a:ext uri="{FF2B5EF4-FFF2-40B4-BE49-F238E27FC236}">
                <a16:creationId xmlns:a16="http://schemas.microsoft.com/office/drawing/2014/main" id="{9DD71AD0-35EA-E650-E81A-6F79FFD707BE}"/>
              </a:ext>
            </a:extLst>
          </p:cNvPr>
          <p:cNvCxnSpPr>
            <a:cxnSpLocks/>
            <a:endCxn id="700" idx="3"/>
          </p:cNvCxnSpPr>
          <p:nvPr/>
        </p:nvCxnSpPr>
        <p:spPr>
          <a:xfrm rot="10800000">
            <a:off x="13250745" y="7836450"/>
            <a:ext cx="2505238" cy="1347117"/>
          </a:xfrm>
          <a:prstGeom prst="bentConnector3">
            <a:avLst>
              <a:gd name="adj1" fmla="val 32257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5" name="Graphic 19" descr="Amazon EventBridge service icon.">
            <a:extLst>
              <a:ext uri="{FF2B5EF4-FFF2-40B4-BE49-F238E27FC236}">
                <a16:creationId xmlns:a16="http://schemas.microsoft.com/office/drawing/2014/main" id="{989B4251-E257-4C3D-C4E3-DCD11B024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/>
        </p:blipFill>
        <p:spPr bwMode="auto">
          <a:xfrm>
            <a:off x="11337718" y="9614275"/>
            <a:ext cx="403200" cy="4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06" name="カギ線コネクタ 705">
            <a:extLst>
              <a:ext uri="{FF2B5EF4-FFF2-40B4-BE49-F238E27FC236}">
                <a16:creationId xmlns:a16="http://schemas.microsoft.com/office/drawing/2014/main" id="{D759B49D-3722-6E31-BF2D-6C1F71CF92AD}"/>
              </a:ext>
            </a:extLst>
          </p:cNvPr>
          <p:cNvCxnSpPr>
            <a:cxnSpLocks/>
            <a:stCxn id="705" idx="3"/>
          </p:cNvCxnSpPr>
          <p:nvPr/>
        </p:nvCxnSpPr>
        <p:spPr>
          <a:xfrm flipV="1">
            <a:off x="11740918" y="9814730"/>
            <a:ext cx="732698" cy="1145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7" name="TextBox 11">
            <a:extLst>
              <a:ext uri="{FF2B5EF4-FFF2-40B4-BE49-F238E27FC236}">
                <a16:creationId xmlns:a16="http://schemas.microsoft.com/office/drawing/2014/main" id="{7ABD4140-1DEF-A7CE-0458-62CBFCD6E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4430" y="10030246"/>
            <a:ext cx="12916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Amazon </a:t>
            </a:r>
            <a:r>
              <a:rPr lang="en-US" altLang="en-US" sz="800" dirty="0" err="1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EventBridge</a:t>
            </a:r>
          </a:p>
          <a:p>
            <a:pPr algn="ctr" eaLnBrk="1" hangingPunct="1"/>
            <a:r>
              <a:rPr lang="en-US" altLang="en-US" sz="800" dirty="0" err="1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位置情報変更検知</a:t>
            </a:r>
            <a:endParaRPr lang="en-US" altLang="en-US" sz="8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708" name="角丸四角形 472">
            <a:extLst>
              <a:ext uri="{FF2B5EF4-FFF2-40B4-BE49-F238E27FC236}">
                <a16:creationId xmlns:a16="http://schemas.microsoft.com/office/drawing/2014/main" id="{97AB8279-B4B7-76B5-E4D2-E115F0EC0DD3}"/>
              </a:ext>
            </a:extLst>
          </p:cNvPr>
          <p:cNvSpPr/>
          <p:nvPr/>
        </p:nvSpPr>
        <p:spPr>
          <a:xfrm>
            <a:off x="6875580" y="9403315"/>
            <a:ext cx="252000" cy="252000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024128">
              <a:defRPr/>
            </a:pPr>
            <a:r>
              <a:rPr kumimoji="1" lang="en-US" altLang="ja-JP" sz="126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endParaRPr kumimoji="1" lang="ja-JP" altLang="en-US" sz="1260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09" name="角丸四角形 472">
            <a:extLst>
              <a:ext uri="{FF2B5EF4-FFF2-40B4-BE49-F238E27FC236}">
                <a16:creationId xmlns:a16="http://schemas.microsoft.com/office/drawing/2014/main" id="{A08A8872-8151-5F75-B256-3D710583F705}"/>
              </a:ext>
            </a:extLst>
          </p:cNvPr>
          <p:cNvSpPr/>
          <p:nvPr/>
        </p:nvSpPr>
        <p:spPr>
          <a:xfrm>
            <a:off x="8491087" y="8882970"/>
            <a:ext cx="252000" cy="252000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024128">
              <a:defRPr/>
            </a:pPr>
            <a:r>
              <a:rPr kumimoji="1" lang="en-US" altLang="ja-JP" sz="126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endParaRPr kumimoji="1" lang="ja-JP" altLang="en-US" sz="1260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10" name="角丸四角形 472">
            <a:extLst>
              <a:ext uri="{FF2B5EF4-FFF2-40B4-BE49-F238E27FC236}">
                <a16:creationId xmlns:a16="http://schemas.microsoft.com/office/drawing/2014/main" id="{DA4135E6-9FDC-5590-C641-8FF7114D2879}"/>
              </a:ext>
            </a:extLst>
          </p:cNvPr>
          <p:cNvSpPr/>
          <p:nvPr/>
        </p:nvSpPr>
        <p:spPr>
          <a:xfrm>
            <a:off x="7233645" y="9403315"/>
            <a:ext cx="252000" cy="252000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024128">
              <a:defRPr/>
            </a:pPr>
            <a:r>
              <a:rPr kumimoji="1" lang="en-US" altLang="ja-JP" sz="126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endParaRPr kumimoji="1" lang="ja-JP" altLang="en-US" sz="1260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11" name="角丸四角形 472">
            <a:extLst>
              <a:ext uri="{FF2B5EF4-FFF2-40B4-BE49-F238E27FC236}">
                <a16:creationId xmlns:a16="http://schemas.microsoft.com/office/drawing/2014/main" id="{25200B44-90AF-0499-8074-905C0CF56F64}"/>
              </a:ext>
            </a:extLst>
          </p:cNvPr>
          <p:cNvSpPr/>
          <p:nvPr/>
        </p:nvSpPr>
        <p:spPr>
          <a:xfrm>
            <a:off x="8094392" y="11059362"/>
            <a:ext cx="252000" cy="252000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024128">
              <a:defRPr/>
            </a:pPr>
            <a:r>
              <a:rPr kumimoji="1" lang="en-US" altLang="ja-JP" sz="126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endParaRPr kumimoji="1" lang="ja-JP" altLang="en-US" sz="1260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12" name="角丸四角形 472">
            <a:extLst>
              <a:ext uri="{FF2B5EF4-FFF2-40B4-BE49-F238E27FC236}">
                <a16:creationId xmlns:a16="http://schemas.microsoft.com/office/drawing/2014/main" id="{A765D145-0214-B431-3370-2ADB694AC60F}"/>
              </a:ext>
            </a:extLst>
          </p:cNvPr>
          <p:cNvSpPr/>
          <p:nvPr/>
        </p:nvSpPr>
        <p:spPr>
          <a:xfrm>
            <a:off x="9416710" y="8743263"/>
            <a:ext cx="252000" cy="252000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024128">
              <a:defRPr/>
            </a:pPr>
            <a:r>
              <a:rPr kumimoji="1" lang="en-US" altLang="ja-JP" sz="126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endParaRPr kumimoji="1" lang="ja-JP" altLang="en-US" sz="1260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13" name="角丸四角形 472">
            <a:extLst>
              <a:ext uri="{FF2B5EF4-FFF2-40B4-BE49-F238E27FC236}">
                <a16:creationId xmlns:a16="http://schemas.microsoft.com/office/drawing/2014/main" id="{DCC02EBF-D583-B7A4-E9E2-D32C22F540A7}"/>
              </a:ext>
            </a:extLst>
          </p:cNvPr>
          <p:cNvSpPr/>
          <p:nvPr/>
        </p:nvSpPr>
        <p:spPr>
          <a:xfrm>
            <a:off x="9481181" y="11028729"/>
            <a:ext cx="252000" cy="252000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024128">
              <a:defRPr/>
            </a:pPr>
            <a:r>
              <a:rPr kumimoji="1" lang="en-US" altLang="ja-JP" sz="126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9</a:t>
            </a:r>
            <a:endParaRPr kumimoji="1" lang="ja-JP" altLang="en-US" sz="1260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14" name="角丸四角形 472">
            <a:extLst>
              <a:ext uri="{FF2B5EF4-FFF2-40B4-BE49-F238E27FC236}">
                <a16:creationId xmlns:a16="http://schemas.microsoft.com/office/drawing/2014/main" id="{A36A974E-EDCB-FDF3-EF76-8D259846413E}"/>
              </a:ext>
            </a:extLst>
          </p:cNvPr>
          <p:cNvSpPr/>
          <p:nvPr/>
        </p:nvSpPr>
        <p:spPr>
          <a:xfrm>
            <a:off x="7563439" y="9403315"/>
            <a:ext cx="252000" cy="252000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024128">
              <a:defRPr/>
            </a:pPr>
            <a:r>
              <a:rPr kumimoji="1" lang="en-US" altLang="ja-JP" sz="126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endParaRPr kumimoji="1" lang="ja-JP" altLang="en-US" sz="1260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15" name="角丸四角形 472">
            <a:extLst>
              <a:ext uri="{FF2B5EF4-FFF2-40B4-BE49-F238E27FC236}">
                <a16:creationId xmlns:a16="http://schemas.microsoft.com/office/drawing/2014/main" id="{6F429012-67B4-9077-BDD8-23FEA494EA59}"/>
              </a:ext>
            </a:extLst>
          </p:cNvPr>
          <p:cNvSpPr/>
          <p:nvPr/>
        </p:nvSpPr>
        <p:spPr>
          <a:xfrm>
            <a:off x="8174341" y="9505192"/>
            <a:ext cx="252000" cy="252000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024128">
              <a:defRPr/>
            </a:pPr>
            <a:r>
              <a:rPr kumimoji="1" lang="en-US" altLang="ja-JP" sz="126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11</a:t>
            </a:r>
            <a:endParaRPr kumimoji="1" lang="ja-JP" altLang="en-US" sz="1260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16" name="角丸四角形 472">
            <a:extLst>
              <a:ext uri="{FF2B5EF4-FFF2-40B4-BE49-F238E27FC236}">
                <a16:creationId xmlns:a16="http://schemas.microsoft.com/office/drawing/2014/main" id="{B6F3442D-72F1-F61E-196C-C56117A19DA0}"/>
              </a:ext>
            </a:extLst>
          </p:cNvPr>
          <p:cNvSpPr/>
          <p:nvPr/>
        </p:nvSpPr>
        <p:spPr>
          <a:xfrm>
            <a:off x="9558846" y="9505192"/>
            <a:ext cx="252000" cy="252000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024128">
              <a:defRPr/>
            </a:pPr>
            <a:r>
              <a:rPr kumimoji="1" lang="en-US" altLang="ja-JP" sz="126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12</a:t>
            </a:r>
            <a:endParaRPr kumimoji="1" lang="ja-JP" altLang="en-US" sz="1260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17" name="角丸四角形 472">
            <a:extLst>
              <a:ext uri="{FF2B5EF4-FFF2-40B4-BE49-F238E27FC236}">
                <a16:creationId xmlns:a16="http://schemas.microsoft.com/office/drawing/2014/main" id="{7FF6CA03-F3A0-20D9-2BFC-A2DA0B6E3239}"/>
              </a:ext>
            </a:extLst>
          </p:cNvPr>
          <p:cNvSpPr/>
          <p:nvPr/>
        </p:nvSpPr>
        <p:spPr>
          <a:xfrm>
            <a:off x="11054800" y="10389910"/>
            <a:ext cx="252000" cy="252000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024128">
              <a:defRPr/>
            </a:pPr>
            <a:r>
              <a:rPr kumimoji="1" lang="en-US" altLang="ja-JP" sz="126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endParaRPr kumimoji="1" lang="ja-JP" altLang="en-US" sz="1260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18" name="角丸四角形 472">
            <a:extLst>
              <a:ext uri="{FF2B5EF4-FFF2-40B4-BE49-F238E27FC236}">
                <a16:creationId xmlns:a16="http://schemas.microsoft.com/office/drawing/2014/main" id="{CF278E46-9BC4-FE9E-702A-0A3FB0F83ECE}"/>
              </a:ext>
            </a:extLst>
          </p:cNvPr>
          <p:cNvSpPr/>
          <p:nvPr/>
        </p:nvSpPr>
        <p:spPr>
          <a:xfrm>
            <a:off x="8124892" y="10045530"/>
            <a:ext cx="252000" cy="252000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024128">
              <a:defRPr/>
            </a:pPr>
            <a:r>
              <a:rPr kumimoji="1" lang="en-US" altLang="ja-JP" sz="126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endParaRPr kumimoji="1" lang="ja-JP" altLang="en-US" sz="1260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19" name="角丸四角形 472">
            <a:extLst>
              <a:ext uri="{FF2B5EF4-FFF2-40B4-BE49-F238E27FC236}">
                <a16:creationId xmlns:a16="http://schemas.microsoft.com/office/drawing/2014/main" id="{56AF4DE7-F63B-3F80-38AF-D09DCF4FD5A3}"/>
              </a:ext>
            </a:extLst>
          </p:cNvPr>
          <p:cNvSpPr/>
          <p:nvPr/>
        </p:nvSpPr>
        <p:spPr>
          <a:xfrm>
            <a:off x="12321253" y="9283772"/>
            <a:ext cx="252000" cy="252000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024128">
              <a:defRPr/>
            </a:pPr>
            <a:r>
              <a:rPr kumimoji="1" lang="en-US" altLang="ja-JP" sz="126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14</a:t>
            </a:r>
            <a:endParaRPr kumimoji="1" lang="ja-JP" altLang="en-US" sz="1260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20" name="テキスト ボックス 61">
            <a:extLst>
              <a:ext uri="{FF2B5EF4-FFF2-40B4-BE49-F238E27FC236}">
                <a16:creationId xmlns:a16="http://schemas.microsoft.com/office/drawing/2014/main" id="{6A882B8A-78D8-F2CE-B736-C88C880AC507}"/>
              </a:ext>
            </a:extLst>
          </p:cNvPr>
          <p:cNvSpPr txBox="1"/>
          <p:nvPr/>
        </p:nvSpPr>
        <p:spPr>
          <a:xfrm>
            <a:off x="15605291" y="8637545"/>
            <a:ext cx="943446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80160"/>
            <a:r>
              <a:rPr kumimoji="1" lang="en-US" altLang="ja-JP" sz="84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Amazon ECS</a:t>
            </a:r>
            <a:endParaRPr kumimoji="1" lang="en-US" altLang="ja-JP" sz="84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21" name="Rectangle 43">
            <a:extLst>
              <a:ext uri="{FF2B5EF4-FFF2-40B4-BE49-F238E27FC236}">
                <a16:creationId xmlns:a16="http://schemas.microsoft.com/office/drawing/2014/main" id="{7B3BBC9D-FDCA-278C-723E-EBFE263B4894}"/>
              </a:ext>
            </a:extLst>
          </p:cNvPr>
          <p:cNvSpPr/>
          <p:nvPr/>
        </p:nvSpPr>
        <p:spPr>
          <a:xfrm>
            <a:off x="15447573" y="8589914"/>
            <a:ext cx="1044368" cy="1150593"/>
          </a:xfrm>
          <a:prstGeom prst="rect">
            <a:avLst/>
          </a:prstGeom>
          <a:noFill/>
          <a:ln w="12700" cap="flat" cmpd="sng" algn="ctr">
            <a:solidFill>
              <a:srgbClr val="D86613"/>
            </a:solidFill>
            <a:prstDash val="dash"/>
            <a:miter lim="800000"/>
          </a:ln>
          <a:effectLst/>
        </p:spPr>
        <p:txBody>
          <a:bodyPr rot="0" spcFirstLastPara="0" vert="horz" wrap="square" lIns="128016" tIns="0" rIns="504000" bIns="64008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defTabSz="1280160">
              <a:defRPr/>
            </a:pPr>
            <a:endParaRPr lang="en-US" sz="840" kern="0">
              <a:solidFill>
                <a:srgbClr val="D86613"/>
              </a:solidFill>
              <a:latin typeface="Arial" panose="020B0604020202020204"/>
            </a:endParaRPr>
          </a:p>
        </p:txBody>
      </p:sp>
      <p:pic>
        <p:nvPicPr>
          <p:cNvPr id="722" name="Graphic 18">
            <a:extLst>
              <a:ext uri="{FF2B5EF4-FFF2-40B4-BE49-F238E27FC236}">
                <a16:creationId xmlns:a16="http://schemas.microsoft.com/office/drawing/2014/main" id="{0593DE07-DF76-104B-10D5-ACAF87909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 bwMode="auto">
          <a:xfrm>
            <a:off x="15442507" y="8584046"/>
            <a:ext cx="271849" cy="271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3" name="Graphic 13">
            <a:extLst>
              <a:ext uri="{FF2B5EF4-FFF2-40B4-BE49-F238E27FC236}">
                <a16:creationId xmlns:a16="http://schemas.microsoft.com/office/drawing/2014/main" id="{47F026E2-9981-DB89-7DD6-38F57AEFC9A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5751508" y="8921223"/>
            <a:ext cx="504000" cy="504000"/>
          </a:xfrm>
          <a:prstGeom prst="rect">
            <a:avLst/>
          </a:prstGeom>
        </p:spPr>
      </p:pic>
      <p:sp>
        <p:nvSpPr>
          <p:cNvPr id="724" name="テキスト ボックス 450">
            <a:extLst>
              <a:ext uri="{FF2B5EF4-FFF2-40B4-BE49-F238E27FC236}">
                <a16:creationId xmlns:a16="http://schemas.microsoft.com/office/drawing/2014/main" id="{135F2262-2AFE-7418-CF20-50D2A1BEA650}"/>
              </a:ext>
            </a:extLst>
          </p:cNvPr>
          <p:cNvSpPr txBox="1"/>
          <p:nvPr/>
        </p:nvSpPr>
        <p:spPr>
          <a:xfrm>
            <a:off x="15559429" y="9283026"/>
            <a:ext cx="865943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80160"/>
            <a:r>
              <a:rPr kumimoji="1" lang="ja-JP" altLang="en-US" sz="84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コンテナ</a:t>
            </a:r>
            <a:endParaRPr kumimoji="1" lang="en-US" altLang="ja-JP" sz="84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 defTabSz="1280160"/>
            <a:r>
              <a:rPr kumimoji="1" lang="ja-JP" altLang="en-US" sz="84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アプリケーション</a:t>
            </a:r>
            <a:endParaRPr kumimoji="1" lang="en-US" altLang="ja-JP" sz="84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 defTabSz="1280160"/>
            <a:r>
              <a:rPr kumimoji="1" lang="ja-JP" altLang="en-US" sz="84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（バックエンド）</a:t>
            </a:r>
          </a:p>
        </p:txBody>
      </p:sp>
      <p:sp>
        <p:nvSpPr>
          <p:cNvPr id="725" name="Oval 28">
            <a:extLst>
              <a:ext uri="{FF2B5EF4-FFF2-40B4-BE49-F238E27FC236}">
                <a16:creationId xmlns:a16="http://schemas.microsoft.com/office/drawing/2014/main" id="{9133DA54-86AB-911D-DF13-9CAC52134F3A}"/>
              </a:ext>
            </a:extLst>
          </p:cNvPr>
          <p:cNvSpPr>
            <a:spLocks noChangeAspect="1"/>
          </p:cNvSpPr>
          <p:nvPr/>
        </p:nvSpPr>
        <p:spPr bwMode="auto">
          <a:xfrm>
            <a:off x="15729745" y="9133233"/>
            <a:ext cx="100800" cy="100800"/>
          </a:xfrm>
          <a:prstGeom prst="ellipse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1280160">
              <a:defRPr/>
            </a:pPr>
            <a:endParaRPr lang="en-US" sz="1960" b="1" dirty="0">
              <a:solidFill>
                <a:prstClr val="white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726" name="Oval 28">
            <a:extLst>
              <a:ext uri="{FF2B5EF4-FFF2-40B4-BE49-F238E27FC236}">
                <a16:creationId xmlns:a16="http://schemas.microsoft.com/office/drawing/2014/main" id="{80135CE6-082F-5BDF-F818-1A8CAF3EA5B4}"/>
              </a:ext>
            </a:extLst>
          </p:cNvPr>
          <p:cNvSpPr>
            <a:spLocks noChangeAspect="1"/>
          </p:cNvSpPr>
          <p:nvPr/>
        </p:nvSpPr>
        <p:spPr bwMode="auto">
          <a:xfrm>
            <a:off x="15729745" y="9293253"/>
            <a:ext cx="100800" cy="100800"/>
          </a:xfrm>
          <a:prstGeom prst="ellipse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1280160">
              <a:defRPr/>
            </a:pPr>
            <a:endParaRPr lang="en-US" sz="1960" b="1" dirty="0">
              <a:solidFill>
                <a:prstClr val="white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727" name="角丸四角形 472">
            <a:extLst>
              <a:ext uri="{FF2B5EF4-FFF2-40B4-BE49-F238E27FC236}">
                <a16:creationId xmlns:a16="http://schemas.microsoft.com/office/drawing/2014/main" id="{DBA8802B-B71B-45FA-FDE0-FA523F0E1EB1}"/>
              </a:ext>
            </a:extLst>
          </p:cNvPr>
          <p:cNvSpPr/>
          <p:nvPr/>
        </p:nvSpPr>
        <p:spPr>
          <a:xfrm>
            <a:off x="17219362" y="8033736"/>
            <a:ext cx="252000" cy="252000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024128">
              <a:defRPr/>
            </a:pPr>
            <a:r>
              <a:rPr kumimoji="1" lang="en-US" altLang="ja-JP" sz="126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15</a:t>
            </a:r>
            <a:endParaRPr kumimoji="1" lang="ja-JP" altLang="en-US" sz="1260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728" name="カギ線コネクタ 28">
            <a:extLst>
              <a:ext uri="{FF2B5EF4-FFF2-40B4-BE49-F238E27FC236}">
                <a16:creationId xmlns:a16="http://schemas.microsoft.com/office/drawing/2014/main" id="{C420A364-2727-6579-4B7A-FBD5214589E6}"/>
              </a:ext>
            </a:extLst>
          </p:cNvPr>
          <p:cNvCxnSpPr>
            <a:cxnSpLocks/>
            <a:stCxn id="681" idx="1"/>
            <a:endCxn id="723" idx="3"/>
          </p:cNvCxnSpPr>
          <p:nvPr/>
        </p:nvCxnSpPr>
        <p:spPr>
          <a:xfrm rot="10800000" flipV="1">
            <a:off x="16255509" y="8357349"/>
            <a:ext cx="1428093" cy="815873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9" name="角丸四角形 472">
            <a:extLst>
              <a:ext uri="{FF2B5EF4-FFF2-40B4-BE49-F238E27FC236}">
                <a16:creationId xmlns:a16="http://schemas.microsoft.com/office/drawing/2014/main" id="{05DA2698-7A42-E650-8F45-476C9B11D16C}"/>
              </a:ext>
            </a:extLst>
          </p:cNvPr>
          <p:cNvSpPr/>
          <p:nvPr/>
        </p:nvSpPr>
        <p:spPr>
          <a:xfrm>
            <a:off x="14371520" y="10342753"/>
            <a:ext cx="252000" cy="252000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024128">
              <a:defRPr/>
            </a:pPr>
            <a:r>
              <a:rPr kumimoji="1" lang="en-US" altLang="ja-JP" sz="126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16</a:t>
            </a:r>
            <a:endParaRPr kumimoji="1" lang="ja-JP" altLang="en-US" sz="1260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30" name="角丸四角形 472">
            <a:extLst>
              <a:ext uri="{FF2B5EF4-FFF2-40B4-BE49-F238E27FC236}">
                <a16:creationId xmlns:a16="http://schemas.microsoft.com/office/drawing/2014/main" id="{4B985C7C-8EF8-D498-AEFD-DE94E264D30F}"/>
              </a:ext>
            </a:extLst>
          </p:cNvPr>
          <p:cNvSpPr/>
          <p:nvPr/>
        </p:nvSpPr>
        <p:spPr>
          <a:xfrm>
            <a:off x="17948328" y="10383193"/>
            <a:ext cx="252000" cy="252000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024128">
              <a:defRPr/>
            </a:pPr>
            <a:r>
              <a:rPr kumimoji="1" lang="en-US" altLang="ja-JP" sz="126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17</a:t>
            </a:r>
            <a:endParaRPr kumimoji="1" lang="ja-JP" altLang="en-US" sz="1260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731" name="図 730">
            <a:extLst>
              <a:ext uri="{FF2B5EF4-FFF2-40B4-BE49-F238E27FC236}">
                <a16:creationId xmlns:a16="http://schemas.microsoft.com/office/drawing/2014/main" id="{BC61BDB1-1BF7-29DE-8DC9-20A30D2D2386}"/>
              </a:ext>
            </a:extLst>
          </p:cNvPr>
          <p:cNvPicPr>
            <a:picLocks noChangeAspect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1795" y="10145312"/>
            <a:ext cx="480554" cy="455808"/>
          </a:xfrm>
          <a:prstGeom prst="rect">
            <a:avLst/>
          </a:prstGeom>
        </p:spPr>
      </p:pic>
      <p:sp>
        <p:nvSpPr>
          <p:cNvPr id="732" name="テキスト ボックス 731">
            <a:extLst>
              <a:ext uri="{FF2B5EF4-FFF2-40B4-BE49-F238E27FC236}">
                <a16:creationId xmlns:a16="http://schemas.microsoft.com/office/drawing/2014/main" id="{3671212D-86D4-8089-5902-9251A6E423D0}"/>
              </a:ext>
            </a:extLst>
          </p:cNvPr>
          <p:cNvSpPr txBox="1"/>
          <p:nvPr/>
        </p:nvSpPr>
        <p:spPr>
          <a:xfrm>
            <a:off x="21188757" y="10605223"/>
            <a:ext cx="806631" cy="476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141519"/>
            <a:r>
              <a:rPr kumimoji="1" lang="ja-JP" altLang="en-US" sz="1248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職員</a:t>
            </a:r>
            <a:endParaRPr kumimoji="1" lang="en-US" altLang="ja-JP" sz="1248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 defTabSz="1141519"/>
            <a:r>
              <a:rPr kumimoji="1" lang="en-US" altLang="ja-JP" sz="1248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kumimoji="1" lang="ja-JP" altLang="en-US" sz="1248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分析者</a:t>
            </a:r>
            <a:r>
              <a:rPr kumimoji="1" lang="en-US" altLang="ja-JP" sz="1248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</p:txBody>
      </p:sp>
      <p:sp>
        <p:nvSpPr>
          <p:cNvPr id="733" name="テキスト ボックス 732">
            <a:extLst>
              <a:ext uri="{FF2B5EF4-FFF2-40B4-BE49-F238E27FC236}">
                <a16:creationId xmlns:a16="http://schemas.microsoft.com/office/drawing/2014/main" id="{A472C97C-AE59-42BC-F1F9-BA521BB563A5}"/>
              </a:ext>
            </a:extLst>
          </p:cNvPr>
          <p:cNvSpPr txBox="1"/>
          <p:nvPr/>
        </p:nvSpPr>
        <p:spPr>
          <a:xfrm>
            <a:off x="19901859" y="10229858"/>
            <a:ext cx="851800" cy="22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1519"/>
            <a:r>
              <a:rPr lang="en-US" altLang="en-US" sz="874" dirty="0" err="1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インターネット</a:t>
            </a:r>
            <a:endParaRPr lang="en-US" altLang="en-US" sz="874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pic>
        <p:nvPicPr>
          <p:cNvPr id="734" name="Graphic 66606">
            <a:extLst>
              <a:ext uri="{FF2B5EF4-FFF2-40B4-BE49-F238E27FC236}">
                <a16:creationId xmlns:a16="http://schemas.microsoft.com/office/drawing/2014/main" id="{D1369591-1502-42BC-CA3E-92C634EF8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45759" y="9780836"/>
            <a:ext cx="570750" cy="570750"/>
          </a:xfrm>
          <a:prstGeom prst="rect">
            <a:avLst/>
          </a:prstGeom>
        </p:spPr>
      </p:pic>
      <p:pic>
        <p:nvPicPr>
          <p:cNvPr id="735" name="Graphic 40" descr="Amazon QuickSight service icon.">
            <a:extLst>
              <a:ext uri="{FF2B5EF4-FFF2-40B4-BE49-F238E27FC236}">
                <a16:creationId xmlns:a16="http://schemas.microsoft.com/office/drawing/2014/main" id="{040B8022-A70B-5026-62ED-850899D60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rcRect/>
          <a:stretch/>
        </p:blipFill>
        <p:spPr bwMode="auto">
          <a:xfrm>
            <a:off x="18223191" y="8988451"/>
            <a:ext cx="403200" cy="4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6" name="テキスト ボックス 735">
            <a:extLst>
              <a:ext uri="{FF2B5EF4-FFF2-40B4-BE49-F238E27FC236}">
                <a16:creationId xmlns:a16="http://schemas.microsoft.com/office/drawing/2014/main" id="{A9AA3F69-EA27-3B49-B8EC-1F7049206E44}"/>
              </a:ext>
            </a:extLst>
          </p:cNvPr>
          <p:cNvSpPr txBox="1"/>
          <p:nvPr/>
        </p:nvSpPr>
        <p:spPr>
          <a:xfrm>
            <a:off x="17777298" y="9380977"/>
            <a:ext cx="133764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altLang="en-US" sz="75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Amazon </a:t>
            </a:r>
            <a:r>
              <a:rPr lang="en-US" altLang="en-US" sz="750" dirty="0" err="1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Quicksight</a:t>
            </a:r>
            <a:endParaRPr lang="en-US" altLang="en-US" sz="75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75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統計情報分析</a:t>
            </a:r>
            <a:endParaRPr lang="en-US" altLang="ja-JP" sz="75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ctr"/>
            <a:r>
              <a:rPr lang="ja-JP" altLang="en-US" sz="75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ダッシュボード</a:t>
            </a:r>
            <a:endParaRPr lang="en-US" altLang="en-US" sz="75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cxnSp>
        <p:nvCxnSpPr>
          <p:cNvPr id="737" name="カギ線コネクタ 736">
            <a:extLst>
              <a:ext uri="{FF2B5EF4-FFF2-40B4-BE49-F238E27FC236}">
                <a16:creationId xmlns:a16="http://schemas.microsoft.com/office/drawing/2014/main" id="{357D0CBD-0AAD-81A1-8051-A6CD5F1CE60E}"/>
              </a:ext>
            </a:extLst>
          </p:cNvPr>
          <p:cNvCxnSpPr>
            <a:cxnSpLocks/>
            <a:endCxn id="735" idx="3"/>
          </p:cNvCxnSpPr>
          <p:nvPr/>
        </p:nvCxnSpPr>
        <p:spPr>
          <a:xfrm rot="10800000">
            <a:off x="18626391" y="9190052"/>
            <a:ext cx="2842606" cy="1225949"/>
          </a:xfrm>
          <a:prstGeom prst="bentConnector3">
            <a:avLst>
              <a:gd name="adj1" fmla="val 59382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8" name="カギ線コネクタ 737">
            <a:extLst>
              <a:ext uri="{FF2B5EF4-FFF2-40B4-BE49-F238E27FC236}">
                <a16:creationId xmlns:a16="http://schemas.microsoft.com/office/drawing/2014/main" id="{06633008-A2E9-4908-5EA5-356D8DBC18C9}"/>
              </a:ext>
            </a:extLst>
          </p:cNvPr>
          <p:cNvCxnSpPr>
            <a:cxnSpLocks/>
            <a:stCxn id="736" idx="2"/>
            <a:endCxn id="612" idx="0"/>
          </p:cNvCxnSpPr>
          <p:nvPr/>
        </p:nvCxnSpPr>
        <p:spPr>
          <a:xfrm rot="5400000">
            <a:off x="18017719" y="10246040"/>
            <a:ext cx="854884" cy="1922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9" name="角丸四角形 472">
            <a:extLst>
              <a:ext uri="{FF2B5EF4-FFF2-40B4-BE49-F238E27FC236}">
                <a16:creationId xmlns:a16="http://schemas.microsoft.com/office/drawing/2014/main" id="{941A867C-7B66-D054-38D7-EB8C614563A7}"/>
              </a:ext>
            </a:extLst>
          </p:cNvPr>
          <p:cNvSpPr/>
          <p:nvPr/>
        </p:nvSpPr>
        <p:spPr>
          <a:xfrm>
            <a:off x="18697007" y="8796093"/>
            <a:ext cx="252000" cy="252000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024128">
              <a:defRPr/>
            </a:pPr>
            <a:r>
              <a:rPr kumimoji="1" lang="en-US" altLang="ja-JP" sz="126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18</a:t>
            </a:r>
            <a:endParaRPr kumimoji="1" lang="ja-JP" altLang="en-US" sz="1260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740" name="カギ線コネクタ 739">
            <a:extLst>
              <a:ext uri="{FF2B5EF4-FFF2-40B4-BE49-F238E27FC236}">
                <a16:creationId xmlns:a16="http://schemas.microsoft.com/office/drawing/2014/main" id="{DD30EA58-2162-A22A-B698-FDA5675909BB}"/>
              </a:ext>
            </a:extLst>
          </p:cNvPr>
          <p:cNvCxnSpPr>
            <a:cxnSpLocks/>
            <a:endCxn id="700" idx="3"/>
          </p:cNvCxnSpPr>
          <p:nvPr/>
        </p:nvCxnSpPr>
        <p:spPr>
          <a:xfrm rot="16200000" flipV="1">
            <a:off x="12560175" y="8527019"/>
            <a:ext cx="2835712" cy="1454571"/>
          </a:xfrm>
          <a:prstGeom prst="bentConnector2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138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2200355" y="1218177"/>
            <a:ext cx="27598531" cy="1843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941" tIns="119941" rIns="119941" bIns="119941" anchor="ctr" anchorCtr="0">
            <a:normAutofit/>
          </a:bodyPr>
          <a:lstStyle/>
          <a:p>
            <a:r>
              <a:rPr lang="ja-JP" altLang="en-US" dirty="0"/>
              <a:t>改訂</a:t>
            </a:r>
            <a:r>
              <a:rPr lang="en-US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履歴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77" name="Google Shape;77;p17"/>
          <p:cNvGraphicFramePr/>
          <p:nvPr>
            <p:extLst>
              <p:ext uri="{D42A27DB-BD31-4B8C-83A1-F6EECF244321}">
                <p14:modId xmlns:p14="http://schemas.microsoft.com/office/powerpoint/2010/main" val="1338981509"/>
              </p:ext>
            </p:extLst>
          </p:nvPr>
        </p:nvGraphicFramePr>
        <p:xfrm>
          <a:off x="2216795" y="3062081"/>
          <a:ext cx="27582128" cy="7275406"/>
        </p:xfrm>
        <a:graphic>
          <a:graphicData uri="http://schemas.openxmlformats.org/drawingml/2006/table">
            <a:tbl>
              <a:tblPr firstRow="1" bandRow="1">
                <a:noFill/>
                <a:tableStyleId>{A7577889-4FD1-43E7-A14B-D78D8FF0F031}</a:tableStyleId>
              </a:tblPr>
              <a:tblGrid>
                <a:gridCol w="4363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2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36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893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改訂</a:t>
                      </a:r>
                      <a:r>
                        <a:rPr lang="en-US" sz="3700" b="0" i="0" u="none" strike="noStrike" cap="none" dirty="0" err="1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年月日</a:t>
                      </a:r>
                      <a:endParaRPr sz="4400" dirty="0"/>
                    </a:p>
                  </a:txBody>
                  <a:tcPr marL="240014" marR="240014" marT="120007" marB="120007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改訂</a:t>
                      </a:r>
                      <a:r>
                        <a:rPr lang="en-US" sz="3700" b="0" i="0" u="none" strike="noStrike" cap="none" dirty="0" err="1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箇所</a:t>
                      </a:r>
                      <a:endParaRPr sz="4400" dirty="0"/>
                    </a:p>
                  </a:txBody>
                  <a:tcPr marL="240014" marR="240014" marT="120007" marB="120007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改訂</a:t>
                      </a:r>
                      <a:r>
                        <a:rPr lang="en-US" sz="3700" b="0" i="0" u="none" strike="noStrike" cap="none" dirty="0" err="1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内容</a:t>
                      </a:r>
                      <a:endParaRPr sz="4400" dirty="0"/>
                    </a:p>
                  </a:txBody>
                  <a:tcPr marL="240014" marR="240014" marT="120007" marB="120007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93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2023年11月</a:t>
                      </a:r>
                      <a:r>
                        <a:rPr lang="en-US" altLang="ja-JP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2</a:t>
                      </a:r>
                      <a:r>
                        <a:rPr 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日</a:t>
                      </a:r>
                      <a:endParaRPr sz="4400" dirty="0"/>
                    </a:p>
                  </a:txBody>
                  <a:tcPr marL="240014" marR="240014" marT="120007" marB="120007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-</a:t>
                      </a:r>
                      <a:endParaRPr sz="3700" b="0" i="0" u="none" strike="noStrike" cap="none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  <a:sym typeface="Arial"/>
                      </a:endParaRPr>
                    </a:p>
                  </a:txBody>
                  <a:tcPr marL="240014" marR="240014" marT="120007" marB="120007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新規作成</a:t>
                      </a:r>
                      <a:endParaRPr sz="4400" dirty="0"/>
                    </a:p>
                  </a:txBody>
                  <a:tcPr marL="240014" marR="240014" marT="120007" marB="120007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93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2023年12月</a:t>
                      </a:r>
                      <a:r>
                        <a:rPr lang="en-US" altLang="ja-JP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22</a:t>
                      </a:r>
                      <a:r>
                        <a:rPr 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日</a:t>
                      </a:r>
                      <a:endParaRPr sz="4400" dirty="0"/>
                    </a:p>
                  </a:txBody>
                  <a:tcPr marL="240014" marR="240014" marT="120007" marB="120007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スライド</a:t>
                      </a:r>
                      <a:r>
                        <a:rPr lang="en-US" altLang="ja-JP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3</a:t>
                      </a:r>
                      <a:r>
                        <a:rPr lang="ja-JP" alt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～</a:t>
                      </a:r>
                      <a:r>
                        <a:rPr lang="en-US" altLang="ja-JP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8</a:t>
                      </a:r>
                      <a:endParaRPr sz="3700" b="0" i="0" u="none" strike="noStrike" cap="none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  <a:sym typeface="Arial"/>
                      </a:endParaRPr>
                    </a:p>
                  </a:txBody>
                  <a:tcPr marL="240014" marR="240014" marT="120007" marB="120007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業務ブロック、非機能ブロックの名称変更の反映</a:t>
                      </a:r>
                      <a:endParaRPr sz="4400" dirty="0"/>
                    </a:p>
                  </a:txBody>
                  <a:tcPr marL="240014" marR="240014" marT="120007" marB="120007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1375"/>
                  </a:ext>
                </a:extLst>
              </a:tr>
              <a:tr h="80893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2023年12月</a:t>
                      </a:r>
                      <a:r>
                        <a:rPr lang="en-US" altLang="ja-JP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22</a:t>
                      </a:r>
                      <a:r>
                        <a:rPr 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日</a:t>
                      </a:r>
                      <a:endParaRPr sz="4400" dirty="0"/>
                    </a:p>
                  </a:txBody>
                  <a:tcPr marL="240014" marR="240014" marT="120007" marB="120007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スライド</a:t>
                      </a:r>
                      <a:r>
                        <a:rPr lang="en-US" altLang="ja-JP" sz="3700" b="0" i="0" u="none" strike="noStrike" cap="none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9,10</a:t>
                      </a:r>
                      <a:endParaRPr sz="3700" b="0" i="0" u="none" strike="noStrike" cap="none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  <a:sym typeface="Arial"/>
                      </a:endParaRPr>
                    </a:p>
                  </a:txBody>
                  <a:tcPr marL="240014" marR="240014" marT="120007" marB="120007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ja-JP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3-7</a:t>
                      </a:r>
                      <a:r>
                        <a:rPr lang="ja-JP" alt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、</a:t>
                      </a:r>
                      <a:r>
                        <a:rPr lang="en-US" altLang="ja-JP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3-8</a:t>
                      </a:r>
                      <a:r>
                        <a:rPr lang="ja-JP" alt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の追加</a:t>
                      </a:r>
                      <a:endParaRPr sz="4400" dirty="0"/>
                    </a:p>
                  </a:txBody>
                  <a:tcPr marL="240014" marR="240014" marT="120007" marB="120007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862620"/>
                  </a:ext>
                </a:extLst>
              </a:tr>
              <a:tr h="52903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altLang="ja-JP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2024</a:t>
                      </a:r>
                      <a:r>
                        <a:rPr lang="ja-JP" alt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年</a:t>
                      </a:r>
                      <a:r>
                        <a:rPr lang="en-US" altLang="ja-JP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03</a:t>
                      </a:r>
                      <a:r>
                        <a:rPr lang="ja-JP" alt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月</a:t>
                      </a:r>
                      <a:r>
                        <a:rPr lang="en-US" altLang="ja-JP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29</a:t>
                      </a:r>
                      <a:r>
                        <a:rPr lang="ja-JP" alt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日</a:t>
                      </a:r>
                    </a:p>
                  </a:txBody>
                  <a:tcPr marL="240014" marR="240014" marT="120007" marB="120007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スライド</a:t>
                      </a:r>
                      <a:r>
                        <a:rPr lang="en-US" altLang="ja-JP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4,8</a:t>
                      </a:r>
                      <a:endParaRPr sz="3700" b="0" i="0" u="none" strike="noStrike" cap="none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  <a:sym typeface="Arial"/>
                      </a:endParaRPr>
                    </a:p>
                  </a:txBody>
                  <a:tcPr marL="240014" marR="240014" marT="120007" marB="120007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3-2, 3-6</a:t>
                      </a:r>
                      <a:r>
                        <a:rPr lang="ja-JP" alt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の更新</a:t>
                      </a:r>
                      <a:endParaRPr sz="3700" b="0" i="0" u="none" strike="noStrike" cap="none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  <a:sym typeface="Arial"/>
                      </a:endParaRPr>
                    </a:p>
                  </a:txBody>
                  <a:tcPr marL="240014" marR="240014" marT="120007" marB="120007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74449"/>
                  </a:ext>
                </a:extLst>
              </a:tr>
              <a:tr h="80893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altLang="ja-JP" sz="3700" b="0" i="0" u="none" strike="noStrike" cap="none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2024</a:t>
                      </a:r>
                      <a:r>
                        <a:rPr lang="ja-JP" altLang="en-US" sz="3700" b="0" i="0" u="none" strike="noStrike" cap="none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年</a:t>
                      </a:r>
                      <a:r>
                        <a:rPr lang="en-US" altLang="ja-JP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03</a:t>
                      </a:r>
                      <a:r>
                        <a:rPr lang="ja-JP" alt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月</a:t>
                      </a:r>
                      <a:r>
                        <a:rPr lang="en-US" altLang="ja-JP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29</a:t>
                      </a:r>
                      <a:r>
                        <a:rPr lang="ja-JP" alt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日</a:t>
                      </a:r>
                    </a:p>
                  </a:txBody>
                  <a:tcPr marL="240014" marR="240014" marT="120007" marB="120007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スライド</a:t>
                      </a:r>
                      <a:r>
                        <a:rPr lang="en-US" altLang="ja-JP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11,12,13</a:t>
                      </a:r>
                      <a:endParaRPr sz="3700" b="0" i="0" u="none" strike="noStrike" cap="none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  <a:sym typeface="Arial"/>
                      </a:endParaRPr>
                    </a:p>
                  </a:txBody>
                  <a:tcPr marL="240014" marR="240014" marT="120007" marB="120007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3-8</a:t>
                      </a:r>
                      <a:r>
                        <a:rPr lang="ja-JP" alt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のパターン追加、</a:t>
                      </a:r>
                      <a:r>
                        <a:rPr lang="en-US" altLang="ja-JP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3-9,3-10</a:t>
                      </a:r>
                      <a:r>
                        <a:rPr lang="ja-JP" alt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の追加</a:t>
                      </a:r>
                      <a:endParaRPr sz="3700" b="0" i="0" u="none" strike="noStrike" cap="none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  <a:sym typeface="Arial"/>
                      </a:endParaRPr>
                    </a:p>
                  </a:txBody>
                  <a:tcPr marL="240014" marR="240014" marT="120007" marB="120007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223309"/>
                  </a:ext>
                </a:extLst>
              </a:tr>
              <a:tr h="80893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altLang="ja-JP" sz="3700" b="0" i="0" u="none" strike="noStrike" cap="none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2024</a:t>
                      </a:r>
                      <a:r>
                        <a:rPr lang="ja-JP" altLang="en-US" sz="3700" b="0" i="0" u="none" strike="noStrike" cap="none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年</a:t>
                      </a:r>
                      <a:r>
                        <a:rPr lang="en-US" altLang="ja-JP" sz="3700" b="0" i="0" u="none" strike="noStrike" cap="none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09</a:t>
                      </a:r>
                      <a:r>
                        <a:rPr lang="ja-JP" altLang="en-US" sz="3700" b="0" i="0" u="none" strike="noStrike" cap="none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月</a:t>
                      </a:r>
                      <a:r>
                        <a:rPr lang="en-US" altLang="ja-JP" sz="3700" b="0" i="0" u="none" strike="noStrike" cap="none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02</a:t>
                      </a:r>
                      <a:r>
                        <a:rPr lang="ja-JP" altLang="en-US" sz="3700" b="0" i="0" u="none" strike="noStrike" cap="none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日</a:t>
                      </a:r>
                      <a:endParaRPr lang="ja-JP" altLang="en-US" sz="3700" b="0" i="0" u="none" strike="noStrike" cap="none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  <a:sym typeface="Arial"/>
                      </a:endParaRPr>
                    </a:p>
                  </a:txBody>
                  <a:tcPr marL="240014" marR="240014" marT="120007" marB="120007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3700" b="0" i="0" u="none" strike="noStrike" cap="none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スライド</a:t>
                      </a:r>
                      <a:r>
                        <a:rPr lang="en-US" altLang="ja-JP" sz="3700" b="0" i="0" u="none" strike="noStrike" cap="none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3</a:t>
                      </a:r>
                      <a:endParaRPr sz="3700" b="0" i="0" u="none" strike="noStrike" cap="none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  <a:sym typeface="Arial"/>
                      </a:endParaRPr>
                    </a:p>
                  </a:txBody>
                  <a:tcPr marL="240014" marR="240014" marT="120007" marB="120007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「電子申請・審査システム」の構成変更</a:t>
                      </a:r>
                      <a:endParaRPr sz="3700" b="0" i="0" u="none" strike="noStrike" cap="none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  <a:sym typeface="Arial"/>
                      </a:endParaRPr>
                    </a:p>
                  </a:txBody>
                  <a:tcPr marL="240014" marR="240014" marT="120007" marB="120007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0071883"/>
                  </a:ext>
                </a:extLst>
              </a:tr>
              <a:tr h="80893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altLang="ja-JP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2024</a:t>
                      </a:r>
                      <a:r>
                        <a:rPr lang="ja-JP" alt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年</a:t>
                      </a:r>
                      <a:r>
                        <a:rPr lang="en-US" altLang="ja-JP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11</a:t>
                      </a:r>
                      <a:r>
                        <a:rPr lang="ja-JP" alt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月</a:t>
                      </a:r>
                      <a:r>
                        <a:rPr lang="en-US" altLang="ja-JP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29</a:t>
                      </a:r>
                      <a:r>
                        <a:rPr lang="ja-JP" alt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日</a:t>
                      </a:r>
                    </a:p>
                  </a:txBody>
                  <a:tcPr marL="240014" marR="240014" marT="120007" marB="120007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スライド</a:t>
                      </a:r>
                      <a:r>
                        <a:rPr lang="en-US" altLang="ja-JP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4</a:t>
                      </a:r>
                      <a:r>
                        <a:rPr lang="ja-JP" alt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、</a:t>
                      </a:r>
                      <a:r>
                        <a:rPr lang="en-US" altLang="ja-JP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10</a:t>
                      </a:r>
                      <a:r>
                        <a:rPr lang="ja-JP" alt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、</a:t>
                      </a:r>
                      <a:r>
                        <a:rPr lang="en-US" altLang="ja-JP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11</a:t>
                      </a:r>
                      <a:endParaRPr sz="3700" b="0" i="0" u="none" strike="noStrike" cap="none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  <a:sym typeface="Arial"/>
                      </a:endParaRPr>
                    </a:p>
                  </a:txBody>
                  <a:tcPr marL="240014" marR="240014" marT="120007" marB="120007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「税金関連システム」「府省庁</a:t>
                      </a:r>
                      <a:r>
                        <a:rPr lang="en-US" altLang="ja-JP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Web</a:t>
                      </a:r>
                      <a:r>
                        <a:rPr lang="ja-JP" alt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サイト」の構成変更</a:t>
                      </a:r>
                      <a:endParaRPr sz="3700" b="0" i="0" u="none" strike="noStrike" cap="none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  <a:sym typeface="Arial"/>
                      </a:endParaRPr>
                    </a:p>
                  </a:txBody>
                  <a:tcPr marL="240014" marR="240014" marT="120007" marB="120007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802372"/>
                  </a:ext>
                </a:extLst>
              </a:tr>
              <a:tr h="80893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altLang="ja-JP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2025</a:t>
                      </a:r>
                      <a:r>
                        <a:rPr lang="ja-JP" alt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年</a:t>
                      </a:r>
                      <a:r>
                        <a:rPr lang="en-US" altLang="ja-JP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01</a:t>
                      </a:r>
                      <a:r>
                        <a:rPr lang="ja-JP" alt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月</a:t>
                      </a:r>
                      <a:r>
                        <a:rPr lang="en-US" altLang="ja-JP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28</a:t>
                      </a:r>
                      <a:r>
                        <a:rPr lang="ja-JP" alt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日</a:t>
                      </a:r>
                    </a:p>
                  </a:txBody>
                  <a:tcPr marL="240014" marR="240014" marT="120007" marB="120007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スライド</a:t>
                      </a:r>
                      <a:r>
                        <a:rPr lang="en-US" altLang="ja-JP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9</a:t>
                      </a:r>
                      <a:endParaRPr sz="3700" b="0" i="0" u="none" strike="noStrike" cap="none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  <a:sym typeface="Arial"/>
                      </a:endParaRPr>
                    </a:p>
                  </a:txBody>
                  <a:tcPr marL="240014" marR="240014" marT="120007" marB="120007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「データ管理型システム」の図の変更</a:t>
                      </a:r>
                      <a:endParaRPr lang="en-US" sz="3700" b="0" i="0" u="none" strike="noStrike" cap="none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  <a:sym typeface="Arial"/>
                      </a:endParaRPr>
                    </a:p>
                  </a:txBody>
                  <a:tcPr marL="240014" marR="240014" marT="120007" marB="120007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422396"/>
                  </a:ext>
                </a:extLst>
              </a:tr>
            </a:tbl>
          </a:graphicData>
        </a:graphic>
      </p:graphicFrame>
      <p:sp>
        <p:nvSpPr>
          <p:cNvPr id="78" name="Google Shape;78;p17"/>
          <p:cNvSpPr txBox="1">
            <a:spLocks noGrp="1"/>
          </p:cNvSpPr>
          <p:nvPr>
            <p:ph type="sldNum" idx="12"/>
          </p:nvPr>
        </p:nvSpPr>
        <p:spPr>
          <a:xfrm>
            <a:off x="23548990" y="16666483"/>
            <a:ext cx="7199617" cy="807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9948" tIns="119941" rIns="239948" bIns="119941" anchor="ctr" anchorCtr="0">
            <a:spAutoFit/>
          </a:bodyPr>
          <a:lstStyle/>
          <a:p>
            <a:fld id="{00000000-1234-1234-1234-123412341234}" type="slidenum">
              <a:rPr lang="en-US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2</a:t>
            </a:fld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"/>
          <p:cNvSpPr txBox="1">
            <a:spLocks noGrp="1"/>
          </p:cNvSpPr>
          <p:nvPr>
            <p:ph type="title"/>
          </p:nvPr>
        </p:nvSpPr>
        <p:spPr>
          <a:xfrm>
            <a:off x="2199948" y="1217478"/>
            <a:ext cx="27599343" cy="184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3-1. 電子申請・審査システム</a:t>
            </a:r>
            <a:endParaRPr/>
          </a:p>
        </p:txBody>
      </p:sp>
      <p:grpSp>
        <p:nvGrpSpPr>
          <p:cNvPr id="50" name="Google Shape;50;p1"/>
          <p:cNvGrpSpPr/>
          <p:nvPr/>
        </p:nvGrpSpPr>
        <p:grpSpPr>
          <a:xfrm>
            <a:off x="7620259" y="4667230"/>
            <a:ext cx="16758720" cy="8666201"/>
            <a:chOff x="5927475" y="5187423"/>
            <a:chExt cx="16758720" cy="8666201"/>
          </a:xfrm>
        </p:grpSpPr>
        <p:sp>
          <p:nvSpPr>
            <p:cNvPr id="51" name="Google Shape;51;p1"/>
            <p:cNvSpPr/>
            <p:nvPr/>
          </p:nvSpPr>
          <p:spPr>
            <a:xfrm>
              <a:off x="21000041" y="8177626"/>
              <a:ext cx="1635383" cy="2253096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79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拠点</a:t>
              </a: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10727741" y="5479481"/>
              <a:ext cx="1161317" cy="392210"/>
            </a:xfrm>
            <a:prstGeom prst="rect">
              <a:avLst/>
            </a:prstGeom>
            <a:solidFill>
              <a:srgbClr val="F2F2F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デジタル庁</a:t>
              </a:r>
              <a:br>
                <a:rPr lang="en-US" sz="126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26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マイナ認証</a:t>
              </a: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18925690" y="5511806"/>
              <a:ext cx="1309420" cy="387926"/>
            </a:xfrm>
            <a:prstGeom prst="rect">
              <a:avLst/>
            </a:prstGeom>
            <a:solidFill>
              <a:srgbClr val="F2F2F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GIMA</a:t>
              </a:r>
              <a:endParaRPr sz="12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7299154" y="6035505"/>
              <a:ext cx="12456626" cy="7818119"/>
            </a:xfrm>
            <a:prstGeom prst="rect">
              <a:avLst/>
            </a:prstGeom>
            <a:noFill/>
            <a:ln w="9525" cap="flat" cmpd="sng">
              <a:solidFill>
                <a:srgbClr val="7F7F7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79" b="0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ガバメントクラウド</a:t>
              </a:r>
              <a:endParaRPr/>
            </a:p>
          </p:txBody>
        </p:sp>
        <p:pic>
          <p:nvPicPr>
            <p:cNvPr id="55" name="Google Shape;55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046115" y="8311959"/>
              <a:ext cx="640080" cy="640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566587" y="9189579"/>
              <a:ext cx="640080" cy="6400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" name="Google Shape;57;p1"/>
            <p:cNvSpPr/>
            <p:nvPr/>
          </p:nvSpPr>
          <p:spPr>
            <a:xfrm>
              <a:off x="7705542" y="6480779"/>
              <a:ext cx="5348767" cy="7132817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79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　　申請・届出</a:t>
              </a:r>
              <a:endParaRPr/>
            </a:p>
          </p:txBody>
        </p:sp>
        <p:pic>
          <p:nvPicPr>
            <p:cNvPr id="58" name="Google Shape;58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074836" y="9478458"/>
              <a:ext cx="519357" cy="511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" name="Google Shape;59;p1"/>
            <p:cNvSpPr txBox="1"/>
            <p:nvPr/>
          </p:nvSpPr>
          <p:spPr>
            <a:xfrm>
              <a:off x="5927475" y="9918823"/>
              <a:ext cx="7232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申請者</a:t>
              </a:r>
              <a:endParaRPr/>
            </a:p>
          </p:txBody>
        </p:sp>
        <p:cxnSp>
          <p:nvCxnSpPr>
            <p:cNvPr id="60" name="Google Shape;60;p1"/>
            <p:cNvCxnSpPr>
              <a:stCxn id="59" idx="3"/>
              <a:endCxn id="61" idx="1"/>
            </p:cNvCxnSpPr>
            <p:nvPr/>
          </p:nvCxnSpPr>
          <p:spPr>
            <a:xfrm rot="10800000" flipH="1">
              <a:off x="6650750" y="7697912"/>
              <a:ext cx="1488300" cy="2374800"/>
            </a:xfrm>
            <a:prstGeom prst="bentConnector3">
              <a:avLst>
                <a:gd name="adj1" fmla="val -63743"/>
              </a:avLst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pic>
          <p:nvPicPr>
            <p:cNvPr id="62" name="Google Shape;62;p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2182179" y="11019123"/>
              <a:ext cx="453600" cy="453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" name="Google Shape;63;p1"/>
            <p:cNvSpPr txBox="1"/>
            <p:nvPr/>
          </p:nvSpPr>
          <p:spPr>
            <a:xfrm>
              <a:off x="11658914" y="11410911"/>
              <a:ext cx="1500132" cy="4801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Amazon S3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添付資料保管</a:t>
              </a:r>
              <a:endParaRPr sz="83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ストレージ</a:t>
              </a:r>
              <a:endParaRPr sz="83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13298517" y="6494693"/>
              <a:ext cx="6243903" cy="7096043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79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審査・承認</a:t>
              </a:r>
              <a:endParaRPr/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7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5" name="Google Shape;65;p1"/>
            <p:cNvGrpSpPr/>
            <p:nvPr/>
          </p:nvGrpSpPr>
          <p:grpSpPr>
            <a:xfrm>
              <a:off x="7643695" y="12705366"/>
              <a:ext cx="1500132" cy="731534"/>
              <a:chOff x="7217185" y="4531765"/>
              <a:chExt cx="1071523" cy="522524"/>
            </a:xfrm>
          </p:grpSpPr>
          <p:pic>
            <p:nvPicPr>
              <p:cNvPr id="66" name="Google Shape;66;p1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7613511" y="4531765"/>
                <a:ext cx="324000" cy="324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7" name="Google Shape;67;p1"/>
              <p:cNvSpPr txBox="1"/>
              <p:nvPr/>
            </p:nvSpPr>
            <p:spPr>
              <a:xfrm>
                <a:off x="7217185" y="4803671"/>
                <a:ext cx="1071523" cy="2506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3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Amazon SES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3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メール通知</a:t>
                </a:r>
                <a:endParaRPr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68" name="Google Shape;68;p1"/>
            <p:cNvCxnSpPr>
              <a:stCxn id="66" idx="1"/>
              <a:endCxn id="59" idx="2"/>
            </p:cNvCxnSpPr>
            <p:nvPr/>
          </p:nvCxnSpPr>
          <p:spPr>
            <a:xfrm rot="10800000">
              <a:off x="6289051" y="10226466"/>
              <a:ext cx="1909500" cy="2705700"/>
            </a:xfrm>
            <a:prstGeom prst="bentConnector2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pic>
          <p:nvPicPr>
            <p:cNvPr id="69" name="Google Shape;69;p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1589178" y="9156932"/>
              <a:ext cx="538927" cy="511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" name="Google Shape;70;p1"/>
            <p:cNvSpPr txBox="1"/>
            <p:nvPr/>
          </p:nvSpPr>
          <p:spPr>
            <a:xfrm>
              <a:off x="21574341" y="9642582"/>
              <a:ext cx="543739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職員</a:t>
              </a:r>
              <a:endParaRPr/>
            </a:p>
          </p:txBody>
        </p:sp>
        <p:cxnSp>
          <p:nvCxnSpPr>
            <p:cNvPr id="71" name="Google Shape;71;p1"/>
            <p:cNvCxnSpPr>
              <a:stCxn id="69" idx="1"/>
              <a:endCxn id="53" idx="3"/>
            </p:cNvCxnSpPr>
            <p:nvPr/>
          </p:nvCxnSpPr>
          <p:spPr>
            <a:xfrm rot="10800000">
              <a:off x="20234978" y="5705720"/>
              <a:ext cx="1354200" cy="3706800"/>
            </a:xfrm>
            <a:prstGeom prst="bentConnector3">
              <a:avLst>
                <a:gd name="adj1" fmla="val 192205"/>
              </a:avLst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72" name="Google Shape;72;p1"/>
            <p:cNvCxnSpPr>
              <a:stCxn id="69" idx="1"/>
              <a:endCxn id="73" idx="3"/>
            </p:cNvCxnSpPr>
            <p:nvPr/>
          </p:nvCxnSpPr>
          <p:spPr>
            <a:xfrm rot="10800000">
              <a:off x="18951578" y="8736620"/>
              <a:ext cx="2637600" cy="675900"/>
            </a:xfrm>
            <a:prstGeom prst="bentConnector3">
              <a:avLst>
                <a:gd name="adj1" fmla="val 98715"/>
              </a:avLst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74" name="Google Shape;74;p1"/>
            <p:cNvSpPr txBox="1"/>
            <p:nvPr/>
          </p:nvSpPr>
          <p:spPr>
            <a:xfrm>
              <a:off x="17875296" y="8950554"/>
              <a:ext cx="1675104" cy="3508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Elastic Load Balancing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負荷分散</a:t>
              </a:r>
              <a:endParaRPr/>
            </a:p>
          </p:txBody>
        </p:sp>
        <p:cxnSp>
          <p:nvCxnSpPr>
            <p:cNvPr id="75" name="Google Shape;75;p1"/>
            <p:cNvCxnSpPr>
              <a:stCxn id="76" idx="6"/>
            </p:cNvCxnSpPr>
            <p:nvPr/>
          </p:nvCxnSpPr>
          <p:spPr>
            <a:xfrm rot="10800000" flipH="1">
              <a:off x="9813288" y="5867032"/>
              <a:ext cx="1508400" cy="1735500"/>
            </a:xfrm>
            <a:prstGeom prst="bentConnector2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77" name="Google Shape;77;p1"/>
            <p:cNvCxnSpPr>
              <a:stCxn id="78" idx="2"/>
              <a:endCxn id="53" idx="1"/>
            </p:cNvCxnSpPr>
            <p:nvPr/>
          </p:nvCxnSpPr>
          <p:spPr>
            <a:xfrm rot="10800000" flipH="1">
              <a:off x="16768184" y="5705756"/>
              <a:ext cx="2157600" cy="4302300"/>
            </a:xfrm>
            <a:prstGeom prst="bentConnector3">
              <a:avLst>
                <a:gd name="adj1" fmla="val -104826"/>
              </a:avLst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79" name="Google Shape;79;p1"/>
            <p:cNvSpPr txBox="1"/>
            <p:nvPr/>
          </p:nvSpPr>
          <p:spPr>
            <a:xfrm>
              <a:off x="6446937" y="9652545"/>
              <a:ext cx="955269" cy="2431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8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インターネット</a:t>
              </a:r>
              <a:endParaRPr/>
            </a:p>
          </p:txBody>
        </p:sp>
        <p:cxnSp>
          <p:nvCxnSpPr>
            <p:cNvPr id="80" name="Google Shape;80;p1"/>
            <p:cNvCxnSpPr>
              <a:stCxn id="73" idx="1"/>
              <a:endCxn id="81" idx="3"/>
            </p:cNvCxnSpPr>
            <p:nvPr/>
          </p:nvCxnSpPr>
          <p:spPr>
            <a:xfrm flipH="1">
              <a:off x="17294016" y="8736647"/>
              <a:ext cx="1203900" cy="1800"/>
            </a:xfrm>
            <a:prstGeom prst="bentConnector3">
              <a:avLst>
                <a:gd name="adj1" fmla="val 190600"/>
              </a:avLst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pic>
          <p:nvPicPr>
            <p:cNvPr id="73" name="Google Shape;73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8497916" y="8509847"/>
              <a:ext cx="453600" cy="453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Google Shape;82;p1"/>
            <p:cNvSpPr/>
            <p:nvPr/>
          </p:nvSpPr>
          <p:spPr>
            <a:xfrm>
              <a:off x="7583912" y="6369370"/>
              <a:ext cx="460858" cy="460858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6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１</a:t>
              </a: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17930912" y="6409539"/>
              <a:ext cx="460858" cy="460858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6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pic>
          <p:nvPicPr>
            <p:cNvPr id="61" name="Google Shape;61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139003" y="7471152"/>
              <a:ext cx="453600" cy="453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" name="Google Shape;84;p1"/>
            <p:cNvSpPr txBox="1"/>
            <p:nvPr/>
          </p:nvSpPr>
          <p:spPr>
            <a:xfrm>
              <a:off x="7502792" y="7891786"/>
              <a:ext cx="1675104" cy="3508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Elastic Load Balancing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負荷分散</a:t>
              </a:r>
              <a:endParaRPr/>
            </a:p>
          </p:txBody>
        </p:sp>
        <p:cxnSp>
          <p:nvCxnSpPr>
            <p:cNvPr id="85" name="Google Shape;85;p1"/>
            <p:cNvCxnSpPr>
              <a:stCxn id="86" idx="6"/>
              <a:endCxn id="62" idx="1"/>
            </p:cNvCxnSpPr>
            <p:nvPr/>
          </p:nvCxnSpPr>
          <p:spPr>
            <a:xfrm>
              <a:off x="9813288" y="7753662"/>
              <a:ext cx="2368800" cy="3492300"/>
            </a:xfrm>
            <a:prstGeom prst="bentConnector3">
              <a:avLst>
                <a:gd name="adj1" fmla="val -48723"/>
              </a:avLst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87" name="Google Shape;87;p1"/>
            <p:cNvCxnSpPr>
              <a:stCxn id="59" idx="3"/>
              <a:endCxn id="88" idx="1"/>
            </p:cNvCxnSpPr>
            <p:nvPr/>
          </p:nvCxnSpPr>
          <p:spPr>
            <a:xfrm rot="10800000" flipH="1">
              <a:off x="6650750" y="8749712"/>
              <a:ext cx="2947500" cy="1323000"/>
            </a:xfrm>
            <a:prstGeom prst="bentConnector3">
              <a:avLst>
                <a:gd name="adj1" fmla="val -7430"/>
              </a:avLst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grpSp>
          <p:nvGrpSpPr>
            <p:cNvPr id="89" name="Google Shape;89;p1"/>
            <p:cNvGrpSpPr/>
            <p:nvPr/>
          </p:nvGrpSpPr>
          <p:grpSpPr>
            <a:xfrm>
              <a:off x="13213793" y="7368916"/>
              <a:ext cx="1548558" cy="754713"/>
              <a:chOff x="5317819" y="3248380"/>
              <a:chExt cx="1106113" cy="539081"/>
            </a:xfrm>
          </p:grpSpPr>
          <p:pic>
            <p:nvPicPr>
              <p:cNvPr id="90" name="Google Shape;90;p1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5708875" y="3248380"/>
                <a:ext cx="324000" cy="324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1" name="Google Shape;91;p1"/>
              <p:cNvSpPr txBox="1"/>
              <p:nvPr/>
            </p:nvSpPr>
            <p:spPr>
              <a:xfrm>
                <a:off x="5317819" y="3536843"/>
                <a:ext cx="1106113" cy="2506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3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Amazon Simple Queue Service (Amazon SQS)</a:t>
                </a:r>
                <a:endParaRPr/>
              </a:p>
            </p:txBody>
          </p:sp>
        </p:grpSp>
        <p:grpSp>
          <p:nvGrpSpPr>
            <p:cNvPr id="92" name="Google Shape;92;p1"/>
            <p:cNvGrpSpPr/>
            <p:nvPr/>
          </p:nvGrpSpPr>
          <p:grpSpPr>
            <a:xfrm>
              <a:off x="14783205" y="7372749"/>
              <a:ext cx="936475" cy="781952"/>
              <a:chOff x="6438830" y="3251116"/>
              <a:chExt cx="668911" cy="558537"/>
            </a:xfrm>
          </p:grpSpPr>
          <p:pic>
            <p:nvPicPr>
              <p:cNvPr id="93" name="Google Shape;93;p1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6611285" y="3251116"/>
                <a:ext cx="324000" cy="324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4" name="Google Shape;94;p1"/>
              <p:cNvSpPr txBox="1"/>
              <p:nvPr/>
            </p:nvSpPr>
            <p:spPr>
              <a:xfrm>
                <a:off x="6438830" y="3559035"/>
                <a:ext cx="668911" cy="2506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3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AWS Lambda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3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非同期連携処理</a:t>
                </a:r>
                <a:endParaRPr/>
              </a:p>
            </p:txBody>
          </p:sp>
        </p:grpSp>
        <p:cxnSp>
          <p:nvCxnSpPr>
            <p:cNvPr id="95" name="Google Shape;95;p1"/>
            <p:cNvCxnSpPr>
              <a:stCxn id="90" idx="3"/>
              <a:endCxn id="93" idx="1"/>
            </p:cNvCxnSpPr>
            <p:nvPr/>
          </p:nvCxnSpPr>
          <p:spPr>
            <a:xfrm>
              <a:off x="14214871" y="7595716"/>
              <a:ext cx="809700" cy="390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96" name="Google Shape;96;p1"/>
            <p:cNvSpPr txBox="1"/>
            <p:nvPr/>
          </p:nvSpPr>
          <p:spPr>
            <a:xfrm>
              <a:off x="11556301" y="7370514"/>
              <a:ext cx="1506071" cy="2431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8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連携処理（非同期）</a:t>
              </a:r>
              <a:endParaRPr sz="9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7" name="Google Shape;97;p1"/>
            <p:cNvGrpSpPr/>
            <p:nvPr/>
          </p:nvGrpSpPr>
          <p:grpSpPr>
            <a:xfrm>
              <a:off x="9410590" y="8522958"/>
              <a:ext cx="829073" cy="859228"/>
              <a:chOff x="3397481" y="4335984"/>
              <a:chExt cx="592195" cy="613734"/>
            </a:xfrm>
          </p:grpSpPr>
          <p:pic>
            <p:nvPicPr>
              <p:cNvPr id="88" name="Google Shape;88;p1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3531578" y="4335984"/>
                <a:ext cx="324000" cy="324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8" name="Google Shape;98;p1"/>
              <p:cNvSpPr txBox="1"/>
              <p:nvPr/>
            </p:nvSpPr>
            <p:spPr>
              <a:xfrm>
                <a:off x="3397481" y="4606767"/>
                <a:ext cx="592195" cy="3429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3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Amazon S3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3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審査結果保管</a:t>
                </a:r>
                <a:endParaRPr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3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ストレージ</a:t>
                </a:r>
                <a:endParaRPr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" name="Google Shape;99;p1"/>
            <p:cNvGrpSpPr/>
            <p:nvPr/>
          </p:nvGrpSpPr>
          <p:grpSpPr>
            <a:xfrm>
              <a:off x="9251511" y="10857924"/>
              <a:ext cx="1147237" cy="894788"/>
              <a:chOff x="2487617" y="3901785"/>
              <a:chExt cx="819455" cy="639134"/>
            </a:xfrm>
          </p:grpSpPr>
          <p:pic>
            <p:nvPicPr>
              <p:cNvPr id="100" name="Google Shape;100;p1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2735344" y="3901785"/>
                <a:ext cx="324000" cy="324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1" name="Google Shape;101;p1"/>
              <p:cNvSpPr txBox="1"/>
              <p:nvPr/>
            </p:nvSpPr>
            <p:spPr>
              <a:xfrm>
                <a:off x="2487617" y="4197968"/>
                <a:ext cx="819455" cy="3429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3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Amazon S3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3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コンテンツ配信</a:t>
                </a:r>
                <a:endParaRPr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3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ストレージ</a:t>
                </a:r>
                <a:endParaRPr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2" name="Google Shape;102;p1"/>
            <p:cNvGrpSpPr/>
            <p:nvPr/>
          </p:nvGrpSpPr>
          <p:grpSpPr>
            <a:xfrm>
              <a:off x="7652576" y="10849805"/>
              <a:ext cx="1463671" cy="747333"/>
              <a:chOff x="1345521" y="3895984"/>
              <a:chExt cx="1045479" cy="533809"/>
            </a:xfrm>
          </p:grpSpPr>
          <p:pic>
            <p:nvPicPr>
              <p:cNvPr id="103" name="Google Shape;103;p1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1706260" y="3895984"/>
                <a:ext cx="324000" cy="324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4" name="Google Shape;104;p1"/>
              <p:cNvSpPr txBox="1"/>
              <p:nvPr/>
            </p:nvSpPr>
            <p:spPr>
              <a:xfrm>
                <a:off x="1345521" y="4179175"/>
                <a:ext cx="1045479" cy="2506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3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Amazon CloudFront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3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フロントエンド配信CDN</a:t>
                </a:r>
                <a:endParaRPr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05" name="Google Shape;105;p1"/>
            <p:cNvCxnSpPr>
              <a:stCxn id="59" idx="3"/>
              <a:endCxn id="103" idx="1"/>
            </p:cNvCxnSpPr>
            <p:nvPr/>
          </p:nvCxnSpPr>
          <p:spPr>
            <a:xfrm>
              <a:off x="6650750" y="10072712"/>
              <a:ext cx="1506900" cy="1003800"/>
            </a:xfrm>
            <a:prstGeom prst="bentConnector3">
              <a:avLst>
                <a:gd name="adj1" fmla="val -62338"/>
              </a:avLst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06" name="Google Shape;106;p1"/>
            <p:cNvCxnSpPr>
              <a:stCxn id="103" idx="3"/>
              <a:endCxn id="100" idx="1"/>
            </p:cNvCxnSpPr>
            <p:nvPr/>
          </p:nvCxnSpPr>
          <p:spPr>
            <a:xfrm>
              <a:off x="8611211" y="11076605"/>
              <a:ext cx="987000" cy="810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07" name="Google Shape;107;p1"/>
            <p:cNvCxnSpPr>
              <a:stCxn id="78" idx="2"/>
              <a:endCxn id="108" idx="3"/>
            </p:cNvCxnSpPr>
            <p:nvPr/>
          </p:nvCxnSpPr>
          <p:spPr>
            <a:xfrm flipH="1">
              <a:off x="14173484" y="10008056"/>
              <a:ext cx="2594700" cy="131100"/>
            </a:xfrm>
            <a:prstGeom prst="bentConnector3">
              <a:avLst>
                <a:gd name="adj1" fmla="val 102947"/>
              </a:avLst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09" name="Google Shape;109;p1"/>
            <p:cNvSpPr txBox="1"/>
            <p:nvPr/>
          </p:nvSpPr>
          <p:spPr>
            <a:xfrm>
              <a:off x="9132028" y="7208982"/>
              <a:ext cx="943446" cy="2215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Amazon ECS</a:t>
              </a:r>
              <a:endParaRPr sz="83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8985639" y="7248056"/>
              <a:ext cx="1044368" cy="1028122"/>
            </a:xfrm>
            <a:prstGeom prst="rect">
              <a:avLst/>
            </a:prstGeom>
            <a:noFill/>
            <a:ln w="12700" cap="flat" cmpd="sng">
              <a:solidFill>
                <a:srgbClr val="D86613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128000" tIns="0" rIns="504000" bIns="640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39" b="0" i="0" u="none" strike="noStrike" cap="none">
                <a:solidFill>
                  <a:srgbClr val="D8661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1" name="Google Shape;111;p1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8980574" y="7246114"/>
              <a:ext cx="271849" cy="2718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1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9283123" y="7441198"/>
              <a:ext cx="504000" cy="50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1"/>
            <p:cNvSpPr txBox="1"/>
            <p:nvPr/>
          </p:nvSpPr>
          <p:spPr>
            <a:xfrm>
              <a:off x="9120700" y="7870433"/>
              <a:ext cx="806631" cy="3508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　バックエンド</a:t>
              </a:r>
              <a:endParaRPr sz="83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アプリケーション</a:t>
              </a:r>
              <a:endParaRPr sz="83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"/>
            <p:cNvSpPr txBox="1"/>
            <p:nvPr/>
          </p:nvSpPr>
          <p:spPr>
            <a:xfrm>
              <a:off x="16643730" y="8202862"/>
              <a:ext cx="943446" cy="2215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Amazon ECS</a:t>
              </a:r>
              <a:endParaRPr sz="83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16486012" y="8155231"/>
              <a:ext cx="1044368" cy="1150593"/>
            </a:xfrm>
            <a:prstGeom prst="rect">
              <a:avLst/>
            </a:prstGeom>
            <a:noFill/>
            <a:ln w="12700" cap="flat" cmpd="sng">
              <a:solidFill>
                <a:srgbClr val="D86613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128000" tIns="0" rIns="504000" bIns="640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39" b="0" i="0" u="none" strike="noStrike" cap="none">
                <a:solidFill>
                  <a:srgbClr val="D8661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6" name="Google Shape;116;p1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6480946" y="8149363"/>
              <a:ext cx="271849" cy="2718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1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6789947" y="8486540"/>
              <a:ext cx="504000" cy="50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" name="Google Shape;117;p1"/>
            <p:cNvSpPr txBox="1"/>
            <p:nvPr/>
          </p:nvSpPr>
          <p:spPr>
            <a:xfrm>
              <a:off x="16617105" y="8848343"/>
              <a:ext cx="827471" cy="4801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　コンテナ</a:t>
              </a:r>
              <a:endParaRPr sz="83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アプリケーション</a:t>
              </a:r>
              <a:endParaRPr sz="83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(フロントエンド)</a:t>
              </a:r>
              <a:endParaRPr sz="83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8" name="Google Shape;118;p1"/>
            <p:cNvCxnSpPr>
              <a:stCxn id="93" idx="3"/>
              <a:endCxn id="108" idx="3"/>
            </p:cNvCxnSpPr>
            <p:nvPr/>
          </p:nvCxnSpPr>
          <p:spPr>
            <a:xfrm flipH="1">
              <a:off x="14173542" y="7599549"/>
              <a:ext cx="1304700" cy="2539500"/>
            </a:xfrm>
            <a:prstGeom prst="bentConnector3">
              <a:avLst>
                <a:gd name="adj1" fmla="val 106389"/>
              </a:avLst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grpSp>
          <p:nvGrpSpPr>
            <p:cNvPr id="119" name="Google Shape;119;p1"/>
            <p:cNvGrpSpPr/>
            <p:nvPr/>
          </p:nvGrpSpPr>
          <p:grpSpPr>
            <a:xfrm>
              <a:off x="11658244" y="9894480"/>
              <a:ext cx="1500132" cy="1260206"/>
              <a:chOff x="4188767" y="2352919"/>
              <a:chExt cx="1071523" cy="900147"/>
            </a:xfrm>
          </p:grpSpPr>
          <p:sp>
            <p:nvSpPr>
              <p:cNvPr id="120" name="Google Shape;120;p1"/>
              <p:cNvSpPr txBox="1"/>
              <p:nvPr/>
            </p:nvSpPr>
            <p:spPr>
              <a:xfrm>
                <a:off x="4188767" y="2633116"/>
                <a:ext cx="1071523" cy="61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3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Amazon DocumentDB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3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申請・届出内容保管</a:t>
                </a:r>
                <a:endParaRPr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3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審査結果保管</a:t>
                </a:r>
                <a:br>
                  <a:rPr lang="en-US" sz="83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sz="83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ユーザ情報保管</a:t>
                </a:r>
                <a:endParaRPr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3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データベース</a:t>
                </a:r>
                <a:endParaRPr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21" name="Google Shape;121;p1"/>
              <p:cNvPicPr preferRelativeResize="0"/>
              <p:nvPr/>
            </p:nvPicPr>
            <p:blipFill rotWithShape="1">
              <a:blip r:embed="rId15">
                <a:alphaModFix/>
              </a:blip>
              <a:srcRect/>
              <a:stretch/>
            </p:blipFill>
            <p:spPr>
              <a:xfrm>
                <a:off x="4562528" y="2352919"/>
                <a:ext cx="324000" cy="324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122" name="Google Shape;122;p1"/>
            <p:cNvCxnSpPr>
              <a:stCxn id="86" idx="6"/>
              <a:endCxn id="121" idx="1"/>
            </p:cNvCxnSpPr>
            <p:nvPr/>
          </p:nvCxnSpPr>
          <p:spPr>
            <a:xfrm>
              <a:off x="9813288" y="7753662"/>
              <a:ext cx="2368200" cy="2367600"/>
            </a:xfrm>
            <a:prstGeom prst="bentConnector3">
              <a:avLst>
                <a:gd name="adj1" fmla="val -48750"/>
              </a:avLst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23" name="Google Shape;123;p1"/>
            <p:cNvCxnSpPr>
              <a:stCxn id="124" idx="2"/>
              <a:endCxn id="121" idx="1"/>
            </p:cNvCxnSpPr>
            <p:nvPr/>
          </p:nvCxnSpPr>
          <p:spPr>
            <a:xfrm rot="-5400000" flipH="1">
              <a:off x="11311399" y="9251096"/>
              <a:ext cx="812400" cy="927900"/>
            </a:xfrm>
            <a:prstGeom prst="bentConnector2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grpSp>
          <p:nvGrpSpPr>
            <p:cNvPr id="125" name="Google Shape;125;p1"/>
            <p:cNvGrpSpPr/>
            <p:nvPr/>
          </p:nvGrpSpPr>
          <p:grpSpPr>
            <a:xfrm>
              <a:off x="11623259" y="8523063"/>
              <a:ext cx="1548558" cy="754713"/>
              <a:chOff x="5317819" y="3248380"/>
              <a:chExt cx="1106113" cy="539081"/>
            </a:xfrm>
          </p:grpSpPr>
          <p:pic>
            <p:nvPicPr>
              <p:cNvPr id="126" name="Google Shape;126;p1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5708875" y="3248380"/>
                <a:ext cx="324000" cy="324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7" name="Google Shape;127;p1"/>
              <p:cNvSpPr txBox="1"/>
              <p:nvPr/>
            </p:nvSpPr>
            <p:spPr>
              <a:xfrm>
                <a:off x="5317819" y="3536843"/>
                <a:ext cx="1106113" cy="2506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3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Amazon Simple Queue Service (Amazon SQS)</a:t>
                </a:r>
                <a:endParaRPr/>
              </a:p>
            </p:txBody>
          </p:sp>
        </p:grpSp>
        <p:grpSp>
          <p:nvGrpSpPr>
            <p:cNvPr id="128" name="Google Shape;128;p1"/>
            <p:cNvGrpSpPr/>
            <p:nvPr/>
          </p:nvGrpSpPr>
          <p:grpSpPr>
            <a:xfrm>
              <a:off x="10785411" y="8526894"/>
              <a:ext cx="936475" cy="781952"/>
              <a:chOff x="6438830" y="3251116"/>
              <a:chExt cx="668911" cy="558537"/>
            </a:xfrm>
          </p:grpSpPr>
          <p:pic>
            <p:nvPicPr>
              <p:cNvPr id="129" name="Google Shape;129;p1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6611285" y="3251116"/>
                <a:ext cx="324000" cy="324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4" name="Google Shape;124;p1"/>
              <p:cNvSpPr txBox="1"/>
              <p:nvPr/>
            </p:nvSpPr>
            <p:spPr>
              <a:xfrm>
                <a:off x="6438830" y="3559035"/>
                <a:ext cx="668911" cy="2506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3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AWS Lambda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3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非同期連携処理</a:t>
                </a:r>
                <a:endParaRPr/>
              </a:p>
            </p:txBody>
          </p:sp>
        </p:grpSp>
        <p:cxnSp>
          <p:nvCxnSpPr>
            <p:cNvPr id="130" name="Google Shape;130;p1"/>
            <p:cNvCxnSpPr>
              <a:stCxn id="78" idx="2"/>
              <a:endCxn id="126" idx="3"/>
            </p:cNvCxnSpPr>
            <p:nvPr/>
          </p:nvCxnSpPr>
          <p:spPr>
            <a:xfrm rot="10800000">
              <a:off x="12624284" y="8749856"/>
              <a:ext cx="4143900" cy="1258200"/>
            </a:xfrm>
            <a:prstGeom prst="bentConnector3">
              <a:avLst>
                <a:gd name="adj1" fmla="val 64513"/>
              </a:avLst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31" name="Google Shape;131;p1"/>
            <p:cNvCxnSpPr>
              <a:stCxn id="126" idx="1"/>
              <a:endCxn id="129" idx="3"/>
            </p:cNvCxnSpPr>
            <p:nvPr/>
          </p:nvCxnSpPr>
          <p:spPr>
            <a:xfrm flipH="1">
              <a:off x="11480437" y="8749863"/>
              <a:ext cx="690300" cy="390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76" name="Google Shape;76;p1"/>
            <p:cNvSpPr/>
            <p:nvPr/>
          </p:nvSpPr>
          <p:spPr>
            <a:xfrm>
              <a:off x="9712488" y="7552132"/>
              <a:ext cx="100800" cy="1008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6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9712488" y="7703262"/>
              <a:ext cx="100800" cy="1008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6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16768184" y="8698550"/>
              <a:ext cx="100800" cy="1008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6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16768184" y="8858570"/>
              <a:ext cx="100800" cy="1008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6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"/>
            <p:cNvSpPr txBox="1"/>
            <p:nvPr/>
          </p:nvSpPr>
          <p:spPr>
            <a:xfrm>
              <a:off x="13358653" y="8509204"/>
              <a:ext cx="1506071" cy="2431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8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連携処理（非同期）</a:t>
              </a:r>
              <a:endParaRPr sz="9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5" name="Google Shape;135;p1"/>
            <p:cNvCxnSpPr>
              <a:stCxn id="136" idx="1"/>
              <a:endCxn id="62" idx="3"/>
            </p:cNvCxnSpPr>
            <p:nvPr/>
          </p:nvCxnSpPr>
          <p:spPr>
            <a:xfrm flipH="1">
              <a:off x="12635847" y="9997646"/>
              <a:ext cx="4154100" cy="1248300"/>
            </a:xfrm>
            <a:prstGeom prst="bentConnector3">
              <a:avLst>
                <a:gd name="adj1" fmla="val 64890"/>
              </a:avLst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37" name="Google Shape;137;p1"/>
            <p:cNvSpPr/>
            <p:nvPr/>
          </p:nvSpPr>
          <p:spPr>
            <a:xfrm>
              <a:off x="14052682" y="8292590"/>
              <a:ext cx="252000" cy="2520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７</a:t>
              </a: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7761610" y="7390383"/>
              <a:ext cx="252000" cy="2520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6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0516343" y="9838008"/>
              <a:ext cx="252000" cy="2520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26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0504809" y="10938254"/>
              <a:ext cx="252000" cy="2520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26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2150731" y="7158734"/>
              <a:ext cx="252000" cy="2520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26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5160375" y="9512572"/>
              <a:ext cx="252000" cy="2520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26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7642365" y="8434225"/>
              <a:ext cx="252000" cy="2520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126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0470263" y="8463278"/>
              <a:ext cx="252000" cy="2520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９</a:t>
              </a: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0529750" y="9545744"/>
              <a:ext cx="252000" cy="2520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８</a:t>
              </a: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6737" y="8209915"/>
              <a:ext cx="252000" cy="2520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 sz="126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1316308" y="11924733"/>
              <a:ext cx="252000" cy="2520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11</a:t>
              </a:r>
              <a:endParaRPr sz="126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7798187" y="9767821"/>
              <a:ext cx="252000" cy="2520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12</a:t>
              </a:r>
              <a:endParaRPr sz="126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7761610" y="10779760"/>
              <a:ext cx="252000" cy="2520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6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15164462" y="9821531"/>
              <a:ext cx="252000" cy="2520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６</a:t>
              </a: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15169444" y="10937675"/>
              <a:ext cx="252000" cy="2520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６</a:t>
              </a:r>
              <a:endParaRPr/>
            </a:p>
          </p:txBody>
        </p:sp>
        <p:grpSp>
          <p:nvGrpSpPr>
            <p:cNvPr id="152" name="Google Shape;152;p1"/>
            <p:cNvGrpSpPr/>
            <p:nvPr/>
          </p:nvGrpSpPr>
          <p:grpSpPr>
            <a:xfrm>
              <a:off x="13196599" y="9912245"/>
              <a:ext cx="1500132" cy="1267172"/>
              <a:chOff x="5305537" y="3226299"/>
              <a:chExt cx="1071523" cy="905123"/>
            </a:xfrm>
          </p:grpSpPr>
          <p:sp>
            <p:nvSpPr>
              <p:cNvPr id="153" name="Google Shape;153;p1"/>
              <p:cNvSpPr txBox="1"/>
              <p:nvPr/>
            </p:nvSpPr>
            <p:spPr>
              <a:xfrm>
                <a:off x="5305537" y="3511472"/>
                <a:ext cx="1071523" cy="61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3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Amazon Aurora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3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審査データ保管</a:t>
                </a:r>
                <a:endParaRPr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3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審査結果保管</a:t>
                </a:r>
                <a:br>
                  <a:rPr lang="en-US" sz="83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sz="83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ユーザ情報保管</a:t>
                </a:r>
                <a:endParaRPr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3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データベース</a:t>
                </a:r>
                <a:endParaRPr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08" name="Google Shape;108;p1"/>
              <p:cNvPicPr preferRelativeResize="0"/>
              <p:nvPr/>
            </p:nvPicPr>
            <p:blipFill rotWithShape="1">
              <a:blip r:embed="rId16">
                <a:alphaModFix/>
              </a:blip>
              <a:srcRect/>
              <a:stretch/>
            </p:blipFill>
            <p:spPr>
              <a:xfrm>
                <a:off x="5679298" y="3226299"/>
                <a:ext cx="324000" cy="324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154" name="Google Shape;154;p1"/>
            <p:cNvCxnSpPr>
              <a:stCxn id="129" idx="1"/>
              <a:endCxn id="88" idx="3"/>
            </p:cNvCxnSpPr>
            <p:nvPr/>
          </p:nvCxnSpPr>
          <p:spPr>
            <a:xfrm rot="10800000">
              <a:off x="10051848" y="8749794"/>
              <a:ext cx="975000" cy="390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55" name="Google Shape;155;p1"/>
            <p:cNvCxnSpPr>
              <a:stCxn id="61" idx="3"/>
              <a:endCxn id="112" idx="1"/>
            </p:cNvCxnSpPr>
            <p:nvPr/>
          </p:nvCxnSpPr>
          <p:spPr>
            <a:xfrm rot="10800000" flipH="1">
              <a:off x="8592603" y="7693152"/>
              <a:ext cx="690600" cy="480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56" name="Google Shape;156;p1"/>
            <p:cNvCxnSpPr/>
            <p:nvPr/>
          </p:nvCxnSpPr>
          <p:spPr>
            <a:xfrm>
              <a:off x="9821377" y="7598268"/>
              <a:ext cx="3931200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grpSp>
          <p:nvGrpSpPr>
            <p:cNvPr id="157" name="Google Shape;157;p1"/>
            <p:cNvGrpSpPr/>
            <p:nvPr/>
          </p:nvGrpSpPr>
          <p:grpSpPr>
            <a:xfrm>
              <a:off x="9897326" y="12706444"/>
              <a:ext cx="1548558" cy="754713"/>
              <a:chOff x="5317819" y="3248380"/>
              <a:chExt cx="1106113" cy="539081"/>
            </a:xfrm>
          </p:grpSpPr>
          <p:pic>
            <p:nvPicPr>
              <p:cNvPr id="158" name="Google Shape;158;p1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5708875" y="3248380"/>
                <a:ext cx="324000" cy="324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9" name="Google Shape;159;p1"/>
              <p:cNvSpPr txBox="1"/>
              <p:nvPr/>
            </p:nvSpPr>
            <p:spPr>
              <a:xfrm>
                <a:off x="5317819" y="3536843"/>
                <a:ext cx="1106113" cy="2506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3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Amazon Simple Queue Service (Amazon SQS)</a:t>
                </a:r>
                <a:endParaRPr/>
              </a:p>
            </p:txBody>
          </p:sp>
        </p:grpSp>
        <p:cxnSp>
          <p:nvCxnSpPr>
            <p:cNvPr id="160" name="Google Shape;160;p1"/>
            <p:cNvCxnSpPr>
              <a:stCxn id="124" idx="2"/>
              <a:endCxn id="158" idx="3"/>
            </p:cNvCxnSpPr>
            <p:nvPr/>
          </p:nvCxnSpPr>
          <p:spPr>
            <a:xfrm rot="5400000">
              <a:off x="9263899" y="10943396"/>
              <a:ext cx="3624300" cy="355200"/>
            </a:xfrm>
            <a:prstGeom prst="bentConnector2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61" name="Google Shape;161;p1"/>
            <p:cNvCxnSpPr>
              <a:stCxn id="158" idx="1"/>
              <a:endCxn id="162" idx="3"/>
            </p:cNvCxnSpPr>
            <p:nvPr/>
          </p:nvCxnSpPr>
          <p:spPr>
            <a:xfrm rot="10800000">
              <a:off x="9726004" y="12926044"/>
              <a:ext cx="718800" cy="720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63" name="Google Shape;163;p1"/>
            <p:cNvSpPr/>
            <p:nvPr/>
          </p:nvSpPr>
          <p:spPr>
            <a:xfrm>
              <a:off x="9049257" y="5314921"/>
              <a:ext cx="4274820" cy="632549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79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　　国民認証</a:t>
              </a:r>
              <a:endParaRPr/>
            </a:p>
          </p:txBody>
        </p:sp>
        <p:sp>
          <p:nvSpPr>
            <p:cNvPr id="164" name="Google Shape;164;p1"/>
            <p:cNvSpPr/>
            <p:nvPr/>
          </p:nvSpPr>
          <p:spPr>
            <a:xfrm>
              <a:off x="16855947" y="5314921"/>
              <a:ext cx="4057651" cy="653843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79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　　職員認証</a:t>
              </a:r>
              <a:endParaRPr/>
            </a:p>
          </p:txBody>
        </p:sp>
        <p:sp>
          <p:nvSpPr>
            <p:cNvPr id="165" name="Google Shape;165;p1"/>
            <p:cNvSpPr/>
            <p:nvPr/>
          </p:nvSpPr>
          <p:spPr>
            <a:xfrm>
              <a:off x="8955512" y="5210708"/>
              <a:ext cx="460858" cy="460858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6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166" name="Google Shape;166;p1"/>
            <p:cNvSpPr/>
            <p:nvPr/>
          </p:nvSpPr>
          <p:spPr>
            <a:xfrm>
              <a:off x="16768975" y="5187423"/>
              <a:ext cx="460858" cy="460858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6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  <p:grpSp>
          <p:nvGrpSpPr>
            <p:cNvPr id="167" name="Google Shape;167;p1"/>
            <p:cNvGrpSpPr/>
            <p:nvPr/>
          </p:nvGrpSpPr>
          <p:grpSpPr>
            <a:xfrm>
              <a:off x="19689197" y="7919944"/>
              <a:ext cx="955268" cy="823139"/>
              <a:chOff x="9975486" y="1935867"/>
              <a:chExt cx="682335" cy="587957"/>
            </a:xfrm>
          </p:grpSpPr>
          <p:pic>
            <p:nvPicPr>
              <p:cNvPr id="168" name="Google Shape;168;p1"/>
              <p:cNvPicPr preferRelativeResize="0"/>
              <p:nvPr/>
            </p:nvPicPr>
            <p:blipFill rotWithShape="1">
              <a:blip r:embed="rId17">
                <a:alphaModFix/>
              </a:blip>
              <a:srcRect/>
              <a:stretch/>
            </p:blipFill>
            <p:spPr>
              <a:xfrm>
                <a:off x="10330392" y="1935867"/>
                <a:ext cx="256626" cy="2566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9" name="Google Shape;169;p1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0103284" y="2027552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0" name="Google Shape;170;p1"/>
              <p:cNvSpPr txBox="1"/>
              <p:nvPr/>
            </p:nvSpPr>
            <p:spPr>
              <a:xfrm>
                <a:off x="9975486" y="2350150"/>
                <a:ext cx="682335" cy="1736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8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閉域網</a:t>
                </a:r>
                <a:endParaRPr/>
              </a:p>
            </p:txBody>
          </p:sp>
        </p:grpSp>
        <p:grpSp>
          <p:nvGrpSpPr>
            <p:cNvPr id="171" name="Google Shape;171;p1"/>
            <p:cNvGrpSpPr/>
            <p:nvPr/>
          </p:nvGrpSpPr>
          <p:grpSpPr>
            <a:xfrm>
              <a:off x="8959778" y="12699266"/>
              <a:ext cx="1079142" cy="781952"/>
              <a:chOff x="2279237" y="5576246"/>
              <a:chExt cx="770816" cy="558537"/>
            </a:xfrm>
          </p:grpSpPr>
          <p:pic>
            <p:nvPicPr>
              <p:cNvPr id="162" name="Google Shape;162;p1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2502643" y="5576246"/>
                <a:ext cx="324000" cy="324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2" name="Google Shape;172;p1"/>
              <p:cNvSpPr txBox="1"/>
              <p:nvPr/>
            </p:nvSpPr>
            <p:spPr>
              <a:xfrm>
                <a:off x="2279237" y="5884165"/>
                <a:ext cx="770816" cy="2506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3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AWS Lambda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3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通知メール送信処理</a:t>
                </a:r>
                <a:endParaRPr/>
              </a:p>
            </p:txBody>
          </p:sp>
        </p:grpSp>
        <p:cxnSp>
          <p:nvCxnSpPr>
            <p:cNvPr id="173" name="Google Shape;173;p1"/>
            <p:cNvCxnSpPr>
              <a:stCxn id="162" idx="1"/>
              <a:endCxn id="66" idx="3"/>
            </p:cNvCxnSpPr>
            <p:nvPr/>
          </p:nvCxnSpPr>
          <p:spPr>
            <a:xfrm flipH="1">
              <a:off x="8652146" y="12926066"/>
              <a:ext cx="620400" cy="600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74" name="Google Shape;174;p1"/>
            <p:cNvSpPr txBox="1"/>
            <p:nvPr/>
          </p:nvSpPr>
          <p:spPr>
            <a:xfrm>
              <a:off x="16643730" y="9461968"/>
              <a:ext cx="943446" cy="2215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Amazon ECS</a:t>
              </a:r>
              <a:endParaRPr sz="83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"/>
            <p:cNvSpPr/>
            <p:nvPr/>
          </p:nvSpPr>
          <p:spPr>
            <a:xfrm>
              <a:off x="16486012" y="9414337"/>
              <a:ext cx="1044368" cy="1150593"/>
            </a:xfrm>
            <a:prstGeom prst="rect">
              <a:avLst/>
            </a:prstGeom>
            <a:noFill/>
            <a:ln w="12700" cap="flat" cmpd="sng">
              <a:solidFill>
                <a:srgbClr val="D86613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128000" tIns="0" rIns="504000" bIns="640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39" b="0" i="0" u="none" strike="noStrike" cap="none">
                <a:solidFill>
                  <a:srgbClr val="D8661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6" name="Google Shape;176;p1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6480946" y="9408469"/>
              <a:ext cx="271849" cy="2718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1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6789947" y="9745646"/>
              <a:ext cx="504000" cy="50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7" name="Google Shape;177;p1"/>
            <p:cNvSpPr txBox="1"/>
            <p:nvPr/>
          </p:nvSpPr>
          <p:spPr>
            <a:xfrm>
              <a:off x="16627524" y="10107449"/>
              <a:ext cx="806631" cy="4801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　コンテナ</a:t>
              </a:r>
              <a:endParaRPr sz="83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アプリケーション</a:t>
              </a:r>
              <a:endParaRPr sz="83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(バックエンド)</a:t>
              </a:r>
              <a:endParaRPr sz="83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16768184" y="9957656"/>
              <a:ext cx="100800" cy="1008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6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"/>
            <p:cNvSpPr/>
            <p:nvPr/>
          </p:nvSpPr>
          <p:spPr>
            <a:xfrm>
              <a:off x="16768184" y="10117676"/>
              <a:ext cx="100800" cy="1008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6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9" name="Google Shape;179;p1"/>
            <p:cNvCxnSpPr>
              <a:stCxn id="73" idx="1"/>
              <a:endCxn id="136" idx="3"/>
            </p:cNvCxnSpPr>
            <p:nvPr/>
          </p:nvCxnSpPr>
          <p:spPr>
            <a:xfrm flipH="1">
              <a:off x="17294016" y="8736647"/>
              <a:ext cx="1203900" cy="1260900"/>
            </a:xfrm>
            <a:prstGeom prst="bentConnector3">
              <a:avLst>
                <a:gd name="adj1" fmla="val 190600"/>
              </a:avLst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"/>
          <p:cNvSpPr txBox="1">
            <a:spLocks noGrp="1"/>
          </p:cNvSpPr>
          <p:nvPr>
            <p:ph type="title"/>
          </p:nvPr>
        </p:nvSpPr>
        <p:spPr>
          <a:xfrm>
            <a:off x="2199948" y="1217478"/>
            <a:ext cx="27599343" cy="184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3-2. 税金関連システム</a:t>
            </a:r>
            <a:endParaRPr/>
          </a:p>
        </p:txBody>
      </p:sp>
      <p:grpSp>
        <p:nvGrpSpPr>
          <p:cNvPr id="185" name="Google Shape;185;p3"/>
          <p:cNvGrpSpPr/>
          <p:nvPr/>
        </p:nvGrpSpPr>
        <p:grpSpPr>
          <a:xfrm>
            <a:off x="7615714" y="3981583"/>
            <a:ext cx="16767810" cy="10037495"/>
            <a:chOff x="7615714" y="3981584"/>
            <a:chExt cx="16767810" cy="10037495"/>
          </a:xfrm>
        </p:grpSpPr>
        <p:sp>
          <p:nvSpPr>
            <p:cNvPr id="186" name="Google Shape;186;p3"/>
            <p:cNvSpPr/>
            <p:nvPr/>
          </p:nvSpPr>
          <p:spPr>
            <a:xfrm>
              <a:off x="22697370" y="8343081"/>
              <a:ext cx="1635383" cy="2253096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79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拠点</a:t>
              </a: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12425070" y="5644936"/>
              <a:ext cx="1161317" cy="392210"/>
            </a:xfrm>
            <a:prstGeom prst="rect">
              <a:avLst/>
            </a:prstGeom>
            <a:solidFill>
              <a:srgbClr val="F2F2F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デジタル庁</a:t>
              </a:r>
              <a:br>
                <a:rPr lang="en-US" sz="126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26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マイナ認証</a:t>
              </a: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19924377" y="5639732"/>
              <a:ext cx="1309420" cy="387926"/>
            </a:xfrm>
            <a:prstGeom prst="rect">
              <a:avLst/>
            </a:prstGeom>
            <a:solidFill>
              <a:srgbClr val="F2F2F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GIMA</a:t>
              </a:r>
              <a:endParaRPr sz="12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8996483" y="6200960"/>
              <a:ext cx="12456626" cy="7818119"/>
            </a:xfrm>
            <a:prstGeom prst="rect">
              <a:avLst/>
            </a:prstGeom>
            <a:noFill/>
            <a:ln w="9525" cap="flat" cmpd="sng">
              <a:solidFill>
                <a:srgbClr val="7F7F7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79" b="0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ガバメントクラウド</a:t>
              </a:r>
              <a:endParaRPr/>
            </a:p>
          </p:txBody>
        </p:sp>
        <p:pic>
          <p:nvPicPr>
            <p:cNvPr id="190" name="Google Shape;190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3743444" y="8477414"/>
              <a:ext cx="640080" cy="640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63916" y="9355034"/>
              <a:ext cx="640080" cy="6400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2" name="Google Shape;192;p3"/>
            <p:cNvSpPr/>
            <p:nvPr/>
          </p:nvSpPr>
          <p:spPr>
            <a:xfrm>
              <a:off x="9402871" y="6646234"/>
              <a:ext cx="5348767" cy="7132817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79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　　</a:t>
              </a:r>
              <a:r>
                <a:rPr lang="en-US" sz="1679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申請・届出</a:t>
              </a:r>
              <a:endParaRPr/>
            </a:p>
          </p:txBody>
        </p:sp>
        <p:pic>
          <p:nvPicPr>
            <p:cNvPr id="193" name="Google Shape;193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72165" y="9643913"/>
              <a:ext cx="519357" cy="511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" name="Google Shape;194;p3"/>
            <p:cNvSpPr txBox="1"/>
            <p:nvPr/>
          </p:nvSpPr>
          <p:spPr>
            <a:xfrm>
              <a:off x="7624804" y="10084278"/>
              <a:ext cx="7232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申請者</a:t>
              </a:r>
              <a:endParaRPr/>
            </a:p>
          </p:txBody>
        </p:sp>
        <p:cxnSp>
          <p:nvCxnSpPr>
            <p:cNvPr id="195" name="Google Shape;195;p3"/>
            <p:cNvCxnSpPr>
              <a:stCxn id="194" idx="3"/>
              <a:endCxn id="196" idx="1"/>
            </p:cNvCxnSpPr>
            <p:nvPr/>
          </p:nvCxnSpPr>
          <p:spPr>
            <a:xfrm rot="10800000" flipH="1">
              <a:off x="8348079" y="7863367"/>
              <a:ext cx="1488300" cy="23748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97" name="Google Shape;197;p3"/>
            <p:cNvSpPr/>
            <p:nvPr/>
          </p:nvSpPr>
          <p:spPr>
            <a:xfrm>
              <a:off x="14995846" y="6660148"/>
              <a:ext cx="6243903" cy="7096043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79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審査・承認</a:t>
              </a:r>
              <a:endParaRPr/>
            </a:p>
          </p:txBody>
        </p:sp>
        <p:grpSp>
          <p:nvGrpSpPr>
            <p:cNvPr id="198" name="Google Shape;198;p3"/>
            <p:cNvGrpSpPr/>
            <p:nvPr/>
          </p:nvGrpSpPr>
          <p:grpSpPr>
            <a:xfrm>
              <a:off x="9341024" y="12870821"/>
              <a:ext cx="1500132" cy="731534"/>
              <a:chOff x="7217185" y="4531765"/>
              <a:chExt cx="1071523" cy="522524"/>
            </a:xfrm>
          </p:grpSpPr>
          <p:pic>
            <p:nvPicPr>
              <p:cNvPr id="199" name="Google Shape;199;p3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7613511" y="4531765"/>
                <a:ext cx="324000" cy="324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0" name="Google Shape;200;p3"/>
              <p:cNvSpPr txBox="1"/>
              <p:nvPr/>
            </p:nvSpPr>
            <p:spPr>
              <a:xfrm>
                <a:off x="7217185" y="4803671"/>
                <a:ext cx="1071523" cy="2506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3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Amazon SES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3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メール通知</a:t>
                </a:r>
                <a:endParaRPr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01" name="Google Shape;201;p3"/>
            <p:cNvCxnSpPr>
              <a:stCxn id="199" idx="1"/>
              <a:endCxn id="194" idx="2"/>
            </p:cNvCxnSpPr>
            <p:nvPr/>
          </p:nvCxnSpPr>
          <p:spPr>
            <a:xfrm rot="10800000">
              <a:off x="7986380" y="10391921"/>
              <a:ext cx="1909500" cy="2705700"/>
            </a:xfrm>
            <a:prstGeom prst="bentConnector2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pic>
          <p:nvPicPr>
            <p:cNvPr id="202" name="Google Shape;202;p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3286507" y="9322387"/>
              <a:ext cx="538927" cy="511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3" name="Google Shape;203;p3"/>
            <p:cNvSpPr txBox="1"/>
            <p:nvPr/>
          </p:nvSpPr>
          <p:spPr>
            <a:xfrm>
              <a:off x="23271670" y="9808037"/>
              <a:ext cx="543739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職員</a:t>
              </a:r>
              <a:endParaRPr/>
            </a:p>
          </p:txBody>
        </p:sp>
        <p:cxnSp>
          <p:nvCxnSpPr>
            <p:cNvPr id="204" name="Google Shape;204;p3"/>
            <p:cNvCxnSpPr>
              <a:stCxn id="202" idx="1"/>
              <a:endCxn id="188" idx="3"/>
            </p:cNvCxnSpPr>
            <p:nvPr/>
          </p:nvCxnSpPr>
          <p:spPr>
            <a:xfrm rot="10800000">
              <a:off x="21233907" y="5833675"/>
              <a:ext cx="2052600" cy="3744300"/>
            </a:xfrm>
            <a:prstGeom prst="bentConnector3">
              <a:avLst>
                <a:gd name="adj1" fmla="val 44432"/>
              </a:avLst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05" name="Google Shape;205;p3"/>
            <p:cNvCxnSpPr>
              <a:stCxn id="202" idx="1"/>
              <a:endCxn id="206" idx="3"/>
            </p:cNvCxnSpPr>
            <p:nvPr/>
          </p:nvCxnSpPr>
          <p:spPr>
            <a:xfrm rot="10800000">
              <a:off x="20648907" y="8902075"/>
              <a:ext cx="2637600" cy="675900"/>
            </a:xfrm>
            <a:prstGeom prst="bentConnector3">
              <a:avLst>
                <a:gd name="adj1" fmla="val 34538"/>
              </a:avLst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207" name="Google Shape;207;p3"/>
            <p:cNvSpPr txBox="1"/>
            <p:nvPr/>
          </p:nvSpPr>
          <p:spPr>
            <a:xfrm>
              <a:off x="19572625" y="9116009"/>
              <a:ext cx="1675104" cy="3508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Elastic Load Balancing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負荷分散</a:t>
              </a:r>
              <a:endParaRPr/>
            </a:p>
          </p:txBody>
        </p:sp>
        <p:cxnSp>
          <p:nvCxnSpPr>
            <p:cNvPr id="208" name="Google Shape;208;p3"/>
            <p:cNvCxnSpPr>
              <a:stCxn id="209" idx="6"/>
            </p:cNvCxnSpPr>
            <p:nvPr/>
          </p:nvCxnSpPr>
          <p:spPr>
            <a:xfrm rot="10800000" flipH="1">
              <a:off x="11510617" y="6032487"/>
              <a:ext cx="1508400" cy="1735500"/>
            </a:xfrm>
            <a:prstGeom prst="bentConnector2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10" name="Google Shape;210;p3"/>
            <p:cNvCxnSpPr>
              <a:stCxn id="211" idx="1"/>
              <a:endCxn id="188" idx="1"/>
            </p:cNvCxnSpPr>
            <p:nvPr/>
          </p:nvCxnSpPr>
          <p:spPr>
            <a:xfrm rot="10800000" flipH="1">
              <a:off x="18487276" y="5833795"/>
              <a:ext cx="1437000" cy="3070200"/>
            </a:xfrm>
            <a:prstGeom prst="bentConnector3">
              <a:avLst>
                <a:gd name="adj1" fmla="val -42542"/>
              </a:avLst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212" name="Google Shape;212;p3"/>
            <p:cNvSpPr txBox="1"/>
            <p:nvPr/>
          </p:nvSpPr>
          <p:spPr>
            <a:xfrm>
              <a:off x="8144266" y="9818000"/>
              <a:ext cx="955269" cy="2431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8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インターネット</a:t>
              </a:r>
              <a:endParaRPr/>
            </a:p>
          </p:txBody>
        </p:sp>
        <p:cxnSp>
          <p:nvCxnSpPr>
            <p:cNvPr id="213" name="Google Shape;213;p3"/>
            <p:cNvCxnSpPr>
              <a:stCxn id="206" idx="1"/>
              <a:endCxn id="211" idx="3"/>
            </p:cNvCxnSpPr>
            <p:nvPr/>
          </p:nvCxnSpPr>
          <p:spPr>
            <a:xfrm flipH="1">
              <a:off x="18991345" y="8902102"/>
              <a:ext cx="1203900" cy="18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pic>
          <p:nvPicPr>
            <p:cNvPr id="206" name="Google Shape;206;p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0195245" y="8675302"/>
              <a:ext cx="453600" cy="453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4" name="Google Shape;214;p3"/>
            <p:cNvSpPr/>
            <p:nvPr/>
          </p:nvSpPr>
          <p:spPr>
            <a:xfrm>
              <a:off x="9281241" y="6534825"/>
              <a:ext cx="460858" cy="460858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6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１</a:t>
              </a: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19118736" y="6534825"/>
              <a:ext cx="460858" cy="460858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6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pic>
          <p:nvPicPr>
            <p:cNvPr id="196" name="Google Shape;196;p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836332" y="7636607"/>
              <a:ext cx="453600" cy="453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6" name="Google Shape;216;p3"/>
            <p:cNvSpPr txBox="1"/>
            <p:nvPr/>
          </p:nvSpPr>
          <p:spPr>
            <a:xfrm>
              <a:off x="9200121" y="8057241"/>
              <a:ext cx="1675104" cy="3508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Elastic Load Balancing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負荷分散</a:t>
              </a:r>
              <a:endParaRPr/>
            </a:p>
          </p:txBody>
        </p:sp>
        <p:cxnSp>
          <p:nvCxnSpPr>
            <p:cNvPr id="217" name="Google Shape;217;p3"/>
            <p:cNvCxnSpPr>
              <a:stCxn id="218" idx="6"/>
            </p:cNvCxnSpPr>
            <p:nvPr/>
          </p:nvCxnSpPr>
          <p:spPr>
            <a:xfrm>
              <a:off x="11510617" y="7919117"/>
              <a:ext cx="2368800" cy="3492300"/>
            </a:xfrm>
            <a:prstGeom prst="bentConnector3">
              <a:avLst>
                <a:gd name="adj1" fmla="val 22736"/>
              </a:avLst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19" name="Google Shape;219;p3"/>
            <p:cNvCxnSpPr>
              <a:stCxn id="194" idx="3"/>
              <a:endCxn id="220" idx="1"/>
            </p:cNvCxnSpPr>
            <p:nvPr/>
          </p:nvCxnSpPr>
          <p:spPr>
            <a:xfrm rot="10800000" flipH="1">
              <a:off x="8348079" y="8915167"/>
              <a:ext cx="2947500" cy="13230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grpSp>
          <p:nvGrpSpPr>
            <p:cNvPr id="221" name="Google Shape;221;p3"/>
            <p:cNvGrpSpPr/>
            <p:nvPr/>
          </p:nvGrpSpPr>
          <p:grpSpPr>
            <a:xfrm>
              <a:off x="14911122" y="7534371"/>
              <a:ext cx="1548558" cy="754713"/>
              <a:chOff x="5317819" y="3248380"/>
              <a:chExt cx="1106113" cy="539081"/>
            </a:xfrm>
          </p:grpSpPr>
          <p:pic>
            <p:nvPicPr>
              <p:cNvPr id="222" name="Google Shape;222;p3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5708875" y="3248380"/>
                <a:ext cx="324000" cy="324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3" name="Google Shape;223;p3"/>
              <p:cNvSpPr txBox="1"/>
              <p:nvPr/>
            </p:nvSpPr>
            <p:spPr>
              <a:xfrm>
                <a:off x="5317819" y="3536843"/>
                <a:ext cx="1106113" cy="2506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3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Amazon Simple Queue Service (Amazon SQS)</a:t>
                </a:r>
                <a:endParaRPr/>
              </a:p>
            </p:txBody>
          </p:sp>
        </p:grpSp>
        <p:grpSp>
          <p:nvGrpSpPr>
            <p:cNvPr id="224" name="Google Shape;224;p3"/>
            <p:cNvGrpSpPr/>
            <p:nvPr/>
          </p:nvGrpSpPr>
          <p:grpSpPr>
            <a:xfrm>
              <a:off x="16480534" y="7538204"/>
              <a:ext cx="936475" cy="781952"/>
              <a:chOff x="6438830" y="3251116"/>
              <a:chExt cx="668911" cy="558537"/>
            </a:xfrm>
          </p:grpSpPr>
          <p:pic>
            <p:nvPicPr>
              <p:cNvPr id="225" name="Google Shape;225;p3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6611285" y="3251116"/>
                <a:ext cx="324000" cy="324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6" name="Google Shape;226;p3"/>
              <p:cNvSpPr txBox="1"/>
              <p:nvPr/>
            </p:nvSpPr>
            <p:spPr>
              <a:xfrm>
                <a:off x="6438830" y="3559035"/>
                <a:ext cx="668911" cy="2506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3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AWS Lambda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3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非同期連携処理</a:t>
                </a:r>
                <a:endParaRPr/>
              </a:p>
            </p:txBody>
          </p:sp>
        </p:grpSp>
        <p:cxnSp>
          <p:nvCxnSpPr>
            <p:cNvPr id="227" name="Google Shape;227;p3"/>
            <p:cNvCxnSpPr>
              <a:stCxn id="222" idx="3"/>
              <a:endCxn id="225" idx="1"/>
            </p:cNvCxnSpPr>
            <p:nvPr/>
          </p:nvCxnSpPr>
          <p:spPr>
            <a:xfrm>
              <a:off x="15912200" y="7761171"/>
              <a:ext cx="809700" cy="390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228" name="Google Shape;228;p3"/>
            <p:cNvSpPr txBox="1"/>
            <p:nvPr/>
          </p:nvSpPr>
          <p:spPr>
            <a:xfrm>
              <a:off x="13253630" y="7535969"/>
              <a:ext cx="1506071" cy="2431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8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連携処理（非同期）</a:t>
              </a:r>
              <a:endParaRPr sz="9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9" name="Google Shape;229;p3"/>
            <p:cNvGrpSpPr/>
            <p:nvPr/>
          </p:nvGrpSpPr>
          <p:grpSpPr>
            <a:xfrm>
              <a:off x="11107919" y="8688413"/>
              <a:ext cx="829073" cy="859228"/>
              <a:chOff x="3397481" y="4335984"/>
              <a:chExt cx="592195" cy="613734"/>
            </a:xfrm>
          </p:grpSpPr>
          <p:pic>
            <p:nvPicPr>
              <p:cNvPr id="220" name="Google Shape;220;p3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3531578" y="4335984"/>
                <a:ext cx="324000" cy="324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0" name="Google Shape;230;p3"/>
              <p:cNvSpPr txBox="1"/>
              <p:nvPr/>
            </p:nvSpPr>
            <p:spPr>
              <a:xfrm>
                <a:off x="3397481" y="4606767"/>
                <a:ext cx="592195" cy="3429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3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Amazon S3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3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審査結果保管</a:t>
                </a:r>
                <a:endParaRPr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3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ストレージ</a:t>
                </a:r>
                <a:endParaRPr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1" name="Google Shape;231;p3"/>
            <p:cNvGrpSpPr/>
            <p:nvPr/>
          </p:nvGrpSpPr>
          <p:grpSpPr>
            <a:xfrm>
              <a:off x="10948840" y="11023379"/>
              <a:ext cx="1147237" cy="894788"/>
              <a:chOff x="2487617" y="3901785"/>
              <a:chExt cx="819455" cy="639134"/>
            </a:xfrm>
          </p:grpSpPr>
          <p:pic>
            <p:nvPicPr>
              <p:cNvPr id="232" name="Google Shape;232;p3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2735344" y="3901785"/>
                <a:ext cx="324000" cy="324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3" name="Google Shape;233;p3"/>
              <p:cNvSpPr txBox="1"/>
              <p:nvPr/>
            </p:nvSpPr>
            <p:spPr>
              <a:xfrm>
                <a:off x="2487617" y="4197968"/>
                <a:ext cx="819455" cy="3429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3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Amazon S3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3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コンテンツ配信</a:t>
                </a:r>
                <a:endParaRPr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3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ストレージ</a:t>
                </a:r>
                <a:endParaRPr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4" name="Google Shape;234;p3"/>
            <p:cNvGrpSpPr/>
            <p:nvPr/>
          </p:nvGrpSpPr>
          <p:grpSpPr>
            <a:xfrm>
              <a:off x="9349905" y="11015260"/>
              <a:ext cx="1463671" cy="747333"/>
              <a:chOff x="1345521" y="3895984"/>
              <a:chExt cx="1045479" cy="533809"/>
            </a:xfrm>
          </p:grpSpPr>
          <p:pic>
            <p:nvPicPr>
              <p:cNvPr id="235" name="Google Shape;235;p3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1706260" y="3895984"/>
                <a:ext cx="324000" cy="324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6" name="Google Shape;236;p3"/>
              <p:cNvSpPr txBox="1"/>
              <p:nvPr/>
            </p:nvSpPr>
            <p:spPr>
              <a:xfrm>
                <a:off x="1345521" y="4179175"/>
                <a:ext cx="1045479" cy="2506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3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Amazon CloudFront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3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フロントエンド配信CDN</a:t>
                </a:r>
                <a:endParaRPr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37" name="Google Shape;237;p3"/>
            <p:cNvCxnSpPr>
              <a:stCxn id="194" idx="3"/>
              <a:endCxn id="235" idx="1"/>
            </p:cNvCxnSpPr>
            <p:nvPr/>
          </p:nvCxnSpPr>
          <p:spPr>
            <a:xfrm>
              <a:off x="8348079" y="10238167"/>
              <a:ext cx="1506900" cy="10038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38" name="Google Shape;238;p3"/>
            <p:cNvCxnSpPr>
              <a:stCxn id="235" idx="3"/>
              <a:endCxn id="232" idx="1"/>
            </p:cNvCxnSpPr>
            <p:nvPr/>
          </p:nvCxnSpPr>
          <p:spPr>
            <a:xfrm>
              <a:off x="10308540" y="11242060"/>
              <a:ext cx="987000" cy="810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239" name="Google Shape;239;p3"/>
            <p:cNvSpPr txBox="1"/>
            <p:nvPr/>
          </p:nvSpPr>
          <p:spPr>
            <a:xfrm>
              <a:off x="10829357" y="7374437"/>
              <a:ext cx="943446" cy="2215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Amazon ECS</a:t>
              </a:r>
              <a:endParaRPr sz="83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10682968" y="7413511"/>
              <a:ext cx="1044368" cy="1028122"/>
            </a:xfrm>
            <a:prstGeom prst="rect">
              <a:avLst/>
            </a:prstGeom>
            <a:noFill/>
            <a:ln w="12700" cap="flat" cmpd="sng">
              <a:solidFill>
                <a:srgbClr val="D86613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128000" tIns="0" rIns="504000" bIns="640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39" b="0" i="0" u="none" strike="noStrike" cap="none">
                <a:solidFill>
                  <a:srgbClr val="D8661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1" name="Google Shape;241;p3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0677903" y="7411569"/>
              <a:ext cx="271849" cy="2718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p3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0980452" y="7606653"/>
              <a:ext cx="504000" cy="50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3" name="Google Shape;243;p3"/>
            <p:cNvSpPr txBox="1"/>
            <p:nvPr/>
          </p:nvSpPr>
          <p:spPr>
            <a:xfrm>
              <a:off x="10818029" y="8035888"/>
              <a:ext cx="806631" cy="3508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　バックエンド</a:t>
              </a:r>
              <a:endParaRPr sz="83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アプリケーション</a:t>
              </a:r>
              <a:endParaRPr sz="83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"/>
            <p:cNvSpPr txBox="1"/>
            <p:nvPr/>
          </p:nvSpPr>
          <p:spPr>
            <a:xfrm>
              <a:off x="18341059" y="8368317"/>
              <a:ext cx="943446" cy="2215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Amazon ECS</a:t>
              </a:r>
              <a:endParaRPr sz="83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18183341" y="8320686"/>
              <a:ext cx="1044368" cy="1150593"/>
            </a:xfrm>
            <a:prstGeom prst="rect">
              <a:avLst/>
            </a:prstGeom>
            <a:noFill/>
            <a:ln w="12700" cap="flat" cmpd="sng">
              <a:solidFill>
                <a:srgbClr val="D86613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128000" tIns="0" rIns="504000" bIns="640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39" b="0" i="0" u="none" strike="noStrike" cap="none">
                <a:solidFill>
                  <a:srgbClr val="D8661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6" name="Google Shape;246;p3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8178275" y="8314818"/>
              <a:ext cx="271849" cy="2718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3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8487276" y="8651995"/>
              <a:ext cx="504000" cy="50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7" name="Google Shape;247;p3"/>
            <p:cNvSpPr txBox="1"/>
            <p:nvPr/>
          </p:nvSpPr>
          <p:spPr>
            <a:xfrm>
              <a:off x="18314434" y="9013798"/>
              <a:ext cx="827471" cy="4801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　コンテナ</a:t>
              </a:r>
              <a:endParaRPr sz="83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アプリケーション</a:t>
              </a:r>
              <a:endParaRPr sz="83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(フロントエンド)</a:t>
              </a:r>
              <a:endParaRPr sz="83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8" name="Google Shape;248;p3"/>
            <p:cNvGrpSpPr/>
            <p:nvPr/>
          </p:nvGrpSpPr>
          <p:grpSpPr>
            <a:xfrm>
              <a:off x="13355573" y="10059935"/>
              <a:ext cx="1500132" cy="1260206"/>
              <a:chOff x="4188767" y="2352919"/>
              <a:chExt cx="1071523" cy="900147"/>
            </a:xfrm>
          </p:grpSpPr>
          <p:sp>
            <p:nvSpPr>
              <p:cNvPr id="249" name="Google Shape;249;p3"/>
              <p:cNvSpPr txBox="1"/>
              <p:nvPr/>
            </p:nvSpPr>
            <p:spPr>
              <a:xfrm>
                <a:off x="4188767" y="2633116"/>
                <a:ext cx="1071523" cy="61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3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Amazon DocumentDB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3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申請・届出内容保管</a:t>
                </a:r>
                <a:endParaRPr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3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審査結果保管</a:t>
                </a:r>
                <a:br>
                  <a:rPr lang="en-US" sz="83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sz="83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ユーザ情報保管</a:t>
                </a:r>
                <a:endParaRPr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3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データベース</a:t>
                </a:r>
                <a:endParaRPr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50" name="Google Shape;250;p3"/>
              <p:cNvPicPr preferRelativeResize="0"/>
              <p:nvPr/>
            </p:nvPicPr>
            <p:blipFill rotWithShape="1">
              <a:blip r:embed="rId15">
                <a:alphaModFix/>
              </a:blip>
              <a:srcRect/>
              <a:stretch/>
            </p:blipFill>
            <p:spPr>
              <a:xfrm>
                <a:off x="4562528" y="2352919"/>
                <a:ext cx="324000" cy="324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251" name="Google Shape;251;p3"/>
            <p:cNvCxnSpPr>
              <a:stCxn id="218" idx="6"/>
              <a:endCxn id="250" idx="1"/>
            </p:cNvCxnSpPr>
            <p:nvPr/>
          </p:nvCxnSpPr>
          <p:spPr>
            <a:xfrm>
              <a:off x="11510617" y="7919117"/>
              <a:ext cx="2368200" cy="2367600"/>
            </a:xfrm>
            <a:prstGeom prst="bentConnector3">
              <a:avLst>
                <a:gd name="adj1" fmla="val 23160"/>
              </a:avLst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52" name="Google Shape;252;p3"/>
            <p:cNvCxnSpPr/>
            <p:nvPr/>
          </p:nvCxnSpPr>
          <p:spPr>
            <a:xfrm rot="-5400000" flipH="1">
              <a:off x="12989575" y="9433451"/>
              <a:ext cx="812434" cy="894132"/>
            </a:xfrm>
            <a:prstGeom prst="bentConnector2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grpSp>
          <p:nvGrpSpPr>
            <p:cNvPr id="253" name="Google Shape;253;p3"/>
            <p:cNvGrpSpPr/>
            <p:nvPr/>
          </p:nvGrpSpPr>
          <p:grpSpPr>
            <a:xfrm>
              <a:off x="13320588" y="8688518"/>
              <a:ext cx="1548558" cy="754713"/>
              <a:chOff x="5317819" y="3248380"/>
              <a:chExt cx="1106113" cy="539081"/>
            </a:xfrm>
          </p:grpSpPr>
          <p:pic>
            <p:nvPicPr>
              <p:cNvPr id="254" name="Google Shape;254;p3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5708875" y="3248380"/>
                <a:ext cx="324000" cy="324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5" name="Google Shape;255;p3"/>
              <p:cNvSpPr txBox="1"/>
              <p:nvPr/>
            </p:nvSpPr>
            <p:spPr>
              <a:xfrm>
                <a:off x="5317819" y="3536843"/>
                <a:ext cx="1106113" cy="2506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3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Amazon Simple Queue Service (Amazon SQS)</a:t>
                </a:r>
                <a:endParaRPr/>
              </a:p>
            </p:txBody>
          </p:sp>
        </p:grpSp>
        <p:grpSp>
          <p:nvGrpSpPr>
            <p:cNvPr id="256" name="Google Shape;256;p3"/>
            <p:cNvGrpSpPr/>
            <p:nvPr/>
          </p:nvGrpSpPr>
          <p:grpSpPr>
            <a:xfrm>
              <a:off x="12482740" y="8692349"/>
              <a:ext cx="936475" cy="781952"/>
              <a:chOff x="6438830" y="3251116"/>
              <a:chExt cx="668911" cy="558537"/>
            </a:xfrm>
          </p:grpSpPr>
          <p:pic>
            <p:nvPicPr>
              <p:cNvPr id="257" name="Google Shape;257;p3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6611285" y="3251116"/>
                <a:ext cx="324000" cy="324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8" name="Google Shape;258;p3"/>
              <p:cNvSpPr txBox="1"/>
              <p:nvPr/>
            </p:nvSpPr>
            <p:spPr>
              <a:xfrm>
                <a:off x="6438830" y="3559035"/>
                <a:ext cx="668911" cy="2506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3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AWS Lambda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3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非同期連携処理</a:t>
                </a:r>
                <a:endParaRPr/>
              </a:p>
            </p:txBody>
          </p:sp>
        </p:grpSp>
        <p:cxnSp>
          <p:nvCxnSpPr>
            <p:cNvPr id="259" name="Google Shape;259;p3"/>
            <p:cNvCxnSpPr>
              <a:stCxn id="260" idx="2"/>
              <a:endCxn id="254" idx="3"/>
            </p:cNvCxnSpPr>
            <p:nvPr/>
          </p:nvCxnSpPr>
          <p:spPr>
            <a:xfrm flipH="1">
              <a:off x="14321613" y="8914405"/>
              <a:ext cx="4143900" cy="9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61" name="Google Shape;261;p3"/>
            <p:cNvCxnSpPr>
              <a:stCxn id="254" idx="1"/>
              <a:endCxn id="257" idx="3"/>
            </p:cNvCxnSpPr>
            <p:nvPr/>
          </p:nvCxnSpPr>
          <p:spPr>
            <a:xfrm flipH="1">
              <a:off x="13177766" y="8915318"/>
              <a:ext cx="690300" cy="390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209" name="Google Shape;209;p3"/>
            <p:cNvSpPr/>
            <p:nvPr/>
          </p:nvSpPr>
          <p:spPr>
            <a:xfrm>
              <a:off x="11409817" y="7717587"/>
              <a:ext cx="100800" cy="1008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6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11409817" y="7868717"/>
              <a:ext cx="100800" cy="1008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6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18465513" y="8864005"/>
              <a:ext cx="100800" cy="1008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6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18465513" y="9024025"/>
              <a:ext cx="100800" cy="1008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6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3"/>
            <p:cNvSpPr txBox="1"/>
            <p:nvPr/>
          </p:nvSpPr>
          <p:spPr>
            <a:xfrm>
              <a:off x="15055982" y="8674659"/>
              <a:ext cx="1506071" cy="2431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8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連携処理（非同期）</a:t>
              </a:r>
              <a:endParaRPr sz="9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4" name="Google Shape;264;p3"/>
            <p:cNvCxnSpPr>
              <a:stCxn id="260" idx="2"/>
              <a:endCxn id="265" idx="3"/>
            </p:cNvCxnSpPr>
            <p:nvPr/>
          </p:nvCxnSpPr>
          <p:spPr>
            <a:xfrm flipH="1">
              <a:off x="15870813" y="8914405"/>
              <a:ext cx="2594700" cy="2549400"/>
            </a:xfrm>
            <a:prstGeom prst="bentConnector3">
              <a:avLst>
                <a:gd name="adj1" fmla="val 37764"/>
              </a:avLst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66" name="Google Shape;266;p3"/>
            <p:cNvCxnSpPr>
              <a:stCxn id="257" idx="1"/>
              <a:endCxn id="220" idx="3"/>
            </p:cNvCxnSpPr>
            <p:nvPr/>
          </p:nvCxnSpPr>
          <p:spPr>
            <a:xfrm rot="10800000">
              <a:off x="11749177" y="8915249"/>
              <a:ext cx="975000" cy="390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67" name="Google Shape;267;p3"/>
            <p:cNvCxnSpPr>
              <a:stCxn id="196" idx="3"/>
              <a:endCxn id="242" idx="1"/>
            </p:cNvCxnSpPr>
            <p:nvPr/>
          </p:nvCxnSpPr>
          <p:spPr>
            <a:xfrm rot="10800000" flipH="1">
              <a:off x="10289932" y="7858607"/>
              <a:ext cx="690600" cy="480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68" name="Google Shape;268;p3"/>
            <p:cNvCxnSpPr/>
            <p:nvPr/>
          </p:nvCxnSpPr>
          <p:spPr>
            <a:xfrm>
              <a:off x="11518706" y="7763723"/>
              <a:ext cx="3931200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grpSp>
          <p:nvGrpSpPr>
            <p:cNvPr id="269" name="Google Shape;269;p3"/>
            <p:cNvGrpSpPr/>
            <p:nvPr/>
          </p:nvGrpSpPr>
          <p:grpSpPr>
            <a:xfrm>
              <a:off x="11594655" y="12871899"/>
              <a:ext cx="1548558" cy="754713"/>
              <a:chOff x="5317819" y="3248380"/>
              <a:chExt cx="1106113" cy="539081"/>
            </a:xfrm>
          </p:grpSpPr>
          <p:pic>
            <p:nvPicPr>
              <p:cNvPr id="270" name="Google Shape;270;p3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5708875" y="3248380"/>
                <a:ext cx="324000" cy="324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71" name="Google Shape;271;p3"/>
              <p:cNvSpPr txBox="1"/>
              <p:nvPr/>
            </p:nvSpPr>
            <p:spPr>
              <a:xfrm>
                <a:off x="5317819" y="3536843"/>
                <a:ext cx="1106113" cy="2506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3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Amazon Simple Queue Service (Amazon SQS)</a:t>
                </a:r>
                <a:endParaRPr/>
              </a:p>
            </p:txBody>
          </p:sp>
        </p:grpSp>
        <p:cxnSp>
          <p:nvCxnSpPr>
            <p:cNvPr id="272" name="Google Shape;272;p3"/>
            <p:cNvCxnSpPr/>
            <p:nvPr/>
          </p:nvCxnSpPr>
          <p:spPr>
            <a:xfrm rot="5400000">
              <a:off x="10961151" y="11059351"/>
              <a:ext cx="3624404" cy="355245"/>
            </a:xfrm>
            <a:prstGeom prst="bentConnector2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73" name="Google Shape;273;p3"/>
            <p:cNvCxnSpPr>
              <a:stCxn id="270" idx="1"/>
              <a:endCxn id="274" idx="3"/>
            </p:cNvCxnSpPr>
            <p:nvPr/>
          </p:nvCxnSpPr>
          <p:spPr>
            <a:xfrm rot="10800000">
              <a:off x="11423333" y="13091499"/>
              <a:ext cx="718800" cy="720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275" name="Google Shape;275;p3"/>
            <p:cNvSpPr/>
            <p:nvPr/>
          </p:nvSpPr>
          <p:spPr>
            <a:xfrm>
              <a:off x="10746586" y="5480376"/>
              <a:ext cx="4274820" cy="632549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79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　　国民認証</a:t>
              </a: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18286576" y="5480376"/>
              <a:ext cx="3596833" cy="653843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79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　　職員認証</a:t>
              </a: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10652841" y="5376163"/>
              <a:ext cx="460858" cy="460858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6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18180015" y="5296108"/>
              <a:ext cx="460858" cy="460858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6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  <p:grpSp>
          <p:nvGrpSpPr>
            <p:cNvPr id="279" name="Google Shape;279;p3"/>
            <p:cNvGrpSpPr/>
            <p:nvPr/>
          </p:nvGrpSpPr>
          <p:grpSpPr>
            <a:xfrm>
              <a:off x="21386526" y="8085399"/>
              <a:ext cx="955268" cy="823139"/>
              <a:chOff x="9975486" y="1935867"/>
              <a:chExt cx="682335" cy="587957"/>
            </a:xfrm>
          </p:grpSpPr>
          <p:pic>
            <p:nvPicPr>
              <p:cNvPr id="280" name="Google Shape;280;p3"/>
              <p:cNvPicPr preferRelativeResize="0"/>
              <p:nvPr/>
            </p:nvPicPr>
            <p:blipFill rotWithShape="1">
              <a:blip r:embed="rId16">
                <a:alphaModFix/>
              </a:blip>
              <a:srcRect/>
              <a:stretch/>
            </p:blipFill>
            <p:spPr>
              <a:xfrm>
                <a:off x="10330392" y="1935867"/>
                <a:ext cx="256626" cy="2566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1" name="Google Shape;281;p3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0103284" y="2027552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82" name="Google Shape;282;p3"/>
              <p:cNvSpPr txBox="1"/>
              <p:nvPr/>
            </p:nvSpPr>
            <p:spPr>
              <a:xfrm>
                <a:off x="9975486" y="2350150"/>
                <a:ext cx="682335" cy="1736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8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閉域網</a:t>
                </a:r>
                <a:endParaRPr/>
              </a:p>
            </p:txBody>
          </p:sp>
        </p:grpSp>
        <p:grpSp>
          <p:nvGrpSpPr>
            <p:cNvPr id="283" name="Google Shape;283;p3"/>
            <p:cNvGrpSpPr/>
            <p:nvPr/>
          </p:nvGrpSpPr>
          <p:grpSpPr>
            <a:xfrm>
              <a:off x="10657107" y="12864721"/>
              <a:ext cx="1079142" cy="781952"/>
              <a:chOff x="2279237" y="5576246"/>
              <a:chExt cx="770816" cy="558537"/>
            </a:xfrm>
          </p:grpSpPr>
          <p:pic>
            <p:nvPicPr>
              <p:cNvPr id="274" name="Google Shape;274;p3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2502643" y="5576246"/>
                <a:ext cx="324000" cy="324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84" name="Google Shape;284;p3"/>
              <p:cNvSpPr txBox="1"/>
              <p:nvPr/>
            </p:nvSpPr>
            <p:spPr>
              <a:xfrm>
                <a:off x="2279237" y="5884165"/>
                <a:ext cx="770816" cy="2506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3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AWS Lambda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3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通知メール送信処理</a:t>
                </a:r>
                <a:endParaRPr/>
              </a:p>
            </p:txBody>
          </p:sp>
        </p:grpSp>
        <p:cxnSp>
          <p:nvCxnSpPr>
            <p:cNvPr id="285" name="Google Shape;285;p3"/>
            <p:cNvCxnSpPr>
              <a:stCxn id="274" idx="1"/>
              <a:endCxn id="199" idx="3"/>
            </p:cNvCxnSpPr>
            <p:nvPr/>
          </p:nvCxnSpPr>
          <p:spPr>
            <a:xfrm flipH="1">
              <a:off x="10349475" y="13091521"/>
              <a:ext cx="620400" cy="600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286" name="Google Shape;286;p3"/>
            <p:cNvSpPr/>
            <p:nvPr/>
          </p:nvSpPr>
          <p:spPr>
            <a:xfrm>
              <a:off x="15500739" y="4498628"/>
              <a:ext cx="1881179" cy="1372596"/>
            </a:xfrm>
            <a:prstGeom prst="rect">
              <a:avLst/>
            </a:prstGeom>
            <a:noFill/>
            <a:ln w="15875" cap="flat" cmpd="sng">
              <a:solidFill>
                <a:srgbClr val="7D8998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800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3"/>
            <p:cNvSpPr txBox="1"/>
            <p:nvPr/>
          </p:nvSpPr>
          <p:spPr>
            <a:xfrm>
              <a:off x="15847718" y="4502611"/>
              <a:ext cx="110225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外部システム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3"/>
            <p:cNvSpPr txBox="1"/>
            <p:nvPr/>
          </p:nvSpPr>
          <p:spPr>
            <a:xfrm>
              <a:off x="15601944" y="4751907"/>
              <a:ext cx="1815065" cy="10618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金融機関等と連携し、金銭処理を行う</a:t>
              </a: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手数料の納付情報や補助金の振込指示を本システムと連携する(注)</a:t>
              </a: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7615714" y="6291014"/>
              <a:ext cx="1102255" cy="1274390"/>
            </a:xfrm>
            <a:prstGeom prst="rect">
              <a:avLst/>
            </a:prstGeom>
            <a:noFill/>
            <a:ln w="15875" cap="flat" cmpd="sng">
              <a:solidFill>
                <a:srgbClr val="7D8998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800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3"/>
            <p:cNvSpPr txBox="1"/>
            <p:nvPr/>
          </p:nvSpPr>
          <p:spPr>
            <a:xfrm>
              <a:off x="7652866" y="6367251"/>
              <a:ext cx="110225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金融機関等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3"/>
            <p:cNvSpPr txBox="1"/>
            <p:nvPr/>
          </p:nvSpPr>
          <p:spPr>
            <a:xfrm>
              <a:off x="7687396" y="6747341"/>
              <a:ext cx="978478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申請者が手数料の納付や補助金の受取に使用する</a:t>
              </a: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2" name="Google Shape;292;p3"/>
            <p:cNvGrpSpPr/>
            <p:nvPr/>
          </p:nvGrpSpPr>
          <p:grpSpPr>
            <a:xfrm>
              <a:off x="14893928" y="11236977"/>
              <a:ext cx="1500132" cy="984017"/>
              <a:chOff x="5305537" y="3226299"/>
              <a:chExt cx="1071523" cy="702870"/>
            </a:xfrm>
          </p:grpSpPr>
          <p:sp>
            <p:nvSpPr>
              <p:cNvPr id="293" name="Google Shape;293;p3"/>
              <p:cNvSpPr txBox="1"/>
              <p:nvPr/>
            </p:nvSpPr>
            <p:spPr>
              <a:xfrm>
                <a:off x="5305537" y="3511472"/>
                <a:ext cx="1071523" cy="4176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Amazon Aurora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審査・承認内容保管</a:t>
                </a:r>
                <a:endParaRPr sz="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補助金交付</a:t>
                </a:r>
                <a:endParaRPr sz="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ステータス管理DB</a:t>
                </a:r>
                <a:endParaRPr sz="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65" name="Google Shape;265;p3"/>
              <p:cNvPicPr preferRelativeResize="0"/>
              <p:nvPr/>
            </p:nvPicPr>
            <p:blipFill rotWithShape="1">
              <a:blip r:embed="rId17">
                <a:alphaModFix/>
              </a:blip>
              <a:srcRect/>
              <a:stretch/>
            </p:blipFill>
            <p:spPr>
              <a:xfrm>
                <a:off x="5679298" y="3226299"/>
                <a:ext cx="324000" cy="324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294" name="Google Shape;294;p3"/>
            <p:cNvCxnSpPr>
              <a:stCxn id="295" idx="1"/>
              <a:endCxn id="265" idx="3"/>
            </p:cNvCxnSpPr>
            <p:nvPr/>
          </p:nvCxnSpPr>
          <p:spPr>
            <a:xfrm flipH="1">
              <a:off x="15870941" y="11463778"/>
              <a:ext cx="2312400" cy="6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96" name="Google Shape;296;p3"/>
            <p:cNvCxnSpPr>
              <a:stCxn id="290" idx="0"/>
              <a:endCxn id="286" idx="1"/>
            </p:cNvCxnSpPr>
            <p:nvPr/>
          </p:nvCxnSpPr>
          <p:spPr>
            <a:xfrm rot="-5400000">
              <a:off x="11261144" y="2127801"/>
              <a:ext cx="1182300" cy="7296600"/>
            </a:xfrm>
            <a:prstGeom prst="bentConnector2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97" name="Google Shape;297;p3"/>
            <p:cNvCxnSpPr/>
            <p:nvPr/>
          </p:nvCxnSpPr>
          <p:spPr>
            <a:xfrm rot="10800000">
              <a:off x="8043593" y="7557725"/>
              <a:ext cx="0" cy="2076565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98" name="Google Shape;298;p3"/>
            <p:cNvCxnSpPr>
              <a:stCxn id="211" idx="1"/>
              <a:endCxn id="288" idx="3"/>
            </p:cNvCxnSpPr>
            <p:nvPr/>
          </p:nvCxnSpPr>
          <p:spPr>
            <a:xfrm rot="10800000">
              <a:off x="17416876" y="5282695"/>
              <a:ext cx="1070400" cy="3621300"/>
            </a:xfrm>
            <a:prstGeom prst="bentConnector3">
              <a:avLst>
                <a:gd name="adj1" fmla="val 56954"/>
              </a:avLst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299" name="Google Shape;299;p3"/>
            <p:cNvSpPr/>
            <p:nvPr/>
          </p:nvSpPr>
          <p:spPr>
            <a:xfrm>
              <a:off x="9458939" y="7555838"/>
              <a:ext cx="252000" cy="2520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6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9458939" y="10945215"/>
              <a:ext cx="252000" cy="2520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6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12202138" y="11103709"/>
              <a:ext cx="252000" cy="2520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26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13848060" y="7324189"/>
              <a:ext cx="252000" cy="2520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26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16998891" y="11082506"/>
              <a:ext cx="252000" cy="2520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26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19305179" y="8592200"/>
              <a:ext cx="252000" cy="2520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126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16998891" y="10743110"/>
              <a:ext cx="252000" cy="2520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６</a:t>
              </a: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17918169" y="7102075"/>
              <a:ext cx="252000" cy="2520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７</a:t>
              </a: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15643993" y="8427111"/>
              <a:ext cx="252000" cy="2520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８</a:t>
              </a: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12202138" y="9991473"/>
              <a:ext cx="252000" cy="2520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26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13059097" y="9919181"/>
              <a:ext cx="252000" cy="2520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 sz="126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12202138" y="8586011"/>
              <a:ext cx="252000" cy="2520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 sz="126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13063966" y="12639888"/>
              <a:ext cx="252000" cy="2520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12</a:t>
              </a:r>
              <a:endParaRPr sz="126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8151085" y="8480898"/>
              <a:ext cx="252000" cy="2520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13</a:t>
              </a:r>
              <a:endParaRPr sz="126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13" name="Google Shape;313;p3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3868066" y="12291919"/>
              <a:ext cx="453600" cy="453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4" name="Google Shape;314;p3"/>
            <p:cNvSpPr txBox="1"/>
            <p:nvPr/>
          </p:nvSpPr>
          <p:spPr>
            <a:xfrm>
              <a:off x="13336230" y="12724639"/>
              <a:ext cx="1500132" cy="4801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Amazon S3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添付資料保管</a:t>
              </a:r>
              <a:endParaRPr sz="83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ストレージ</a:t>
              </a:r>
              <a:endParaRPr sz="83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15" name="Google Shape;315;p3"/>
            <p:cNvCxnSpPr>
              <a:stCxn id="287" idx="0"/>
              <a:endCxn id="206" idx="3"/>
            </p:cNvCxnSpPr>
            <p:nvPr/>
          </p:nvCxnSpPr>
          <p:spPr>
            <a:xfrm rot="-5400000" flipH="1">
              <a:off x="16324146" y="4577311"/>
              <a:ext cx="4399500" cy="4250100"/>
            </a:xfrm>
            <a:prstGeom prst="bentConnector4">
              <a:avLst>
                <a:gd name="adj1" fmla="val -5196"/>
                <a:gd name="adj2" fmla="val 140342"/>
              </a:avLst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316" name="Google Shape;316;p3"/>
            <p:cNvSpPr/>
            <p:nvPr/>
          </p:nvSpPr>
          <p:spPr>
            <a:xfrm>
              <a:off x="21134541" y="3981584"/>
              <a:ext cx="252000" cy="2520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14</a:t>
              </a:r>
              <a:endParaRPr sz="126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7" name="Google Shape;317;p3"/>
            <p:cNvGrpSpPr/>
            <p:nvPr/>
          </p:nvGrpSpPr>
          <p:grpSpPr>
            <a:xfrm>
              <a:off x="13379524" y="11236978"/>
              <a:ext cx="1500132" cy="860907"/>
              <a:chOff x="5305537" y="3226299"/>
              <a:chExt cx="1071523" cy="614934"/>
            </a:xfrm>
          </p:grpSpPr>
          <p:sp>
            <p:nvSpPr>
              <p:cNvPr id="318" name="Google Shape;318;p3"/>
              <p:cNvSpPr txBox="1"/>
              <p:nvPr/>
            </p:nvSpPr>
            <p:spPr>
              <a:xfrm>
                <a:off x="5305537" y="3511472"/>
                <a:ext cx="1071523" cy="3297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Amazon Aurora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手数料納付</a:t>
                </a:r>
                <a:endParaRPr sz="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ステータス管理DB</a:t>
                </a:r>
                <a:endParaRPr sz="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19" name="Google Shape;319;p3"/>
              <p:cNvPicPr preferRelativeResize="0"/>
              <p:nvPr/>
            </p:nvPicPr>
            <p:blipFill rotWithShape="1">
              <a:blip r:embed="rId17">
                <a:alphaModFix/>
              </a:blip>
              <a:srcRect/>
              <a:stretch/>
            </p:blipFill>
            <p:spPr>
              <a:xfrm>
                <a:off x="5679298" y="3226299"/>
                <a:ext cx="324000" cy="324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320" name="Google Shape;320;p3"/>
            <p:cNvCxnSpPr>
              <a:stCxn id="218" idx="6"/>
              <a:endCxn id="313" idx="1"/>
            </p:cNvCxnSpPr>
            <p:nvPr/>
          </p:nvCxnSpPr>
          <p:spPr>
            <a:xfrm>
              <a:off x="11510617" y="7919117"/>
              <a:ext cx="2357400" cy="4599600"/>
            </a:xfrm>
            <a:prstGeom prst="bentConnector3">
              <a:avLst>
                <a:gd name="adj1" fmla="val 22565"/>
              </a:avLst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321" name="Google Shape;321;p3"/>
            <p:cNvSpPr/>
            <p:nvPr/>
          </p:nvSpPr>
          <p:spPr>
            <a:xfrm>
              <a:off x="12226225" y="12175411"/>
              <a:ext cx="252000" cy="2520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26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"/>
            <p:cNvSpPr txBox="1"/>
            <p:nvPr/>
          </p:nvSpPr>
          <p:spPr>
            <a:xfrm>
              <a:off x="18341059" y="10936112"/>
              <a:ext cx="943446" cy="2215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Amazon ECS</a:t>
              </a:r>
              <a:endParaRPr sz="83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18183341" y="10888481"/>
              <a:ext cx="1044368" cy="1150593"/>
            </a:xfrm>
            <a:prstGeom prst="rect">
              <a:avLst/>
            </a:prstGeom>
            <a:noFill/>
            <a:ln w="12700" cap="flat" cmpd="sng">
              <a:solidFill>
                <a:srgbClr val="D86613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128000" tIns="0" rIns="504000" bIns="640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39" b="0" i="0" u="none" strike="noStrike" cap="none">
                <a:solidFill>
                  <a:srgbClr val="D8661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3" name="Google Shape;323;p3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8178275" y="10882613"/>
              <a:ext cx="271849" cy="2718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4" name="Google Shape;324;p3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8487276" y="11219790"/>
              <a:ext cx="504000" cy="50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5" name="Google Shape;325;p3"/>
            <p:cNvSpPr txBox="1"/>
            <p:nvPr/>
          </p:nvSpPr>
          <p:spPr>
            <a:xfrm>
              <a:off x="18189400" y="11581593"/>
              <a:ext cx="1077539" cy="4801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　コンテナ</a:t>
              </a:r>
              <a:endParaRPr sz="83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アプリケーション</a:t>
              </a:r>
              <a:endParaRPr sz="83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(外部システム連携)</a:t>
              </a:r>
              <a:endParaRPr sz="83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18465513" y="11431800"/>
              <a:ext cx="100800" cy="1008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6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18465513" y="11591820"/>
              <a:ext cx="100800" cy="1008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6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28" name="Google Shape;328;p3"/>
            <p:cNvCxnSpPr>
              <a:stCxn id="206" idx="1"/>
              <a:endCxn id="324" idx="3"/>
            </p:cNvCxnSpPr>
            <p:nvPr/>
          </p:nvCxnSpPr>
          <p:spPr>
            <a:xfrm flipH="1">
              <a:off x="18991345" y="8902102"/>
              <a:ext cx="1203900" cy="25698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329" name="Google Shape;329;p3"/>
            <p:cNvSpPr/>
            <p:nvPr/>
          </p:nvSpPr>
          <p:spPr>
            <a:xfrm>
              <a:off x="17794460" y="11161062"/>
              <a:ext cx="252000" cy="2520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15</a:t>
              </a:r>
              <a:endParaRPr sz="126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19316859" y="11132886"/>
              <a:ext cx="252000" cy="2520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14</a:t>
              </a:r>
              <a:endParaRPr sz="126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12202138" y="9666486"/>
              <a:ext cx="252000" cy="2520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11</a:t>
              </a:r>
              <a:endParaRPr sz="126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32" name="Google Shape;332;p3"/>
            <p:cNvCxnSpPr>
              <a:stCxn id="225" idx="3"/>
              <a:endCxn id="265" idx="3"/>
            </p:cNvCxnSpPr>
            <p:nvPr/>
          </p:nvCxnSpPr>
          <p:spPr>
            <a:xfrm flipH="1">
              <a:off x="15870871" y="7765004"/>
              <a:ext cx="1304700" cy="3698700"/>
            </a:xfrm>
            <a:prstGeom prst="bentConnector3">
              <a:avLst>
                <a:gd name="adj1" fmla="val -24017"/>
              </a:avLst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333" name="Google Shape;333;p3"/>
            <p:cNvSpPr txBox="1"/>
            <p:nvPr/>
          </p:nvSpPr>
          <p:spPr>
            <a:xfrm>
              <a:off x="18341059" y="9635506"/>
              <a:ext cx="943446" cy="2215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Amazon ECS</a:t>
              </a:r>
              <a:endParaRPr sz="83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18183341" y="9587875"/>
              <a:ext cx="1044368" cy="1150593"/>
            </a:xfrm>
            <a:prstGeom prst="rect">
              <a:avLst/>
            </a:prstGeom>
            <a:noFill/>
            <a:ln w="12700" cap="flat" cmpd="sng">
              <a:solidFill>
                <a:srgbClr val="D86613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128000" tIns="0" rIns="504000" bIns="640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39" b="0" i="0" u="none" strike="noStrike" cap="none">
                <a:solidFill>
                  <a:srgbClr val="D8661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35" name="Google Shape;335;p3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8178275" y="9582007"/>
              <a:ext cx="271849" cy="2718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6" name="Google Shape;336;p3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8487276" y="9919184"/>
              <a:ext cx="504000" cy="50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7" name="Google Shape;337;p3"/>
            <p:cNvSpPr txBox="1"/>
            <p:nvPr/>
          </p:nvSpPr>
          <p:spPr>
            <a:xfrm>
              <a:off x="18324853" y="10280987"/>
              <a:ext cx="806631" cy="4801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　コンテナ</a:t>
              </a:r>
              <a:endParaRPr sz="83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アプリケーション</a:t>
              </a:r>
              <a:endParaRPr sz="83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(バックエンド)</a:t>
              </a:r>
              <a:endParaRPr sz="83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18465513" y="10131194"/>
              <a:ext cx="100800" cy="1008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6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18465513" y="10291214"/>
              <a:ext cx="100800" cy="1008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6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40" name="Google Shape;340;p3"/>
            <p:cNvCxnSpPr>
              <a:stCxn id="206" idx="1"/>
              <a:endCxn id="336" idx="3"/>
            </p:cNvCxnSpPr>
            <p:nvPr/>
          </p:nvCxnSpPr>
          <p:spPr>
            <a:xfrm flipH="1">
              <a:off x="18991345" y="8902102"/>
              <a:ext cx="1203900" cy="12690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"/>
          <p:cNvSpPr txBox="1">
            <a:spLocks noGrp="1"/>
          </p:cNvSpPr>
          <p:nvPr>
            <p:ph type="title"/>
          </p:nvPr>
        </p:nvSpPr>
        <p:spPr>
          <a:xfrm>
            <a:off x="2199948" y="1217478"/>
            <a:ext cx="27599343" cy="184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3-3. 許認可関連システム</a:t>
            </a:r>
            <a:endParaRPr/>
          </a:p>
        </p:txBody>
      </p:sp>
      <p:sp>
        <p:nvSpPr>
          <p:cNvPr id="347" name="Google Shape;347;p4"/>
          <p:cNvSpPr/>
          <p:nvPr/>
        </p:nvSpPr>
        <p:spPr>
          <a:xfrm>
            <a:off x="19486369" y="7657432"/>
            <a:ext cx="1635383" cy="323328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7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拠点</a:t>
            </a:r>
            <a:endParaRPr/>
          </a:p>
        </p:txBody>
      </p:sp>
      <p:sp>
        <p:nvSpPr>
          <p:cNvPr id="348" name="Google Shape;348;p4"/>
          <p:cNvSpPr/>
          <p:nvPr/>
        </p:nvSpPr>
        <p:spPr>
          <a:xfrm>
            <a:off x="16814531" y="4991613"/>
            <a:ext cx="1309420" cy="38792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GIMA</a:t>
            </a:r>
            <a:endParaRPr sz="126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4"/>
          <p:cNvSpPr/>
          <p:nvPr/>
        </p:nvSpPr>
        <p:spPr>
          <a:xfrm>
            <a:off x="10826715" y="5515312"/>
            <a:ext cx="6817905" cy="7818119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79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ガバメントクラウド</a:t>
            </a:r>
            <a:endParaRPr/>
          </a:p>
        </p:txBody>
      </p:sp>
      <p:pic>
        <p:nvPicPr>
          <p:cNvPr id="350" name="Google Shape;35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32443" y="7791766"/>
            <a:ext cx="640080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12419" y="8659853"/>
            <a:ext cx="453600" cy="4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"/>
          <p:cNvSpPr txBox="1"/>
          <p:nvPr/>
        </p:nvSpPr>
        <p:spPr>
          <a:xfrm>
            <a:off x="11089154" y="9051641"/>
            <a:ext cx="1500132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3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Amazon S3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3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添付資料保管</a:t>
            </a:r>
            <a:endParaRPr sz="83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3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ストレージ</a:t>
            </a:r>
            <a:endParaRPr sz="83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4"/>
          <p:cNvSpPr/>
          <p:nvPr/>
        </p:nvSpPr>
        <p:spPr>
          <a:xfrm>
            <a:off x="11187358" y="5974500"/>
            <a:ext cx="6243903" cy="7096043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7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申請・審査</a:t>
            </a:r>
            <a:endParaRPr/>
          </a:p>
        </p:txBody>
      </p:sp>
      <p:pic>
        <p:nvPicPr>
          <p:cNvPr id="354" name="Google Shape;354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371503" y="11250291"/>
            <a:ext cx="453600" cy="4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4"/>
          <p:cNvSpPr txBox="1"/>
          <p:nvPr/>
        </p:nvSpPr>
        <p:spPr>
          <a:xfrm>
            <a:off x="15816647" y="11694005"/>
            <a:ext cx="1500132" cy="35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3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Amazon SES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3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メール通知</a:t>
            </a:r>
            <a:endParaRPr sz="83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4"/>
          <p:cNvSpPr txBox="1"/>
          <p:nvPr/>
        </p:nvSpPr>
        <p:spPr>
          <a:xfrm>
            <a:off x="19798187" y="9068621"/>
            <a:ext cx="109356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職員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（申請者）</a:t>
            </a:r>
            <a:endParaRPr/>
          </a:p>
        </p:txBody>
      </p:sp>
      <p:cxnSp>
        <p:nvCxnSpPr>
          <p:cNvPr id="357" name="Google Shape;357;p4"/>
          <p:cNvCxnSpPr>
            <a:cxnSpLocks/>
            <a:stCxn id="379" idx="1"/>
            <a:endCxn id="348" idx="3"/>
          </p:cNvCxnSpPr>
          <p:nvPr/>
        </p:nvCxnSpPr>
        <p:spPr>
          <a:xfrm rot="10800000">
            <a:off x="18123951" y="5185576"/>
            <a:ext cx="1920346" cy="3624222"/>
          </a:xfrm>
          <a:prstGeom prst="bentConnector3">
            <a:avLst>
              <a:gd name="adj1" fmla="val 52411"/>
            </a:avLst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8" name="Google Shape;358;p4"/>
          <p:cNvCxnSpPr>
            <a:cxnSpLocks/>
            <a:stCxn id="400" idx="1"/>
            <a:endCxn id="359" idx="3"/>
          </p:cNvCxnSpPr>
          <p:nvPr/>
        </p:nvCxnSpPr>
        <p:spPr>
          <a:xfrm rot="10800000">
            <a:off x="16840357" y="8216455"/>
            <a:ext cx="3194154" cy="1849169"/>
          </a:xfrm>
          <a:prstGeom prst="bentConnector3">
            <a:avLst>
              <a:gd name="adj1" fmla="val 31157"/>
            </a:avLst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60" name="Google Shape;360;p4"/>
          <p:cNvSpPr txBox="1"/>
          <p:nvPr/>
        </p:nvSpPr>
        <p:spPr>
          <a:xfrm>
            <a:off x="15764137" y="8430361"/>
            <a:ext cx="1675104" cy="35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3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Elastic Load Balancing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3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負荷分散</a:t>
            </a:r>
            <a:endParaRPr/>
          </a:p>
        </p:txBody>
      </p:sp>
      <p:cxnSp>
        <p:nvCxnSpPr>
          <p:cNvPr id="361" name="Google Shape;361;p4"/>
          <p:cNvCxnSpPr>
            <a:stCxn id="362" idx="1"/>
            <a:endCxn id="348" idx="1"/>
          </p:cNvCxnSpPr>
          <p:nvPr/>
        </p:nvCxnSpPr>
        <p:spPr>
          <a:xfrm rot="10800000" flipH="1">
            <a:off x="14454664" y="5185540"/>
            <a:ext cx="2359800" cy="4312800"/>
          </a:xfrm>
          <a:prstGeom prst="bentConnector3">
            <a:avLst>
              <a:gd name="adj1" fmla="val -39373"/>
            </a:avLst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359" name="Google Shape;359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386757" y="7989654"/>
            <a:ext cx="453600" cy="4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4"/>
          <p:cNvSpPr/>
          <p:nvPr/>
        </p:nvSpPr>
        <p:spPr>
          <a:xfrm>
            <a:off x="15660546" y="5889346"/>
            <a:ext cx="460858" cy="460858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6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cxnSp>
        <p:nvCxnSpPr>
          <p:cNvPr id="366" name="Google Shape;366;p4"/>
          <p:cNvCxnSpPr>
            <a:cxnSpLocks/>
            <a:stCxn id="359" idx="1"/>
            <a:endCxn id="364" idx="3"/>
          </p:cNvCxnSpPr>
          <p:nvPr/>
        </p:nvCxnSpPr>
        <p:spPr>
          <a:xfrm rot="10800000" flipV="1">
            <a:off x="14958665" y="8216453"/>
            <a:ext cx="1428093" cy="1893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69" name="Google Shape;369;p4"/>
          <p:cNvSpPr txBox="1"/>
          <p:nvPr/>
        </p:nvSpPr>
        <p:spPr>
          <a:xfrm>
            <a:off x="14308447" y="7682669"/>
            <a:ext cx="943446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3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Amazon ECS</a:t>
            </a:r>
            <a:endParaRPr sz="83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4"/>
          <p:cNvSpPr/>
          <p:nvPr/>
        </p:nvSpPr>
        <p:spPr>
          <a:xfrm>
            <a:off x="14150729" y="7635038"/>
            <a:ext cx="1044368" cy="1150593"/>
          </a:xfrm>
          <a:prstGeom prst="rect">
            <a:avLst/>
          </a:prstGeom>
          <a:noFill/>
          <a:ln w="12700" cap="flat" cmpd="sng">
            <a:solidFill>
              <a:srgbClr val="D86613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128000" tIns="0" rIns="504000" bIns="64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39" b="0" i="0" u="none" strike="noStrike" cap="none">
              <a:solidFill>
                <a:srgbClr val="D8661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1" name="Google Shape;371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145663" y="7629170"/>
            <a:ext cx="271849" cy="27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454664" y="7966347"/>
            <a:ext cx="504000" cy="5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4"/>
          <p:cNvSpPr txBox="1"/>
          <p:nvPr/>
        </p:nvSpPr>
        <p:spPr>
          <a:xfrm>
            <a:off x="14037317" y="8328150"/>
            <a:ext cx="1222679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3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コンテナ</a:t>
            </a:r>
            <a:endParaRPr sz="83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3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アプリケーション</a:t>
            </a:r>
            <a:endParaRPr sz="83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3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(フロントエンド)</a:t>
            </a:r>
            <a:endParaRPr sz="83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4"/>
          <p:cNvSpPr/>
          <p:nvPr/>
        </p:nvSpPr>
        <p:spPr>
          <a:xfrm>
            <a:off x="14432901" y="8178357"/>
            <a:ext cx="100800" cy="100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6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4"/>
          <p:cNvSpPr/>
          <p:nvPr/>
        </p:nvSpPr>
        <p:spPr>
          <a:xfrm>
            <a:off x="14432901" y="8338377"/>
            <a:ext cx="100800" cy="100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6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5" name="Google Shape;375;p4"/>
          <p:cNvCxnSpPr>
            <a:cxnSpLocks/>
            <a:stCxn id="362" idx="1"/>
            <a:endCxn id="368" idx="3"/>
          </p:cNvCxnSpPr>
          <p:nvPr/>
        </p:nvCxnSpPr>
        <p:spPr>
          <a:xfrm rot="10800000">
            <a:off x="12066714" y="7638644"/>
            <a:ext cx="2387950" cy="1859697"/>
          </a:xfrm>
          <a:prstGeom prst="bentConnector3">
            <a:avLst>
              <a:gd name="adj1" fmla="val 39336"/>
            </a:avLst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376" name="Google Shape;376;p4"/>
          <p:cNvGrpSpPr/>
          <p:nvPr/>
        </p:nvGrpSpPr>
        <p:grpSpPr>
          <a:xfrm>
            <a:off x="11089849" y="7411843"/>
            <a:ext cx="1500132" cy="1267172"/>
            <a:chOff x="5305537" y="3226299"/>
            <a:chExt cx="1071523" cy="905123"/>
          </a:xfrm>
        </p:grpSpPr>
        <p:sp>
          <p:nvSpPr>
            <p:cNvPr id="377" name="Google Shape;377;p4"/>
            <p:cNvSpPr txBox="1"/>
            <p:nvPr/>
          </p:nvSpPr>
          <p:spPr>
            <a:xfrm>
              <a:off x="5305537" y="3511472"/>
              <a:ext cx="1071523" cy="61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Amazon Aurora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申請内容保管</a:t>
              </a:r>
              <a:endParaRPr sz="83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審査結果保管</a:t>
              </a:r>
              <a:br>
                <a:rPr lang="en-US"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ユーザ情報保管</a:t>
              </a:r>
              <a:endParaRPr sz="83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3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データベース</a:t>
              </a:r>
              <a:endParaRPr sz="83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3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68" name="Google Shape;368;p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679298" y="3226299"/>
              <a:ext cx="324000" cy="3240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78" name="Google Shape;378;p4"/>
          <p:cNvCxnSpPr>
            <a:cxnSpLocks/>
            <a:stCxn id="359" idx="1"/>
            <a:endCxn id="362" idx="3"/>
          </p:cNvCxnSpPr>
          <p:nvPr/>
        </p:nvCxnSpPr>
        <p:spPr>
          <a:xfrm rot="10800000" flipV="1">
            <a:off x="14958665" y="8216454"/>
            <a:ext cx="1428093" cy="1281886"/>
          </a:xfrm>
          <a:prstGeom prst="bentConnector3">
            <a:avLst>
              <a:gd name="adj1" fmla="val 72694"/>
            </a:avLst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80" name="Google Shape;380;p4"/>
          <p:cNvSpPr/>
          <p:nvPr/>
        </p:nvSpPr>
        <p:spPr>
          <a:xfrm>
            <a:off x="14744788" y="4794728"/>
            <a:ext cx="4057651" cy="653843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7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　職員認証</a:t>
            </a:r>
            <a:endParaRPr/>
          </a:p>
        </p:txBody>
      </p:sp>
      <p:sp>
        <p:nvSpPr>
          <p:cNvPr id="381" name="Google Shape;381;p4"/>
          <p:cNvSpPr/>
          <p:nvPr/>
        </p:nvSpPr>
        <p:spPr>
          <a:xfrm>
            <a:off x="14657816" y="4667230"/>
            <a:ext cx="460858" cy="460858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6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grpSp>
        <p:nvGrpSpPr>
          <p:cNvPr id="382" name="Google Shape;382;p4"/>
          <p:cNvGrpSpPr/>
          <p:nvPr/>
        </p:nvGrpSpPr>
        <p:grpSpPr>
          <a:xfrm>
            <a:off x="17758032" y="7399751"/>
            <a:ext cx="955268" cy="823139"/>
            <a:chOff x="9975486" y="1935867"/>
            <a:chExt cx="682335" cy="587957"/>
          </a:xfrm>
        </p:grpSpPr>
        <p:pic>
          <p:nvPicPr>
            <p:cNvPr id="383" name="Google Shape;383;p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0330392" y="1935867"/>
              <a:ext cx="256626" cy="256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4" name="Google Shape;384;p4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0103284" y="2027552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5" name="Google Shape;385;p4"/>
            <p:cNvSpPr txBox="1"/>
            <p:nvPr/>
          </p:nvSpPr>
          <p:spPr>
            <a:xfrm>
              <a:off x="9975486" y="2350150"/>
              <a:ext cx="682335" cy="173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8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閉域網</a:t>
              </a:r>
              <a:endParaRPr/>
            </a:p>
          </p:txBody>
        </p:sp>
      </p:grpSp>
      <p:sp>
        <p:nvSpPr>
          <p:cNvPr id="386" name="Google Shape;386;p4"/>
          <p:cNvSpPr txBox="1"/>
          <p:nvPr/>
        </p:nvSpPr>
        <p:spPr>
          <a:xfrm>
            <a:off x="19798185" y="10297692"/>
            <a:ext cx="109356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職員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（承認者）</a:t>
            </a:r>
            <a:endParaRPr/>
          </a:p>
        </p:txBody>
      </p:sp>
      <p:cxnSp>
        <p:nvCxnSpPr>
          <p:cNvPr id="387" name="Google Shape;387;p4"/>
          <p:cNvCxnSpPr>
            <a:cxnSpLocks/>
            <a:stCxn id="354" idx="3"/>
            <a:endCxn id="379" idx="3"/>
          </p:cNvCxnSpPr>
          <p:nvPr/>
        </p:nvCxnSpPr>
        <p:spPr>
          <a:xfrm flipV="1">
            <a:off x="16825103" y="8809798"/>
            <a:ext cx="3738551" cy="2667293"/>
          </a:xfrm>
          <a:prstGeom prst="bentConnector3">
            <a:avLst>
              <a:gd name="adj1" fmla="val 125620"/>
            </a:avLst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8" name="Google Shape;388;p4"/>
          <p:cNvCxnSpPr>
            <a:stCxn id="389" idx="3"/>
            <a:endCxn id="354" idx="1"/>
          </p:cNvCxnSpPr>
          <p:nvPr/>
        </p:nvCxnSpPr>
        <p:spPr>
          <a:xfrm>
            <a:off x="15713509" y="11477091"/>
            <a:ext cx="6579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389" name="Google Shape;389;p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259909" y="11250291"/>
            <a:ext cx="453600" cy="4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4"/>
          <p:cNvSpPr txBox="1"/>
          <p:nvPr/>
        </p:nvSpPr>
        <p:spPr>
          <a:xfrm>
            <a:off x="14947140" y="11689194"/>
            <a:ext cx="1211003" cy="355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3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AWS Lambda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3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通知メール送信処理</a:t>
            </a:r>
            <a:endParaRPr/>
          </a:p>
        </p:txBody>
      </p:sp>
      <p:cxnSp>
        <p:nvCxnSpPr>
          <p:cNvPr id="391" name="Google Shape;391;p4"/>
          <p:cNvCxnSpPr>
            <a:stCxn id="392" idx="3"/>
            <a:endCxn id="389" idx="1"/>
          </p:cNvCxnSpPr>
          <p:nvPr/>
        </p:nvCxnSpPr>
        <p:spPr>
          <a:xfrm>
            <a:off x="14609297" y="11477091"/>
            <a:ext cx="6507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392" name="Google Shape;392;p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4155697" y="11250291"/>
            <a:ext cx="453600" cy="4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4"/>
          <p:cNvSpPr txBox="1"/>
          <p:nvPr/>
        </p:nvSpPr>
        <p:spPr>
          <a:xfrm>
            <a:off x="13608219" y="11689194"/>
            <a:ext cx="1548558" cy="35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3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Amazon Simple Queue Service (Amazon SQS)</a:t>
            </a:r>
            <a:endParaRPr/>
          </a:p>
        </p:txBody>
      </p:sp>
      <p:cxnSp>
        <p:nvCxnSpPr>
          <p:cNvPr id="394" name="Google Shape;394;p4"/>
          <p:cNvCxnSpPr>
            <a:cxnSpLocks/>
            <a:stCxn id="395" idx="2"/>
            <a:endCxn id="392" idx="0"/>
          </p:cNvCxnSpPr>
          <p:nvPr/>
        </p:nvCxnSpPr>
        <p:spPr>
          <a:xfrm rot="5400000">
            <a:off x="13956578" y="10514194"/>
            <a:ext cx="1162017" cy="31017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96" name="Google Shape;396;p4"/>
          <p:cNvSpPr/>
          <p:nvPr/>
        </p:nvSpPr>
        <p:spPr>
          <a:xfrm>
            <a:off x="15460376" y="7927136"/>
            <a:ext cx="224705" cy="22470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4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124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4"/>
          <p:cNvSpPr/>
          <p:nvPr/>
        </p:nvSpPr>
        <p:spPr>
          <a:xfrm>
            <a:off x="13056493" y="7314546"/>
            <a:ext cx="224705" cy="22470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4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124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4"/>
          <p:cNvSpPr/>
          <p:nvPr/>
        </p:nvSpPr>
        <p:spPr>
          <a:xfrm>
            <a:off x="13056493" y="8557705"/>
            <a:ext cx="224705" cy="22470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4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124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4"/>
          <p:cNvSpPr/>
          <p:nvPr/>
        </p:nvSpPr>
        <p:spPr>
          <a:xfrm>
            <a:off x="15459039" y="8271801"/>
            <a:ext cx="224705" cy="22470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4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124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9" name="Google Shape;379;p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0044297" y="8554210"/>
            <a:ext cx="519357" cy="51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0034511" y="9810035"/>
            <a:ext cx="538927" cy="511176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4"/>
          <p:cNvSpPr/>
          <p:nvPr/>
        </p:nvSpPr>
        <p:spPr>
          <a:xfrm>
            <a:off x="12710485" y="7708995"/>
            <a:ext cx="224705" cy="22470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4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124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4"/>
          <p:cNvSpPr/>
          <p:nvPr/>
        </p:nvSpPr>
        <p:spPr>
          <a:xfrm>
            <a:off x="14753028" y="10374268"/>
            <a:ext cx="224705" cy="22470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4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124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4"/>
          <p:cNvSpPr/>
          <p:nvPr/>
        </p:nvSpPr>
        <p:spPr>
          <a:xfrm>
            <a:off x="15779865" y="7927136"/>
            <a:ext cx="224705" cy="22470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4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124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4"/>
          <p:cNvSpPr/>
          <p:nvPr/>
        </p:nvSpPr>
        <p:spPr>
          <a:xfrm>
            <a:off x="15779864" y="8271801"/>
            <a:ext cx="224705" cy="22470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4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1124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4"/>
          <p:cNvSpPr/>
          <p:nvPr/>
        </p:nvSpPr>
        <p:spPr>
          <a:xfrm>
            <a:off x="13056749" y="7708840"/>
            <a:ext cx="224705" cy="22470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4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1124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4"/>
          <p:cNvSpPr txBox="1"/>
          <p:nvPr/>
        </p:nvSpPr>
        <p:spPr>
          <a:xfrm>
            <a:off x="14308447" y="8962662"/>
            <a:ext cx="943446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3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Amazon ECS</a:t>
            </a:r>
            <a:endParaRPr sz="83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4"/>
          <p:cNvSpPr/>
          <p:nvPr/>
        </p:nvSpPr>
        <p:spPr>
          <a:xfrm>
            <a:off x="14150729" y="8915031"/>
            <a:ext cx="1044368" cy="1150593"/>
          </a:xfrm>
          <a:prstGeom prst="rect">
            <a:avLst/>
          </a:prstGeom>
          <a:noFill/>
          <a:ln w="12700" cap="flat" cmpd="sng">
            <a:solidFill>
              <a:srgbClr val="D86613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128000" tIns="0" rIns="504000" bIns="64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39" b="0" i="0" u="none" strike="noStrike" cap="none">
              <a:solidFill>
                <a:srgbClr val="D8661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8" name="Google Shape;408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145663" y="8909163"/>
            <a:ext cx="271849" cy="27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454664" y="9246340"/>
            <a:ext cx="504000" cy="5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4"/>
          <p:cNvSpPr txBox="1"/>
          <p:nvPr/>
        </p:nvSpPr>
        <p:spPr>
          <a:xfrm>
            <a:off x="14037317" y="9608143"/>
            <a:ext cx="1310713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3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コンテナ</a:t>
            </a:r>
            <a:endParaRPr sz="83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3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アプリケーション</a:t>
            </a:r>
            <a:endParaRPr sz="83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3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(バックエンド)</a:t>
            </a:r>
            <a:endParaRPr sz="83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4"/>
          <p:cNvSpPr/>
          <p:nvPr/>
        </p:nvSpPr>
        <p:spPr>
          <a:xfrm>
            <a:off x="14432901" y="9458350"/>
            <a:ext cx="100800" cy="100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6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4"/>
          <p:cNvSpPr/>
          <p:nvPr/>
        </p:nvSpPr>
        <p:spPr>
          <a:xfrm>
            <a:off x="14432901" y="9618370"/>
            <a:ext cx="100800" cy="100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6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" name="Google Shape;361;p4">
            <a:extLst>
              <a:ext uri="{FF2B5EF4-FFF2-40B4-BE49-F238E27FC236}">
                <a16:creationId xmlns:a16="http://schemas.microsoft.com/office/drawing/2014/main" id="{6A77653A-07F6-6BC8-F9ED-25122490EA0F}"/>
              </a:ext>
            </a:extLst>
          </p:cNvPr>
          <p:cNvCxnSpPr>
            <a:cxnSpLocks/>
            <a:stCxn id="362" idx="1"/>
            <a:endCxn id="351" idx="3"/>
          </p:cNvCxnSpPr>
          <p:nvPr/>
        </p:nvCxnSpPr>
        <p:spPr>
          <a:xfrm rot="10800000">
            <a:off x="12066020" y="8886654"/>
            <a:ext cx="2388645" cy="611687"/>
          </a:xfrm>
          <a:prstGeom prst="bentConnector3">
            <a:avLst>
              <a:gd name="adj1" fmla="val 38855"/>
            </a:avLst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"/>
          <p:cNvSpPr txBox="1">
            <a:spLocks noGrp="1"/>
          </p:cNvSpPr>
          <p:nvPr>
            <p:ph type="title"/>
          </p:nvPr>
        </p:nvSpPr>
        <p:spPr>
          <a:xfrm>
            <a:off x="2199948" y="1217478"/>
            <a:ext cx="27599343" cy="184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3-4.</a:t>
            </a:r>
            <a:r>
              <a:rPr lang="ja-JP" altLang="en-US" b="0" i="0">
                <a:solidFill>
                  <a:srgbClr val="1A1A1A"/>
                </a:solidFill>
                <a:effectLst/>
                <a:latin typeface="Noto Sans JP"/>
              </a:rPr>
              <a:t>データ収集・公開システム（災害・気象情報等）</a:t>
            </a:r>
            <a:endParaRPr/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C3D551A8-3E97-22C4-EAA7-03E72696C4CA}"/>
              </a:ext>
            </a:extLst>
          </p:cNvPr>
          <p:cNvSpPr/>
          <p:nvPr/>
        </p:nvSpPr>
        <p:spPr>
          <a:xfrm>
            <a:off x="19184661" y="8699563"/>
            <a:ext cx="1458248" cy="353725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141519"/>
            <a:r>
              <a:rPr kumimoji="1" lang="ja-JP" altLang="en-US" sz="1498" b="1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拠点</a:t>
            </a: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4612EF2A-0DFC-A144-0E70-92B8818A9CEF}"/>
              </a:ext>
            </a:extLst>
          </p:cNvPr>
          <p:cNvSpPr/>
          <p:nvPr/>
        </p:nvSpPr>
        <p:spPr>
          <a:xfrm>
            <a:off x="6967772" y="3707764"/>
            <a:ext cx="11107398" cy="9397661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141519"/>
            <a:r>
              <a:rPr kumimoji="1" lang="ja-JP" altLang="en-US" sz="1498">
                <a:solidFill>
                  <a:prstClr val="white">
                    <a:lumMod val="50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ガバメントクラウド</a:t>
            </a:r>
          </a:p>
        </p:txBody>
      </p:sp>
      <p:pic>
        <p:nvPicPr>
          <p:cNvPr id="52" name="Graphic 66599">
            <a:extLst>
              <a:ext uri="{FF2B5EF4-FFF2-40B4-BE49-F238E27FC236}">
                <a16:creationId xmlns:a16="http://schemas.microsoft.com/office/drawing/2014/main" id="{11EA5D7D-BB03-795F-13A6-F3F6C1CD5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072159" y="8844682"/>
            <a:ext cx="570750" cy="570750"/>
          </a:xfrm>
          <a:prstGeom prst="rect">
            <a:avLst/>
          </a:prstGeom>
        </p:spPr>
      </p:pic>
      <p:sp>
        <p:nvSpPr>
          <p:cNvPr id="53" name="Oval 28">
            <a:extLst>
              <a:ext uri="{FF2B5EF4-FFF2-40B4-BE49-F238E27FC236}">
                <a16:creationId xmlns:a16="http://schemas.microsoft.com/office/drawing/2014/main" id="{EE42420A-158E-CE98-983D-ACD8B5DC3C3A}"/>
              </a:ext>
            </a:extLst>
          </p:cNvPr>
          <p:cNvSpPr>
            <a:spLocks noChangeAspect="1"/>
          </p:cNvSpPr>
          <p:nvPr/>
        </p:nvSpPr>
        <p:spPr bwMode="auto">
          <a:xfrm>
            <a:off x="7221686" y="4005467"/>
            <a:ext cx="410941" cy="410941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defTabSz="1141519">
              <a:defRPr/>
            </a:pPr>
            <a:r>
              <a:rPr lang="en-US" sz="1748" b="1" dirty="0">
                <a:solidFill>
                  <a:prstClr val="white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１</a:t>
            </a:r>
          </a:p>
        </p:txBody>
      </p:sp>
      <p:pic>
        <p:nvPicPr>
          <p:cNvPr id="54" name="Graphic 18">
            <a:extLst>
              <a:ext uri="{FF2B5EF4-FFF2-40B4-BE49-F238E27FC236}">
                <a16:creationId xmlns:a16="http://schemas.microsoft.com/office/drawing/2014/main" id="{00D8CFD3-85EF-D87B-0774-9CE94C85E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auto">
          <a:xfrm>
            <a:off x="8141256" y="11774777"/>
            <a:ext cx="453600" cy="4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テキスト ボックス 18">
            <a:extLst>
              <a:ext uri="{FF2B5EF4-FFF2-40B4-BE49-F238E27FC236}">
                <a16:creationId xmlns:a16="http://schemas.microsoft.com/office/drawing/2014/main" id="{A958AE1C-5F99-9EDE-C329-69C351E041D8}"/>
              </a:ext>
            </a:extLst>
          </p:cNvPr>
          <p:cNvSpPr txBox="1"/>
          <p:nvPr/>
        </p:nvSpPr>
        <p:spPr>
          <a:xfrm>
            <a:off x="7586400" y="12218491"/>
            <a:ext cx="1500132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80160"/>
            <a:r>
              <a:rPr kumimoji="1" lang="en-US" altLang="ja-JP" sz="84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Amazon SES</a:t>
            </a:r>
          </a:p>
          <a:p>
            <a:pPr algn="ctr" defTabSz="1280160"/>
            <a:r>
              <a:rPr kumimoji="1" lang="ja-JP" altLang="en-US" sz="84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メール通知</a:t>
            </a:r>
            <a:endParaRPr kumimoji="1" lang="en-US" altLang="ja-JP" sz="84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898B3A5B-E696-D9D4-995D-9DA18B3A03A5}"/>
              </a:ext>
            </a:extLst>
          </p:cNvPr>
          <p:cNvCxnSpPr>
            <a:cxnSpLocks/>
            <a:stCxn id="57" idx="3"/>
            <a:endCxn id="54" idx="3"/>
          </p:cNvCxnSpPr>
          <p:nvPr/>
        </p:nvCxnSpPr>
        <p:spPr>
          <a:xfrm flipH="1">
            <a:off x="8594856" y="12001577"/>
            <a:ext cx="1162680" cy="0"/>
          </a:xfrm>
          <a:prstGeom prst="straightConnector1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Graphic 10">
            <a:extLst>
              <a:ext uri="{FF2B5EF4-FFF2-40B4-BE49-F238E27FC236}">
                <a16:creationId xmlns:a16="http://schemas.microsoft.com/office/drawing/2014/main" id="{7F0DDD29-7688-0347-03C8-FFE1FD059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 bwMode="auto">
          <a:xfrm>
            <a:off x="9303936" y="11774777"/>
            <a:ext cx="453600" cy="4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テキスト ボックス 507">
            <a:extLst>
              <a:ext uri="{FF2B5EF4-FFF2-40B4-BE49-F238E27FC236}">
                <a16:creationId xmlns:a16="http://schemas.microsoft.com/office/drawing/2014/main" id="{59B4EAF4-1CA0-2F79-5025-5D966255DD2D}"/>
              </a:ext>
            </a:extLst>
          </p:cNvPr>
          <p:cNvSpPr txBox="1"/>
          <p:nvPr/>
        </p:nvSpPr>
        <p:spPr>
          <a:xfrm>
            <a:off x="8991168" y="12213680"/>
            <a:ext cx="1079142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80160"/>
            <a:r>
              <a:rPr kumimoji="1" lang="en-US" altLang="ja-JP" sz="84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AWS Lambda</a:t>
            </a:r>
          </a:p>
          <a:p>
            <a:pPr algn="ctr" defTabSz="1280160"/>
            <a:r>
              <a:rPr kumimoji="1" lang="ja-JP" altLang="en-US" sz="84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通知メール送信処理</a:t>
            </a:r>
          </a:p>
        </p:txBody>
      </p:sp>
      <p:cxnSp>
        <p:nvCxnSpPr>
          <p:cNvPr id="59" name="カギ線コネクタ 58">
            <a:extLst>
              <a:ext uri="{FF2B5EF4-FFF2-40B4-BE49-F238E27FC236}">
                <a16:creationId xmlns:a16="http://schemas.microsoft.com/office/drawing/2014/main" id="{BDB62A8A-C90E-45C4-1510-0A4710375F40}"/>
              </a:ext>
            </a:extLst>
          </p:cNvPr>
          <p:cNvCxnSpPr>
            <a:cxnSpLocks/>
            <a:stCxn id="54" idx="1"/>
            <a:endCxn id="134" idx="1"/>
          </p:cNvCxnSpPr>
          <p:nvPr/>
        </p:nvCxnSpPr>
        <p:spPr>
          <a:xfrm rot="10800000">
            <a:off x="5927708" y="7420049"/>
            <a:ext cx="2213548" cy="4581528"/>
          </a:xfrm>
          <a:prstGeom prst="bentConnector3">
            <a:avLst>
              <a:gd name="adj1" fmla="val 122376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056316D2-23F1-88FE-7F53-C7BB5C934FCC}"/>
              </a:ext>
            </a:extLst>
          </p:cNvPr>
          <p:cNvSpPr/>
          <p:nvPr/>
        </p:nvSpPr>
        <p:spPr>
          <a:xfrm>
            <a:off x="7330143" y="7641177"/>
            <a:ext cx="4384119" cy="216253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 defTabSz="1141519"/>
            <a:r>
              <a:rPr kumimoji="1" lang="ja-JP" altLang="en-US" sz="1498" b="1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情報公開</a:t>
            </a:r>
          </a:p>
        </p:txBody>
      </p: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4956D5CD-D71D-9FB6-7BA9-B6030AD1902A}"/>
              </a:ext>
            </a:extLst>
          </p:cNvPr>
          <p:cNvGrpSpPr/>
          <p:nvPr/>
        </p:nvGrpSpPr>
        <p:grpSpPr>
          <a:xfrm>
            <a:off x="9049417" y="8071813"/>
            <a:ext cx="1022975" cy="807941"/>
            <a:chOff x="2487617" y="3901785"/>
            <a:chExt cx="819455" cy="647201"/>
          </a:xfrm>
        </p:grpSpPr>
        <p:pic>
          <p:nvPicPr>
            <p:cNvPr id="62" name="Graphic 8">
              <a:extLst>
                <a:ext uri="{FF2B5EF4-FFF2-40B4-BE49-F238E27FC236}">
                  <a16:creationId xmlns:a16="http://schemas.microsoft.com/office/drawing/2014/main" id="{17CE2982-F1D8-715A-19BB-5F5D96661F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 bwMode="auto">
            <a:xfrm>
              <a:off x="2735344" y="3901785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861FCC50-6C62-A0CE-B25C-2AD6FBF60E7E}"/>
                </a:ext>
              </a:extLst>
            </p:cNvPr>
            <p:cNvSpPr txBox="1"/>
            <p:nvPr/>
          </p:nvSpPr>
          <p:spPr>
            <a:xfrm>
              <a:off x="2487617" y="4197968"/>
              <a:ext cx="819455" cy="35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41519"/>
              <a:r>
                <a:rPr kumimoji="1" lang="en-US" altLang="ja-JP" sz="749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Amazon S3</a:t>
              </a:r>
            </a:p>
            <a:p>
              <a:pPr algn="ctr" defTabSz="1141519"/>
              <a:r>
                <a:rPr kumimoji="1" lang="ja-JP" altLang="en-US" sz="749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コンテンツ配信</a:t>
              </a:r>
              <a:endParaRPr kumimoji="1" lang="en-US" altLang="ja-JP" sz="749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  <a:p>
              <a:pPr algn="ctr" defTabSz="1141519"/>
              <a:r>
                <a:rPr kumimoji="1" lang="ja-JP" altLang="en-US" sz="749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ストレージ</a:t>
              </a:r>
              <a:endParaRPr kumimoji="1" lang="ja-JP" altLang="en-US" sz="749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</p:grpSp>
      <p:grpSp>
        <p:nvGrpSpPr>
          <p:cNvPr id="128" name="グループ化 127">
            <a:extLst>
              <a:ext uri="{FF2B5EF4-FFF2-40B4-BE49-F238E27FC236}">
                <a16:creationId xmlns:a16="http://schemas.microsoft.com/office/drawing/2014/main" id="{A74F6E42-6A1A-9D66-5E84-AFD4F7BF3935}"/>
              </a:ext>
            </a:extLst>
          </p:cNvPr>
          <p:cNvGrpSpPr/>
          <p:nvPr/>
        </p:nvGrpSpPr>
        <p:grpSpPr>
          <a:xfrm>
            <a:off x="7623669" y="8064571"/>
            <a:ext cx="1305135" cy="676434"/>
            <a:chOff x="1345521" y="3895984"/>
            <a:chExt cx="1045479" cy="541858"/>
          </a:xfrm>
        </p:grpSpPr>
        <p:pic>
          <p:nvPicPr>
            <p:cNvPr id="129" name="Graphic 19">
              <a:extLst>
                <a:ext uri="{FF2B5EF4-FFF2-40B4-BE49-F238E27FC236}">
                  <a16:creationId xmlns:a16="http://schemas.microsoft.com/office/drawing/2014/main" id="{EF31EC0B-7B45-129D-F6F5-B60F56B17E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 bwMode="auto">
            <a:xfrm>
              <a:off x="1706260" y="3895984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" name="テキスト ボックス 129">
              <a:extLst>
                <a:ext uri="{FF2B5EF4-FFF2-40B4-BE49-F238E27FC236}">
                  <a16:creationId xmlns:a16="http://schemas.microsoft.com/office/drawing/2014/main" id="{2D7E8A03-2A23-3940-B54E-0963726ADFC8}"/>
                </a:ext>
              </a:extLst>
            </p:cNvPr>
            <p:cNvSpPr txBox="1"/>
            <p:nvPr/>
          </p:nvSpPr>
          <p:spPr>
            <a:xfrm>
              <a:off x="1345521" y="4179175"/>
              <a:ext cx="1045479" cy="258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41519"/>
              <a:r>
                <a:rPr kumimoji="1" lang="en-US" altLang="ja-JP" sz="749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Amazon CloudFront</a:t>
              </a:r>
            </a:p>
            <a:p>
              <a:pPr algn="ctr" defTabSz="1141519"/>
              <a:r>
                <a:rPr kumimoji="1" lang="ja-JP" altLang="en-US" sz="749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フロントエンド配信</a:t>
              </a:r>
              <a:r>
                <a:rPr kumimoji="1" lang="en-US" altLang="ja-JP" sz="749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CDN</a:t>
              </a:r>
              <a:endParaRPr kumimoji="1" lang="ja-JP" altLang="en-US" sz="749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</p:grpSp>
      <p:cxnSp>
        <p:nvCxnSpPr>
          <p:cNvPr id="131" name="直線矢印コネクタ 130">
            <a:extLst>
              <a:ext uri="{FF2B5EF4-FFF2-40B4-BE49-F238E27FC236}">
                <a16:creationId xmlns:a16="http://schemas.microsoft.com/office/drawing/2014/main" id="{8D144EA5-BC66-1E43-D51C-A0C977C0491B}"/>
              </a:ext>
            </a:extLst>
          </p:cNvPr>
          <p:cNvCxnSpPr>
            <a:cxnSpLocks/>
            <a:stCxn id="129" idx="3"/>
            <a:endCxn id="62" idx="1"/>
          </p:cNvCxnSpPr>
          <p:nvPr/>
        </p:nvCxnSpPr>
        <p:spPr>
          <a:xfrm>
            <a:off x="8478470" y="8266804"/>
            <a:ext cx="880199" cy="7241"/>
          </a:xfrm>
          <a:prstGeom prst="straightConnector1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262461DD-F29F-376C-C07D-271E5BD80EE4}"/>
              </a:ext>
            </a:extLst>
          </p:cNvPr>
          <p:cNvSpPr txBox="1"/>
          <p:nvPr/>
        </p:nvSpPr>
        <p:spPr>
          <a:xfrm>
            <a:off x="6169762" y="9235048"/>
            <a:ext cx="851800" cy="22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1519"/>
            <a:r>
              <a:rPr lang="en-US" altLang="en-US" sz="874" dirty="0" err="1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インターネット</a:t>
            </a:r>
            <a:endParaRPr lang="en-US" altLang="en-US" sz="874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pic>
        <p:nvPicPr>
          <p:cNvPr id="133" name="Graphic 66606">
            <a:extLst>
              <a:ext uri="{FF2B5EF4-FFF2-40B4-BE49-F238E27FC236}">
                <a16:creationId xmlns:a16="http://schemas.microsoft.com/office/drawing/2014/main" id="{285DAFDC-506F-9923-9100-6FE6C60FAE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76452" y="8807487"/>
            <a:ext cx="570750" cy="570750"/>
          </a:xfrm>
          <a:prstGeom prst="rect">
            <a:avLst/>
          </a:prstGeom>
        </p:spPr>
      </p:pic>
      <p:pic>
        <p:nvPicPr>
          <p:cNvPr id="134" name="図 133">
            <a:extLst>
              <a:ext uri="{FF2B5EF4-FFF2-40B4-BE49-F238E27FC236}">
                <a16:creationId xmlns:a16="http://schemas.microsoft.com/office/drawing/2014/main" id="{CE8C63BA-6004-A05C-5263-8E1DA71E88B4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7708" y="7192145"/>
            <a:ext cx="463103" cy="455808"/>
          </a:xfrm>
          <a:prstGeom prst="rect">
            <a:avLst/>
          </a:prstGeom>
        </p:spPr>
      </p:pic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FDB2CCB9-0D17-1B92-8EB8-424DA703167D}"/>
              </a:ext>
            </a:extLst>
          </p:cNvPr>
          <p:cNvSpPr txBox="1"/>
          <p:nvPr/>
        </p:nvSpPr>
        <p:spPr>
          <a:xfrm>
            <a:off x="5820865" y="7622912"/>
            <a:ext cx="676788" cy="284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41519"/>
            <a:r>
              <a:rPr kumimoji="1" lang="ja-JP" altLang="en-US" sz="1248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閲覧者</a:t>
            </a:r>
          </a:p>
        </p:txBody>
      </p:sp>
      <p:cxnSp>
        <p:nvCxnSpPr>
          <p:cNvPr id="136" name="カギ線コネクタ 135">
            <a:extLst>
              <a:ext uri="{FF2B5EF4-FFF2-40B4-BE49-F238E27FC236}">
                <a16:creationId xmlns:a16="http://schemas.microsoft.com/office/drawing/2014/main" id="{BB324CF8-455D-F870-B011-A63B1D00BF0E}"/>
              </a:ext>
            </a:extLst>
          </p:cNvPr>
          <p:cNvCxnSpPr>
            <a:cxnSpLocks/>
            <a:stCxn id="135" idx="2"/>
            <a:endCxn id="129" idx="1"/>
          </p:cNvCxnSpPr>
          <p:nvPr/>
        </p:nvCxnSpPr>
        <p:spPr>
          <a:xfrm rot="16200000" flipH="1">
            <a:off x="6936870" y="7129674"/>
            <a:ext cx="359521" cy="1914742"/>
          </a:xfrm>
          <a:prstGeom prst="bentConnector2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Oval 28">
            <a:extLst>
              <a:ext uri="{FF2B5EF4-FFF2-40B4-BE49-F238E27FC236}">
                <a16:creationId xmlns:a16="http://schemas.microsoft.com/office/drawing/2014/main" id="{B579A7E6-37F6-0ACB-5D16-6CF93AD34EA0}"/>
              </a:ext>
            </a:extLst>
          </p:cNvPr>
          <p:cNvSpPr>
            <a:spLocks noChangeAspect="1"/>
          </p:cNvSpPr>
          <p:nvPr/>
        </p:nvSpPr>
        <p:spPr bwMode="auto">
          <a:xfrm>
            <a:off x="7371262" y="7468116"/>
            <a:ext cx="410941" cy="410941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defTabSz="1141519">
              <a:defRPr/>
            </a:pPr>
            <a:r>
              <a:rPr lang="en-US" sz="1748" b="1" dirty="0">
                <a:solidFill>
                  <a:prstClr val="white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3</a:t>
            </a:r>
          </a:p>
        </p:txBody>
      </p:sp>
      <p:sp>
        <p:nvSpPr>
          <p:cNvPr id="138" name="TextBox 10">
            <a:extLst>
              <a:ext uri="{FF2B5EF4-FFF2-40B4-BE49-F238E27FC236}">
                <a16:creationId xmlns:a16="http://schemas.microsoft.com/office/drawing/2014/main" id="{12B7C042-3DDC-53A1-0D3D-0CB6CCD7F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1916" y="9596993"/>
            <a:ext cx="15173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AWS Glue</a:t>
            </a:r>
          </a:p>
          <a:p>
            <a:pPr algn="ctr"/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事前処理ジョブ</a:t>
            </a:r>
            <a:endParaRPr lang="en-US" altLang="en-US" sz="9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139" name="TextBox 10">
            <a:extLst>
              <a:ext uri="{FF2B5EF4-FFF2-40B4-BE49-F238E27FC236}">
                <a16:creationId xmlns:a16="http://schemas.microsoft.com/office/drawing/2014/main" id="{A81423AE-0062-6A79-76A4-D32058BAF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2304" y="9527533"/>
            <a:ext cx="151730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Amazon Athena</a:t>
            </a:r>
          </a:p>
          <a:p>
            <a:pPr algn="ctr"/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統計処理データ保管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データベース</a:t>
            </a:r>
            <a:endParaRPr lang="en-US" altLang="en-US" sz="9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pic>
        <p:nvPicPr>
          <p:cNvPr id="140" name="Graphic 14">
            <a:extLst>
              <a:ext uri="{FF2B5EF4-FFF2-40B4-BE49-F238E27FC236}">
                <a16:creationId xmlns:a16="http://schemas.microsoft.com/office/drawing/2014/main" id="{50BCC3FD-880C-1A52-E466-35A08AED3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 bwMode="auto">
          <a:xfrm>
            <a:off x="16894857" y="9070326"/>
            <a:ext cx="469366" cy="46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1" name="直線矢印コネクタ 140">
            <a:extLst>
              <a:ext uri="{FF2B5EF4-FFF2-40B4-BE49-F238E27FC236}">
                <a16:creationId xmlns:a16="http://schemas.microsoft.com/office/drawing/2014/main" id="{5E16F1D9-2947-3A39-177A-889BF80E2D4D}"/>
              </a:ext>
            </a:extLst>
          </p:cNvPr>
          <p:cNvCxnSpPr>
            <a:cxnSpLocks/>
            <a:stCxn id="140" idx="1"/>
            <a:endCxn id="150" idx="3"/>
          </p:cNvCxnSpPr>
          <p:nvPr/>
        </p:nvCxnSpPr>
        <p:spPr>
          <a:xfrm flipH="1">
            <a:off x="15745637" y="9305009"/>
            <a:ext cx="11492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直線矢印コネクタ 141">
            <a:extLst>
              <a:ext uri="{FF2B5EF4-FFF2-40B4-BE49-F238E27FC236}">
                <a16:creationId xmlns:a16="http://schemas.microsoft.com/office/drawing/2014/main" id="{7A56F866-6A79-0F8C-81EC-4754CB259284}"/>
              </a:ext>
            </a:extLst>
          </p:cNvPr>
          <p:cNvCxnSpPr>
            <a:cxnSpLocks/>
            <a:stCxn id="145" idx="3"/>
            <a:endCxn id="148" idx="1"/>
          </p:cNvCxnSpPr>
          <p:nvPr/>
        </p:nvCxnSpPr>
        <p:spPr>
          <a:xfrm>
            <a:off x="12833961" y="9337175"/>
            <a:ext cx="1156298" cy="7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" name="TextBox 9">
            <a:extLst>
              <a:ext uri="{FF2B5EF4-FFF2-40B4-BE49-F238E27FC236}">
                <a16:creationId xmlns:a16="http://schemas.microsoft.com/office/drawing/2014/main" id="{96E65C06-DCCB-5397-87A3-C25F073B7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72940" y="11363213"/>
            <a:ext cx="196274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Amazon S3</a:t>
            </a:r>
          </a:p>
          <a:p>
            <a:pPr algn="ctr"/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統計処理後データ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保存ストレージ</a:t>
            </a:r>
            <a:endParaRPr lang="en-US" altLang="en-US" sz="9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pic>
        <p:nvPicPr>
          <p:cNvPr id="144" name="Graphic 8">
            <a:extLst>
              <a:ext uri="{FF2B5EF4-FFF2-40B4-BE49-F238E27FC236}">
                <a16:creationId xmlns:a16="http://schemas.microsoft.com/office/drawing/2014/main" id="{7A4291B2-DEAB-4321-F350-A2CE962ED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 bwMode="auto">
          <a:xfrm>
            <a:off x="13993761" y="10880167"/>
            <a:ext cx="474436" cy="47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Graphic 6">
            <a:extLst>
              <a:ext uri="{FF2B5EF4-FFF2-40B4-BE49-F238E27FC236}">
                <a16:creationId xmlns:a16="http://schemas.microsoft.com/office/drawing/2014/main" id="{8828469F-1B72-F661-E557-B02C7A712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 bwMode="auto">
          <a:xfrm>
            <a:off x="12367181" y="9103785"/>
            <a:ext cx="466780" cy="46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6" name="カギ線コネクタ 145">
            <a:extLst>
              <a:ext uri="{FF2B5EF4-FFF2-40B4-BE49-F238E27FC236}">
                <a16:creationId xmlns:a16="http://schemas.microsoft.com/office/drawing/2014/main" id="{1CD55502-52CD-4B3C-49F1-B7F9EAA570BB}"/>
              </a:ext>
            </a:extLst>
          </p:cNvPr>
          <p:cNvCxnSpPr>
            <a:cxnSpLocks/>
            <a:stCxn id="139" idx="2"/>
            <a:endCxn id="144" idx="0"/>
          </p:cNvCxnSpPr>
          <p:nvPr/>
        </p:nvCxnSpPr>
        <p:spPr>
          <a:xfrm rot="5400000">
            <a:off x="15253568" y="9012776"/>
            <a:ext cx="844803" cy="2889979"/>
          </a:xfrm>
          <a:prstGeom prst="bentConnector3">
            <a:avLst>
              <a:gd name="adj1" fmla="val 7856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7" name="TextBox 9">
            <a:extLst>
              <a:ext uri="{FF2B5EF4-FFF2-40B4-BE49-F238E27FC236}">
                <a16:creationId xmlns:a16="http://schemas.microsoft.com/office/drawing/2014/main" id="{AFEE2FB8-C9F6-92D7-1530-D14FD82CF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69438" y="9590979"/>
            <a:ext cx="196274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Amazon S3</a:t>
            </a:r>
          </a:p>
          <a:p>
            <a:pPr algn="ctr"/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統計処理対象データ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保存ストレージ</a:t>
            </a:r>
            <a:endParaRPr lang="en-US" altLang="en-US" sz="9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pic>
        <p:nvPicPr>
          <p:cNvPr id="148" name="Graphic 8">
            <a:extLst>
              <a:ext uri="{FF2B5EF4-FFF2-40B4-BE49-F238E27FC236}">
                <a16:creationId xmlns:a16="http://schemas.microsoft.com/office/drawing/2014/main" id="{BD1027B8-40C6-B4E0-B714-12AFA0B1A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 bwMode="auto">
          <a:xfrm>
            <a:off x="13990259" y="9107933"/>
            <a:ext cx="474436" cy="47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" name="TextBox 24">
            <a:extLst>
              <a:ext uri="{FF2B5EF4-FFF2-40B4-BE49-F238E27FC236}">
                <a16:creationId xmlns:a16="http://schemas.microsoft.com/office/drawing/2014/main" id="{EA9982C9-16A4-0480-A0AD-60A2AEECD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81015" y="9493158"/>
            <a:ext cx="14000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AWS Glue</a:t>
            </a:r>
            <a:br>
              <a:rPr lang="en-US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</a:br>
            <a:r>
              <a:rPr lang="en-US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Data Catalog</a:t>
            </a:r>
          </a:p>
          <a:p>
            <a:pPr algn="ctr"/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統計処理対象データ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メタデータカタログ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pPr algn="ctr" eaLnBrk="1" hangingPunct="1"/>
            <a:endParaRPr lang="en-US" altLang="en-US" sz="9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pPr algn="ctr" eaLnBrk="1" hangingPunct="1"/>
            <a:endParaRPr lang="en-US" altLang="en-US" sz="9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pic>
        <p:nvPicPr>
          <p:cNvPr id="150" name="Graphic 29">
            <a:extLst>
              <a:ext uri="{FF2B5EF4-FFF2-40B4-BE49-F238E27FC236}">
                <a16:creationId xmlns:a16="http://schemas.microsoft.com/office/drawing/2014/main" id="{385C3614-CB1F-D53D-DAC6-9F7B806826B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5345587" y="9104984"/>
            <a:ext cx="400050" cy="400050"/>
          </a:xfrm>
          <a:prstGeom prst="rect">
            <a:avLst/>
          </a:prstGeom>
        </p:spPr>
      </p:pic>
      <p:sp>
        <p:nvSpPr>
          <p:cNvPr id="151" name="Rectangle 134">
            <a:extLst>
              <a:ext uri="{FF2B5EF4-FFF2-40B4-BE49-F238E27FC236}">
                <a16:creationId xmlns:a16="http://schemas.microsoft.com/office/drawing/2014/main" id="{DAE2D25B-4E65-3D6F-761F-031D3C46BC07}"/>
              </a:ext>
            </a:extLst>
          </p:cNvPr>
          <p:cNvSpPr/>
          <p:nvPr/>
        </p:nvSpPr>
        <p:spPr>
          <a:xfrm>
            <a:off x="13506957" y="8933896"/>
            <a:ext cx="2755120" cy="1358452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0010"/>
          <a:lstStyle/>
          <a:p>
            <a:pPr algn="ctr">
              <a:defRPr/>
            </a:pPr>
            <a:endParaRPr lang="en-US" altLang="ja-JP" sz="105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C332A1FF-79EC-23BB-AF45-E35A7724FDB0}"/>
              </a:ext>
            </a:extLst>
          </p:cNvPr>
          <p:cNvSpPr txBox="1"/>
          <p:nvPr/>
        </p:nvSpPr>
        <p:spPr>
          <a:xfrm>
            <a:off x="19407766" y="10555994"/>
            <a:ext cx="1209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96438"/>
            <a:endParaRPr kumimoji="1" lang="en-US" altLang="ja-JP" sz="120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 defTabSz="1196438"/>
            <a:r>
              <a:rPr kumimoji="1" lang="ja-JP" altLang="en-US" sz="120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職員</a:t>
            </a:r>
            <a:endParaRPr kumimoji="1" lang="en-US" altLang="ja-JP" sz="120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 defTabSz="1196438"/>
            <a:r>
              <a:rPr kumimoji="1" lang="ja-JP" altLang="en-US" sz="120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（分析者）</a:t>
            </a:r>
          </a:p>
        </p:txBody>
      </p:sp>
      <p:pic>
        <p:nvPicPr>
          <p:cNvPr id="153" name="図 152">
            <a:extLst>
              <a:ext uri="{FF2B5EF4-FFF2-40B4-BE49-F238E27FC236}">
                <a16:creationId xmlns:a16="http://schemas.microsoft.com/office/drawing/2014/main" id="{9F05E547-E0CB-4F61-AC91-0DCE3A208CB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9738920" y="10206423"/>
            <a:ext cx="520701" cy="510491"/>
          </a:xfrm>
          <a:prstGeom prst="rect">
            <a:avLst/>
          </a:prstGeom>
        </p:spPr>
      </p:pic>
      <p:cxnSp>
        <p:nvCxnSpPr>
          <p:cNvPr id="154" name="カギ線コネクタ 153">
            <a:extLst>
              <a:ext uri="{FF2B5EF4-FFF2-40B4-BE49-F238E27FC236}">
                <a16:creationId xmlns:a16="http://schemas.microsoft.com/office/drawing/2014/main" id="{78034FD4-6CD9-8A23-3BE7-6700145E7C38}"/>
              </a:ext>
            </a:extLst>
          </p:cNvPr>
          <p:cNvCxnSpPr>
            <a:cxnSpLocks/>
            <a:stCxn id="130" idx="2"/>
            <a:endCxn id="144" idx="1"/>
          </p:cNvCxnSpPr>
          <p:nvPr/>
        </p:nvCxnSpPr>
        <p:spPr>
          <a:xfrm rot="16200000" flipH="1">
            <a:off x="9946809" y="7070433"/>
            <a:ext cx="2376380" cy="5717524"/>
          </a:xfrm>
          <a:prstGeom prst="bentConnector2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正方形/長方形 154">
            <a:extLst>
              <a:ext uri="{FF2B5EF4-FFF2-40B4-BE49-F238E27FC236}">
                <a16:creationId xmlns:a16="http://schemas.microsoft.com/office/drawing/2014/main" id="{98A67EEC-51D2-9181-064D-D6BE509B3AAE}"/>
              </a:ext>
            </a:extLst>
          </p:cNvPr>
          <p:cNvSpPr/>
          <p:nvPr/>
        </p:nvSpPr>
        <p:spPr>
          <a:xfrm>
            <a:off x="7351887" y="4117216"/>
            <a:ext cx="9360133" cy="31078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 defTabSz="1141519"/>
            <a:r>
              <a:rPr kumimoji="1" lang="ja-JP" altLang="en-US" sz="1498" b="1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データ収集</a:t>
            </a:r>
          </a:p>
        </p:txBody>
      </p:sp>
      <p:cxnSp>
        <p:nvCxnSpPr>
          <p:cNvPr id="156" name="カギ線コネクタ 155">
            <a:extLst>
              <a:ext uri="{FF2B5EF4-FFF2-40B4-BE49-F238E27FC236}">
                <a16:creationId xmlns:a16="http://schemas.microsoft.com/office/drawing/2014/main" id="{DC587F5B-9DB4-18A7-59EB-5E1B154E0818}"/>
              </a:ext>
            </a:extLst>
          </p:cNvPr>
          <p:cNvCxnSpPr>
            <a:cxnSpLocks/>
            <a:stCxn id="143" idx="2"/>
            <a:endCxn id="57" idx="3"/>
          </p:cNvCxnSpPr>
          <p:nvPr/>
        </p:nvCxnSpPr>
        <p:spPr>
          <a:xfrm rot="5400000">
            <a:off x="11940659" y="9687922"/>
            <a:ext cx="130533" cy="449677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7" name="テキスト ボックス 156">
            <a:extLst>
              <a:ext uri="{FF2B5EF4-FFF2-40B4-BE49-F238E27FC236}">
                <a16:creationId xmlns:a16="http://schemas.microsoft.com/office/drawing/2014/main" id="{C05C3279-D3F7-B127-A1D4-9760CB47F218}"/>
              </a:ext>
            </a:extLst>
          </p:cNvPr>
          <p:cNvSpPr txBox="1"/>
          <p:nvPr/>
        </p:nvSpPr>
        <p:spPr>
          <a:xfrm>
            <a:off x="18197907" y="10231276"/>
            <a:ext cx="851800" cy="22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1519"/>
            <a:r>
              <a:rPr lang="en-US" altLang="en-US" sz="874" dirty="0" err="1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インターネット</a:t>
            </a:r>
            <a:endParaRPr lang="en-US" altLang="en-US" sz="874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pic>
        <p:nvPicPr>
          <p:cNvPr id="158" name="Graphic 66606">
            <a:extLst>
              <a:ext uri="{FF2B5EF4-FFF2-40B4-BE49-F238E27FC236}">
                <a16:creationId xmlns:a16="http://schemas.microsoft.com/office/drawing/2014/main" id="{42D67FA0-038A-58C3-B622-D2703E19F1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8304597" y="9803715"/>
            <a:ext cx="570750" cy="570750"/>
          </a:xfrm>
          <a:prstGeom prst="rect">
            <a:avLst/>
          </a:prstGeom>
        </p:spPr>
      </p:pic>
      <p:pic>
        <p:nvPicPr>
          <p:cNvPr id="159" name="Graphic 9">
            <a:extLst>
              <a:ext uri="{FF2B5EF4-FFF2-40B4-BE49-F238E27FC236}">
                <a16:creationId xmlns:a16="http://schemas.microsoft.com/office/drawing/2014/main" id="{1E8C8F65-E863-DAE5-0A05-2A580B799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 bwMode="auto">
          <a:xfrm>
            <a:off x="8386226" y="4726258"/>
            <a:ext cx="475200" cy="4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" name="Graphic 14">
            <a:extLst>
              <a:ext uri="{FF2B5EF4-FFF2-40B4-BE49-F238E27FC236}">
                <a16:creationId xmlns:a16="http://schemas.microsoft.com/office/drawing/2014/main" id="{C78A786B-2386-57A6-9414-413090446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 bwMode="auto">
          <a:xfrm>
            <a:off x="9788239" y="4726258"/>
            <a:ext cx="475200" cy="4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" name="TextBox 34">
            <a:extLst>
              <a:ext uri="{FF2B5EF4-FFF2-40B4-BE49-F238E27FC236}">
                <a16:creationId xmlns:a16="http://schemas.microsoft.com/office/drawing/2014/main" id="{7648A9C3-62FC-44DA-FA89-D09509982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5338" y="5197795"/>
            <a:ext cx="25688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Amazon Managed Service</a:t>
            </a:r>
          </a:p>
          <a:p>
            <a:pPr algn="ctr" eaLnBrk="1" hangingPunct="1"/>
            <a:r>
              <a:rPr lang="en-US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for Apache </a:t>
            </a:r>
            <a:r>
              <a:rPr lang="en-US" altLang="en-US" sz="900" dirty="0" err="1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Flink</a:t>
            </a:r>
            <a:endParaRPr lang="en-US" altLang="en-US" sz="9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pPr algn="ctr" eaLnBrk="1" hangingPunct="1"/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ストリーミングデータ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分析処理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cxnSp>
        <p:nvCxnSpPr>
          <p:cNvPr id="162" name="直線矢印コネクタ 161">
            <a:extLst>
              <a:ext uri="{FF2B5EF4-FFF2-40B4-BE49-F238E27FC236}">
                <a16:creationId xmlns:a16="http://schemas.microsoft.com/office/drawing/2014/main" id="{1313D4AB-E2C8-6A0F-4D6F-42976DDE2896}"/>
              </a:ext>
            </a:extLst>
          </p:cNvPr>
          <p:cNvCxnSpPr>
            <a:cxnSpLocks/>
            <a:stCxn id="159" idx="3"/>
            <a:endCxn id="160" idx="1"/>
          </p:cNvCxnSpPr>
          <p:nvPr/>
        </p:nvCxnSpPr>
        <p:spPr>
          <a:xfrm>
            <a:off x="8861426" y="4963858"/>
            <a:ext cx="9268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3" name="TextBox 9">
            <a:extLst>
              <a:ext uri="{FF2B5EF4-FFF2-40B4-BE49-F238E27FC236}">
                <a16:creationId xmlns:a16="http://schemas.microsoft.com/office/drawing/2014/main" id="{BA278EFD-9FF4-10C3-C4A7-51053F36E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0882" y="6038668"/>
            <a:ext cx="196274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Amazon S3</a:t>
            </a:r>
          </a:p>
          <a:p>
            <a:pPr algn="ctr"/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分析済ストリーミングデータ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保存ストレージ</a:t>
            </a:r>
            <a:endParaRPr lang="en-US" altLang="en-US" sz="9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pic>
        <p:nvPicPr>
          <p:cNvPr id="164" name="Graphic 8">
            <a:extLst>
              <a:ext uri="{FF2B5EF4-FFF2-40B4-BE49-F238E27FC236}">
                <a16:creationId xmlns:a16="http://schemas.microsoft.com/office/drawing/2014/main" id="{3458AC0D-AE71-C7FF-9C9F-FFBB9A01A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 bwMode="auto">
          <a:xfrm>
            <a:off x="12891703" y="5555622"/>
            <a:ext cx="474436" cy="47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" name="TextBox 24">
            <a:extLst>
              <a:ext uri="{FF2B5EF4-FFF2-40B4-BE49-F238E27FC236}">
                <a16:creationId xmlns:a16="http://schemas.microsoft.com/office/drawing/2014/main" id="{BA7148D4-E889-6242-D83C-61832F66A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6757" y="5940847"/>
            <a:ext cx="14914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AWS Glue</a:t>
            </a:r>
            <a:br>
              <a:rPr lang="en-US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</a:br>
            <a:r>
              <a:rPr lang="en-US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Data Catalog</a:t>
            </a:r>
          </a:p>
          <a:p>
            <a:pPr algn="ctr"/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分析済みストリーミングデータ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メタデータカタログ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pPr algn="ctr" eaLnBrk="1" hangingPunct="1"/>
            <a:endParaRPr lang="en-US" altLang="en-US" sz="9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pPr algn="ctr" eaLnBrk="1" hangingPunct="1"/>
            <a:endParaRPr lang="en-US" altLang="en-US" sz="9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pic>
        <p:nvPicPr>
          <p:cNvPr id="166" name="Graphic 29">
            <a:extLst>
              <a:ext uri="{FF2B5EF4-FFF2-40B4-BE49-F238E27FC236}">
                <a16:creationId xmlns:a16="http://schemas.microsoft.com/office/drawing/2014/main" id="{8A79A1EF-2B2B-EA95-0FF8-0696433916E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4247031" y="5552673"/>
            <a:ext cx="400050" cy="400050"/>
          </a:xfrm>
          <a:prstGeom prst="rect">
            <a:avLst/>
          </a:prstGeom>
        </p:spPr>
      </p:pic>
      <p:sp>
        <p:nvSpPr>
          <p:cNvPr id="167" name="Rectangle 134">
            <a:extLst>
              <a:ext uri="{FF2B5EF4-FFF2-40B4-BE49-F238E27FC236}">
                <a16:creationId xmlns:a16="http://schemas.microsoft.com/office/drawing/2014/main" id="{C964E453-B065-F96F-33F0-F979447574CF}"/>
              </a:ext>
            </a:extLst>
          </p:cNvPr>
          <p:cNvSpPr/>
          <p:nvPr/>
        </p:nvSpPr>
        <p:spPr>
          <a:xfrm>
            <a:off x="12408401" y="5381585"/>
            <a:ext cx="2755120" cy="1358452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0010"/>
          <a:lstStyle/>
          <a:p>
            <a:pPr algn="ctr">
              <a:defRPr/>
            </a:pPr>
            <a:endParaRPr lang="en-US" altLang="ja-JP" sz="105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168" name="TextBox 17">
            <a:extLst>
              <a:ext uri="{FF2B5EF4-FFF2-40B4-BE49-F238E27FC236}">
                <a16:creationId xmlns:a16="http://schemas.microsoft.com/office/drawing/2014/main" id="{1BAAD33E-B85D-D98B-8A36-ECD9977ED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1799" y="5194111"/>
            <a:ext cx="26744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Amazon Kinesis</a:t>
            </a:r>
            <a:br>
              <a:rPr lang="en-US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</a:br>
            <a:r>
              <a:rPr lang="en-US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Data Streams</a:t>
            </a:r>
          </a:p>
          <a:p>
            <a:pPr algn="ctr" eaLnBrk="1" hangingPunct="1"/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ストリーミングデータ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pPr algn="ctr" eaLnBrk="1" hangingPunct="1"/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収集用ストリーム</a:t>
            </a:r>
            <a:endParaRPr lang="en-US" altLang="en-US" sz="9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169" name="TextBox 12">
            <a:extLst>
              <a:ext uri="{FF2B5EF4-FFF2-40B4-BE49-F238E27FC236}">
                <a16:creationId xmlns:a16="http://schemas.microsoft.com/office/drawing/2014/main" id="{986BCC2E-0AD6-80E0-B903-C7FCA1D29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2300" y="5167229"/>
            <a:ext cx="1291103" cy="9002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50" dirty="0" err="1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データ送信サーバ</a:t>
            </a:r>
            <a:endParaRPr lang="en-US" altLang="en-US" sz="105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en-US" altLang="en-US" sz="105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(Kinesis Producer </a:t>
            </a:r>
            <a:r>
              <a:rPr lang="en-US" altLang="en-US" sz="1050" dirty="0" err="1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LibraryやAWS</a:t>
            </a:r>
            <a:r>
              <a:rPr lang="en-US" altLang="en-US" sz="105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 </a:t>
            </a:r>
            <a:r>
              <a:rPr lang="en-US" altLang="en-US" sz="1050" dirty="0" err="1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SDK等を利用し、データを総員</a:t>
            </a:r>
            <a:r>
              <a:rPr lang="en-US" altLang="en-US" sz="105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)</a:t>
            </a:r>
          </a:p>
        </p:txBody>
      </p:sp>
      <p:cxnSp>
        <p:nvCxnSpPr>
          <p:cNvPr id="170" name="直線矢印コネクタ 120">
            <a:extLst>
              <a:ext uri="{FF2B5EF4-FFF2-40B4-BE49-F238E27FC236}">
                <a16:creationId xmlns:a16="http://schemas.microsoft.com/office/drawing/2014/main" id="{FF948564-B122-3327-E0BD-98B8D4F06F75}"/>
              </a:ext>
            </a:extLst>
          </p:cNvPr>
          <p:cNvCxnSpPr>
            <a:cxnSpLocks/>
            <a:endCxn id="159" idx="1"/>
          </p:cNvCxnSpPr>
          <p:nvPr/>
        </p:nvCxnSpPr>
        <p:spPr>
          <a:xfrm flipV="1">
            <a:off x="6157849" y="4963858"/>
            <a:ext cx="2228377" cy="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カギ線コネクタ 170">
            <a:extLst>
              <a:ext uri="{FF2B5EF4-FFF2-40B4-BE49-F238E27FC236}">
                <a16:creationId xmlns:a16="http://schemas.microsoft.com/office/drawing/2014/main" id="{35821E1E-5516-2D07-097C-EC8426587DEB}"/>
              </a:ext>
            </a:extLst>
          </p:cNvPr>
          <p:cNvCxnSpPr>
            <a:cxnSpLocks/>
            <a:stCxn id="160" idx="3"/>
            <a:endCxn id="164" idx="0"/>
          </p:cNvCxnSpPr>
          <p:nvPr/>
        </p:nvCxnSpPr>
        <p:spPr>
          <a:xfrm>
            <a:off x="10263439" y="4963858"/>
            <a:ext cx="2865482" cy="59176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2" name="Graphic 115">
            <a:extLst>
              <a:ext uri="{FF2B5EF4-FFF2-40B4-BE49-F238E27FC236}">
                <a16:creationId xmlns:a16="http://schemas.microsoft.com/office/drawing/2014/main" id="{C697BA85-CC6F-91D7-3189-C264D135611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5998471" y="4735136"/>
            <a:ext cx="457200" cy="457200"/>
          </a:xfrm>
          <a:prstGeom prst="rect">
            <a:avLst/>
          </a:prstGeom>
        </p:spPr>
      </p:pic>
      <p:cxnSp>
        <p:nvCxnSpPr>
          <p:cNvPr id="173" name="カギ線コネクタ 172">
            <a:extLst>
              <a:ext uri="{FF2B5EF4-FFF2-40B4-BE49-F238E27FC236}">
                <a16:creationId xmlns:a16="http://schemas.microsoft.com/office/drawing/2014/main" id="{8331F836-0C8A-37CD-89D6-292A627AF2AE}"/>
              </a:ext>
            </a:extLst>
          </p:cNvPr>
          <p:cNvCxnSpPr>
            <a:cxnSpLocks/>
            <a:stCxn id="145" idx="0"/>
            <a:endCxn id="163" idx="2"/>
          </p:cNvCxnSpPr>
          <p:nvPr/>
        </p:nvCxnSpPr>
        <p:spPr>
          <a:xfrm rot="5400000" flipH="1" flipV="1">
            <a:off x="11597770" y="7549300"/>
            <a:ext cx="2557286" cy="551684"/>
          </a:xfrm>
          <a:prstGeom prst="bentConnector3">
            <a:avLst>
              <a:gd name="adj1" fmla="val 65644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正方形/長方形 173">
            <a:extLst>
              <a:ext uri="{FF2B5EF4-FFF2-40B4-BE49-F238E27FC236}">
                <a16:creationId xmlns:a16="http://schemas.microsoft.com/office/drawing/2014/main" id="{520254CD-7F3B-4FCC-6686-79CC081B17D4}"/>
              </a:ext>
            </a:extLst>
          </p:cNvPr>
          <p:cNvSpPr/>
          <p:nvPr/>
        </p:nvSpPr>
        <p:spPr>
          <a:xfrm>
            <a:off x="11971330" y="7594581"/>
            <a:ext cx="5868689" cy="51290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 defTabSz="1141519"/>
            <a:r>
              <a:rPr kumimoji="1" lang="ja-JP" altLang="en-US" sz="1498" b="1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データ分析</a:t>
            </a:r>
          </a:p>
        </p:txBody>
      </p:sp>
      <p:sp>
        <p:nvSpPr>
          <p:cNvPr id="175" name="Oval 28">
            <a:extLst>
              <a:ext uri="{FF2B5EF4-FFF2-40B4-BE49-F238E27FC236}">
                <a16:creationId xmlns:a16="http://schemas.microsoft.com/office/drawing/2014/main" id="{DAD6F7D0-DDBF-5BF3-0084-90D9B86680F8}"/>
              </a:ext>
            </a:extLst>
          </p:cNvPr>
          <p:cNvSpPr>
            <a:spLocks noChangeAspect="1"/>
          </p:cNvSpPr>
          <p:nvPr/>
        </p:nvSpPr>
        <p:spPr bwMode="auto">
          <a:xfrm>
            <a:off x="16348218" y="7465707"/>
            <a:ext cx="410941" cy="410941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defTabSz="1141519">
              <a:defRPr/>
            </a:pPr>
            <a:r>
              <a:rPr lang="en-US" sz="1748" b="1" dirty="0">
                <a:solidFill>
                  <a:prstClr val="white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2</a:t>
            </a:r>
          </a:p>
        </p:txBody>
      </p:sp>
      <p:sp>
        <p:nvSpPr>
          <p:cNvPr id="176" name="角丸四角形 175">
            <a:extLst>
              <a:ext uri="{FF2B5EF4-FFF2-40B4-BE49-F238E27FC236}">
                <a16:creationId xmlns:a16="http://schemas.microsoft.com/office/drawing/2014/main" id="{7B88D7C9-2514-8752-4DCC-ACE5F770764A}"/>
              </a:ext>
            </a:extLst>
          </p:cNvPr>
          <p:cNvSpPr/>
          <p:nvPr/>
        </p:nvSpPr>
        <p:spPr>
          <a:xfrm>
            <a:off x="7941042" y="4487800"/>
            <a:ext cx="252000" cy="252000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1024128">
              <a:defRPr/>
            </a:pPr>
            <a:r>
              <a:rPr kumimoji="1" lang="en-US" altLang="ja-JP" sz="126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endParaRPr kumimoji="1" lang="ja-JP" altLang="en-US" sz="1260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77" name="角丸四角形 176">
            <a:extLst>
              <a:ext uri="{FF2B5EF4-FFF2-40B4-BE49-F238E27FC236}">
                <a16:creationId xmlns:a16="http://schemas.microsoft.com/office/drawing/2014/main" id="{B20BF243-6DC5-3922-4600-5FB629AD9409}"/>
              </a:ext>
            </a:extLst>
          </p:cNvPr>
          <p:cNvSpPr/>
          <p:nvPr/>
        </p:nvSpPr>
        <p:spPr>
          <a:xfrm>
            <a:off x="12620136" y="4659176"/>
            <a:ext cx="252000" cy="252000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1024128">
              <a:defRPr/>
            </a:pPr>
            <a:r>
              <a:rPr kumimoji="1" lang="ja-JP" altLang="en-US" sz="126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２</a:t>
            </a:r>
          </a:p>
        </p:txBody>
      </p:sp>
      <p:sp>
        <p:nvSpPr>
          <p:cNvPr id="178" name="角丸四角形 177">
            <a:extLst>
              <a:ext uri="{FF2B5EF4-FFF2-40B4-BE49-F238E27FC236}">
                <a16:creationId xmlns:a16="http://schemas.microsoft.com/office/drawing/2014/main" id="{D2E3B466-A85B-A280-8C09-E2C887037D03}"/>
              </a:ext>
            </a:extLst>
          </p:cNvPr>
          <p:cNvSpPr/>
          <p:nvPr/>
        </p:nvSpPr>
        <p:spPr>
          <a:xfrm>
            <a:off x="12767210" y="8631693"/>
            <a:ext cx="252000" cy="252000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1024128">
              <a:defRPr/>
            </a:pPr>
            <a:r>
              <a:rPr kumimoji="1" lang="en-US" altLang="ja-JP" sz="126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endParaRPr kumimoji="1" lang="ja-JP" altLang="en-US" sz="1260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79" name="角丸四角形 178">
            <a:extLst>
              <a:ext uri="{FF2B5EF4-FFF2-40B4-BE49-F238E27FC236}">
                <a16:creationId xmlns:a16="http://schemas.microsoft.com/office/drawing/2014/main" id="{0656E574-DE67-2E5A-A6D0-427A0C75835A}"/>
              </a:ext>
            </a:extLst>
          </p:cNvPr>
          <p:cNvSpPr/>
          <p:nvPr/>
        </p:nvSpPr>
        <p:spPr>
          <a:xfrm>
            <a:off x="14110537" y="8634224"/>
            <a:ext cx="252000" cy="252000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1024128">
              <a:defRPr/>
            </a:pPr>
            <a:r>
              <a:rPr kumimoji="1" lang="en-US" altLang="ja-JP" sz="126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endParaRPr kumimoji="1" lang="ja-JP" altLang="en-US" sz="1260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24" name="角丸四角形 223">
            <a:extLst>
              <a:ext uri="{FF2B5EF4-FFF2-40B4-BE49-F238E27FC236}">
                <a16:creationId xmlns:a16="http://schemas.microsoft.com/office/drawing/2014/main" id="{630FFE69-35AC-C75D-34B4-E2F8033931D2}"/>
              </a:ext>
            </a:extLst>
          </p:cNvPr>
          <p:cNvSpPr/>
          <p:nvPr/>
        </p:nvSpPr>
        <p:spPr>
          <a:xfrm>
            <a:off x="10110052" y="11623578"/>
            <a:ext cx="252000" cy="252000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1024128">
              <a:defRPr/>
            </a:pPr>
            <a:r>
              <a:rPr kumimoji="1" lang="en-US" altLang="ja-JP" sz="126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endParaRPr kumimoji="1" lang="ja-JP" altLang="en-US" sz="1260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25" name="角丸四角形 224">
            <a:extLst>
              <a:ext uri="{FF2B5EF4-FFF2-40B4-BE49-F238E27FC236}">
                <a16:creationId xmlns:a16="http://schemas.microsoft.com/office/drawing/2014/main" id="{F7E55C07-4804-CF5A-3CC5-BED7CA7561D9}"/>
              </a:ext>
            </a:extLst>
          </p:cNvPr>
          <p:cNvSpPr/>
          <p:nvPr/>
        </p:nvSpPr>
        <p:spPr>
          <a:xfrm>
            <a:off x="6329671" y="7958778"/>
            <a:ext cx="252000" cy="252000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1024128">
              <a:defRPr/>
            </a:pPr>
            <a:r>
              <a:rPr kumimoji="1" lang="en-US" altLang="ja-JP" sz="126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endParaRPr kumimoji="1" lang="ja-JP" altLang="en-US" sz="1260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26" name="角丸四角形 225">
            <a:extLst>
              <a:ext uri="{FF2B5EF4-FFF2-40B4-BE49-F238E27FC236}">
                <a16:creationId xmlns:a16="http://schemas.microsoft.com/office/drawing/2014/main" id="{56A820AE-F4E4-A171-AFDB-87B6E22503A9}"/>
              </a:ext>
            </a:extLst>
          </p:cNvPr>
          <p:cNvSpPr/>
          <p:nvPr/>
        </p:nvSpPr>
        <p:spPr>
          <a:xfrm>
            <a:off x="19267603" y="10135155"/>
            <a:ext cx="252000" cy="252000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1024128">
              <a:defRPr/>
            </a:pPr>
            <a:r>
              <a:rPr kumimoji="1" lang="en-US" altLang="ja-JP" sz="126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endParaRPr kumimoji="1" lang="ja-JP" altLang="en-US" sz="1260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27" name="角丸四角形 226">
            <a:extLst>
              <a:ext uri="{FF2B5EF4-FFF2-40B4-BE49-F238E27FC236}">
                <a16:creationId xmlns:a16="http://schemas.microsoft.com/office/drawing/2014/main" id="{B7AFFB25-C682-93EB-7D44-4803FB854CD9}"/>
              </a:ext>
            </a:extLst>
          </p:cNvPr>
          <p:cNvSpPr/>
          <p:nvPr/>
        </p:nvSpPr>
        <p:spPr>
          <a:xfrm>
            <a:off x="16575366" y="10366571"/>
            <a:ext cx="252000" cy="252000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1024128">
              <a:defRPr/>
            </a:pPr>
            <a:r>
              <a:rPr kumimoji="1" lang="en-US" altLang="ja-JP" sz="126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endParaRPr kumimoji="1" lang="ja-JP" altLang="en-US" sz="1260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228" name="図 227">
            <a:extLst>
              <a:ext uri="{FF2B5EF4-FFF2-40B4-BE49-F238E27FC236}">
                <a16:creationId xmlns:a16="http://schemas.microsoft.com/office/drawing/2014/main" id="{B1CE6728-9A1B-E8D3-37CF-11221F780513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8461" y="12811010"/>
            <a:ext cx="480554" cy="455808"/>
          </a:xfrm>
          <a:prstGeom prst="rect">
            <a:avLst/>
          </a:prstGeom>
        </p:spPr>
      </p:pic>
      <p:sp>
        <p:nvSpPr>
          <p:cNvPr id="229" name="テキスト ボックス 228">
            <a:extLst>
              <a:ext uri="{FF2B5EF4-FFF2-40B4-BE49-F238E27FC236}">
                <a16:creationId xmlns:a16="http://schemas.microsoft.com/office/drawing/2014/main" id="{9C35D6D7-5E17-6AF4-2CCD-CEC5B7E73838}"/>
              </a:ext>
            </a:extLst>
          </p:cNvPr>
          <p:cNvSpPr txBox="1"/>
          <p:nvPr/>
        </p:nvSpPr>
        <p:spPr>
          <a:xfrm>
            <a:off x="5467486" y="13254295"/>
            <a:ext cx="1404552" cy="476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141519"/>
            <a:r>
              <a:rPr kumimoji="1" lang="ja-JP" altLang="en-US" sz="1248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職員</a:t>
            </a:r>
            <a:endParaRPr kumimoji="1" lang="en-US" altLang="ja-JP" sz="1248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 defTabSz="1141519"/>
            <a:r>
              <a:rPr kumimoji="1" lang="en-US" altLang="ja-JP" sz="1248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kumimoji="1" lang="ja-JP" altLang="en-US" sz="1248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コンテンツ投稿者</a:t>
            </a:r>
            <a:r>
              <a:rPr kumimoji="1" lang="en-US" altLang="ja-JP" sz="1248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kumimoji="1" lang="ja-JP" altLang="en-US" sz="1248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230" name="カギ線コネクタ 229">
            <a:extLst>
              <a:ext uri="{FF2B5EF4-FFF2-40B4-BE49-F238E27FC236}">
                <a16:creationId xmlns:a16="http://schemas.microsoft.com/office/drawing/2014/main" id="{AA67E7A5-0BFA-9088-1F86-F67C61338055}"/>
              </a:ext>
            </a:extLst>
          </p:cNvPr>
          <p:cNvCxnSpPr>
            <a:cxnSpLocks/>
            <a:endCxn id="129" idx="1"/>
          </p:cNvCxnSpPr>
          <p:nvPr/>
        </p:nvCxnSpPr>
        <p:spPr>
          <a:xfrm rot="5400000" flipH="1" flipV="1">
            <a:off x="4890322" y="9539999"/>
            <a:ext cx="4456871" cy="1910487"/>
          </a:xfrm>
          <a:prstGeom prst="bentConnector2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102">
            <a:extLst>
              <a:ext uri="{FF2B5EF4-FFF2-40B4-BE49-F238E27FC236}">
                <a16:creationId xmlns:a16="http://schemas.microsoft.com/office/drawing/2014/main" id="{5EA98B85-5BF0-20EF-77C8-0303FF3DF154}"/>
              </a:ext>
            </a:extLst>
          </p:cNvPr>
          <p:cNvCxnSpPr>
            <a:cxnSpLocks/>
          </p:cNvCxnSpPr>
          <p:nvPr/>
        </p:nvCxnSpPr>
        <p:spPr>
          <a:xfrm flipH="1">
            <a:off x="9725477" y="8289555"/>
            <a:ext cx="9180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2" name="Graphic 19">
            <a:extLst>
              <a:ext uri="{FF2B5EF4-FFF2-40B4-BE49-F238E27FC236}">
                <a16:creationId xmlns:a16="http://schemas.microsoft.com/office/drawing/2014/main" id="{984FF2A7-207F-A176-6D0F-E06CF9FC8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/>
        </p:blipFill>
        <p:spPr bwMode="auto">
          <a:xfrm>
            <a:off x="10686444" y="8085456"/>
            <a:ext cx="424800" cy="4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3" name="テキスト ボックス 232">
            <a:extLst>
              <a:ext uri="{FF2B5EF4-FFF2-40B4-BE49-F238E27FC236}">
                <a16:creationId xmlns:a16="http://schemas.microsoft.com/office/drawing/2014/main" id="{F44B9404-5138-8E2C-34AD-AD446440CA41}"/>
              </a:ext>
            </a:extLst>
          </p:cNvPr>
          <p:cNvSpPr txBox="1"/>
          <p:nvPr/>
        </p:nvSpPr>
        <p:spPr>
          <a:xfrm>
            <a:off x="10309250" y="8470831"/>
            <a:ext cx="120497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96438"/>
            <a:r>
              <a:rPr lang="en-US" altLang="en-US" sz="75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AWS </a:t>
            </a:r>
            <a:r>
              <a:rPr lang="en-US" altLang="en-US" sz="750" dirty="0" err="1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CodeBuild</a:t>
            </a:r>
            <a:endParaRPr lang="en-US" altLang="en-US" sz="75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pPr algn="ctr" defTabSz="1196438"/>
            <a:r>
              <a:rPr lang="ja-JP" altLang="en-US" sz="750">
                <a:latin typeface="Meiryo UI" panose="020B0604030504040204" pitchFamily="34" charset="-128"/>
                <a:ea typeface="Meiryo UI" panose="020B0604030504040204" pitchFamily="34" charset="-128"/>
              </a:rPr>
              <a:t>コードのビルド／デプロイ自動化</a:t>
            </a:r>
          </a:p>
        </p:txBody>
      </p:sp>
      <p:sp>
        <p:nvSpPr>
          <p:cNvPr id="234" name="Rectangle 206">
            <a:extLst>
              <a:ext uri="{FF2B5EF4-FFF2-40B4-BE49-F238E27FC236}">
                <a16:creationId xmlns:a16="http://schemas.microsoft.com/office/drawing/2014/main" id="{DC288EBA-6DE6-53D3-C58C-97D8EA1B2ED8}"/>
              </a:ext>
            </a:extLst>
          </p:cNvPr>
          <p:cNvSpPr/>
          <p:nvPr/>
        </p:nvSpPr>
        <p:spPr>
          <a:xfrm>
            <a:off x="10598554" y="13829307"/>
            <a:ext cx="640080" cy="6400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latin typeface="Meiryo" panose="020B0604030504040204" pitchFamily="34" charset="-128"/>
                <a:ea typeface="Meiryo" panose="020B0604030504040204" pitchFamily="34" charset="-128"/>
              </a:rPr>
              <a:t>コード</a:t>
            </a:r>
            <a:endParaRPr kumimoji="1" lang="en-US" altLang="ja-JP" sz="7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kumimoji="1" lang="ja-JP" altLang="en-US" sz="700" dirty="0">
                <a:latin typeface="Meiryo" panose="020B0604030504040204" pitchFamily="34" charset="-128"/>
                <a:ea typeface="Meiryo" panose="020B0604030504040204" pitchFamily="34" charset="-128"/>
              </a:rPr>
              <a:t>レポジトリ</a:t>
            </a:r>
            <a:endParaRPr kumimoji="1" lang="en-US" altLang="ja-JP" sz="7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35" name="テキスト ボックス 234">
            <a:extLst>
              <a:ext uri="{FF2B5EF4-FFF2-40B4-BE49-F238E27FC236}">
                <a16:creationId xmlns:a16="http://schemas.microsoft.com/office/drawing/2014/main" id="{94A7D13A-BC32-9262-294E-7953EA7651EF}"/>
              </a:ext>
            </a:extLst>
          </p:cNvPr>
          <p:cNvSpPr txBox="1"/>
          <p:nvPr/>
        </p:nvSpPr>
        <p:spPr>
          <a:xfrm>
            <a:off x="14393206" y="14387269"/>
            <a:ext cx="689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96438"/>
            <a:r>
              <a:rPr kumimoji="1" lang="ja-JP" altLang="en-US" sz="120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開発者</a:t>
            </a:r>
          </a:p>
        </p:txBody>
      </p:sp>
      <p:cxnSp>
        <p:nvCxnSpPr>
          <p:cNvPr id="236" name="Straight Arrow Connector 84">
            <a:extLst>
              <a:ext uri="{FF2B5EF4-FFF2-40B4-BE49-F238E27FC236}">
                <a16:creationId xmlns:a16="http://schemas.microsoft.com/office/drawing/2014/main" id="{C4E9B103-32FB-3A6B-AB0D-8B4BB8F540B1}"/>
              </a:ext>
            </a:extLst>
          </p:cNvPr>
          <p:cNvCxnSpPr>
            <a:cxnSpLocks/>
          </p:cNvCxnSpPr>
          <p:nvPr/>
        </p:nvCxnSpPr>
        <p:spPr>
          <a:xfrm flipH="1">
            <a:off x="11184996" y="14149347"/>
            <a:ext cx="34634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7" name="TextBox 19">
            <a:extLst>
              <a:ext uri="{FF2B5EF4-FFF2-40B4-BE49-F238E27FC236}">
                <a16:creationId xmlns:a16="http://schemas.microsoft.com/office/drawing/2014/main" id="{06932230-E389-EDA1-E3C8-79DBA35AC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8239" y="14577516"/>
            <a:ext cx="22919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例：</a:t>
            </a:r>
            <a:r>
              <a:rPr lang="en-US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GitHub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、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GitLab</a:t>
            </a:r>
          </a:p>
          <a:p>
            <a:pPr algn="ctr" eaLnBrk="1" hangingPunct="1"/>
            <a:r>
              <a:rPr lang="en-US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(</a:t>
            </a:r>
            <a:r>
              <a:rPr lang="en-US" altLang="en-US" sz="800" dirty="0" err="1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CodeCommit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は</a:t>
            </a:r>
            <a:r>
              <a:rPr lang="en-US" altLang="ja-JP" sz="800" dirty="0" err="1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DecapCMS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が未対応</a:t>
            </a:r>
            <a:r>
              <a:rPr lang="en-US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38" name="図 237">
            <a:extLst>
              <a:ext uri="{FF2B5EF4-FFF2-40B4-BE49-F238E27FC236}">
                <a16:creationId xmlns:a16="http://schemas.microsoft.com/office/drawing/2014/main" id="{E6936470-15CD-2EA3-26EA-4E8AFC50197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518637" y="13867219"/>
            <a:ext cx="520701" cy="510491"/>
          </a:xfrm>
          <a:prstGeom prst="rect">
            <a:avLst/>
          </a:prstGeom>
        </p:spPr>
      </p:pic>
      <p:grpSp>
        <p:nvGrpSpPr>
          <p:cNvPr id="239" name="グループ化 238">
            <a:extLst>
              <a:ext uri="{FF2B5EF4-FFF2-40B4-BE49-F238E27FC236}">
                <a16:creationId xmlns:a16="http://schemas.microsoft.com/office/drawing/2014/main" id="{707E9826-AF5B-756E-A8B6-4EE255D5023D}"/>
              </a:ext>
            </a:extLst>
          </p:cNvPr>
          <p:cNvGrpSpPr/>
          <p:nvPr/>
        </p:nvGrpSpPr>
        <p:grpSpPr>
          <a:xfrm>
            <a:off x="13711211" y="13541564"/>
            <a:ext cx="892755" cy="665939"/>
            <a:chOff x="3273503" y="4263117"/>
            <a:chExt cx="892755" cy="665939"/>
          </a:xfrm>
        </p:grpSpPr>
        <p:pic>
          <p:nvPicPr>
            <p:cNvPr id="240" name="Graphic 66606">
              <a:extLst>
                <a:ext uri="{FF2B5EF4-FFF2-40B4-BE49-F238E27FC236}">
                  <a16:creationId xmlns:a16="http://schemas.microsoft.com/office/drawing/2014/main" id="{9E1C6D7B-E8BE-72DF-3947-F88C8BE19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385322" y="4263117"/>
              <a:ext cx="598193" cy="598193"/>
            </a:xfrm>
            <a:prstGeom prst="rect">
              <a:avLst/>
            </a:prstGeom>
          </p:spPr>
        </p:pic>
        <p:sp>
          <p:nvSpPr>
            <p:cNvPr id="241" name="テキスト ボックス 240">
              <a:extLst>
                <a:ext uri="{FF2B5EF4-FFF2-40B4-BE49-F238E27FC236}">
                  <a16:creationId xmlns:a16="http://schemas.microsoft.com/office/drawing/2014/main" id="{59B1AD7F-7778-E075-341F-F39082628BBE}"/>
                </a:ext>
              </a:extLst>
            </p:cNvPr>
            <p:cNvSpPr txBox="1"/>
            <p:nvPr/>
          </p:nvSpPr>
          <p:spPr>
            <a:xfrm>
              <a:off x="3273503" y="4695787"/>
              <a:ext cx="892755" cy="233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96438"/>
              <a:r>
                <a:rPr lang="en-US" altLang="en-US" sz="916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インターネット</a:t>
              </a:r>
            </a:p>
          </p:txBody>
        </p:sp>
      </p:grpSp>
      <p:cxnSp>
        <p:nvCxnSpPr>
          <p:cNvPr id="242" name="直線矢印コネクタ 241">
            <a:extLst>
              <a:ext uri="{FF2B5EF4-FFF2-40B4-BE49-F238E27FC236}">
                <a16:creationId xmlns:a16="http://schemas.microsoft.com/office/drawing/2014/main" id="{57BF2344-7DFF-57AE-4A9D-5A873A8A44A9}"/>
              </a:ext>
            </a:extLst>
          </p:cNvPr>
          <p:cNvCxnSpPr>
            <a:cxnSpLocks/>
            <a:stCxn id="233" idx="2"/>
            <a:endCxn id="234" idx="0"/>
          </p:cNvCxnSpPr>
          <p:nvPr/>
        </p:nvCxnSpPr>
        <p:spPr>
          <a:xfrm>
            <a:off x="10911737" y="8909413"/>
            <a:ext cx="6857" cy="4919894"/>
          </a:xfrm>
          <a:prstGeom prst="straightConnector1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角丸四角形 242">
            <a:extLst>
              <a:ext uri="{FF2B5EF4-FFF2-40B4-BE49-F238E27FC236}">
                <a16:creationId xmlns:a16="http://schemas.microsoft.com/office/drawing/2014/main" id="{73C9F58B-6BEA-7DB0-784C-04B42EE1CA28}"/>
              </a:ext>
            </a:extLst>
          </p:cNvPr>
          <p:cNvSpPr/>
          <p:nvPr/>
        </p:nvSpPr>
        <p:spPr>
          <a:xfrm>
            <a:off x="8458712" y="9017704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215">
              <a:defRPr/>
            </a:pPr>
            <a:r>
              <a:rPr kumimoji="1" lang="en-US" altLang="ja-JP" sz="1124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12</a:t>
            </a:r>
            <a:endParaRPr kumimoji="1" lang="ja-JP" altLang="en-US" sz="1124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44" name="角丸四角形 243">
            <a:extLst>
              <a:ext uri="{FF2B5EF4-FFF2-40B4-BE49-F238E27FC236}">
                <a16:creationId xmlns:a16="http://schemas.microsoft.com/office/drawing/2014/main" id="{1E3E6095-FC25-88AF-28BD-47C28B43D208}"/>
              </a:ext>
            </a:extLst>
          </p:cNvPr>
          <p:cNvSpPr/>
          <p:nvPr/>
        </p:nvSpPr>
        <p:spPr>
          <a:xfrm>
            <a:off x="12948245" y="13841368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215">
              <a:defRPr/>
            </a:pPr>
            <a:r>
              <a:rPr kumimoji="1" lang="en-US" altLang="ja-JP" sz="1124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9</a:t>
            </a:r>
            <a:endParaRPr kumimoji="1" lang="ja-JP" altLang="en-US" sz="1124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45" name="角丸四角形 244">
            <a:extLst>
              <a:ext uri="{FF2B5EF4-FFF2-40B4-BE49-F238E27FC236}">
                <a16:creationId xmlns:a16="http://schemas.microsoft.com/office/drawing/2014/main" id="{1DE8D89A-E86A-C2AE-65D8-1C4A112F8CC3}"/>
              </a:ext>
            </a:extLst>
          </p:cNvPr>
          <p:cNvSpPr/>
          <p:nvPr/>
        </p:nvSpPr>
        <p:spPr>
          <a:xfrm>
            <a:off x="10963737" y="9271327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215">
              <a:defRPr/>
            </a:pPr>
            <a:r>
              <a:rPr kumimoji="1" lang="en-US" altLang="ja-JP" sz="1124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endParaRPr kumimoji="1" lang="ja-JP" altLang="en-US" sz="1124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46" name="角丸四角形 245">
            <a:extLst>
              <a:ext uri="{FF2B5EF4-FFF2-40B4-BE49-F238E27FC236}">
                <a16:creationId xmlns:a16="http://schemas.microsoft.com/office/drawing/2014/main" id="{6415EDF8-F624-DF74-C8C6-5DD77D07D0AD}"/>
              </a:ext>
            </a:extLst>
          </p:cNvPr>
          <p:cNvSpPr/>
          <p:nvPr/>
        </p:nvSpPr>
        <p:spPr>
          <a:xfrm>
            <a:off x="6235641" y="11273617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215">
              <a:defRPr/>
            </a:pPr>
            <a:r>
              <a:rPr kumimoji="1" lang="en-US" altLang="ja-JP" sz="1124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11</a:t>
            </a:r>
            <a:endParaRPr kumimoji="1" lang="ja-JP" altLang="en-US" sz="1124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47" name="角丸四角形 246">
            <a:extLst>
              <a:ext uri="{FF2B5EF4-FFF2-40B4-BE49-F238E27FC236}">
                <a16:creationId xmlns:a16="http://schemas.microsoft.com/office/drawing/2014/main" id="{3EEDA581-5DF4-8375-7BB3-1C59B2CC0908}"/>
              </a:ext>
            </a:extLst>
          </p:cNvPr>
          <p:cNvSpPr/>
          <p:nvPr/>
        </p:nvSpPr>
        <p:spPr>
          <a:xfrm>
            <a:off x="10627935" y="9276441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215">
              <a:defRPr/>
            </a:pPr>
            <a:r>
              <a:rPr kumimoji="1" lang="en-US" altLang="ja-JP" sz="1124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17</a:t>
            </a:r>
            <a:endParaRPr kumimoji="1" lang="ja-JP" altLang="en-US" sz="1124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248" name="カギ線コネクタ 247">
            <a:extLst>
              <a:ext uri="{FF2B5EF4-FFF2-40B4-BE49-F238E27FC236}">
                <a16:creationId xmlns:a16="http://schemas.microsoft.com/office/drawing/2014/main" id="{0B6A4344-9A35-64CA-4E3E-BE786BB81841}"/>
              </a:ext>
            </a:extLst>
          </p:cNvPr>
          <p:cNvCxnSpPr>
            <a:cxnSpLocks/>
            <a:stCxn id="153" idx="1"/>
            <a:endCxn id="140" idx="3"/>
          </p:cNvCxnSpPr>
          <p:nvPr/>
        </p:nvCxnSpPr>
        <p:spPr>
          <a:xfrm rot="10800000">
            <a:off x="17364224" y="9305009"/>
            <a:ext cx="2374697" cy="1156660"/>
          </a:xfrm>
          <a:prstGeom prst="bentConnector3">
            <a:avLst>
              <a:gd name="adj1" fmla="val 63236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"/>
          <p:cNvSpPr txBox="1">
            <a:spLocks noGrp="1"/>
          </p:cNvSpPr>
          <p:nvPr>
            <p:ph type="title"/>
          </p:nvPr>
        </p:nvSpPr>
        <p:spPr>
          <a:xfrm>
            <a:off x="2199948" y="1217478"/>
            <a:ext cx="27599343" cy="184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3-5.</a:t>
            </a:r>
            <a:r>
              <a:rPr lang="ja-JP" altLang="en-US" b="0" i="0">
                <a:solidFill>
                  <a:srgbClr val="1A1A1A"/>
                </a:solidFill>
                <a:effectLst/>
                <a:latin typeface="Noto Sans JP"/>
              </a:rPr>
              <a:t>人事系システム</a:t>
            </a:r>
            <a:endParaRPr/>
          </a:p>
        </p:txBody>
      </p:sp>
      <p:sp>
        <p:nvSpPr>
          <p:cNvPr id="185" name="正方形/長方形 184">
            <a:extLst>
              <a:ext uri="{FF2B5EF4-FFF2-40B4-BE49-F238E27FC236}">
                <a16:creationId xmlns:a16="http://schemas.microsoft.com/office/drawing/2014/main" id="{47E0F96C-E2E1-9BF0-9A3F-412736BC0C1B}"/>
              </a:ext>
            </a:extLst>
          </p:cNvPr>
          <p:cNvSpPr/>
          <p:nvPr/>
        </p:nvSpPr>
        <p:spPr>
          <a:xfrm>
            <a:off x="17598663" y="5990989"/>
            <a:ext cx="1458248" cy="661895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141519"/>
            <a:r>
              <a:rPr kumimoji="1" lang="ja-JP" altLang="en-US" sz="1498" b="1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拠点</a:t>
            </a:r>
          </a:p>
        </p:txBody>
      </p:sp>
      <p:sp>
        <p:nvSpPr>
          <p:cNvPr id="186" name="正方形/長方形 185">
            <a:extLst>
              <a:ext uri="{FF2B5EF4-FFF2-40B4-BE49-F238E27FC236}">
                <a16:creationId xmlns:a16="http://schemas.microsoft.com/office/drawing/2014/main" id="{95FB6E79-F1D2-0051-463D-9A617672F793}"/>
              </a:ext>
            </a:extLst>
          </p:cNvPr>
          <p:cNvSpPr/>
          <p:nvPr/>
        </p:nvSpPr>
        <p:spPr>
          <a:xfrm>
            <a:off x="15126023" y="3580451"/>
            <a:ext cx="1167591" cy="34590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41519"/>
            <a:r>
              <a:rPr kumimoji="1" lang="en-US" altLang="ja-JP" sz="1124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GIMA</a:t>
            </a:r>
            <a:endParaRPr kumimoji="1" lang="ja-JP" altLang="en-US" sz="1124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87" name="正方形/長方形 186">
            <a:extLst>
              <a:ext uri="{FF2B5EF4-FFF2-40B4-BE49-F238E27FC236}">
                <a16:creationId xmlns:a16="http://schemas.microsoft.com/office/drawing/2014/main" id="{DF09E7A2-2B62-C48E-3779-987983F37F2F}"/>
              </a:ext>
            </a:extLst>
          </p:cNvPr>
          <p:cNvSpPr/>
          <p:nvPr/>
        </p:nvSpPr>
        <p:spPr>
          <a:xfrm>
            <a:off x="5381774" y="4080891"/>
            <a:ext cx="11107398" cy="103469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141519"/>
            <a:r>
              <a:rPr kumimoji="1" lang="ja-JP" altLang="en-US" sz="1498">
                <a:solidFill>
                  <a:prstClr val="white">
                    <a:lumMod val="50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ガバメントクラウド</a:t>
            </a:r>
          </a:p>
        </p:txBody>
      </p:sp>
      <p:pic>
        <p:nvPicPr>
          <p:cNvPr id="188" name="Graphic 66599">
            <a:extLst>
              <a:ext uri="{FF2B5EF4-FFF2-40B4-BE49-F238E27FC236}">
                <a16:creationId xmlns:a16="http://schemas.microsoft.com/office/drawing/2014/main" id="{95FE0F17-61F9-ED6D-0C28-0E0ED79C4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531432" y="6110773"/>
            <a:ext cx="570750" cy="570750"/>
          </a:xfrm>
          <a:prstGeom prst="rect">
            <a:avLst/>
          </a:prstGeom>
        </p:spPr>
      </p:pic>
      <p:sp>
        <p:nvSpPr>
          <p:cNvPr id="189" name="正方形/長方形 188">
            <a:extLst>
              <a:ext uri="{FF2B5EF4-FFF2-40B4-BE49-F238E27FC236}">
                <a16:creationId xmlns:a16="http://schemas.microsoft.com/office/drawing/2014/main" id="{C62E2ABF-CBA3-5E65-A01E-3FB737BD11EF}"/>
              </a:ext>
            </a:extLst>
          </p:cNvPr>
          <p:cNvSpPr/>
          <p:nvPr/>
        </p:nvSpPr>
        <p:spPr>
          <a:xfrm>
            <a:off x="10228856" y="4490341"/>
            <a:ext cx="6070067" cy="98620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 defTabSz="1141519"/>
            <a:r>
              <a:rPr kumimoji="1" lang="ja-JP" altLang="en-US" sz="1498" b="1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申請・審査</a:t>
            </a:r>
          </a:p>
        </p:txBody>
      </p:sp>
      <p:pic>
        <p:nvPicPr>
          <p:cNvPr id="190" name="図 189">
            <a:extLst>
              <a:ext uri="{FF2B5EF4-FFF2-40B4-BE49-F238E27FC236}">
                <a16:creationId xmlns:a16="http://schemas.microsoft.com/office/drawing/2014/main" id="{402651D7-5D77-A95E-AF1A-9288A71658E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3988" y="6864223"/>
            <a:ext cx="480554" cy="455808"/>
          </a:xfrm>
          <a:prstGeom prst="rect">
            <a:avLst/>
          </a:prstGeom>
        </p:spPr>
      </p:pic>
      <p:sp>
        <p:nvSpPr>
          <p:cNvPr id="191" name="テキスト ボックス 190">
            <a:extLst>
              <a:ext uri="{FF2B5EF4-FFF2-40B4-BE49-F238E27FC236}">
                <a16:creationId xmlns:a16="http://schemas.microsoft.com/office/drawing/2014/main" id="{F89BE5F1-9BF8-2657-9911-6718103DFA7A}"/>
              </a:ext>
            </a:extLst>
          </p:cNvPr>
          <p:cNvSpPr txBox="1"/>
          <p:nvPr/>
        </p:nvSpPr>
        <p:spPr>
          <a:xfrm>
            <a:off x="17879703" y="7294806"/>
            <a:ext cx="986167" cy="476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141519"/>
            <a:r>
              <a:rPr kumimoji="1" lang="ja-JP" altLang="en-US" sz="1248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職員</a:t>
            </a:r>
            <a:endParaRPr kumimoji="1" lang="en-US" altLang="ja-JP" sz="1248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 defTabSz="1141519"/>
            <a:r>
              <a:rPr kumimoji="1" lang="ja-JP" altLang="en-US" sz="1248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（承認者）</a:t>
            </a:r>
          </a:p>
        </p:txBody>
      </p:sp>
      <p:cxnSp>
        <p:nvCxnSpPr>
          <p:cNvPr id="320" name="カギ線コネクタ 319">
            <a:extLst>
              <a:ext uri="{FF2B5EF4-FFF2-40B4-BE49-F238E27FC236}">
                <a16:creationId xmlns:a16="http://schemas.microsoft.com/office/drawing/2014/main" id="{11B85589-BCFC-B811-CB05-5C6129C9D2AE}"/>
              </a:ext>
            </a:extLst>
          </p:cNvPr>
          <p:cNvCxnSpPr>
            <a:cxnSpLocks/>
            <a:stCxn id="190" idx="1"/>
            <a:endCxn id="186" idx="3"/>
          </p:cNvCxnSpPr>
          <p:nvPr/>
        </p:nvCxnSpPr>
        <p:spPr>
          <a:xfrm rot="10800000">
            <a:off x="16293614" y="3753405"/>
            <a:ext cx="1830373" cy="3338722"/>
          </a:xfrm>
          <a:prstGeom prst="bentConnector3">
            <a:avLst>
              <a:gd name="adj1" fmla="val 44432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カギ線コネクタ 320">
            <a:extLst>
              <a:ext uri="{FF2B5EF4-FFF2-40B4-BE49-F238E27FC236}">
                <a16:creationId xmlns:a16="http://schemas.microsoft.com/office/drawing/2014/main" id="{F144EF71-F624-168A-7A9F-9A257429138A}"/>
              </a:ext>
            </a:extLst>
          </p:cNvPr>
          <p:cNvCxnSpPr>
            <a:cxnSpLocks/>
            <a:stCxn id="190" idx="1"/>
            <a:endCxn id="325" idx="3"/>
          </p:cNvCxnSpPr>
          <p:nvPr/>
        </p:nvCxnSpPr>
        <p:spPr>
          <a:xfrm rot="10800000">
            <a:off x="15772021" y="6489461"/>
            <a:ext cx="2351966" cy="602666"/>
          </a:xfrm>
          <a:prstGeom prst="bentConnector3">
            <a:avLst>
              <a:gd name="adj1" fmla="val 34538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テキスト ボックス 321">
            <a:extLst>
              <a:ext uri="{FF2B5EF4-FFF2-40B4-BE49-F238E27FC236}">
                <a16:creationId xmlns:a16="http://schemas.microsoft.com/office/drawing/2014/main" id="{E86F1381-1B3A-0318-3291-B229DF080724}"/>
              </a:ext>
            </a:extLst>
          </p:cNvPr>
          <p:cNvSpPr txBox="1"/>
          <p:nvPr/>
        </p:nvSpPr>
        <p:spPr>
          <a:xfrm>
            <a:off x="14812371" y="6680199"/>
            <a:ext cx="1493667" cy="322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1519"/>
            <a:r>
              <a:rPr lang="en-US" altLang="en-US" sz="749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Elastic Load Balancing</a:t>
            </a:r>
          </a:p>
          <a:p>
            <a:pPr algn="ctr" defTabSz="1141519"/>
            <a:r>
              <a:rPr lang="en-US" altLang="en-US" sz="749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負荷分散</a:t>
            </a:r>
          </a:p>
        </p:txBody>
      </p:sp>
      <p:cxnSp>
        <p:nvCxnSpPr>
          <p:cNvPr id="323" name="カギ線コネクタ 322">
            <a:extLst>
              <a:ext uri="{FF2B5EF4-FFF2-40B4-BE49-F238E27FC236}">
                <a16:creationId xmlns:a16="http://schemas.microsoft.com/office/drawing/2014/main" id="{E18F48C9-9593-8E01-CC6D-E54722E7B5A8}"/>
              </a:ext>
            </a:extLst>
          </p:cNvPr>
          <p:cNvCxnSpPr>
            <a:cxnSpLocks/>
            <a:stCxn id="360" idx="1"/>
            <a:endCxn id="186" idx="1"/>
          </p:cNvCxnSpPr>
          <p:nvPr/>
        </p:nvCxnSpPr>
        <p:spPr>
          <a:xfrm rot="10800000" flipH="1">
            <a:off x="13844580" y="3753405"/>
            <a:ext cx="1281443" cy="3883913"/>
          </a:xfrm>
          <a:prstGeom prst="bentConnector3">
            <a:avLst>
              <a:gd name="adj1" fmla="val -42419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カギ線コネクタ 323">
            <a:extLst>
              <a:ext uri="{FF2B5EF4-FFF2-40B4-BE49-F238E27FC236}">
                <a16:creationId xmlns:a16="http://schemas.microsoft.com/office/drawing/2014/main" id="{6934E40E-2C1D-125F-220E-F4121D304D09}"/>
              </a:ext>
            </a:extLst>
          </p:cNvPr>
          <p:cNvCxnSpPr>
            <a:cxnSpLocks/>
            <a:stCxn id="325" idx="1"/>
            <a:endCxn id="330" idx="3"/>
          </p:cNvCxnSpPr>
          <p:nvPr/>
        </p:nvCxnSpPr>
        <p:spPr>
          <a:xfrm rot="10800000" flipV="1">
            <a:off x="14293991" y="6489461"/>
            <a:ext cx="1073562" cy="1688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5" name="Graphic 6">
            <a:extLst>
              <a:ext uri="{FF2B5EF4-FFF2-40B4-BE49-F238E27FC236}">
                <a16:creationId xmlns:a16="http://schemas.microsoft.com/office/drawing/2014/main" id="{62CCCF65-FB50-18D9-E828-E68BBFB65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 bwMode="auto">
          <a:xfrm>
            <a:off x="15367552" y="6287226"/>
            <a:ext cx="404469" cy="40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" name="Oval 28">
            <a:extLst>
              <a:ext uri="{FF2B5EF4-FFF2-40B4-BE49-F238E27FC236}">
                <a16:creationId xmlns:a16="http://schemas.microsoft.com/office/drawing/2014/main" id="{FCA08DA1-DBC6-EF61-D757-6D7431EAE0F4}"/>
              </a:ext>
            </a:extLst>
          </p:cNvPr>
          <p:cNvSpPr>
            <a:spLocks noChangeAspect="1"/>
          </p:cNvSpPr>
          <p:nvPr/>
        </p:nvSpPr>
        <p:spPr bwMode="auto">
          <a:xfrm>
            <a:off x="14879336" y="4337886"/>
            <a:ext cx="410941" cy="410941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defTabSz="1141519">
              <a:defRPr/>
            </a:pPr>
            <a:r>
              <a:rPr lang="en-US" sz="1748" b="1" dirty="0">
                <a:solidFill>
                  <a:prstClr val="white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1</a:t>
            </a:r>
          </a:p>
        </p:txBody>
      </p:sp>
      <p:sp>
        <p:nvSpPr>
          <p:cNvPr id="327" name="テキスト ボックス 326">
            <a:extLst>
              <a:ext uri="{FF2B5EF4-FFF2-40B4-BE49-F238E27FC236}">
                <a16:creationId xmlns:a16="http://schemas.microsoft.com/office/drawing/2014/main" id="{42F06CFC-EA36-6925-1DC0-49EFFB1D0E1A}"/>
              </a:ext>
            </a:extLst>
          </p:cNvPr>
          <p:cNvSpPr txBox="1"/>
          <p:nvPr/>
        </p:nvSpPr>
        <p:spPr>
          <a:xfrm>
            <a:off x="13714200" y="6013493"/>
            <a:ext cx="841258" cy="207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1519"/>
            <a:r>
              <a:rPr kumimoji="1" lang="en-US" altLang="ja-JP" sz="749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Amazon ECS</a:t>
            </a:r>
            <a:endParaRPr kumimoji="1" lang="en-US" altLang="ja-JP" sz="749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28" name="Rectangle 43">
            <a:extLst>
              <a:ext uri="{FF2B5EF4-FFF2-40B4-BE49-F238E27FC236}">
                <a16:creationId xmlns:a16="http://schemas.microsoft.com/office/drawing/2014/main" id="{17B37F96-2B3B-BDC4-FB33-E3AD1010E7D2}"/>
              </a:ext>
            </a:extLst>
          </p:cNvPr>
          <p:cNvSpPr/>
          <p:nvPr/>
        </p:nvSpPr>
        <p:spPr>
          <a:xfrm>
            <a:off x="13573566" y="5971021"/>
            <a:ext cx="931248" cy="1025968"/>
          </a:xfrm>
          <a:prstGeom prst="rect">
            <a:avLst/>
          </a:prstGeom>
          <a:noFill/>
          <a:ln w="12700" cap="flat" cmpd="sng" algn="ctr">
            <a:solidFill>
              <a:srgbClr val="D86613"/>
            </a:solidFill>
            <a:prstDash val="dash"/>
            <a:miter lim="800000"/>
          </a:ln>
          <a:effectLst/>
        </p:spPr>
        <p:txBody>
          <a:bodyPr rot="0" spcFirstLastPara="0" vertOverflow="overflow" horzOverflow="overflow" vert="horz" wrap="square" lIns="114150" tIns="0" rIns="449410" bIns="570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1141519">
              <a:defRPr/>
            </a:pPr>
            <a:endParaRPr lang="en-US" sz="749" kern="0">
              <a:solidFill>
                <a:srgbClr val="D86613"/>
              </a:solidFill>
              <a:latin typeface="Arial" panose="020B0604020202020204"/>
            </a:endParaRPr>
          </a:p>
        </p:txBody>
      </p:sp>
      <p:pic>
        <p:nvPicPr>
          <p:cNvPr id="329" name="Graphic 18">
            <a:extLst>
              <a:ext uri="{FF2B5EF4-FFF2-40B4-BE49-F238E27FC236}">
                <a16:creationId xmlns:a16="http://schemas.microsoft.com/office/drawing/2014/main" id="{C313BC4C-4B90-37F5-FDBD-91775FA3A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 bwMode="auto">
          <a:xfrm>
            <a:off x="13569049" y="5965788"/>
            <a:ext cx="242404" cy="24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0" name="Graphic 13">
            <a:extLst>
              <a:ext uri="{FF2B5EF4-FFF2-40B4-BE49-F238E27FC236}">
                <a16:creationId xmlns:a16="http://schemas.microsoft.com/office/drawing/2014/main" id="{80FF504A-025E-D29B-576F-D2ADEA605E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844580" y="6266444"/>
            <a:ext cx="449410" cy="449410"/>
          </a:xfrm>
          <a:prstGeom prst="rect">
            <a:avLst/>
          </a:prstGeom>
        </p:spPr>
      </p:pic>
      <p:sp>
        <p:nvSpPr>
          <p:cNvPr id="331" name="テキスト ボックス 330">
            <a:extLst>
              <a:ext uri="{FF2B5EF4-FFF2-40B4-BE49-F238E27FC236}">
                <a16:creationId xmlns:a16="http://schemas.microsoft.com/office/drawing/2014/main" id="{AE500AEE-99B5-03C2-628E-B514A523CD01}"/>
              </a:ext>
            </a:extLst>
          </p:cNvPr>
          <p:cNvSpPr txBox="1"/>
          <p:nvPr/>
        </p:nvSpPr>
        <p:spPr>
          <a:xfrm>
            <a:off x="13628814" y="6589059"/>
            <a:ext cx="861134" cy="438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141519"/>
            <a:r>
              <a:rPr kumimoji="1" lang="ja-JP" altLang="en-US" sz="749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コンテナ</a:t>
            </a:r>
            <a:endParaRPr kumimoji="1" lang="en-US" altLang="ja-JP" sz="749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 defTabSz="1141519"/>
            <a:r>
              <a:rPr kumimoji="1" lang="ja-JP" altLang="en-US" sz="749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アプリケーション</a:t>
            </a:r>
            <a:endParaRPr kumimoji="1" lang="en-US" altLang="ja-JP" sz="749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 defTabSz="1141519"/>
            <a:r>
              <a:rPr kumimoji="1" lang="ja-JP" altLang="en-US" sz="749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（フロントエンド）</a:t>
            </a:r>
          </a:p>
        </p:txBody>
      </p:sp>
      <p:cxnSp>
        <p:nvCxnSpPr>
          <p:cNvPr id="332" name="カギ線コネクタ 331">
            <a:extLst>
              <a:ext uri="{FF2B5EF4-FFF2-40B4-BE49-F238E27FC236}">
                <a16:creationId xmlns:a16="http://schemas.microsoft.com/office/drawing/2014/main" id="{F7E4F483-0D49-0995-F91C-B89995D13482}"/>
              </a:ext>
            </a:extLst>
          </p:cNvPr>
          <p:cNvCxnSpPr>
            <a:cxnSpLocks/>
            <a:stCxn id="362" idx="2"/>
            <a:endCxn id="374" idx="1"/>
          </p:cNvCxnSpPr>
          <p:nvPr/>
        </p:nvCxnSpPr>
        <p:spPr>
          <a:xfrm rot="10800000" flipV="1">
            <a:off x="13074471" y="7646600"/>
            <a:ext cx="750704" cy="2639227"/>
          </a:xfrm>
          <a:prstGeom prst="bentConnector3">
            <a:avLst>
              <a:gd name="adj1" fmla="val 176128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" name="Oval 28">
            <a:extLst>
              <a:ext uri="{FF2B5EF4-FFF2-40B4-BE49-F238E27FC236}">
                <a16:creationId xmlns:a16="http://schemas.microsoft.com/office/drawing/2014/main" id="{6CCEF13C-824B-9936-BF52-D35631C5B9BE}"/>
              </a:ext>
            </a:extLst>
          </p:cNvPr>
          <p:cNvSpPr>
            <a:spLocks noChangeAspect="1"/>
          </p:cNvSpPr>
          <p:nvPr/>
        </p:nvSpPr>
        <p:spPr bwMode="auto">
          <a:xfrm>
            <a:off x="13825175" y="6455490"/>
            <a:ext cx="89882" cy="89882"/>
          </a:xfrm>
          <a:prstGeom prst="ellipse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defTabSz="1141519">
              <a:defRPr/>
            </a:pPr>
            <a:endParaRPr lang="en-US" sz="1748" b="1" dirty="0">
              <a:solidFill>
                <a:prstClr val="white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334" name="Oval 28">
            <a:extLst>
              <a:ext uri="{FF2B5EF4-FFF2-40B4-BE49-F238E27FC236}">
                <a16:creationId xmlns:a16="http://schemas.microsoft.com/office/drawing/2014/main" id="{70D28666-AECA-DD06-0E43-5D5064F66D3A}"/>
              </a:ext>
            </a:extLst>
          </p:cNvPr>
          <p:cNvSpPr>
            <a:spLocks noChangeAspect="1"/>
          </p:cNvSpPr>
          <p:nvPr/>
        </p:nvSpPr>
        <p:spPr bwMode="auto">
          <a:xfrm>
            <a:off x="13825175" y="6598178"/>
            <a:ext cx="89882" cy="89882"/>
          </a:xfrm>
          <a:prstGeom prst="ellipse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defTabSz="1141519">
              <a:defRPr/>
            </a:pPr>
            <a:endParaRPr lang="en-US" sz="1748" b="1" dirty="0">
              <a:solidFill>
                <a:prstClr val="white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cxnSp>
        <p:nvCxnSpPr>
          <p:cNvPr id="335" name="カギ線コネクタ 334">
            <a:extLst>
              <a:ext uri="{FF2B5EF4-FFF2-40B4-BE49-F238E27FC236}">
                <a16:creationId xmlns:a16="http://schemas.microsoft.com/office/drawing/2014/main" id="{75F11F9F-8C26-B213-3364-F44AB967E287}"/>
              </a:ext>
            </a:extLst>
          </p:cNvPr>
          <p:cNvCxnSpPr>
            <a:cxnSpLocks/>
            <a:stCxn id="360" idx="1"/>
            <a:endCxn id="355" idx="3"/>
          </p:cNvCxnSpPr>
          <p:nvPr/>
        </p:nvCxnSpPr>
        <p:spPr>
          <a:xfrm rot="10800000">
            <a:off x="11422600" y="6094364"/>
            <a:ext cx="2421981" cy="1542955"/>
          </a:xfrm>
          <a:prstGeom prst="bentConnector3">
            <a:avLst>
              <a:gd name="adj1" fmla="val 55768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6" name="正方形/長方形 335">
            <a:extLst>
              <a:ext uri="{FF2B5EF4-FFF2-40B4-BE49-F238E27FC236}">
                <a16:creationId xmlns:a16="http://schemas.microsoft.com/office/drawing/2014/main" id="{89C5D1B7-4E54-3D5C-7B47-66E5CB34440B}"/>
              </a:ext>
            </a:extLst>
          </p:cNvPr>
          <p:cNvSpPr/>
          <p:nvPr/>
        </p:nvSpPr>
        <p:spPr>
          <a:xfrm>
            <a:off x="13665620" y="3438356"/>
            <a:ext cx="3207245" cy="583023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141519"/>
            <a:r>
              <a:rPr kumimoji="1" lang="ja-JP" altLang="en-US" sz="1498" b="1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職員認証</a:t>
            </a:r>
          </a:p>
        </p:txBody>
      </p:sp>
      <p:sp>
        <p:nvSpPr>
          <p:cNvPr id="337" name="Oval 28">
            <a:extLst>
              <a:ext uri="{FF2B5EF4-FFF2-40B4-BE49-F238E27FC236}">
                <a16:creationId xmlns:a16="http://schemas.microsoft.com/office/drawing/2014/main" id="{17E5F882-BFB0-395B-47F3-340F04083F21}"/>
              </a:ext>
            </a:extLst>
          </p:cNvPr>
          <p:cNvSpPr>
            <a:spLocks noChangeAspect="1"/>
          </p:cNvSpPr>
          <p:nvPr/>
        </p:nvSpPr>
        <p:spPr bwMode="auto">
          <a:xfrm>
            <a:off x="13570600" y="3274046"/>
            <a:ext cx="410941" cy="410941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defTabSz="1141519">
              <a:defRPr/>
            </a:pPr>
            <a:r>
              <a:rPr lang="en-US" sz="1748" b="1" dirty="0">
                <a:solidFill>
                  <a:prstClr val="white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2</a:t>
            </a:r>
          </a:p>
        </p:txBody>
      </p:sp>
      <p:grpSp>
        <p:nvGrpSpPr>
          <p:cNvPr id="338" name="グループ化 337">
            <a:extLst>
              <a:ext uri="{FF2B5EF4-FFF2-40B4-BE49-F238E27FC236}">
                <a16:creationId xmlns:a16="http://schemas.microsoft.com/office/drawing/2014/main" id="{B011C4AD-F5EF-638A-B391-0D0C9A3BF02D}"/>
              </a:ext>
            </a:extLst>
          </p:cNvPr>
          <p:cNvGrpSpPr/>
          <p:nvPr/>
        </p:nvGrpSpPr>
        <p:grpSpPr>
          <a:xfrm>
            <a:off x="16429815" y="5761219"/>
            <a:ext cx="851800" cy="744030"/>
            <a:chOff x="9975486" y="1935867"/>
            <a:chExt cx="682335" cy="596007"/>
          </a:xfrm>
        </p:grpSpPr>
        <p:pic>
          <p:nvPicPr>
            <p:cNvPr id="339" name="Graphic 25">
              <a:extLst>
                <a:ext uri="{FF2B5EF4-FFF2-40B4-BE49-F238E27FC236}">
                  <a16:creationId xmlns:a16="http://schemas.microsoft.com/office/drawing/2014/main" id="{19D9D6CA-851C-A132-3C82-6B5365E01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330392" y="1935867"/>
              <a:ext cx="256626" cy="256626"/>
            </a:xfrm>
            <a:prstGeom prst="rect">
              <a:avLst/>
            </a:prstGeom>
          </p:spPr>
        </p:pic>
        <p:pic>
          <p:nvPicPr>
            <p:cNvPr id="340" name="Graphic 66606">
              <a:extLst>
                <a:ext uri="{FF2B5EF4-FFF2-40B4-BE49-F238E27FC236}">
                  <a16:creationId xmlns:a16="http://schemas.microsoft.com/office/drawing/2014/main" id="{C19BB8D3-046B-BDAC-4635-64E3B56B5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103284" y="2027552"/>
              <a:ext cx="457200" cy="457200"/>
            </a:xfrm>
            <a:prstGeom prst="rect">
              <a:avLst/>
            </a:prstGeom>
          </p:spPr>
        </p:pic>
        <p:sp>
          <p:nvSpPr>
            <p:cNvPr id="349" name="テキスト ボックス 348">
              <a:extLst>
                <a:ext uri="{FF2B5EF4-FFF2-40B4-BE49-F238E27FC236}">
                  <a16:creationId xmlns:a16="http://schemas.microsoft.com/office/drawing/2014/main" id="{FCB99D63-795D-7AA2-063E-1DDA189EAD95}"/>
                </a:ext>
              </a:extLst>
            </p:cNvPr>
            <p:cNvSpPr txBox="1"/>
            <p:nvPr/>
          </p:nvSpPr>
          <p:spPr>
            <a:xfrm>
              <a:off x="9975486" y="2350150"/>
              <a:ext cx="682335" cy="181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41519"/>
              <a:r>
                <a:rPr lang="en-US" altLang="en-US" sz="874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閉域網</a:t>
              </a:r>
            </a:p>
          </p:txBody>
        </p:sp>
      </p:grpSp>
      <p:sp>
        <p:nvSpPr>
          <p:cNvPr id="350" name="Rectangle 115">
            <a:extLst>
              <a:ext uri="{FF2B5EF4-FFF2-40B4-BE49-F238E27FC236}">
                <a16:creationId xmlns:a16="http://schemas.microsoft.com/office/drawing/2014/main" id="{081F147E-3C41-7E6C-0DF8-CA6398989E94}"/>
              </a:ext>
            </a:extLst>
          </p:cNvPr>
          <p:cNvSpPr/>
          <p:nvPr/>
        </p:nvSpPr>
        <p:spPr>
          <a:xfrm>
            <a:off x="11181528" y="3061550"/>
            <a:ext cx="1677421" cy="725320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1344"/>
          <a:lstStyle/>
          <a:p>
            <a:pPr algn="ctr">
              <a:defRPr/>
            </a:pPr>
            <a:endParaRPr lang="en-US" altLang="ja-JP" sz="936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351" name="TextBox 20">
            <a:extLst>
              <a:ext uri="{FF2B5EF4-FFF2-40B4-BE49-F238E27FC236}">
                <a16:creationId xmlns:a16="http://schemas.microsoft.com/office/drawing/2014/main" id="{8FA9D664-8510-5195-E778-ED9974ACF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4143" y="3107241"/>
            <a:ext cx="1251189" cy="28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248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外部システム</a:t>
            </a:r>
            <a:endParaRPr lang="en-US" altLang="ja-JP" sz="1248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352" name="TextBox 20">
            <a:extLst>
              <a:ext uri="{FF2B5EF4-FFF2-40B4-BE49-F238E27FC236}">
                <a16:creationId xmlns:a16="http://schemas.microsoft.com/office/drawing/2014/main" id="{2594FD80-9654-F822-71AD-D568E859A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6377" y="3350545"/>
            <a:ext cx="1618468" cy="23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936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人事情報連携システム</a:t>
            </a:r>
            <a:endParaRPr lang="en-US" altLang="ja-JP" sz="936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grpSp>
        <p:nvGrpSpPr>
          <p:cNvPr id="353" name="グループ化 352">
            <a:extLst>
              <a:ext uri="{FF2B5EF4-FFF2-40B4-BE49-F238E27FC236}">
                <a16:creationId xmlns:a16="http://schemas.microsoft.com/office/drawing/2014/main" id="{3731137D-7D3A-43B1-6548-051792CF158C}"/>
              </a:ext>
            </a:extLst>
          </p:cNvPr>
          <p:cNvGrpSpPr/>
          <p:nvPr/>
        </p:nvGrpSpPr>
        <p:grpSpPr>
          <a:xfrm>
            <a:off x="10551542" y="5892129"/>
            <a:ext cx="1337647" cy="887169"/>
            <a:chOff x="5305537" y="3226299"/>
            <a:chExt cx="1071523" cy="710669"/>
          </a:xfrm>
        </p:grpSpPr>
        <p:sp>
          <p:nvSpPr>
            <p:cNvPr id="354" name="テキスト ボックス 353">
              <a:extLst>
                <a:ext uri="{FF2B5EF4-FFF2-40B4-BE49-F238E27FC236}">
                  <a16:creationId xmlns:a16="http://schemas.microsoft.com/office/drawing/2014/main" id="{5053A623-5709-A5FB-FB20-C847D974101E}"/>
                </a:ext>
              </a:extLst>
            </p:cNvPr>
            <p:cNvSpPr txBox="1"/>
            <p:nvPr/>
          </p:nvSpPr>
          <p:spPr>
            <a:xfrm>
              <a:off x="5305537" y="3511472"/>
              <a:ext cx="1071523" cy="425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/>
              <a:r>
                <a:rPr lang="en-US" altLang="en-US" sz="713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Amazon Aurora</a:t>
              </a:r>
            </a:p>
            <a:p>
              <a:pPr algn="ctr" eaLnBrk="1" hangingPunct="1"/>
              <a:r>
                <a:rPr lang="en-US" altLang="en-US" sz="713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人事情報保管</a:t>
              </a:r>
            </a:p>
            <a:p>
              <a:pPr algn="ctr"/>
              <a:r>
                <a:rPr lang="ja-JP" altLang="en-US" sz="713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審査・承認内容保管</a:t>
              </a:r>
              <a:endParaRPr lang="en-US" altLang="en-US" sz="713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  <a:p>
              <a:pPr algn="ctr" eaLnBrk="1" hangingPunct="1"/>
              <a:r>
                <a:rPr lang="en-US" altLang="en-US" sz="713" dirty="0" err="1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ステータス管理DB</a:t>
              </a:r>
              <a:endParaRPr lang="en-US" altLang="en-US" sz="713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pic>
          <p:nvPicPr>
            <p:cNvPr id="355" name="Graphic 7">
              <a:extLst>
                <a:ext uri="{FF2B5EF4-FFF2-40B4-BE49-F238E27FC236}">
                  <a16:creationId xmlns:a16="http://schemas.microsoft.com/office/drawing/2014/main" id="{39C39FFC-3A50-D56E-EBDF-31DE4A196A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 bwMode="auto">
            <a:xfrm>
              <a:off x="5679298" y="3226299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56" name="カギ線コネクタ 355">
            <a:extLst>
              <a:ext uri="{FF2B5EF4-FFF2-40B4-BE49-F238E27FC236}">
                <a16:creationId xmlns:a16="http://schemas.microsoft.com/office/drawing/2014/main" id="{82BC3A0C-514B-1E45-17AF-4DF63626B76C}"/>
              </a:ext>
            </a:extLst>
          </p:cNvPr>
          <p:cNvCxnSpPr>
            <a:cxnSpLocks/>
            <a:stCxn id="362" idx="2"/>
            <a:endCxn id="352" idx="3"/>
          </p:cNvCxnSpPr>
          <p:nvPr/>
        </p:nvCxnSpPr>
        <p:spPr>
          <a:xfrm rot="10800000">
            <a:off x="12854845" y="3468719"/>
            <a:ext cx="970330" cy="4177882"/>
          </a:xfrm>
          <a:prstGeom prst="bentConnector3">
            <a:avLst>
              <a:gd name="adj1" fmla="val 54283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7" name="テキスト ボックス 356">
            <a:extLst>
              <a:ext uri="{FF2B5EF4-FFF2-40B4-BE49-F238E27FC236}">
                <a16:creationId xmlns:a16="http://schemas.microsoft.com/office/drawing/2014/main" id="{250CA3A7-A1CA-57AF-0F0F-DEA25698EDAE}"/>
              </a:ext>
            </a:extLst>
          </p:cNvPr>
          <p:cNvSpPr txBox="1"/>
          <p:nvPr/>
        </p:nvSpPr>
        <p:spPr>
          <a:xfrm>
            <a:off x="13714200" y="7159662"/>
            <a:ext cx="841258" cy="207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1519"/>
            <a:r>
              <a:rPr kumimoji="1" lang="en-US" altLang="ja-JP" sz="749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Amazon ECS</a:t>
            </a:r>
            <a:endParaRPr kumimoji="1" lang="en-US" altLang="ja-JP" sz="749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58" name="Rectangle 43">
            <a:extLst>
              <a:ext uri="{FF2B5EF4-FFF2-40B4-BE49-F238E27FC236}">
                <a16:creationId xmlns:a16="http://schemas.microsoft.com/office/drawing/2014/main" id="{65DA6BC0-EED2-53F3-BBDD-F07E4E91EB74}"/>
              </a:ext>
            </a:extLst>
          </p:cNvPr>
          <p:cNvSpPr/>
          <p:nvPr/>
        </p:nvSpPr>
        <p:spPr>
          <a:xfrm>
            <a:off x="13573566" y="7117190"/>
            <a:ext cx="931248" cy="1025968"/>
          </a:xfrm>
          <a:prstGeom prst="rect">
            <a:avLst/>
          </a:prstGeom>
          <a:noFill/>
          <a:ln w="12700" cap="flat" cmpd="sng" algn="ctr">
            <a:solidFill>
              <a:srgbClr val="D86613"/>
            </a:solidFill>
            <a:prstDash val="dash"/>
            <a:miter lim="800000"/>
          </a:ln>
          <a:effectLst/>
        </p:spPr>
        <p:txBody>
          <a:bodyPr rot="0" spcFirstLastPara="0" vertOverflow="overflow" horzOverflow="overflow" vert="horz" wrap="square" lIns="114150" tIns="0" rIns="449410" bIns="570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1141519">
              <a:defRPr/>
            </a:pPr>
            <a:endParaRPr lang="en-US" sz="749" kern="0">
              <a:solidFill>
                <a:srgbClr val="D86613"/>
              </a:solidFill>
              <a:latin typeface="Arial" panose="020B0604020202020204"/>
            </a:endParaRPr>
          </a:p>
        </p:txBody>
      </p:sp>
      <p:pic>
        <p:nvPicPr>
          <p:cNvPr id="359" name="Graphic 18">
            <a:extLst>
              <a:ext uri="{FF2B5EF4-FFF2-40B4-BE49-F238E27FC236}">
                <a16:creationId xmlns:a16="http://schemas.microsoft.com/office/drawing/2014/main" id="{6A908B73-FEAD-1E40-2E80-55B058328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 bwMode="auto">
          <a:xfrm>
            <a:off x="13569049" y="7111958"/>
            <a:ext cx="242404" cy="24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0" name="Graphic 13">
            <a:extLst>
              <a:ext uri="{FF2B5EF4-FFF2-40B4-BE49-F238E27FC236}">
                <a16:creationId xmlns:a16="http://schemas.microsoft.com/office/drawing/2014/main" id="{A6A19B15-2237-35E8-9608-304E9EE93C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844580" y="7412613"/>
            <a:ext cx="449410" cy="449410"/>
          </a:xfrm>
          <a:prstGeom prst="rect">
            <a:avLst/>
          </a:prstGeom>
        </p:spPr>
      </p:pic>
      <p:sp>
        <p:nvSpPr>
          <p:cNvPr id="361" name="テキスト ボックス 360">
            <a:extLst>
              <a:ext uri="{FF2B5EF4-FFF2-40B4-BE49-F238E27FC236}">
                <a16:creationId xmlns:a16="http://schemas.microsoft.com/office/drawing/2014/main" id="{A901A45B-5019-6B0E-6554-66327AC075AD}"/>
              </a:ext>
            </a:extLst>
          </p:cNvPr>
          <p:cNvSpPr txBox="1"/>
          <p:nvPr/>
        </p:nvSpPr>
        <p:spPr>
          <a:xfrm>
            <a:off x="13663278" y="7735229"/>
            <a:ext cx="792205" cy="438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141519"/>
            <a:r>
              <a:rPr kumimoji="1" lang="ja-JP" altLang="en-US" sz="749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コンテナ</a:t>
            </a:r>
            <a:endParaRPr kumimoji="1" lang="en-US" altLang="ja-JP" sz="749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 defTabSz="1141519"/>
            <a:r>
              <a:rPr kumimoji="1" lang="ja-JP" altLang="en-US" sz="749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アプリケーション</a:t>
            </a:r>
            <a:endParaRPr kumimoji="1" lang="en-US" altLang="ja-JP" sz="749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 defTabSz="1141519"/>
            <a:r>
              <a:rPr kumimoji="1" lang="ja-JP" altLang="en-US" sz="749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（バックエンド）</a:t>
            </a:r>
          </a:p>
        </p:txBody>
      </p:sp>
      <p:sp>
        <p:nvSpPr>
          <p:cNvPr id="362" name="Oval 28">
            <a:extLst>
              <a:ext uri="{FF2B5EF4-FFF2-40B4-BE49-F238E27FC236}">
                <a16:creationId xmlns:a16="http://schemas.microsoft.com/office/drawing/2014/main" id="{3455C8D1-AD1F-44CE-2953-CABC374223A5}"/>
              </a:ext>
            </a:extLst>
          </p:cNvPr>
          <p:cNvSpPr>
            <a:spLocks noChangeAspect="1"/>
          </p:cNvSpPr>
          <p:nvPr/>
        </p:nvSpPr>
        <p:spPr bwMode="auto">
          <a:xfrm>
            <a:off x="13825175" y="7601660"/>
            <a:ext cx="89882" cy="89882"/>
          </a:xfrm>
          <a:prstGeom prst="ellipse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defTabSz="1141519">
              <a:defRPr/>
            </a:pPr>
            <a:endParaRPr lang="en-US" sz="1748" b="1" dirty="0">
              <a:solidFill>
                <a:prstClr val="white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363" name="Oval 28">
            <a:extLst>
              <a:ext uri="{FF2B5EF4-FFF2-40B4-BE49-F238E27FC236}">
                <a16:creationId xmlns:a16="http://schemas.microsoft.com/office/drawing/2014/main" id="{1C1BB2C8-8F28-86A6-CE32-F9AD4E9FFF33}"/>
              </a:ext>
            </a:extLst>
          </p:cNvPr>
          <p:cNvSpPr>
            <a:spLocks noChangeAspect="1"/>
          </p:cNvSpPr>
          <p:nvPr/>
        </p:nvSpPr>
        <p:spPr bwMode="auto">
          <a:xfrm>
            <a:off x="13825175" y="7744347"/>
            <a:ext cx="89882" cy="89882"/>
          </a:xfrm>
          <a:prstGeom prst="ellipse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defTabSz="1141519">
              <a:defRPr/>
            </a:pPr>
            <a:endParaRPr lang="en-US" sz="1748" b="1" dirty="0">
              <a:solidFill>
                <a:prstClr val="white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cxnSp>
        <p:nvCxnSpPr>
          <p:cNvPr id="364" name="カギ線コネクタ 363">
            <a:extLst>
              <a:ext uri="{FF2B5EF4-FFF2-40B4-BE49-F238E27FC236}">
                <a16:creationId xmlns:a16="http://schemas.microsoft.com/office/drawing/2014/main" id="{64CE142D-D7F1-6F3E-9B29-95C1BDDF4C65}"/>
              </a:ext>
            </a:extLst>
          </p:cNvPr>
          <p:cNvCxnSpPr>
            <a:cxnSpLocks/>
            <a:stCxn id="325" idx="1"/>
            <a:endCxn id="358" idx="3"/>
          </p:cNvCxnSpPr>
          <p:nvPr/>
        </p:nvCxnSpPr>
        <p:spPr>
          <a:xfrm rot="10800000" flipV="1">
            <a:off x="14504814" y="6489461"/>
            <a:ext cx="862738" cy="1140713"/>
          </a:xfrm>
          <a:prstGeom prst="bentConnector3">
            <a:avLst>
              <a:gd name="adj1" fmla="val 62604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5" name="図 364">
            <a:extLst>
              <a:ext uri="{FF2B5EF4-FFF2-40B4-BE49-F238E27FC236}">
                <a16:creationId xmlns:a16="http://schemas.microsoft.com/office/drawing/2014/main" id="{A8718270-66A4-F170-3812-D9CA830B0C3C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52922" y="8270611"/>
            <a:ext cx="463103" cy="455808"/>
          </a:xfrm>
          <a:prstGeom prst="rect">
            <a:avLst/>
          </a:prstGeom>
        </p:spPr>
      </p:pic>
      <p:sp>
        <p:nvSpPr>
          <p:cNvPr id="366" name="テキスト ボックス 365">
            <a:extLst>
              <a:ext uri="{FF2B5EF4-FFF2-40B4-BE49-F238E27FC236}">
                <a16:creationId xmlns:a16="http://schemas.microsoft.com/office/drawing/2014/main" id="{EE5DA58A-AD4B-1AE1-C4CC-BB81DA24EE4A}"/>
              </a:ext>
            </a:extLst>
          </p:cNvPr>
          <p:cNvSpPr txBox="1"/>
          <p:nvPr/>
        </p:nvSpPr>
        <p:spPr>
          <a:xfrm>
            <a:off x="17914790" y="8689106"/>
            <a:ext cx="986167" cy="476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141519"/>
            <a:r>
              <a:rPr kumimoji="1" lang="ja-JP" altLang="en-US" sz="1248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職員</a:t>
            </a:r>
            <a:endParaRPr kumimoji="1" lang="en-US" altLang="ja-JP" sz="1248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 defTabSz="1141519"/>
            <a:r>
              <a:rPr kumimoji="1" lang="ja-JP" altLang="en-US" sz="1248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（申請者）</a:t>
            </a:r>
          </a:p>
        </p:txBody>
      </p:sp>
      <p:cxnSp>
        <p:nvCxnSpPr>
          <p:cNvPr id="367" name="カギ線コネクタ 366">
            <a:extLst>
              <a:ext uri="{FF2B5EF4-FFF2-40B4-BE49-F238E27FC236}">
                <a16:creationId xmlns:a16="http://schemas.microsoft.com/office/drawing/2014/main" id="{B94F671C-16E5-AA3B-995E-F7B608261A4B}"/>
              </a:ext>
            </a:extLst>
          </p:cNvPr>
          <p:cNvCxnSpPr>
            <a:cxnSpLocks/>
            <a:stCxn id="365" idx="1"/>
            <a:endCxn id="325" idx="3"/>
          </p:cNvCxnSpPr>
          <p:nvPr/>
        </p:nvCxnSpPr>
        <p:spPr>
          <a:xfrm rot="10800000">
            <a:off x="15772022" y="6489461"/>
            <a:ext cx="2380901" cy="2009054"/>
          </a:xfrm>
          <a:prstGeom prst="bentConnector3">
            <a:avLst>
              <a:gd name="adj1" fmla="val 36034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" name="Graphic 18">
            <a:extLst>
              <a:ext uri="{FF2B5EF4-FFF2-40B4-BE49-F238E27FC236}">
                <a16:creationId xmlns:a16="http://schemas.microsoft.com/office/drawing/2014/main" id="{7EAB3FDD-3FD6-0481-5B1B-9900545AE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 bwMode="auto">
          <a:xfrm>
            <a:off x="15290277" y="10059028"/>
            <a:ext cx="453600" cy="4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" name="テキスト ボックス 18">
            <a:extLst>
              <a:ext uri="{FF2B5EF4-FFF2-40B4-BE49-F238E27FC236}">
                <a16:creationId xmlns:a16="http://schemas.microsoft.com/office/drawing/2014/main" id="{7BA44919-FFDE-5928-9A41-BDF331C190E3}"/>
              </a:ext>
            </a:extLst>
          </p:cNvPr>
          <p:cNvSpPr txBox="1"/>
          <p:nvPr/>
        </p:nvSpPr>
        <p:spPr>
          <a:xfrm>
            <a:off x="14735421" y="10502742"/>
            <a:ext cx="1500132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80160"/>
            <a:r>
              <a:rPr kumimoji="1" lang="en-US" altLang="ja-JP" sz="84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Amazon SES</a:t>
            </a:r>
          </a:p>
          <a:p>
            <a:pPr algn="ctr" defTabSz="1280160"/>
            <a:r>
              <a:rPr kumimoji="1" lang="ja-JP" altLang="en-US" sz="84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メール通知</a:t>
            </a:r>
            <a:endParaRPr kumimoji="1" lang="en-US" altLang="ja-JP" sz="84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370" name="直線矢印コネクタ 369">
            <a:extLst>
              <a:ext uri="{FF2B5EF4-FFF2-40B4-BE49-F238E27FC236}">
                <a16:creationId xmlns:a16="http://schemas.microsoft.com/office/drawing/2014/main" id="{5B67EFCC-5A15-EEFD-E8AA-96C59D965765}"/>
              </a:ext>
            </a:extLst>
          </p:cNvPr>
          <p:cNvCxnSpPr>
            <a:cxnSpLocks/>
            <a:stCxn id="371" idx="3"/>
            <a:endCxn id="368" idx="1"/>
          </p:cNvCxnSpPr>
          <p:nvPr/>
        </p:nvCxnSpPr>
        <p:spPr>
          <a:xfrm>
            <a:off x="14632283" y="10285828"/>
            <a:ext cx="657994" cy="0"/>
          </a:xfrm>
          <a:prstGeom prst="straightConnector1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1" name="Graphic 10">
            <a:extLst>
              <a:ext uri="{FF2B5EF4-FFF2-40B4-BE49-F238E27FC236}">
                <a16:creationId xmlns:a16="http://schemas.microsoft.com/office/drawing/2014/main" id="{37000EFF-5238-C2CD-730A-47FDA6C52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 bwMode="auto">
          <a:xfrm>
            <a:off x="14178683" y="10059028"/>
            <a:ext cx="453600" cy="4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2" name="テキスト ボックス 507">
            <a:extLst>
              <a:ext uri="{FF2B5EF4-FFF2-40B4-BE49-F238E27FC236}">
                <a16:creationId xmlns:a16="http://schemas.microsoft.com/office/drawing/2014/main" id="{96B804CF-54C1-7A5F-CBA1-D6FD322700A9}"/>
              </a:ext>
            </a:extLst>
          </p:cNvPr>
          <p:cNvSpPr txBox="1"/>
          <p:nvPr/>
        </p:nvSpPr>
        <p:spPr>
          <a:xfrm>
            <a:off x="13865915" y="10497931"/>
            <a:ext cx="1079142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80160"/>
            <a:r>
              <a:rPr kumimoji="1" lang="en-US" altLang="ja-JP" sz="84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AWS Lambda</a:t>
            </a:r>
          </a:p>
          <a:p>
            <a:pPr algn="ctr" defTabSz="1280160"/>
            <a:r>
              <a:rPr kumimoji="1" lang="ja-JP" altLang="en-US" sz="84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通知メール送信処理</a:t>
            </a:r>
          </a:p>
        </p:txBody>
      </p:sp>
      <p:cxnSp>
        <p:nvCxnSpPr>
          <p:cNvPr id="373" name="直線矢印コネクタ 372">
            <a:extLst>
              <a:ext uri="{FF2B5EF4-FFF2-40B4-BE49-F238E27FC236}">
                <a16:creationId xmlns:a16="http://schemas.microsoft.com/office/drawing/2014/main" id="{F11929BA-DB18-D654-7A92-D1A9FBD58B3A}"/>
              </a:ext>
            </a:extLst>
          </p:cNvPr>
          <p:cNvCxnSpPr>
            <a:cxnSpLocks/>
            <a:stCxn id="374" idx="3"/>
            <a:endCxn id="371" idx="1"/>
          </p:cNvCxnSpPr>
          <p:nvPr/>
        </p:nvCxnSpPr>
        <p:spPr>
          <a:xfrm>
            <a:off x="13528071" y="10285828"/>
            <a:ext cx="650612" cy="0"/>
          </a:xfrm>
          <a:prstGeom prst="straightConnector1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4" name="Graphic 26">
            <a:extLst>
              <a:ext uri="{FF2B5EF4-FFF2-40B4-BE49-F238E27FC236}">
                <a16:creationId xmlns:a16="http://schemas.microsoft.com/office/drawing/2014/main" id="{2C8584FD-E3DB-9795-305C-A83922E72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 bwMode="auto">
          <a:xfrm>
            <a:off x="13074471" y="10059028"/>
            <a:ext cx="453600" cy="4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5" name="TextBox 11">
            <a:extLst>
              <a:ext uri="{FF2B5EF4-FFF2-40B4-BE49-F238E27FC236}">
                <a16:creationId xmlns:a16="http://schemas.microsoft.com/office/drawing/2014/main" id="{71477D15-1BBD-4580-B3DE-DD82AB7D9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26993" y="10497931"/>
            <a:ext cx="1548558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80160"/>
            <a:r>
              <a:rPr lang="en-US" altLang="en-US" sz="84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Amazon Simple Queue Service (Amazon SQS)</a:t>
            </a:r>
          </a:p>
        </p:txBody>
      </p:sp>
      <p:cxnSp>
        <p:nvCxnSpPr>
          <p:cNvPr id="376" name="カギ線コネクタ 375">
            <a:extLst>
              <a:ext uri="{FF2B5EF4-FFF2-40B4-BE49-F238E27FC236}">
                <a16:creationId xmlns:a16="http://schemas.microsoft.com/office/drawing/2014/main" id="{FD827E3E-3FFC-7AAF-1FD8-D94DE214B695}"/>
              </a:ext>
            </a:extLst>
          </p:cNvPr>
          <p:cNvCxnSpPr>
            <a:cxnSpLocks/>
            <a:stCxn id="368" idx="3"/>
            <a:endCxn id="190" idx="3"/>
          </p:cNvCxnSpPr>
          <p:nvPr/>
        </p:nvCxnSpPr>
        <p:spPr>
          <a:xfrm flipV="1">
            <a:off x="15743877" y="7092127"/>
            <a:ext cx="2860665" cy="3193701"/>
          </a:xfrm>
          <a:prstGeom prst="bentConnector3">
            <a:avLst>
              <a:gd name="adj1" fmla="val 124861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7" name="正方形/長方形 376">
            <a:extLst>
              <a:ext uri="{FF2B5EF4-FFF2-40B4-BE49-F238E27FC236}">
                <a16:creationId xmlns:a16="http://schemas.microsoft.com/office/drawing/2014/main" id="{9EC4DC29-9446-3322-C885-1D437C18EF10}"/>
              </a:ext>
            </a:extLst>
          </p:cNvPr>
          <p:cNvSpPr/>
          <p:nvPr/>
        </p:nvSpPr>
        <p:spPr>
          <a:xfrm>
            <a:off x="5744145" y="9271602"/>
            <a:ext cx="4384119" cy="154843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 defTabSz="1141519"/>
            <a:r>
              <a:rPr kumimoji="1" lang="ja-JP" altLang="en-US" sz="1498" b="1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情報公開</a:t>
            </a:r>
          </a:p>
        </p:txBody>
      </p:sp>
      <p:grpSp>
        <p:nvGrpSpPr>
          <p:cNvPr id="378" name="グループ化 377">
            <a:extLst>
              <a:ext uri="{FF2B5EF4-FFF2-40B4-BE49-F238E27FC236}">
                <a16:creationId xmlns:a16="http://schemas.microsoft.com/office/drawing/2014/main" id="{64EC9F7C-753D-0ABD-E18A-1AE52D75A279}"/>
              </a:ext>
            </a:extLst>
          </p:cNvPr>
          <p:cNvGrpSpPr/>
          <p:nvPr/>
        </p:nvGrpSpPr>
        <p:grpSpPr>
          <a:xfrm>
            <a:off x="7463419" y="9702239"/>
            <a:ext cx="1022975" cy="807941"/>
            <a:chOff x="2487617" y="3901785"/>
            <a:chExt cx="819455" cy="647201"/>
          </a:xfrm>
        </p:grpSpPr>
        <p:pic>
          <p:nvPicPr>
            <p:cNvPr id="379" name="Graphic 8">
              <a:extLst>
                <a:ext uri="{FF2B5EF4-FFF2-40B4-BE49-F238E27FC236}">
                  <a16:creationId xmlns:a16="http://schemas.microsoft.com/office/drawing/2014/main" id="{A14CA488-71C5-9774-BF98-F3B9F7EE9B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/>
            <a:stretch/>
          </p:blipFill>
          <p:spPr bwMode="auto">
            <a:xfrm>
              <a:off x="2735344" y="3901785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0" name="テキスト ボックス 379">
              <a:extLst>
                <a:ext uri="{FF2B5EF4-FFF2-40B4-BE49-F238E27FC236}">
                  <a16:creationId xmlns:a16="http://schemas.microsoft.com/office/drawing/2014/main" id="{139D8FEC-E71F-BC66-6C75-81C0571C2D95}"/>
                </a:ext>
              </a:extLst>
            </p:cNvPr>
            <p:cNvSpPr txBox="1"/>
            <p:nvPr/>
          </p:nvSpPr>
          <p:spPr>
            <a:xfrm>
              <a:off x="2487617" y="4197968"/>
              <a:ext cx="819455" cy="35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41519"/>
              <a:r>
                <a:rPr kumimoji="1" lang="en-US" altLang="ja-JP" sz="749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Amazon S3</a:t>
              </a:r>
            </a:p>
            <a:p>
              <a:pPr algn="ctr" defTabSz="1141519"/>
              <a:r>
                <a:rPr kumimoji="1" lang="ja-JP" altLang="en-US" sz="749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コンテンツ配信</a:t>
              </a:r>
              <a:endParaRPr kumimoji="1" lang="en-US" altLang="ja-JP" sz="749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  <a:p>
              <a:pPr algn="ctr" defTabSz="1141519"/>
              <a:r>
                <a:rPr kumimoji="1" lang="ja-JP" altLang="en-US" sz="749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ストレージ</a:t>
              </a:r>
              <a:endParaRPr kumimoji="1" lang="ja-JP" altLang="en-US" sz="749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</p:grpSp>
      <p:grpSp>
        <p:nvGrpSpPr>
          <p:cNvPr id="381" name="グループ化 380">
            <a:extLst>
              <a:ext uri="{FF2B5EF4-FFF2-40B4-BE49-F238E27FC236}">
                <a16:creationId xmlns:a16="http://schemas.microsoft.com/office/drawing/2014/main" id="{D3DDB6BE-D1A6-BF86-CEB9-A0795428797F}"/>
              </a:ext>
            </a:extLst>
          </p:cNvPr>
          <p:cNvGrpSpPr/>
          <p:nvPr/>
        </p:nvGrpSpPr>
        <p:grpSpPr>
          <a:xfrm>
            <a:off x="6037671" y="9694997"/>
            <a:ext cx="1305135" cy="676434"/>
            <a:chOff x="1345521" y="3895984"/>
            <a:chExt cx="1045479" cy="541858"/>
          </a:xfrm>
        </p:grpSpPr>
        <p:pic>
          <p:nvPicPr>
            <p:cNvPr id="382" name="Graphic 19">
              <a:extLst>
                <a:ext uri="{FF2B5EF4-FFF2-40B4-BE49-F238E27FC236}">
                  <a16:creationId xmlns:a16="http://schemas.microsoft.com/office/drawing/2014/main" id="{498EABA7-201D-AC5E-06E3-B91292157F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rcRect/>
            <a:stretch/>
          </p:blipFill>
          <p:spPr bwMode="auto">
            <a:xfrm>
              <a:off x="1706260" y="3895984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3" name="テキスト ボックス 382">
              <a:extLst>
                <a:ext uri="{FF2B5EF4-FFF2-40B4-BE49-F238E27FC236}">
                  <a16:creationId xmlns:a16="http://schemas.microsoft.com/office/drawing/2014/main" id="{E02C3B50-B944-F0EF-D68B-0227DA18F897}"/>
                </a:ext>
              </a:extLst>
            </p:cNvPr>
            <p:cNvSpPr txBox="1"/>
            <p:nvPr/>
          </p:nvSpPr>
          <p:spPr>
            <a:xfrm>
              <a:off x="1345521" y="4179175"/>
              <a:ext cx="1045479" cy="258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41519"/>
              <a:r>
                <a:rPr kumimoji="1" lang="en-US" altLang="ja-JP" sz="749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Amazon CloudFront</a:t>
              </a:r>
            </a:p>
            <a:p>
              <a:pPr algn="ctr" defTabSz="1141519"/>
              <a:r>
                <a:rPr kumimoji="1" lang="ja-JP" altLang="en-US" sz="749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フロントエンド配信</a:t>
              </a:r>
              <a:r>
                <a:rPr kumimoji="1" lang="en-US" altLang="ja-JP" sz="749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CDN</a:t>
              </a:r>
              <a:endParaRPr kumimoji="1" lang="ja-JP" altLang="en-US" sz="749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</p:grpSp>
      <p:cxnSp>
        <p:nvCxnSpPr>
          <p:cNvPr id="384" name="直線矢印コネクタ 383">
            <a:extLst>
              <a:ext uri="{FF2B5EF4-FFF2-40B4-BE49-F238E27FC236}">
                <a16:creationId xmlns:a16="http://schemas.microsoft.com/office/drawing/2014/main" id="{A2673EB3-DB64-F435-A846-60E3F31C743E}"/>
              </a:ext>
            </a:extLst>
          </p:cNvPr>
          <p:cNvCxnSpPr>
            <a:cxnSpLocks/>
            <a:stCxn id="382" idx="3"/>
            <a:endCxn id="379" idx="1"/>
          </p:cNvCxnSpPr>
          <p:nvPr/>
        </p:nvCxnSpPr>
        <p:spPr>
          <a:xfrm>
            <a:off x="6892472" y="9897230"/>
            <a:ext cx="880199" cy="7241"/>
          </a:xfrm>
          <a:prstGeom prst="straightConnector1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5" name="テキスト ボックス 384">
            <a:extLst>
              <a:ext uri="{FF2B5EF4-FFF2-40B4-BE49-F238E27FC236}">
                <a16:creationId xmlns:a16="http://schemas.microsoft.com/office/drawing/2014/main" id="{EB6D3873-0E65-31EE-2212-5DD2175D1EC0}"/>
              </a:ext>
            </a:extLst>
          </p:cNvPr>
          <p:cNvSpPr txBox="1"/>
          <p:nvPr/>
        </p:nvSpPr>
        <p:spPr>
          <a:xfrm>
            <a:off x="4583764" y="9608174"/>
            <a:ext cx="851800" cy="22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1519"/>
            <a:r>
              <a:rPr lang="en-US" altLang="en-US" sz="874" dirty="0" err="1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インターネット</a:t>
            </a:r>
            <a:endParaRPr lang="en-US" altLang="en-US" sz="874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pic>
        <p:nvPicPr>
          <p:cNvPr id="386" name="Graphic 66606">
            <a:extLst>
              <a:ext uri="{FF2B5EF4-FFF2-40B4-BE49-F238E27FC236}">
                <a16:creationId xmlns:a16="http://schemas.microsoft.com/office/drawing/2014/main" id="{A405857E-B6F9-E595-F96F-8E8080EB8DE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90454" y="9180613"/>
            <a:ext cx="570750" cy="570750"/>
          </a:xfrm>
          <a:prstGeom prst="rect">
            <a:avLst/>
          </a:prstGeom>
        </p:spPr>
      </p:pic>
      <p:pic>
        <p:nvPicPr>
          <p:cNvPr id="387" name="図 386">
            <a:extLst>
              <a:ext uri="{FF2B5EF4-FFF2-40B4-BE49-F238E27FC236}">
                <a16:creationId xmlns:a16="http://schemas.microsoft.com/office/drawing/2014/main" id="{782B4325-8F60-1833-6F8E-789D4C6FBCBF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510" y="7908171"/>
            <a:ext cx="463103" cy="455808"/>
          </a:xfrm>
          <a:prstGeom prst="rect">
            <a:avLst/>
          </a:prstGeom>
        </p:spPr>
      </p:pic>
      <p:sp>
        <p:nvSpPr>
          <p:cNvPr id="388" name="テキスト ボックス 387">
            <a:extLst>
              <a:ext uri="{FF2B5EF4-FFF2-40B4-BE49-F238E27FC236}">
                <a16:creationId xmlns:a16="http://schemas.microsoft.com/office/drawing/2014/main" id="{746A70D3-B183-ADDB-03E3-7F79D082FF05}"/>
              </a:ext>
            </a:extLst>
          </p:cNvPr>
          <p:cNvSpPr txBox="1"/>
          <p:nvPr/>
        </p:nvSpPr>
        <p:spPr>
          <a:xfrm>
            <a:off x="4158667" y="8300838"/>
            <a:ext cx="676788" cy="284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41519"/>
            <a:r>
              <a:rPr kumimoji="1" lang="ja-JP" altLang="en-US" sz="1248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閲覧者</a:t>
            </a:r>
          </a:p>
        </p:txBody>
      </p:sp>
      <p:cxnSp>
        <p:nvCxnSpPr>
          <p:cNvPr id="389" name="カギ線コネクタ 388">
            <a:extLst>
              <a:ext uri="{FF2B5EF4-FFF2-40B4-BE49-F238E27FC236}">
                <a16:creationId xmlns:a16="http://schemas.microsoft.com/office/drawing/2014/main" id="{8C125486-2461-4269-A242-35FB8A8C854C}"/>
              </a:ext>
            </a:extLst>
          </p:cNvPr>
          <p:cNvCxnSpPr>
            <a:cxnSpLocks/>
            <a:stCxn id="388" idx="2"/>
            <a:endCxn id="382" idx="1"/>
          </p:cNvCxnSpPr>
          <p:nvPr/>
        </p:nvCxnSpPr>
        <p:spPr>
          <a:xfrm rot="16200000" flipH="1">
            <a:off x="4836522" y="8245750"/>
            <a:ext cx="1312021" cy="1990942"/>
          </a:xfrm>
          <a:prstGeom prst="bentConnector2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0" name="Oval 28">
            <a:extLst>
              <a:ext uri="{FF2B5EF4-FFF2-40B4-BE49-F238E27FC236}">
                <a16:creationId xmlns:a16="http://schemas.microsoft.com/office/drawing/2014/main" id="{D91A27B7-2018-6B32-135E-D08B45D3DEE9}"/>
              </a:ext>
            </a:extLst>
          </p:cNvPr>
          <p:cNvSpPr>
            <a:spLocks noChangeAspect="1"/>
          </p:cNvSpPr>
          <p:nvPr/>
        </p:nvSpPr>
        <p:spPr bwMode="auto">
          <a:xfrm>
            <a:off x="5785264" y="9098542"/>
            <a:ext cx="410941" cy="410941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defTabSz="1141519">
              <a:defRPr/>
            </a:pPr>
            <a:r>
              <a:rPr lang="en-US" sz="1748" b="1" dirty="0">
                <a:solidFill>
                  <a:prstClr val="white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3</a:t>
            </a:r>
          </a:p>
        </p:txBody>
      </p:sp>
      <p:pic>
        <p:nvPicPr>
          <p:cNvPr id="391" name="Graphic 8">
            <a:extLst>
              <a:ext uri="{FF2B5EF4-FFF2-40B4-BE49-F238E27FC236}">
                <a16:creationId xmlns:a16="http://schemas.microsoft.com/office/drawing/2014/main" id="{AE3DAFF2-B34E-FDE2-FAC6-03B5E0025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 bwMode="auto">
          <a:xfrm>
            <a:off x="10970615" y="6871574"/>
            <a:ext cx="404469" cy="40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2" name="テキスト ボックス 14">
            <a:extLst>
              <a:ext uri="{FF2B5EF4-FFF2-40B4-BE49-F238E27FC236}">
                <a16:creationId xmlns:a16="http://schemas.microsoft.com/office/drawing/2014/main" id="{1F87A7DA-CC73-1515-F09A-6F64B53BC80D}"/>
              </a:ext>
            </a:extLst>
          </p:cNvPr>
          <p:cNvSpPr txBox="1"/>
          <p:nvPr/>
        </p:nvSpPr>
        <p:spPr>
          <a:xfrm>
            <a:off x="10504026" y="7220927"/>
            <a:ext cx="1337647" cy="43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141519"/>
            <a:r>
              <a:rPr kumimoji="1" lang="en-US" altLang="ja-JP" sz="749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Amazon S3</a:t>
            </a:r>
          </a:p>
          <a:p>
            <a:pPr algn="ctr" defTabSz="1141519"/>
            <a:r>
              <a:rPr kumimoji="1" lang="ja-JP" altLang="en-US" sz="749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添付資料保管</a:t>
            </a:r>
            <a:endParaRPr kumimoji="1" lang="en-US" altLang="ja-JP" sz="749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 defTabSz="1141519"/>
            <a:r>
              <a:rPr kumimoji="1" lang="ja-JP" altLang="en-US" sz="749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ストレージ</a:t>
            </a:r>
            <a:endParaRPr kumimoji="1" lang="en-US" altLang="ja-JP" sz="749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393" name="カギ線コネクタ 470">
            <a:extLst>
              <a:ext uri="{FF2B5EF4-FFF2-40B4-BE49-F238E27FC236}">
                <a16:creationId xmlns:a16="http://schemas.microsoft.com/office/drawing/2014/main" id="{42070A52-DACC-6F5C-8E37-D7E481E8EEC8}"/>
              </a:ext>
            </a:extLst>
          </p:cNvPr>
          <p:cNvCxnSpPr>
            <a:cxnSpLocks/>
            <a:endCxn id="391" idx="3"/>
          </p:cNvCxnSpPr>
          <p:nvPr/>
        </p:nvCxnSpPr>
        <p:spPr>
          <a:xfrm rot="10800000">
            <a:off x="11375085" y="7073810"/>
            <a:ext cx="2450091" cy="572791"/>
          </a:xfrm>
          <a:prstGeom prst="bentConnector3">
            <a:avLst>
              <a:gd name="adj1" fmla="val 54665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4" name="TextBox 10">
            <a:extLst>
              <a:ext uri="{FF2B5EF4-FFF2-40B4-BE49-F238E27FC236}">
                <a16:creationId xmlns:a16="http://schemas.microsoft.com/office/drawing/2014/main" id="{0466DD5A-B894-7CCC-AEDD-EE1117205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5918" y="12078319"/>
            <a:ext cx="15173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AWS Glue</a:t>
            </a:r>
          </a:p>
          <a:p>
            <a:pPr algn="ctr"/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事前処理ジョブ</a:t>
            </a:r>
            <a:endParaRPr lang="en-US" altLang="en-US" sz="9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395" name="TextBox 10">
            <a:extLst>
              <a:ext uri="{FF2B5EF4-FFF2-40B4-BE49-F238E27FC236}">
                <a16:creationId xmlns:a16="http://schemas.microsoft.com/office/drawing/2014/main" id="{AACBB7C4-3A82-F379-F044-E64B8875B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6306" y="12008859"/>
            <a:ext cx="151730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Amazon Athena</a:t>
            </a:r>
          </a:p>
          <a:p>
            <a:pPr algn="ctr"/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統計処理データ保管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データベース</a:t>
            </a:r>
            <a:endParaRPr lang="en-US" altLang="en-US" sz="9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pic>
        <p:nvPicPr>
          <p:cNvPr id="396" name="Graphic 14">
            <a:extLst>
              <a:ext uri="{FF2B5EF4-FFF2-40B4-BE49-F238E27FC236}">
                <a16:creationId xmlns:a16="http://schemas.microsoft.com/office/drawing/2014/main" id="{193AE302-C54A-9A05-579A-F97E49B90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 bwMode="auto">
          <a:xfrm>
            <a:off x="15308859" y="11551652"/>
            <a:ext cx="469366" cy="46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7" name="直線矢印コネクタ 396">
            <a:extLst>
              <a:ext uri="{FF2B5EF4-FFF2-40B4-BE49-F238E27FC236}">
                <a16:creationId xmlns:a16="http://schemas.microsoft.com/office/drawing/2014/main" id="{BD52B5CA-E867-2679-70D5-38B9C90B84C5}"/>
              </a:ext>
            </a:extLst>
          </p:cNvPr>
          <p:cNvCxnSpPr>
            <a:cxnSpLocks/>
            <a:stCxn id="396" idx="1"/>
            <a:endCxn id="406" idx="3"/>
          </p:cNvCxnSpPr>
          <p:nvPr/>
        </p:nvCxnSpPr>
        <p:spPr>
          <a:xfrm flipH="1">
            <a:off x="14159639" y="11786335"/>
            <a:ext cx="11492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8" name="直線矢印コネクタ 397">
            <a:extLst>
              <a:ext uri="{FF2B5EF4-FFF2-40B4-BE49-F238E27FC236}">
                <a16:creationId xmlns:a16="http://schemas.microsoft.com/office/drawing/2014/main" id="{5F6072C5-197A-12F2-E9BC-7E0D670C21E8}"/>
              </a:ext>
            </a:extLst>
          </p:cNvPr>
          <p:cNvCxnSpPr>
            <a:cxnSpLocks/>
            <a:stCxn id="401" idx="3"/>
            <a:endCxn id="404" idx="1"/>
          </p:cNvCxnSpPr>
          <p:nvPr/>
        </p:nvCxnSpPr>
        <p:spPr>
          <a:xfrm>
            <a:off x="11247963" y="11818501"/>
            <a:ext cx="1156298" cy="7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9" name="TextBox 9">
            <a:extLst>
              <a:ext uri="{FF2B5EF4-FFF2-40B4-BE49-F238E27FC236}">
                <a16:creationId xmlns:a16="http://schemas.microsoft.com/office/drawing/2014/main" id="{9FF92CD9-4AAC-4E1A-7931-6F1EC97A6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6942" y="13844539"/>
            <a:ext cx="196274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Amazon S3</a:t>
            </a:r>
          </a:p>
          <a:p>
            <a:pPr algn="ctr"/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統計処理後データ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保存ストレージ</a:t>
            </a:r>
            <a:endParaRPr lang="en-US" altLang="en-US" sz="9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pic>
        <p:nvPicPr>
          <p:cNvPr id="400" name="Graphic 8">
            <a:extLst>
              <a:ext uri="{FF2B5EF4-FFF2-40B4-BE49-F238E27FC236}">
                <a16:creationId xmlns:a16="http://schemas.microsoft.com/office/drawing/2014/main" id="{7BB461ED-3A98-F27A-E5E1-BE2E2F6D3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 bwMode="auto">
          <a:xfrm>
            <a:off x="12407763" y="13361493"/>
            <a:ext cx="474436" cy="47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1" name="Graphic 6">
            <a:extLst>
              <a:ext uri="{FF2B5EF4-FFF2-40B4-BE49-F238E27FC236}">
                <a16:creationId xmlns:a16="http://schemas.microsoft.com/office/drawing/2014/main" id="{EDECBC44-4B7E-6064-0EEE-4F5E33518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 bwMode="auto">
          <a:xfrm>
            <a:off x="10781183" y="11585111"/>
            <a:ext cx="466780" cy="46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2" name="カギ線コネクタ 401">
            <a:extLst>
              <a:ext uri="{FF2B5EF4-FFF2-40B4-BE49-F238E27FC236}">
                <a16:creationId xmlns:a16="http://schemas.microsoft.com/office/drawing/2014/main" id="{EEC23EBD-07E4-C3BC-6E8A-71437255EF46}"/>
              </a:ext>
            </a:extLst>
          </p:cNvPr>
          <p:cNvCxnSpPr>
            <a:cxnSpLocks/>
            <a:stCxn id="395" idx="2"/>
            <a:endCxn id="400" idx="0"/>
          </p:cNvCxnSpPr>
          <p:nvPr/>
        </p:nvCxnSpPr>
        <p:spPr>
          <a:xfrm rot="5400000">
            <a:off x="13667570" y="11494102"/>
            <a:ext cx="844803" cy="2889979"/>
          </a:xfrm>
          <a:prstGeom prst="bentConnector3">
            <a:avLst>
              <a:gd name="adj1" fmla="val 7220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3" name="TextBox 9">
            <a:extLst>
              <a:ext uri="{FF2B5EF4-FFF2-40B4-BE49-F238E27FC236}">
                <a16:creationId xmlns:a16="http://schemas.microsoft.com/office/drawing/2014/main" id="{AE59DC51-8C01-622C-8944-E77CFF769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3440" y="12072305"/>
            <a:ext cx="196274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Amazon S3</a:t>
            </a:r>
          </a:p>
          <a:p>
            <a:pPr algn="ctr"/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統計処理対象データ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保存ストレージ</a:t>
            </a:r>
            <a:endParaRPr lang="en-US" altLang="en-US" sz="9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pic>
        <p:nvPicPr>
          <p:cNvPr id="404" name="Graphic 8">
            <a:extLst>
              <a:ext uri="{FF2B5EF4-FFF2-40B4-BE49-F238E27FC236}">
                <a16:creationId xmlns:a16="http://schemas.microsoft.com/office/drawing/2014/main" id="{758CB78A-46EE-A5FF-1A1A-1B407F243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 bwMode="auto">
          <a:xfrm>
            <a:off x="12404261" y="11589259"/>
            <a:ext cx="474436" cy="47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5" name="TextBox 24">
            <a:extLst>
              <a:ext uri="{FF2B5EF4-FFF2-40B4-BE49-F238E27FC236}">
                <a16:creationId xmlns:a16="http://schemas.microsoft.com/office/drawing/2014/main" id="{34D4B09E-9B04-7007-288F-028ECF5E7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5017" y="11974484"/>
            <a:ext cx="14000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AWS Glue</a:t>
            </a:r>
            <a:br>
              <a:rPr lang="en-US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</a:br>
            <a:r>
              <a:rPr lang="en-US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Data Catalog</a:t>
            </a:r>
          </a:p>
          <a:p>
            <a:pPr algn="ctr"/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統計処理対象データ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メタデータカタログ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pPr algn="ctr" eaLnBrk="1" hangingPunct="1"/>
            <a:endParaRPr lang="en-US" altLang="en-US" sz="9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pPr algn="ctr" eaLnBrk="1" hangingPunct="1"/>
            <a:endParaRPr lang="en-US" altLang="en-US" sz="9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pic>
        <p:nvPicPr>
          <p:cNvPr id="406" name="Graphic 29">
            <a:extLst>
              <a:ext uri="{FF2B5EF4-FFF2-40B4-BE49-F238E27FC236}">
                <a16:creationId xmlns:a16="http://schemas.microsoft.com/office/drawing/2014/main" id="{953C4162-3924-0318-912E-094C3F08F78B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3759589" y="11586310"/>
            <a:ext cx="400050" cy="400050"/>
          </a:xfrm>
          <a:prstGeom prst="rect">
            <a:avLst/>
          </a:prstGeom>
        </p:spPr>
      </p:pic>
      <p:sp>
        <p:nvSpPr>
          <p:cNvPr id="407" name="Rectangle 134">
            <a:extLst>
              <a:ext uri="{FF2B5EF4-FFF2-40B4-BE49-F238E27FC236}">
                <a16:creationId xmlns:a16="http://schemas.microsoft.com/office/drawing/2014/main" id="{1B45339C-448C-F192-E44D-EF4A35C5E7C6}"/>
              </a:ext>
            </a:extLst>
          </p:cNvPr>
          <p:cNvSpPr/>
          <p:nvPr/>
        </p:nvSpPr>
        <p:spPr>
          <a:xfrm>
            <a:off x="11920959" y="11415222"/>
            <a:ext cx="2755120" cy="1358452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0010"/>
          <a:lstStyle/>
          <a:p>
            <a:pPr algn="ctr">
              <a:defRPr/>
            </a:pPr>
            <a:endParaRPr lang="en-US" altLang="ja-JP" sz="105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408" name="テキスト ボックス 407">
            <a:extLst>
              <a:ext uri="{FF2B5EF4-FFF2-40B4-BE49-F238E27FC236}">
                <a16:creationId xmlns:a16="http://schemas.microsoft.com/office/drawing/2014/main" id="{BB2ACA6A-49F5-A69A-434C-E0C56787301A}"/>
              </a:ext>
            </a:extLst>
          </p:cNvPr>
          <p:cNvSpPr txBox="1"/>
          <p:nvPr/>
        </p:nvSpPr>
        <p:spPr>
          <a:xfrm>
            <a:off x="17821768" y="11780020"/>
            <a:ext cx="1209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96438"/>
            <a:endParaRPr kumimoji="1" lang="en-US" altLang="ja-JP" sz="120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 defTabSz="1196438"/>
            <a:r>
              <a:rPr kumimoji="1" lang="ja-JP" altLang="en-US" sz="120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職員</a:t>
            </a:r>
            <a:endParaRPr kumimoji="1" lang="en-US" altLang="ja-JP" sz="120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 defTabSz="1196438"/>
            <a:r>
              <a:rPr kumimoji="1" lang="ja-JP" altLang="en-US" sz="120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（分析者）</a:t>
            </a:r>
          </a:p>
        </p:txBody>
      </p:sp>
      <p:pic>
        <p:nvPicPr>
          <p:cNvPr id="409" name="図 408">
            <a:extLst>
              <a:ext uri="{FF2B5EF4-FFF2-40B4-BE49-F238E27FC236}">
                <a16:creationId xmlns:a16="http://schemas.microsoft.com/office/drawing/2014/main" id="{81799FF9-B00A-53EE-80CC-06216D05E1FE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8152922" y="11430449"/>
            <a:ext cx="520701" cy="510491"/>
          </a:xfrm>
          <a:prstGeom prst="rect">
            <a:avLst/>
          </a:prstGeom>
        </p:spPr>
      </p:pic>
      <p:cxnSp>
        <p:nvCxnSpPr>
          <p:cNvPr id="410" name="直線矢印コネクタ 409">
            <a:extLst>
              <a:ext uri="{FF2B5EF4-FFF2-40B4-BE49-F238E27FC236}">
                <a16:creationId xmlns:a16="http://schemas.microsoft.com/office/drawing/2014/main" id="{C09F9C2A-9CA4-698F-3710-ADC75DFB60E2}"/>
              </a:ext>
            </a:extLst>
          </p:cNvPr>
          <p:cNvCxnSpPr>
            <a:cxnSpLocks/>
          </p:cNvCxnSpPr>
          <p:nvPr/>
        </p:nvCxnSpPr>
        <p:spPr>
          <a:xfrm flipH="1">
            <a:off x="15888732" y="11809850"/>
            <a:ext cx="2026058" cy="0"/>
          </a:xfrm>
          <a:prstGeom prst="straightConnector1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カギ線コネクタ 410">
            <a:extLst>
              <a:ext uri="{FF2B5EF4-FFF2-40B4-BE49-F238E27FC236}">
                <a16:creationId xmlns:a16="http://schemas.microsoft.com/office/drawing/2014/main" id="{97E1A0F8-7DAD-FAF7-BB38-E209CA035916}"/>
              </a:ext>
            </a:extLst>
          </p:cNvPr>
          <p:cNvCxnSpPr>
            <a:cxnSpLocks/>
            <a:stCxn id="401" idx="1"/>
            <a:endCxn id="355" idx="1"/>
          </p:cNvCxnSpPr>
          <p:nvPr/>
        </p:nvCxnSpPr>
        <p:spPr>
          <a:xfrm rot="10800000" flipH="1">
            <a:off x="10781182" y="6094363"/>
            <a:ext cx="236947" cy="5724138"/>
          </a:xfrm>
          <a:prstGeom prst="bentConnector3">
            <a:avLst>
              <a:gd name="adj1" fmla="val -139356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カギ線コネクタ 411">
            <a:extLst>
              <a:ext uri="{FF2B5EF4-FFF2-40B4-BE49-F238E27FC236}">
                <a16:creationId xmlns:a16="http://schemas.microsoft.com/office/drawing/2014/main" id="{8E9C970D-2751-267E-F4F0-868438032852}"/>
              </a:ext>
            </a:extLst>
          </p:cNvPr>
          <p:cNvCxnSpPr>
            <a:cxnSpLocks/>
            <a:stCxn id="382" idx="3"/>
            <a:endCxn id="400" idx="1"/>
          </p:cNvCxnSpPr>
          <p:nvPr/>
        </p:nvCxnSpPr>
        <p:spPr>
          <a:xfrm>
            <a:off x="6892472" y="9897232"/>
            <a:ext cx="5515291" cy="3701479"/>
          </a:xfrm>
          <a:prstGeom prst="bentConnector3">
            <a:avLst>
              <a:gd name="adj1" fmla="val 6709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" name="テキスト ボックス 412">
            <a:extLst>
              <a:ext uri="{FF2B5EF4-FFF2-40B4-BE49-F238E27FC236}">
                <a16:creationId xmlns:a16="http://schemas.microsoft.com/office/drawing/2014/main" id="{24F06D9F-D722-73AE-5303-67A739986355}"/>
              </a:ext>
            </a:extLst>
          </p:cNvPr>
          <p:cNvSpPr txBox="1"/>
          <p:nvPr/>
        </p:nvSpPr>
        <p:spPr>
          <a:xfrm>
            <a:off x="16611909" y="11552355"/>
            <a:ext cx="851800" cy="22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1519"/>
            <a:r>
              <a:rPr lang="en-US" altLang="en-US" sz="874" dirty="0" err="1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インターネット</a:t>
            </a:r>
            <a:endParaRPr lang="en-US" altLang="en-US" sz="874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pic>
        <p:nvPicPr>
          <p:cNvPr id="414" name="Graphic 66606">
            <a:extLst>
              <a:ext uri="{FF2B5EF4-FFF2-40B4-BE49-F238E27FC236}">
                <a16:creationId xmlns:a16="http://schemas.microsoft.com/office/drawing/2014/main" id="{CB665278-E025-FF5F-F047-5126044411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718599" y="11124794"/>
            <a:ext cx="570750" cy="570750"/>
          </a:xfrm>
          <a:prstGeom prst="rect">
            <a:avLst/>
          </a:prstGeom>
        </p:spPr>
      </p:pic>
      <p:sp>
        <p:nvSpPr>
          <p:cNvPr id="415" name="角丸四角形 414">
            <a:extLst>
              <a:ext uri="{FF2B5EF4-FFF2-40B4-BE49-F238E27FC236}">
                <a16:creationId xmlns:a16="http://schemas.microsoft.com/office/drawing/2014/main" id="{6096F74F-55C4-DBFC-B7C9-70FE1F936C06}"/>
              </a:ext>
            </a:extLst>
          </p:cNvPr>
          <p:cNvSpPr/>
          <p:nvPr/>
        </p:nvSpPr>
        <p:spPr>
          <a:xfrm>
            <a:off x="17721969" y="8186719"/>
            <a:ext cx="252000" cy="252000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1024128">
              <a:defRPr/>
            </a:pPr>
            <a:r>
              <a:rPr kumimoji="1" lang="en-US" altLang="ja-JP" sz="126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endParaRPr kumimoji="1" lang="ja-JP" altLang="en-US" sz="1260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16" name="角丸四角形 415">
            <a:extLst>
              <a:ext uri="{FF2B5EF4-FFF2-40B4-BE49-F238E27FC236}">
                <a16:creationId xmlns:a16="http://schemas.microsoft.com/office/drawing/2014/main" id="{01ADB2DB-884A-82C0-93FF-9FFFA66BF056}"/>
              </a:ext>
            </a:extLst>
          </p:cNvPr>
          <p:cNvSpPr/>
          <p:nvPr/>
        </p:nvSpPr>
        <p:spPr>
          <a:xfrm>
            <a:off x="12044744" y="5710548"/>
            <a:ext cx="252000" cy="252000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1024128">
              <a:defRPr/>
            </a:pPr>
            <a:r>
              <a:rPr kumimoji="1" lang="en-US" altLang="ja-JP" sz="126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endParaRPr kumimoji="1" lang="ja-JP" altLang="en-US" sz="1260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17" name="角丸四角形 416">
            <a:extLst>
              <a:ext uri="{FF2B5EF4-FFF2-40B4-BE49-F238E27FC236}">
                <a16:creationId xmlns:a16="http://schemas.microsoft.com/office/drawing/2014/main" id="{938A3E88-48C8-52C8-F6DC-39D26E79425E}"/>
              </a:ext>
            </a:extLst>
          </p:cNvPr>
          <p:cNvSpPr/>
          <p:nvPr/>
        </p:nvSpPr>
        <p:spPr>
          <a:xfrm>
            <a:off x="13392000" y="5097511"/>
            <a:ext cx="252000" cy="252000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1024128">
              <a:defRPr/>
            </a:pPr>
            <a:r>
              <a:rPr kumimoji="1" lang="en-US" altLang="ja-JP" sz="126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endParaRPr kumimoji="1" lang="ja-JP" altLang="en-US" sz="1260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18" name="角丸四角形 417">
            <a:extLst>
              <a:ext uri="{FF2B5EF4-FFF2-40B4-BE49-F238E27FC236}">
                <a16:creationId xmlns:a16="http://schemas.microsoft.com/office/drawing/2014/main" id="{2A8D9F66-DBC5-0735-BC78-57CED6CDCA26}"/>
              </a:ext>
            </a:extLst>
          </p:cNvPr>
          <p:cNvSpPr/>
          <p:nvPr/>
        </p:nvSpPr>
        <p:spPr>
          <a:xfrm>
            <a:off x="12044744" y="6715653"/>
            <a:ext cx="252000" cy="252000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1024128">
              <a:defRPr/>
            </a:pPr>
            <a:r>
              <a:rPr kumimoji="1" lang="en-US" altLang="ja-JP" sz="126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endParaRPr kumimoji="1" lang="ja-JP" altLang="en-US" sz="1260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19" name="角丸四角形 418">
            <a:extLst>
              <a:ext uri="{FF2B5EF4-FFF2-40B4-BE49-F238E27FC236}">
                <a16:creationId xmlns:a16="http://schemas.microsoft.com/office/drawing/2014/main" id="{6CB0CBFD-0F54-9B18-9C53-4D0EA4152C2E}"/>
              </a:ext>
            </a:extLst>
          </p:cNvPr>
          <p:cNvSpPr/>
          <p:nvPr/>
        </p:nvSpPr>
        <p:spPr>
          <a:xfrm>
            <a:off x="17721969" y="6736350"/>
            <a:ext cx="252000" cy="252000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1024128">
              <a:defRPr/>
            </a:pPr>
            <a:r>
              <a:rPr kumimoji="1" lang="en-US" altLang="ja-JP" sz="126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endParaRPr kumimoji="1" lang="ja-JP" altLang="en-US" sz="1260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20" name="角丸四角形 419">
            <a:extLst>
              <a:ext uri="{FF2B5EF4-FFF2-40B4-BE49-F238E27FC236}">
                <a16:creationId xmlns:a16="http://schemas.microsoft.com/office/drawing/2014/main" id="{A00D5AC3-7731-B80B-9C02-7BEB865F8C7E}"/>
              </a:ext>
            </a:extLst>
          </p:cNvPr>
          <p:cNvSpPr/>
          <p:nvPr/>
        </p:nvSpPr>
        <p:spPr>
          <a:xfrm>
            <a:off x="12044744" y="5390736"/>
            <a:ext cx="252000" cy="252000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1024128">
              <a:defRPr/>
            </a:pPr>
            <a:r>
              <a:rPr kumimoji="1" lang="en-US" altLang="ja-JP" sz="126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endParaRPr kumimoji="1" lang="ja-JP" altLang="en-US" sz="1260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21" name="角丸四角形 420">
            <a:extLst>
              <a:ext uri="{FF2B5EF4-FFF2-40B4-BE49-F238E27FC236}">
                <a16:creationId xmlns:a16="http://schemas.microsoft.com/office/drawing/2014/main" id="{25EA73FF-142E-4395-F00A-ADCB185F526B}"/>
              </a:ext>
            </a:extLst>
          </p:cNvPr>
          <p:cNvSpPr/>
          <p:nvPr/>
        </p:nvSpPr>
        <p:spPr>
          <a:xfrm>
            <a:off x="12044744" y="6403635"/>
            <a:ext cx="252000" cy="252000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1024128">
              <a:defRPr/>
            </a:pPr>
            <a:r>
              <a:rPr kumimoji="1" lang="en-US" altLang="ja-JP" sz="126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endParaRPr kumimoji="1" lang="ja-JP" altLang="en-US" sz="1260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22" name="角丸四角形 421">
            <a:extLst>
              <a:ext uri="{FF2B5EF4-FFF2-40B4-BE49-F238E27FC236}">
                <a16:creationId xmlns:a16="http://schemas.microsoft.com/office/drawing/2014/main" id="{3358C5CE-D87A-31FF-3F35-62D97405F52C}"/>
              </a:ext>
            </a:extLst>
          </p:cNvPr>
          <p:cNvSpPr/>
          <p:nvPr/>
        </p:nvSpPr>
        <p:spPr>
          <a:xfrm>
            <a:off x="13685453" y="5084575"/>
            <a:ext cx="252000" cy="252000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1024128">
              <a:defRPr/>
            </a:pPr>
            <a:r>
              <a:rPr kumimoji="1" lang="en-US" altLang="ja-JP" sz="126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endParaRPr kumimoji="1" lang="ja-JP" altLang="en-US" sz="1260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23" name="角丸四角形 422">
            <a:extLst>
              <a:ext uri="{FF2B5EF4-FFF2-40B4-BE49-F238E27FC236}">
                <a16:creationId xmlns:a16="http://schemas.microsoft.com/office/drawing/2014/main" id="{93CF1DC6-8002-3F5D-CF41-C91D43EC2D90}"/>
              </a:ext>
            </a:extLst>
          </p:cNvPr>
          <p:cNvSpPr/>
          <p:nvPr/>
        </p:nvSpPr>
        <p:spPr>
          <a:xfrm>
            <a:off x="10734140" y="11234644"/>
            <a:ext cx="252000" cy="252000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1024128">
              <a:defRPr/>
            </a:pPr>
            <a:r>
              <a:rPr kumimoji="1" lang="en-US" altLang="ja-JP" sz="126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endParaRPr kumimoji="1" lang="ja-JP" altLang="en-US" sz="1260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24" name="角丸四角形 423">
            <a:extLst>
              <a:ext uri="{FF2B5EF4-FFF2-40B4-BE49-F238E27FC236}">
                <a16:creationId xmlns:a16="http://schemas.microsoft.com/office/drawing/2014/main" id="{5FDB5340-A7A9-645C-30B7-65B441B77370}"/>
              </a:ext>
            </a:extLst>
          </p:cNvPr>
          <p:cNvSpPr/>
          <p:nvPr/>
        </p:nvSpPr>
        <p:spPr>
          <a:xfrm>
            <a:off x="15850464" y="11459753"/>
            <a:ext cx="252000" cy="252000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1024128">
              <a:defRPr/>
            </a:pPr>
            <a:r>
              <a:rPr kumimoji="1" lang="en-US" altLang="ja-JP" sz="126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9</a:t>
            </a:r>
            <a:endParaRPr kumimoji="1" lang="ja-JP" altLang="en-US" sz="1260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25" name="角丸四角形 424">
            <a:extLst>
              <a:ext uri="{FF2B5EF4-FFF2-40B4-BE49-F238E27FC236}">
                <a16:creationId xmlns:a16="http://schemas.microsoft.com/office/drawing/2014/main" id="{F9BEE0B5-E138-4182-6F6F-9EAF7DC8EA8D}"/>
              </a:ext>
            </a:extLst>
          </p:cNvPr>
          <p:cNvSpPr/>
          <p:nvPr/>
        </p:nvSpPr>
        <p:spPr>
          <a:xfrm>
            <a:off x="4561418" y="8749460"/>
            <a:ext cx="252000" cy="252000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1024128">
              <a:defRPr/>
            </a:pPr>
            <a:r>
              <a:rPr kumimoji="1" lang="en-US" altLang="ja-JP" sz="126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11</a:t>
            </a:r>
            <a:endParaRPr kumimoji="1" lang="ja-JP" altLang="en-US" sz="1260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26" name="角丸四角形 425">
            <a:extLst>
              <a:ext uri="{FF2B5EF4-FFF2-40B4-BE49-F238E27FC236}">
                <a16:creationId xmlns:a16="http://schemas.microsoft.com/office/drawing/2014/main" id="{DA694E33-8A47-9430-E157-AE77D7C54337}"/>
              </a:ext>
            </a:extLst>
          </p:cNvPr>
          <p:cNvSpPr/>
          <p:nvPr/>
        </p:nvSpPr>
        <p:spPr>
          <a:xfrm>
            <a:off x="14945057" y="12758917"/>
            <a:ext cx="252000" cy="252000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1024128">
              <a:defRPr/>
            </a:pPr>
            <a:r>
              <a:rPr kumimoji="1" lang="en-US" altLang="ja-JP" sz="126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endParaRPr kumimoji="1" lang="ja-JP" altLang="en-US" sz="1260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27" name="図 426">
            <a:extLst>
              <a:ext uri="{FF2B5EF4-FFF2-40B4-BE49-F238E27FC236}">
                <a16:creationId xmlns:a16="http://schemas.microsoft.com/office/drawing/2014/main" id="{A54DCAA0-0A14-3ED1-FC0C-7BACB0E53C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2283" y="14427791"/>
            <a:ext cx="480554" cy="455808"/>
          </a:xfrm>
          <a:prstGeom prst="rect">
            <a:avLst/>
          </a:prstGeom>
        </p:spPr>
      </p:pic>
      <p:sp>
        <p:nvSpPr>
          <p:cNvPr id="428" name="テキスト ボックス 427">
            <a:extLst>
              <a:ext uri="{FF2B5EF4-FFF2-40B4-BE49-F238E27FC236}">
                <a16:creationId xmlns:a16="http://schemas.microsoft.com/office/drawing/2014/main" id="{B950B4D6-B493-D099-45C8-AD6655DD6410}"/>
              </a:ext>
            </a:extLst>
          </p:cNvPr>
          <p:cNvSpPr txBox="1"/>
          <p:nvPr/>
        </p:nvSpPr>
        <p:spPr>
          <a:xfrm>
            <a:off x="3794785" y="14889189"/>
            <a:ext cx="1404552" cy="476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141519"/>
            <a:r>
              <a:rPr kumimoji="1" lang="ja-JP" altLang="en-US" sz="1248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職員</a:t>
            </a:r>
            <a:endParaRPr kumimoji="1" lang="en-US" altLang="ja-JP" sz="1248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 defTabSz="1141519"/>
            <a:r>
              <a:rPr kumimoji="1" lang="en-US" altLang="ja-JP" sz="1248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kumimoji="1" lang="ja-JP" altLang="en-US" sz="1248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コンテンツ投稿者</a:t>
            </a:r>
            <a:r>
              <a:rPr kumimoji="1" lang="en-US" altLang="ja-JP" sz="1248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kumimoji="1" lang="ja-JP" altLang="en-US" sz="1248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429" name="カギ線コネクタ 428">
            <a:extLst>
              <a:ext uri="{FF2B5EF4-FFF2-40B4-BE49-F238E27FC236}">
                <a16:creationId xmlns:a16="http://schemas.microsoft.com/office/drawing/2014/main" id="{1E4BBDAF-7B6A-F57C-93D0-9D5584CF0A59}"/>
              </a:ext>
            </a:extLst>
          </p:cNvPr>
          <p:cNvCxnSpPr>
            <a:cxnSpLocks/>
            <a:endCxn id="382" idx="1"/>
          </p:cNvCxnSpPr>
          <p:nvPr/>
        </p:nvCxnSpPr>
        <p:spPr>
          <a:xfrm rot="5400000" flipH="1" flipV="1">
            <a:off x="3253243" y="11146534"/>
            <a:ext cx="4484062" cy="1985458"/>
          </a:xfrm>
          <a:prstGeom prst="bentConnector2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Arrow Connector 102">
            <a:extLst>
              <a:ext uri="{FF2B5EF4-FFF2-40B4-BE49-F238E27FC236}">
                <a16:creationId xmlns:a16="http://schemas.microsoft.com/office/drawing/2014/main" id="{8C8EB61E-D3C7-DF73-17FF-EFDB48BE68F8}"/>
              </a:ext>
            </a:extLst>
          </p:cNvPr>
          <p:cNvCxnSpPr>
            <a:cxnSpLocks/>
          </p:cNvCxnSpPr>
          <p:nvPr/>
        </p:nvCxnSpPr>
        <p:spPr>
          <a:xfrm flipH="1">
            <a:off x="8149628" y="9882884"/>
            <a:ext cx="9180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31" name="Graphic 19">
            <a:extLst>
              <a:ext uri="{FF2B5EF4-FFF2-40B4-BE49-F238E27FC236}">
                <a16:creationId xmlns:a16="http://schemas.microsoft.com/office/drawing/2014/main" id="{E23825C7-7910-600F-5B60-78CA2437A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/>
        </p:blipFill>
        <p:spPr bwMode="auto">
          <a:xfrm>
            <a:off x="9110595" y="9678785"/>
            <a:ext cx="424800" cy="4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2" name="テキスト ボックス 431">
            <a:extLst>
              <a:ext uri="{FF2B5EF4-FFF2-40B4-BE49-F238E27FC236}">
                <a16:creationId xmlns:a16="http://schemas.microsoft.com/office/drawing/2014/main" id="{05367ABE-C4A1-E923-BAD2-1364B794852F}"/>
              </a:ext>
            </a:extLst>
          </p:cNvPr>
          <p:cNvSpPr txBox="1"/>
          <p:nvPr/>
        </p:nvSpPr>
        <p:spPr>
          <a:xfrm>
            <a:off x="8733401" y="10064160"/>
            <a:ext cx="120497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96438"/>
            <a:r>
              <a:rPr lang="en-US" altLang="en-US" sz="75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AWS </a:t>
            </a:r>
            <a:r>
              <a:rPr lang="en-US" altLang="en-US" sz="750" dirty="0" err="1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CodeBuild</a:t>
            </a:r>
            <a:endParaRPr lang="en-US" altLang="en-US" sz="75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pPr algn="ctr" defTabSz="1196438"/>
            <a:r>
              <a:rPr lang="ja-JP" altLang="en-US" sz="750">
                <a:latin typeface="Meiryo UI" panose="020B0604030504040204" pitchFamily="34" charset="-128"/>
                <a:ea typeface="Meiryo UI" panose="020B0604030504040204" pitchFamily="34" charset="-128"/>
              </a:rPr>
              <a:t>コードのビルド／デプロイ自動化</a:t>
            </a:r>
          </a:p>
        </p:txBody>
      </p:sp>
      <p:sp>
        <p:nvSpPr>
          <p:cNvPr id="433" name="Rectangle 206">
            <a:extLst>
              <a:ext uri="{FF2B5EF4-FFF2-40B4-BE49-F238E27FC236}">
                <a16:creationId xmlns:a16="http://schemas.microsoft.com/office/drawing/2014/main" id="{6FEFB8F6-CEF7-D8E3-09D6-719609D50297}"/>
              </a:ext>
            </a:extLst>
          </p:cNvPr>
          <p:cNvSpPr/>
          <p:nvPr/>
        </p:nvSpPr>
        <p:spPr>
          <a:xfrm>
            <a:off x="9022705" y="14840740"/>
            <a:ext cx="640080" cy="6400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latin typeface="Meiryo" panose="020B0604030504040204" pitchFamily="34" charset="-128"/>
                <a:ea typeface="Meiryo" panose="020B0604030504040204" pitchFamily="34" charset="-128"/>
              </a:rPr>
              <a:t>コード</a:t>
            </a:r>
            <a:endParaRPr kumimoji="1" lang="en-US" altLang="ja-JP" sz="7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kumimoji="1" lang="ja-JP" altLang="en-US" sz="700" dirty="0">
                <a:latin typeface="Meiryo" panose="020B0604030504040204" pitchFamily="34" charset="-128"/>
                <a:ea typeface="Meiryo" panose="020B0604030504040204" pitchFamily="34" charset="-128"/>
              </a:rPr>
              <a:t>レポジトリ</a:t>
            </a:r>
            <a:endParaRPr kumimoji="1" lang="en-US" altLang="ja-JP" sz="7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34" name="テキスト ボックス 433">
            <a:extLst>
              <a:ext uri="{FF2B5EF4-FFF2-40B4-BE49-F238E27FC236}">
                <a16:creationId xmlns:a16="http://schemas.microsoft.com/office/drawing/2014/main" id="{73F4F6E6-0982-B386-7F29-9DB4F2CF1FB0}"/>
              </a:ext>
            </a:extLst>
          </p:cNvPr>
          <p:cNvSpPr txBox="1"/>
          <p:nvPr/>
        </p:nvSpPr>
        <p:spPr>
          <a:xfrm>
            <a:off x="12817357" y="15398702"/>
            <a:ext cx="689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96438"/>
            <a:r>
              <a:rPr kumimoji="1" lang="ja-JP" altLang="en-US" sz="120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開発者</a:t>
            </a:r>
          </a:p>
        </p:txBody>
      </p:sp>
      <p:cxnSp>
        <p:nvCxnSpPr>
          <p:cNvPr id="435" name="Straight Arrow Connector 84">
            <a:extLst>
              <a:ext uri="{FF2B5EF4-FFF2-40B4-BE49-F238E27FC236}">
                <a16:creationId xmlns:a16="http://schemas.microsoft.com/office/drawing/2014/main" id="{C454A736-C147-DE96-B5C5-5901DE42CED0}"/>
              </a:ext>
            </a:extLst>
          </p:cNvPr>
          <p:cNvCxnSpPr>
            <a:cxnSpLocks/>
          </p:cNvCxnSpPr>
          <p:nvPr/>
        </p:nvCxnSpPr>
        <p:spPr>
          <a:xfrm flipH="1">
            <a:off x="9609147" y="15160780"/>
            <a:ext cx="34634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6" name="TextBox 19">
            <a:extLst>
              <a:ext uri="{FF2B5EF4-FFF2-40B4-BE49-F238E27FC236}">
                <a16:creationId xmlns:a16="http://schemas.microsoft.com/office/drawing/2014/main" id="{687FFAF3-BABF-92D5-613C-76F047FF0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2390" y="15588949"/>
            <a:ext cx="22919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例：</a:t>
            </a:r>
            <a:r>
              <a:rPr lang="en-US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GitHub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、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GitLab</a:t>
            </a:r>
          </a:p>
          <a:p>
            <a:pPr algn="ctr" eaLnBrk="1" hangingPunct="1"/>
            <a:r>
              <a:rPr lang="en-US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(</a:t>
            </a:r>
            <a:r>
              <a:rPr lang="en-US" altLang="en-US" sz="800" dirty="0" err="1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CodeCommit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は</a:t>
            </a:r>
            <a:r>
              <a:rPr lang="en-US" altLang="ja-JP" sz="800" dirty="0" err="1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DecapCMS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が未対応</a:t>
            </a:r>
            <a:r>
              <a:rPr lang="en-US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37" name="図 436">
            <a:extLst>
              <a:ext uri="{FF2B5EF4-FFF2-40B4-BE49-F238E27FC236}">
                <a16:creationId xmlns:a16="http://schemas.microsoft.com/office/drawing/2014/main" id="{6B8A7C6A-B742-D930-C936-E1BF7E846D73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2942788" y="14878652"/>
            <a:ext cx="520701" cy="510491"/>
          </a:xfrm>
          <a:prstGeom prst="rect">
            <a:avLst/>
          </a:prstGeom>
        </p:spPr>
      </p:pic>
      <p:grpSp>
        <p:nvGrpSpPr>
          <p:cNvPr id="438" name="グループ化 437">
            <a:extLst>
              <a:ext uri="{FF2B5EF4-FFF2-40B4-BE49-F238E27FC236}">
                <a16:creationId xmlns:a16="http://schemas.microsoft.com/office/drawing/2014/main" id="{C08AFB17-BDBA-C0EC-AA66-7399944F0544}"/>
              </a:ext>
            </a:extLst>
          </p:cNvPr>
          <p:cNvGrpSpPr/>
          <p:nvPr/>
        </p:nvGrpSpPr>
        <p:grpSpPr>
          <a:xfrm>
            <a:off x="12135362" y="14552997"/>
            <a:ext cx="892755" cy="665939"/>
            <a:chOff x="3273503" y="4263117"/>
            <a:chExt cx="892755" cy="665939"/>
          </a:xfrm>
        </p:grpSpPr>
        <p:pic>
          <p:nvPicPr>
            <p:cNvPr id="439" name="Graphic 66606">
              <a:extLst>
                <a:ext uri="{FF2B5EF4-FFF2-40B4-BE49-F238E27FC236}">
                  <a16:creationId xmlns:a16="http://schemas.microsoft.com/office/drawing/2014/main" id="{973D84D3-E66A-A211-F9A8-3F4ABF4D2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385322" y="4263117"/>
              <a:ext cx="598193" cy="598193"/>
            </a:xfrm>
            <a:prstGeom prst="rect">
              <a:avLst/>
            </a:prstGeom>
          </p:spPr>
        </p:pic>
        <p:sp>
          <p:nvSpPr>
            <p:cNvPr id="440" name="テキスト ボックス 439">
              <a:extLst>
                <a:ext uri="{FF2B5EF4-FFF2-40B4-BE49-F238E27FC236}">
                  <a16:creationId xmlns:a16="http://schemas.microsoft.com/office/drawing/2014/main" id="{AA789507-5DE2-1312-D405-3FF217F4FD8C}"/>
                </a:ext>
              </a:extLst>
            </p:cNvPr>
            <p:cNvSpPr txBox="1"/>
            <p:nvPr/>
          </p:nvSpPr>
          <p:spPr>
            <a:xfrm>
              <a:off x="3273503" y="4695787"/>
              <a:ext cx="892755" cy="233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96438"/>
              <a:r>
                <a:rPr lang="en-US" altLang="en-US" sz="916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インターネット</a:t>
              </a:r>
            </a:p>
          </p:txBody>
        </p:sp>
      </p:grpSp>
      <p:cxnSp>
        <p:nvCxnSpPr>
          <p:cNvPr id="441" name="直線矢印コネクタ 440">
            <a:extLst>
              <a:ext uri="{FF2B5EF4-FFF2-40B4-BE49-F238E27FC236}">
                <a16:creationId xmlns:a16="http://schemas.microsoft.com/office/drawing/2014/main" id="{6FE54673-0909-666F-DE6F-1A35CC67BAAF}"/>
              </a:ext>
            </a:extLst>
          </p:cNvPr>
          <p:cNvCxnSpPr>
            <a:cxnSpLocks/>
            <a:stCxn id="432" idx="2"/>
            <a:endCxn id="433" idx="0"/>
          </p:cNvCxnSpPr>
          <p:nvPr/>
        </p:nvCxnSpPr>
        <p:spPr>
          <a:xfrm>
            <a:off x="9335888" y="10502742"/>
            <a:ext cx="6857" cy="4337998"/>
          </a:xfrm>
          <a:prstGeom prst="straightConnector1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2" name="角丸四角形 441">
            <a:extLst>
              <a:ext uri="{FF2B5EF4-FFF2-40B4-BE49-F238E27FC236}">
                <a16:creationId xmlns:a16="http://schemas.microsoft.com/office/drawing/2014/main" id="{B8A9A3A5-0F98-5732-DCB7-CB9634082BD0}"/>
              </a:ext>
            </a:extLst>
          </p:cNvPr>
          <p:cNvSpPr/>
          <p:nvPr/>
        </p:nvSpPr>
        <p:spPr>
          <a:xfrm>
            <a:off x="11372396" y="14852801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215">
              <a:defRPr/>
            </a:pPr>
            <a:r>
              <a:rPr kumimoji="1" lang="en-US" altLang="ja-JP" sz="1124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12</a:t>
            </a:r>
            <a:endParaRPr kumimoji="1" lang="ja-JP" altLang="en-US" sz="1124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43" name="角丸四角形 442">
            <a:extLst>
              <a:ext uri="{FF2B5EF4-FFF2-40B4-BE49-F238E27FC236}">
                <a16:creationId xmlns:a16="http://schemas.microsoft.com/office/drawing/2014/main" id="{112D72B3-478C-BCE5-2832-C2519731C4BB}"/>
              </a:ext>
            </a:extLst>
          </p:cNvPr>
          <p:cNvSpPr/>
          <p:nvPr/>
        </p:nvSpPr>
        <p:spPr>
          <a:xfrm>
            <a:off x="4610750" y="12864825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215">
              <a:defRPr/>
            </a:pPr>
            <a:r>
              <a:rPr kumimoji="1" lang="en-US" altLang="ja-JP" sz="1124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14</a:t>
            </a:r>
            <a:endParaRPr kumimoji="1" lang="ja-JP" altLang="en-US" sz="1124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44" name="角丸四角形 443">
            <a:extLst>
              <a:ext uri="{FF2B5EF4-FFF2-40B4-BE49-F238E27FC236}">
                <a16:creationId xmlns:a16="http://schemas.microsoft.com/office/drawing/2014/main" id="{EE9975CA-A321-1D59-CE8F-76E76128D1AB}"/>
              </a:ext>
            </a:extLst>
          </p:cNvPr>
          <p:cNvSpPr/>
          <p:nvPr/>
        </p:nvSpPr>
        <p:spPr>
          <a:xfrm>
            <a:off x="9443507" y="11959952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215">
              <a:defRPr/>
            </a:pPr>
            <a:r>
              <a:rPr kumimoji="1" lang="en-US" altLang="ja-JP" sz="1124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endParaRPr kumimoji="1" lang="ja-JP" altLang="en-US" sz="1124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45" name="角丸四角形 444">
            <a:extLst>
              <a:ext uri="{FF2B5EF4-FFF2-40B4-BE49-F238E27FC236}">
                <a16:creationId xmlns:a16="http://schemas.microsoft.com/office/drawing/2014/main" id="{9AC11909-6565-00D8-D8CB-FD68284259D9}"/>
              </a:ext>
            </a:extLst>
          </p:cNvPr>
          <p:cNvSpPr/>
          <p:nvPr/>
        </p:nvSpPr>
        <p:spPr>
          <a:xfrm>
            <a:off x="7372717" y="9537878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215">
              <a:defRPr/>
            </a:pPr>
            <a:r>
              <a:rPr kumimoji="1" lang="en-US" altLang="ja-JP" sz="1124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15</a:t>
            </a:r>
            <a:endParaRPr kumimoji="1" lang="ja-JP" altLang="en-US" sz="1124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46" name="角丸四角形 445">
            <a:extLst>
              <a:ext uri="{FF2B5EF4-FFF2-40B4-BE49-F238E27FC236}">
                <a16:creationId xmlns:a16="http://schemas.microsoft.com/office/drawing/2014/main" id="{1D6A2984-DEEB-3A0D-5F7E-3AF4AC86303D}"/>
              </a:ext>
            </a:extLst>
          </p:cNvPr>
          <p:cNvSpPr/>
          <p:nvPr/>
        </p:nvSpPr>
        <p:spPr>
          <a:xfrm>
            <a:off x="9007012" y="11974484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215">
              <a:defRPr/>
            </a:pPr>
            <a:r>
              <a:rPr kumimoji="1" lang="en-US" altLang="ja-JP" sz="1124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16</a:t>
            </a:r>
            <a:endParaRPr kumimoji="1" lang="ja-JP" altLang="en-US" sz="1124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F3BDFD01-82D0-2958-A9AA-1C6717426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3-6. </a:t>
            </a:r>
            <a:r>
              <a:rPr kumimoji="1" lang="ja-JP" altLang="en-US"/>
              <a:t>オンライン調査システム</a:t>
            </a:r>
            <a:endParaRPr kumimoji="1" lang="ja-JP" altLang="en-US" sz="3600" dirty="0"/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7DD64D4B-1F0C-AAAE-F750-5C38512AC29E}"/>
              </a:ext>
            </a:extLst>
          </p:cNvPr>
          <p:cNvSpPr/>
          <p:nvPr/>
        </p:nvSpPr>
        <p:spPr>
          <a:xfrm>
            <a:off x="20491002" y="6486421"/>
            <a:ext cx="1458248" cy="20090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141519"/>
            <a:r>
              <a:rPr kumimoji="1" lang="ja-JP" altLang="en-US" sz="1498" b="1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拠点</a:t>
            </a: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FD07FA5D-6111-0424-EC77-10AB6FF036C4}"/>
              </a:ext>
            </a:extLst>
          </p:cNvPr>
          <p:cNvSpPr/>
          <p:nvPr/>
        </p:nvSpPr>
        <p:spPr>
          <a:xfrm>
            <a:off x="11331336" y="4080523"/>
            <a:ext cx="1035530" cy="34972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41519"/>
            <a:r>
              <a:rPr kumimoji="1" lang="ja-JP" altLang="en-US" sz="1124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デジタル庁</a:t>
            </a:r>
            <a:br>
              <a:rPr kumimoji="1" lang="en-US" altLang="ja-JP" sz="1124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kumimoji="1" lang="ja-JP" altLang="en-US" sz="1124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マイナ認証</a:t>
            </a: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F3B19780-830F-C568-41DE-D85A1F63EA8E}"/>
              </a:ext>
            </a:extLst>
          </p:cNvPr>
          <p:cNvSpPr/>
          <p:nvPr/>
        </p:nvSpPr>
        <p:spPr>
          <a:xfrm>
            <a:off x="8274113" y="4576323"/>
            <a:ext cx="11107398" cy="884801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141519"/>
            <a:r>
              <a:rPr kumimoji="1" lang="ja-JP" altLang="en-US" sz="1498">
                <a:solidFill>
                  <a:prstClr val="white">
                    <a:lumMod val="50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ガバメントクラウド</a:t>
            </a:r>
          </a:p>
        </p:txBody>
      </p:sp>
      <p:pic>
        <p:nvPicPr>
          <p:cNvPr id="89" name="Graphic 66599">
            <a:extLst>
              <a:ext uri="{FF2B5EF4-FFF2-40B4-BE49-F238E27FC236}">
                <a16:creationId xmlns:a16="http://schemas.microsoft.com/office/drawing/2014/main" id="{FD424014-877E-47E7-E80D-C490CF2C5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23771" y="6606204"/>
            <a:ext cx="570750" cy="570750"/>
          </a:xfrm>
          <a:prstGeom prst="rect">
            <a:avLst/>
          </a:prstGeom>
        </p:spPr>
      </p:pic>
      <p:pic>
        <p:nvPicPr>
          <p:cNvPr id="90" name="Graphic 66606">
            <a:extLst>
              <a:ext uri="{FF2B5EF4-FFF2-40B4-BE49-F238E27FC236}">
                <a16:creationId xmlns:a16="http://schemas.microsoft.com/office/drawing/2014/main" id="{4A3E630D-4895-EBBD-F373-D687BB190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0893" y="7388765"/>
            <a:ext cx="570750" cy="570750"/>
          </a:xfrm>
          <a:prstGeom prst="rect">
            <a:avLst/>
          </a:prstGeom>
        </p:spPr>
      </p:pic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1294D89F-7BB1-4053-6505-B612CDBC2CE8}"/>
              </a:ext>
            </a:extLst>
          </p:cNvPr>
          <p:cNvSpPr/>
          <p:nvPr/>
        </p:nvSpPr>
        <p:spPr>
          <a:xfrm>
            <a:off x="8636484" y="4973366"/>
            <a:ext cx="5575067" cy="636023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141519"/>
            <a:r>
              <a:rPr kumimoji="1" lang="ja-JP" altLang="en-US" sz="1498" b="1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調査・配信</a:t>
            </a:r>
          </a:p>
        </p:txBody>
      </p:sp>
      <p:pic>
        <p:nvPicPr>
          <p:cNvPr id="92" name="図 91">
            <a:extLst>
              <a:ext uri="{FF2B5EF4-FFF2-40B4-BE49-F238E27FC236}">
                <a16:creationId xmlns:a16="http://schemas.microsoft.com/office/drawing/2014/main" id="{78144F10-43E6-AAD5-50C1-E0870264C2B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7849" y="7646355"/>
            <a:ext cx="463103" cy="455808"/>
          </a:xfrm>
          <a:prstGeom prst="rect">
            <a:avLst/>
          </a:prstGeom>
        </p:spPr>
      </p:pic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AF09110A-A479-1808-0FFE-22D119343667}"/>
              </a:ext>
            </a:extLst>
          </p:cNvPr>
          <p:cNvSpPr txBox="1"/>
          <p:nvPr/>
        </p:nvSpPr>
        <p:spPr>
          <a:xfrm>
            <a:off x="7056617" y="8039022"/>
            <a:ext cx="665567" cy="284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41519"/>
            <a:r>
              <a:rPr kumimoji="1" lang="ja-JP" altLang="en-US" sz="1248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申請者</a:t>
            </a:r>
          </a:p>
        </p:txBody>
      </p:sp>
      <p:cxnSp>
        <p:nvCxnSpPr>
          <p:cNvPr id="94" name="カギ線コネクタ 93">
            <a:extLst>
              <a:ext uri="{FF2B5EF4-FFF2-40B4-BE49-F238E27FC236}">
                <a16:creationId xmlns:a16="http://schemas.microsoft.com/office/drawing/2014/main" id="{BB850700-9AEA-2560-4FDC-2F90A677C44D}"/>
              </a:ext>
            </a:extLst>
          </p:cNvPr>
          <p:cNvCxnSpPr>
            <a:cxnSpLocks/>
            <a:stCxn id="93" idx="3"/>
            <a:endCxn id="102" idx="1"/>
          </p:cNvCxnSpPr>
          <p:nvPr/>
        </p:nvCxnSpPr>
        <p:spPr>
          <a:xfrm flipV="1">
            <a:off x="7722184" y="6058703"/>
            <a:ext cx="1300810" cy="2122506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正方形/長方形 94">
            <a:extLst>
              <a:ext uri="{FF2B5EF4-FFF2-40B4-BE49-F238E27FC236}">
                <a16:creationId xmlns:a16="http://schemas.microsoft.com/office/drawing/2014/main" id="{1BD912BB-E034-3BAE-18C0-3C6A37E1395C}"/>
              </a:ext>
            </a:extLst>
          </p:cNvPr>
          <p:cNvSpPr/>
          <p:nvPr/>
        </p:nvSpPr>
        <p:spPr>
          <a:xfrm>
            <a:off x="14338673" y="4985773"/>
            <a:ext cx="4852589" cy="632744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 defTabSz="1141519"/>
            <a:r>
              <a:rPr kumimoji="1" lang="ja-JP" altLang="en-US" sz="1498" b="1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回収</a:t>
            </a:r>
          </a:p>
        </p:txBody>
      </p:sp>
      <p:pic>
        <p:nvPicPr>
          <p:cNvPr id="96" name="図 95">
            <a:extLst>
              <a:ext uri="{FF2B5EF4-FFF2-40B4-BE49-F238E27FC236}">
                <a16:creationId xmlns:a16="http://schemas.microsoft.com/office/drawing/2014/main" id="{D5B8E977-3E88-5480-C17D-8EAD6661CF8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41210" y="7104575"/>
            <a:ext cx="480554" cy="455808"/>
          </a:xfrm>
          <a:prstGeom prst="rect">
            <a:avLst/>
          </a:prstGeom>
        </p:spPr>
      </p:pic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99D5DB05-72C7-535B-358D-85CEE52FB177}"/>
              </a:ext>
            </a:extLst>
          </p:cNvPr>
          <p:cNvSpPr txBox="1"/>
          <p:nvPr/>
        </p:nvSpPr>
        <p:spPr>
          <a:xfrm>
            <a:off x="20962817" y="7564486"/>
            <a:ext cx="505267" cy="284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41519"/>
            <a:r>
              <a:rPr kumimoji="1" lang="ja-JP" altLang="en-US" sz="1248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職員</a:t>
            </a:r>
          </a:p>
        </p:txBody>
      </p:sp>
      <p:cxnSp>
        <p:nvCxnSpPr>
          <p:cNvPr id="98" name="カギ線コネクタ 97">
            <a:extLst>
              <a:ext uri="{FF2B5EF4-FFF2-40B4-BE49-F238E27FC236}">
                <a16:creationId xmlns:a16="http://schemas.microsoft.com/office/drawing/2014/main" id="{D2E374AF-9200-17F4-5C6D-FE963D95DBDE}"/>
              </a:ext>
            </a:extLst>
          </p:cNvPr>
          <p:cNvCxnSpPr>
            <a:cxnSpLocks/>
            <a:stCxn id="121" idx="6"/>
          </p:cNvCxnSpPr>
          <p:nvPr/>
        </p:nvCxnSpPr>
        <p:spPr>
          <a:xfrm flipV="1">
            <a:off x="10515931" y="4426065"/>
            <a:ext cx="1345145" cy="1547554"/>
          </a:xfrm>
          <a:prstGeom prst="bentConnector2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59064BD2-51EA-F469-13BD-E85227469E43}"/>
              </a:ext>
            </a:extLst>
          </p:cNvPr>
          <p:cNvSpPr txBox="1"/>
          <p:nvPr/>
        </p:nvSpPr>
        <p:spPr>
          <a:xfrm>
            <a:off x="7514203" y="7801586"/>
            <a:ext cx="851800" cy="22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1519"/>
            <a:r>
              <a:rPr lang="en-US" altLang="en-US" sz="874" dirty="0" err="1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インターネット</a:t>
            </a:r>
            <a:endParaRPr lang="en-US" altLang="en-US" sz="874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100" name="Oval 28">
            <a:extLst>
              <a:ext uri="{FF2B5EF4-FFF2-40B4-BE49-F238E27FC236}">
                <a16:creationId xmlns:a16="http://schemas.microsoft.com/office/drawing/2014/main" id="{3B5594ED-7710-93B5-CEAC-F0A2D1A77F38}"/>
              </a:ext>
            </a:extLst>
          </p:cNvPr>
          <p:cNvSpPr>
            <a:spLocks noChangeAspect="1"/>
          </p:cNvSpPr>
          <p:nvPr/>
        </p:nvSpPr>
        <p:spPr bwMode="auto">
          <a:xfrm>
            <a:off x="8528027" y="4874024"/>
            <a:ext cx="410941" cy="410941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defTabSz="1141519">
              <a:defRPr/>
            </a:pPr>
            <a:r>
              <a:rPr lang="en-US" sz="1748" b="1" dirty="0">
                <a:solidFill>
                  <a:prstClr val="white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１</a:t>
            </a:r>
          </a:p>
        </p:txBody>
      </p:sp>
      <p:sp>
        <p:nvSpPr>
          <p:cNvPr id="101" name="Oval 28">
            <a:extLst>
              <a:ext uri="{FF2B5EF4-FFF2-40B4-BE49-F238E27FC236}">
                <a16:creationId xmlns:a16="http://schemas.microsoft.com/office/drawing/2014/main" id="{5BF933BC-C4C5-2266-A9DE-1A5974298B00}"/>
              </a:ext>
            </a:extLst>
          </p:cNvPr>
          <p:cNvSpPr>
            <a:spLocks noChangeAspect="1"/>
          </p:cNvSpPr>
          <p:nvPr/>
        </p:nvSpPr>
        <p:spPr bwMode="auto">
          <a:xfrm>
            <a:off x="18087539" y="4874023"/>
            <a:ext cx="410941" cy="410941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defTabSz="1141519">
              <a:defRPr/>
            </a:pPr>
            <a:r>
              <a:rPr lang="en-US" sz="1748" b="1" dirty="0">
                <a:solidFill>
                  <a:prstClr val="white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2</a:t>
            </a:r>
          </a:p>
        </p:txBody>
      </p:sp>
      <p:pic>
        <p:nvPicPr>
          <p:cNvPr id="102" name="Graphic 6">
            <a:extLst>
              <a:ext uri="{FF2B5EF4-FFF2-40B4-BE49-F238E27FC236}">
                <a16:creationId xmlns:a16="http://schemas.microsoft.com/office/drawing/2014/main" id="{2C58BCAD-6007-B536-82C8-56E47656C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 bwMode="auto">
          <a:xfrm>
            <a:off x="9022994" y="5856468"/>
            <a:ext cx="404469" cy="40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4D1549A0-CC33-537F-FB46-5C0F1AE6605B}"/>
              </a:ext>
            </a:extLst>
          </p:cNvPr>
          <p:cNvSpPr txBox="1"/>
          <p:nvPr/>
        </p:nvSpPr>
        <p:spPr>
          <a:xfrm>
            <a:off x="8455694" y="6231542"/>
            <a:ext cx="1493667" cy="322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1519"/>
            <a:r>
              <a:rPr lang="en-US" altLang="en-US" sz="749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Elastic Load Balancing</a:t>
            </a:r>
          </a:p>
          <a:p>
            <a:pPr algn="ctr" defTabSz="1141519"/>
            <a:r>
              <a:rPr lang="en-US" altLang="en-US" sz="749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負荷分散</a:t>
            </a:r>
          </a:p>
        </p:txBody>
      </p:sp>
      <p:grpSp>
        <p:nvGrpSpPr>
          <p:cNvPr id="104" name="グループ化 103">
            <a:extLst>
              <a:ext uri="{FF2B5EF4-FFF2-40B4-BE49-F238E27FC236}">
                <a16:creationId xmlns:a16="http://schemas.microsoft.com/office/drawing/2014/main" id="{EE3FF2BF-B7CF-42CA-1883-19901384E10F}"/>
              </a:ext>
            </a:extLst>
          </p:cNvPr>
          <p:cNvGrpSpPr/>
          <p:nvPr/>
        </p:nvGrpSpPr>
        <p:grpSpPr>
          <a:xfrm>
            <a:off x="10015002" y="8876408"/>
            <a:ext cx="1022975" cy="807941"/>
            <a:chOff x="2487617" y="3901785"/>
            <a:chExt cx="819455" cy="647201"/>
          </a:xfrm>
        </p:grpSpPr>
        <p:pic>
          <p:nvPicPr>
            <p:cNvPr id="105" name="Graphic 8">
              <a:extLst>
                <a:ext uri="{FF2B5EF4-FFF2-40B4-BE49-F238E27FC236}">
                  <a16:creationId xmlns:a16="http://schemas.microsoft.com/office/drawing/2014/main" id="{77AC81F9-D9B4-A947-6E71-51E6DAC176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 bwMode="auto">
            <a:xfrm>
              <a:off x="2735344" y="3901785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" name="テキスト ボックス 105">
              <a:extLst>
                <a:ext uri="{FF2B5EF4-FFF2-40B4-BE49-F238E27FC236}">
                  <a16:creationId xmlns:a16="http://schemas.microsoft.com/office/drawing/2014/main" id="{58A1D4D8-1082-50C7-F9EA-7F8A4C05C089}"/>
                </a:ext>
              </a:extLst>
            </p:cNvPr>
            <p:cNvSpPr txBox="1"/>
            <p:nvPr/>
          </p:nvSpPr>
          <p:spPr>
            <a:xfrm>
              <a:off x="2487617" y="4197968"/>
              <a:ext cx="819455" cy="35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41519"/>
              <a:r>
                <a:rPr kumimoji="1" lang="en-US" altLang="ja-JP" sz="749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Amazon S3</a:t>
              </a:r>
            </a:p>
            <a:p>
              <a:pPr algn="ctr" defTabSz="1141519"/>
              <a:r>
                <a:rPr kumimoji="1" lang="ja-JP" altLang="en-US" sz="749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コンテンツ配信</a:t>
              </a:r>
              <a:endParaRPr kumimoji="1" lang="en-US" altLang="ja-JP" sz="749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  <a:p>
              <a:pPr algn="ctr" defTabSz="1141519"/>
              <a:r>
                <a:rPr kumimoji="1" lang="ja-JP" altLang="en-US" sz="749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ストレージ</a:t>
              </a:r>
              <a:endParaRPr kumimoji="1" lang="ja-JP" altLang="en-US" sz="749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</p:grpSp>
      <p:grpSp>
        <p:nvGrpSpPr>
          <p:cNvPr id="107" name="グループ化 106">
            <a:extLst>
              <a:ext uri="{FF2B5EF4-FFF2-40B4-BE49-F238E27FC236}">
                <a16:creationId xmlns:a16="http://schemas.microsoft.com/office/drawing/2014/main" id="{FABA88E8-0454-F1A8-0C36-98568EFC0A0C}"/>
              </a:ext>
            </a:extLst>
          </p:cNvPr>
          <p:cNvGrpSpPr/>
          <p:nvPr/>
        </p:nvGrpSpPr>
        <p:grpSpPr>
          <a:xfrm>
            <a:off x="8589254" y="8869166"/>
            <a:ext cx="1305135" cy="676434"/>
            <a:chOff x="1345521" y="3895984"/>
            <a:chExt cx="1045479" cy="541858"/>
          </a:xfrm>
        </p:grpSpPr>
        <p:pic>
          <p:nvPicPr>
            <p:cNvPr id="108" name="Graphic 19">
              <a:extLst>
                <a:ext uri="{FF2B5EF4-FFF2-40B4-BE49-F238E27FC236}">
                  <a16:creationId xmlns:a16="http://schemas.microsoft.com/office/drawing/2014/main" id="{180C0DE3-7C52-C66F-CC31-F819FF8543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 bwMode="auto">
            <a:xfrm>
              <a:off x="1706260" y="3895984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" name="テキスト ボックス 108">
              <a:extLst>
                <a:ext uri="{FF2B5EF4-FFF2-40B4-BE49-F238E27FC236}">
                  <a16:creationId xmlns:a16="http://schemas.microsoft.com/office/drawing/2014/main" id="{52616731-EE7B-879C-C67B-4251DCAB7153}"/>
                </a:ext>
              </a:extLst>
            </p:cNvPr>
            <p:cNvSpPr txBox="1"/>
            <p:nvPr/>
          </p:nvSpPr>
          <p:spPr>
            <a:xfrm>
              <a:off x="1345521" y="4179175"/>
              <a:ext cx="1045479" cy="258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41519"/>
              <a:r>
                <a:rPr kumimoji="1" lang="en-US" altLang="ja-JP" sz="749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Amazon CloudFront</a:t>
              </a:r>
            </a:p>
            <a:p>
              <a:pPr algn="ctr" defTabSz="1141519"/>
              <a:r>
                <a:rPr kumimoji="1" lang="ja-JP" altLang="en-US" sz="749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フロントエンド配信</a:t>
              </a:r>
              <a:r>
                <a:rPr kumimoji="1" lang="en-US" altLang="ja-JP" sz="749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CDN</a:t>
              </a:r>
              <a:endParaRPr kumimoji="1" lang="ja-JP" altLang="en-US" sz="749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</p:grpSp>
      <p:cxnSp>
        <p:nvCxnSpPr>
          <p:cNvPr id="110" name="カギ線コネクタ 109">
            <a:extLst>
              <a:ext uri="{FF2B5EF4-FFF2-40B4-BE49-F238E27FC236}">
                <a16:creationId xmlns:a16="http://schemas.microsoft.com/office/drawing/2014/main" id="{03BC7528-58D3-62EA-98AF-FFED5365E35F}"/>
              </a:ext>
            </a:extLst>
          </p:cNvPr>
          <p:cNvCxnSpPr>
            <a:cxnSpLocks/>
            <a:stCxn id="93" idx="3"/>
            <a:endCxn id="108" idx="1"/>
          </p:cNvCxnSpPr>
          <p:nvPr/>
        </p:nvCxnSpPr>
        <p:spPr>
          <a:xfrm>
            <a:off x="7722184" y="8181209"/>
            <a:ext cx="1317402" cy="890192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矢印コネクタ 110">
            <a:extLst>
              <a:ext uri="{FF2B5EF4-FFF2-40B4-BE49-F238E27FC236}">
                <a16:creationId xmlns:a16="http://schemas.microsoft.com/office/drawing/2014/main" id="{0FCC9B2B-1928-7FD4-7CEE-55A0B0A2D656}"/>
              </a:ext>
            </a:extLst>
          </p:cNvPr>
          <p:cNvCxnSpPr>
            <a:cxnSpLocks/>
            <a:stCxn id="108" idx="3"/>
            <a:endCxn id="105" idx="1"/>
          </p:cNvCxnSpPr>
          <p:nvPr/>
        </p:nvCxnSpPr>
        <p:spPr>
          <a:xfrm>
            <a:off x="9444055" y="9071399"/>
            <a:ext cx="880199" cy="7241"/>
          </a:xfrm>
          <a:prstGeom prst="straightConnector1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C5BE5BAB-73CB-55CE-C65F-20D7456DD2DB}"/>
              </a:ext>
            </a:extLst>
          </p:cNvPr>
          <p:cNvSpPr txBox="1"/>
          <p:nvPr/>
        </p:nvSpPr>
        <p:spPr>
          <a:xfrm>
            <a:off x="9908460" y="5622695"/>
            <a:ext cx="841258" cy="207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1519"/>
            <a:r>
              <a:rPr kumimoji="1" lang="en-US" altLang="ja-JP" sz="749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Amazon ECS</a:t>
            </a:r>
            <a:endParaRPr kumimoji="1" lang="en-US" altLang="ja-JP" sz="749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3" name="Rectangle 43">
            <a:extLst>
              <a:ext uri="{FF2B5EF4-FFF2-40B4-BE49-F238E27FC236}">
                <a16:creationId xmlns:a16="http://schemas.microsoft.com/office/drawing/2014/main" id="{F0ACF4CA-0178-AA22-B875-53D02BC55592}"/>
              </a:ext>
            </a:extLst>
          </p:cNvPr>
          <p:cNvSpPr/>
          <p:nvPr/>
        </p:nvSpPr>
        <p:spPr>
          <a:xfrm>
            <a:off x="9777928" y="5657536"/>
            <a:ext cx="931248" cy="916762"/>
          </a:xfrm>
          <a:prstGeom prst="rect">
            <a:avLst/>
          </a:prstGeom>
          <a:noFill/>
          <a:ln w="12700" cap="flat" cmpd="sng" algn="ctr">
            <a:solidFill>
              <a:srgbClr val="D86613"/>
            </a:solidFill>
            <a:prstDash val="dash"/>
            <a:miter lim="800000"/>
          </a:ln>
          <a:effectLst/>
        </p:spPr>
        <p:txBody>
          <a:bodyPr rot="0" spcFirstLastPara="0" vertOverflow="overflow" horzOverflow="overflow" vert="horz" wrap="square" lIns="114150" tIns="0" rIns="449410" bIns="570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1141519">
              <a:defRPr/>
            </a:pPr>
            <a:endParaRPr lang="en-US" sz="749" kern="0">
              <a:solidFill>
                <a:srgbClr val="D86613"/>
              </a:solidFill>
              <a:latin typeface="Arial" panose="020B0604020202020204"/>
            </a:endParaRPr>
          </a:p>
        </p:txBody>
      </p:sp>
      <p:pic>
        <p:nvPicPr>
          <p:cNvPr id="114" name="Graphic 18">
            <a:extLst>
              <a:ext uri="{FF2B5EF4-FFF2-40B4-BE49-F238E27FC236}">
                <a16:creationId xmlns:a16="http://schemas.microsoft.com/office/drawing/2014/main" id="{70078791-BB4F-291A-1E39-4FABA5DC8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 bwMode="auto">
          <a:xfrm>
            <a:off x="9773412" y="5655805"/>
            <a:ext cx="242404" cy="24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Graphic 13">
            <a:extLst>
              <a:ext uri="{FF2B5EF4-FFF2-40B4-BE49-F238E27FC236}">
                <a16:creationId xmlns:a16="http://schemas.microsoft.com/office/drawing/2014/main" id="{EDB227CC-AB93-EF62-4606-12D567DD7C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043190" y="5829758"/>
            <a:ext cx="449410" cy="449410"/>
          </a:xfrm>
          <a:prstGeom prst="rect">
            <a:avLst/>
          </a:prstGeom>
        </p:spPr>
      </p:pic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3328B481-B32A-41E9-856C-BF5D9B0B44D2}"/>
              </a:ext>
            </a:extLst>
          </p:cNvPr>
          <p:cNvSpPr txBox="1"/>
          <p:nvPr/>
        </p:nvSpPr>
        <p:spPr>
          <a:xfrm>
            <a:off x="9889140" y="6212502"/>
            <a:ext cx="737702" cy="322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141519"/>
            <a:r>
              <a:rPr kumimoji="1" lang="ja-JP" altLang="en-US" sz="749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バックエンド</a:t>
            </a:r>
            <a:endParaRPr kumimoji="1" lang="en-US" altLang="ja-JP" sz="749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 defTabSz="1141519"/>
            <a:r>
              <a:rPr kumimoji="1" lang="ja-JP" altLang="en-US" sz="749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アプリケーション</a:t>
            </a:r>
            <a:endParaRPr kumimoji="1" lang="ja-JP" altLang="en-US" sz="749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BAB52236-BD56-3917-D033-EE0A575434DC}"/>
              </a:ext>
            </a:extLst>
          </p:cNvPr>
          <p:cNvSpPr txBox="1"/>
          <p:nvPr/>
        </p:nvSpPr>
        <p:spPr>
          <a:xfrm>
            <a:off x="10800444" y="6901046"/>
            <a:ext cx="13376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altLang="en-US" sz="75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Amazon </a:t>
            </a:r>
            <a:r>
              <a:rPr lang="en-US" altLang="en-US" sz="750" dirty="0" err="1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DocumentDB</a:t>
            </a:r>
            <a:endParaRPr lang="en-US" altLang="en-US" sz="75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75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回答内容保管</a:t>
            </a:r>
            <a:endParaRPr lang="en-US" altLang="ja-JP" sz="75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75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ユーザ情報保管</a:t>
            </a:r>
            <a:endParaRPr lang="en-US" altLang="ja-JP" sz="75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75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データベース</a:t>
            </a:r>
            <a:endParaRPr lang="en-US" altLang="en-US" sz="75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118" name="Graphic 18">
            <a:extLst>
              <a:ext uri="{FF2B5EF4-FFF2-40B4-BE49-F238E27FC236}">
                <a16:creationId xmlns:a16="http://schemas.microsoft.com/office/drawing/2014/main" id="{8D754925-0FAE-29BC-533C-3EE3F34E7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 bwMode="auto">
          <a:xfrm>
            <a:off x="11267032" y="6551259"/>
            <a:ext cx="404469" cy="40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E2BDAE30-9570-6544-6D01-56C13853F60B}"/>
              </a:ext>
            </a:extLst>
          </p:cNvPr>
          <p:cNvSpPr txBox="1"/>
          <p:nvPr/>
        </p:nvSpPr>
        <p:spPr>
          <a:xfrm>
            <a:off x="12039561" y="6926446"/>
            <a:ext cx="133764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altLang="en-US" sz="75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Amazon </a:t>
            </a:r>
            <a:r>
              <a:rPr lang="en-US" altLang="en-US" sz="750" dirty="0" err="1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DocumentDB</a:t>
            </a:r>
            <a:endParaRPr lang="en-US" altLang="en-US" sz="75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en-US" altLang="ja-JP" sz="75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Change Stream</a:t>
            </a:r>
          </a:p>
          <a:p>
            <a:pPr algn="ctr" eaLnBrk="1" hangingPunct="1"/>
            <a:r>
              <a:rPr lang="ja-JP" altLang="en-US" sz="75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回答内容連携ストリーム</a:t>
            </a:r>
            <a:endParaRPr kumimoji="1" lang="en-US" altLang="ja-JP" sz="75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120" name="カギ線コネクタ 119">
            <a:extLst>
              <a:ext uri="{FF2B5EF4-FFF2-40B4-BE49-F238E27FC236}">
                <a16:creationId xmlns:a16="http://schemas.microsoft.com/office/drawing/2014/main" id="{42FC41B4-E959-68FE-C7AF-8AA09A856276}"/>
              </a:ext>
            </a:extLst>
          </p:cNvPr>
          <p:cNvCxnSpPr>
            <a:cxnSpLocks/>
            <a:stCxn id="122" idx="6"/>
            <a:endCxn id="118" idx="1"/>
          </p:cNvCxnSpPr>
          <p:nvPr/>
        </p:nvCxnSpPr>
        <p:spPr>
          <a:xfrm>
            <a:off x="10515931" y="6108378"/>
            <a:ext cx="751101" cy="645116"/>
          </a:xfrm>
          <a:prstGeom prst="bentConnector3">
            <a:avLst>
              <a:gd name="adj1" fmla="val 39528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28">
            <a:extLst>
              <a:ext uri="{FF2B5EF4-FFF2-40B4-BE49-F238E27FC236}">
                <a16:creationId xmlns:a16="http://schemas.microsoft.com/office/drawing/2014/main" id="{6A70400F-8336-0C2E-BFE4-082683D6FE33}"/>
              </a:ext>
            </a:extLst>
          </p:cNvPr>
          <p:cNvSpPr>
            <a:spLocks noChangeAspect="1"/>
          </p:cNvSpPr>
          <p:nvPr/>
        </p:nvSpPr>
        <p:spPr bwMode="auto">
          <a:xfrm>
            <a:off x="10426049" y="5928676"/>
            <a:ext cx="89882" cy="89882"/>
          </a:xfrm>
          <a:prstGeom prst="ellipse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defTabSz="1141519">
              <a:defRPr/>
            </a:pPr>
            <a:endParaRPr lang="en-US" sz="1748" b="1" dirty="0">
              <a:solidFill>
                <a:prstClr val="white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122" name="Oval 28">
            <a:extLst>
              <a:ext uri="{FF2B5EF4-FFF2-40B4-BE49-F238E27FC236}">
                <a16:creationId xmlns:a16="http://schemas.microsoft.com/office/drawing/2014/main" id="{B472EA29-F57C-3D7C-1256-B24EDFEFA014}"/>
              </a:ext>
            </a:extLst>
          </p:cNvPr>
          <p:cNvSpPr>
            <a:spLocks noChangeAspect="1"/>
          </p:cNvSpPr>
          <p:nvPr/>
        </p:nvSpPr>
        <p:spPr bwMode="auto">
          <a:xfrm>
            <a:off x="10426049" y="6063437"/>
            <a:ext cx="89882" cy="89882"/>
          </a:xfrm>
          <a:prstGeom prst="ellipse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defTabSz="1141519">
              <a:defRPr/>
            </a:pPr>
            <a:endParaRPr lang="en-US" sz="1748" b="1" dirty="0">
              <a:solidFill>
                <a:prstClr val="white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123" name="Oval 28">
            <a:extLst>
              <a:ext uri="{FF2B5EF4-FFF2-40B4-BE49-F238E27FC236}">
                <a16:creationId xmlns:a16="http://schemas.microsoft.com/office/drawing/2014/main" id="{EF4C64B3-4906-E30A-DE95-FA2EC8CB4EBE}"/>
              </a:ext>
            </a:extLst>
          </p:cNvPr>
          <p:cNvSpPr>
            <a:spLocks noChangeAspect="1"/>
          </p:cNvSpPr>
          <p:nvPr/>
        </p:nvSpPr>
        <p:spPr bwMode="auto">
          <a:xfrm>
            <a:off x="16717514" y="6595485"/>
            <a:ext cx="89882" cy="89882"/>
          </a:xfrm>
          <a:prstGeom prst="ellipse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defTabSz="1141519">
              <a:defRPr/>
            </a:pPr>
            <a:endParaRPr lang="en-US" sz="1748" b="1" dirty="0">
              <a:solidFill>
                <a:prstClr val="white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124" name="Oval 28">
            <a:extLst>
              <a:ext uri="{FF2B5EF4-FFF2-40B4-BE49-F238E27FC236}">
                <a16:creationId xmlns:a16="http://schemas.microsoft.com/office/drawing/2014/main" id="{944F87A1-56FF-CBAA-8C14-7A2C7C04ABAD}"/>
              </a:ext>
            </a:extLst>
          </p:cNvPr>
          <p:cNvSpPr>
            <a:spLocks noChangeAspect="1"/>
          </p:cNvSpPr>
          <p:nvPr/>
        </p:nvSpPr>
        <p:spPr bwMode="auto">
          <a:xfrm>
            <a:off x="18116236" y="7093609"/>
            <a:ext cx="89882" cy="89882"/>
          </a:xfrm>
          <a:prstGeom prst="ellipse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defTabSz="1141519">
              <a:defRPr/>
            </a:pPr>
            <a:endParaRPr lang="en-US" sz="1748" b="1" dirty="0">
              <a:solidFill>
                <a:prstClr val="white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cxnSp>
        <p:nvCxnSpPr>
          <p:cNvPr id="125" name="直線矢印コネクタ 124">
            <a:extLst>
              <a:ext uri="{FF2B5EF4-FFF2-40B4-BE49-F238E27FC236}">
                <a16:creationId xmlns:a16="http://schemas.microsoft.com/office/drawing/2014/main" id="{AB7FF16C-7514-CE6B-C0D8-1A002EAFC45D}"/>
              </a:ext>
            </a:extLst>
          </p:cNvPr>
          <p:cNvCxnSpPr>
            <a:cxnSpLocks/>
            <a:stCxn id="102" idx="3"/>
            <a:endCxn id="115" idx="1"/>
          </p:cNvCxnSpPr>
          <p:nvPr/>
        </p:nvCxnSpPr>
        <p:spPr>
          <a:xfrm flipV="1">
            <a:off x="9427463" y="6054463"/>
            <a:ext cx="615728" cy="4239"/>
          </a:xfrm>
          <a:prstGeom prst="straightConnector1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正方形/長方形 125">
            <a:extLst>
              <a:ext uri="{FF2B5EF4-FFF2-40B4-BE49-F238E27FC236}">
                <a16:creationId xmlns:a16="http://schemas.microsoft.com/office/drawing/2014/main" id="{866A2737-D332-F0FD-673B-FD5B2C6E987F}"/>
              </a:ext>
            </a:extLst>
          </p:cNvPr>
          <p:cNvSpPr/>
          <p:nvPr/>
        </p:nvSpPr>
        <p:spPr>
          <a:xfrm>
            <a:off x="9834655" y="3933787"/>
            <a:ext cx="3811797" cy="564035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141519"/>
            <a:r>
              <a:rPr kumimoji="1" lang="ja-JP" altLang="en-US" sz="1498" b="1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国民認証</a:t>
            </a:r>
          </a:p>
        </p:txBody>
      </p:sp>
      <p:sp>
        <p:nvSpPr>
          <p:cNvPr id="127" name="Oval 28">
            <a:extLst>
              <a:ext uri="{FF2B5EF4-FFF2-40B4-BE49-F238E27FC236}">
                <a16:creationId xmlns:a16="http://schemas.microsoft.com/office/drawing/2014/main" id="{F9914C31-9823-5E2C-3798-D36F14A87793}"/>
              </a:ext>
            </a:extLst>
          </p:cNvPr>
          <p:cNvSpPr>
            <a:spLocks noChangeAspect="1"/>
          </p:cNvSpPr>
          <p:nvPr/>
        </p:nvSpPr>
        <p:spPr bwMode="auto">
          <a:xfrm>
            <a:off x="9751063" y="3840861"/>
            <a:ext cx="410941" cy="410941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defTabSz="1141519">
              <a:defRPr/>
            </a:pPr>
            <a:r>
              <a:rPr lang="en-US" sz="1748" b="1" dirty="0">
                <a:solidFill>
                  <a:prstClr val="white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3</a:t>
            </a:r>
          </a:p>
        </p:txBody>
      </p:sp>
      <p:pic>
        <p:nvPicPr>
          <p:cNvPr id="192" name="Graphic 8">
            <a:extLst>
              <a:ext uri="{FF2B5EF4-FFF2-40B4-BE49-F238E27FC236}">
                <a16:creationId xmlns:a16="http://schemas.microsoft.com/office/drawing/2014/main" id="{63623918-AC0F-7AC4-D8DC-A4D6B7D87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 bwMode="auto">
          <a:xfrm>
            <a:off x="11257428" y="8158795"/>
            <a:ext cx="404469" cy="40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" name="テキスト ボックス 192">
            <a:extLst>
              <a:ext uri="{FF2B5EF4-FFF2-40B4-BE49-F238E27FC236}">
                <a16:creationId xmlns:a16="http://schemas.microsoft.com/office/drawing/2014/main" id="{46621AED-C15C-9B88-849A-AF1D4FB9D948}"/>
              </a:ext>
            </a:extLst>
          </p:cNvPr>
          <p:cNvSpPr txBox="1"/>
          <p:nvPr/>
        </p:nvSpPr>
        <p:spPr>
          <a:xfrm>
            <a:off x="10783197" y="8544646"/>
            <a:ext cx="1337647" cy="43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1519"/>
            <a:r>
              <a:rPr kumimoji="1" lang="en-US" altLang="ja-JP" sz="749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Amazon S3</a:t>
            </a:r>
          </a:p>
          <a:p>
            <a:pPr algn="ctr" defTabSz="1141519"/>
            <a:r>
              <a:rPr kumimoji="1" lang="ja-JP" altLang="en-US" sz="749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添付資料保管</a:t>
            </a:r>
            <a:endParaRPr kumimoji="1" lang="en-US" altLang="ja-JP" sz="749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 defTabSz="1141519"/>
            <a:r>
              <a:rPr kumimoji="1" lang="ja-JP" altLang="en-US" sz="749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ストレージ</a:t>
            </a:r>
            <a:endParaRPr kumimoji="1" lang="en-US" altLang="ja-JP" sz="749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194" name="カギ線コネクタ 193">
            <a:extLst>
              <a:ext uri="{FF2B5EF4-FFF2-40B4-BE49-F238E27FC236}">
                <a16:creationId xmlns:a16="http://schemas.microsoft.com/office/drawing/2014/main" id="{AFDCBE52-43E7-8501-1E60-CB79D8D11C2E}"/>
              </a:ext>
            </a:extLst>
          </p:cNvPr>
          <p:cNvCxnSpPr>
            <a:cxnSpLocks/>
            <a:stCxn id="122" idx="6"/>
            <a:endCxn id="192" idx="1"/>
          </p:cNvCxnSpPr>
          <p:nvPr/>
        </p:nvCxnSpPr>
        <p:spPr>
          <a:xfrm>
            <a:off x="10515931" y="6108378"/>
            <a:ext cx="741497" cy="2252652"/>
          </a:xfrm>
          <a:prstGeom prst="bentConnector3">
            <a:avLst>
              <a:gd name="adj1" fmla="val 39392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Oval 28">
            <a:extLst>
              <a:ext uri="{FF2B5EF4-FFF2-40B4-BE49-F238E27FC236}">
                <a16:creationId xmlns:a16="http://schemas.microsoft.com/office/drawing/2014/main" id="{952F6F7D-6219-878E-A18E-EF45078900AD}"/>
              </a:ext>
            </a:extLst>
          </p:cNvPr>
          <p:cNvSpPr>
            <a:spLocks noChangeAspect="1"/>
          </p:cNvSpPr>
          <p:nvPr/>
        </p:nvSpPr>
        <p:spPr bwMode="auto">
          <a:xfrm>
            <a:off x="18116236" y="7835599"/>
            <a:ext cx="89882" cy="89882"/>
          </a:xfrm>
          <a:prstGeom prst="ellipse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defTabSz="1141519">
              <a:defRPr/>
            </a:pPr>
            <a:endParaRPr lang="en-US" sz="1748" b="1" dirty="0">
              <a:solidFill>
                <a:prstClr val="white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196" name="Oval 28">
            <a:extLst>
              <a:ext uri="{FF2B5EF4-FFF2-40B4-BE49-F238E27FC236}">
                <a16:creationId xmlns:a16="http://schemas.microsoft.com/office/drawing/2014/main" id="{09C41079-8341-6E80-E7F2-D0B4B0A19140}"/>
              </a:ext>
            </a:extLst>
          </p:cNvPr>
          <p:cNvSpPr>
            <a:spLocks noChangeAspect="1"/>
          </p:cNvSpPr>
          <p:nvPr/>
        </p:nvSpPr>
        <p:spPr bwMode="auto">
          <a:xfrm>
            <a:off x="18116236" y="7978287"/>
            <a:ext cx="89882" cy="89882"/>
          </a:xfrm>
          <a:prstGeom prst="ellipse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defTabSz="1141519">
              <a:defRPr/>
            </a:pPr>
            <a:endParaRPr lang="en-US" sz="1748" b="1" dirty="0">
              <a:solidFill>
                <a:prstClr val="white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197" name="正方形/長方形 196">
            <a:extLst>
              <a:ext uri="{FF2B5EF4-FFF2-40B4-BE49-F238E27FC236}">
                <a16:creationId xmlns:a16="http://schemas.microsoft.com/office/drawing/2014/main" id="{BC99A0C2-B199-1C5A-5DF6-76967748E7EF}"/>
              </a:ext>
            </a:extLst>
          </p:cNvPr>
          <p:cNvSpPr/>
          <p:nvPr/>
        </p:nvSpPr>
        <p:spPr>
          <a:xfrm>
            <a:off x="8636485" y="11494233"/>
            <a:ext cx="4769420" cy="154843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 defTabSz="1141519"/>
            <a:r>
              <a:rPr kumimoji="1" lang="ja-JP" altLang="en-US" sz="1498" b="1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調査結果公開</a:t>
            </a:r>
          </a:p>
        </p:txBody>
      </p:sp>
      <p:grpSp>
        <p:nvGrpSpPr>
          <p:cNvPr id="212" name="グループ化 211">
            <a:extLst>
              <a:ext uri="{FF2B5EF4-FFF2-40B4-BE49-F238E27FC236}">
                <a16:creationId xmlns:a16="http://schemas.microsoft.com/office/drawing/2014/main" id="{A6F82257-4E83-7BB7-8705-E71253DF38BA}"/>
              </a:ext>
            </a:extLst>
          </p:cNvPr>
          <p:cNvGrpSpPr/>
          <p:nvPr/>
        </p:nvGrpSpPr>
        <p:grpSpPr>
          <a:xfrm>
            <a:off x="10355758" y="11924870"/>
            <a:ext cx="1022975" cy="807941"/>
            <a:chOff x="2487617" y="3901785"/>
            <a:chExt cx="819455" cy="647201"/>
          </a:xfrm>
        </p:grpSpPr>
        <p:pic>
          <p:nvPicPr>
            <p:cNvPr id="213" name="Graphic 8">
              <a:extLst>
                <a:ext uri="{FF2B5EF4-FFF2-40B4-BE49-F238E27FC236}">
                  <a16:creationId xmlns:a16="http://schemas.microsoft.com/office/drawing/2014/main" id="{9D97CC75-F3C3-DB1A-689A-3BB13B232F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 bwMode="auto">
            <a:xfrm>
              <a:off x="2735344" y="3901785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4" name="テキスト ボックス 213">
              <a:extLst>
                <a:ext uri="{FF2B5EF4-FFF2-40B4-BE49-F238E27FC236}">
                  <a16:creationId xmlns:a16="http://schemas.microsoft.com/office/drawing/2014/main" id="{2BEA4813-FE2F-2351-B8B4-4210412DAE2F}"/>
                </a:ext>
              </a:extLst>
            </p:cNvPr>
            <p:cNvSpPr txBox="1"/>
            <p:nvPr/>
          </p:nvSpPr>
          <p:spPr>
            <a:xfrm>
              <a:off x="2487617" y="4197968"/>
              <a:ext cx="819455" cy="35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41519"/>
              <a:r>
                <a:rPr kumimoji="1" lang="en-US" altLang="ja-JP" sz="749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Amazon S3</a:t>
              </a:r>
            </a:p>
            <a:p>
              <a:pPr algn="ctr" defTabSz="1141519"/>
              <a:r>
                <a:rPr kumimoji="1" lang="ja-JP" altLang="en-US" sz="749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コンテンツ配信</a:t>
              </a:r>
              <a:endParaRPr kumimoji="1" lang="en-US" altLang="ja-JP" sz="749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  <a:p>
              <a:pPr algn="ctr" defTabSz="1141519"/>
              <a:r>
                <a:rPr kumimoji="1" lang="ja-JP" altLang="en-US" sz="749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ストレージ</a:t>
              </a:r>
              <a:endParaRPr kumimoji="1" lang="ja-JP" altLang="en-US" sz="749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</p:grpSp>
      <p:grpSp>
        <p:nvGrpSpPr>
          <p:cNvPr id="216" name="グループ化 215">
            <a:extLst>
              <a:ext uri="{FF2B5EF4-FFF2-40B4-BE49-F238E27FC236}">
                <a16:creationId xmlns:a16="http://schemas.microsoft.com/office/drawing/2014/main" id="{361D5E81-AC01-56FC-11CD-814BE4B41AD8}"/>
              </a:ext>
            </a:extLst>
          </p:cNvPr>
          <p:cNvGrpSpPr/>
          <p:nvPr/>
        </p:nvGrpSpPr>
        <p:grpSpPr>
          <a:xfrm>
            <a:off x="8930010" y="11917628"/>
            <a:ext cx="1305135" cy="676434"/>
            <a:chOff x="1345521" y="3895984"/>
            <a:chExt cx="1045479" cy="541858"/>
          </a:xfrm>
        </p:grpSpPr>
        <p:pic>
          <p:nvPicPr>
            <p:cNvPr id="217" name="Graphic 19">
              <a:extLst>
                <a:ext uri="{FF2B5EF4-FFF2-40B4-BE49-F238E27FC236}">
                  <a16:creationId xmlns:a16="http://schemas.microsoft.com/office/drawing/2014/main" id="{073ACE4D-3577-DE31-53AD-0188EA3BDF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 bwMode="auto">
            <a:xfrm>
              <a:off x="1706260" y="3895984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8" name="テキスト ボックス 217">
              <a:extLst>
                <a:ext uri="{FF2B5EF4-FFF2-40B4-BE49-F238E27FC236}">
                  <a16:creationId xmlns:a16="http://schemas.microsoft.com/office/drawing/2014/main" id="{4FF3CF91-43DF-B43B-22F0-22E55267CE52}"/>
                </a:ext>
              </a:extLst>
            </p:cNvPr>
            <p:cNvSpPr txBox="1"/>
            <p:nvPr/>
          </p:nvSpPr>
          <p:spPr>
            <a:xfrm>
              <a:off x="1345521" y="4179175"/>
              <a:ext cx="1045479" cy="258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41519"/>
              <a:r>
                <a:rPr kumimoji="1" lang="en-US" altLang="ja-JP" sz="749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Amazon CloudFront</a:t>
              </a:r>
            </a:p>
            <a:p>
              <a:pPr algn="ctr" defTabSz="1141519"/>
              <a:r>
                <a:rPr kumimoji="1" lang="ja-JP" altLang="en-US" sz="749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フロントエンド配信</a:t>
              </a:r>
              <a:r>
                <a:rPr kumimoji="1" lang="en-US" altLang="ja-JP" sz="749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CDN</a:t>
              </a:r>
              <a:endParaRPr kumimoji="1" lang="ja-JP" altLang="en-US" sz="749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</p:grpSp>
      <p:cxnSp>
        <p:nvCxnSpPr>
          <p:cNvPr id="219" name="直線矢印コネクタ 218">
            <a:extLst>
              <a:ext uri="{FF2B5EF4-FFF2-40B4-BE49-F238E27FC236}">
                <a16:creationId xmlns:a16="http://schemas.microsoft.com/office/drawing/2014/main" id="{86675F80-C192-7CDC-E758-EB955654D0E4}"/>
              </a:ext>
            </a:extLst>
          </p:cNvPr>
          <p:cNvCxnSpPr>
            <a:cxnSpLocks/>
            <a:stCxn id="217" idx="3"/>
            <a:endCxn id="213" idx="1"/>
          </p:cNvCxnSpPr>
          <p:nvPr/>
        </p:nvCxnSpPr>
        <p:spPr>
          <a:xfrm>
            <a:off x="9784811" y="12119861"/>
            <a:ext cx="880199" cy="7241"/>
          </a:xfrm>
          <a:prstGeom prst="straightConnector1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正方形/長方形 220">
            <a:extLst>
              <a:ext uri="{FF2B5EF4-FFF2-40B4-BE49-F238E27FC236}">
                <a16:creationId xmlns:a16="http://schemas.microsoft.com/office/drawing/2014/main" id="{69783313-ABE0-EE6C-C639-426D38A85E7B}"/>
              </a:ext>
            </a:extLst>
          </p:cNvPr>
          <p:cNvSpPr/>
          <p:nvPr/>
        </p:nvSpPr>
        <p:spPr>
          <a:xfrm>
            <a:off x="20491003" y="8898276"/>
            <a:ext cx="1458248" cy="904159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141519"/>
            <a:r>
              <a:rPr kumimoji="1" lang="ja-JP" altLang="en-US" sz="1498" b="1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他機関</a:t>
            </a:r>
          </a:p>
        </p:txBody>
      </p:sp>
      <p:pic>
        <p:nvPicPr>
          <p:cNvPr id="222" name="図 221">
            <a:extLst>
              <a:ext uri="{FF2B5EF4-FFF2-40B4-BE49-F238E27FC236}">
                <a16:creationId xmlns:a16="http://schemas.microsoft.com/office/drawing/2014/main" id="{98672C17-7230-1DD7-2302-A988DB70B0E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9123" y="13067950"/>
            <a:ext cx="480554" cy="455808"/>
          </a:xfrm>
          <a:prstGeom prst="rect">
            <a:avLst/>
          </a:prstGeom>
        </p:spPr>
      </p:pic>
      <p:sp>
        <p:nvSpPr>
          <p:cNvPr id="223" name="テキスト ボックス 222">
            <a:extLst>
              <a:ext uri="{FF2B5EF4-FFF2-40B4-BE49-F238E27FC236}">
                <a16:creationId xmlns:a16="http://schemas.microsoft.com/office/drawing/2014/main" id="{4B308DA7-B1BA-D44F-7B2F-EACCBB719AC6}"/>
              </a:ext>
            </a:extLst>
          </p:cNvPr>
          <p:cNvSpPr txBox="1"/>
          <p:nvPr/>
        </p:nvSpPr>
        <p:spPr>
          <a:xfrm>
            <a:off x="7136767" y="13500998"/>
            <a:ext cx="505267" cy="284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41519"/>
            <a:r>
              <a:rPr kumimoji="1" lang="ja-JP" altLang="en-US" sz="1248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職員</a:t>
            </a:r>
          </a:p>
        </p:txBody>
      </p:sp>
      <p:cxnSp>
        <p:nvCxnSpPr>
          <p:cNvPr id="224" name="カギ線コネクタ 223">
            <a:extLst>
              <a:ext uri="{FF2B5EF4-FFF2-40B4-BE49-F238E27FC236}">
                <a16:creationId xmlns:a16="http://schemas.microsoft.com/office/drawing/2014/main" id="{585C6B32-5F26-5798-E455-D6A630683620}"/>
              </a:ext>
            </a:extLst>
          </p:cNvPr>
          <p:cNvCxnSpPr>
            <a:cxnSpLocks/>
            <a:stCxn id="222" idx="0"/>
            <a:endCxn id="217" idx="1"/>
          </p:cNvCxnSpPr>
          <p:nvPr/>
        </p:nvCxnSpPr>
        <p:spPr>
          <a:xfrm rot="5400000" flipH="1" flipV="1">
            <a:off x="7910828" y="11598436"/>
            <a:ext cx="948087" cy="1990942"/>
          </a:xfrm>
          <a:prstGeom prst="bentConnector2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102">
            <a:extLst>
              <a:ext uri="{FF2B5EF4-FFF2-40B4-BE49-F238E27FC236}">
                <a16:creationId xmlns:a16="http://schemas.microsoft.com/office/drawing/2014/main" id="{1DFEE8A4-577B-F0C6-9533-54E524C0FCCE}"/>
              </a:ext>
            </a:extLst>
          </p:cNvPr>
          <p:cNvCxnSpPr>
            <a:cxnSpLocks/>
          </p:cNvCxnSpPr>
          <p:nvPr/>
        </p:nvCxnSpPr>
        <p:spPr>
          <a:xfrm flipH="1">
            <a:off x="11052989" y="12131954"/>
            <a:ext cx="9180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6" name="Graphic 19">
            <a:extLst>
              <a:ext uri="{FF2B5EF4-FFF2-40B4-BE49-F238E27FC236}">
                <a16:creationId xmlns:a16="http://schemas.microsoft.com/office/drawing/2014/main" id="{2CBC0A73-9B59-C951-C048-4D763FBE0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 bwMode="auto">
          <a:xfrm>
            <a:off x="12013956" y="11927855"/>
            <a:ext cx="424800" cy="4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" name="テキスト ボックス 226">
            <a:extLst>
              <a:ext uri="{FF2B5EF4-FFF2-40B4-BE49-F238E27FC236}">
                <a16:creationId xmlns:a16="http://schemas.microsoft.com/office/drawing/2014/main" id="{7A95F974-7253-BEF1-D869-A7CA2B24AE2F}"/>
              </a:ext>
            </a:extLst>
          </p:cNvPr>
          <p:cNvSpPr txBox="1"/>
          <p:nvPr/>
        </p:nvSpPr>
        <p:spPr>
          <a:xfrm>
            <a:off x="11636762" y="12359724"/>
            <a:ext cx="1204973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96438"/>
            <a:r>
              <a:rPr lang="en-US" altLang="en-US" sz="80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AWS CodeBuild</a:t>
            </a:r>
          </a:p>
          <a:p>
            <a:pPr algn="ctr" defTabSz="1196438"/>
            <a:r>
              <a:rPr lang="ja-JP" altLang="en-US" sz="800">
                <a:latin typeface="Meiryo UI" panose="020B0604030504040204" pitchFamily="34" charset="-128"/>
                <a:ea typeface="Meiryo UI" panose="020B0604030504040204" pitchFamily="34" charset="-128"/>
              </a:rPr>
              <a:t>コードのビルド／デプロイ自動化</a:t>
            </a:r>
          </a:p>
        </p:txBody>
      </p:sp>
      <p:sp>
        <p:nvSpPr>
          <p:cNvPr id="228" name="Rectangle 206">
            <a:extLst>
              <a:ext uri="{FF2B5EF4-FFF2-40B4-BE49-F238E27FC236}">
                <a16:creationId xmlns:a16="http://schemas.microsoft.com/office/drawing/2014/main" id="{43B66084-ADD2-7E6B-4B60-315474BEAB11}"/>
              </a:ext>
            </a:extLst>
          </p:cNvPr>
          <p:cNvSpPr/>
          <p:nvPr/>
        </p:nvSpPr>
        <p:spPr>
          <a:xfrm>
            <a:off x="11923542" y="13772515"/>
            <a:ext cx="640080" cy="6400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latin typeface="Meiryo" panose="020B0604030504040204" pitchFamily="34" charset="-128"/>
                <a:ea typeface="Meiryo" panose="020B0604030504040204" pitchFamily="34" charset="-128"/>
              </a:rPr>
              <a:t>コード</a:t>
            </a:r>
            <a:endParaRPr kumimoji="1" lang="en-US" altLang="ja-JP" sz="7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kumimoji="1" lang="ja-JP" altLang="en-US" sz="700" dirty="0">
                <a:latin typeface="Meiryo" panose="020B0604030504040204" pitchFamily="34" charset="-128"/>
                <a:ea typeface="Meiryo" panose="020B0604030504040204" pitchFamily="34" charset="-128"/>
              </a:rPr>
              <a:t>レポジトリ</a:t>
            </a:r>
            <a:endParaRPr kumimoji="1" lang="en-US" altLang="ja-JP" sz="7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32" name="テキスト ボックス 231">
            <a:extLst>
              <a:ext uri="{FF2B5EF4-FFF2-40B4-BE49-F238E27FC236}">
                <a16:creationId xmlns:a16="http://schemas.microsoft.com/office/drawing/2014/main" id="{5843D3C8-F1EE-C347-4EA8-15E0253394E5}"/>
              </a:ext>
            </a:extLst>
          </p:cNvPr>
          <p:cNvSpPr txBox="1"/>
          <p:nvPr/>
        </p:nvSpPr>
        <p:spPr>
          <a:xfrm>
            <a:off x="15718194" y="14330477"/>
            <a:ext cx="689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96438"/>
            <a:r>
              <a:rPr kumimoji="1" lang="ja-JP" altLang="en-US" sz="120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開発者</a:t>
            </a:r>
          </a:p>
        </p:txBody>
      </p:sp>
      <p:cxnSp>
        <p:nvCxnSpPr>
          <p:cNvPr id="278" name="Straight Arrow Connector 84">
            <a:extLst>
              <a:ext uri="{FF2B5EF4-FFF2-40B4-BE49-F238E27FC236}">
                <a16:creationId xmlns:a16="http://schemas.microsoft.com/office/drawing/2014/main" id="{F35A2938-C335-FC78-865E-4C02FAD5DB6B}"/>
              </a:ext>
            </a:extLst>
          </p:cNvPr>
          <p:cNvCxnSpPr>
            <a:cxnSpLocks/>
          </p:cNvCxnSpPr>
          <p:nvPr/>
        </p:nvCxnSpPr>
        <p:spPr>
          <a:xfrm flipH="1">
            <a:off x="12509984" y="14092555"/>
            <a:ext cx="34634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9" name="TextBox 19">
            <a:extLst>
              <a:ext uri="{FF2B5EF4-FFF2-40B4-BE49-F238E27FC236}">
                <a16:creationId xmlns:a16="http://schemas.microsoft.com/office/drawing/2014/main" id="{310DC6D6-02AF-FC96-30CC-9CF78E465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6008" y="14411224"/>
            <a:ext cx="22919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例：</a:t>
            </a:r>
            <a:r>
              <a:rPr lang="en-US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GitHub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、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GitLab</a:t>
            </a:r>
          </a:p>
          <a:p>
            <a:pPr algn="ctr" eaLnBrk="1" hangingPunct="1"/>
            <a:r>
              <a:rPr lang="en-US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(</a:t>
            </a:r>
            <a:r>
              <a:rPr lang="en-US" altLang="en-US" sz="800" dirty="0" err="1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CodeCommit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は</a:t>
            </a:r>
            <a:r>
              <a:rPr lang="en-US" altLang="ja-JP" sz="800" dirty="0" err="1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DecapCMS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が未対応</a:t>
            </a:r>
            <a:r>
              <a:rPr lang="en-US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80" name="図 279">
            <a:extLst>
              <a:ext uri="{FF2B5EF4-FFF2-40B4-BE49-F238E27FC236}">
                <a16:creationId xmlns:a16="http://schemas.microsoft.com/office/drawing/2014/main" id="{52BD5E21-4206-D3EB-A618-1F5A9F8111E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843625" y="13810427"/>
            <a:ext cx="520701" cy="510491"/>
          </a:xfrm>
          <a:prstGeom prst="rect">
            <a:avLst/>
          </a:prstGeom>
        </p:spPr>
      </p:pic>
      <p:grpSp>
        <p:nvGrpSpPr>
          <p:cNvPr id="281" name="グループ化 280">
            <a:extLst>
              <a:ext uri="{FF2B5EF4-FFF2-40B4-BE49-F238E27FC236}">
                <a16:creationId xmlns:a16="http://schemas.microsoft.com/office/drawing/2014/main" id="{AD5B30A1-3FE0-64F8-B491-EEA88403707C}"/>
              </a:ext>
            </a:extLst>
          </p:cNvPr>
          <p:cNvGrpSpPr/>
          <p:nvPr/>
        </p:nvGrpSpPr>
        <p:grpSpPr>
          <a:xfrm>
            <a:off x="15036199" y="13484772"/>
            <a:ext cx="892755" cy="665939"/>
            <a:chOff x="3273503" y="4263117"/>
            <a:chExt cx="892755" cy="665939"/>
          </a:xfrm>
        </p:grpSpPr>
        <p:pic>
          <p:nvPicPr>
            <p:cNvPr id="282" name="Graphic 66606">
              <a:extLst>
                <a:ext uri="{FF2B5EF4-FFF2-40B4-BE49-F238E27FC236}">
                  <a16:creationId xmlns:a16="http://schemas.microsoft.com/office/drawing/2014/main" id="{99845FF8-C4B2-CD71-D934-4F4DB0FF7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85322" y="4263117"/>
              <a:ext cx="598193" cy="598193"/>
            </a:xfrm>
            <a:prstGeom prst="rect">
              <a:avLst/>
            </a:prstGeom>
          </p:spPr>
        </p:pic>
        <p:sp>
          <p:nvSpPr>
            <p:cNvPr id="283" name="テキスト ボックス 282">
              <a:extLst>
                <a:ext uri="{FF2B5EF4-FFF2-40B4-BE49-F238E27FC236}">
                  <a16:creationId xmlns:a16="http://schemas.microsoft.com/office/drawing/2014/main" id="{DE65E5F8-4E17-5F68-5953-E02FEDADB9B1}"/>
                </a:ext>
              </a:extLst>
            </p:cNvPr>
            <p:cNvSpPr txBox="1"/>
            <p:nvPr/>
          </p:nvSpPr>
          <p:spPr>
            <a:xfrm>
              <a:off x="3273503" y="4695787"/>
              <a:ext cx="892755" cy="233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96438"/>
              <a:r>
                <a:rPr lang="en-US" altLang="en-US" sz="916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インターネット</a:t>
              </a:r>
            </a:p>
          </p:txBody>
        </p:sp>
      </p:grpSp>
      <p:cxnSp>
        <p:nvCxnSpPr>
          <p:cNvPr id="284" name="直線矢印コネクタ 283">
            <a:extLst>
              <a:ext uri="{FF2B5EF4-FFF2-40B4-BE49-F238E27FC236}">
                <a16:creationId xmlns:a16="http://schemas.microsoft.com/office/drawing/2014/main" id="{235C0DFA-8FD2-EA90-975C-2E704E17DFE9}"/>
              </a:ext>
            </a:extLst>
          </p:cNvPr>
          <p:cNvCxnSpPr>
            <a:cxnSpLocks/>
            <a:stCxn id="227" idx="2"/>
            <a:endCxn id="228" idx="0"/>
          </p:cNvCxnSpPr>
          <p:nvPr/>
        </p:nvCxnSpPr>
        <p:spPr>
          <a:xfrm>
            <a:off x="12239249" y="12819081"/>
            <a:ext cx="4333" cy="953434"/>
          </a:xfrm>
          <a:prstGeom prst="straightConnector1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5" name="テキスト ボックス 284">
            <a:extLst>
              <a:ext uri="{FF2B5EF4-FFF2-40B4-BE49-F238E27FC236}">
                <a16:creationId xmlns:a16="http://schemas.microsoft.com/office/drawing/2014/main" id="{6E5274E9-3942-5241-5CC7-47E1F8A63BE6}"/>
              </a:ext>
            </a:extLst>
          </p:cNvPr>
          <p:cNvSpPr txBox="1"/>
          <p:nvPr/>
        </p:nvSpPr>
        <p:spPr>
          <a:xfrm>
            <a:off x="7514203" y="11564105"/>
            <a:ext cx="851800" cy="22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1519"/>
            <a:r>
              <a:rPr lang="en-US" altLang="en-US" sz="874" dirty="0" err="1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インターネット</a:t>
            </a:r>
            <a:endParaRPr lang="en-US" altLang="en-US" sz="874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pic>
        <p:nvPicPr>
          <p:cNvPr id="286" name="Graphic 66606">
            <a:extLst>
              <a:ext uri="{FF2B5EF4-FFF2-40B4-BE49-F238E27FC236}">
                <a16:creationId xmlns:a16="http://schemas.microsoft.com/office/drawing/2014/main" id="{DC5F3E64-0334-1610-ABF1-EFD68FA55D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0893" y="11136544"/>
            <a:ext cx="570750" cy="570750"/>
          </a:xfrm>
          <a:prstGeom prst="rect">
            <a:avLst/>
          </a:prstGeom>
        </p:spPr>
      </p:pic>
      <p:cxnSp>
        <p:nvCxnSpPr>
          <p:cNvPr id="287" name="カギ線コネクタ 286">
            <a:extLst>
              <a:ext uri="{FF2B5EF4-FFF2-40B4-BE49-F238E27FC236}">
                <a16:creationId xmlns:a16="http://schemas.microsoft.com/office/drawing/2014/main" id="{7677CC02-B7AB-13B4-DDC6-1B4F9BF36B0F}"/>
              </a:ext>
            </a:extLst>
          </p:cNvPr>
          <p:cNvCxnSpPr>
            <a:cxnSpLocks/>
            <a:stCxn id="221" idx="1"/>
            <a:endCxn id="303" idx="3"/>
          </p:cNvCxnSpPr>
          <p:nvPr/>
        </p:nvCxnSpPr>
        <p:spPr>
          <a:xfrm rot="10800000">
            <a:off x="16105335" y="8686688"/>
            <a:ext cx="4385669" cy="663668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8" name="Graphic 66606">
            <a:extLst>
              <a:ext uri="{FF2B5EF4-FFF2-40B4-BE49-F238E27FC236}">
                <a16:creationId xmlns:a16="http://schemas.microsoft.com/office/drawing/2014/main" id="{AE8214BC-0251-76D0-F43C-41A41001D4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645735" y="6716866"/>
            <a:ext cx="570750" cy="570750"/>
          </a:xfrm>
          <a:prstGeom prst="rect">
            <a:avLst/>
          </a:prstGeom>
        </p:spPr>
      </p:pic>
      <p:sp>
        <p:nvSpPr>
          <p:cNvPr id="289" name="テキスト ボックス 288">
            <a:extLst>
              <a:ext uri="{FF2B5EF4-FFF2-40B4-BE49-F238E27FC236}">
                <a16:creationId xmlns:a16="http://schemas.microsoft.com/office/drawing/2014/main" id="{C970707A-85F4-2493-3C28-E2AE733ECBD3}"/>
              </a:ext>
            </a:extLst>
          </p:cNvPr>
          <p:cNvSpPr txBox="1"/>
          <p:nvPr/>
        </p:nvSpPr>
        <p:spPr>
          <a:xfrm>
            <a:off x="19453319" y="7141036"/>
            <a:ext cx="851800" cy="22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1519"/>
            <a:r>
              <a:rPr lang="en-US" altLang="en-US" sz="874" dirty="0" err="1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インターネット</a:t>
            </a:r>
            <a:endParaRPr lang="en-US" altLang="en-US" sz="874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pic>
        <p:nvPicPr>
          <p:cNvPr id="290" name="Graphic 23" descr="Amazon Redshift service icon.">
            <a:extLst>
              <a:ext uri="{FF2B5EF4-FFF2-40B4-BE49-F238E27FC236}">
                <a16:creationId xmlns:a16="http://schemas.microsoft.com/office/drawing/2014/main" id="{6D615C75-80E5-394A-FAC7-6C526BB28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 bwMode="auto">
          <a:xfrm>
            <a:off x="15581533" y="7162280"/>
            <a:ext cx="403200" cy="4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1" name="テキスト ボックス 290">
            <a:extLst>
              <a:ext uri="{FF2B5EF4-FFF2-40B4-BE49-F238E27FC236}">
                <a16:creationId xmlns:a16="http://schemas.microsoft.com/office/drawing/2014/main" id="{32CB9977-D2E8-B742-0894-46CEA42632DA}"/>
              </a:ext>
            </a:extLst>
          </p:cNvPr>
          <p:cNvSpPr txBox="1"/>
          <p:nvPr/>
        </p:nvSpPr>
        <p:spPr>
          <a:xfrm>
            <a:off x="15114309" y="7553807"/>
            <a:ext cx="133764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altLang="en-US" sz="75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Amazon Redshift</a:t>
            </a:r>
          </a:p>
          <a:p>
            <a:pPr algn="ctr"/>
            <a:r>
              <a:rPr lang="ja-JP" altLang="en-US" sz="75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回答内容分析</a:t>
            </a:r>
            <a:endParaRPr lang="en-US" altLang="ja-JP" sz="75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ctr"/>
            <a:r>
              <a:rPr lang="en-US" altLang="en-US" sz="75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DB</a:t>
            </a:r>
          </a:p>
        </p:txBody>
      </p:sp>
      <p:sp>
        <p:nvSpPr>
          <p:cNvPr id="292" name="正方形/長方形 291">
            <a:extLst>
              <a:ext uri="{FF2B5EF4-FFF2-40B4-BE49-F238E27FC236}">
                <a16:creationId xmlns:a16="http://schemas.microsoft.com/office/drawing/2014/main" id="{00DE36B7-B568-71A1-6734-9DDA958AC94C}"/>
              </a:ext>
            </a:extLst>
          </p:cNvPr>
          <p:cNvSpPr>
            <a:spLocks/>
          </p:cNvSpPr>
          <p:nvPr/>
        </p:nvSpPr>
        <p:spPr>
          <a:xfrm>
            <a:off x="12504900" y="6551893"/>
            <a:ext cx="403200" cy="403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700" dirty="0">
                <a:solidFill>
                  <a:sysClr val="windowText" lastClr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Change</a:t>
            </a:r>
          </a:p>
          <a:p>
            <a:pPr algn="ctr"/>
            <a:r>
              <a:rPr kumimoji="1" lang="en-US" altLang="ja-JP" sz="700" dirty="0">
                <a:solidFill>
                  <a:sysClr val="windowText" lastClr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Stream</a:t>
            </a:r>
            <a:endParaRPr kumimoji="1" lang="ja-JP" altLang="en-US" sz="700">
              <a:solidFill>
                <a:sysClr val="windowText" lastClr="00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93" name="カギ線コネクタ 292">
            <a:extLst>
              <a:ext uri="{FF2B5EF4-FFF2-40B4-BE49-F238E27FC236}">
                <a16:creationId xmlns:a16="http://schemas.microsoft.com/office/drawing/2014/main" id="{0BA4194A-B35F-228A-A61B-CB1DAD2BE61B}"/>
              </a:ext>
            </a:extLst>
          </p:cNvPr>
          <p:cNvCxnSpPr>
            <a:cxnSpLocks/>
            <a:stCxn id="118" idx="3"/>
            <a:endCxn id="292" idx="1"/>
          </p:cNvCxnSpPr>
          <p:nvPr/>
        </p:nvCxnSpPr>
        <p:spPr>
          <a:xfrm flipV="1">
            <a:off x="11671501" y="6753493"/>
            <a:ext cx="833399" cy="1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カギ線コネクタ 293">
            <a:extLst>
              <a:ext uri="{FF2B5EF4-FFF2-40B4-BE49-F238E27FC236}">
                <a16:creationId xmlns:a16="http://schemas.microsoft.com/office/drawing/2014/main" id="{899ECDDF-3A12-56B5-AE64-5EDA75467E86}"/>
              </a:ext>
            </a:extLst>
          </p:cNvPr>
          <p:cNvCxnSpPr>
            <a:cxnSpLocks/>
            <a:endCxn id="290" idx="1"/>
          </p:cNvCxnSpPr>
          <p:nvPr/>
        </p:nvCxnSpPr>
        <p:spPr>
          <a:xfrm>
            <a:off x="14980370" y="7362247"/>
            <a:ext cx="601163" cy="1633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5" name="Graphic 10">
            <a:extLst>
              <a:ext uri="{FF2B5EF4-FFF2-40B4-BE49-F238E27FC236}">
                <a16:creationId xmlns:a16="http://schemas.microsoft.com/office/drawing/2014/main" id="{FB865B9D-0441-82C5-CB4E-F28C5E1B7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 bwMode="auto">
          <a:xfrm>
            <a:off x="13600730" y="6544771"/>
            <a:ext cx="403200" cy="4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" name="テキスト ボックス 295">
            <a:extLst>
              <a:ext uri="{FF2B5EF4-FFF2-40B4-BE49-F238E27FC236}">
                <a16:creationId xmlns:a16="http://schemas.microsoft.com/office/drawing/2014/main" id="{AA1825AE-12E2-B81F-E8AE-DE49FBC07CCD}"/>
              </a:ext>
            </a:extLst>
          </p:cNvPr>
          <p:cNvSpPr txBox="1"/>
          <p:nvPr/>
        </p:nvSpPr>
        <p:spPr>
          <a:xfrm>
            <a:off x="13133507" y="6943805"/>
            <a:ext cx="1337647" cy="43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1519"/>
            <a:r>
              <a:rPr kumimoji="1" lang="en-US" altLang="ja-JP" sz="75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AWS Lambda</a:t>
            </a:r>
          </a:p>
          <a:p>
            <a:pPr algn="ctr" defTabSz="1141519"/>
            <a:r>
              <a:rPr kumimoji="1" lang="ja-JP" altLang="en-US" sz="75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回答内容連携</a:t>
            </a:r>
            <a:endParaRPr kumimoji="1" lang="en-US" altLang="ja-JP" sz="75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 defTabSz="1141519"/>
            <a:r>
              <a:rPr kumimoji="1" lang="ja-JP" altLang="en-US" sz="75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処理関数</a:t>
            </a:r>
            <a:endParaRPr kumimoji="1" lang="en-US" altLang="ja-JP" sz="75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297" name="Graphic 40" descr="Amazon QuickSight service icon.">
            <a:extLst>
              <a:ext uri="{FF2B5EF4-FFF2-40B4-BE49-F238E27FC236}">
                <a16:creationId xmlns:a16="http://schemas.microsoft.com/office/drawing/2014/main" id="{73F6FC5E-0EAB-F01D-9D6F-589208A88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/>
        </p:blipFill>
        <p:spPr bwMode="auto">
          <a:xfrm>
            <a:off x="17540117" y="7161281"/>
            <a:ext cx="403200" cy="4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8" name="テキスト ボックス 297">
            <a:extLst>
              <a:ext uri="{FF2B5EF4-FFF2-40B4-BE49-F238E27FC236}">
                <a16:creationId xmlns:a16="http://schemas.microsoft.com/office/drawing/2014/main" id="{E7F0A7DF-4B15-F5E2-E303-C8EA5978B8F1}"/>
              </a:ext>
            </a:extLst>
          </p:cNvPr>
          <p:cNvSpPr txBox="1"/>
          <p:nvPr/>
        </p:nvSpPr>
        <p:spPr>
          <a:xfrm>
            <a:off x="17094224" y="7553807"/>
            <a:ext cx="133764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altLang="en-US" sz="75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Amazon </a:t>
            </a:r>
            <a:r>
              <a:rPr lang="en-US" altLang="en-US" sz="750" dirty="0" err="1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Quicksight</a:t>
            </a:r>
            <a:endParaRPr lang="en-US" altLang="en-US" sz="75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75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回答内容分析</a:t>
            </a:r>
            <a:endParaRPr lang="en-US" altLang="ja-JP" sz="75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ctr"/>
            <a:r>
              <a:rPr lang="ja-JP" altLang="en-US" sz="75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ダッシュボード</a:t>
            </a:r>
            <a:endParaRPr lang="en-US" altLang="en-US" sz="75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cxnSp>
        <p:nvCxnSpPr>
          <p:cNvPr id="299" name="カギ線コネクタ 298">
            <a:extLst>
              <a:ext uri="{FF2B5EF4-FFF2-40B4-BE49-F238E27FC236}">
                <a16:creationId xmlns:a16="http://schemas.microsoft.com/office/drawing/2014/main" id="{B847A60C-BB33-18EA-6292-33A80832C66C}"/>
              </a:ext>
            </a:extLst>
          </p:cNvPr>
          <p:cNvCxnSpPr>
            <a:cxnSpLocks/>
            <a:stCxn id="297" idx="1"/>
            <a:endCxn id="290" idx="3"/>
          </p:cNvCxnSpPr>
          <p:nvPr/>
        </p:nvCxnSpPr>
        <p:spPr>
          <a:xfrm rot="10800000" flipV="1">
            <a:off x="15984733" y="7362880"/>
            <a:ext cx="1555384" cy="999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0" name="図 299">
            <a:extLst>
              <a:ext uri="{FF2B5EF4-FFF2-40B4-BE49-F238E27FC236}">
                <a16:creationId xmlns:a16="http://schemas.microsoft.com/office/drawing/2014/main" id="{806EE005-FD0E-A828-73B6-3B45ABB17A8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7849" y="10130802"/>
            <a:ext cx="463103" cy="455808"/>
          </a:xfrm>
          <a:prstGeom prst="rect">
            <a:avLst/>
          </a:prstGeom>
        </p:spPr>
      </p:pic>
      <p:sp>
        <p:nvSpPr>
          <p:cNvPr id="301" name="テキスト ボックス 300">
            <a:extLst>
              <a:ext uri="{FF2B5EF4-FFF2-40B4-BE49-F238E27FC236}">
                <a16:creationId xmlns:a16="http://schemas.microsoft.com/office/drawing/2014/main" id="{1E61D038-9DA4-E99D-83D0-383E222C9963}"/>
              </a:ext>
            </a:extLst>
          </p:cNvPr>
          <p:cNvSpPr txBox="1"/>
          <p:nvPr/>
        </p:nvSpPr>
        <p:spPr>
          <a:xfrm>
            <a:off x="7051006" y="10523469"/>
            <a:ext cx="676788" cy="284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41519"/>
            <a:r>
              <a:rPr kumimoji="1" lang="ja-JP" altLang="en-US" sz="1248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閲覧者</a:t>
            </a:r>
          </a:p>
        </p:txBody>
      </p:sp>
      <p:cxnSp>
        <p:nvCxnSpPr>
          <p:cNvPr id="302" name="カギ線コネクタ 301">
            <a:extLst>
              <a:ext uri="{FF2B5EF4-FFF2-40B4-BE49-F238E27FC236}">
                <a16:creationId xmlns:a16="http://schemas.microsoft.com/office/drawing/2014/main" id="{F42D9270-D742-03F8-4D17-22BC872A77D4}"/>
              </a:ext>
            </a:extLst>
          </p:cNvPr>
          <p:cNvCxnSpPr>
            <a:cxnSpLocks/>
            <a:stCxn id="301" idx="2"/>
            <a:endCxn id="217" idx="1"/>
          </p:cNvCxnSpPr>
          <p:nvPr/>
        </p:nvCxnSpPr>
        <p:spPr>
          <a:xfrm rot="16200000" flipH="1">
            <a:off x="7728861" y="10468381"/>
            <a:ext cx="1312021" cy="1990942"/>
          </a:xfrm>
          <a:prstGeom prst="bentConnector2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3" name="Graphic 17" descr="Amazon Cognito service icon.">
            <a:extLst>
              <a:ext uri="{FF2B5EF4-FFF2-40B4-BE49-F238E27FC236}">
                <a16:creationId xmlns:a16="http://schemas.microsoft.com/office/drawing/2014/main" id="{105A3C58-3434-0B45-3B86-B2C554189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 bwMode="auto">
          <a:xfrm>
            <a:off x="15702134" y="8485088"/>
            <a:ext cx="403200" cy="4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4" name="テキスト ボックス 303">
            <a:extLst>
              <a:ext uri="{FF2B5EF4-FFF2-40B4-BE49-F238E27FC236}">
                <a16:creationId xmlns:a16="http://schemas.microsoft.com/office/drawing/2014/main" id="{5D8637EF-73ED-4725-4946-5349C5DAD364}"/>
              </a:ext>
            </a:extLst>
          </p:cNvPr>
          <p:cNvSpPr txBox="1"/>
          <p:nvPr/>
        </p:nvSpPr>
        <p:spPr>
          <a:xfrm>
            <a:off x="15160641" y="9521163"/>
            <a:ext cx="13376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altLang="en-US" sz="75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Amazon API Gateway</a:t>
            </a:r>
          </a:p>
          <a:p>
            <a:pPr algn="ctr"/>
            <a:r>
              <a:rPr lang="ja-JP" altLang="en-US" sz="75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データ提供</a:t>
            </a:r>
            <a:r>
              <a:rPr lang="en-US" altLang="ja-JP" sz="75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API</a:t>
            </a:r>
          </a:p>
        </p:txBody>
      </p:sp>
      <p:sp>
        <p:nvSpPr>
          <p:cNvPr id="305" name="テキスト ボックス 304">
            <a:extLst>
              <a:ext uri="{FF2B5EF4-FFF2-40B4-BE49-F238E27FC236}">
                <a16:creationId xmlns:a16="http://schemas.microsoft.com/office/drawing/2014/main" id="{063ADDD7-7602-A9C4-F85B-3A19714D312E}"/>
              </a:ext>
            </a:extLst>
          </p:cNvPr>
          <p:cNvSpPr txBox="1"/>
          <p:nvPr/>
        </p:nvSpPr>
        <p:spPr>
          <a:xfrm>
            <a:off x="15265416" y="8841712"/>
            <a:ext cx="13376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altLang="en-US" sz="75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Amazon Cognito</a:t>
            </a:r>
          </a:p>
          <a:p>
            <a:pPr algn="ctr" eaLnBrk="1" hangingPunct="1"/>
            <a:r>
              <a:rPr lang="ja-JP" altLang="en-US" sz="75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他機関の認証</a:t>
            </a:r>
            <a:endParaRPr lang="en-US" altLang="ja-JP" sz="75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306" name="Graphic 10">
            <a:extLst>
              <a:ext uri="{FF2B5EF4-FFF2-40B4-BE49-F238E27FC236}">
                <a16:creationId xmlns:a16="http://schemas.microsoft.com/office/drawing/2014/main" id="{2A072DE6-9F49-1E6D-432C-704535E05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 bwMode="auto">
          <a:xfrm>
            <a:off x="14565373" y="9152773"/>
            <a:ext cx="403200" cy="4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" name="テキスト ボックス 306">
            <a:extLst>
              <a:ext uri="{FF2B5EF4-FFF2-40B4-BE49-F238E27FC236}">
                <a16:creationId xmlns:a16="http://schemas.microsoft.com/office/drawing/2014/main" id="{83640F8C-AE4D-373A-3E72-2091F7645219}"/>
              </a:ext>
            </a:extLst>
          </p:cNvPr>
          <p:cNvSpPr txBox="1"/>
          <p:nvPr/>
        </p:nvSpPr>
        <p:spPr>
          <a:xfrm>
            <a:off x="14098150" y="9516084"/>
            <a:ext cx="1337647" cy="322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1519"/>
            <a:r>
              <a:rPr kumimoji="1" lang="en-US" altLang="ja-JP" sz="749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AWS Lambda</a:t>
            </a:r>
          </a:p>
          <a:p>
            <a:pPr algn="ctr" defTabSz="1141519"/>
            <a:r>
              <a:rPr kumimoji="1" lang="ja-JP" altLang="en-US" sz="749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回答内容参照関数</a:t>
            </a:r>
            <a:endParaRPr kumimoji="1" lang="en-US" altLang="ja-JP" sz="749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308" name="Graphic 66606">
            <a:extLst>
              <a:ext uri="{FF2B5EF4-FFF2-40B4-BE49-F238E27FC236}">
                <a16:creationId xmlns:a16="http://schemas.microsoft.com/office/drawing/2014/main" id="{0EB2D59E-26E8-1EDC-7B66-E5E0AA2C5C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711650" y="8642412"/>
            <a:ext cx="570750" cy="570750"/>
          </a:xfrm>
          <a:prstGeom prst="rect">
            <a:avLst/>
          </a:prstGeom>
        </p:spPr>
      </p:pic>
      <p:sp>
        <p:nvSpPr>
          <p:cNvPr id="309" name="テキスト ボックス 308">
            <a:extLst>
              <a:ext uri="{FF2B5EF4-FFF2-40B4-BE49-F238E27FC236}">
                <a16:creationId xmlns:a16="http://schemas.microsoft.com/office/drawing/2014/main" id="{8151753A-9BC4-A05C-EBA1-EE55E1DBFA2C}"/>
              </a:ext>
            </a:extLst>
          </p:cNvPr>
          <p:cNvSpPr txBox="1"/>
          <p:nvPr/>
        </p:nvSpPr>
        <p:spPr>
          <a:xfrm>
            <a:off x="19604960" y="9055233"/>
            <a:ext cx="851800" cy="22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1519"/>
            <a:r>
              <a:rPr lang="en-US" altLang="en-US" sz="874" dirty="0" err="1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インターネット</a:t>
            </a:r>
            <a:endParaRPr lang="en-US" altLang="en-US" sz="874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cxnSp>
        <p:nvCxnSpPr>
          <p:cNvPr id="310" name="カギ線コネクタ 309">
            <a:extLst>
              <a:ext uri="{FF2B5EF4-FFF2-40B4-BE49-F238E27FC236}">
                <a16:creationId xmlns:a16="http://schemas.microsoft.com/office/drawing/2014/main" id="{14924D4F-7DAE-2A05-60F8-C2124125E9B1}"/>
              </a:ext>
            </a:extLst>
          </p:cNvPr>
          <p:cNvCxnSpPr>
            <a:cxnSpLocks/>
            <a:stCxn id="300" idx="3"/>
            <a:endCxn id="298" idx="2"/>
          </p:cNvCxnSpPr>
          <p:nvPr/>
        </p:nvCxnSpPr>
        <p:spPr>
          <a:xfrm flipV="1">
            <a:off x="7620952" y="7992389"/>
            <a:ext cx="10142096" cy="2366317"/>
          </a:xfrm>
          <a:prstGeom prst="bentConnector2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" name="テキスト ボックス 310">
            <a:extLst>
              <a:ext uri="{FF2B5EF4-FFF2-40B4-BE49-F238E27FC236}">
                <a16:creationId xmlns:a16="http://schemas.microsoft.com/office/drawing/2014/main" id="{0D9582A5-EC06-5415-7EBC-70C81046C051}"/>
              </a:ext>
            </a:extLst>
          </p:cNvPr>
          <p:cNvSpPr txBox="1"/>
          <p:nvPr/>
        </p:nvSpPr>
        <p:spPr>
          <a:xfrm>
            <a:off x="14098150" y="7522055"/>
            <a:ext cx="1337647" cy="421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altLang="en-US" sz="713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Amazon Aurora</a:t>
            </a:r>
          </a:p>
          <a:p>
            <a:pPr algn="ctr"/>
            <a:r>
              <a:rPr lang="ja-JP" altLang="en-US" sz="713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回答内容保管</a:t>
            </a:r>
            <a:endParaRPr lang="en-US" altLang="en-US" sz="713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en-US" sz="713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DB</a:t>
            </a:r>
          </a:p>
        </p:txBody>
      </p:sp>
      <p:pic>
        <p:nvPicPr>
          <p:cNvPr id="312" name="Graphic 7">
            <a:extLst>
              <a:ext uri="{FF2B5EF4-FFF2-40B4-BE49-F238E27FC236}">
                <a16:creationId xmlns:a16="http://schemas.microsoft.com/office/drawing/2014/main" id="{6E855B1A-E0B0-852F-2099-75807D5B7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 bwMode="auto">
          <a:xfrm>
            <a:off x="14564739" y="7166057"/>
            <a:ext cx="404469" cy="40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3" name="カギ線コネクタ 312">
            <a:extLst>
              <a:ext uri="{FF2B5EF4-FFF2-40B4-BE49-F238E27FC236}">
                <a16:creationId xmlns:a16="http://schemas.microsoft.com/office/drawing/2014/main" id="{29D26CAC-03E2-9930-78AD-DEB2C4B92EF6}"/>
              </a:ext>
            </a:extLst>
          </p:cNvPr>
          <p:cNvCxnSpPr>
            <a:cxnSpLocks/>
            <a:stCxn id="306" idx="0"/>
            <a:endCxn id="311" idx="2"/>
          </p:cNvCxnSpPr>
          <p:nvPr/>
        </p:nvCxnSpPr>
        <p:spPr>
          <a:xfrm rot="5400000" flipH="1" flipV="1">
            <a:off x="14162345" y="8548145"/>
            <a:ext cx="1209256" cy="1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直線矢印コネクタ 313">
            <a:extLst>
              <a:ext uri="{FF2B5EF4-FFF2-40B4-BE49-F238E27FC236}">
                <a16:creationId xmlns:a16="http://schemas.microsoft.com/office/drawing/2014/main" id="{002AC8EC-D0C5-162C-FFB8-920B4828651C}"/>
              </a:ext>
            </a:extLst>
          </p:cNvPr>
          <p:cNvCxnSpPr>
            <a:cxnSpLocks/>
            <a:stCxn id="333" idx="1"/>
            <a:endCxn id="306" idx="3"/>
          </p:cNvCxnSpPr>
          <p:nvPr/>
        </p:nvCxnSpPr>
        <p:spPr>
          <a:xfrm flipH="1" flipV="1">
            <a:off x="14968573" y="9354373"/>
            <a:ext cx="716441" cy="7502"/>
          </a:xfrm>
          <a:prstGeom prst="straightConnector1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5" name="テキスト ボックス 314">
            <a:extLst>
              <a:ext uri="{FF2B5EF4-FFF2-40B4-BE49-F238E27FC236}">
                <a16:creationId xmlns:a16="http://schemas.microsoft.com/office/drawing/2014/main" id="{12101C9F-8680-0D83-C65A-3D3308319961}"/>
              </a:ext>
            </a:extLst>
          </p:cNvPr>
          <p:cNvSpPr txBox="1"/>
          <p:nvPr/>
        </p:nvSpPr>
        <p:spPr>
          <a:xfrm>
            <a:off x="14926798" y="6932241"/>
            <a:ext cx="6971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50">
                <a:latin typeface="Meiryo UI" panose="020B0604030504040204" pitchFamily="34" charset="-128"/>
                <a:ea typeface="Meiryo UI" panose="020B0604030504040204" pitchFamily="34" charset="-128"/>
              </a:rPr>
              <a:t>自動データ</a:t>
            </a:r>
            <a:endParaRPr lang="en-US" altLang="ja-JP" sz="75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/>
            <a:r>
              <a:rPr lang="ja-JP" altLang="en-US" sz="750">
                <a:latin typeface="Meiryo UI" panose="020B0604030504040204" pitchFamily="34" charset="-128"/>
                <a:ea typeface="Meiryo UI" panose="020B0604030504040204" pitchFamily="34" charset="-128"/>
              </a:rPr>
              <a:t>取り込み</a:t>
            </a:r>
            <a:r>
              <a:rPr lang="en-US" altLang="ja-JP" sz="75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750">
                <a:latin typeface="Meiryo UI" panose="020B0604030504040204" pitchFamily="34" charset="-128"/>
                <a:ea typeface="Meiryo UI" panose="020B0604030504040204" pitchFamily="34" charset="-128"/>
              </a:rPr>
              <a:t>Zero-ETL)</a:t>
            </a:r>
          </a:p>
          <a:p>
            <a:pPr algn="ctr" eaLnBrk="1" hangingPunct="1"/>
            <a:endParaRPr lang="en-US" altLang="en-US" sz="75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316" name="角丸四角形 315">
            <a:extLst>
              <a:ext uri="{FF2B5EF4-FFF2-40B4-BE49-F238E27FC236}">
                <a16:creationId xmlns:a16="http://schemas.microsoft.com/office/drawing/2014/main" id="{8EF0F329-89C2-05C1-F742-C829E84DA6AB}"/>
              </a:ext>
            </a:extLst>
          </p:cNvPr>
          <p:cNvSpPr/>
          <p:nvPr/>
        </p:nvSpPr>
        <p:spPr>
          <a:xfrm>
            <a:off x="8686478" y="5784447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215">
              <a:defRPr/>
            </a:pPr>
            <a:r>
              <a:rPr kumimoji="1" lang="en-US" altLang="ja-JP" sz="1124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endParaRPr kumimoji="1" lang="ja-JP" altLang="en-US" sz="1124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17" name="角丸四角形 316">
            <a:extLst>
              <a:ext uri="{FF2B5EF4-FFF2-40B4-BE49-F238E27FC236}">
                <a16:creationId xmlns:a16="http://schemas.microsoft.com/office/drawing/2014/main" id="{B901EE98-9ABF-C380-3D5D-954455BE78FD}"/>
              </a:ext>
            </a:extLst>
          </p:cNvPr>
          <p:cNvSpPr/>
          <p:nvPr/>
        </p:nvSpPr>
        <p:spPr>
          <a:xfrm>
            <a:off x="8686478" y="8806707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215">
              <a:defRPr/>
            </a:pPr>
            <a:r>
              <a:rPr kumimoji="1" lang="en-US" altLang="ja-JP" sz="1124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endParaRPr kumimoji="1" lang="ja-JP" altLang="en-US" sz="1124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18" name="角丸四角形 317">
            <a:extLst>
              <a:ext uri="{FF2B5EF4-FFF2-40B4-BE49-F238E27FC236}">
                <a16:creationId xmlns:a16="http://schemas.microsoft.com/office/drawing/2014/main" id="{E13D535E-A8F0-6129-2B6A-273C1FD608C4}"/>
              </a:ext>
            </a:extLst>
          </p:cNvPr>
          <p:cNvSpPr/>
          <p:nvPr/>
        </p:nvSpPr>
        <p:spPr>
          <a:xfrm>
            <a:off x="10916588" y="6381129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215">
              <a:defRPr/>
            </a:pPr>
            <a:r>
              <a:rPr kumimoji="1" lang="en-US" altLang="ja-JP" sz="1124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endParaRPr kumimoji="1" lang="ja-JP" altLang="en-US" sz="1124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19" name="角丸四角形 318">
            <a:extLst>
              <a:ext uri="{FF2B5EF4-FFF2-40B4-BE49-F238E27FC236}">
                <a16:creationId xmlns:a16="http://schemas.microsoft.com/office/drawing/2014/main" id="{4E4E49A1-45C8-E574-1798-2B9D0ECB5874}"/>
              </a:ext>
            </a:extLst>
          </p:cNvPr>
          <p:cNvSpPr/>
          <p:nvPr/>
        </p:nvSpPr>
        <p:spPr>
          <a:xfrm>
            <a:off x="10916588" y="7997453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215">
              <a:defRPr/>
            </a:pPr>
            <a:r>
              <a:rPr kumimoji="1" lang="en-US" altLang="ja-JP" sz="1124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endParaRPr kumimoji="1" lang="ja-JP" altLang="en-US" sz="1124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20" name="角丸四角形 319">
            <a:extLst>
              <a:ext uri="{FF2B5EF4-FFF2-40B4-BE49-F238E27FC236}">
                <a16:creationId xmlns:a16="http://schemas.microsoft.com/office/drawing/2014/main" id="{4E3D3020-A4FE-F76B-2E03-3DDF7377EB26}"/>
              </a:ext>
            </a:extLst>
          </p:cNvPr>
          <p:cNvSpPr/>
          <p:nvPr/>
        </p:nvSpPr>
        <p:spPr>
          <a:xfrm>
            <a:off x="12593000" y="6254104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215">
              <a:defRPr/>
            </a:pPr>
            <a:r>
              <a:rPr kumimoji="1" lang="en-US" altLang="ja-JP" sz="1124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endParaRPr kumimoji="1" lang="ja-JP" altLang="en-US" sz="1124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21" name="角丸四角形 320">
            <a:extLst>
              <a:ext uri="{FF2B5EF4-FFF2-40B4-BE49-F238E27FC236}">
                <a16:creationId xmlns:a16="http://schemas.microsoft.com/office/drawing/2014/main" id="{C3577751-263E-2780-1836-BE68A32D4C6E}"/>
              </a:ext>
            </a:extLst>
          </p:cNvPr>
          <p:cNvSpPr/>
          <p:nvPr/>
        </p:nvSpPr>
        <p:spPr>
          <a:xfrm>
            <a:off x="14435073" y="6430462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215">
              <a:defRPr/>
            </a:pPr>
            <a:r>
              <a:rPr kumimoji="1" lang="en-US" altLang="ja-JP" sz="1124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endParaRPr kumimoji="1" lang="ja-JP" altLang="en-US" sz="1124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22" name="角丸四角形 321">
            <a:extLst>
              <a:ext uri="{FF2B5EF4-FFF2-40B4-BE49-F238E27FC236}">
                <a16:creationId xmlns:a16="http://schemas.microsoft.com/office/drawing/2014/main" id="{108FCE5E-95CF-DF82-5A6F-4785E3369FF1}"/>
              </a:ext>
            </a:extLst>
          </p:cNvPr>
          <p:cNvSpPr/>
          <p:nvPr/>
        </p:nvSpPr>
        <p:spPr>
          <a:xfrm>
            <a:off x="15673595" y="6848563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215">
              <a:defRPr/>
            </a:pPr>
            <a:r>
              <a:rPr kumimoji="1" lang="en-US" altLang="ja-JP" sz="1124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endParaRPr kumimoji="1" lang="ja-JP" altLang="en-US" sz="1124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23" name="角丸四角形 322">
            <a:extLst>
              <a:ext uri="{FF2B5EF4-FFF2-40B4-BE49-F238E27FC236}">
                <a16:creationId xmlns:a16="http://schemas.microsoft.com/office/drawing/2014/main" id="{8A3D7159-2AE6-E857-0E94-2EF04F15DF66}"/>
              </a:ext>
            </a:extLst>
          </p:cNvPr>
          <p:cNvSpPr/>
          <p:nvPr/>
        </p:nvSpPr>
        <p:spPr>
          <a:xfrm>
            <a:off x="18146356" y="7036710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215">
              <a:defRPr/>
            </a:pPr>
            <a:r>
              <a:rPr kumimoji="1" lang="en-US" altLang="ja-JP" sz="1124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endParaRPr kumimoji="1" lang="ja-JP" altLang="en-US" sz="1124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24" name="角丸四角形 323">
            <a:extLst>
              <a:ext uri="{FF2B5EF4-FFF2-40B4-BE49-F238E27FC236}">
                <a16:creationId xmlns:a16="http://schemas.microsoft.com/office/drawing/2014/main" id="{B89BD146-49BA-9B38-64C8-539F71C9B458}"/>
              </a:ext>
            </a:extLst>
          </p:cNvPr>
          <p:cNvSpPr/>
          <p:nvPr/>
        </p:nvSpPr>
        <p:spPr>
          <a:xfrm>
            <a:off x="16876800" y="9080437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215">
              <a:defRPr/>
            </a:pPr>
            <a:r>
              <a:rPr kumimoji="1" lang="en-US" altLang="ja-JP" sz="1124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endParaRPr kumimoji="1" lang="ja-JP" altLang="en-US" sz="1124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25" name="角丸四角形 324">
            <a:extLst>
              <a:ext uri="{FF2B5EF4-FFF2-40B4-BE49-F238E27FC236}">
                <a16:creationId xmlns:a16="http://schemas.microsoft.com/office/drawing/2014/main" id="{0FC5945E-607B-3F7F-71CD-96AA71C61CCD}"/>
              </a:ext>
            </a:extLst>
          </p:cNvPr>
          <p:cNvSpPr/>
          <p:nvPr/>
        </p:nvSpPr>
        <p:spPr>
          <a:xfrm>
            <a:off x="14873664" y="8644461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215">
              <a:defRPr/>
            </a:pPr>
            <a:r>
              <a:rPr kumimoji="1" lang="en-US" altLang="ja-JP" sz="1124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endParaRPr kumimoji="1" lang="ja-JP" altLang="en-US" sz="1124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26" name="角丸四角形 325">
            <a:extLst>
              <a:ext uri="{FF2B5EF4-FFF2-40B4-BE49-F238E27FC236}">
                <a16:creationId xmlns:a16="http://schemas.microsoft.com/office/drawing/2014/main" id="{598CD40A-EBAB-6624-500A-7A2BDB550F7B}"/>
              </a:ext>
            </a:extLst>
          </p:cNvPr>
          <p:cNvSpPr/>
          <p:nvPr/>
        </p:nvSpPr>
        <p:spPr>
          <a:xfrm>
            <a:off x="7430644" y="10920265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215">
              <a:defRPr/>
            </a:pPr>
            <a:r>
              <a:rPr kumimoji="1" lang="en-US" altLang="ja-JP" sz="1124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9</a:t>
            </a:r>
            <a:endParaRPr kumimoji="1" lang="ja-JP" altLang="en-US" sz="1124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27" name="角丸四角形 326">
            <a:extLst>
              <a:ext uri="{FF2B5EF4-FFF2-40B4-BE49-F238E27FC236}">
                <a16:creationId xmlns:a16="http://schemas.microsoft.com/office/drawing/2014/main" id="{386D2A69-EED6-353F-7F65-AEBAF9227671}"/>
              </a:ext>
            </a:extLst>
          </p:cNvPr>
          <p:cNvSpPr/>
          <p:nvPr/>
        </p:nvSpPr>
        <p:spPr>
          <a:xfrm>
            <a:off x="14273233" y="13784576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215">
              <a:defRPr/>
            </a:pPr>
            <a:r>
              <a:rPr kumimoji="1" lang="en-US" altLang="ja-JP" sz="1124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endParaRPr kumimoji="1" lang="ja-JP" altLang="en-US" sz="1124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28" name="角丸四角形 327">
            <a:extLst>
              <a:ext uri="{FF2B5EF4-FFF2-40B4-BE49-F238E27FC236}">
                <a16:creationId xmlns:a16="http://schemas.microsoft.com/office/drawing/2014/main" id="{03F4F554-1D8A-6A34-D839-C37D6FA4243C}"/>
              </a:ext>
            </a:extLst>
          </p:cNvPr>
          <p:cNvSpPr/>
          <p:nvPr/>
        </p:nvSpPr>
        <p:spPr>
          <a:xfrm>
            <a:off x="12291249" y="13113726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215">
              <a:defRPr/>
            </a:pPr>
            <a:r>
              <a:rPr kumimoji="1" lang="en-US" altLang="ja-JP" sz="1124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11</a:t>
            </a:r>
            <a:endParaRPr kumimoji="1" lang="ja-JP" altLang="en-US" sz="1124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29" name="角丸四角形 328">
            <a:extLst>
              <a:ext uri="{FF2B5EF4-FFF2-40B4-BE49-F238E27FC236}">
                <a16:creationId xmlns:a16="http://schemas.microsoft.com/office/drawing/2014/main" id="{7998BD6A-F4CC-5902-0A57-01465230258F}"/>
              </a:ext>
            </a:extLst>
          </p:cNvPr>
          <p:cNvSpPr/>
          <p:nvPr/>
        </p:nvSpPr>
        <p:spPr>
          <a:xfrm>
            <a:off x="7464743" y="12457482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215">
              <a:defRPr/>
            </a:pPr>
            <a:r>
              <a:rPr kumimoji="1" lang="en-US" altLang="ja-JP" sz="1124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12</a:t>
            </a:r>
            <a:endParaRPr kumimoji="1" lang="ja-JP" altLang="en-US" sz="1124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30" name="角丸四角形 329">
            <a:extLst>
              <a:ext uri="{FF2B5EF4-FFF2-40B4-BE49-F238E27FC236}">
                <a16:creationId xmlns:a16="http://schemas.microsoft.com/office/drawing/2014/main" id="{B89AD226-887F-B649-FF3D-38418B4EC28C}"/>
              </a:ext>
            </a:extLst>
          </p:cNvPr>
          <p:cNvSpPr/>
          <p:nvPr/>
        </p:nvSpPr>
        <p:spPr>
          <a:xfrm>
            <a:off x="10908841" y="11679168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215">
              <a:defRPr/>
            </a:pPr>
            <a:r>
              <a:rPr kumimoji="1" lang="en-US" altLang="ja-JP" sz="1124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endParaRPr kumimoji="1" lang="ja-JP" altLang="en-US" sz="1124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31" name="角丸四角形 330">
            <a:extLst>
              <a:ext uri="{FF2B5EF4-FFF2-40B4-BE49-F238E27FC236}">
                <a16:creationId xmlns:a16="http://schemas.microsoft.com/office/drawing/2014/main" id="{85CA3C87-C54A-7EA3-8ED4-B2B5A6ED8180}"/>
              </a:ext>
            </a:extLst>
          </p:cNvPr>
          <p:cNvSpPr/>
          <p:nvPr/>
        </p:nvSpPr>
        <p:spPr>
          <a:xfrm>
            <a:off x="11955447" y="13118840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215">
              <a:defRPr/>
            </a:pPr>
            <a:r>
              <a:rPr kumimoji="1" lang="en-US" altLang="ja-JP" sz="1124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14</a:t>
            </a:r>
            <a:endParaRPr kumimoji="1" lang="ja-JP" altLang="en-US" sz="1124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32" name="Oval 28">
            <a:extLst>
              <a:ext uri="{FF2B5EF4-FFF2-40B4-BE49-F238E27FC236}">
                <a16:creationId xmlns:a16="http://schemas.microsoft.com/office/drawing/2014/main" id="{05956F52-4E32-D759-76EE-7BEABD80BF69}"/>
              </a:ext>
            </a:extLst>
          </p:cNvPr>
          <p:cNvSpPr>
            <a:spLocks noChangeAspect="1"/>
          </p:cNvSpPr>
          <p:nvPr/>
        </p:nvSpPr>
        <p:spPr bwMode="auto">
          <a:xfrm>
            <a:off x="8677603" y="11321173"/>
            <a:ext cx="410941" cy="410941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defTabSz="1141519">
              <a:defRPr/>
            </a:pPr>
            <a:r>
              <a:rPr lang="en-US" sz="1748" b="1" dirty="0">
                <a:solidFill>
                  <a:prstClr val="white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4</a:t>
            </a:r>
          </a:p>
        </p:txBody>
      </p:sp>
      <p:pic>
        <p:nvPicPr>
          <p:cNvPr id="333" name="Graphic 17">
            <a:extLst>
              <a:ext uri="{FF2B5EF4-FFF2-40B4-BE49-F238E27FC236}">
                <a16:creationId xmlns:a16="http://schemas.microsoft.com/office/drawing/2014/main" id="{1BC011CB-2C11-7EDC-0FC9-BEB7C1257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/>
        </p:blipFill>
        <p:spPr bwMode="auto">
          <a:xfrm>
            <a:off x="15685014" y="9160275"/>
            <a:ext cx="403200" cy="4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4" name="直線矢印コネクタ 333">
            <a:extLst>
              <a:ext uri="{FF2B5EF4-FFF2-40B4-BE49-F238E27FC236}">
                <a16:creationId xmlns:a16="http://schemas.microsoft.com/office/drawing/2014/main" id="{99998D9B-C17C-589A-91CC-CC46044990B8}"/>
              </a:ext>
            </a:extLst>
          </p:cNvPr>
          <p:cNvCxnSpPr>
            <a:cxnSpLocks/>
            <a:stCxn id="221" idx="1"/>
            <a:endCxn id="333" idx="3"/>
          </p:cNvCxnSpPr>
          <p:nvPr/>
        </p:nvCxnSpPr>
        <p:spPr>
          <a:xfrm flipH="1">
            <a:off x="16088214" y="9350356"/>
            <a:ext cx="4402789" cy="11519"/>
          </a:xfrm>
          <a:prstGeom prst="straightConnector1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カギ線コネクタ 334">
            <a:extLst>
              <a:ext uri="{FF2B5EF4-FFF2-40B4-BE49-F238E27FC236}">
                <a16:creationId xmlns:a16="http://schemas.microsoft.com/office/drawing/2014/main" id="{F31D6068-BB8D-A3B4-3951-5C3FEE92B4E2}"/>
              </a:ext>
            </a:extLst>
          </p:cNvPr>
          <p:cNvCxnSpPr>
            <a:cxnSpLocks/>
          </p:cNvCxnSpPr>
          <p:nvPr/>
        </p:nvCxnSpPr>
        <p:spPr>
          <a:xfrm flipV="1">
            <a:off x="12918525" y="6764233"/>
            <a:ext cx="688759" cy="1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カギ線コネクタ 335">
            <a:extLst>
              <a:ext uri="{FF2B5EF4-FFF2-40B4-BE49-F238E27FC236}">
                <a16:creationId xmlns:a16="http://schemas.microsoft.com/office/drawing/2014/main" id="{E4FF5B73-21C4-7B31-9BAA-624123F55A2C}"/>
              </a:ext>
            </a:extLst>
          </p:cNvPr>
          <p:cNvCxnSpPr>
            <a:cxnSpLocks/>
            <a:stCxn id="295" idx="3"/>
            <a:endCxn id="312" idx="0"/>
          </p:cNvCxnSpPr>
          <p:nvPr/>
        </p:nvCxnSpPr>
        <p:spPr>
          <a:xfrm>
            <a:off x="14003930" y="6746371"/>
            <a:ext cx="763044" cy="419686"/>
          </a:xfrm>
          <a:prstGeom prst="bentConnector2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カギ線コネクタ 336">
            <a:extLst>
              <a:ext uri="{FF2B5EF4-FFF2-40B4-BE49-F238E27FC236}">
                <a16:creationId xmlns:a16="http://schemas.microsoft.com/office/drawing/2014/main" id="{502037A1-D3E0-8516-1027-2BE1FA9D6CE1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940087" y="7362773"/>
            <a:ext cx="3031003" cy="999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253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"/>
          <p:cNvSpPr txBox="1">
            <a:spLocks noGrp="1"/>
          </p:cNvSpPr>
          <p:nvPr>
            <p:ph type="title"/>
          </p:nvPr>
        </p:nvSpPr>
        <p:spPr>
          <a:xfrm>
            <a:off x="2199948" y="1217478"/>
            <a:ext cx="27599343" cy="184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3-7.</a:t>
            </a:r>
            <a:r>
              <a:rPr lang="ja-JP" altLang="en-US" b="0" i="0">
                <a:solidFill>
                  <a:srgbClr val="1A1A1A"/>
                </a:solidFill>
                <a:effectLst/>
                <a:latin typeface="Noto Sans JP"/>
              </a:rPr>
              <a:t>データ管理型システム（防災、施設・設備等の管理、地図情報利用、</a:t>
            </a:r>
            <a:r>
              <a:rPr lang="en" altLang="ja-JP" b="0" i="0">
                <a:solidFill>
                  <a:srgbClr val="1A1A1A"/>
                </a:solidFill>
                <a:effectLst/>
                <a:latin typeface="Noto Sans JP"/>
              </a:rPr>
              <a:t>IoT</a:t>
            </a:r>
            <a:r>
              <a:rPr lang="ja-JP" altLang="en-US" b="0" i="0">
                <a:solidFill>
                  <a:srgbClr val="1A1A1A"/>
                </a:solidFill>
                <a:effectLst/>
                <a:latin typeface="Noto Sans JP"/>
              </a:rPr>
              <a:t>機器利用等）</a:t>
            </a:r>
            <a:endParaRPr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EAE4727-2BCE-C042-2C8F-A3BFC06695AF}"/>
              </a:ext>
            </a:extLst>
          </p:cNvPr>
          <p:cNvSpPr/>
          <p:nvPr/>
        </p:nvSpPr>
        <p:spPr>
          <a:xfrm>
            <a:off x="19031287" y="4829286"/>
            <a:ext cx="1458248" cy="20090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141519"/>
            <a:r>
              <a:rPr kumimoji="1" lang="ja-JP" altLang="en-US" sz="1498" b="1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拠点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F20E180-1946-2FCE-EA22-C7B862282A03}"/>
              </a:ext>
            </a:extLst>
          </p:cNvPr>
          <p:cNvSpPr/>
          <p:nvPr/>
        </p:nvSpPr>
        <p:spPr>
          <a:xfrm>
            <a:off x="9835045" y="3301212"/>
            <a:ext cx="1035530" cy="34972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41519"/>
            <a:r>
              <a:rPr kumimoji="1" lang="ja-JP" altLang="en-US" sz="1124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デジタル庁</a:t>
            </a:r>
            <a:br>
              <a:rPr kumimoji="1" lang="en-US" altLang="ja-JP" sz="1124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kumimoji="1" lang="ja-JP" altLang="en-US" sz="1124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マイナ認証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E62FF07-AFA9-4B0B-AACB-3792B2399488}"/>
              </a:ext>
            </a:extLst>
          </p:cNvPr>
          <p:cNvSpPr/>
          <p:nvPr/>
        </p:nvSpPr>
        <p:spPr>
          <a:xfrm>
            <a:off x="6777822" y="3797012"/>
            <a:ext cx="11107398" cy="884801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141519"/>
            <a:r>
              <a:rPr kumimoji="1" lang="ja-JP" altLang="en-US" sz="1498">
                <a:solidFill>
                  <a:prstClr val="white">
                    <a:lumMod val="50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ガバメントクラウド</a:t>
            </a:r>
          </a:p>
        </p:txBody>
      </p:sp>
      <p:pic>
        <p:nvPicPr>
          <p:cNvPr id="5" name="Graphic 66599">
            <a:extLst>
              <a:ext uri="{FF2B5EF4-FFF2-40B4-BE49-F238E27FC236}">
                <a16:creationId xmlns:a16="http://schemas.microsoft.com/office/drawing/2014/main" id="{086A4D14-9319-A9F9-6665-2CF81B24F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964056" y="4949069"/>
            <a:ext cx="570750" cy="570750"/>
          </a:xfrm>
          <a:prstGeom prst="rect">
            <a:avLst/>
          </a:prstGeom>
        </p:spPr>
      </p:pic>
      <p:pic>
        <p:nvPicPr>
          <p:cNvPr id="6" name="Graphic 66606">
            <a:extLst>
              <a:ext uri="{FF2B5EF4-FFF2-40B4-BE49-F238E27FC236}">
                <a16:creationId xmlns:a16="http://schemas.microsoft.com/office/drawing/2014/main" id="{9A58EBEE-B9A6-4234-2366-AAEA92E34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24602" y="5723615"/>
            <a:ext cx="570750" cy="570750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2E174FF-5B8B-FF2F-12CE-92889D038D77}"/>
              </a:ext>
            </a:extLst>
          </p:cNvPr>
          <p:cNvSpPr/>
          <p:nvPr/>
        </p:nvSpPr>
        <p:spPr>
          <a:xfrm>
            <a:off x="7140193" y="4194055"/>
            <a:ext cx="5679388" cy="56101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141519"/>
            <a:r>
              <a:rPr kumimoji="1" lang="ja-JP" altLang="en-US" sz="1498" b="1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収集・配信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39F41A6-1744-AE52-D4D0-C175700A9A5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1558" y="5981205"/>
            <a:ext cx="463103" cy="455808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70C32B0-8797-5AF3-CFD3-72D998FE55C0}"/>
              </a:ext>
            </a:extLst>
          </p:cNvPr>
          <p:cNvSpPr txBox="1"/>
          <p:nvPr/>
        </p:nvSpPr>
        <p:spPr>
          <a:xfrm>
            <a:off x="5560326" y="6440778"/>
            <a:ext cx="665567" cy="284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41519"/>
            <a:r>
              <a:rPr kumimoji="1" lang="ja-JP" altLang="en-US" sz="1248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利用者</a:t>
            </a:r>
            <a:endParaRPr kumimoji="1" lang="en-US" altLang="ja-JP" sz="1248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10" name="カギ線コネクタ 9">
            <a:extLst>
              <a:ext uri="{FF2B5EF4-FFF2-40B4-BE49-F238E27FC236}">
                <a16:creationId xmlns:a16="http://schemas.microsoft.com/office/drawing/2014/main" id="{C4CF8683-E95E-DE78-7125-79ADF311D4EC}"/>
              </a:ext>
            </a:extLst>
          </p:cNvPr>
          <p:cNvCxnSpPr>
            <a:cxnSpLocks/>
            <a:stCxn id="9" idx="3"/>
            <a:endCxn id="18" idx="1"/>
          </p:cNvCxnSpPr>
          <p:nvPr/>
        </p:nvCxnSpPr>
        <p:spPr>
          <a:xfrm flipV="1">
            <a:off x="6225893" y="5279392"/>
            <a:ext cx="1300810" cy="1303573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0ACD9BC-EE4C-8DE0-9889-E3F3CC6EFE36}"/>
              </a:ext>
            </a:extLst>
          </p:cNvPr>
          <p:cNvSpPr/>
          <p:nvPr/>
        </p:nvSpPr>
        <p:spPr>
          <a:xfrm>
            <a:off x="12937838" y="4206462"/>
            <a:ext cx="4757133" cy="58851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 defTabSz="1141519"/>
            <a:r>
              <a:rPr kumimoji="1" lang="ja-JP" altLang="en-US" sz="1498" b="1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分析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38B4FA97-159B-6E3C-2329-F5D9ABE7DDA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1495" y="5447440"/>
            <a:ext cx="480554" cy="455808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B9901D4-8AA7-A360-7EEF-34EF30E6E9DF}"/>
              </a:ext>
            </a:extLst>
          </p:cNvPr>
          <p:cNvSpPr txBox="1"/>
          <p:nvPr/>
        </p:nvSpPr>
        <p:spPr>
          <a:xfrm>
            <a:off x="19235474" y="5907351"/>
            <a:ext cx="997389" cy="476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141519"/>
            <a:r>
              <a:rPr kumimoji="1" lang="ja-JP" altLang="en-US" sz="1248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職員</a:t>
            </a:r>
            <a:endParaRPr kumimoji="1" lang="en-US" altLang="ja-JP" sz="1248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 defTabSz="1141519"/>
            <a:r>
              <a:rPr kumimoji="1" lang="ja-JP" altLang="en-US" sz="1248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（分析者）</a:t>
            </a:r>
          </a:p>
        </p:txBody>
      </p:sp>
      <p:cxnSp>
        <p:nvCxnSpPr>
          <p:cNvPr id="14" name="カギ線コネクタ 13">
            <a:extLst>
              <a:ext uri="{FF2B5EF4-FFF2-40B4-BE49-F238E27FC236}">
                <a16:creationId xmlns:a16="http://schemas.microsoft.com/office/drawing/2014/main" id="{12D2ACA3-4F35-7A4D-DCCC-6C082604D2B2}"/>
              </a:ext>
            </a:extLst>
          </p:cNvPr>
          <p:cNvCxnSpPr>
            <a:cxnSpLocks/>
            <a:stCxn id="34" idx="6"/>
            <a:endCxn id="3" idx="2"/>
          </p:cNvCxnSpPr>
          <p:nvPr/>
        </p:nvCxnSpPr>
        <p:spPr>
          <a:xfrm flipV="1">
            <a:off x="8982023" y="3650940"/>
            <a:ext cx="1370787" cy="1543366"/>
          </a:xfrm>
          <a:prstGeom prst="bentConnector2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7851D59-257F-9340-919E-B3F30914094A}"/>
              </a:ext>
            </a:extLst>
          </p:cNvPr>
          <p:cNvSpPr txBox="1"/>
          <p:nvPr/>
        </p:nvSpPr>
        <p:spPr>
          <a:xfrm>
            <a:off x="6017912" y="6136436"/>
            <a:ext cx="851800" cy="22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1519"/>
            <a:r>
              <a:rPr lang="en-US" altLang="en-US" sz="874" dirty="0" err="1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インターネット</a:t>
            </a:r>
            <a:endParaRPr lang="en-US" altLang="en-US" sz="874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16" name="Oval 28">
            <a:extLst>
              <a:ext uri="{FF2B5EF4-FFF2-40B4-BE49-F238E27FC236}">
                <a16:creationId xmlns:a16="http://schemas.microsoft.com/office/drawing/2014/main" id="{1B3A0226-1954-CF16-D4DB-474259028B1B}"/>
              </a:ext>
            </a:extLst>
          </p:cNvPr>
          <p:cNvSpPr>
            <a:spLocks noChangeAspect="1"/>
          </p:cNvSpPr>
          <p:nvPr/>
        </p:nvSpPr>
        <p:spPr bwMode="auto">
          <a:xfrm>
            <a:off x="7031736" y="4094713"/>
            <a:ext cx="410941" cy="410941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defTabSz="1141519">
              <a:defRPr/>
            </a:pPr>
            <a:r>
              <a:rPr lang="en-US" sz="1748" b="1" dirty="0">
                <a:solidFill>
                  <a:prstClr val="white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１</a:t>
            </a:r>
          </a:p>
        </p:txBody>
      </p:sp>
      <p:sp>
        <p:nvSpPr>
          <p:cNvPr id="17" name="Oval 28">
            <a:extLst>
              <a:ext uri="{FF2B5EF4-FFF2-40B4-BE49-F238E27FC236}">
                <a16:creationId xmlns:a16="http://schemas.microsoft.com/office/drawing/2014/main" id="{FF06E69C-7A55-D970-2452-C2CCC8410EB6}"/>
              </a:ext>
            </a:extLst>
          </p:cNvPr>
          <p:cNvSpPr>
            <a:spLocks noChangeAspect="1"/>
          </p:cNvSpPr>
          <p:nvPr/>
        </p:nvSpPr>
        <p:spPr bwMode="auto">
          <a:xfrm>
            <a:off x="16591248" y="4094712"/>
            <a:ext cx="410941" cy="410941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defTabSz="1141519">
              <a:defRPr/>
            </a:pPr>
            <a:r>
              <a:rPr lang="en-US" sz="1748" b="1" dirty="0">
                <a:solidFill>
                  <a:prstClr val="white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2</a:t>
            </a:r>
          </a:p>
        </p:txBody>
      </p:sp>
      <p:pic>
        <p:nvPicPr>
          <p:cNvPr id="18" name="Graphic 6">
            <a:extLst>
              <a:ext uri="{FF2B5EF4-FFF2-40B4-BE49-F238E27FC236}">
                <a16:creationId xmlns:a16="http://schemas.microsoft.com/office/drawing/2014/main" id="{875DA1D4-3EA2-8828-2300-8267CF51D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 bwMode="auto">
          <a:xfrm>
            <a:off x="7526703" y="5077157"/>
            <a:ext cx="404469" cy="40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5FAB07F-64B9-3B23-BA1F-E4E7FD4FFBB5}"/>
              </a:ext>
            </a:extLst>
          </p:cNvPr>
          <p:cNvSpPr txBox="1"/>
          <p:nvPr/>
        </p:nvSpPr>
        <p:spPr>
          <a:xfrm>
            <a:off x="6959403" y="5452231"/>
            <a:ext cx="1493667" cy="322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1519"/>
            <a:r>
              <a:rPr lang="en-US" altLang="en-US" sz="749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Elastic Load Balancing</a:t>
            </a:r>
          </a:p>
          <a:p>
            <a:pPr algn="ctr" defTabSz="1141519"/>
            <a:r>
              <a:rPr lang="en-US" altLang="en-US" sz="749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負荷分散</a:t>
            </a:r>
          </a:p>
        </p:txBody>
      </p:sp>
      <p:pic>
        <p:nvPicPr>
          <p:cNvPr id="20" name="Graphic 8">
            <a:extLst>
              <a:ext uri="{FF2B5EF4-FFF2-40B4-BE49-F238E27FC236}">
                <a16:creationId xmlns:a16="http://schemas.microsoft.com/office/drawing/2014/main" id="{A77DB6F1-8392-3D10-6644-EF7AF4E6A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 bwMode="auto">
          <a:xfrm>
            <a:off x="8827964" y="6695573"/>
            <a:ext cx="404469" cy="40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F15527C-9DBF-B153-AC3A-FB24C4FABE94}"/>
              </a:ext>
            </a:extLst>
          </p:cNvPr>
          <p:cNvSpPr txBox="1"/>
          <p:nvPr/>
        </p:nvSpPr>
        <p:spPr>
          <a:xfrm>
            <a:off x="8518711" y="7068938"/>
            <a:ext cx="1022975" cy="43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1519"/>
            <a:r>
              <a:rPr kumimoji="1" lang="en-US" altLang="ja-JP" sz="749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Amazon S3</a:t>
            </a:r>
          </a:p>
          <a:p>
            <a:pPr algn="ctr" defTabSz="1141519"/>
            <a:r>
              <a:rPr kumimoji="1" lang="ja-JP" altLang="en-US" sz="749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コンテンツ配信</a:t>
            </a:r>
            <a:endParaRPr kumimoji="1" lang="en-US" altLang="ja-JP" sz="749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 defTabSz="1141519"/>
            <a:r>
              <a:rPr kumimoji="1" lang="ja-JP" altLang="en-US" sz="749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ストレージ</a:t>
            </a:r>
            <a:endParaRPr kumimoji="1" lang="ja-JP" altLang="en-US" sz="749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22" name="Graphic 19">
            <a:extLst>
              <a:ext uri="{FF2B5EF4-FFF2-40B4-BE49-F238E27FC236}">
                <a16:creationId xmlns:a16="http://schemas.microsoft.com/office/drawing/2014/main" id="{755CDA00-38CC-1757-69FB-E189F308B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 bwMode="auto">
          <a:xfrm>
            <a:off x="7543295" y="6695573"/>
            <a:ext cx="404469" cy="40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916187A-A632-A66F-A7A3-0550943DDC09}"/>
              </a:ext>
            </a:extLst>
          </p:cNvPr>
          <p:cNvSpPr txBox="1"/>
          <p:nvPr/>
        </p:nvSpPr>
        <p:spPr>
          <a:xfrm>
            <a:off x="7092963" y="7045476"/>
            <a:ext cx="1305135" cy="322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1519"/>
            <a:r>
              <a:rPr kumimoji="1" lang="en-US" altLang="ja-JP" sz="749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Amazon CloudFront</a:t>
            </a:r>
          </a:p>
          <a:p>
            <a:pPr algn="ctr" defTabSz="1141519"/>
            <a:r>
              <a:rPr kumimoji="1" lang="ja-JP" altLang="en-US" sz="749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フロントエンド配信</a:t>
            </a:r>
            <a:r>
              <a:rPr kumimoji="1" lang="en-US" altLang="ja-JP" sz="749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CDN</a:t>
            </a:r>
            <a:endParaRPr kumimoji="1" lang="ja-JP" altLang="en-US" sz="749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24" name="カギ線コネクタ 23">
            <a:extLst>
              <a:ext uri="{FF2B5EF4-FFF2-40B4-BE49-F238E27FC236}">
                <a16:creationId xmlns:a16="http://schemas.microsoft.com/office/drawing/2014/main" id="{2A58B344-D8F2-C525-3009-18FF219C17CC}"/>
              </a:ext>
            </a:extLst>
          </p:cNvPr>
          <p:cNvCxnSpPr>
            <a:cxnSpLocks/>
            <a:stCxn id="9" idx="3"/>
            <a:endCxn id="22" idx="1"/>
          </p:cNvCxnSpPr>
          <p:nvPr/>
        </p:nvCxnSpPr>
        <p:spPr>
          <a:xfrm>
            <a:off x="6225893" y="6582965"/>
            <a:ext cx="1317402" cy="314843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EE95C6E9-1834-AEAB-59F1-93DE2219A6ED}"/>
              </a:ext>
            </a:extLst>
          </p:cNvPr>
          <p:cNvCxnSpPr>
            <a:cxnSpLocks/>
            <a:stCxn id="22" idx="3"/>
            <a:endCxn id="20" idx="1"/>
          </p:cNvCxnSpPr>
          <p:nvPr/>
        </p:nvCxnSpPr>
        <p:spPr>
          <a:xfrm>
            <a:off x="7947764" y="6897808"/>
            <a:ext cx="880200" cy="0"/>
          </a:xfrm>
          <a:prstGeom prst="straightConnector1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02BB49E-ED31-0A2B-9EDE-B6286994B09F}"/>
              </a:ext>
            </a:extLst>
          </p:cNvPr>
          <p:cNvSpPr txBox="1"/>
          <p:nvPr/>
        </p:nvSpPr>
        <p:spPr>
          <a:xfrm>
            <a:off x="8374552" y="4843384"/>
            <a:ext cx="841258" cy="207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1519"/>
            <a:r>
              <a:rPr kumimoji="1" lang="en-US" altLang="ja-JP" sz="749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Amazon ECS</a:t>
            </a:r>
            <a:endParaRPr kumimoji="1" lang="en-US" altLang="ja-JP" sz="749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7" name="Rectangle 43">
            <a:extLst>
              <a:ext uri="{FF2B5EF4-FFF2-40B4-BE49-F238E27FC236}">
                <a16:creationId xmlns:a16="http://schemas.microsoft.com/office/drawing/2014/main" id="{C93E0DCF-BF72-6456-EE88-DAC6C5EAB910}"/>
              </a:ext>
            </a:extLst>
          </p:cNvPr>
          <p:cNvSpPr/>
          <p:nvPr/>
        </p:nvSpPr>
        <p:spPr>
          <a:xfrm>
            <a:off x="8244020" y="4878225"/>
            <a:ext cx="864000" cy="916762"/>
          </a:xfrm>
          <a:prstGeom prst="rect">
            <a:avLst/>
          </a:prstGeom>
          <a:noFill/>
          <a:ln w="12700" cap="flat" cmpd="sng" algn="ctr">
            <a:solidFill>
              <a:srgbClr val="D86613"/>
            </a:solidFill>
            <a:prstDash val="dash"/>
            <a:miter lim="800000"/>
          </a:ln>
          <a:effectLst/>
        </p:spPr>
        <p:txBody>
          <a:bodyPr rot="0" spcFirstLastPara="0" vertOverflow="overflow" horzOverflow="overflow" vert="horz" wrap="square" lIns="114150" tIns="0" rIns="449410" bIns="570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1141519">
              <a:defRPr/>
            </a:pPr>
            <a:endParaRPr lang="en-US" sz="749" kern="0">
              <a:solidFill>
                <a:srgbClr val="D86613"/>
              </a:solidFill>
              <a:latin typeface="Arial" panose="020B0604020202020204"/>
            </a:endParaRPr>
          </a:p>
        </p:txBody>
      </p:sp>
      <p:pic>
        <p:nvPicPr>
          <p:cNvPr id="28" name="Graphic 18">
            <a:extLst>
              <a:ext uri="{FF2B5EF4-FFF2-40B4-BE49-F238E27FC236}">
                <a16:creationId xmlns:a16="http://schemas.microsoft.com/office/drawing/2014/main" id="{831A1897-0F62-A879-055C-08E99A0F6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 bwMode="auto">
          <a:xfrm>
            <a:off x="8239504" y="4876494"/>
            <a:ext cx="242404" cy="24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Graphic 13">
            <a:extLst>
              <a:ext uri="{FF2B5EF4-FFF2-40B4-BE49-F238E27FC236}">
                <a16:creationId xmlns:a16="http://schemas.microsoft.com/office/drawing/2014/main" id="{27C4ADD4-0034-C583-ADD4-378C4FD39D4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509282" y="5050447"/>
            <a:ext cx="449410" cy="449410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6E0047A-AB42-670E-2F40-FA08782798B0}"/>
              </a:ext>
            </a:extLst>
          </p:cNvPr>
          <p:cNvSpPr txBox="1"/>
          <p:nvPr/>
        </p:nvSpPr>
        <p:spPr>
          <a:xfrm>
            <a:off x="8355232" y="5433191"/>
            <a:ext cx="737702" cy="322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141519"/>
            <a:r>
              <a:rPr kumimoji="1" lang="ja-JP" altLang="en-US" sz="749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バックエンド</a:t>
            </a:r>
            <a:endParaRPr kumimoji="1" lang="en-US" altLang="ja-JP" sz="749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 defTabSz="1141519"/>
            <a:r>
              <a:rPr kumimoji="1" lang="ja-JP" altLang="en-US" sz="749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アプリケーション</a:t>
            </a:r>
            <a:endParaRPr kumimoji="1" lang="ja-JP" altLang="en-US" sz="749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2DFDC09-FD35-2099-EF7D-2C7B1ACC685B}"/>
              </a:ext>
            </a:extLst>
          </p:cNvPr>
          <p:cNvSpPr txBox="1"/>
          <p:nvPr/>
        </p:nvSpPr>
        <p:spPr>
          <a:xfrm>
            <a:off x="8963956" y="6121735"/>
            <a:ext cx="1337647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altLang="en-US" sz="75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Amazon </a:t>
            </a:r>
            <a:r>
              <a:rPr lang="en-US" altLang="en-US" sz="750" dirty="0" err="1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DocumentDB</a:t>
            </a:r>
            <a:endParaRPr lang="en-US" altLang="en-US" sz="75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ctr"/>
            <a:r>
              <a:rPr lang="en-US" altLang="en-US" sz="75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Web</a:t>
            </a:r>
            <a:r>
              <a:rPr lang="ja-JP" altLang="en-US" sz="75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フォーム内容保管</a:t>
            </a:r>
            <a:endParaRPr lang="en-US" altLang="ja-JP" sz="75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75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ユーザ情報保管</a:t>
            </a:r>
            <a:endParaRPr lang="en-US" altLang="ja-JP" sz="75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75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データベース</a:t>
            </a:r>
            <a:endParaRPr lang="en-US" altLang="en-US" sz="75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32" name="Graphic 18">
            <a:extLst>
              <a:ext uri="{FF2B5EF4-FFF2-40B4-BE49-F238E27FC236}">
                <a16:creationId xmlns:a16="http://schemas.microsoft.com/office/drawing/2014/main" id="{EBF8FD21-974D-54D5-ED69-858288B68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 bwMode="auto">
          <a:xfrm>
            <a:off x="9430544" y="5767612"/>
            <a:ext cx="404469" cy="40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カギ線コネクタ 32">
            <a:extLst>
              <a:ext uri="{FF2B5EF4-FFF2-40B4-BE49-F238E27FC236}">
                <a16:creationId xmlns:a16="http://schemas.microsoft.com/office/drawing/2014/main" id="{1631F9A4-F737-E415-06A2-9914E10C58EC}"/>
              </a:ext>
            </a:extLst>
          </p:cNvPr>
          <p:cNvCxnSpPr>
            <a:cxnSpLocks/>
            <a:stCxn id="35" idx="6"/>
            <a:endCxn id="32" idx="1"/>
          </p:cNvCxnSpPr>
          <p:nvPr/>
        </p:nvCxnSpPr>
        <p:spPr>
          <a:xfrm>
            <a:off x="8982023" y="5329067"/>
            <a:ext cx="448521" cy="640780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28">
            <a:extLst>
              <a:ext uri="{FF2B5EF4-FFF2-40B4-BE49-F238E27FC236}">
                <a16:creationId xmlns:a16="http://schemas.microsoft.com/office/drawing/2014/main" id="{2EBEDA0D-C010-8DCC-8D69-AEA07A893A6B}"/>
              </a:ext>
            </a:extLst>
          </p:cNvPr>
          <p:cNvSpPr>
            <a:spLocks noChangeAspect="1"/>
          </p:cNvSpPr>
          <p:nvPr/>
        </p:nvSpPr>
        <p:spPr bwMode="auto">
          <a:xfrm>
            <a:off x="8892141" y="5149365"/>
            <a:ext cx="89882" cy="89882"/>
          </a:xfrm>
          <a:prstGeom prst="ellipse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defTabSz="1141519">
              <a:defRPr/>
            </a:pPr>
            <a:endParaRPr lang="en-US" sz="1748" b="1" dirty="0">
              <a:solidFill>
                <a:prstClr val="white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35" name="Oval 28">
            <a:extLst>
              <a:ext uri="{FF2B5EF4-FFF2-40B4-BE49-F238E27FC236}">
                <a16:creationId xmlns:a16="http://schemas.microsoft.com/office/drawing/2014/main" id="{A31A1A73-3B54-F7AB-98F6-722431944EF8}"/>
              </a:ext>
            </a:extLst>
          </p:cNvPr>
          <p:cNvSpPr>
            <a:spLocks noChangeAspect="1"/>
          </p:cNvSpPr>
          <p:nvPr/>
        </p:nvSpPr>
        <p:spPr bwMode="auto">
          <a:xfrm>
            <a:off x="8892141" y="5284126"/>
            <a:ext cx="89882" cy="89882"/>
          </a:xfrm>
          <a:prstGeom prst="ellipse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defTabSz="1141519">
              <a:defRPr/>
            </a:pPr>
            <a:endParaRPr lang="en-US" sz="1748" b="1" dirty="0">
              <a:solidFill>
                <a:prstClr val="white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36" name="Oval 28">
            <a:extLst>
              <a:ext uri="{FF2B5EF4-FFF2-40B4-BE49-F238E27FC236}">
                <a16:creationId xmlns:a16="http://schemas.microsoft.com/office/drawing/2014/main" id="{1593E11D-C518-7A21-1109-B7969E876103}"/>
              </a:ext>
            </a:extLst>
          </p:cNvPr>
          <p:cNvSpPr>
            <a:spLocks noChangeAspect="1"/>
          </p:cNvSpPr>
          <p:nvPr/>
        </p:nvSpPr>
        <p:spPr bwMode="auto">
          <a:xfrm>
            <a:off x="16656521" y="5436474"/>
            <a:ext cx="89882" cy="89882"/>
          </a:xfrm>
          <a:prstGeom prst="ellipse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defTabSz="1141519">
              <a:defRPr/>
            </a:pPr>
            <a:endParaRPr lang="en-US" sz="1748" b="1" dirty="0">
              <a:solidFill>
                <a:prstClr val="white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01C8C946-5DAC-A47E-415A-71C3FADF69D1}"/>
              </a:ext>
            </a:extLst>
          </p:cNvPr>
          <p:cNvCxnSpPr>
            <a:cxnSpLocks/>
            <a:stCxn id="18" idx="3"/>
            <a:endCxn id="29" idx="1"/>
          </p:cNvCxnSpPr>
          <p:nvPr/>
        </p:nvCxnSpPr>
        <p:spPr>
          <a:xfrm flipV="1">
            <a:off x="7931172" y="5275152"/>
            <a:ext cx="578110" cy="4240"/>
          </a:xfrm>
          <a:prstGeom prst="straightConnector1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A8B04E9-7D55-272D-59DE-6716F583C061}"/>
              </a:ext>
            </a:extLst>
          </p:cNvPr>
          <p:cNvSpPr/>
          <p:nvPr/>
        </p:nvSpPr>
        <p:spPr>
          <a:xfrm>
            <a:off x="8338364" y="3154476"/>
            <a:ext cx="3811797" cy="564035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141519"/>
            <a:r>
              <a:rPr kumimoji="1" lang="ja-JP" altLang="en-US" sz="1498" b="1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国民認証</a:t>
            </a:r>
          </a:p>
        </p:txBody>
      </p:sp>
      <p:sp>
        <p:nvSpPr>
          <p:cNvPr id="39" name="Oval 28">
            <a:extLst>
              <a:ext uri="{FF2B5EF4-FFF2-40B4-BE49-F238E27FC236}">
                <a16:creationId xmlns:a16="http://schemas.microsoft.com/office/drawing/2014/main" id="{8A31A359-EFF4-C4C0-7DBD-B43848A31EB1}"/>
              </a:ext>
            </a:extLst>
          </p:cNvPr>
          <p:cNvSpPr>
            <a:spLocks noChangeAspect="1"/>
          </p:cNvSpPr>
          <p:nvPr/>
        </p:nvSpPr>
        <p:spPr bwMode="auto">
          <a:xfrm>
            <a:off x="8254772" y="3061550"/>
            <a:ext cx="410941" cy="410941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defTabSz="1141519">
              <a:defRPr/>
            </a:pPr>
            <a:r>
              <a:rPr lang="en-US" sz="1748" b="1" dirty="0">
                <a:solidFill>
                  <a:prstClr val="white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3</a:t>
            </a:r>
          </a:p>
        </p:txBody>
      </p:sp>
      <p:sp>
        <p:nvSpPr>
          <p:cNvPr id="40" name="Oval 28">
            <a:extLst>
              <a:ext uri="{FF2B5EF4-FFF2-40B4-BE49-F238E27FC236}">
                <a16:creationId xmlns:a16="http://schemas.microsoft.com/office/drawing/2014/main" id="{22D742AD-F55B-B138-AA15-C0EDED57E5F2}"/>
              </a:ext>
            </a:extLst>
          </p:cNvPr>
          <p:cNvSpPr>
            <a:spLocks noChangeAspect="1"/>
          </p:cNvSpPr>
          <p:nvPr/>
        </p:nvSpPr>
        <p:spPr bwMode="auto">
          <a:xfrm>
            <a:off x="16656521" y="6178464"/>
            <a:ext cx="89882" cy="89882"/>
          </a:xfrm>
          <a:prstGeom prst="ellipse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defTabSz="1141519">
              <a:defRPr/>
            </a:pPr>
            <a:endParaRPr lang="en-US" sz="1748" b="1" dirty="0">
              <a:solidFill>
                <a:prstClr val="white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41" name="Oval 28">
            <a:extLst>
              <a:ext uri="{FF2B5EF4-FFF2-40B4-BE49-F238E27FC236}">
                <a16:creationId xmlns:a16="http://schemas.microsoft.com/office/drawing/2014/main" id="{7B88219F-EF2D-AB38-6E40-F91BA8B00FDD}"/>
              </a:ext>
            </a:extLst>
          </p:cNvPr>
          <p:cNvSpPr>
            <a:spLocks noChangeAspect="1"/>
          </p:cNvSpPr>
          <p:nvPr/>
        </p:nvSpPr>
        <p:spPr bwMode="auto">
          <a:xfrm>
            <a:off x="16656521" y="6321152"/>
            <a:ext cx="89882" cy="89882"/>
          </a:xfrm>
          <a:prstGeom prst="ellipse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defTabSz="1141519">
              <a:defRPr/>
            </a:pPr>
            <a:endParaRPr lang="en-US" sz="1748" b="1" dirty="0">
              <a:solidFill>
                <a:prstClr val="white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AB70FBEA-600F-3855-FBC4-64202C132961}"/>
              </a:ext>
            </a:extLst>
          </p:cNvPr>
          <p:cNvSpPr/>
          <p:nvPr/>
        </p:nvSpPr>
        <p:spPr>
          <a:xfrm>
            <a:off x="7140194" y="10714922"/>
            <a:ext cx="4769420" cy="154843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 defTabSz="1141519"/>
            <a:r>
              <a:rPr kumimoji="1" lang="ja-JP" altLang="en-US" sz="1498" b="1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分析結果公開</a:t>
            </a:r>
          </a:p>
        </p:txBody>
      </p: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DE713E19-3F27-7C80-640E-89C692CAEA6B}"/>
              </a:ext>
            </a:extLst>
          </p:cNvPr>
          <p:cNvGrpSpPr/>
          <p:nvPr/>
        </p:nvGrpSpPr>
        <p:grpSpPr>
          <a:xfrm>
            <a:off x="8859467" y="11145559"/>
            <a:ext cx="1022975" cy="807941"/>
            <a:chOff x="2487617" y="3901785"/>
            <a:chExt cx="819455" cy="647201"/>
          </a:xfrm>
        </p:grpSpPr>
        <p:pic>
          <p:nvPicPr>
            <p:cNvPr id="44" name="Graphic 8">
              <a:extLst>
                <a:ext uri="{FF2B5EF4-FFF2-40B4-BE49-F238E27FC236}">
                  <a16:creationId xmlns:a16="http://schemas.microsoft.com/office/drawing/2014/main" id="{F79334F2-0495-7C54-4EC5-4FEEA66AB6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 bwMode="auto">
            <a:xfrm>
              <a:off x="2735344" y="3901785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C54ED3A0-B555-2AB7-5AD0-179AB0522715}"/>
                </a:ext>
              </a:extLst>
            </p:cNvPr>
            <p:cNvSpPr txBox="1"/>
            <p:nvPr/>
          </p:nvSpPr>
          <p:spPr>
            <a:xfrm>
              <a:off x="2487617" y="4197968"/>
              <a:ext cx="819455" cy="35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41519"/>
              <a:r>
                <a:rPr kumimoji="1" lang="en-US" altLang="ja-JP" sz="749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Amazon S3</a:t>
              </a:r>
            </a:p>
            <a:p>
              <a:pPr algn="ctr" defTabSz="1141519"/>
              <a:r>
                <a:rPr kumimoji="1" lang="ja-JP" altLang="en-US" sz="749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コンテンツ配信</a:t>
              </a:r>
              <a:endParaRPr kumimoji="1" lang="en-US" altLang="ja-JP" sz="749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  <a:p>
              <a:pPr algn="ctr" defTabSz="1141519"/>
              <a:r>
                <a:rPr kumimoji="1" lang="ja-JP" altLang="en-US" sz="749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ストレージ</a:t>
              </a:r>
              <a:endParaRPr kumimoji="1" lang="ja-JP" altLang="en-US" sz="749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8D91BB71-10E8-A246-9937-B367B31F5243}"/>
              </a:ext>
            </a:extLst>
          </p:cNvPr>
          <p:cNvGrpSpPr/>
          <p:nvPr/>
        </p:nvGrpSpPr>
        <p:grpSpPr>
          <a:xfrm>
            <a:off x="7433719" y="11138317"/>
            <a:ext cx="1305135" cy="676434"/>
            <a:chOff x="1345521" y="3895984"/>
            <a:chExt cx="1045479" cy="541858"/>
          </a:xfrm>
        </p:grpSpPr>
        <p:pic>
          <p:nvPicPr>
            <p:cNvPr id="47" name="Graphic 19">
              <a:extLst>
                <a:ext uri="{FF2B5EF4-FFF2-40B4-BE49-F238E27FC236}">
                  <a16:creationId xmlns:a16="http://schemas.microsoft.com/office/drawing/2014/main" id="{E2DED47E-09D2-0B19-A5DF-F3E256584A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 bwMode="auto">
            <a:xfrm>
              <a:off x="1706260" y="3895984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CBB8E6AC-AF21-5A9F-F606-012B6633C0E8}"/>
                </a:ext>
              </a:extLst>
            </p:cNvPr>
            <p:cNvSpPr txBox="1"/>
            <p:nvPr/>
          </p:nvSpPr>
          <p:spPr>
            <a:xfrm>
              <a:off x="1345521" y="4179175"/>
              <a:ext cx="1045479" cy="258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41519"/>
              <a:r>
                <a:rPr kumimoji="1" lang="en-US" altLang="ja-JP" sz="749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Amazon CloudFront</a:t>
              </a:r>
            </a:p>
            <a:p>
              <a:pPr algn="ctr" defTabSz="1141519"/>
              <a:r>
                <a:rPr kumimoji="1" lang="ja-JP" altLang="en-US" sz="749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フロントエンド配信</a:t>
              </a:r>
              <a:r>
                <a:rPr kumimoji="1" lang="en-US" altLang="ja-JP" sz="749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CDN</a:t>
              </a:r>
              <a:endParaRPr kumimoji="1" lang="ja-JP" altLang="en-US" sz="749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</p:grp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AD3B4A77-7DA8-2175-C9FC-4334082BEE9D}"/>
              </a:ext>
            </a:extLst>
          </p:cNvPr>
          <p:cNvCxnSpPr>
            <a:cxnSpLocks/>
            <a:stCxn id="47" idx="3"/>
            <a:endCxn id="44" idx="1"/>
          </p:cNvCxnSpPr>
          <p:nvPr/>
        </p:nvCxnSpPr>
        <p:spPr>
          <a:xfrm>
            <a:off x="8288520" y="11340550"/>
            <a:ext cx="880199" cy="7241"/>
          </a:xfrm>
          <a:prstGeom prst="straightConnector1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図 49">
            <a:extLst>
              <a:ext uri="{FF2B5EF4-FFF2-40B4-BE49-F238E27FC236}">
                <a16:creationId xmlns:a16="http://schemas.microsoft.com/office/drawing/2014/main" id="{DF43E33C-6019-8978-8D80-1E51372237F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832" y="12288639"/>
            <a:ext cx="480554" cy="455808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73F79A9C-A4BD-8F6F-9019-52D288EDA1FB}"/>
              </a:ext>
            </a:extLst>
          </p:cNvPr>
          <p:cNvSpPr txBox="1"/>
          <p:nvPr/>
        </p:nvSpPr>
        <p:spPr>
          <a:xfrm>
            <a:off x="5640476" y="12721687"/>
            <a:ext cx="505267" cy="284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41519"/>
            <a:r>
              <a:rPr kumimoji="1" lang="ja-JP" altLang="en-US" sz="1248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職員</a:t>
            </a:r>
          </a:p>
        </p:txBody>
      </p:sp>
      <p:cxnSp>
        <p:nvCxnSpPr>
          <p:cNvPr id="52" name="カギ線コネクタ 51">
            <a:extLst>
              <a:ext uri="{FF2B5EF4-FFF2-40B4-BE49-F238E27FC236}">
                <a16:creationId xmlns:a16="http://schemas.microsoft.com/office/drawing/2014/main" id="{6FCF7872-F854-11DF-D7B4-25BE9DA8D58F}"/>
              </a:ext>
            </a:extLst>
          </p:cNvPr>
          <p:cNvCxnSpPr>
            <a:cxnSpLocks/>
            <a:stCxn id="50" idx="0"/>
            <a:endCxn id="47" idx="1"/>
          </p:cNvCxnSpPr>
          <p:nvPr/>
        </p:nvCxnSpPr>
        <p:spPr>
          <a:xfrm rot="5400000" flipH="1" flipV="1">
            <a:off x="6414537" y="10819125"/>
            <a:ext cx="948087" cy="1990942"/>
          </a:xfrm>
          <a:prstGeom prst="bentConnector2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102">
            <a:extLst>
              <a:ext uri="{FF2B5EF4-FFF2-40B4-BE49-F238E27FC236}">
                <a16:creationId xmlns:a16="http://schemas.microsoft.com/office/drawing/2014/main" id="{4316A5FD-581B-EBC7-D332-89FC1E9080ED}"/>
              </a:ext>
            </a:extLst>
          </p:cNvPr>
          <p:cNvCxnSpPr>
            <a:cxnSpLocks/>
          </p:cNvCxnSpPr>
          <p:nvPr/>
        </p:nvCxnSpPr>
        <p:spPr>
          <a:xfrm flipH="1">
            <a:off x="9556698" y="11352643"/>
            <a:ext cx="9180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4" name="Graphic 19">
            <a:extLst>
              <a:ext uri="{FF2B5EF4-FFF2-40B4-BE49-F238E27FC236}">
                <a16:creationId xmlns:a16="http://schemas.microsoft.com/office/drawing/2014/main" id="{7E54160F-C10E-E7AF-AA38-97A565AD2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 bwMode="auto">
          <a:xfrm>
            <a:off x="10517665" y="11148544"/>
            <a:ext cx="424800" cy="4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22617E23-D3EE-F843-6C40-5B49F8C04A10}"/>
              </a:ext>
            </a:extLst>
          </p:cNvPr>
          <p:cNvSpPr txBox="1"/>
          <p:nvPr/>
        </p:nvSpPr>
        <p:spPr>
          <a:xfrm>
            <a:off x="10140471" y="11533919"/>
            <a:ext cx="120497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96438"/>
            <a:r>
              <a:rPr lang="en-US" altLang="en-US" sz="75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AWS </a:t>
            </a:r>
            <a:r>
              <a:rPr lang="en-US" altLang="en-US" sz="750" dirty="0" err="1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CodeBuild</a:t>
            </a:r>
            <a:endParaRPr lang="en-US" altLang="en-US" sz="75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pPr algn="ctr" defTabSz="1196438"/>
            <a:r>
              <a:rPr lang="ja-JP" altLang="en-US" sz="750">
                <a:latin typeface="Meiryo UI" panose="020B0604030504040204" pitchFamily="34" charset="-128"/>
                <a:ea typeface="Meiryo UI" panose="020B0604030504040204" pitchFamily="34" charset="-128"/>
              </a:rPr>
              <a:t>コードのビルド／デプロイ自動化</a:t>
            </a:r>
          </a:p>
        </p:txBody>
      </p:sp>
      <p:sp>
        <p:nvSpPr>
          <p:cNvPr id="56" name="Rectangle 206">
            <a:extLst>
              <a:ext uri="{FF2B5EF4-FFF2-40B4-BE49-F238E27FC236}">
                <a16:creationId xmlns:a16="http://schemas.microsoft.com/office/drawing/2014/main" id="{B8EF81FC-A31A-8D74-A35D-C0FBFB19A206}"/>
              </a:ext>
            </a:extLst>
          </p:cNvPr>
          <p:cNvSpPr/>
          <p:nvPr/>
        </p:nvSpPr>
        <p:spPr>
          <a:xfrm>
            <a:off x="10427251" y="12993204"/>
            <a:ext cx="640080" cy="6400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latin typeface="Meiryo" panose="020B0604030504040204" pitchFamily="34" charset="-128"/>
                <a:ea typeface="Meiryo" panose="020B0604030504040204" pitchFamily="34" charset="-128"/>
              </a:rPr>
              <a:t>コード</a:t>
            </a:r>
            <a:endParaRPr kumimoji="1" lang="en-US" altLang="ja-JP" sz="7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kumimoji="1" lang="ja-JP" altLang="en-US" sz="700" dirty="0">
                <a:latin typeface="Meiryo" panose="020B0604030504040204" pitchFamily="34" charset="-128"/>
                <a:ea typeface="Meiryo" panose="020B0604030504040204" pitchFamily="34" charset="-128"/>
              </a:rPr>
              <a:t>レポジトリ</a:t>
            </a:r>
            <a:endParaRPr kumimoji="1" lang="en-US" altLang="ja-JP" sz="7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09A32B3F-A392-E6A3-AAC6-A7C3F6BFE057}"/>
              </a:ext>
            </a:extLst>
          </p:cNvPr>
          <p:cNvSpPr txBox="1"/>
          <p:nvPr/>
        </p:nvSpPr>
        <p:spPr>
          <a:xfrm>
            <a:off x="14221903" y="13551166"/>
            <a:ext cx="689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96438"/>
            <a:r>
              <a:rPr kumimoji="1" lang="ja-JP" altLang="en-US" sz="120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開発者</a:t>
            </a:r>
          </a:p>
        </p:txBody>
      </p:sp>
      <p:cxnSp>
        <p:nvCxnSpPr>
          <p:cNvPr id="58" name="Straight Arrow Connector 84">
            <a:extLst>
              <a:ext uri="{FF2B5EF4-FFF2-40B4-BE49-F238E27FC236}">
                <a16:creationId xmlns:a16="http://schemas.microsoft.com/office/drawing/2014/main" id="{D24CBB65-D785-D4A7-6C54-2CCEFE7AEC91}"/>
              </a:ext>
            </a:extLst>
          </p:cNvPr>
          <p:cNvCxnSpPr>
            <a:cxnSpLocks/>
          </p:cNvCxnSpPr>
          <p:nvPr/>
        </p:nvCxnSpPr>
        <p:spPr>
          <a:xfrm flipH="1">
            <a:off x="11013693" y="13313244"/>
            <a:ext cx="34634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19">
            <a:extLst>
              <a:ext uri="{FF2B5EF4-FFF2-40B4-BE49-F238E27FC236}">
                <a16:creationId xmlns:a16="http://schemas.microsoft.com/office/drawing/2014/main" id="{7DC3977E-6416-3B1B-A635-C633420DA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9717" y="13631913"/>
            <a:ext cx="22919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例：</a:t>
            </a:r>
            <a:r>
              <a:rPr lang="en-US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GitHub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、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GitLab</a:t>
            </a:r>
          </a:p>
          <a:p>
            <a:pPr algn="ctr" eaLnBrk="1" hangingPunct="1"/>
            <a:r>
              <a:rPr lang="en-US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(</a:t>
            </a:r>
            <a:r>
              <a:rPr lang="en-US" altLang="en-US" sz="800" dirty="0" err="1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CodeCommit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は</a:t>
            </a:r>
            <a:r>
              <a:rPr lang="en-US" altLang="ja-JP" sz="800" dirty="0" err="1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DecapCMS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が未対応</a:t>
            </a:r>
            <a:r>
              <a:rPr lang="en-US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60" name="図 59">
            <a:extLst>
              <a:ext uri="{FF2B5EF4-FFF2-40B4-BE49-F238E27FC236}">
                <a16:creationId xmlns:a16="http://schemas.microsoft.com/office/drawing/2014/main" id="{2B92FC7F-50F5-9585-F714-F5158DF3505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347334" y="13031116"/>
            <a:ext cx="520701" cy="510491"/>
          </a:xfrm>
          <a:prstGeom prst="rect">
            <a:avLst/>
          </a:prstGeom>
        </p:spPr>
      </p:pic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38EE96A7-2733-72C7-1A33-6C51AFDC5B6B}"/>
              </a:ext>
            </a:extLst>
          </p:cNvPr>
          <p:cNvGrpSpPr/>
          <p:nvPr/>
        </p:nvGrpSpPr>
        <p:grpSpPr>
          <a:xfrm>
            <a:off x="13539908" y="12705461"/>
            <a:ext cx="892755" cy="665939"/>
            <a:chOff x="3273503" y="4263117"/>
            <a:chExt cx="892755" cy="665939"/>
          </a:xfrm>
        </p:grpSpPr>
        <p:pic>
          <p:nvPicPr>
            <p:cNvPr id="62" name="Graphic 66606">
              <a:extLst>
                <a:ext uri="{FF2B5EF4-FFF2-40B4-BE49-F238E27FC236}">
                  <a16:creationId xmlns:a16="http://schemas.microsoft.com/office/drawing/2014/main" id="{9C4373E9-012B-B1BF-9FB1-B0EC56995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385322" y="4263117"/>
              <a:ext cx="598193" cy="598193"/>
            </a:xfrm>
            <a:prstGeom prst="rect">
              <a:avLst/>
            </a:prstGeom>
          </p:spPr>
        </p:pic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E025A99E-11C4-C001-B11B-EEC4D056BFE8}"/>
                </a:ext>
              </a:extLst>
            </p:cNvPr>
            <p:cNvSpPr txBox="1"/>
            <p:nvPr/>
          </p:nvSpPr>
          <p:spPr>
            <a:xfrm>
              <a:off x="3273503" y="4695787"/>
              <a:ext cx="892755" cy="233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96438"/>
              <a:r>
                <a:rPr lang="en-US" altLang="en-US" sz="916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インターネット</a:t>
              </a:r>
            </a:p>
          </p:txBody>
        </p:sp>
      </p:grpSp>
      <p:cxnSp>
        <p:nvCxnSpPr>
          <p:cNvPr id="320" name="直線矢印コネクタ 319">
            <a:extLst>
              <a:ext uri="{FF2B5EF4-FFF2-40B4-BE49-F238E27FC236}">
                <a16:creationId xmlns:a16="http://schemas.microsoft.com/office/drawing/2014/main" id="{28720F86-5268-5B12-52BB-F0C30508A8CD}"/>
              </a:ext>
            </a:extLst>
          </p:cNvPr>
          <p:cNvCxnSpPr>
            <a:cxnSpLocks/>
            <a:stCxn id="55" idx="2"/>
            <a:endCxn id="56" idx="0"/>
          </p:cNvCxnSpPr>
          <p:nvPr/>
        </p:nvCxnSpPr>
        <p:spPr>
          <a:xfrm>
            <a:off x="10742958" y="11972501"/>
            <a:ext cx="4333" cy="1020703"/>
          </a:xfrm>
          <a:prstGeom prst="straightConnector1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1" name="テキスト ボックス 320">
            <a:extLst>
              <a:ext uri="{FF2B5EF4-FFF2-40B4-BE49-F238E27FC236}">
                <a16:creationId xmlns:a16="http://schemas.microsoft.com/office/drawing/2014/main" id="{7254A78D-C311-0C49-2507-F98F4A82D2BB}"/>
              </a:ext>
            </a:extLst>
          </p:cNvPr>
          <p:cNvSpPr txBox="1"/>
          <p:nvPr/>
        </p:nvSpPr>
        <p:spPr>
          <a:xfrm>
            <a:off x="6017912" y="10784794"/>
            <a:ext cx="851800" cy="22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1519"/>
            <a:r>
              <a:rPr lang="en-US" altLang="en-US" sz="874" dirty="0" err="1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インターネット</a:t>
            </a:r>
            <a:endParaRPr lang="en-US" altLang="en-US" sz="874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pic>
        <p:nvPicPr>
          <p:cNvPr id="322" name="Graphic 66606">
            <a:extLst>
              <a:ext uri="{FF2B5EF4-FFF2-40B4-BE49-F238E27FC236}">
                <a16:creationId xmlns:a16="http://schemas.microsoft.com/office/drawing/2014/main" id="{4463AFA8-F082-007C-104A-B60DC993C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24602" y="10357233"/>
            <a:ext cx="570750" cy="570750"/>
          </a:xfrm>
          <a:prstGeom prst="rect">
            <a:avLst/>
          </a:prstGeom>
        </p:spPr>
      </p:pic>
      <p:pic>
        <p:nvPicPr>
          <p:cNvPr id="323" name="Graphic 66606">
            <a:extLst>
              <a:ext uri="{FF2B5EF4-FFF2-40B4-BE49-F238E27FC236}">
                <a16:creationId xmlns:a16="http://schemas.microsoft.com/office/drawing/2014/main" id="{D8749177-576A-FFA1-B9AF-E13661679A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186020" y="5059731"/>
            <a:ext cx="570750" cy="570750"/>
          </a:xfrm>
          <a:prstGeom prst="rect">
            <a:avLst/>
          </a:prstGeom>
        </p:spPr>
      </p:pic>
      <p:sp>
        <p:nvSpPr>
          <p:cNvPr id="324" name="テキスト ボックス 323">
            <a:extLst>
              <a:ext uri="{FF2B5EF4-FFF2-40B4-BE49-F238E27FC236}">
                <a16:creationId xmlns:a16="http://schemas.microsoft.com/office/drawing/2014/main" id="{49A9917E-07E2-D1D9-6C0C-A659642088AE}"/>
              </a:ext>
            </a:extLst>
          </p:cNvPr>
          <p:cNvSpPr txBox="1"/>
          <p:nvPr/>
        </p:nvSpPr>
        <p:spPr>
          <a:xfrm>
            <a:off x="17993604" y="5483901"/>
            <a:ext cx="851800" cy="22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1519"/>
            <a:r>
              <a:rPr lang="en-US" altLang="en-US" sz="874" dirty="0" err="1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インターネット</a:t>
            </a:r>
            <a:endParaRPr lang="en-US" altLang="en-US" sz="874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pic>
        <p:nvPicPr>
          <p:cNvPr id="325" name="Graphic 40" descr="Amazon QuickSight service icon.">
            <a:extLst>
              <a:ext uri="{FF2B5EF4-FFF2-40B4-BE49-F238E27FC236}">
                <a16:creationId xmlns:a16="http://schemas.microsoft.com/office/drawing/2014/main" id="{1D61CB95-D65A-CB49-8753-7E9060E47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 bwMode="auto">
          <a:xfrm>
            <a:off x="16080402" y="5504146"/>
            <a:ext cx="403200" cy="4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" name="テキスト ボックス 325">
            <a:extLst>
              <a:ext uri="{FF2B5EF4-FFF2-40B4-BE49-F238E27FC236}">
                <a16:creationId xmlns:a16="http://schemas.microsoft.com/office/drawing/2014/main" id="{E012DB43-BD8A-4BD2-9C3A-1D80DBD45088}"/>
              </a:ext>
            </a:extLst>
          </p:cNvPr>
          <p:cNvSpPr txBox="1"/>
          <p:nvPr/>
        </p:nvSpPr>
        <p:spPr>
          <a:xfrm>
            <a:off x="15634509" y="5896672"/>
            <a:ext cx="133764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altLang="en-US" sz="75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Amazon </a:t>
            </a:r>
            <a:r>
              <a:rPr lang="en-US" altLang="en-US" sz="750" dirty="0" err="1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Quicksight</a:t>
            </a:r>
            <a:endParaRPr lang="en-US" altLang="en-US" sz="75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75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データ分析</a:t>
            </a:r>
            <a:endParaRPr lang="en-US" altLang="ja-JP" sz="75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ctr"/>
            <a:r>
              <a:rPr lang="ja-JP" altLang="en-US" sz="75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ダッシュボード</a:t>
            </a:r>
            <a:endParaRPr lang="en-US" altLang="en-US" sz="75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pic>
        <p:nvPicPr>
          <p:cNvPr id="327" name="図 326">
            <a:extLst>
              <a:ext uri="{FF2B5EF4-FFF2-40B4-BE49-F238E27FC236}">
                <a16:creationId xmlns:a16="http://schemas.microsoft.com/office/drawing/2014/main" id="{A2E9605E-FB9A-3073-4643-F0664A85FD6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1558" y="9698963"/>
            <a:ext cx="463103" cy="455808"/>
          </a:xfrm>
          <a:prstGeom prst="rect">
            <a:avLst/>
          </a:prstGeom>
        </p:spPr>
      </p:pic>
      <p:sp>
        <p:nvSpPr>
          <p:cNvPr id="328" name="テキスト ボックス 327">
            <a:extLst>
              <a:ext uri="{FF2B5EF4-FFF2-40B4-BE49-F238E27FC236}">
                <a16:creationId xmlns:a16="http://schemas.microsoft.com/office/drawing/2014/main" id="{22FCEB28-AFCA-2A82-6F57-8D9E236660F1}"/>
              </a:ext>
            </a:extLst>
          </p:cNvPr>
          <p:cNvSpPr txBox="1"/>
          <p:nvPr/>
        </p:nvSpPr>
        <p:spPr>
          <a:xfrm>
            <a:off x="5554715" y="10091630"/>
            <a:ext cx="676788" cy="284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41519"/>
            <a:r>
              <a:rPr kumimoji="1" lang="ja-JP" altLang="en-US" sz="1248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閲覧者</a:t>
            </a:r>
          </a:p>
        </p:txBody>
      </p:sp>
      <p:cxnSp>
        <p:nvCxnSpPr>
          <p:cNvPr id="329" name="カギ線コネクタ 328">
            <a:extLst>
              <a:ext uri="{FF2B5EF4-FFF2-40B4-BE49-F238E27FC236}">
                <a16:creationId xmlns:a16="http://schemas.microsoft.com/office/drawing/2014/main" id="{3C207B9F-8858-9652-3B51-41BF918035F8}"/>
              </a:ext>
            </a:extLst>
          </p:cNvPr>
          <p:cNvCxnSpPr>
            <a:cxnSpLocks/>
            <a:stCxn id="328" idx="2"/>
            <a:endCxn id="47" idx="1"/>
          </p:cNvCxnSpPr>
          <p:nvPr/>
        </p:nvCxnSpPr>
        <p:spPr>
          <a:xfrm rot="16200000" flipH="1">
            <a:off x="6406306" y="9862806"/>
            <a:ext cx="964549" cy="1990942"/>
          </a:xfrm>
          <a:prstGeom prst="bentConnector2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カギ線コネクタ 329">
            <a:extLst>
              <a:ext uri="{FF2B5EF4-FFF2-40B4-BE49-F238E27FC236}">
                <a16:creationId xmlns:a16="http://schemas.microsoft.com/office/drawing/2014/main" id="{34FB5E44-E4B0-D264-E26A-3F672B2AACE2}"/>
              </a:ext>
            </a:extLst>
          </p:cNvPr>
          <p:cNvCxnSpPr>
            <a:cxnSpLocks/>
            <a:stCxn id="327" idx="3"/>
            <a:endCxn id="325" idx="3"/>
          </p:cNvCxnSpPr>
          <p:nvPr/>
        </p:nvCxnSpPr>
        <p:spPr>
          <a:xfrm flipV="1">
            <a:off x="6124661" y="5705746"/>
            <a:ext cx="10358941" cy="4221121"/>
          </a:xfrm>
          <a:prstGeom prst="bentConnector3">
            <a:avLst>
              <a:gd name="adj1" fmla="val 115624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角丸四角形 330">
            <a:extLst>
              <a:ext uri="{FF2B5EF4-FFF2-40B4-BE49-F238E27FC236}">
                <a16:creationId xmlns:a16="http://schemas.microsoft.com/office/drawing/2014/main" id="{108E29FD-13DE-09E4-5DAB-051871E0B662}"/>
              </a:ext>
            </a:extLst>
          </p:cNvPr>
          <p:cNvSpPr/>
          <p:nvPr/>
        </p:nvSpPr>
        <p:spPr>
          <a:xfrm>
            <a:off x="7190187" y="5005136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215">
              <a:defRPr/>
            </a:pPr>
            <a:r>
              <a:rPr kumimoji="1" lang="en-US" altLang="ja-JP" sz="1124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endParaRPr kumimoji="1" lang="ja-JP" altLang="en-US" sz="1124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32" name="角丸四角形 331">
            <a:extLst>
              <a:ext uri="{FF2B5EF4-FFF2-40B4-BE49-F238E27FC236}">
                <a16:creationId xmlns:a16="http://schemas.microsoft.com/office/drawing/2014/main" id="{DFF659AC-E0CC-DC11-0B73-8F9E24179111}"/>
              </a:ext>
            </a:extLst>
          </p:cNvPr>
          <p:cNvSpPr/>
          <p:nvPr/>
        </p:nvSpPr>
        <p:spPr>
          <a:xfrm>
            <a:off x="7190187" y="6629493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215">
              <a:defRPr/>
            </a:pPr>
            <a:r>
              <a:rPr kumimoji="1" lang="en-US" altLang="ja-JP" sz="1124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endParaRPr kumimoji="1" lang="ja-JP" altLang="en-US" sz="1124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33" name="角丸四角形 332">
            <a:extLst>
              <a:ext uri="{FF2B5EF4-FFF2-40B4-BE49-F238E27FC236}">
                <a16:creationId xmlns:a16="http://schemas.microsoft.com/office/drawing/2014/main" id="{96E046A4-7066-3C61-B48C-BD83ED55FF4F}"/>
              </a:ext>
            </a:extLst>
          </p:cNvPr>
          <p:cNvSpPr/>
          <p:nvPr/>
        </p:nvSpPr>
        <p:spPr>
          <a:xfrm>
            <a:off x="9300184" y="5507803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215">
              <a:defRPr/>
            </a:pPr>
            <a:r>
              <a:rPr kumimoji="1" lang="en-US" altLang="ja-JP" sz="1124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endParaRPr kumimoji="1" lang="ja-JP" altLang="en-US" sz="1124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34" name="角丸四角形 333">
            <a:extLst>
              <a:ext uri="{FF2B5EF4-FFF2-40B4-BE49-F238E27FC236}">
                <a16:creationId xmlns:a16="http://schemas.microsoft.com/office/drawing/2014/main" id="{23AA3722-F6BE-DA40-82D3-70B15459D653}"/>
              </a:ext>
            </a:extLst>
          </p:cNvPr>
          <p:cNvSpPr/>
          <p:nvPr/>
        </p:nvSpPr>
        <p:spPr>
          <a:xfrm>
            <a:off x="13120381" y="8503199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215">
              <a:defRPr/>
            </a:pPr>
            <a:r>
              <a:rPr kumimoji="1" lang="ja-JP" altLang="en-US" sz="1124" b="1" kern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６</a:t>
            </a:r>
            <a:endParaRPr kumimoji="1" lang="ja-JP" altLang="en-US" sz="1124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35" name="角丸四角形 334">
            <a:extLst>
              <a:ext uri="{FF2B5EF4-FFF2-40B4-BE49-F238E27FC236}">
                <a16:creationId xmlns:a16="http://schemas.microsoft.com/office/drawing/2014/main" id="{F71AC572-2353-9DC5-7939-1D610B414EAC}"/>
              </a:ext>
            </a:extLst>
          </p:cNvPr>
          <p:cNvSpPr/>
          <p:nvPr/>
        </p:nvSpPr>
        <p:spPr>
          <a:xfrm>
            <a:off x="5934353" y="10488426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215">
              <a:defRPr/>
            </a:pPr>
            <a:r>
              <a:rPr kumimoji="1" lang="ja-JP" altLang="en-US" sz="1124" b="1" kern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９</a:t>
            </a:r>
            <a:endParaRPr kumimoji="1" lang="ja-JP" altLang="en-US" sz="1124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36" name="角丸四角形 335">
            <a:extLst>
              <a:ext uri="{FF2B5EF4-FFF2-40B4-BE49-F238E27FC236}">
                <a16:creationId xmlns:a16="http://schemas.microsoft.com/office/drawing/2014/main" id="{4C694766-14B7-C726-EB41-A7B50761E76C}"/>
              </a:ext>
            </a:extLst>
          </p:cNvPr>
          <p:cNvSpPr/>
          <p:nvPr/>
        </p:nvSpPr>
        <p:spPr>
          <a:xfrm>
            <a:off x="12776942" y="13005265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215">
              <a:defRPr/>
            </a:pPr>
            <a:r>
              <a:rPr kumimoji="1" lang="en-US" altLang="ja-JP" sz="1124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endParaRPr kumimoji="1" lang="ja-JP" altLang="en-US" sz="1124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37" name="角丸四角形 336">
            <a:extLst>
              <a:ext uri="{FF2B5EF4-FFF2-40B4-BE49-F238E27FC236}">
                <a16:creationId xmlns:a16="http://schemas.microsoft.com/office/drawing/2014/main" id="{D754F0D5-FF4C-6B2A-1A1B-F915FBC0B2DC}"/>
              </a:ext>
            </a:extLst>
          </p:cNvPr>
          <p:cNvSpPr/>
          <p:nvPr/>
        </p:nvSpPr>
        <p:spPr>
          <a:xfrm>
            <a:off x="10794958" y="12334415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215">
              <a:defRPr/>
            </a:pPr>
            <a:r>
              <a:rPr kumimoji="1" lang="en-US" altLang="ja-JP" sz="1124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11</a:t>
            </a:r>
            <a:endParaRPr kumimoji="1" lang="ja-JP" altLang="en-US" sz="1124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38" name="角丸四角形 337">
            <a:extLst>
              <a:ext uri="{FF2B5EF4-FFF2-40B4-BE49-F238E27FC236}">
                <a16:creationId xmlns:a16="http://schemas.microsoft.com/office/drawing/2014/main" id="{1288942C-C429-294E-5276-F05D39871F35}"/>
              </a:ext>
            </a:extLst>
          </p:cNvPr>
          <p:cNvSpPr/>
          <p:nvPr/>
        </p:nvSpPr>
        <p:spPr>
          <a:xfrm>
            <a:off x="5968452" y="11678171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215">
              <a:defRPr/>
            </a:pPr>
            <a:r>
              <a:rPr kumimoji="1" lang="en-US" altLang="ja-JP" sz="1124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12</a:t>
            </a:r>
            <a:endParaRPr kumimoji="1" lang="ja-JP" altLang="en-US" sz="1124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39" name="角丸四角形 338">
            <a:extLst>
              <a:ext uri="{FF2B5EF4-FFF2-40B4-BE49-F238E27FC236}">
                <a16:creationId xmlns:a16="http://schemas.microsoft.com/office/drawing/2014/main" id="{E292E25E-9C5A-F3CF-4A66-F40FA841CDEC}"/>
              </a:ext>
            </a:extLst>
          </p:cNvPr>
          <p:cNvSpPr/>
          <p:nvPr/>
        </p:nvSpPr>
        <p:spPr>
          <a:xfrm>
            <a:off x="9412550" y="10899857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215">
              <a:defRPr/>
            </a:pPr>
            <a:r>
              <a:rPr kumimoji="1" lang="en-US" altLang="ja-JP" sz="1124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endParaRPr kumimoji="1" lang="ja-JP" altLang="en-US" sz="1124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40" name="角丸四角形 339">
            <a:extLst>
              <a:ext uri="{FF2B5EF4-FFF2-40B4-BE49-F238E27FC236}">
                <a16:creationId xmlns:a16="http://schemas.microsoft.com/office/drawing/2014/main" id="{6C5597FB-2ACF-DBFF-F594-53FA4B86F608}"/>
              </a:ext>
            </a:extLst>
          </p:cNvPr>
          <p:cNvSpPr/>
          <p:nvPr/>
        </p:nvSpPr>
        <p:spPr>
          <a:xfrm>
            <a:off x="10459156" y="12339529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215">
              <a:defRPr/>
            </a:pPr>
            <a:r>
              <a:rPr kumimoji="1" lang="en-US" altLang="ja-JP" sz="1124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14</a:t>
            </a:r>
            <a:endParaRPr kumimoji="1" lang="ja-JP" altLang="en-US" sz="1124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41" name="Oval 28">
            <a:extLst>
              <a:ext uri="{FF2B5EF4-FFF2-40B4-BE49-F238E27FC236}">
                <a16:creationId xmlns:a16="http://schemas.microsoft.com/office/drawing/2014/main" id="{BD389441-6E67-5B65-F953-95FEFBBC14D2}"/>
              </a:ext>
            </a:extLst>
          </p:cNvPr>
          <p:cNvSpPr>
            <a:spLocks noChangeAspect="1"/>
          </p:cNvSpPr>
          <p:nvPr/>
        </p:nvSpPr>
        <p:spPr bwMode="auto">
          <a:xfrm>
            <a:off x="7181312" y="10541862"/>
            <a:ext cx="410941" cy="410941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defTabSz="1141519">
              <a:defRPr/>
            </a:pPr>
            <a:r>
              <a:rPr lang="en-US" sz="1748" b="1" dirty="0">
                <a:solidFill>
                  <a:prstClr val="white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4</a:t>
            </a:r>
          </a:p>
        </p:txBody>
      </p:sp>
      <p:cxnSp>
        <p:nvCxnSpPr>
          <p:cNvPr id="342" name="カギ線コネクタ 341">
            <a:extLst>
              <a:ext uri="{FF2B5EF4-FFF2-40B4-BE49-F238E27FC236}">
                <a16:creationId xmlns:a16="http://schemas.microsoft.com/office/drawing/2014/main" id="{1792A0ED-2F27-04D3-EAF9-2E236CBDEA7E}"/>
              </a:ext>
            </a:extLst>
          </p:cNvPr>
          <p:cNvCxnSpPr>
            <a:cxnSpLocks/>
          </p:cNvCxnSpPr>
          <p:nvPr/>
        </p:nvCxnSpPr>
        <p:spPr>
          <a:xfrm rot="10800000" flipV="1">
            <a:off x="16480372" y="5705638"/>
            <a:ext cx="3031003" cy="999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直線矢印コネクタ 342">
            <a:extLst>
              <a:ext uri="{FF2B5EF4-FFF2-40B4-BE49-F238E27FC236}">
                <a16:creationId xmlns:a16="http://schemas.microsoft.com/office/drawing/2014/main" id="{0199D0F9-C021-2894-A9C7-64822FBC7496}"/>
              </a:ext>
            </a:extLst>
          </p:cNvPr>
          <p:cNvCxnSpPr>
            <a:cxnSpLocks/>
            <a:stCxn id="344" idx="3"/>
            <a:endCxn id="412" idx="1"/>
          </p:cNvCxnSpPr>
          <p:nvPr/>
        </p:nvCxnSpPr>
        <p:spPr>
          <a:xfrm flipV="1">
            <a:off x="13590215" y="8990472"/>
            <a:ext cx="655698" cy="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4" name="Graphic 6">
            <a:extLst>
              <a:ext uri="{FF2B5EF4-FFF2-40B4-BE49-F238E27FC236}">
                <a16:creationId xmlns:a16="http://schemas.microsoft.com/office/drawing/2014/main" id="{62FE2BA7-A223-69D8-234A-7D51870E4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 bwMode="auto">
          <a:xfrm>
            <a:off x="13187015" y="8789323"/>
            <a:ext cx="403200" cy="4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" name="TextBox 9">
            <a:extLst>
              <a:ext uri="{FF2B5EF4-FFF2-40B4-BE49-F238E27FC236}">
                <a16:creationId xmlns:a16="http://schemas.microsoft.com/office/drawing/2014/main" id="{B9B8EAAD-99B5-CA48-A35A-674625265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58215" y="9153104"/>
            <a:ext cx="196274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75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Amazon S3</a:t>
            </a:r>
          </a:p>
          <a:p>
            <a:pPr algn="ctr"/>
            <a:r>
              <a:rPr lang="ja-JP" altLang="en-US" sz="75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分析対象データ</a:t>
            </a:r>
            <a:endParaRPr lang="en-US" altLang="ja-JP" sz="75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75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保存ストレージ</a:t>
            </a:r>
            <a:endParaRPr lang="en-US" altLang="en-US" sz="75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pic>
        <p:nvPicPr>
          <p:cNvPr id="412" name="Graphic 8">
            <a:extLst>
              <a:ext uri="{FF2B5EF4-FFF2-40B4-BE49-F238E27FC236}">
                <a16:creationId xmlns:a16="http://schemas.microsoft.com/office/drawing/2014/main" id="{25C463EE-1C34-6D27-6235-791BDED17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 bwMode="auto">
          <a:xfrm>
            <a:off x="14245913" y="8788872"/>
            <a:ext cx="403200" cy="4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" name="Graphic 29">
            <a:extLst>
              <a:ext uri="{FF2B5EF4-FFF2-40B4-BE49-F238E27FC236}">
                <a16:creationId xmlns:a16="http://schemas.microsoft.com/office/drawing/2014/main" id="{7C1A891B-F325-2609-6189-A3A8DE25C35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5088340" y="8806810"/>
            <a:ext cx="400050" cy="400050"/>
          </a:xfrm>
          <a:prstGeom prst="rect">
            <a:avLst/>
          </a:prstGeom>
        </p:spPr>
      </p:pic>
      <p:sp>
        <p:nvSpPr>
          <p:cNvPr id="414" name="Rectangle 134">
            <a:extLst>
              <a:ext uri="{FF2B5EF4-FFF2-40B4-BE49-F238E27FC236}">
                <a16:creationId xmlns:a16="http://schemas.microsoft.com/office/drawing/2014/main" id="{0754BFF8-AC6F-3B28-1E4B-627D9DA4DEB5}"/>
              </a:ext>
            </a:extLst>
          </p:cNvPr>
          <p:cNvSpPr/>
          <p:nvPr/>
        </p:nvSpPr>
        <p:spPr>
          <a:xfrm>
            <a:off x="13888658" y="8723658"/>
            <a:ext cx="1902147" cy="971633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0010"/>
          <a:lstStyle/>
          <a:p>
            <a:pPr algn="ctr">
              <a:defRPr/>
            </a:pPr>
            <a:endParaRPr lang="en-US" altLang="ja-JP" sz="105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pic>
        <p:nvPicPr>
          <p:cNvPr id="415" name="Graphic 23">
            <a:extLst>
              <a:ext uri="{FF2B5EF4-FFF2-40B4-BE49-F238E27FC236}">
                <a16:creationId xmlns:a16="http://schemas.microsoft.com/office/drawing/2014/main" id="{DC4F32B0-4F59-5869-6554-18D9D39F7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/>
        </p:blipFill>
        <p:spPr bwMode="auto">
          <a:xfrm>
            <a:off x="16919146" y="8789323"/>
            <a:ext cx="403200" cy="4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6" name="TextBox 10">
            <a:extLst>
              <a:ext uri="{FF2B5EF4-FFF2-40B4-BE49-F238E27FC236}">
                <a16:creationId xmlns:a16="http://schemas.microsoft.com/office/drawing/2014/main" id="{A2BBDD00-15F0-56C2-B308-B306A5453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23098" y="9174326"/>
            <a:ext cx="1517308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75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AWS Glue</a:t>
            </a:r>
          </a:p>
          <a:p>
            <a:pPr algn="ctr"/>
            <a:r>
              <a:rPr lang="ja-JP" altLang="en-US" sz="75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データロード</a:t>
            </a:r>
            <a:endParaRPr lang="en-US" altLang="ja-JP" sz="75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75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処理ジョブ</a:t>
            </a:r>
            <a:endParaRPr lang="en-US" altLang="en-US" sz="75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cxnSp>
        <p:nvCxnSpPr>
          <p:cNvPr id="417" name="直線矢印コネクタ 416">
            <a:extLst>
              <a:ext uri="{FF2B5EF4-FFF2-40B4-BE49-F238E27FC236}">
                <a16:creationId xmlns:a16="http://schemas.microsoft.com/office/drawing/2014/main" id="{0A1FDFBD-4EED-7D78-68A6-B3A507E1FEEA}"/>
              </a:ext>
            </a:extLst>
          </p:cNvPr>
          <p:cNvCxnSpPr>
            <a:cxnSpLocks/>
            <a:endCxn id="415" idx="1"/>
          </p:cNvCxnSpPr>
          <p:nvPr/>
        </p:nvCxnSpPr>
        <p:spPr>
          <a:xfrm>
            <a:off x="15755586" y="8990923"/>
            <a:ext cx="11635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8" name="Graphic 6">
            <a:extLst>
              <a:ext uri="{FF2B5EF4-FFF2-40B4-BE49-F238E27FC236}">
                <a16:creationId xmlns:a16="http://schemas.microsoft.com/office/drawing/2014/main" id="{55C473D5-F979-3C57-BEA1-4A0A3210A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 bwMode="auto">
          <a:xfrm>
            <a:off x="15991907" y="8789323"/>
            <a:ext cx="403200" cy="4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" name="TextBox 10">
            <a:extLst>
              <a:ext uri="{FF2B5EF4-FFF2-40B4-BE49-F238E27FC236}">
                <a16:creationId xmlns:a16="http://schemas.microsoft.com/office/drawing/2014/main" id="{29878CC6-1943-8ABE-EF05-C2BC6FF89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7912" y="9159882"/>
            <a:ext cx="15173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75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Amazon Redshift</a:t>
            </a:r>
          </a:p>
          <a:p>
            <a:pPr algn="ctr"/>
            <a:r>
              <a:rPr lang="ja-JP" altLang="en-US" sz="75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対象データ分析</a:t>
            </a:r>
            <a:r>
              <a:rPr lang="en-US" altLang="ja-JP" sz="75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DB</a:t>
            </a:r>
          </a:p>
        </p:txBody>
      </p:sp>
      <p:sp>
        <p:nvSpPr>
          <p:cNvPr id="420" name="TextBox 10">
            <a:extLst>
              <a:ext uri="{FF2B5EF4-FFF2-40B4-BE49-F238E27FC236}">
                <a16:creationId xmlns:a16="http://schemas.microsoft.com/office/drawing/2014/main" id="{D0F0BCC5-DC56-DB7E-6312-28B00BA2F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0361" y="9192253"/>
            <a:ext cx="15173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75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AWS Glue</a:t>
            </a:r>
          </a:p>
          <a:p>
            <a:pPr algn="ctr"/>
            <a:r>
              <a:rPr lang="ja-JP" altLang="en-US" sz="75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事前処理ジョブ</a:t>
            </a:r>
            <a:endParaRPr lang="en-US" altLang="en-US" sz="75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cxnSp>
        <p:nvCxnSpPr>
          <p:cNvPr id="421" name="カギ線コネクタ 420">
            <a:extLst>
              <a:ext uri="{FF2B5EF4-FFF2-40B4-BE49-F238E27FC236}">
                <a16:creationId xmlns:a16="http://schemas.microsoft.com/office/drawing/2014/main" id="{601CB30E-5BD1-F0A6-4DCD-ACF703538AF8}"/>
              </a:ext>
            </a:extLst>
          </p:cNvPr>
          <p:cNvCxnSpPr>
            <a:cxnSpLocks/>
            <a:stCxn id="326" idx="2"/>
            <a:endCxn id="415" idx="0"/>
          </p:cNvCxnSpPr>
          <p:nvPr/>
        </p:nvCxnSpPr>
        <p:spPr>
          <a:xfrm rot="16200000" flipH="1">
            <a:off x="15485005" y="7153581"/>
            <a:ext cx="2454069" cy="817413"/>
          </a:xfrm>
          <a:prstGeom prst="bentConnector3">
            <a:avLst>
              <a:gd name="adj1" fmla="val 19117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2" name="角丸四角形 421">
            <a:extLst>
              <a:ext uri="{FF2B5EF4-FFF2-40B4-BE49-F238E27FC236}">
                <a16:creationId xmlns:a16="http://schemas.microsoft.com/office/drawing/2014/main" id="{34F6B283-376F-2F5A-8118-7B5C7FAD4D19}"/>
              </a:ext>
            </a:extLst>
          </p:cNvPr>
          <p:cNvSpPr/>
          <p:nvPr/>
        </p:nvSpPr>
        <p:spPr>
          <a:xfrm>
            <a:off x="16371249" y="8505731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215">
              <a:defRPr/>
            </a:pPr>
            <a:r>
              <a:rPr kumimoji="1" lang="ja-JP" altLang="en-US" sz="1124" b="1" kern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７</a:t>
            </a:r>
            <a:endParaRPr kumimoji="1" lang="ja-JP" altLang="en-US" sz="1124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23" name="角丸四角形 422">
            <a:extLst>
              <a:ext uri="{FF2B5EF4-FFF2-40B4-BE49-F238E27FC236}">
                <a16:creationId xmlns:a16="http://schemas.microsoft.com/office/drawing/2014/main" id="{5166F183-3E09-B631-1CE6-A382C133D81B}"/>
              </a:ext>
            </a:extLst>
          </p:cNvPr>
          <p:cNvSpPr/>
          <p:nvPr/>
        </p:nvSpPr>
        <p:spPr>
          <a:xfrm>
            <a:off x="16873525" y="5417011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215">
              <a:defRPr/>
            </a:pPr>
            <a:r>
              <a:rPr kumimoji="1" lang="ja-JP" altLang="en-US" sz="1124" b="1" kern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８</a:t>
            </a:r>
            <a:endParaRPr kumimoji="1" lang="ja-JP" altLang="en-US" sz="1124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24" name="TextBox 24">
            <a:extLst>
              <a:ext uri="{FF2B5EF4-FFF2-40B4-BE49-F238E27FC236}">
                <a16:creationId xmlns:a16="http://schemas.microsoft.com/office/drawing/2014/main" id="{CDCB3F8F-4BFF-DE74-CFF7-D8F6F4DC3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4320" y="9168134"/>
            <a:ext cx="14000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75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AWS Glue</a:t>
            </a:r>
            <a:br>
              <a:rPr lang="en-US" altLang="en-US" sz="75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</a:br>
            <a:r>
              <a:rPr lang="en-US" altLang="en-US" sz="75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Data Catalog</a:t>
            </a:r>
          </a:p>
          <a:p>
            <a:pPr algn="ctr"/>
            <a:r>
              <a:rPr lang="ja-JP" altLang="en-US" sz="75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分析対象</a:t>
            </a:r>
            <a:r>
              <a:rPr lang="ja-JP" altLang="en-US" sz="75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データ</a:t>
            </a:r>
            <a:endParaRPr lang="en-US" altLang="ja-JP" sz="75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75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メタデータカタログ</a:t>
            </a:r>
            <a:endParaRPr lang="en-US" altLang="en-US" sz="75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pic>
        <p:nvPicPr>
          <p:cNvPr id="425" name="Graphic 9">
            <a:extLst>
              <a:ext uri="{FF2B5EF4-FFF2-40B4-BE49-F238E27FC236}">
                <a16:creationId xmlns:a16="http://schemas.microsoft.com/office/drawing/2014/main" id="{BD6BA25B-05CA-56FC-93CC-829495393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/>
        </p:blipFill>
        <p:spPr bwMode="auto">
          <a:xfrm>
            <a:off x="8375590" y="8320441"/>
            <a:ext cx="403200" cy="4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6" name="Graphic 14">
            <a:extLst>
              <a:ext uri="{FF2B5EF4-FFF2-40B4-BE49-F238E27FC236}">
                <a16:creationId xmlns:a16="http://schemas.microsoft.com/office/drawing/2014/main" id="{4105CE16-B719-7F10-8EA2-0ED4ABD11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/>
        </p:blipFill>
        <p:spPr bwMode="auto">
          <a:xfrm>
            <a:off x="9436110" y="8320441"/>
            <a:ext cx="403200" cy="4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7" name="TextBox 34">
            <a:extLst>
              <a:ext uri="{FF2B5EF4-FFF2-40B4-BE49-F238E27FC236}">
                <a16:creationId xmlns:a16="http://schemas.microsoft.com/office/drawing/2014/main" id="{93E7E9EA-2DE2-3E66-3796-787FEB1A3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0240" y="8713955"/>
            <a:ext cx="175485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75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Amazon Managed Service</a:t>
            </a:r>
          </a:p>
          <a:p>
            <a:pPr algn="ctr" eaLnBrk="1" hangingPunct="1"/>
            <a:r>
              <a:rPr lang="en-US" altLang="en-US" sz="75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for Apache </a:t>
            </a:r>
            <a:r>
              <a:rPr lang="en-US" altLang="en-US" sz="750" dirty="0" err="1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Flink</a:t>
            </a:r>
            <a:endParaRPr lang="en-US" altLang="en-US" sz="75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pPr algn="ctr" eaLnBrk="1" hangingPunct="1"/>
            <a:r>
              <a:rPr lang="ja-JP" altLang="en-US" sz="75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ストリーミングデータ</a:t>
            </a:r>
            <a:endParaRPr lang="en-US" altLang="ja-JP" sz="75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75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分析処理</a:t>
            </a:r>
            <a:endParaRPr lang="en-US" altLang="ja-JP" sz="75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cxnSp>
        <p:nvCxnSpPr>
          <p:cNvPr id="428" name="直線矢印コネクタ 214">
            <a:extLst>
              <a:ext uri="{FF2B5EF4-FFF2-40B4-BE49-F238E27FC236}">
                <a16:creationId xmlns:a16="http://schemas.microsoft.com/office/drawing/2014/main" id="{5A58E883-BEF6-04C5-DD0F-AAD40FD42008}"/>
              </a:ext>
            </a:extLst>
          </p:cNvPr>
          <p:cNvCxnSpPr>
            <a:cxnSpLocks/>
            <a:stCxn id="425" idx="3"/>
            <a:endCxn id="426" idx="1"/>
          </p:cNvCxnSpPr>
          <p:nvPr/>
        </p:nvCxnSpPr>
        <p:spPr>
          <a:xfrm>
            <a:off x="8778790" y="8522041"/>
            <a:ext cx="657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9" name="TextBox 17">
            <a:extLst>
              <a:ext uri="{FF2B5EF4-FFF2-40B4-BE49-F238E27FC236}">
                <a16:creationId xmlns:a16="http://schemas.microsoft.com/office/drawing/2014/main" id="{2C9B789D-C5EC-3509-3C45-2B169CFDE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2212" y="8697913"/>
            <a:ext cx="136987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75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Amazon Kinesis</a:t>
            </a:r>
            <a:br>
              <a:rPr lang="en-US" altLang="en-US" sz="75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</a:br>
            <a:r>
              <a:rPr lang="en-US" altLang="en-US" sz="75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Data Streams</a:t>
            </a:r>
          </a:p>
          <a:p>
            <a:pPr algn="ctr" eaLnBrk="1" hangingPunct="1"/>
            <a:r>
              <a:rPr lang="ja-JP" altLang="en-US" sz="75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ストリーミングデータ</a:t>
            </a:r>
            <a:endParaRPr lang="en-US" altLang="ja-JP" sz="75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pPr algn="ctr" eaLnBrk="1" hangingPunct="1"/>
            <a:r>
              <a:rPr lang="ja-JP" altLang="en-US" sz="75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収集用ストリーム</a:t>
            </a:r>
            <a:endParaRPr lang="en-US" altLang="en-US" sz="75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pic>
        <p:nvPicPr>
          <p:cNvPr id="430" name="Picture 2">
            <a:extLst>
              <a:ext uri="{FF2B5EF4-FFF2-40B4-BE49-F238E27FC236}">
                <a16:creationId xmlns:a16="http://schemas.microsoft.com/office/drawing/2014/main" id="{A85C0E13-2BFD-8129-E733-45F891BEE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329" y="8393436"/>
            <a:ext cx="2571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1" name="Rectangle 2">
            <a:extLst>
              <a:ext uri="{FF2B5EF4-FFF2-40B4-BE49-F238E27FC236}">
                <a16:creationId xmlns:a16="http://schemas.microsoft.com/office/drawing/2014/main" id="{E24DBF53-D068-1F06-A66F-A456CBF9122E}"/>
              </a:ext>
            </a:extLst>
          </p:cNvPr>
          <p:cNvSpPr/>
          <p:nvPr/>
        </p:nvSpPr>
        <p:spPr>
          <a:xfrm>
            <a:off x="5027550" y="8644241"/>
            <a:ext cx="171246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ja-JP" altLang="en-US" sz="1250">
                <a:solidFill>
                  <a:srgbClr val="232F3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観測機器</a:t>
            </a:r>
          </a:p>
          <a:p>
            <a:pPr algn="ctr" fontAlgn="base"/>
            <a:r>
              <a:rPr lang="ja-JP" altLang="en-US" sz="1250">
                <a:solidFill>
                  <a:srgbClr val="232F3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sz="1250" dirty="0">
                <a:solidFill>
                  <a:srgbClr val="232F3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MQTT</a:t>
            </a:r>
            <a:r>
              <a:rPr lang="ja-JP" altLang="en-US" sz="1250">
                <a:solidFill>
                  <a:srgbClr val="232F3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プロトコル、</a:t>
            </a:r>
            <a:r>
              <a:rPr lang="en-US" sz="1250" dirty="0">
                <a:solidFill>
                  <a:srgbClr val="232F3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AWS IoT Device SDK</a:t>
            </a:r>
            <a:r>
              <a:rPr lang="ja-JP" altLang="en-US" sz="1250">
                <a:solidFill>
                  <a:srgbClr val="232F3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等を利用）​</a:t>
            </a:r>
          </a:p>
        </p:txBody>
      </p:sp>
      <p:pic>
        <p:nvPicPr>
          <p:cNvPr id="432" name="Graphic 6">
            <a:extLst>
              <a:ext uri="{FF2B5EF4-FFF2-40B4-BE49-F238E27FC236}">
                <a16:creationId xmlns:a16="http://schemas.microsoft.com/office/drawing/2014/main" id="{5782E9FC-C66A-F939-1795-FD054805C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/>
        </p:blipFill>
        <p:spPr bwMode="auto">
          <a:xfrm>
            <a:off x="7568965" y="8320441"/>
            <a:ext cx="403200" cy="4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3" name="TextBox 9">
            <a:extLst>
              <a:ext uri="{FF2B5EF4-FFF2-40B4-BE49-F238E27FC236}">
                <a16:creationId xmlns:a16="http://schemas.microsoft.com/office/drawing/2014/main" id="{4189466C-1D22-7F7F-D3BF-FD7FAC7DA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0647" y="8713955"/>
            <a:ext cx="111642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750" dirty="0"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AWS IoT Core</a:t>
            </a:r>
          </a:p>
          <a:p>
            <a:pPr algn="ctr"/>
            <a:r>
              <a:rPr lang="en-US" altLang="en-US" sz="750" dirty="0" err="1"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デバイス管理</a:t>
            </a:r>
            <a:endParaRPr lang="en-US" altLang="en-US" sz="750" dirty="0" err="1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434" name="直線矢印コネクタ 238">
            <a:extLst>
              <a:ext uri="{FF2B5EF4-FFF2-40B4-BE49-F238E27FC236}">
                <a16:creationId xmlns:a16="http://schemas.microsoft.com/office/drawing/2014/main" id="{1280D4FC-39E0-A61C-9A0A-A61D11748F2B}"/>
              </a:ext>
            </a:extLst>
          </p:cNvPr>
          <p:cNvCxnSpPr>
            <a:cxnSpLocks/>
            <a:stCxn id="432" idx="3"/>
            <a:endCxn id="425" idx="1"/>
          </p:cNvCxnSpPr>
          <p:nvPr/>
        </p:nvCxnSpPr>
        <p:spPr>
          <a:xfrm>
            <a:off x="7972165" y="8522041"/>
            <a:ext cx="4034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5" name="直線矢印コネクタ 243">
            <a:extLst>
              <a:ext uri="{FF2B5EF4-FFF2-40B4-BE49-F238E27FC236}">
                <a16:creationId xmlns:a16="http://schemas.microsoft.com/office/drawing/2014/main" id="{CAC15D22-B6A3-745F-C597-2C95CD1E76B0}"/>
              </a:ext>
            </a:extLst>
          </p:cNvPr>
          <p:cNvCxnSpPr>
            <a:cxnSpLocks/>
            <a:stCxn id="430" idx="3"/>
            <a:endCxn id="432" idx="1"/>
          </p:cNvCxnSpPr>
          <p:nvPr/>
        </p:nvCxnSpPr>
        <p:spPr>
          <a:xfrm>
            <a:off x="6025504" y="8522024"/>
            <a:ext cx="1543461" cy="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6" name="TextBox 9">
            <a:extLst>
              <a:ext uri="{FF2B5EF4-FFF2-40B4-BE49-F238E27FC236}">
                <a16:creationId xmlns:a16="http://schemas.microsoft.com/office/drawing/2014/main" id="{0E90C88B-2FD0-0391-91B5-E0CF99160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4442" y="8726391"/>
            <a:ext cx="196274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75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Amazon S3</a:t>
            </a:r>
          </a:p>
          <a:p>
            <a:pPr algn="ctr"/>
            <a:r>
              <a:rPr lang="ja-JP" altLang="en-US" sz="75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分析済ストリーミングデータ</a:t>
            </a:r>
            <a:endParaRPr lang="en-US" altLang="ja-JP" sz="75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75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保存ストレージ</a:t>
            </a:r>
            <a:endParaRPr lang="en-US" altLang="en-US" sz="75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pic>
        <p:nvPicPr>
          <p:cNvPr id="437" name="Graphic 8">
            <a:extLst>
              <a:ext uri="{FF2B5EF4-FFF2-40B4-BE49-F238E27FC236}">
                <a16:creationId xmlns:a16="http://schemas.microsoft.com/office/drawing/2014/main" id="{810190C6-1CA0-C925-5317-5314E1882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 bwMode="auto">
          <a:xfrm>
            <a:off x="10670025" y="8320441"/>
            <a:ext cx="403200" cy="4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8" name="TextBox 24">
            <a:extLst>
              <a:ext uri="{FF2B5EF4-FFF2-40B4-BE49-F238E27FC236}">
                <a16:creationId xmlns:a16="http://schemas.microsoft.com/office/drawing/2014/main" id="{63F37C66-D47C-6224-F979-8322DE216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4239" y="8705685"/>
            <a:ext cx="14914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75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AWS Glue</a:t>
            </a:r>
            <a:br>
              <a:rPr lang="en-US" altLang="en-US" sz="75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</a:br>
            <a:r>
              <a:rPr lang="en-US" altLang="en-US" sz="75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Data Catalog</a:t>
            </a:r>
          </a:p>
          <a:p>
            <a:pPr algn="ctr"/>
            <a:r>
              <a:rPr lang="ja-JP" altLang="en-US" sz="75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分析済みストリーミングデータ</a:t>
            </a:r>
            <a:endParaRPr lang="en-US" altLang="ja-JP" sz="75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75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メタデータカタログ</a:t>
            </a:r>
            <a:endParaRPr lang="en-US" altLang="en-US" sz="75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pic>
        <p:nvPicPr>
          <p:cNvPr id="439" name="Graphic 29">
            <a:extLst>
              <a:ext uri="{FF2B5EF4-FFF2-40B4-BE49-F238E27FC236}">
                <a16:creationId xmlns:a16="http://schemas.microsoft.com/office/drawing/2014/main" id="{EFE72ED1-7897-93C2-F3E1-C3564A5BDE9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736597" y="8317511"/>
            <a:ext cx="400050" cy="400050"/>
          </a:xfrm>
          <a:prstGeom prst="rect">
            <a:avLst/>
          </a:prstGeom>
        </p:spPr>
      </p:pic>
      <p:sp>
        <p:nvSpPr>
          <p:cNvPr id="440" name="Rectangle 134">
            <a:extLst>
              <a:ext uri="{FF2B5EF4-FFF2-40B4-BE49-F238E27FC236}">
                <a16:creationId xmlns:a16="http://schemas.microsoft.com/office/drawing/2014/main" id="{11351B36-08E0-067D-C4A3-DC179048C5CD}"/>
              </a:ext>
            </a:extLst>
          </p:cNvPr>
          <p:cNvSpPr/>
          <p:nvPr/>
        </p:nvSpPr>
        <p:spPr>
          <a:xfrm>
            <a:off x="10340838" y="8242764"/>
            <a:ext cx="2222789" cy="964550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0010"/>
          <a:lstStyle/>
          <a:p>
            <a:pPr algn="ctr">
              <a:defRPr/>
            </a:pPr>
            <a:endParaRPr lang="en-US" altLang="ja-JP" sz="105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cxnSp>
        <p:nvCxnSpPr>
          <p:cNvPr id="441" name="直線矢印コネクタ 214">
            <a:extLst>
              <a:ext uri="{FF2B5EF4-FFF2-40B4-BE49-F238E27FC236}">
                <a16:creationId xmlns:a16="http://schemas.microsoft.com/office/drawing/2014/main" id="{E924C768-502B-93A1-216B-F533CBFDD0F9}"/>
              </a:ext>
            </a:extLst>
          </p:cNvPr>
          <p:cNvCxnSpPr>
            <a:cxnSpLocks/>
            <a:stCxn id="426" idx="3"/>
            <a:endCxn id="437" idx="1"/>
          </p:cNvCxnSpPr>
          <p:nvPr/>
        </p:nvCxnSpPr>
        <p:spPr>
          <a:xfrm>
            <a:off x="9839310" y="8522041"/>
            <a:ext cx="8307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2" name="カギ線コネクタ 69">
            <a:extLst>
              <a:ext uri="{FF2B5EF4-FFF2-40B4-BE49-F238E27FC236}">
                <a16:creationId xmlns:a16="http://schemas.microsoft.com/office/drawing/2014/main" id="{A2AB7F46-B570-3298-CA37-B3336666737B}"/>
              </a:ext>
            </a:extLst>
          </p:cNvPr>
          <p:cNvCxnSpPr>
            <a:cxnSpLocks/>
            <a:stCxn id="344" idx="1"/>
            <a:endCxn id="437" idx="0"/>
          </p:cNvCxnSpPr>
          <p:nvPr/>
        </p:nvCxnSpPr>
        <p:spPr>
          <a:xfrm rot="10800000">
            <a:off x="10871625" y="8320441"/>
            <a:ext cx="2315390" cy="670482"/>
          </a:xfrm>
          <a:prstGeom prst="bentConnector4">
            <a:avLst>
              <a:gd name="adj1" fmla="val 23080"/>
              <a:gd name="adj2" fmla="val 134095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3" name="角丸四角形 465">
            <a:extLst>
              <a:ext uri="{FF2B5EF4-FFF2-40B4-BE49-F238E27FC236}">
                <a16:creationId xmlns:a16="http://schemas.microsoft.com/office/drawing/2014/main" id="{0269EF1F-7D18-BDA2-6667-04ED416DB4B3}"/>
              </a:ext>
            </a:extLst>
          </p:cNvPr>
          <p:cNvSpPr/>
          <p:nvPr/>
        </p:nvSpPr>
        <p:spPr>
          <a:xfrm>
            <a:off x="7190186" y="8101428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215">
              <a:defRPr/>
            </a:pPr>
            <a:r>
              <a:rPr kumimoji="1" lang="en-US" altLang="ja-JP" sz="1124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endParaRPr kumimoji="1" lang="ja-JP" altLang="en-US" sz="1124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44" name="角丸四角形 492">
            <a:extLst>
              <a:ext uri="{FF2B5EF4-FFF2-40B4-BE49-F238E27FC236}">
                <a16:creationId xmlns:a16="http://schemas.microsoft.com/office/drawing/2014/main" id="{FA0E8D6D-C7B0-E45C-9DFE-009720CFE865}"/>
              </a:ext>
            </a:extLst>
          </p:cNvPr>
          <p:cNvSpPr/>
          <p:nvPr/>
        </p:nvSpPr>
        <p:spPr>
          <a:xfrm>
            <a:off x="9300183" y="8070358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215">
              <a:defRPr/>
            </a:pPr>
            <a:r>
              <a:rPr kumimoji="1" lang="en-US" altLang="ja-JP" sz="1124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endParaRPr kumimoji="1" lang="ja-JP" altLang="en-US" sz="1124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45" name="Graphic 6">
            <a:extLst>
              <a:ext uri="{FF2B5EF4-FFF2-40B4-BE49-F238E27FC236}">
                <a16:creationId xmlns:a16="http://schemas.microsoft.com/office/drawing/2014/main" id="{6FE6370D-7A6E-1E55-17E0-8087BDADF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 bwMode="auto">
          <a:xfrm>
            <a:off x="10323022" y="5768246"/>
            <a:ext cx="403200" cy="4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6" name="TextBox 9">
            <a:extLst>
              <a:ext uri="{FF2B5EF4-FFF2-40B4-BE49-F238E27FC236}">
                <a16:creationId xmlns:a16="http://schemas.microsoft.com/office/drawing/2014/main" id="{9D2A7983-CE15-91F6-AD30-B70D236AA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6878" y="6121735"/>
            <a:ext cx="134335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75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Amazon S3</a:t>
            </a:r>
          </a:p>
          <a:p>
            <a:pPr algn="ctr"/>
            <a:r>
              <a:rPr lang="en-US" altLang="en-US" sz="75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Web</a:t>
            </a:r>
            <a:r>
              <a:rPr lang="ja-JP" altLang="en-US" sz="75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フォーム内容</a:t>
            </a:r>
          </a:p>
          <a:p>
            <a:pPr algn="ctr"/>
            <a:r>
              <a:rPr lang="ja-JP" altLang="en-US" sz="75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保存ストレージ</a:t>
            </a:r>
          </a:p>
        </p:txBody>
      </p:sp>
      <p:pic>
        <p:nvPicPr>
          <p:cNvPr id="447" name="Graphic 8">
            <a:extLst>
              <a:ext uri="{FF2B5EF4-FFF2-40B4-BE49-F238E27FC236}">
                <a16:creationId xmlns:a16="http://schemas.microsoft.com/office/drawing/2014/main" id="{8CB7E3F1-80C1-D4A3-1A53-D9D10AFDF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 bwMode="auto">
          <a:xfrm>
            <a:off x="11245440" y="5768246"/>
            <a:ext cx="403200" cy="4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8" name="Graphic 29">
            <a:extLst>
              <a:ext uri="{FF2B5EF4-FFF2-40B4-BE49-F238E27FC236}">
                <a16:creationId xmlns:a16="http://schemas.microsoft.com/office/drawing/2014/main" id="{C5FB0ED0-0B08-48EA-F0CC-D1107472921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2087867" y="5781213"/>
            <a:ext cx="400050" cy="400050"/>
          </a:xfrm>
          <a:prstGeom prst="rect">
            <a:avLst/>
          </a:prstGeom>
        </p:spPr>
      </p:pic>
      <p:sp>
        <p:nvSpPr>
          <p:cNvPr id="449" name="Rectangle 134">
            <a:extLst>
              <a:ext uri="{FF2B5EF4-FFF2-40B4-BE49-F238E27FC236}">
                <a16:creationId xmlns:a16="http://schemas.microsoft.com/office/drawing/2014/main" id="{D3D72866-C86F-E6B8-D50D-604BB819C624}"/>
              </a:ext>
            </a:extLst>
          </p:cNvPr>
          <p:cNvSpPr/>
          <p:nvPr/>
        </p:nvSpPr>
        <p:spPr>
          <a:xfrm>
            <a:off x="10942777" y="5698061"/>
            <a:ext cx="1748853" cy="971633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0010"/>
          <a:lstStyle/>
          <a:p>
            <a:pPr algn="ctr">
              <a:defRPr/>
            </a:pPr>
            <a:endParaRPr lang="en-US" altLang="ja-JP" sz="105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450" name="TextBox 10">
            <a:extLst>
              <a:ext uri="{FF2B5EF4-FFF2-40B4-BE49-F238E27FC236}">
                <a16:creationId xmlns:a16="http://schemas.microsoft.com/office/drawing/2014/main" id="{5FB0DF07-0AA1-BD12-982E-0AD92717E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6368" y="6121735"/>
            <a:ext cx="1517308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75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AWS Glue</a:t>
            </a:r>
          </a:p>
          <a:p>
            <a:pPr algn="ctr"/>
            <a:r>
              <a:rPr lang="en-US" altLang="en-US" sz="75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Web</a:t>
            </a:r>
            <a:r>
              <a:rPr lang="ja-JP" altLang="en-US" sz="75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フォーム内容</a:t>
            </a:r>
            <a:endParaRPr lang="en-US" altLang="ja-JP" sz="75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75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抽出ジョブ</a:t>
            </a:r>
          </a:p>
        </p:txBody>
      </p:sp>
      <p:sp>
        <p:nvSpPr>
          <p:cNvPr id="451" name="TextBox 24">
            <a:extLst>
              <a:ext uri="{FF2B5EF4-FFF2-40B4-BE49-F238E27FC236}">
                <a16:creationId xmlns:a16="http://schemas.microsoft.com/office/drawing/2014/main" id="{BB2692D8-BB87-ACD8-9688-5B26B6FFA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3847" y="6121735"/>
            <a:ext cx="14000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75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AWS Glue</a:t>
            </a:r>
            <a:br>
              <a:rPr lang="en-US" altLang="en-US" sz="75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</a:br>
            <a:r>
              <a:rPr lang="en-US" altLang="en-US" sz="75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Data Catalog</a:t>
            </a:r>
          </a:p>
          <a:p>
            <a:pPr algn="ctr" eaLnBrk="1" hangingPunct="1"/>
            <a:r>
              <a:rPr lang="en-US" altLang="en-US" sz="75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Web</a:t>
            </a:r>
            <a:r>
              <a:rPr lang="ja-JP" altLang="en-US" sz="75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フォーム内容</a:t>
            </a:r>
          </a:p>
          <a:p>
            <a:pPr algn="ctr" eaLnBrk="1" hangingPunct="1"/>
            <a:r>
              <a:rPr lang="ja-JP" altLang="en-US" sz="75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メタデータカタログ</a:t>
            </a:r>
          </a:p>
        </p:txBody>
      </p:sp>
      <p:cxnSp>
        <p:nvCxnSpPr>
          <p:cNvPr id="452" name="カギ線コネクタ 69">
            <a:extLst>
              <a:ext uri="{FF2B5EF4-FFF2-40B4-BE49-F238E27FC236}">
                <a16:creationId xmlns:a16="http://schemas.microsoft.com/office/drawing/2014/main" id="{D52EE5A8-5EAA-1588-EDD2-88D82D3BDF1C}"/>
              </a:ext>
            </a:extLst>
          </p:cNvPr>
          <p:cNvCxnSpPr>
            <a:cxnSpLocks/>
            <a:stCxn id="344" idx="0"/>
            <a:endCxn id="446" idx="2"/>
          </p:cNvCxnSpPr>
          <p:nvPr/>
        </p:nvCxnSpPr>
        <p:spPr>
          <a:xfrm rot="16200000" flipV="1">
            <a:off x="11304083" y="6704790"/>
            <a:ext cx="2229006" cy="1940059"/>
          </a:xfrm>
          <a:prstGeom prst="bentConnector3">
            <a:avLst>
              <a:gd name="adj1" fmla="val 79389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直線矢印コネクタ 468">
            <a:extLst>
              <a:ext uri="{FF2B5EF4-FFF2-40B4-BE49-F238E27FC236}">
                <a16:creationId xmlns:a16="http://schemas.microsoft.com/office/drawing/2014/main" id="{C6FB7198-7DC8-0EF4-59A8-783B4E567325}"/>
              </a:ext>
            </a:extLst>
          </p:cNvPr>
          <p:cNvCxnSpPr>
            <a:cxnSpLocks/>
            <a:stCxn id="445" idx="3"/>
            <a:endCxn id="447" idx="1"/>
          </p:cNvCxnSpPr>
          <p:nvPr/>
        </p:nvCxnSpPr>
        <p:spPr>
          <a:xfrm>
            <a:off x="10726222" y="5969846"/>
            <a:ext cx="519218" cy="0"/>
          </a:xfrm>
          <a:prstGeom prst="straightConnector1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直線矢印コネクタ 468">
            <a:extLst>
              <a:ext uri="{FF2B5EF4-FFF2-40B4-BE49-F238E27FC236}">
                <a16:creationId xmlns:a16="http://schemas.microsoft.com/office/drawing/2014/main" id="{3A63E3E5-FF57-1E2B-FB7A-BBF74EBD7A04}"/>
              </a:ext>
            </a:extLst>
          </p:cNvPr>
          <p:cNvCxnSpPr>
            <a:cxnSpLocks/>
            <a:stCxn id="32" idx="3"/>
            <a:endCxn id="445" idx="1"/>
          </p:cNvCxnSpPr>
          <p:nvPr/>
        </p:nvCxnSpPr>
        <p:spPr>
          <a:xfrm flipV="1">
            <a:off x="9835013" y="5969846"/>
            <a:ext cx="488009" cy="1"/>
          </a:xfrm>
          <a:prstGeom prst="straightConnector1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5" name="角丸四角形 17">
            <a:extLst>
              <a:ext uri="{FF2B5EF4-FFF2-40B4-BE49-F238E27FC236}">
                <a16:creationId xmlns:a16="http://schemas.microsoft.com/office/drawing/2014/main" id="{D56159A1-206E-49EE-A5E4-C09B794CD99D}"/>
              </a:ext>
            </a:extLst>
          </p:cNvPr>
          <p:cNvSpPr/>
          <p:nvPr/>
        </p:nvSpPr>
        <p:spPr>
          <a:xfrm>
            <a:off x="10274476" y="5487531"/>
            <a:ext cx="224705" cy="22470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215">
              <a:defRPr/>
            </a:pPr>
            <a:r>
              <a:rPr kumimoji="1" lang="ja-JP" altLang="en-US" sz="1124" b="1" kern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３</a:t>
            </a:r>
            <a:endParaRPr kumimoji="1" lang="ja-JP" altLang="en-US" sz="1124" b="1" kern="0" dirty="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56" name="Graphic 66606">
            <a:extLst>
              <a:ext uri="{FF2B5EF4-FFF2-40B4-BE49-F238E27FC236}">
                <a16:creationId xmlns:a16="http://schemas.microsoft.com/office/drawing/2014/main" id="{F02D22AD-BC4C-D1C0-B47A-CE52A472A3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12410" y="7887695"/>
            <a:ext cx="570750" cy="570750"/>
          </a:xfrm>
          <a:prstGeom prst="rect">
            <a:avLst/>
          </a:prstGeom>
        </p:spPr>
      </p:pic>
      <p:sp>
        <p:nvSpPr>
          <p:cNvPr id="457" name="テキスト ボックス 39">
            <a:extLst>
              <a:ext uri="{FF2B5EF4-FFF2-40B4-BE49-F238E27FC236}">
                <a16:creationId xmlns:a16="http://schemas.microsoft.com/office/drawing/2014/main" id="{4E301551-0093-46E3-2C28-9397941E7A05}"/>
              </a:ext>
            </a:extLst>
          </p:cNvPr>
          <p:cNvSpPr txBox="1"/>
          <p:nvPr/>
        </p:nvSpPr>
        <p:spPr>
          <a:xfrm>
            <a:off x="6005720" y="8300516"/>
            <a:ext cx="851800" cy="22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1519"/>
            <a:r>
              <a:rPr lang="en-US" altLang="en-US" sz="874" dirty="0" err="1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インターネット</a:t>
            </a:r>
            <a:endParaRPr lang="en-US" altLang="en-US" sz="874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SLIDEVIEWED" val="256,1,Slide1"/>
</p:tagLst>
</file>

<file path=ppt/theme/theme1.xml><?xml version="1.0" encoding="utf-8"?>
<a:theme xmlns:a="http://schemas.openxmlformats.org/drawingml/2006/main" name="デジタル庁_20210907">
  <a:themeElements>
    <a:clrScheme name="デジタル庁_20210907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デジタル庁_20210907">
  <a:themeElements>
    <a:clrScheme name="デジタル庁_20210907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076C98E87AD4447844C5FCC03FF68E5" ma:contentTypeVersion="16" ma:contentTypeDescription="新しいドキュメントを作成します。" ma:contentTypeScope="" ma:versionID="caf962b0a7d3a2f8ad9658285a793d61">
  <xsd:schema xmlns:xsd="http://www.w3.org/2001/XMLSchema" xmlns:xs="http://www.w3.org/2001/XMLSchema" xmlns:p="http://schemas.microsoft.com/office/2006/metadata/properties" xmlns:ns2="867a13a2-b7d6-4b06-bbad-68d095cc83b1" xmlns:ns3="8b59d28c-3c55-481d-8880-20df7a3fa045" targetNamespace="http://schemas.microsoft.com/office/2006/metadata/properties" ma:root="true" ma:fieldsID="e5a749b914ced6d58ff659658d11a3d0" ns2:_="" ns3:_="">
    <xsd:import namespace="867a13a2-b7d6-4b06-bbad-68d095cc83b1"/>
    <xsd:import namespace="8b59d28c-3c55-481d-8880-20df7a3fa0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_x30b9__x30c6__x30fc__x30bf__x30b9_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7a13a2-b7d6-4b06-bbad-68d095cc83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画像タグ" ma:readOnly="false" ma:fieldId="{5cf76f15-5ced-4ddc-b409-7134ff3c332f}" ma:taxonomyMulti="true" ma:sspId="4f27f6d2-b90d-46ae-b7ea-1d0a9165af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_x30b9__x30c6__x30fc__x30bf__x30b9_" ma:index="18" nillable="true" ma:displayName="ステータス" ma:format="Dropdown" ma:internalName="_x30b9__x30c6__x30fc__x30bf__x30b9_">
      <xsd:simpleType>
        <xsd:restriction base="dms:Text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59d28c-3c55-481d-8880-20df7a3fa04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a94134c-4362-4761-9d0b-cf1a6516789e}" ma:internalName="TaxCatchAll" ma:showField="CatchAllData" ma:web="8b59d28c-3c55-481d-8880-20df7a3fa0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7a13a2-b7d6-4b06-bbad-68d095cc83b1">
      <Terms xmlns="http://schemas.microsoft.com/office/infopath/2007/PartnerControls"/>
    </lcf76f155ced4ddcb4097134ff3c332f>
    <TaxCatchAll xmlns="8b59d28c-3c55-481d-8880-20df7a3fa045" xsi:nil="true"/>
    <_x30b9__x30c6__x30fc__x30bf__x30b9_ xmlns="867a13a2-b7d6-4b06-bbad-68d095cc83b1" xsi:nil="true"/>
  </documentManagement>
</p:properties>
</file>

<file path=customXml/itemProps1.xml><?xml version="1.0" encoding="utf-8"?>
<ds:datastoreItem xmlns:ds="http://schemas.openxmlformats.org/officeDocument/2006/customXml" ds:itemID="{6E277F7E-AD86-43F4-BE7F-25600C2F7C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496961-8B1C-4597-8393-86E4F9B90C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7a13a2-b7d6-4b06-bbad-68d095cc83b1"/>
    <ds:schemaRef ds:uri="8b59d28c-3c55-481d-8880-20df7a3fa0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1156DB-C886-4EBD-9A02-30A9366AEAA6}">
  <ds:schemaRefs>
    <ds:schemaRef ds:uri="http://schemas.microsoft.com/office/2006/documentManagement/types"/>
    <ds:schemaRef ds:uri="867a13a2-b7d6-4b06-bbad-68d095cc83b1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  <ds:schemaRef ds:uri="8b59d28c-3c55-481d-8880-20df7a3fa04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2168</Words>
  <Application>Microsoft Office PowerPoint</Application>
  <PresentationFormat>ユーザー設定</PresentationFormat>
  <Paragraphs>1005</Paragraphs>
  <Slides>14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1" baseType="lpstr">
      <vt:lpstr>Arial</vt:lpstr>
      <vt:lpstr>メイリオ</vt:lpstr>
      <vt:lpstr>Meiryo UI</vt:lpstr>
      <vt:lpstr>Noto Sans JP</vt:lpstr>
      <vt:lpstr>Amazon Ember</vt:lpstr>
      <vt:lpstr>Roboto</vt:lpstr>
      <vt:lpstr>デジタル庁_20210907</vt:lpstr>
      <vt:lpstr>リファレンスアーキテクチャ 代表的なシステムパターンにおけるブロックの組み合わせ例 システムアーキテクチャ例（AWS）</vt:lpstr>
      <vt:lpstr>改訂履歴</vt:lpstr>
      <vt:lpstr>3-1. 電子申請・審査システム</vt:lpstr>
      <vt:lpstr>3-2. 税金関連システム</vt:lpstr>
      <vt:lpstr>3-3. 許認可関連システム</vt:lpstr>
      <vt:lpstr>3-4.データ収集・公開システム（災害・気象情報等）</vt:lpstr>
      <vt:lpstr>3-5.人事系システム</vt:lpstr>
      <vt:lpstr>3-6. オンライン調査システム</vt:lpstr>
      <vt:lpstr>3-7.データ管理型システム（防災、施設・設備等の管理、地図情報利用、IoT機器利用等）</vt:lpstr>
      <vt:lpstr>3-8. 府省庁Webサイト (CMSに外部のSaaSを利用したSSR)</vt:lpstr>
      <vt:lpstr>3-8. 府省庁Webサイト (CMSにセルフホスティングのOSSを利用したSSG(SG))</vt:lpstr>
      <vt:lpstr>3-9. 統計システム</vt:lpstr>
      <vt:lpstr>3-10.資格管理システム</vt:lpstr>
      <vt:lpstr>3-11. 地図データ関連システム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2025-05-21T23:46:37Z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0x010100B076C98E87AD4447844C5FCC03FF68E5</vt:lpwstr>
  </property>
</Properties>
</file>