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embedTrueTypeFonts="1" saveSubsetFonts="1" autoCompressPictures="0">
  <p:sldMasterIdLst>
    <p:sldMasterId id="2147483648" r:id="rId4"/>
  </p:sldMasterIdLst>
  <p:notesMasterIdLst>
    <p:notesMasterId r:id="rId43"/>
  </p:notesMasterIdLst>
  <p:sldIdLst>
    <p:sldId id="256" r:id="rId5"/>
    <p:sldId id="412" r:id="rId6"/>
    <p:sldId id="459" r:id="rId7"/>
    <p:sldId id="458" r:id="rId8"/>
    <p:sldId id="460" r:id="rId9"/>
    <p:sldId id="461" r:id="rId10"/>
    <p:sldId id="440" r:id="rId11"/>
    <p:sldId id="462" r:id="rId12"/>
    <p:sldId id="441" r:id="rId13"/>
    <p:sldId id="463" r:id="rId14"/>
    <p:sldId id="464" r:id="rId15"/>
    <p:sldId id="442" r:id="rId16"/>
    <p:sldId id="465" r:id="rId17"/>
    <p:sldId id="466" r:id="rId18"/>
    <p:sldId id="443" r:id="rId19"/>
    <p:sldId id="444" r:id="rId20"/>
    <p:sldId id="445" r:id="rId21"/>
    <p:sldId id="447" r:id="rId22"/>
    <p:sldId id="448" r:id="rId23"/>
    <p:sldId id="449" r:id="rId24"/>
    <p:sldId id="450" r:id="rId25"/>
    <p:sldId id="451" r:id="rId26"/>
    <p:sldId id="468" r:id="rId27"/>
    <p:sldId id="469" r:id="rId28"/>
    <p:sldId id="470" r:id="rId29"/>
    <p:sldId id="453" r:id="rId30"/>
    <p:sldId id="454" r:id="rId31"/>
    <p:sldId id="471" r:id="rId32"/>
    <p:sldId id="455" r:id="rId33"/>
    <p:sldId id="476" r:id="rId34"/>
    <p:sldId id="457" r:id="rId35"/>
    <p:sldId id="472" r:id="rId36"/>
    <p:sldId id="473" r:id="rId37"/>
    <p:sldId id="474" r:id="rId38"/>
    <p:sldId id="475" r:id="rId39"/>
    <p:sldId id="479" r:id="rId40"/>
    <p:sldId id="477" r:id="rId41"/>
    <p:sldId id="478" r:id="rId42"/>
  </p:sldIdLst>
  <p:sldSz cx="18000663" cy="10125075"/>
  <p:notesSz cx="6858000" cy="9144000"/>
  <p:embeddedFontLst>
    <p:embeddedFont>
      <p:font typeface="Helvetica" panose="020B0604020202020204" pitchFamily="34" charset="0"/>
      <p:regular r:id="rId44"/>
      <p:bold r:id="rId45"/>
      <p:italic r:id="rId46"/>
      <p:boldItalic r:id="rId47"/>
    </p:embeddedFont>
    <p:embeddedFont>
      <p:font typeface="Meiryo UI" panose="020B0604030504040204" pitchFamily="50" charset="-128"/>
      <p:regular r:id="rId48"/>
      <p:bold r:id="rId49"/>
      <p:italic r:id="rId50"/>
      <p:boldItalic r:id="rId51"/>
    </p:embeddedFont>
    <p:embeddedFont>
      <p:font typeface="Roboto" panose="02000000000000000000" pitchFamily="2" charset="0"/>
      <p:regular r:id="rId52"/>
      <p:bold r:id="rId53"/>
      <p:italic r:id="rId54"/>
      <p:boldItalic r:id="rId55"/>
    </p:embeddedFont>
    <p:embeddedFont>
      <p:font typeface="メイリオ" panose="020B0604030504040204" pitchFamily="50" charset="-128"/>
      <p:regular r:id="rId56"/>
      <p:bold r:id="rId57"/>
      <p:italic r:id="rId58"/>
      <p:boldItalic r:id="rId59"/>
    </p:embeddedFont>
    <p:embeddedFont>
      <p:font typeface="メイリオ" panose="020B0604030504040204" pitchFamily="50" charset="-128"/>
      <p:regular r:id="rId56"/>
      <p:bold r:id="rId57"/>
      <p:italic r:id="rId58"/>
      <p:boldItalic r:id="rId59"/>
    </p:embeddedFont>
  </p:embeddedFontLst>
  <p:custDataLst>
    <p:tags r:id="rId60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0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0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0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0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0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0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0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0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0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0FC8EB2B-5359-4141-AD5E-814060BE9AC0}">
          <p14:sldIdLst>
            <p14:sldId id="256"/>
          </p14:sldIdLst>
        </p14:section>
        <p14:section name="5-2-1.利用者認証" id="{A2ADD12F-C293-4A44-A5C9-F33B72CB539C}">
          <p14:sldIdLst>
            <p14:sldId id="412"/>
            <p14:sldId id="459"/>
            <p14:sldId id="458"/>
            <p14:sldId id="460"/>
            <p14:sldId id="461"/>
            <p14:sldId id="440"/>
            <p14:sldId id="462"/>
            <p14:sldId id="441"/>
            <p14:sldId id="463"/>
            <p14:sldId id="464"/>
          </p14:sldIdLst>
        </p14:section>
        <p14:section name="5-2-8. 外部連携" id="{3F046EDF-DA35-4C78-90A9-6A553D1664A2}">
          <p14:sldIdLst>
            <p14:sldId id="442"/>
            <p14:sldId id="465"/>
            <p14:sldId id="466"/>
          </p14:sldIdLst>
        </p14:section>
        <p14:section name="5-1-11. セキュリティ" id="{A5438904-BE8A-43F1-8C5A-0EB9B13C4AFB}">
          <p14:sldIdLst>
            <p14:sldId id="443"/>
            <p14:sldId id="444"/>
            <p14:sldId id="445"/>
          </p14:sldIdLst>
        </p14:section>
        <p14:section name="5-2-12. ネットワーク" id="{E5F13B91-8605-49DD-86A4-D76BE22456D8}">
          <p14:sldIdLst/>
        </p14:section>
        <p14:section name="5-2-13. 構成管理" id="{5ADBAA56-4B54-4AC4-97A8-3983642A714D}">
          <p14:sldIdLst>
            <p14:sldId id="447"/>
          </p14:sldIdLst>
        </p14:section>
        <p14:section name="5-2-14. バックアップ" id="{B72FFA7A-A00A-4A6E-8F27-F6832DFFF81F}">
          <p14:sldIdLst>
            <p14:sldId id="448"/>
          </p14:sldIdLst>
        </p14:section>
        <p14:section name="5-2-15. オブザーバビリティ" id="{A30ED7F1-F5CD-4BA5-B93E-ADEB9DAB6D10}">
          <p14:sldIdLst>
            <p14:sldId id="449"/>
            <p14:sldId id="450"/>
            <p14:sldId id="451"/>
          </p14:sldIdLst>
        </p14:section>
        <p14:section name="5-2-16. ログ管理" id="{146E6264-AEE0-41BE-B479-FA83FC739B1A}">
          <p14:sldIdLst>
            <p14:sldId id="468"/>
            <p14:sldId id="469"/>
          </p14:sldIdLst>
        </p14:section>
        <p14:section name="5-2-17. CI/CD" id="{2676491C-1188-45EF-8C22-38D0B8B8D1F3}">
          <p14:sldIdLst>
            <p14:sldId id="470"/>
            <p14:sldId id="453"/>
          </p14:sldIdLst>
        </p14:section>
        <p14:section name="5-2-18. データ共有" id="{B8625F34-3EAF-44DB-ABFA-5177ADBF9EA1}">
          <p14:sldIdLst>
            <p14:sldId id="454"/>
            <p14:sldId id="471"/>
          </p14:sldIdLst>
        </p14:section>
        <p14:section name="5-2-19. 機械学習・AI" id="{405437D4-74A8-4467-A68D-0EDA0AE6E334}">
          <p14:sldIdLst>
            <p14:sldId id="455"/>
            <p14:sldId id="476"/>
          </p14:sldIdLst>
        </p14:section>
        <p14:section name="5-2-20. メンテナンス" id="{69513E48-86FA-49A4-9B77-778D6C30F435}">
          <p14:sldIdLst>
            <p14:sldId id="457"/>
            <p14:sldId id="472"/>
            <p14:sldId id="473"/>
            <p14:sldId id="474"/>
            <p14:sldId id="475"/>
            <p14:sldId id="479"/>
            <p14:sldId id="477"/>
          </p14:sldIdLst>
        </p14:section>
        <p14:section name="5-2-21. コスト管理" id="{59E714A3-9049-45A9-BFBF-FE890248295D}">
          <p14:sldIdLst>
            <p14:sldId id="47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13" roundtripDataSignature="AMtx7mguRrsV6zw/4Vd/3TZNrhyMQ+s7hA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作成者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成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7577889-4FD1-43E7-A14B-D78D8FF0F031}">
  <a:tblStyle styleId="{A7577889-4FD1-43E7-A14B-D78D8FF0F031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96" autoAdjust="0"/>
    <p:restoredTop sz="87438" autoAdjust="0"/>
  </p:normalViewPr>
  <p:slideViewPr>
    <p:cSldViewPr snapToGrid="0" snapToObjects="1">
      <p:cViewPr varScale="1">
        <p:scale>
          <a:sx n="57" d="100"/>
          <a:sy n="57" d="100"/>
        </p:scale>
        <p:origin x="653" y="2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20" d="100"/>
          <a:sy n="120" d="100"/>
        </p:scale>
        <p:origin x="4962" y="12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117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font" Target="fonts/font4.fntdata"/><Relationship Id="rId50" Type="http://schemas.openxmlformats.org/officeDocument/2006/relationships/font" Target="fonts/font7.fntdata"/><Relationship Id="rId55" Type="http://schemas.openxmlformats.org/officeDocument/2006/relationships/font" Target="fonts/font12.fntdata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font" Target="fonts/font2.fntdata"/><Relationship Id="rId53" Type="http://schemas.openxmlformats.org/officeDocument/2006/relationships/font" Target="fonts/font10.fntdata"/><Relationship Id="rId58" Type="http://schemas.openxmlformats.org/officeDocument/2006/relationships/font" Target="fonts/font15.fntdata"/><Relationship Id="rId115" Type="http://schemas.openxmlformats.org/officeDocument/2006/relationships/presProps" Target="presProps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5.fntdata"/><Relationship Id="rId56" Type="http://schemas.openxmlformats.org/officeDocument/2006/relationships/font" Target="fonts/font13.fntdata"/><Relationship Id="rId113" Type="http://customschemas.google.com/relationships/presentationmetadata" Target="metadata"/><Relationship Id="rId118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font" Target="fonts/font8.fntdata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font" Target="fonts/font3.fntdata"/><Relationship Id="rId59" Type="http://schemas.openxmlformats.org/officeDocument/2006/relationships/font" Target="fonts/font16.fntdata"/><Relationship Id="rId116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font" Target="fonts/font11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font" Target="fonts/font6.fntdata"/><Relationship Id="rId57" Type="http://schemas.openxmlformats.org/officeDocument/2006/relationships/font" Target="fonts/font14.fntdata"/><Relationship Id="rId114" Type="http://schemas.openxmlformats.org/officeDocument/2006/relationships/commentAuthors" Target="commentAuthors.xml"/><Relationship Id="rId119" Type="http://schemas.microsoft.com/office/2018/10/relationships/authors" Target="author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font" Target="fonts/font1.fntdata"/><Relationship Id="rId52" Type="http://schemas.openxmlformats.org/officeDocument/2006/relationships/font" Target="fonts/font9.fntdata"/><Relationship Id="rId60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200" b="0" i="0" u="none" strike="noStrike" cap="none"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200" b="0" i="0" u="none" strike="noStrike" cap="none"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200" b="0" i="0" u="none" strike="noStrike" cap="none"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200" b="0" i="0" u="none" strike="noStrike" cap="none"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200" b="0" i="0" u="none" strike="noStrike" cap="none"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200" b="0" i="0" u="none" strike="noStrike" cap="none"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200" b="0" i="0" u="none" strike="noStrike" cap="none"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200" b="0" i="0" u="none" strike="noStrike" cap="none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067" b="0" i="0" u="none" strike="noStrike" cap="none">
        <a:solidFill>
          <a:srgbClr val="000000"/>
        </a:solidFill>
        <a:latin typeface="Meiryo UI" panose="020B0604030504040204" pitchFamily="50" charset="-128"/>
        <a:ea typeface="Meiryo UI" panose="020B0604030504040204" pitchFamily="50" charset="-128"/>
        <a:cs typeface="Arial"/>
        <a:sym typeface="Arial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6" name="Google Shape;6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タイトル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3"/>
          <p:cNvSpPr txBox="1">
            <a:spLocks noGrp="1"/>
          </p:cNvSpPr>
          <p:nvPr>
            <p:ph type="title"/>
          </p:nvPr>
        </p:nvSpPr>
        <p:spPr>
          <a:xfrm>
            <a:off x="2571847" y="2035863"/>
            <a:ext cx="12856973" cy="2862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  <a:defRPr sz="8857" b="0" i="0">
                <a:latin typeface="Meiryo UI" panose="020B0604030504040204" pitchFamily="50" charset="-128"/>
                <a:ea typeface="Meiryo UI" panose="020B0604030504040204" pitchFamily="50" charset="-128"/>
                <a:cs typeface="Arial"/>
                <a:sym typeface="Arial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12" name="Google Shape;12;p33"/>
          <p:cNvSpPr txBox="1">
            <a:spLocks noGrp="1"/>
          </p:cNvSpPr>
          <p:nvPr>
            <p:ph type="body" idx="1"/>
          </p:nvPr>
        </p:nvSpPr>
        <p:spPr>
          <a:xfrm>
            <a:off x="2768287" y="5273092"/>
            <a:ext cx="12660534" cy="1307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674923" lvl="0" indent="-337461" algn="l">
              <a:lnSpc>
                <a:spcPct val="90000"/>
              </a:lnSpc>
              <a:spcBef>
                <a:spcPts val="1476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Arial"/>
              <a:buNone/>
              <a:defRPr sz="3543" b="0" i="0">
                <a:solidFill>
                  <a:srgbClr val="80808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  <a:sym typeface="Arial"/>
              </a:defRPr>
            </a:lvl1pPr>
            <a:lvl2pPr marL="1349846" lvl="1" indent="-337461" algn="l">
              <a:lnSpc>
                <a:spcPct val="90000"/>
              </a:lnSpc>
              <a:spcBef>
                <a:spcPts val="1476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Arial"/>
              <a:buNone/>
              <a:defRPr sz="3543">
                <a:solidFill>
                  <a:srgbClr val="808080"/>
                </a:solidFill>
              </a:defRPr>
            </a:lvl2pPr>
            <a:lvl3pPr marL="2024769" lvl="2" indent="-337461" algn="l">
              <a:lnSpc>
                <a:spcPct val="90000"/>
              </a:lnSpc>
              <a:spcBef>
                <a:spcPts val="1476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Arial"/>
              <a:buNone/>
              <a:defRPr sz="3543">
                <a:solidFill>
                  <a:srgbClr val="808080"/>
                </a:solidFill>
              </a:defRPr>
            </a:lvl3pPr>
            <a:lvl4pPr marL="2699692" lvl="3" indent="-337461" algn="l">
              <a:lnSpc>
                <a:spcPct val="90000"/>
              </a:lnSpc>
              <a:spcBef>
                <a:spcPts val="1476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Arial"/>
              <a:buNone/>
              <a:defRPr sz="3543">
                <a:solidFill>
                  <a:srgbClr val="808080"/>
                </a:solidFill>
              </a:defRPr>
            </a:lvl4pPr>
            <a:lvl5pPr marL="3374614" lvl="4" indent="-337461" algn="l">
              <a:lnSpc>
                <a:spcPct val="90000"/>
              </a:lnSpc>
              <a:spcBef>
                <a:spcPts val="1476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Arial"/>
              <a:buNone/>
              <a:defRPr sz="3543">
                <a:solidFill>
                  <a:srgbClr val="808080"/>
                </a:solidFill>
              </a:defRPr>
            </a:lvl5pPr>
            <a:lvl6pPr marL="4049537" lvl="5" indent="-506192" algn="l">
              <a:lnSpc>
                <a:spcPct val="90000"/>
              </a:lnSpc>
              <a:spcBef>
                <a:spcPts val="1476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4724460" lvl="6" indent="-506192" algn="l">
              <a:lnSpc>
                <a:spcPct val="90000"/>
              </a:lnSpc>
              <a:spcBef>
                <a:spcPts val="1476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5399383" lvl="7" indent="-506192" algn="l">
              <a:lnSpc>
                <a:spcPct val="90000"/>
              </a:lnSpc>
              <a:spcBef>
                <a:spcPts val="1476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6074306" lvl="8" indent="-506192" algn="l">
              <a:lnSpc>
                <a:spcPct val="90000"/>
              </a:lnSpc>
              <a:spcBef>
                <a:spcPts val="1476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pic>
        <p:nvPicPr>
          <p:cNvPr id="13" name="Google Shape;13;p33" descr="図 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358439" y="7145848"/>
            <a:ext cx="4852952" cy="157254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3"/>
          <p:cNvSpPr txBox="1">
            <a:spLocks noGrp="1"/>
          </p:cNvSpPr>
          <p:nvPr>
            <p:ph type="sldNum" idx="12"/>
          </p:nvPr>
        </p:nvSpPr>
        <p:spPr>
          <a:xfrm>
            <a:off x="8700322" y="9201948"/>
            <a:ext cx="4200155" cy="364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72" b="0" i="0" u="none" strike="noStrike" cap="none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7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7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7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7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7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7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7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7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sz="2067" dirty="0">
              <a:solidFill>
                <a:srgbClr val="80808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タイトルとコンテンツ">
  <p:cSld name="1_タイトルとコンテンツ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2"/>
          <p:cNvSpPr txBox="1">
            <a:spLocks noGrp="1"/>
          </p:cNvSpPr>
          <p:nvPr>
            <p:ph type="body" idx="1"/>
          </p:nvPr>
        </p:nvSpPr>
        <p:spPr>
          <a:xfrm>
            <a:off x="1237546" y="2024486"/>
            <a:ext cx="15525572" cy="7110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674923" lvl="0" indent="-599931" algn="l">
              <a:lnSpc>
                <a:spcPct val="90000"/>
              </a:lnSpc>
              <a:spcBef>
                <a:spcPts val="1476"/>
              </a:spcBef>
              <a:spcAft>
                <a:spcPts val="0"/>
              </a:spcAft>
              <a:buSzPts val="2800"/>
              <a:buChar char="•"/>
              <a:defRPr b="0" i="0">
                <a:latin typeface="Meiryo UI" panose="020B0604030504040204" pitchFamily="50" charset="-128"/>
                <a:ea typeface="Meiryo UI" panose="020B0604030504040204" pitchFamily="50" charset="-128"/>
                <a:cs typeface="Arial"/>
                <a:sym typeface="Arial"/>
              </a:defRPr>
            </a:lvl1pPr>
            <a:lvl2pPr marL="1349846" lvl="1" indent="-599931" algn="l">
              <a:lnSpc>
                <a:spcPct val="90000"/>
              </a:lnSpc>
              <a:spcBef>
                <a:spcPts val="1476"/>
              </a:spcBef>
              <a:spcAft>
                <a:spcPts val="0"/>
              </a:spcAft>
              <a:buSzPts val="28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2pPr>
            <a:lvl3pPr marL="2024769" lvl="2" indent="-599931" algn="l">
              <a:lnSpc>
                <a:spcPct val="90000"/>
              </a:lnSpc>
              <a:spcBef>
                <a:spcPts val="1476"/>
              </a:spcBef>
              <a:spcAft>
                <a:spcPts val="0"/>
              </a:spcAft>
              <a:buSzPts val="28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3pPr>
            <a:lvl4pPr marL="2699692" lvl="3" indent="-599931" algn="l">
              <a:lnSpc>
                <a:spcPct val="90000"/>
              </a:lnSpc>
              <a:spcBef>
                <a:spcPts val="1476"/>
              </a:spcBef>
              <a:spcAft>
                <a:spcPts val="0"/>
              </a:spcAft>
              <a:buSzPts val="28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4pPr>
            <a:lvl5pPr marL="3374614" lvl="4" indent="-599931" algn="l">
              <a:lnSpc>
                <a:spcPct val="90000"/>
              </a:lnSpc>
              <a:spcBef>
                <a:spcPts val="1476"/>
              </a:spcBef>
              <a:spcAft>
                <a:spcPts val="0"/>
              </a:spcAft>
              <a:buSzPts val="28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5pPr>
            <a:lvl6pPr marL="4049537" lvl="5" indent="-599931" algn="l">
              <a:lnSpc>
                <a:spcPct val="90000"/>
              </a:lnSpc>
              <a:spcBef>
                <a:spcPts val="1476"/>
              </a:spcBef>
              <a:spcAft>
                <a:spcPts val="0"/>
              </a:spcAft>
              <a:buSzPts val="2800"/>
              <a:buChar char="•"/>
              <a:defRPr/>
            </a:lvl6pPr>
            <a:lvl7pPr marL="4724460" lvl="6" indent="-599931" algn="l">
              <a:lnSpc>
                <a:spcPct val="90000"/>
              </a:lnSpc>
              <a:spcBef>
                <a:spcPts val="1476"/>
              </a:spcBef>
              <a:spcAft>
                <a:spcPts val="0"/>
              </a:spcAft>
              <a:buSzPts val="2800"/>
              <a:buChar char="•"/>
              <a:defRPr/>
            </a:lvl7pPr>
            <a:lvl8pPr marL="5399383" lvl="7" indent="-599931" algn="l">
              <a:lnSpc>
                <a:spcPct val="90000"/>
              </a:lnSpc>
              <a:spcBef>
                <a:spcPts val="1476"/>
              </a:spcBef>
              <a:spcAft>
                <a:spcPts val="0"/>
              </a:spcAft>
              <a:buSzPts val="2800"/>
              <a:buChar char="•"/>
              <a:defRPr/>
            </a:lvl8pPr>
            <a:lvl9pPr marL="6074306" lvl="8" indent="-599931" algn="l">
              <a:lnSpc>
                <a:spcPct val="90000"/>
              </a:lnSpc>
              <a:spcBef>
                <a:spcPts val="1476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7" name="Google Shape;17;p52"/>
          <p:cNvSpPr/>
          <p:nvPr/>
        </p:nvSpPr>
        <p:spPr>
          <a:xfrm rot="10800000">
            <a:off x="-130743" y="1150293"/>
            <a:ext cx="637819" cy="106300"/>
          </a:xfrm>
          <a:prstGeom prst="roundRect">
            <a:avLst>
              <a:gd name="adj" fmla="val 50000"/>
            </a:avLst>
          </a:prstGeom>
          <a:solidFill>
            <a:srgbClr val="1E50B5"/>
          </a:solidFill>
          <a:ln>
            <a:noFill/>
          </a:ln>
        </p:spPr>
        <p:txBody>
          <a:bodyPr spcFirstLastPara="1" wrap="square" lIns="134979" tIns="67471" rIns="134979" bIns="67471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67" b="0" i="0" u="none" strike="noStrike" cap="none" dirty="0">
              <a:solidFill>
                <a:schemeClr val="lt1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/>
              <a:sym typeface="Arial"/>
            </a:endParaRPr>
          </a:p>
        </p:txBody>
      </p:sp>
      <p:sp>
        <p:nvSpPr>
          <p:cNvPr id="18" name="Google Shape;18;p52"/>
          <p:cNvSpPr txBox="1">
            <a:spLocks noGrp="1"/>
          </p:cNvSpPr>
          <p:nvPr>
            <p:ph type="title"/>
          </p:nvPr>
        </p:nvSpPr>
        <p:spPr>
          <a:xfrm>
            <a:off x="1237546" y="684811"/>
            <a:ext cx="15525572" cy="1037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0" i="0">
                <a:latin typeface="Meiryo UI" panose="020B0604030504040204" pitchFamily="50" charset="-128"/>
                <a:ea typeface="Meiryo UI" panose="020B0604030504040204" pitchFamily="50" charset="-128"/>
                <a:cs typeface="Arial"/>
                <a:sym typeface="Arial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9pPr>
          </a:lstStyle>
          <a:p>
            <a:endParaRPr dirty="0"/>
          </a:p>
        </p:txBody>
      </p:sp>
      <p:sp>
        <p:nvSpPr>
          <p:cNvPr id="19" name="Google Shape;19;p52"/>
          <p:cNvSpPr txBox="1">
            <a:spLocks noGrp="1"/>
          </p:cNvSpPr>
          <p:nvPr>
            <p:ph type="sldNum" idx="12"/>
          </p:nvPr>
        </p:nvSpPr>
        <p:spPr>
          <a:xfrm>
            <a:off x="13247235" y="9396980"/>
            <a:ext cx="4050149" cy="410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67" b="0" i="0" u="none" strike="noStrike" cap="none">
                <a:solidFill>
                  <a:srgbClr val="7F7F7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67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67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67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67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67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67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67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67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セクションタイトル">
  <p:cSld name="1_セクションタイトル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6"/>
          <p:cNvSpPr txBox="1">
            <a:spLocks noGrp="1"/>
          </p:cNvSpPr>
          <p:nvPr>
            <p:ph type="body" idx="1"/>
          </p:nvPr>
        </p:nvSpPr>
        <p:spPr>
          <a:xfrm>
            <a:off x="1418406" y="5325791"/>
            <a:ext cx="15335336" cy="1037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674923" lvl="0" indent="-337461" algn="l">
              <a:lnSpc>
                <a:spcPct val="90000"/>
              </a:lnSpc>
              <a:spcBef>
                <a:spcPts val="1476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Arial"/>
              <a:buNone/>
              <a:defRPr sz="3543" b="0" i="0">
                <a:solidFill>
                  <a:srgbClr val="80808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  <a:sym typeface="Arial"/>
              </a:defRPr>
            </a:lvl1pPr>
            <a:lvl2pPr marL="1349846" lvl="1" indent="-337461" algn="l">
              <a:lnSpc>
                <a:spcPct val="90000"/>
              </a:lnSpc>
              <a:spcBef>
                <a:spcPts val="1476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Arial"/>
              <a:buNone/>
              <a:defRPr sz="3543">
                <a:solidFill>
                  <a:srgbClr val="808080"/>
                </a:solidFill>
              </a:defRPr>
            </a:lvl2pPr>
            <a:lvl3pPr marL="2024769" lvl="2" indent="-337461" algn="l">
              <a:lnSpc>
                <a:spcPct val="90000"/>
              </a:lnSpc>
              <a:spcBef>
                <a:spcPts val="1476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Arial"/>
              <a:buNone/>
              <a:defRPr sz="3543">
                <a:solidFill>
                  <a:srgbClr val="808080"/>
                </a:solidFill>
              </a:defRPr>
            </a:lvl3pPr>
            <a:lvl4pPr marL="2699692" lvl="3" indent="-337461" algn="l">
              <a:lnSpc>
                <a:spcPct val="90000"/>
              </a:lnSpc>
              <a:spcBef>
                <a:spcPts val="1476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Arial"/>
              <a:buNone/>
              <a:defRPr sz="3543">
                <a:solidFill>
                  <a:srgbClr val="808080"/>
                </a:solidFill>
              </a:defRPr>
            </a:lvl4pPr>
            <a:lvl5pPr marL="3374614" lvl="4" indent="-337461" algn="l">
              <a:lnSpc>
                <a:spcPct val="90000"/>
              </a:lnSpc>
              <a:spcBef>
                <a:spcPts val="1476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Arial"/>
              <a:buNone/>
              <a:defRPr sz="3543">
                <a:solidFill>
                  <a:srgbClr val="808080"/>
                </a:solidFill>
              </a:defRPr>
            </a:lvl5pPr>
            <a:lvl6pPr marL="4049537" lvl="5" indent="-506192" algn="l">
              <a:lnSpc>
                <a:spcPct val="90000"/>
              </a:lnSpc>
              <a:spcBef>
                <a:spcPts val="1476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4724460" lvl="6" indent="-506192" algn="l">
              <a:lnSpc>
                <a:spcPct val="90000"/>
              </a:lnSpc>
              <a:spcBef>
                <a:spcPts val="1476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5399383" lvl="7" indent="-506192" algn="l">
              <a:lnSpc>
                <a:spcPct val="90000"/>
              </a:lnSpc>
              <a:spcBef>
                <a:spcPts val="1476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6074306" lvl="8" indent="-506192" algn="l">
              <a:lnSpc>
                <a:spcPct val="90000"/>
              </a:lnSpc>
              <a:spcBef>
                <a:spcPts val="1476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3" name="Google Shape;33;p36"/>
          <p:cNvSpPr/>
          <p:nvPr/>
        </p:nvSpPr>
        <p:spPr>
          <a:xfrm rot="10800000">
            <a:off x="-130741" y="4428884"/>
            <a:ext cx="637820" cy="106301"/>
          </a:xfrm>
          <a:prstGeom prst="roundRect">
            <a:avLst>
              <a:gd name="adj" fmla="val 50000"/>
            </a:avLst>
          </a:prstGeom>
          <a:solidFill>
            <a:srgbClr val="1E50B5"/>
          </a:solidFill>
          <a:ln>
            <a:noFill/>
          </a:ln>
        </p:spPr>
        <p:txBody>
          <a:bodyPr spcFirstLastPara="1" wrap="square" lIns="67471" tIns="67471" rIns="67471" bIns="67471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endParaRPr sz="2657" b="0" i="0" u="none" strike="noStrike" cap="none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/>
              <a:sym typeface="Arial"/>
            </a:endParaRPr>
          </a:p>
        </p:txBody>
      </p:sp>
      <p:sp>
        <p:nvSpPr>
          <p:cNvPr id="34" name="Google Shape;34;p36"/>
          <p:cNvSpPr txBox="1">
            <a:spLocks noGrp="1"/>
          </p:cNvSpPr>
          <p:nvPr>
            <p:ph type="title"/>
          </p:nvPr>
        </p:nvSpPr>
        <p:spPr>
          <a:xfrm>
            <a:off x="1237546" y="3963405"/>
            <a:ext cx="15525572" cy="1037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0" i="0">
                <a:latin typeface="Meiryo UI" panose="020B0604030504040204" pitchFamily="50" charset="-128"/>
                <a:ea typeface="Meiryo UI" panose="020B0604030504040204" pitchFamily="50" charset="-128"/>
                <a:cs typeface="Arial"/>
                <a:sym typeface="Arial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35" name="Google Shape;35;p36"/>
          <p:cNvSpPr txBox="1">
            <a:spLocks noGrp="1"/>
          </p:cNvSpPr>
          <p:nvPr>
            <p:ph type="sldNum" idx="12"/>
          </p:nvPr>
        </p:nvSpPr>
        <p:spPr>
          <a:xfrm>
            <a:off x="16851640" y="9227324"/>
            <a:ext cx="445748" cy="749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2067" b="0" i="0" u="none" strike="noStrike" cap="none">
                <a:solidFill>
                  <a:srgbClr val="80808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2067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2067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2067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2067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2067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2067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2067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2067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セクションタイトル">
  <p:cSld name="2_セクションタイトル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7"/>
          <p:cNvSpPr txBox="1">
            <a:spLocks noGrp="1"/>
          </p:cNvSpPr>
          <p:nvPr>
            <p:ph type="body" idx="1"/>
          </p:nvPr>
        </p:nvSpPr>
        <p:spPr>
          <a:xfrm>
            <a:off x="1418406" y="5325791"/>
            <a:ext cx="15335336" cy="1037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674923" lvl="0" indent="-337461" algn="l">
              <a:lnSpc>
                <a:spcPct val="90000"/>
              </a:lnSpc>
              <a:spcBef>
                <a:spcPts val="1476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Arial"/>
              <a:buNone/>
              <a:defRPr sz="3543" b="0" i="0">
                <a:solidFill>
                  <a:srgbClr val="80808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  <a:sym typeface="Arial"/>
              </a:defRPr>
            </a:lvl1pPr>
            <a:lvl2pPr marL="1349846" lvl="1" indent="-337461" algn="l">
              <a:lnSpc>
                <a:spcPct val="90000"/>
              </a:lnSpc>
              <a:spcBef>
                <a:spcPts val="1476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Arial"/>
              <a:buNone/>
              <a:defRPr sz="3543">
                <a:solidFill>
                  <a:srgbClr val="808080"/>
                </a:solidFill>
              </a:defRPr>
            </a:lvl2pPr>
            <a:lvl3pPr marL="2024769" lvl="2" indent="-337461" algn="l">
              <a:lnSpc>
                <a:spcPct val="90000"/>
              </a:lnSpc>
              <a:spcBef>
                <a:spcPts val="1476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Arial"/>
              <a:buNone/>
              <a:defRPr sz="3543">
                <a:solidFill>
                  <a:srgbClr val="808080"/>
                </a:solidFill>
              </a:defRPr>
            </a:lvl3pPr>
            <a:lvl4pPr marL="2699692" lvl="3" indent="-337461" algn="l">
              <a:lnSpc>
                <a:spcPct val="90000"/>
              </a:lnSpc>
              <a:spcBef>
                <a:spcPts val="1476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Arial"/>
              <a:buNone/>
              <a:defRPr sz="3543">
                <a:solidFill>
                  <a:srgbClr val="808080"/>
                </a:solidFill>
              </a:defRPr>
            </a:lvl4pPr>
            <a:lvl5pPr marL="3374614" lvl="4" indent="-337461" algn="l">
              <a:lnSpc>
                <a:spcPct val="90000"/>
              </a:lnSpc>
              <a:spcBef>
                <a:spcPts val="1476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Arial"/>
              <a:buNone/>
              <a:defRPr sz="3543">
                <a:solidFill>
                  <a:srgbClr val="808080"/>
                </a:solidFill>
              </a:defRPr>
            </a:lvl5pPr>
            <a:lvl6pPr marL="4049537" lvl="5" indent="-506192" algn="l">
              <a:lnSpc>
                <a:spcPct val="90000"/>
              </a:lnSpc>
              <a:spcBef>
                <a:spcPts val="1476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4724460" lvl="6" indent="-506192" algn="l">
              <a:lnSpc>
                <a:spcPct val="90000"/>
              </a:lnSpc>
              <a:spcBef>
                <a:spcPts val="1476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5399383" lvl="7" indent="-506192" algn="l">
              <a:lnSpc>
                <a:spcPct val="90000"/>
              </a:lnSpc>
              <a:spcBef>
                <a:spcPts val="1476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6074306" lvl="8" indent="-506192" algn="l">
              <a:lnSpc>
                <a:spcPct val="90000"/>
              </a:lnSpc>
              <a:spcBef>
                <a:spcPts val="1476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8" name="Google Shape;38;p37"/>
          <p:cNvSpPr/>
          <p:nvPr/>
        </p:nvSpPr>
        <p:spPr>
          <a:xfrm rot="10800000">
            <a:off x="-130741" y="4428884"/>
            <a:ext cx="637820" cy="106301"/>
          </a:xfrm>
          <a:prstGeom prst="roundRect">
            <a:avLst>
              <a:gd name="adj" fmla="val 50000"/>
            </a:avLst>
          </a:prstGeom>
          <a:solidFill>
            <a:srgbClr val="E60032"/>
          </a:solidFill>
          <a:ln>
            <a:noFill/>
          </a:ln>
        </p:spPr>
        <p:txBody>
          <a:bodyPr spcFirstLastPara="1" wrap="square" lIns="67471" tIns="67471" rIns="67471" bIns="67471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endParaRPr sz="2657" b="0" i="0" u="none" strike="noStrike" cap="none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/>
              <a:sym typeface="Arial"/>
            </a:endParaRPr>
          </a:p>
        </p:txBody>
      </p:sp>
      <p:sp>
        <p:nvSpPr>
          <p:cNvPr id="39" name="Google Shape;39;p37"/>
          <p:cNvSpPr txBox="1">
            <a:spLocks noGrp="1"/>
          </p:cNvSpPr>
          <p:nvPr>
            <p:ph type="title"/>
          </p:nvPr>
        </p:nvSpPr>
        <p:spPr>
          <a:xfrm>
            <a:off x="1237546" y="3963405"/>
            <a:ext cx="15525572" cy="1037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0" i="0">
                <a:latin typeface="Meiryo UI" panose="020B0604030504040204" pitchFamily="50" charset="-128"/>
                <a:ea typeface="Meiryo UI" panose="020B0604030504040204" pitchFamily="50" charset="-128"/>
                <a:cs typeface="Arial"/>
                <a:sym typeface="Arial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40" name="Google Shape;40;p37"/>
          <p:cNvSpPr txBox="1">
            <a:spLocks noGrp="1"/>
          </p:cNvSpPr>
          <p:nvPr>
            <p:ph type="sldNum" idx="12"/>
          </p:nvPr>
        </p:nvSpPr>
        <p:spPr>
          <a:xfrm>
            <a:off x="16851640" y="9227324"/>
            <a:ext cx="445748" cy="749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2067" b="0" i="0" u="none" strike="noStrike" cap="none">
                <a:solidFill>
                  <a:srgbClr val="80808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2067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2067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2067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2067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2067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2067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2067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2067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とサマリとコンテンツ">
  <p:cSld name="タイトルとサマリとコンテンツ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8"/>
          <p:cNvSpPr txBox="1">
            <a:spLocks noGrp="1"/>
          </p:cNvSpPr>
          <p:nvPr>
            <p:ph type="title"/>
          </p:nvPr>
        </p:nvSpPr>
        <p:spPr>
          <a:xfrm>
            <a:off x="1237546" y="684811"/>
            <a:ext cx="15525572" cy="1037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0" i="0">
                <a:latin typeface="Meiryo UI" panose="020B0604030504040204" pitchFamily="50" charset="-128"/>
                <a:ea typeface="Meiryo UI" panose="020B0604030504040204" pitchFamily="50" charset="-128"/>
                <a:cs typeface="Arial"/>
                <a:sym typeface="Arial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43" name="Google Shape;43;p38"/>
          <p:cNvSpPr txBox="1">
            <a:spLocks noGrp="1"/>
          </p:cNvSpPr>
          <p:nvPr>
            <p:ph type="body" idx="1"/>
          </p:nvPr>
        </p:nvSpPr>
        <p:spPr>
          <a:xfrm>
            <a:off x="1237547" y="1968290"/>
            <a:ext cx="15525573" cy="323504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215975" tIns="215975" rIns="215975" bIns="215975" anchor="t" anchorCtr="0">
            <a:normAutofit/>
          </a:bodyPr>
          <a:lstStyle>
            <a:lvl1pPr marL="674923" lvl="0" indent="-506192" algn="l">
              <a:lnSpc>
                <a:spcPct val="90000"/>
              </a:lnSpc>
              <a:spcBef>
                <a:spcPts val="1476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 b="0" i="0">
                <a:latin typeface="Meiryo UI" panose="020B0604030504040204" pitchFamily="50" charset="-128"/>
                <a:ea typeface="Meiryo UI" panose="020B0604030504040204" pitchFamily="50" charset="-128"/>
                <a:cs typeface="Arial"/>
                <a:sym typeface="Arial"/>
              </a:defRPr>
            </a:lvl1pPr>
            <a:lvl2pPr marL="1349846" lvl="1" indent="-506192" algn="l">
              <a:lnSpc>
                <a:spcPct val="90000"/>
              </a:lnSpc>
              <a:spcBef>
                <a:spcPts val="1476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2024769" lvl="2" indent="-506192" algn="l">
              <a:lnSpc>
                <a:spcPct val="90000"/>
              </a:lnSpc>
              <a:spcBef>
                <a:spcPts val="1476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2699692" lvl="3" indent="-506192" algn="l">
              <a:lnSpc>
                <a:spcPct val="90000"/>
              </a:lnSpc>
              <a:spcBef>
                <a:spcPts val="1476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3374614" lvl="4" indent="-506192" algn="l">
              <a:lnSpc>
                <a:spcPct val="90000"/>
              </a:lnSpc>
              <a:spcBef>
                <a:spcPts val="1476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4049537" lvl="5" indent="-506192" algn="l">
              <a:lnSpc>
                <a:spcPct val="90000"/>
              </a:lnSpc>
              <a:spcBef>
                <a:spcPts val="1476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4724460" lvl="6" indent="-506192" algn="l">
              <a:lnSpc>
                <a:spcPct val="90000"/>
              </a:lnSpc>
              <a:spcBef>
                <a:spcPts val="1476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5399383" lvl="7" indent="-506192" algn="l">
              <a:lnSpc>
                <a:spcPct val="90000"/>
              </a:lnSpc>
              <a:spcBef>
                <a:spcPts val="1476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6074306" lvl="8" indent="-506192" algn="l">
              <a:lnSpc>
                <a:spcPct val="90000"/>
              </a:lnSpc>
              <a:spcBef>
                <a:spcPts val="1476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44" name="Google Shape;44;p38"/>
          <p:cNvSpPr txBox="1">
            <a:spLocks noGrp="1"/>
          </p:cNvSpPr>
          <p:nvPr>
            <p:ph type="body" idx="2"/>
          </p:nvPr>
        </p:nvSpPr>
        <p:spPr>
          <a:xfrm>
            <a:off x="1237546" y="5385976"/>
            <a:ext cx="15525572" cy="3695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674923" lvl="0" indent="-506192" algn="l">
              <a:lnSpc>
                <a:spcPct val="90000"/>
              </a:lnSpc>
              <a:spcBef>
                <a:spcPts val="1476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 b="0" i="0">
                <a:latin typeface="Meiryo UI" panose="020B0604030504040204" pitchFamily="50" charset="-128"/>
                <a:ea typeface="Meiryo UI" panose="020B0604030504040204" pitchFamily="50" charset="-128"/>
                <a:cs typeface="Arial"/>
                <a:sym typeface="Arial"/>
              </a:defRPr>
            </a:lvl1pPr>
            <a:lvl2pPr marL="1349846" lvl="1" indent="-506192" algn="l">
              <a:lnSpc>
                <a:spcPct val="90000"/>
              </a:lnSpc>
              <a:spcBef>
                <a:spcPts val="1476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2024769" lvl="2" indent="-506192" algn="l">
              <a:lnSpc>
                <a:spcPct val="90000"/>
              </a:lnSpc>
              <a:spcBef>
                <a:spcPts val="1476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2699692" lvl="3" indent="-506192" algn="l">
              <a:lnSpc>
                <a:spcPct val="90000"/>
              </a:lnSpc>
              <a:spcBef>
                <a:spcPts val="1476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3374614" lvl="4" indent="-506192" algn="l">
              <a:lnSpc>
                <a:spcPct val="90000"/>
              </a:lnSpc>
              <a:spcBef>
                <a:spcPts val="1476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4049537" lvl="5" indent="-506192" algn="l">
              <a:lnSpc>
                <a:spcPct val="90000"/>
              </a:lnSpc>
              <a:spcBef>
                <a:spcPts val="1476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4724460" lvl="6" indent="-506192" algn="l">
              <a:lnSpc>
                <a:spcPct val="90000"/>
              </a:lnSpc>
              <a:spcBef>
                <a:spcPts val="1476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5399383" lvl="7" indent="-506192" algn="l">
              <a:lnSpc>
                <a:spcPct val="90000"/>
              </a:lnSpc>
              <a:spcBef>
                <a:spcPts val="1476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6074306" lvl="8" indent="-506192" algn="l">
              <a:lnSpc>
                <a:spcPct val="90000"/>
              </a:lnSpc>
              <a:spcBef>
                <a:spcPts val="1476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45" name="Google Shape;45;p38"/>
          <p:cNvSpPr txBox="1">
            <a:spLocks noGrp="1"/>
          </p:cNvSpPr>
          <p:nvPr>
            <p:ph type="sldNum" idx="12"/>
          </p:nvPr>
        </p:nvSpPr>
        <p:spPr>
          <a:xfrm>
            <a:off x="16851640" y="9227324"/>
            <a:ext cx="445748" cy="749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2067" b="0" i="0" u="none" strike="noStrike" cap="none">
                <a:solidFill>
                  <a:srgbClr val="80808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2067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2067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2067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2067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2067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2067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2067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2067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タイトルとサマリとコンテンツ">
  <p:cSld name="1_タイトルとサマリとコンテンツ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9"/>
          <p:cNvSpPr txBox="1">
            <a:spLocks noGrp="1"/>
          </p:cNvSpPr>
          <p:nvPr>
            <p:ph type="title"/>
          </p:nvPr>
        </p:nvSpPr>
        <p:spPr>
          <a:xfrm>
            <a:off x="1237546" y="684811"/>
            <a:ext cx="15525572" cy="1037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0" i="0">
                <a:latin typeface="Meiryo UI" panose="020B0604030504040204" pitchFamily="50" charset="-128"/>
                <a:ea typeface="Meiryo UI" panose="020B0604030504040204" pitchFamily="50" charset="-128"/>
                <a:cs typeface="Arial"/>
                <a:sym typeface="Arial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49" name="Google Shape;49;p39"/>
          <p:cNvSpPr txBox="1">
            <a:spLocks noGrp="1"/>
          </p:cNvSpPr>
          <p:nvPr>
            <p:ph type="body" idx="1"/>
          </p:nvPr>
        </p:nvSpPr>
        <p:spPr>
          <a:xfrm>
            <a:off x="1237547" y="1968290"/>
            <a:ext cx="15525573" cy="323504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215975" tIns="215975" rIns="215975" bIns="215975" anchor="t" anchorCtr="0">
            <a:normAutofit/>
          </a:bodyPr>
          <a:lstStyle>
            <a:lvl1pPr marL="674923" lvl="0" indent="-506192" algn="l">
              <a:lnSpc>
                <a:spcPct val="90000"/>
              </a:lnSpc>
              <a:spcBef>
                <a:spcPts val="1476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 b="0" i="0">
                <a:latin typeface="Meiryo UI" panose="020B0604030504040204" pitchFamily="50" charset="-128"/>
                <a:ea typeface="Meiryo UI" panose="020B0604030504040204" pitchFamily="50" charset="-128"/>
                <a:cs typeface="Arial"/>
                <a:sym typeface="Arial"/>
              </a:defRPr>
            </a:lvl1pPr>
            <a:lvl2pPr marL="1349846" lvl="1" indent="-506192" algn="l">
              <a:lnSpc>
                <a:spcPct val="90000"/>
              </a:lnSpc>
              <a:spcBef>
                <a:spcPts val="1476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2024769" lvl="2" indent="-506192" algn="l">
              <a:lnSpc>
                <a:spcPct val="90000"/>
              </a:lnSpc>
              <a:spcBef>
                <a:spcPts val="1476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2699692" lvl="3" indent="-506192" algn="l">
              <a:lnSpc>
                <a:spcPct val="90000"/>
              </a:lnSpc>
              <a:spcBef>
                <a:spcPts val="1476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3374614" lvl="4" indent="-506192" algn="l">
              <a:lnSpc>
                <a:spcPct val="90000"/>
              </a:lnSpc>
              <a:spcBef>
                <a:spcPts val="1476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4049537" lvl="5" indent="-506192" algn="l">
              <a:lnSpc>
                <a:spcPct val="90000"/>
              </a:lnSpc>
              <a:spcBef>
                <a:spcPts val="1476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4724460" lvl="6" indent="-506192" algn="l">
              <a:lnSpc>
                <a:spcPct val="90000"/>
              </a:lnSpc>
              <a:spcBef>
                <a:spcPts val="1476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5399383" lvl="7" indent="-506192" algn="l">
              <a:lnSpc>
                <a:spcPct val="90000"/>
              </a:lnSpc>
              <a:spcBef>
                <a:spcPts val="1476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6074306" lvl="8" indent="-506192" algn="l">
              <a:lnSpc>
                <a:spcPct val="90000"/>
              </a:lnSpc>
              <a:spcBef>
                <a:spcPts val="1476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50" name="Google Shape;50;p39"/>
          <p:cNvSpPr txBox="1">
            <a:spLocks noGrp="1"/>
          </p:cNvSpPr>
          <p:nvPr>
            <p:ph type="body" idx="2"/>
          </p:nvPr>
        </p:nvSpPr>
        <p:spPr>
          <a:xfrm>
            <a:off x="1237546" y="5385976"/>
            <a:ext cx="15525572" cy="3695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674923" lvl="0" indent="-506192" algn="l">
              <a:lnSpc>
                <a:spcPct val="90000"/>
              </a:lnSpc>
              <a:spcBef>
                <a:spcPts val="1476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 b="0" i="0">
                <a:latin typeface="Meiryo UI" panose="020B0604030504040204" pitchFamily="50" charset="-128"/>
                <a:ea typeface="Meiryo UI" panose="020B0604030504040204" pitchFamily="50" charset="-128"/>
                <a:cs typeface="Arial"/>
                <a:sym typeface="Arial"/>
              </a:defRPr>
            </a:lvl1pPr>
            <a:lvl2pPr marL="1349846" lvl="1" indent="-506192" algn="l">
              <a:lnSpc>
                <a:spcPct val="90000"/>
              </a:lnSpc>
              <a:spcBef>
                <a:spcPts val="1476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2024769" lvl="2" indent="-506192" algn="l">
              <a:lnSpc>
                <a:spcPct val="90000"/>
              </a:lnSpc>
              <a:spcBef>
                <a:spcPts val="1476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2699692" lvl="3" indent="-506192" algn="l">
              <a:lnSpc>
                <a:spcPct val="90000"/>
              </a:lnSpc>
              <a:spcBef>
                <a:spcPts val="1476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3374614" lvl="4" indent="-506192" algn="l">
              <a:lnSpc>
                <a:spcPct val="90000"/>
              </a:lnSpc>
              <a:spcBef>
                <a:spcPts val="1476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4049537" lvl="5" indent="-506192" algn="l">
              <a:lnSpc>
                <a:spcPct val="90000"/>
              </a:lnSpc>
              <a:spcBef>
                <a:spcPts val="1476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4724460" lvl="6" indent="-506192" algn="l">
              <a:lnSpc>
                <a:spcPct val="90000"/>
              </a:lnSpc>
              <a:spcBef>
                <a:spcPts val="1476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5399383" lvl="7" indent="-506192" algn="l">
              <a:lnSpc>
                <a:spcPct val="90000"/>
              </a:lnSpc>
              <a:spcBef>
                <a:spcPts val="1476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6074306" lvl="8" indent="-506192" algn="l">
              <a:lnSpc>
                <a:spcPct val="90000"/>
              </a:lnSpc>
              <a:spcBef>
                <a:spcPts val="1476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51" name="Google Shape;51;p39"/>
          <p:cNvSpPr/>
          <p:nvPr/>
        </p:nvSpPr>
        <p:spPr>
          <a:xfrm rot="10800000">
            <a:off x="-130741" y="1150293"/>
            <a:ext cx="637820" cy="106301"/>
          </a:xfrm>
          <a:prstGeom prst="roundRect">
            <a:avLst>
              <a:gd name="adj" fmla="val 50000"/>
            </a:avLst>
          </a:prstGeom>
          <a:solidFill>
            <a:srgbClr val="11AC51"/>
          </a:solidFill>
          <a:ln>
            <a:noFill/>
          </a:ln>
        </p:spPr>
        <p:txBody>
          <a:bodyPr spcFirstLastPara="1" wrap="square" lIns="67471" tIns="67471" rIns="67471" bIns="67471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endParaRPr sz="2657" b="0" i="0" u="none" strike="noStrike" cap="none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/>
              <a:sym typeface="Arial"/>
            </a:endParaRPr>
          </a:p>
        </p:txBody>
      </p:sp>
      <p:sp>
        <p:nvSpPr>
          <p:cNvPr id="52" name="Google Shape;52;p39"/>
          <p:cNvSpPr txBox="1">
            <a:spLocks noGrp="1"/>
          </p:cNvSpPr>
          <p:nvPr>
            <p:ph type="sldNum" idx="12"/>
          </p:nvPr>
        </p:nvSpPr>
        <p:spPr>
          <a:xfrm>
            <a:off x="16851640" y="9227324"/>
            <a:ext cx="445748" cy="749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2067" b="0" i="0" u="none" strike="noStrike" cap="none">
                <a:solidFill>
                  <a:srgbClr val="80808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2067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2067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2067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2067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2067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2067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2067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2067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タイトルとサマリとコンテンツ">
  <p:cSld name="2_タイトルとサマリとコンテンツ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0"/>
          <p:cNvSpPr txBox="1">
            <a:spLocks noGrp="1"/>
          </p:cNvSpPr>
          <p:nvPr>
            <p:ph type="title"/>
          </p:nvPr>
        </p:nvSpPr>
        <p:spPr>
          <a:xfrm>
            <a:off x="1237546" y="684811"/>
            <a:ext cx="15525572" cy="1037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0" i="0">
                <a:latin typeface="Meiryo UI" panose="020B0604030504040204" pitchFamily="50" charset="-128"/>
                <a:ea typeface="Meiryo UI" panose="020B0604030504040204" pitchFamily="50" charset="-128"/>
                <a:cs typeface="Arial"/>
                <a:sym typeface="Arial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56" name="Google Shape;56;p40"/>
          <p:cNvSpPr txBox="1">
            <a:spLocks noGrp="1"/>
          </p:cNvSpPr>
          <p:nvPr>
            <p:ph type="body" idx="1"/>
          </p:nvPr>
        </p:nvSpPr>
        <p:spPr>
          <a:xfrm>
            <a:off x="1237547" y="1968290"/>
            <a:ext cx="15525573" cy="323504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215975" tIns="215975" rIns="215975" bIns="215975" anchor="t" anchorCtr="0">
            <a:normAutofit/>
          </a:bodyPr>
          <a:lstStyle>
            <a:lvl1pPr marL="674923" lvl="0" indent="-506192" algn="l">
              <a:lnSpc>
                <a:spcPct val="90000"/>
              </a:lnSpc>
              <a:spcBef>
                <a:spcPts val="1476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 b="0" i="0">
                <a:latin typeface="Meiryo UI" panose="020B0604030504040204" pitchFamily="50" charset="-128"/>
                <a:ea typeface="Meiryo UI" panose="020B0604030504040204" pitchFamily="50" charset="-128"/>
                <a:cs typeface="Arial"/>
                <a:sym typeface="Arial"/>
              </a:defRPr>
            </a:lvl1pPr>
            <a:lvl2pPr marL="1349846" lvl="1" indent="-506192" algn="l">
              <a:lnSpc>
                <a:spcPct val="90000"/>
              </a:lnSpc>
              <a:spcBef>
                <a:spcPts val="1476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2024769" lvl="2" indent="-506192" algn="l">
              <a:lnSpc>
                <a:spcPct val="90000"/>
              </a:lnSpc>
              <a:spcBef>
                <a:spcPts val="1476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2699692" lvl="3" indent="-506192" algn="l">
              <a:lnSpc>
                <a:spcPct val="90000"/>
              </a:lnSpc>
              <a:spcBef>
                <a:spcPts val="1476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3374614" lvl="4" indent="-506192" algn="l">
              <a:lnSpc>
                <a:spcPct val="90000"/>
              </a:lnSpc>
              <a:spcBef>
                <a:spcPts val="1476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4049537" lvl="5" indent="-506192" algn="l">
              <a:lnSpc>
                <a:spcPct val="90000"/>
              </a:lnSpc>
              <a:spcBef>
                <a:spcPts val="1476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4724460" lvl="6" indent="-506192" algn="l">
              <a:lnSpc>
                <a:spcPct val="90000"/>
              </a:lnSpc>
              <a:spcBef>
                <a:spcPts val="1476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5399383" lvl="7" indent="-506192" algn="l">
              <a:lnSpc>
                <a:spcPct val="90000"/>
              </a:lnSpc>
              <a:spcBef>
                <a:spcPts val="1476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6074306" lvl="8" indent="-506192" algn="l">
              <a:lnSpc>
                <a:spcPct val="90000"/>
              </a:lnSpc>
              <a:spcBef>
                <a:spcPts val="1476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57" name="Google Shape;57;p40"/>
          <p:cNvSpPr txBox="1">
            <a:spLocks noGrp="1"/>
          </p:cNvSpPr>
          <p:nvPr>
            <p:ph type="body" idx="2"/>
          </p:nvPr>
        </p:nvSpPr>
        <p:spPr>
          <a:xfrm>
            <a:off x="1237546" y="5385976"/>
            <a:ext cx="15525572" cy="3695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674923" lvl="0" indent="-506192" algn="l">
              <a:lnSpc>
                <a:spcPct val="90000"/>
              </a:lnSpc>
              <a:spcBef>
                <a:spcPts val="1476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 b="0" i="0">
                <a:latin typeface="Meiryo UI" panose="020B0604030504040204" pitchFamily="50" charset="-128"/>
                <a:ea typeface="Meiryo UI" panose="020B0604030504040204" pitchFamily="50" charset="-128"/>
                <a:cs typeface="Arial"/>
                <a:sym typeface="Arial"/>
              </a:defRPr>
            </a:lvl1pPr>
            <a:lvl2pPr marL="1349846" lvl="1" indent="-506192" algn="l">
              <a:lnSpc>
                <a:spcPct val="90000"/>
              </a:lnSpc>
              <a:spcBef>
                <a:spcPts val="1476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2024769" lvl="2" indent="-506192" algn="l">
              <a:lnSpc>
                <a:spcPct val="90000"/>
              </a:lnSpc>
              <a:spcBef>
                <a:spcPts val="1476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2699692" lvl="3" indent="-506192" algn="l">
              <a:lnSpc>
                <a:spcPct val="90000"/>
              </a:lnSpc>
              <a:spcBef>
                <a:spcPts val="1476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3374614" lvl="4" indent="-506192" algn="l">
              <a:lnSpc>
                <a:spcPct val="90000"/>
              </a:lnSpc>
              <a:spcBef>
                <a:spcPts val="1476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4049537" lvl="5" indent="-506192" algn="l">
              <a:lnSpc>
                <a:spcPct val="90000"/>
              </a:lnSpc>
              <a:spcBef>
                <a:spcPts val="1476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4724460" lvl="6" indent="-506192" algn="l">
              <a:lnSpc>
                <a:spcPct val="90000"/>
              </a:lnSpc>
              <a:spcBef>
                <a:spcPts val="1476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5399383" lvl="7" indent="-506192" algn="l">
              <a:lnSpc>
                <a:spcPct val="90000"/>
              </a:lnSpc>
              <a:spcBef>
                <a:spcPts val="1476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6074306" lvl="8" indent="-506192" algn="l">
              <a:lnSpc>
                <a:spcPct val="90000"/>
              </a:lnSpc>
              <a:spcBef>
                <a:spcPts val="1476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58" name="Google Shape;58;p40"/>
          <p:cNvSpPr/>
          <p:nvPr/>
        </p:nvSpPr>
        <p:spPr>
          <a:xfrm rot="10800000">
            <a:off x="-130741" y="1150293"/>
            <a:ext cx="637820" cy="106301"/>
          </a:xfrm>
          <a:prstGeom prst="roundRect">
            <a:avLst>
              <a:gd name="adj" fmla="val 50000"/>
            </a:avLst>
          </a:prstGeom>
          <a:solidFill>
            <a:srgbClr val="E60032"/>
          </a:solidFill>
          <a:ln>
            <a:noFill/>
          </a:ln>
        </p:spPr>
        <p:txBody>
          <a:bodyPr spcFirstLastPara="1" wrap="square" lIns="67471" tIns="67471" rIns="67471" bIns="67471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endParaRPr sz="2657" b="0" i="0" u="none" strike="noStrike" cap="none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/>
              <a:sym typeface="Arial"/>
            </a:endParaRPr>
          </a:p>
        </p:txBody>
      </p:sp>
      <p:sp>
        <p:nvSpPr>
          <p:cNvPr id="59" name="Google Shape;59;p40"/>
          <p:cNvSpPr txBox="1">
            <a:spLocks noGrp="1"/>
          </p:cNvSpPr>
          <p:nvPr>
            <p:ph type="sldNum" idx="12"/>
          </p:nvPr>
        </p:nvSpPr>
        <p:spPr>
          <a:xfrm>
            <a:off x="16851640" y="9227324"/>
            <a:ext cx="445748" cy="749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2067" b="0" i="0" u="none" strike="noStrike" cap="none">
                <a:solidFill>
                  <a:srgbClr val="80808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2067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2067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2067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2067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2067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2067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2067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2067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ロゴのみ">
  <p:cSld name="ロゴのみ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41" descr="図 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590011" y="4004372"/>
            <a:ext cx="6820642" cy="2116336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41"/>
          <p:cNvSpPr txBox="1">
            <a:spLocks noGrp="1"/>
          </p:cNvSpPr>
          <p:nvPr>
            <p:ph type="sldNum" idx="12"/>
          </p:nvPr>
        </p:nvSpPr>
        <p:spPr>
          <a:xfrm>
            <a:off x="8700322" y="9201948"/>
            <a:ext cx="4200155" cy="364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72" b="0" i="0" u="none" strike="noStrike" cap="none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7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7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7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7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7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7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7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7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sz="2067" dirty="0">
              <a:solidFill>
                <a:srgbClr val="80808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2"/>
          <p:cNvSpPr txBox="1">
            <a:spLocks noGrp="1"/>
          </p:cNvSpPr>
          <p:nvPr>
            <p:ph type="body" idx="1"/>
          </p:nvPr>
        </p:nvSpPr>
        <p:spPr>
          <a:xfrm>
            <a:off x="1237546" y="2024486"/>
            <a:ext cx="15525572" cy="7110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7" name="Google Shape;7;p32"/>
          <p:cNvSpPr/>
          <p:nvPr/>
        </p:nvSpPr>
        <p:spPr>
          <a:xfrm rot="10800000">
            <a:off x="-130741" y="1150293"/>
            <a:ext cx="637820" cy="106301"/>
          </a:xfrm>
          <a:prstGeom prst="roundRect">
            <a:avLst>
              <a:gd name="adj" fmla="val 50000"/>
            </a:avLst>
          </a:prstGeom>
          <a:solidFill>
            <a:srgbClr val="1E50B5"/>
          </a:solidFill>
          <a:ln>
            <a:noFill/>
          </a:ln>
        </p:spPr>
        <p:txBody>
          <a:bodyPr spcFirstLastPara="1" wrap="square" lIns="67471" tIns="67471" rIns="67471" bIns="67471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endParaRPr sz="2657" b="0" i="0" u="none" strike="noStrike" cap="none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/>
              <a:sym typeface="Arial"/>
            </a:endParaRPr>
          </a:p>
        </p:txBody>
      </p:sp>
      <p:sp>
        <p:nvSpPr>
          <p:cNvPr id="8" name="Google Shape;8;p32"/>
          <p:cNvSpPr txBox="1">
            <a:spLocks noGrp="1"/>
          </p:cNvSpPr>
          <p:nvPr>
            <p:ph type="title"/>
          </p:nvPr>
        </p:nvSpPr>
        <p:spPr>
          <a:xfrm>
            <a:off x="1237546" y="684811"/>
            <a:ext cx="15525572" cy="1037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Roboto"/>
              <a:buNone/>
              <a:defRPr sz="44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Roboto"/>
              <a:buNone/>
              <a:defRPr sz="44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Roboto"/>
              <a:buNone/>
              <a:defRPr sz="44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Roboto"/>
              <a:buNone/>
              <a:defRPr sz="44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Roboto"/>
              <a:buNone/>
              <a:defRPr sz="44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Roboto"/>
              <a:buNone/>
              <a:defRPr sz="44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Roboto"/>
              <a:buNone/>
              <a:defRPr sz="44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Roboto"/>
              <a:buNone/>
              <a:defRPr sz="44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Roboto"/>
              <a:buNone/>
              <a:defRPr sz="44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 dirty="0"/>
          </a:p>
        </p:txBody>
      </p:sp>
      <p:sp>
        <p:nvSpPr>
          <p:cNvPr id="9" name="Google Shape;9;p32"/>
          <p:cNvSpPr txBox="1">
            <a:spLocks noGrp="1"/>
          </p:cNvSpPr>
          <p:nvPr>
            <p:ph type="sldNum" idx="12"/>
          </p:nvPr>
        </p:nvSpPr>
        <p:spPr>
          <a:xfrm>
            <a:off x="16621267" y="9396982"/>
            <a:ext cx="676120" cy="410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2067" b="0" i="0" u="none" strike="noStrike" cap="none">
                <a:solidFill>
                  <a:srgbClr val="80808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2067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2067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2067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2067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2067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2067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2067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2067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67" b="0" i="0" u="none" strike="noStrike" cap="none">
          <a:solidFill>
            <a:srgbClr val="000000"/>
          </a:solidFill>
          <a:latin typeface="Meiryo UI" panose="020B0604030504040204" pitchFamily="50" charset="-128"/>
          <a:ea typeface="Meiryo UI" panose="020B0604030504040204" pitchFamily="50" charset="-128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67" b="0" i="0" u="none" strike="noStrike" cap="none">
          <a:solidFill>
            <a:srgbClr val="000000"/>
          </a:solidFill>
          <a:latin typeface="Meiryo UI" panose="020B0604030504040204" pitchFamily="50" charset="-128"/>
          <a:ea typeface="Meiryo UI" panose="020B0604030504040204" pitchFamily="50" charset="-128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4.svg"/><Relationship Id="rId3" Type="http://schemas.openxmlformats.org/officeDocument/2006/relationships/image" Target="../media/image6.svg"/><Relationship Id="rId7" Type="http://schemas.openxmlformats.org/officeDocument/2006/relationships/image" Target="../media/image4.svg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" Type="http://schemas.openxmlformats.org/officeDocument/2006/relationships/image" Target="../media/image5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12.svg"/><Relationship Id="rId15" Type="http://schemas.openxmlformats.org/officeDocument/2006/relationships/image" Target="../media/image16.svg"/><Relationship Id="rId10" Type="http://schemas.openxmlformats.org/officeDocument/2006/relationships/image" Target="../media/image9.png"/><Relationship Id="rId4" Type="http://schemas.openxmlformats.org/officeDocument/2006/relationships/image" Target="../media/image11.png"/><Relationship Id="rId9" Type="http://schemas.openxmlformats.org/officeDocument/2006/relationships/image" Target="../media/image8.svg"/><Relationship Id="rId1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18" Type="http://schemas.openxmlformats.org/officeDocument/2006/relationships/image" Target="../media/image31.png"/><Relationship Id="rId3" Type="http://schemas.openxmlformats.org/officeDocument/2006/relationships/image" Target="../media/image4.svg"/><Relationship Id="rId21" Type="http://schemas.openxmlformats.org/officeDocument/2006/relationships/image" Target="../media/image34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10" Type="http://schemas.openxmlformats.org/officeDocument/2006/relationships/image" Target="../media/image11.png"/><Relationship Id="rId19" Type="http://schemas.openxmlformats.org/officeDocument/2006/relationships/image" Target="../media/image32.sv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26.svg"/><Relationship Id="rId5" Type="http://schemas.openxmlformats.org/officeDocument/2006/relationships/image" Target="../media/image6.svg"/><Relationship Id="rId10" Type="http://schemas.openxmlformats.org/officeDocument/2006/relationships/image" Target="../media/image25.png"/><Relationship Id="rId4" Type="http://schemas.openxmlformats.org/officeDocument/2006/relationships/image" Target="../media/image5.png"/><Relationship Id="rId9" Type="http://schemas.openxmlformats.org/officeDocument/2006/relationships/image" Target="../media/image36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svg"/><Relationship Id="rId3" Type="http://schemas.openxmlformats.org/officeDocument/2006/relationships/image" Target="../media/image6.svg"/><Relationship Id="rId7" Type="http://schemas.openxmlformats.org/officeDocument/2006/relationships/image" Target="../media/image26.svg"/><Relationship Id="rId12" Type="http://schemas.openxmlformats.org/officeDocument/2006/relationships/image" Target="../media/image4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40.svg"/><Relationship Id="rId5" Type="http://schemas.openxmlformats.org/officeDocument/2006/relationships/image" Target="../media/image36.svg"/><Relationship Id="rId15" Type="http://schemas.openxmlformats.org/officeDocument/2006/relationships/image" Target="../media/image28.svg"/><Relationship Id="rId10" Type="http://schemas.openxmlformats.org/officeDocument/2006/relationships/image" Target="../media/image39.png"/><Relationship Id="rId4" Type="http://schemas.openxmlformats.org/officeDocument/2006/relationships/image" Target="../media/image35.png"/><Relationship Id="rId9" Type="http://schemas.openxmlformats.org/officeDocument/2006/relationships/image" Target="../media/image38.svg"/><Relationship Id="rId1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0.svg"/><Relationship Id="rId18" Type="http://schemas.openxmlformats.org/officeDocument/2006/relationships/image" Target="../media/image55.png"/><Relationship Id="rId26" Type="http://schemas.openxmlformats.org/officeDocument/2006/relationships/image" Target="../media/image61.png"/><Relationship Id="rId39" Type="http://schemas.openxmlformats.org/officeDocument/2006/relationships/image" Target="../media/image70.svg"/><Relationship Id="rId21" Type="http://schemas.openxmlformats.org/officeDocument/2006/relationships/image" Target="../media/image58.svg"/><Relationship Id="rId34" Type="http://schemas.openxmlformats.org/officeDocument/2006/relationships/image" Target="../media/image67.png"/><Relationship Id="rId7" Type="http://schemas.openxmlformats.org/officeDocument/2006/relationships/image" Target="../media/image46.svg"/><Relationship Id="rId12" Type="http://schemas.openxmlformats.org/officeDocument/2006/relationships/image" Target="../media/image49.png"/><Relationship Id="rId17" Type="http://schemas.openxmlformats.org/officeDocument/2006/relationships/image" Target="../media/image54.svg"/><Relationship Id="rId25" Type="http://schemas.openxmlformats.org/officeDocument/2006/relationships/image" Target="../media/image60.svg"/><Relationship Id="rId33" Type="http://schemas.openxmlformats.org/officeDocument/2006/relationships/image" Target="../media/image66.svg"/><Relationship Id="rId38" Type="http://schemas.openxmlformats.org/officeDocument/2006/relationships/image" Target="../media/image69.png"/><Relationship Id="rId2" Type="http://schemas.openxmlformats.org/officeDocument/2006/relationships/image" Target="../media/image5.png"/><Relationship Id="rId16" Type="http://schemas.openxmlformats.org/officeDocument/2006/relationships/image" Target="../media/image53.png"/><Relationship Id="rId20" Type="http://schemas.openxmlformats.org/officeDocument/2006/relationships/image" Target="../media/image57.png"/><Relationship Id="rId29" Type="http://schemas.openxmlformats.org/officeDocument/2006/relationships/image" Target="../media/image42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48.svg"/><Relationship Id="rId24" Type="http://schemas.openxmlformats.org/officeDocument/2006/relationships/image" Target="../media/image59.png"/><Relationship Id="rId32" Type="http://schemas.openxmlformats.org/officeDocument/2006/relationships/image" Target="../media/image65.png"/><Relationship Id="rId37" Type="http://schemas.openxmlformats.org/officeDocument/2006/relationships/image" Target="../media/image24.svg"/><Relationship Id="rId5" Type="http://schemas.openxmlformats.org/officeDocument/2006/relationships/image" Target="../media/image44.svg"/><Relationship Id="rId15" Type="http://schemas.openxmlformats.org/officeDocument/2006/relationships/image" Target="../media/image52.svg"/><Relationship Id="rId23" Type="http://schemas.openxmlformats.org/officeDocument/2006/relationships/image" Target="../media/image14.svg"/><Relationship Id="rId28" Type="http://schemas.openxmlformats.org/officeDocument/2006/relationships/image" Target="../media/image41.png"/><Relationship Id="rId36" Type="http://schemas.openxmlformats.org/officeDocument/2006/relationships/image" Target="../media/image23.png"/><Relationship Id="rId10" Type="http://schemas.openxmlformats.org/officeDocument/2006/relationships/image" Target="../media/image47.png"/><Relationship Id="rId19" Type="http://schemas.openxmlformats.org/officeDocument/2006/relationships/image" Target="../media/image56.svg"/><Relationship Id="rId31" Type="http://schemas.openxmlformats.org/officeDocument/2006/relationships/image" Target="../media/image64.svg"/><Relationship Id="rId4" Type="http://schemas.openxmlformats.org/officeDocument/2006/relationships/image" Target="../media/image43.png"/><Relationship Id="rId9" Type="http://schemas.openxmlformats.org/officeDocument/2006/relationships/image" Target="../media/image12.svg"/><Relationship Id="rId14" Type="http://schemas.openxmlformats.org/officeDocument/2006/relationships/image" Target="../media/image51.png"/><Relationship Id="rId22" Type="http://schemas.openxmlformats.org/officeDocument/2006/relationships/image" Target="../media/image13.png"/><Relationship Id="rId27" Type="http://schemas.openxmlformats.org/officeDocument/2006/relationships/image" Target="../media/image62.svg"/><Relationship Id="rId30" Type="http://schemas.openxmlformats.org/officeDocument/2006/relationships/image" Target="../media/image63.png"/><Relationship Id="rId35" Type="http://schemas.openxmlformats.org/officeDocument/2006/relationships/image" Target="../media/image68.svg"/><Relationship Id="rId8" Type="http://schemas.openxmlformats.org/officeDocument/2006/relationships/image" Target="../media/image11.png"/><Relationship Id="rId3" Type="http://schemas.openxmlformats.org/officeDocument/2006/relationships/image" Target="../media/image6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4.svg"/><Relationship Id="rId18" Type="http://schemas.openxmlformats.org/officeDocument/2006/relationships/image" Target="../media/image73.png"/><Relationship Id="rId3" Type="http://schemas.openxmlformats.org/officeDocument/2006/relationships/image" Target="../media/image6.svg"/><Relationship Id="rId21" Type="http://schemas.openxmlformats.org/officeDocument/2006/relationships/image" Target="../media/image76.svg"/><Relationship Id="rId7" Type="http://schemas.openxmlformats.org/officeDocument/2006/relationships/image" Target="../media/image8.svg"/><Relationship Id="rId12" Type="http://schemas.openxmlformats.org/officeDocument/2006/relationships/image" Target="../media/image3.png"/><Relationship Id="rId17" Type="http://schemas.openxmlformats.org/officeDocument/2006/relationships/image" Target="../media/image10.svg"/><Relationship Id="rId25" Type="http://schemas.openxmlformats.org/officeDocument/2006/relationships/image" Target="../media/image80.svg"/><Relationship Id="rId2" Type="http://schemas.openxmlformats.org/officeDocument/2006/relationships/image" Target="../media/image5.png"/><Relationship Id="rId16" Type="http://schemas.openxmlformats.org/officeDocument/2006/relationships/image" Target="../media/image9.png"/><Relationship Id="rId20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22.svg"/><Relationship Id="rId24" Type="http://schemas.openxmlformats.org/officeDocument/2006/relationships/image" Target="../media/image79.png"/><Relationship Id="rId5" Type="http://schemas.openxmlformats.org/officeDocument/2006/relationships/image" Target="../media/image12.svg"/><Relationship Id="rId15" Type="http://schemas.openxmlformats.org/officeDocument/2006/relationships/image" Target="../media/image72.svg"/><Relationship Id="rId23" Type="http://schemas.openxmlformats.org/officeDocument/2006/relationships/image" Target="../media/image78.svg"/><Relationship Id="rId10" Type="http://schemas.openxmlformats.org/officeDocument/2006/relationships/image" Target="../media/image21.png"/><Relationship Id="rId19" Type="http://schemas.openxmlformats.org/officeDocument/2006/relationships/image" Target="../media/image74.svg"/><Relationship Id="rId4" Type="http://schemas.openxmlformats.org/officeDocument/2006/relationships/image" Target="../media/image11.png"/><Relationship Id="rId9" Type="http://schemas.openxmlformats.org/officeDocument/2006/relationships/image" Target="../media/image16.svg"/><Relationship Id="rId14" Type="http://schemas.openxmlformats.org/officeDocument/2006/relationships/image" Target="../media/image71.png"/><Relationship Id="rId22" Type="http://schemas.openxmlformats.org/officeDocument/2006/relationships/image" Target="../media/image7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82.svg"/><Relationship Id="rId18" Type="http://schemas.openxmlformats.org/officeDocument/2006/relationships/image" Target="../media/image85.png"/><Relationship Id="rId3" Type="http://schemas.openxmlformats.org/officeDocument/2006/relationships/image" Target="../media/image6.svg"/><Relationship Id="rId21" Type="http://schemas.openxmlformats.org/officeDocument/2006/relationships/image" Target="../media/image88.svg"/><Relationship Id="rId7" Type="http://schemas.openxmlformats.org/officeDocument/2006/relationships/image" Target="../media/image24.svg"/><Relationship Id="rId12" Type="http://schemas.openxmlformats.org/officeDocument/2006/relationships/image" Target="../media/image81.png"/><Relationship Id="rId17" Type="http://schemas.openxmlformats.org/officeDocument/2006/relationships/image" Target="../media/image12.svg"/><Relationship Id="rId2" Type="http://schemas.openxmlformats.org/officeDocument/2006/relationships/image" Target="../media/image5.png"/><Relationship Id="rId16" Type="http://schemas.openxmlformats.org/officeDocument/2006/relationships/image" Target="../media/image11.png"/><Relationship Id="rId20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68.svg"/><Relationship Id="rId5" Type="http://schemas.openxmlformats.org/officeDocument/2006/relationships/image" Target="../media/image28.svg"/><Relationship Id="rId15" Type="http://schemas.openxmlformats.org/officeDocument/2006/relationships/image" Target="../media/image84.svg"/><Relationship Id="rId10" Type="http://schemas.openxmlformats.org/officeDocument/2006/relationships/image" Target="../media/image67.png"/><Relationship Id="rId19" Type="http://schemas.openxmlformats.org/officeDocument/2006/relationships/image" Target="../media/image86.svg"/><Relationship Id="rId4" Type="http://schemas.openxmlformats.org/officeDocument/2006/relationships/image" Target="../media/image27.png"/><Relationship Id="rId9" Type="http://schemas.openxmlformats.org/officeDocument/2006/relationships/image" Target="../media/image18.svg"/><Relationship Id="rId14" Type="http://schemas.openxmlformats.org/officeDocument/2006/relationships/image" Target="../media/image8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92.svg"/><Relationship Id="rId3" Type="http://schemas.openxmlformats.org/officeDocument/2006/relationships/image" Target="../media/image6.svg"/><Relationship Id="rId7" Type="http://schemas.openxmlformats.org/officeDocument/2006/relationships/image" Target="../media/image50.svg"/><Relationship Id="rId12" Type="http://schemas.openxmlformats.org/officeDocument/2006/relationships/image" Target="../media/image9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12.svg"/><Relationship Id="rId5" Type="http://schemas.openxmlformats.org/officeDocument/2006/relationships/image" Target="../media/image90.svg"/><Relationship Id="rId15" Type="http://schemas.openxmlformats.org/officeDocument/2006/relationships/image" Target="../media/image94.svg"/><Relationship Id="rId10" Type="http://schemas.openxmlformats.org/officeDocument/2006/relationships/image" Target="../media/image11.png"/><Relationship Id="rId4" Type="http://schemas.openxmlformats.org/officeDocument/2006/relationships/image" Target="../media/image89.png"/><Relationship Id="rId9" Type="http://schemas.openxmlformats.org/officeDocument/2006/relationships/image" Target="../media/image28.svg"/><Relationship Id="rId14" Type="http://schemas.openxmlformats.org/officeDocument/2006/relationships/image" Target="../media/image9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13" Type="http://schemas.openxmlformats.org/officeDocument/2006/relationships/image" Target="../media/image60.svg"/><Relationship Id="rId3" Type="http://schemas.openxmlformats.org/officeDocument/2006/relationships/image" Target="../media/image6.svg"/><Relationship Id="rId7" Type="http://schemas.openxmlformats.org/officeDocument/2006/relationships/image" Target="../media/image88.svg"/><Relationship Id="rId12" Type="http://schemas.openxmlformats.org/officeDocument/2006/relationships/image" Target="../media/image59.png"/><Relationship Id="rId17" Type="http://schemas.openxmlformats.org/officeDocument/2006/relationships/image" Target="../media/image18.svg"/><Relationship Id="rId2" Type="http://schemas.openxmlformats.org/officeDocument/2006/relationships/image" Target="../media/image5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11" Type="http://schemas.openxmlformats.org/officeDocument/2006/relationships/image" Target="../media/image100.svg"/><Relationship Id="rId5" Type="http://schemas.openxmlformats.org/officeDocument/2006/relationships/image" Target="../media/image96.svg"/><Relationship Id="rId15" Type="http://schemas.openxmlformats.org/officeDocument/2006/relationships/image" Target="../media/image24.svg"/><Relationship Id="rId10" Type="http://schemas.openxmlformats.org/officeDocument/2006/relationships/image" Target="../media/image99.png"/><Relationship Id="rId4" Type="http://schemas.openxmlformats.org/officeDocument/2006/relationships/image" Target="../media/image95.png"/><Relationship Id="rId9" Type="http://schemas.openxmlformats.org/officeDocument/2006/relationships/image" Target="../media/image98.svg"/><Relationship Id="rId1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6.svg"/><Relationship Id="rId18" Type="http://schemas.openxmlformats.org/officeDocument/2006/relationships/image" Target="../media/image109.png"/><Relationship Id="rId26" Type="http://schemas.openxmlformats.org/officeDocument/2006/relationships/image" Target="../media/image113.svg"/><Relationship Id="rId39" Type="http://schemas.openxmlformats.org/officeDocument/2006/relationships/image" Target="../media/image114.png"/><Relationship Id="rId21" Type="http://schemas.openxmlformats.org/officeDocument/2006/relationships/image" Target="../media/image110.png"/><Relationship Id="rId34" Type="http://schemas.openxmlformats.org/officeDocument/2006/relationships/image" Target="../media/image72.svg"/><Relationship Id="rId7" Type="http://schemas.openxmlformats.org/officeDocument/2006/relationships/image" Target="../media/image102.svg"/><Relationship Id="rId12" Type="http://schemas.openxmlformats.org/officeDocument/2006/relationships/image" Target="../media/image105.png"/><Relationship Id="rId17" Type="http://schemas.openxmlformats.org/officeDocument/2006/relationships/image" Target="../media/image42.svg"/><Relationship Id="rId25" Type="http://schemas.openxmlformats.org/officeDocument/2006/relationships/image" Target="../media/image112.png"/><Relationship Id="rId33" Type="http://schemas.openxmlformats.org/officeDocument/2006/relationships/image" Target="../media/image71.png"/><Relationship Id="rId38" Type="http://schemas.openxmlformats.org/officeDocument/2006/relationships/image" Target="../media/image58.svg"/><Relationship Id="rId2" Type="http://schemas.openxmlformats.org/officeDocument/2006/relationships/image" Target="../media/image5.png"/><Relationship Id="rId16" Type="http://schemas.openxmlformats.org/officeDocument/2006/relationships/image" Target="../media/image41.png"/><Relationship Id="rId20" Type="http://schemas.openxmlformats.org/officeDocument/2006/relationships/image" Target="../media/image38.svg"/><Relationship Id="rId29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11" Type="http://schemas.openxmlformats.org/officeDocument/2006/relationships/image" Target="../media/image104.svg"/><Relationship Id="rId24" Type="http://schemas.openxmlformats.org/officeDocument/2006/relationships/image" Target="../media/image14.svg"/><Relationship Id="rId32" Type="http://schemas.openxmlformats.org/officeDocument/2006/relationships/image" Target="../media/image24.svg"/><Relationship Id="rId37" Type="http://schemas.openxmlformats.org/officeDocument/2006/relationships/image" Target="../media/image57.png"/><Relationship Id="rId40" Type="http://schemas.openxmlformats.org/officeDocument/2006/relationships/image" Target="../media/image115.svg"/><Relationship Id="rId5" Type="http://schemas.openxmlformats.org/officeDocument/2006/relationships/image" Target="../media/image86.svg"/><Relationship Id="rId15" Type="http://schemas.openxmlformats.org/officeDocument/2006/relationships/image" Target="../media/image108.svg"/><Relationship Id="rId23" Type="http://schemas.openxmlformats.org/officeDocument/2006/relationships/image" Target="../media/image13.png"/><Relationship Id="rId28" Type="http://schemas.openxmlformats.org/officeDocument/2006/relationships/image" Target="../media/image46.svg"/><Relationship Id="rId36" Type="http://schemas.openxmlformats.org/officeDocument/2006/relationships/image" Target="../media/image28.svg"/><Relationship Id="rId10" Type="http://schemas.openxmlformats.org/officeDocument/2006/relationships/image" Target="../media/image103.png"/><Relationship Id="rId19" Type="http://schemas.openxmlformats.org/officeDocument/2006/relationships/image" Target="../media/image37.png"/><Relationship Id="rId31" Type="http://schemas.openxmlformats.org/officeDocument/2006/relationships/image" Target="../media/image23.png"/><Relationship Id="rId4" Type="http://schemas.openxmlformats.org/officeDocument/2006/relationships/image" Target="../media/image85.png"/><Relationship Id="rId9" Type="http://schemas.openxmlformats.org/officeDocument/2006/relationships/image" Target="../media/image12.svg"/><Relationship Id="rId14" Type="http://schemas.openxmlformats.org/officeDocument/2006/relationships/image" Target="../media/image107.png"/><Relationship Id="rId22" Type="http://schemas.openxmlformats.org/officeDocument/2006/relationships/image" Target="../media/image111.svg"/><Relationship Id="rId27" Type="http://schemas.openxmlformats.org/officeDocument/2006/relationships/image" Target="../media/image45.png"/><Relationship Id="rId30" Type="http://schemas.openxmlformats.org/officeDocument/2006/relationships/image" Target="../media/image22.svg"/><Relationship Id="rId35" Type="http://schemas.openxmlformats.org/officeDocument/2006/relationships/image" Target="../media/image27.png"/><Relationship Id="rId8" Type="http://schemas.openxmlformats.org/officeDocument/2006/relationships/image" Target="../media/image11.png"/><Relationship Id="rId3" Type="http://schemas.openxmlformats.org/officeDocument/2006/relationships/image" Target="../media/image6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13" Type="http://schemas.openxmlformats.org/officeDocument/2006/relationships/image" Target="../media/image121.svg"/><Relationship Id="rId3" Type="http://schemas.openxmlformats.org/officeDocument/2006/relationships/image" Target="../media/image12.svg"/><Relationship Id="rId7" Type="http://schemas.openxmlformats.org/officeDocument/2006/relationships/image" Target="../media/image86.svg"/><Relationship Id="rId12" Type="http://schemas.openxmlformats.org/officeDocument/2006/relationships/image" Target="../media/image12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11" Type="http://schemas.openxmlformats.org/officeDocument/2006/relationships/image" Target="../media/image119.svg"/><Relationship Id="rId5" Type="http://schemas.openxmlformats.org/officeDocument/2006/relationships/image" Target="../media/image6.svg"/><Relationship Id="rId15" Type="http://schemas.openxmlformats.org/officeDocument/2006/relationships/image" Target="../media/image102.svg"/><Relationship Id="rId10" Type="http://schemas.openxmlformats.org/officeDocument/2006/relationships/image" Target="../media/image118.png"/><Relationship Id="rId4" Type="http://schemas.openxmlformats.org/officeDocument/2006/relationships/image" Target="../media/image5.png"/><Relationship Id="rId9" Type="http://schemas.openxmlformats.org/officeDocument/2006/relationships/image" Target="../media/image117.svg"/><Relationship Id="rId14" Type="http://schemas.openxmlformats.org/officeDocument/2006/relationships/image" Target="../media/image10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113.svg"/><Relationship Id="rId18" Type="http://schemas.openxmlformats.org/officeDocument/2006/relationships/image" Target="../media/image23.png"/><Relationship Id="rId3" Type="http://schemas.openxmlformats.org/officeDocument/2006/relationships/image" Target="../media/image6.svg"/><Relationship Id="rId21" Type="http://schemas.openxmlformats.org/officeDocument/2006/relationships/image" Target="../media/image72.svg"/><Relationship Id="rId7" Type="http://schemas.openxmlformats.org/officeDocument/2006/relationships/image" Target="../media/image12.svg"/><Relationship Id="rId12" Type="http://schemas.openxmlformats.org/officeDocument/2006/relationships/image" Target="../media/image112.png"/><Relationship Id="rId17" Type="http://schemas.openxmlformats.org/officeDocument/2006/relationships/image" Target="../media/image22.svg"/><Relationship Id="rId2" Type="http://schemas.openxmlformats.org/officeDocument/2006/relationships/image" Target="../media/image5.png"/><Relationship Id="rId16" Type="http://schemas.openxmlformats.org/officeDocument/2006/relationships/image" Target="../media/image21.png"/><Relationship Id="rId20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4.svg"/><Relationship Id="rId5" Type="http://schemas.openxmlformats.org/officeDocument/2006/relationships/image" Target="../media/image123.svg"/><Relationship Id="rId15" Type="http://schemas.openxmlformats.org/officeDocument/2006/relationships/image" Target="../media/image46.svg"/><Relationship Id="rId23" Type="http://schemas.openxmlformats.org/officeDocument/2006/relationships/image" Target="../media/image28.svg"/><Relationship Id="rId10" Type="http://schemas.openxmlformats.org/officeDocument/2006/relationships/image" Target="../media/image13.png"/><Relationship Id="rId19" Type="http://schemas.openxmlformats.org/officeDocument/2006/relationships/image" Target="../media/image24.svg"/><Relationship Id="rId4" Type="http://schemas.openxmlformats.org/officeDocument/2006/relationships/image" Target="../media/image122.png"/><Relationship Id="rId9" Type="http://schemas.openxmlformats.org/officeDocument/2006/relationships/image" Target="../media/image86.svg"/><Relationship Id="rId14" Type="http://schemas.openxmlformats.org/officeDocument/2006/relationships/image" Target="../media/image45.png"/><Relationship Id="rId22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13" Type="http://schemas.openxmlformats.org/officeDocument/2006/relationships/image" Target="../media/image28.svg"/><Relationship Id="rId18" Type="http://schemas.openxmlformats.org/officeDocument/2006/relationships/image" Target="../media/image126.png"/><Relationship Id="rId26" Type="http://schemas.openxmlformats.org/officeDocument/2006/relationships/image" Target="../media/image71.png"/><Relationship Id="rId3" Type="http://schemas.openxmlformats.org/officeDocument/2006/relationships/image" Target="../media/image12.svg"/><Relationship Id="rId21" Type="http://schemas.openxmlformats.org/officeDocument/2006/relationships/image" Target="../media/image46.svg"/><Relationship Id="rId7" Type="http://schemas.openxmlformats.org/officeDocument/2006/relationships/image" Target="../media/image86.svg"/><Relationship Id="rId12" Type="http://schemas.openxmlformats.org/officeDocument/2006/relationships/image" Target="../media/image27.png"/><Relationship Id="rId17" Type="http://schemas.openxmlformats.org/officeDocument/2006/relationships/image" Target="../media/image113.svg"/><Relationship Id="rId25" Type="http://schemas.openxmlformats.org/officeDocument/2006/relationships/image" Target="../media/image24.svg"/><Relationship Id="rId2" Type="http://schemas.openxmlformats.org/officeDocument/2006/relationships/image" Target="../media/image11.png"/><Relationship Id="rId16" Type="http://schemas.openxmlformats.org/officeDocument/2006/relationships/image" Target="../media/image112.png"/><Relationship Id="rId20" Type="http://schemas.openxmlformats.org/officeDocument/2006/relationships/image" Target="../media/image45.png"/><Relationship Id="rId29" Type="http://schemas.openxmlformats.org/officeDocument/2006/relationships/image" Target="../media/image129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11" Type="http://schemas.openxmlformats.org/officeDocument/2006/relationships/image" Target="../media/image44.svg"/><Relationship Id="rId24" Type="http://schemas.openxmlformats.org/officeDocument/2006/relationships/image" Target="../media/image23.png"/><Relationship Id="rId5" Type="http://schemas.openxmlformats.org/officeDocument/2006/relationships/image" Target="../media/image6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28" Type="http://schemas.openxmlformats.org/officeDocument/2006/relationships/image" Target="../media/image128.png"/><Relationship Id="rId10" Type="http://schemas.openxmlformats.org/officeDocument/2006/relationships/image" Target="../media/image43.png"/><Relationship Id="rId19" Type="http://schemas.openxmlformats.org/officeDocument/2006/relationships/image" Target="../media/image127.svg"/><Relationship Id="rId31" Type="http://schemas.openxmlformats.org/officeDocument/2006/relationships/image" Target="../media/image123.svg"/><Relationship Id="rId4" Type="http://schemas.openxmlformats.org/officeDocument/2006/relationships/image" Target="../media/image5.png"/><Relationship Id="rId9" Type="http://schemas.openxmlformats.org/officeDocument/2006/relationships/image" Target="../media/image125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72.svg"/><Relationship Id="rId30" Type="http://schemas.openxmlformats.org/officeDocument/2006/relationships/image" Target="../media/image122.png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8.svg"/><Relationship Id="rId18" Type="http://schemas.openxmlformats.org/officeDocument/2006/relationships/image" Target="../media/image112.png"/><Relationship Id="rId26" Type="http://schemas.openxmlformats.org/officeDocument/2006/relationships/image" Target="../media/image23.png"/><Relationship Id="rId3" Type="http://schemas.openxmlformats.org/officeDocument/2006/relationships/image" Target="../media/image12.svg"/><Relationship Id="rId21" Type="http://schemas.openxmlformats.org/officeDocument/2006/relationships/image" Target="../media/image127.svg"/><Relationship Id="rId34" Type="http://schemas.openxmlformats.org/officeDocument/2006/relationships/image" Target="../media/image122.png"/><Relationship Id="rId7" Type="http://schemas.openxmlformats.org/officeDocument/2006/relationships/image" Target="../media/image86.svg"/><Relationship Id="rId12" Type="http://schemas.openxmlformats.org/officeDocument/2006/relationships/image" Target="../media/image27.png"/><Relationship Id="rId17" Type="http://schemas.openxmlformats.org/officeDocument/2006/relationships/image" Target="../media/image14.svg"/><Relationship Id="rId25" Type="http://schemas.openxmlformats.org/officeDocument/2006/relationships/image" Target="../media/image22.svg"/><Relationship Id="rId33" Type="http://schemas.openxmlformats.org/officeDocument/2006/relationships/image" Target="../media/image16.svg"/><Relationship Id="rId2" Type="http://schemas.openxmlformats.org/officeDocument/2006/relationships/image" Target="../media/image11.png"/><Relationship Id="rId16" Type="http://schemas.openxmlformats.org/officeDocument/2006/relationships/image" Target="../media/image13.png"/><Relationship Id="rId20" Type="http://schemas.openxmlformats.org/officeDocument/2006/relationships/image" Target="../media/image126.png"/><Relationship Id="rId29" Type="http://schemas.openxmlformats.org/officeDocument/2006/relationships/image" Target="../media/image72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11" Type="http://schemas.openxmlformats.org/officeDocument/2006/relationships/image" Target="../media/image44.svg"/><Relationship Id="rId24" Type="http://schemas.openxmlformats.org/officeDocument/2006/relationships/image" Target="../media/image21.png"/><Relationship Id="rId32" Type="http://schemas.openxmlformats.org/officeDocument/2006/relationships/image" Target="../media/image15.png"/><Relationship Id="rId5" Type="http://schemas.openxmlformats.org/officeDocument/2006/relationships/image" Target="../media/image6.svg"/><Relationship Id="rId15" Type="http://schemas.openxmlformats.org/officeDocument/2006/relationships/image" Target="../media/image131.svg"/><Relationship Id="rId23" Type="http://schemas.openxmlformats.org/officeDocument/2006/relationships/image" Target="../media/image46.svg"/><Relationship Id="rId28" Type="http://schemas.openxmlformats.org/officeDocument/2006/relationships/image" Target="../media/image71.png"/><Relationship Id="rId10" Type="http://schemas.openxmlformats.org/officeDocument/2006/relationships/image" Target="../media/image43.png"/><Relationship Id="rId19" Type="http://schemas.openxmlformats.org/officeDocument/2006/relationships/image" Target="../media/image113.svg"/><Relationship Id="rId31" Type="http://schemas.openxmlformats.org/officeDocument/2006/relationships/image" Target="../media/image133.svg"/><Relationship Id="rId4" Type="http://schemas.openxmlformats.org/officeDocument/2006/relationships/image" Target="../media/image5.png"/><Relationship Id="rId9" Type="http://schemas.openxmlformats.org/officeDocument/2006/relationships/image" Target="../media/image125.svg"/><Relationship Id="rId14" Type="http://schemas.openxmlformats.org/officeDocument/2006/relationships/image" Target="../media/image130.png"/><Relationship Id="rId22" Type="http://schemas.openxmlformats.org/officeDocument/2006/relationships/image" Target="../media/image45.png"/><Relationship Id="rId27" Type="http://schemas.openxmlformats.org/officeDocument/2006/relationships/image" Target="../media/image24.svg"/><Relationship Id="rId30" Type="http://schemas.openxmlformats.org/officeDocument/2006/relationships/image" Target="../media/image132.png"/><Relationship Id="rId35" Type="http://schemas.openxmlformats.org/officeDocument/2006/relationships/image" Target="../media/image123.svg"/><Relationship Id="rId8" Type="http://schemas.openxmlformats.org/officeDocument/2006/relationships/image" Target="../media/image12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image" Target="../media/image20.svg"/><Relationship Id="rId18" Type="http://schemas.openxmlformats.org/officeDocument/2006/relationships/image" Target="../media/image140.png"/><Relationship Id="rId3" Type="http://schemas.openxmlformats.org/officeDocument/2006/relationships/image" Target="../media/image6.svg"/><Relationship Id="rId7" Type="http://schemas.openxmlformats.org/officeDocument/2006/relationships/image" Target="../media/image135.svg"/><Relationship Id="rId12" Type="http://schemas.openxmlformats.org/officeDocument/2006/relationships/image" Target="../media/image19.png"/><Relationship Id="rId17" Type="http://schemas.openxmlformats.org/officeDocument/2006/relationships/image" Target="../media/image139.svg"/><Relationship Id="rId2" Type="http://schemas.openxmlformats.org/officeDocument/2006/relationships/image" Target="../media/image5.png"/><Relationship Id="rId16" Type="http://schemas.openxmlformats.org/officeDocument/2006/relationships/image" Target="../media/image1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4.png"/><Relationship Id="rId11" Type="http://schemas.openxmlformats.org/officeDocument/2006/relationships/image" Target="../media/image12.svg"/><Relationship Id="rId5" Type="http://schemas.openxmlformats.org/officeDocument/2006/relationships/image" Target="../media/image68.svg"/><Relationship Id="rId15" Type="http://schemas.openxmlformats.org/officeDocument/2006/relationships/image" Target="../media/image137.svg"/><Relationship Id="rId10" Type="http://schemas.openxmlformats.org/officeDocument/2006/relationships/image" Target="../media/image11.png"/><Relationship Id="rId19" Type="http://schemas.openxmlformats.org/officeDocument/2006/relationships/image" Target="../media/image141.svg"/><Relationship Id="rId4" Type="http://schemas.openxmlformats.org/officeDocument/2006/relationships/image" Target="../media/image67.png"/><Relationship Id="rId9" Type="http://schemas.openxmlformats.org/officeDocument/2006/relationships/image" Target="../media/image94.svg"/><Relationship Id="rId14" Type="http://schemas.openxmlformats.org/officeDocument/2006/relationships/image" Target="../media/image13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png"/><Relationship Id="rId13" Type="http://schemas.openxmlformats.org/officeDocument/2006/relationships/image" Target="../media/image90.svg"/><Relationship Id="rId3" Type="http://schemas.openxmlformats.org/officeDocument/2006/relationships/image" Target="../media/image6.svg"/><Relationship Id="rId7" Type="http://schemas.openxmlformats.org/officeDocument/2006/relationships/image" Target="../media/image12.svg"/><Relationship Id="rId12" Type="http://schemas.openxmlformats.org/officeDocument/2006/relationships/image" Target="../media/image8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37.svg"/><Relationship Id="rId5" Type="http://schemas.openxmlformats.org/officeDocument/2006/relationships/image" Target="../media/image94.svg"/><Relationship Id="rId15" Type="http://schemas.openxmlformats.org/officeDocument/2006/relationships/image" Target="../media/image143.svg"/><Relationship Id="rId10" Type="http://schemas.openxmlformats.org/officeDocument/2006/relationships/image" Target="../media/image136.png"/><Relationship Id="rId4" Type="http://schemas.openxmlformats.org/officeDocument/2006/relationships/image" Target="../media/image93.png"/><Relationship Id="rId9" Type="http://schemas.openxmlformats.org/officeDocument/2006/relationships/image" Target="../media/image139.svg"/><Relationship Id="rId14" Type="http://schemas.openxmlformats.org/officeDocument/2006/relationships/image" Target="../media/image14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png"/><Relationship Id="rId13" Type="http://schemas.openxmlformats.org/officeDocument/2006/relationships/image" Target="../media/image151.svg"/><Relationship Id="rId18" Type="http://schemas.openxmlformats.org/officeDocument/2006/relationships/image" Target="../media/image23.png"/><Relationship Id="rId26" Type="http://schemas.openxmlformats.org/officeDocument/2006/relationships/image" Target="../media/image158.png"/><Relationship Id="rId3" Type="http://schemas.openxmlformats.org/officeDocument/2006/relationships/image" Target="../media/image6.svg"/><Relationship Id="rId21" Type="http://schemas.openxmlformats.org/officeDocument/2006/relationships/image" Target="../media/image18.svg"/><Relationship Id="rId7" Type="http://schemas.openxmlformats.org/officeDocument/2006/relationships/image" Target="../media/image147.svg"/><Relationship Id="rId12" Type="http://schemas.openxmlformats.org/officeDocument/2006/relationships/image" Target="../media/image150.png"/><Relationship Id="rId17" Type="http://schemas.openxmlformats.org/officeDocument/2006/relationships/image" Target="../media/image155.svg"/><Relationship Id="rId25" Type="http://schemas.openxmlformats.org/officeDocument/2006/relationships/image" Target="../media/image12.svg"/><Relationship Id="rId2" Type="http://schemas.openxmlformats.org/officeDocument/2006/relationships/image" Target="../media/image5.png"/><Relationship Id="rId16" Type="http://schemas.openxmlformats.org/officeDocument/2006/relationships/image" Target="../media/image154.png"/><Relationship Id="rId20" Type="http://schemas.openxmlformats.org/officeDocument/2006/relationships/image" Target="../media/image17.png"/><Relationship Id="rId29" Type="http://schemas.openxmlformats.org/officeDocument/2006/relationships/image" Target="../media/image161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6.png"/><Relationship Id="rId11" Type="http://schemas.openxmlformats.org/officeDocument/2006/relationships/image" Target="../media/image28.svg"/><Relationship Id="rId24" Type="http://schemas.openxmlformats.org/officeDocument/2006/relationships/image" Target="../media/image11.png"/><Relationship Id="rId5" Type="http://schemas.openxmlformats.org/officeDocument/2006/relationships/image" Target="../media/image145.svg"/><Relationship Id="rId15" Type="http://schemas.openxmlformats.org/officeDocument/2006/relationships/image" Target="../media/image153.svg"/><Relationship Id="rId23" Type="http://schemas.openxmlformats.org/officeDocument/2006/relationships/image" Target="../media/image157.svg"/><Relationship Id="rId28" Type="http://schemas.openxmlformats.org/officeDocument/2006/relationships/image" Target="../media/image160.png"/><Relationship Id="rId10" Type="http://schemas.openxmlformats.org/officeDocument/2006/relationships/image" Target="../media/image27.png"/><Relationship Id="rId19" Type="http://schemas.openxmlformats.org/officeDocument/2006/relationships/image" Target="../media/image24.svg"/><Relationship Id="rId4" Type="http://schemas.openxmlformats.org/officeDocument/2006/relationships/image" Target="../media/image144.png"/><Relationship Id="rId9" Type="http://schemas.openxmlformats.org/officeDocument/2006/relationships/image" Target="../media/image149.svg"/><Relationship Id="rId14" Type="http://schemas.openxmlformats.org/officeDocument/2006/relationships/image" Target="../media/image152.png"/><Relationship Id="rId22" Type="http://schemas.openxmlformats.org/officeDocument/2006/relationships/image" Target="../media/image156.png"/><Relationship Id="rId27" Type="http://schemas.openxmlformats.org/officeDocument/2006/relationships/image" Target="../media/image159.svg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1.svg"/><Relationship Id="rId18" Type="http://schemas.openxmlformats.org/officeDocument/2006/relationships/image" Target="../media/image23.png"/><Relationship Id="rId26" Type="http://schemas.openxmlformats.org/officeDocument/2006/relationships/image" Target="../media/image11.png"/><Relationship Id="rId3" Type="http://schemas.openxmlformats.org/officeDocument/2006/relationships/image" Target="../media/image6.svg"/><Relationship Id="rId21" Type="http://schemas.openxmlformats.org/officeDocument/2006/relationships/image" Target="../media/image18.svg"/><Relationship Id="rId34" Type="http://schemas.openxmlformats.org/officeDocument/2006/relationships/image" Target="../media/image7.png"/><Relationship Id="rId7" Type="http://schemas.openxmlformats.org/officeDocument/2006/relationships/image" Target="../media/image147.svg"/><Relationship Id="rId12" Type="http://schemas.openxmlformats.org/officeDocument/2006/relationships/image" Target="../media/image150.png"/><Relationship Id="rId17" Type="http://schemas.openxmlformats.org/officeDocument/2006/relationships/image" Target="../media/image155.svg"/><Relationship Id="rId25" Type="http://schemas.openxmlformats.org/officeDocument/2006/relationships/image" Target="../media/image161.svg"/><Relationship Id="rId33" Type="http://schemas.openxmlformats.org/officeDocument/2006/relationships/image" Target="../media/image72.svg"/><Relationship Id="rId2" Type="http://schemas.openxmlformats.org/officeDocument/2006/relationships/image" Target="../media/image5.png"/><Relationship Id="rId16" Type="http://schemas.openxmlformats.org/officeDocument/2006/relationships/image" Target="../media/image154.png"/><Relationship Id="rId20" Type="http://schemas.openxmlformats.org/officeDocument/2006/relationships/image" Target="../media/image17.png"/><Relationship Id="rId29" Type="http://schemas.openxmlformats.org/officeDocument/2006/relationships/image" Target="../media/image14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6.png"/><Relationship Id="rId11" Type="http://schemas.openxmlformats.org/officeDocument/2006/relationships/image" Target="../media/image28.svg"/><Relationship Id="rId24" Type="http://schemas.openxmlformats.org/officeDocument/2006/relationships/image" Target="../media/image160.png"/><Relationship Id="rId32" Type="http://schemas.openxmlformats.org/officeDocument/2006/relationships/image" Target="../media/image71.png"/><Relationship Id="rId5" Type="http://schemas.openxmlformats.org/officeDocument/2006/relationships/image" Target="../media/image145.svg"/><Relationship Id="rId15" Type="http://schemas.openxmlformats.org/officeDocument/2006/relationships/image" Target="../media/image153.svg"/><Relationship Id="rId23" Type="http://schemas.openxmlformats.org/officeDocument/2006/relationships/image" Target="../media/image157.svg"/><Relationship Id="rId28" Type="http://schemas.openxmlformats.org/officeDocument/2006/relationships/image" Target="../media/image13.png"/><Relationship Id="rId10" Type="http://schemas.openxmlformats.org/officeDocument/2006/relationships/image" Target="../media/image27.png"/><Relationship Id="rId19" Type="http://schemas.openxmlformats.org/officeDocument/2006/relationships/image" Target="../media/image24.svg"/><Relationship Id="rId31" Type="http://schemas.openxmlformats.org/officeDocument/2006/relationships/image" Target="../media/image4.svg"/><Relationship Id="rId4" Type="http://schemas.openxmlformats.org/officeDocument/2006/relationships/image" Target="../media/image144.png"/><Relationship Id="rId9" Type="http://schemas.openxmlformats.org/officeDocument/2006/relationships/image" Target="../media/image149.svg"/><Relationship Id="rId14" Type="http://schemas.openxmlformats.org/officeDocument/2006/relationships/image" Target="../media/image152.png"/><Relationship Id="rId22" Type="http://schemas.openxmlformats.org/officeDocument/2006/relationships/image" Target="../media/image156.png"/><Relationship Id="rId27" Type="http://schemas.openxmlformats.org/officeDocument/2006/relationships/image" Target="../media/image12.svg"/><Relationship Id="rId30" Type="http://schemas.openxmlformats.org/officeDocument/2006/relationships/image" Target="../media/image3.png"/><Relationship Id="rId35" Type="http://schemas.openxmlformats.org/officeDocument/2006/relationships/image" Target="../media/image8.svg"/><Relationship Id="rId8" Type="http://schemas.openxmlformats.org/officeDocument/2006/relationships/image" Target="../media/image14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8.svg"/><Relationship Id="rId3" Type="http://schemas.openxmlformats.org/officeDocument/2006/relationships/image" Target="../media/image12.svg"/><Relationship Id="rId7" Type="http://schemas.openxmlformats.org/officeDocument/2006/relationships/image" Target="../media/image4.svg"/><Relationship Id="rId12" Type="http://schemas.openxmlformats.org/officeDocument/2006/relationships/image" Target="../media/image27.png"/><Relationship Id="rId17" Type="http://schemas.openxmlformats.org/officeDocument/2006/relationships/image" Target="../media/image165.svg"/><Relationship Id="rId2" Type="http://schemas.openxmlformats.org/officeDocument/2006/relationships/image" Target="../media/image11.png"/><Relationship Id="rId16" Type="http://schemas.openxmlformats.org/officeDocument/2006/relationships/image" Target="../media/image1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8.svg"/><Relationship Id="rId5" Type="http://schemas.openxmlformats.org/officeDocument/2006/relationships/image" Target="../media/image6.svg"/><Relationship Id="rId15" Type="http://schemas.openxmlformats.org/officeDocument/2006/relationships/image" Target="../media/image163.svg"/><Relationship Id="rId10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14.svg"/><Relationship Id="rId14" Type="http://schemas.openxmlformats.org/officeDocument/2006/relationships/image" Target="../media/image16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2.svg"/><Relationship Id="rId3" Type="http://schemas.openxmlformats.org/officeDocument/2006/relationships/image" Target="../media/image6.svg"/><Relationship Id="rId7" Type="http://schemas.openxmlformats.org/officeDocument/2006/relationships/image" Target="../media/image12.svg"/><Relationship Id="rId12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20.svg"/><Relationship Id="rId5" Type="http://schemas.openxmlformats.org/officeDocument/2006/relationships/image" Target="../media/image8.svg"/><Relationship Id="rId15" Type="http://schemas.openxmlformats.org/officeDocument/2006/relationships/image" Target="../media/image24.svg"/><Relationship Id="rId10" Type="http://schemas.openxmlformats.org/officeDocument/2006/relationships/image" Target="../media/image19.png"/><Relationship Id="rId4" Type="http://schemas.openxmlformats.org/officeDocument/2006/relationships/image" Target="../media/image7.png"/><Relationship Id="rId9" Type="http://schemas.openxmlformats.org/officeDocument/2006/relationships/image" Target="../media/image16.svg"/><Relationship Id="rId14" Type="http://schemas.openxmlformats.org/officeDocument/2006/relationships/image" Target="../media/image2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8.svg"/><Relationship Id="rId3" Type="http://schemas.openxmlformats.org/officeDocument/2006/relationships/image" Target="../media/image12.svg"/><Relationship Id="rId7" Type="http://schemas.openxmlformats.org/officeDocument/2006/relationships/image" Target="../media/image4.svg"/><Relationship Id="rId12" Type="http://schemas.openxmlformats.org/officeDocument/2006/relationships/image" Target="../media/image2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8.svg"/><Relationship Id="rId5" Type="http://schemas.openxmlformats.org/officeDocument/2006/relationships/image" Target="../media/image6.svg"/><Relationship Id="rId15" Type="http://schemas.openxmlformats.org/officeDocument/2006/relationships/image" Target="../media/image165.svg"/><Relationship Id="rId10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14.svg"/><Relationship Id="rId14" Type="http://schemas.openxmlformats.org/officeDocument/2006/relationships/image" Target="../media/image164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8.svg"/><Relationship Id="rId18" Type="http://schemas.openxmlformats.org/officeDocument/2006/relationships/image" Target="../media/image27.png"/><Relationship Id="rId3" Type="http://schemas.openxmlformats.org/officeDocument/2006/relationships/image" Target="../media/image12.svg"/><Relationship Id="rId21" Type="http://schemas.openxmlformats.org/officeDocument/2006/relationships/image" Target="../media/image8.svg"/><Relationship Id="rId7" Type="http://schemas.openxmlformats.org/officeDocument/2006/relationships/image" Target="../media/image6.svg"/><Relationship Id="rId12" Type="http://schemas.openxmlformats.org/officeDocument/2006/relationships/image" Target="../media/image17.png"/><Relationship Id="rId17" Type="http://schemas.openxmlformats.org/officeDocument/2006/relationships/image" Target="../media/image72.svg"/><Relationship Id="rId2" Type="http://schemas.openxmlformats.org/officeDocument/2006/relationships/image" Target="../media/image11.png"/><Relationship Id="rId16" Type="http://schemas.openxmlformats.org/officeDocument/2006/relationships/image" Target="../media/image71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24.svg"/><Relationship Id="rId5" Type="http://schemas.openxmlformats.org/officeDocument/2006/relationships/image" Target="../media/image14.svg"/><Relationship Id="rId15" Type="http://schemas.openxmlformats.org/officeDocument/2006/relationships/image" Target="../media/image4.svg"/><Relationship Id="rId23" Type="http://schemas.openxmlformats.org/officeDocument/2006/relationships/image" Target="../media/image86.svg"/><Relationship Id="rId10" Type="http://schemas.openxmlformats.org/officeDocument/2006/relationships/image" Target="../media/image23.png"/><Relationship Id="rId19" Type="http://schemas.openxmlformats.org/officeDocument/2006/relationships/image" Target="../media/image28.svg"/><Relationship Id="rId4" Type="http://schemas.openxmlformats.org/officeDocument/2006/relationships/image" Target="../media/image13.png"/><Relationship Id="rId9" Type="http://schemas.openxmlformats.org/officeDocument/2006/relationships/image" Target="../media/image16.svg"/><Relationship Id="rId14" Type="http://schemas.openxmlformats.org/officeDocument/2006/relationships/image" Target="../media/image3.png"/><Relationship Id="rId22" Type="http://schemas.openxmlformats.org/officeDocument/2006/relationships/image" Target="../media/image85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8.svg"/><Relationship Id="rId18" Type="http://schemas.openxmlformats.org/officeDocument/2006/relationships/image" Target="../media/image166.png"/><Relationship Id="rId26" Type="http://schemas.openxmlformats.org/officeDocument/2006/relationships/image" Target="../media/image85.png"/><Relationship Id="rId3" Type="http://schemas.openxmlformats.org/officeDocument/2006/relationships/image" Target="../media/image1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7.png"/><Relationship Id="rId17" Type="http://schemas.openxmlformats.org/officeDocument/2006/relationships/image" Target="../media/image18.svg"/><Relationship Id="rId25" Type="http://schemas.openxmlformats.org/officeDocument/2006/relationships/image" Target="../media/image28.svg"/><Relationship Id="rId2" Type="http://schemas.openxmlformats.org/officeDocument/2006/relationships/image" Target="../media/image11.png"/><Relationship Id="rId16" Type="http://schemas.openxmlformats.org/officeDocument/2006/relationships/image" Target="../media/image17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4.svg"/><Relationship Id="rId24" Type="http://schemas.openxmlformats.org/officeDocument/2006/relationships/image" Target="../media/image27.png"/><Relationship Id="rId5" Type="http://schemas.openxmlformats.org/officeDocument/2006/relationships/image" Target="../media/image4.svg"/><Relationship Id="rId15" Type="http://schemas.openxmlformats.org/officeDocument/2006/relationships/image" Target="../media/image24.svg"/><Relationship Id="rId23" Type="http://schemas.openxmlformats.org/officeDocument/2006/relationships/image" Target="../media/image72.svg"/><Relationship Id="rId10" Type="http://schemas.openxmlformats.org/officeDocument/2006/relationships/image" Target="../media/image13.png"/><Relationship Id="rId19" Type="http://schemas.openxmlformats.org/officeDocument/2006/relationships/image" Target="../media/image167.svg"/><Relationship Id="rId4" Type="http://schemas.openxmlformats.org/officeDocument/2006/relationships/image" Target="../media/image3.png"/><Relationship Id="rId9" Type="http://schemas.openxmlformats.org/officeDocument/2006/relationships/image" Target="../media/image16.svg"/><Relationship Id="rId14" Type="http://schemas.openxmlformats.org/officeDocument/2006/relationships/image" Target="../media/image23.png"/><Relationship Id="rId22" Type="http://schemas.openxmlformats.org/officeDocument/2006/relationships/image" Target="../media/image71.png"/><Relationship Id="rId27" Type="http://schemas.openxmlformats.org/officeDocument/2006/relationships/image" Target="../media/image86.sv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32.svg"/><Relationship Id="rId18" Type="http://schemas.openxmlformats.org/officeDocument/2006/relationships/image" Target="../media/image85.png"/><Relationship Id="rId26" Type="http://schemas.openxmlformats.org/officeDocument/2006/relationships/image" Target="../media/image99.png"/><Relationship Id="rId3" Type="http://schemas.openxmlformats.org/officeDocument/2006/relationships/image" Target="../media/image12.svg"/><Relationship Id="rId21" Type="http://schemas.openxmlformats.org/officeDocument/2006/relationships/image" Target="../media/image44.svg"/><Relationship Id="rId7" Type="http://schemas.openxmlformats.org/officeDocument/2006/relationships/image" Target="../media/image16.svg"/><Relationship Id="rId12" Type="http://schemas.openxmlformats.org/officeDocument/2006/relationships/image" Target="../media/image31.png"/><Relationship Id="rId17" Type="http://schemas.openxmlformats.org/officeDocument/2006/relationships/image" Target="../media/image169.svg"/><Relationship Id="rId25" Type="http://schemas.openxmlformats.org/officeDocument/2006/relationships/image" Target="../media/image173.svg"/><Relationship Id="rId2" Type="http://schemas.openxmlformats.org/officeDocument/2006/relationships/image" Target="../media/image11.png"/><Relationship Id="rId16" Type="http://schemas.openxmlformats.org/officeDocument/2006/relationships/image" Target="../media/image168.png"/><Relationship Id="rId20" Type="http://schemas.openxmlformats.org/officeDocument/2006/relationships/image" Target="../media/image43.png"/><Relationship Id="rId29" Type="http://schemas.openxmlformats.org/officeDocument/2006/relationships/image" Target="../media/image175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18.svg"/><Relationship Id="rId24" Type="http://schemas.openxmlformats.org/officeDocument/2006/relationships/image" Target="../media/image172.png"/><Relationship Id="rId5" Type="http://schemas.openxmlformats.org/officeDocument/2006/relationships/image" Target="../media/image6.svg"/><Relationship Id="rId15" Type="http://schemas.openxmlformats.org/officeDocument/2006/relationships/image" Target="../media/image159.svg"/><Relationship Id="rId23" Type="http://schemas.openxmlformats.org/officeDocument/2006/relationships/image" Target="../media/image171.svg"/><Relationship Id="rId28" Type="http://schemas.openxmlformats.org/officeDocument/2006/relationships/image" Target="../media/image174.png"/><Relationship Id="rId10" Type="http://schemas.openxmlformats.org/officeDocument/2006/relationships/image" Target="../media/image17.png"/><Relationship Id="rId19" Type="http://schemas.openxmlformats.org/officeDocument/2006/relationships/image" Target="../media/image86.svg"/><Relationship Id="rId4" Type="http://schemas.openxmlformats.org/officeDocument/2006/relationships/image" Target="../media/image5.png"/><Relationship Id="rId9" Type="http://schemas.openxmlformats.org/officeDocument/2006/relationships/image" Target="../media/image24.svg"/><Relationship Id="rId14" Type="http://schemas.openxmlformats.org/officeDocument/2006/relationships/image" Target="../media/image158.png"/><Relationship Id="rId22" Type="http://schemas.openxmlformats.org/officeDocument/2006/relationships/image" Target="../media/image170.png"/><Relationship Id="rId27" Type="http://schemas.openxmlformats.org/officeDocument/2006/relationships/image" Target="../media/image100.sv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16.svg"/><Relationship Id="rId18" Type="http://schemas.openxmlformats.org/officeDocument/2006/relationships/image" Target="../media/image31.png"/><Relationship Id="rId26" Type="http://schemas.openxmlformats.org/officeDocument/2006/relationships/image" Target="../media/image172.png"/><Relationship Id="rId3" Type="http://schemas.openxmlformats.org/officeDocument/2006/relationships/image" Target="../media/image12.svg"/><Relationship Id="rId21" Type="http://schemas.openxmlformats.org/officeDocument/2006/relationships/image" Target="../media/image86.svg"/><Relationship Id="rId7" Type="http://schemas.openxmlformats.org/officeDocument/2006/relationships/image" Target="../media/image24.svg"/><Relationship Id="rId12" Type="http://schemas.openxmlformats.org/officeDocument/2006/relationships/image" Target="../media/image15.png"/><Relationship Id="rId17" Type="http://schemas.openxmlformats.org/officeDocument/2006/relationships/image" Target="../media/image179.svg"/><Relationship Id="rId25" Type="http://schemas.openxmlformats.org/officeDocument/2006/relationships/image" Target="../media/image171.svg"/><Relationship Id="rId2" Type="http://schemas.openxmlformats.org/officeDocument/2006/relationships/image" Target="../media/image11.png"/><Relationship Id="rId16" Type="http://schemas.openxmlformats.org/officeDocument/2006/relationships/image" Target="../media/image178.png"/><Relationship Id="rId20" Type="http://schemas.openxmlformats.org/officeDocument/2006/relationships/image" Target="../media/image85.png"/><Relationship Id="rId29" Type="http://schemas.openxmlformats.org/officeDocument/2006/relationships/image" Target="../media/image100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177.svg"/><Relationship Id="rId24" Type="http://schemas.openxmlformats.org/officeDocument/2006/relationships/image" Target="../media/image170.png"/><Relationship Id="rId5" Type="http://schemas.openxmlformats.org/officeDocument/2006/relationships/image" Target="../media/image6.svg"/><Relationship Id="rId15" Type="http://schemas.openxmlformats.org/officeDocument/2006/relationships/image" Target="../media/image169.svg"/><Relationship Id="rId23" Type="http://schemas.openxmlformats.org/officeDocument/2006/relationships/image" Target="../media/image44.svg"/><Relationship Id="rId28" Type="http://schemas.openxmlformats.org/officeDocument/2006/relationships/image" Target="../media/image99.png"/><Relationship Id="rId10" Type="http://schemas.openxmlformats.org/officeDocument/2006/relationships/image" Target="../media/image176.png"/><Relationship Id="rId19" Type="http://schemas.openxmlformats.org/officeDocument/2006/relationships/image" Target="../media/image32.svg"/><Relationship Id="rId31" Type="http://schemas.openxmlformats.org/officeDocument/2006/relationships/image" Target="../media/image175.svg"/><Relationship Id="rId4" Type="http://schemas.openxmlformats.org/officeDocument/2006/relationships/image" Target="../media/image5.png"/><Relationship Id="rId9" Type="http://schemas.openxmlformats.org/officeDocument/2006/relationships/image" Target="../media/image18.svg"/><Relationship Id="rId14" Type="http://schemas.openxmlformats.org/officeDocument/2006/relationships/image" Target="../media/image168.png"/><Relationship Id="rId22" Type="http://schemas.openxmlformats.org/officeDocument/2006/relationships/image" Target="../media/image43.png"/><Relationship Id="rId27" Type="http://schemas.openxmlformats.org/officeDocument/2006/relationships/image" Target="../media/image173.svg"/><Relationship Id="rId30" Type="http://schemas.openxmlformats.org/officeDocument/2006/relationships/image" Target="../media/image174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16.svg"/><Relationship Id="rId18" Type="http://schemas.openxmlformats.org/officeDocument/2006/relationships/image" Target="../media/image31.png"/><Relationship Id="rId26" Type="http://schemas.openxmlformats.org/officeDocument/2006/relationships/image" Target="../media/image172.png"/><Relationship Id="rId3" Type="http://schemas.openxmlformats.org/officeDocument/2006/relationships/image" Target="../media/image12.svg"/><Relationship Id="rId21" Type="http://schemas.openxmlformats.org/officeDocument/2006/relationships/image" Target="../media/image86.svg"/><Relationship Id="rId7" Type="http://schemas.openxmlformats.org/officeDocument/2006/relationships/image" Target="../media/image24.svg"/><Relationship Id="rId12" Type="http://schemas.openxmlformats.org/officeDocument/2006/relationships/image" Target="../media/image15.png"/><Relationship Id="rId17" Type="http://schemas.openxmlformats.org/officeDocument/2006/relationships/image" Target="../media/image179.svg"/><Relationship Id="rId25" Type="http://schemas.openxmlformats.org/officeDocument/2006/relationships/image" Target="../media/image171.svg"/><Relationship Id="rId2" Type="http://schemas.openxmlformats.org/officeDocument/2006/relationships/image" Target="../media/image11.png"/><Relationship Id="rId16" Type="http://schemas.openxmlformats.org/officeDocument/2006/relationships/image" Target="../media/image178.png"/><Relationship Id="rId20" Type="http://schemas.openxmlformats.org/officeDocument/2006/relationships/image" Target="../media/image85.png"/><Relationship Id="rId29" Type="http://schemas.openxmlformats.org/officeDocument/2006/relationships/image" Target="../media/image100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177.svg"/><Relationship Id="rId24" Type="http://schemas.openxmlformats.org/officeDocument/2006/relationships/image" Target="../media/image170.png"/><Relationship Id="rId5" Type="http://schemas.openxmlformats.org/officeDocument/2006/relationships/image" Target="../media/image6.svg"/><Relationship Id="rId15" Type="http://schemas.openxmlformats.org/officeDocument/2006/relationships/image" Target="../media/image169.svg"/><Relationship Id="rId23" Type="http://schemas.openxmlformats.org/officeDocument/2006/relationships/image" Target="../media/image44.svg"/><Relationship Id="rId28" Type="http://schemas.openxmlformats.org/officeDocument/2006/relationships/image" Target="../media/image99.png"/><Relationship Id="rId10" Type="http://schemas.openxmlformats.org/officeDocument/2006/relationships/image" Target="../media/image176.png"/><Relationship Id="rId19" Type="http://schemas.openxmlformats.org/officeDocument/2006/relationships/image" Target="../media/image32.svg"/><Relationship Id="rId31" Type="http://schemas.openxmlformats.org/officeDocument/2006/relationships/image" Target="../media/image175.svg"/><Relationship Id="rId4" Type="http://schemas.openxmlformats.org/officeDocument/2006/relationships/image" Target="../media/image5.png"/><Relationship Id="rId9" Type="http://schemas.openxmlformats.org/officeDocument/2006/relationships/image" Target="../media/image18.svg"/><Relationship Id="rId14" Type="http://schemas.openxmlformats.org/officeDocument/2006/relationships/image" Target="../media/image168.png"/><Relationship Id="rId22" Type="http://schemas.openxmlformats.org/officeDocument/2006/relationships/image" Target="../media/image43.png"/><Relationship Id="rId27" Type="http://schemas.openxmlformats.org/officeDocument/2006/relationships/image" Target="../media/image173.svg"/><Relationship Id="rId30" Type="http://schemas.openxmlformats.org/officeDocument/2006/relationships/image" Target="../media/image174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159.svg"/><Relationship Id="rId18" Type="http://schemas.openxmlformats.org/officeDocument/2006/relationships/image" Target="../media/image180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12" Type="http://schemas.openxmlformats.org/officeDocument/2006/relationships/image" Target="../media/image158.png"/><Relationship Id="rId17" Type="http://schemas.openxmlformats.org/officeDocument/2006/relationships/image" Target="../media/image44.svg"/><Relationship Id="rId2" Type="http://schemas.openxmlformats.org/officeDocument/2006/relationships/image" Target="../media/image11.png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18.svg"/><Relationship Id="rId5" Type="http://schemas.openxmlformats.org/officeDocument/2006/relationships/image" Target="../media/image6.svg"/><Relationship Id="rId15" Type="http://schemas.openxmlformats.org/officeDocument/2006/relationships/image" Target="../media/image86.svg"/><Relationship Id="rId10" Type="http://schemas.openxmlformats.org/officeDocument/2006/relationships/image" Target="../media/image17.png"/><Relationship Id="rId19" Type="http://schemas.openxmlformats.org/officeDocument/2006/relationships/image" Target="../media/image181.svg"/><Relationship Id="rId4" Type="http://schemas.openxmlformats.org/officeDocument/2006/relationships/image" Target="../media/image5.png"/><Relationship Id="rId9" Type="http://schemas.openxmlformats.org/officeDocument/2006/relationships/image" Target="../media/image24.svg"/><Relationship Id="rId14" Type="http://schemas.openxmlformats.org/officeDocument/2006/relationships/image" Target="../media/image85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2.png"/><Relationship Id="rId13" Type="http://schemas.openxmlformats.org/officeDocument/2006/relationships/image" Target="../media/image20.svg"/><Relationship Id="rId3" Type="http://schemas.openxmlformats.org/officeDocument/2006/relationships/image" Target="../media/image6.svg"/><Relationship Id="rId7" Type="http://schemas.openxmlformats.org/officeDocument/2006/relationships/image" Target="../media/image14.svg"/><Relationship Id="rId12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image" Target="../media/image42.svg"/><Relationship Id="rId10" Type="http://schemas.openxmlformats.org/officeDocument/2006/relationships/image" Target="../media/image17.png"/><Relationship Id="rId4" Type="http://schemas.openxmlformats.org/officeDocument/2006/relationships/image" Target="../media/image41.png"/><Relationship Id="rId9" Type="http://schemas.openxmlformats.org/officeDocument/2006/relationships/image" Target="../media/image183.sv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13" Type="http://schemas.openxmlformats.org/officeDocument/2006/relationships/image" Target="../media/image186.png"/><Relationship Id="rId18" Type="http://schemas.openxmlformats.org/officeDocument/2006/relationships/image" Target="../media/image189.svg"/><Relationship Id="rId3" Type="http://schemas.openxmlformats.org/officeDocument/2006/relationships/image" Target="../media/image12.svg"/><Relationship Id="rId21" Type="http://schemas.openxmlformats.org/officeDocument/2006/relationships/image" Target="../media/image130.png"/><Relationship Id="rId7" Type="http://schemas.openxmlformats.org/officeDocument/2006/relationships/image" Target="../media/image106.svg"/><Relationship Id="rId12" Type="http://schemas.openxmlformats.org/officeDocument/2006/relationships/image" Target="../media/image185.svg"/><Relationship Id="rId17" Type="http://schemas.openxmlformats.org/officeDocument/2006/relationships/image" Target="../media/image188.png"/><Relationship Id="rId2" Type="http://schemas.openxmlformats.org/officeDocument/2006/relationships/image" Target="../media/image11.png"/><Relationship Id="rId16" Type="http://schemas.openxmlformats.org/officeDocument/2006/relationships/image" Target="../media/image6.svg"/><Relationship Id="rId20" Type="http://schemas.openxmlformats.org/officeDocument/2006/relationships/image" Target="../media/image28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png"/><Relationship Id="rId11" Type="http://schemas.openxmlformats.org/officeDocument/2006/relationships/image" Target="../media/image184.png"/><Relationship Id="rId5" Type="http://schemas.openxmlformats.org/officeDocument/2006/relationships/image" Target="../media/image104.svg"/><Relationship Id="rId15" Type="http://schemas.openxmlformats.org/officeDocument/2006/relationships/image" Target="../media/image5.png"/><Relationship Id="rId10" Type="http://schemas.openxmlformats.org/officeDocument/2006/relationships/image" Target="../media/image38.svg"/><Relationship Id="rId19" Type="http://schemas.openxmlformats.org/officeDocument/2006/relationships/image" Target="../media/image27.png"/><Relationship Id="rId4" Type="http://schemas.openxmlformats.org/officeDocument/2006/relationships/image" Target="../media/image103.png"/><Relationship Id="rId9" Type="http://schemas.openxmlformats.org/officeDocument/2006/relationships/image" Target="../media/image37.png"/><Relationship Id="rId14" Type="http://schemas.openxmlformats.org/officeDocument/2006/relationships/image" Target="../media/image187.svg"/><Relationship Id="rId22" Type="http://schemas.openxmlformats.org/officeDocument/2006/relationships/image" Target="../media/image131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4.svg"/><Relationship Id="rId3" Type="http://schemas.openxmlformats.org/officeDocument/2006/relationships/image" Target="../media/image6.svg"/><Relationship Id="rId7" Type="http://schemas.openxmlformats.org/officeDocument/2006/relationships/image" Target="../media/image4.svg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" Type="http://schemas.openxmlformats.org/officeDocument/2006/relationships/image" Target="../media/image5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12.svg"/><Relationship Id="rId15" Type="http://schemas.openxmlformats.org/officeDocument/2006/relationships/image" Target="../media/image16.svg"/><Relationship Id="rId10" Type="http://schemas.openxmlformats.org/officeDocument/2006/relationships/image" Target="../media/image9.png"/><Relationship Id="rId4" Type="http://schemas.openxmlformats.org/officeDocument/2006/relationships/image" Target="../media/image11.png"/><Relationship Id="rId9" Type="http://schemas.openxmlformats.org/officeDocument/2006/relationships/image" Target="../media/image8.svg"/><Relationship Id="rId1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svg"/><Relationship Id="rId3" Type="http://schemas.openxmlformats.org/officeDocument/2006/relationships/image" Target="../media/image6.svg"/><Relationship Id="rId7" Type="http://schemas.openxmlformats.org/officeDocument/2006/relationships/image" Target="../media/image12.svg"/><Relationship Id="rId12" Type="http://schemas.openxmlformats.org/officeDocument/2006/relationships/image" Target="../media/image2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28.svg"/><Relationship Id="rId5" Type="http://schemas.openxmlformats.org/officeDocument/2006/relationships/image" Target="../media/image10.svg"/><Relationship Id="rId10" Type="http://schemas.openxmlformats.org/officeDocument/2006/relationships/image" Target="../media/image27.png"/><Relationship Id="rId4" Type="http://schemas.openxmlformats.org/officeDocument/2006/relationships/image" Target="../media/image9.png"/><Relationship Id="rId9" Type="http://schemas.openxmlformats.org/officeDocument/2006/relationships/image" Target="../media/image26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4.svg"/><Relationship Id="rId3" Type="http://schemas.openxmlformats.org/officeDocument/2006/relationships/image" Target="../media/image6.svg"/><Relationship Id="rId7" Type="http://schemas.openxmlformats.org/officeDocument/2006/relationships/image" Target="../media/image4.svg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" Type="http://schemas.openxmlformats.org/officeDocument/2006/relationships/image" Target="../media/image5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12.svg"/><Relationship Id="rId15" Type="http://schemas.openxmlformats.org/officeDocument/2006/relationships/image" Target="../media/image16.svg"/><Relationship Id="rId10" Type="http://schemas.openxmlformats.org/officeDocument/2006/relationships/image" Target="../media/image9.png"/><Relationship Id="rId4" Type="http://schemas.openxmlformats.org/officeDocument/2006/relationships/image" Target="../media/image11.png"/><Relationship Id="rId9" Type="http://schemas.openxmlformats.org/officeDocument/2006/relationships/image" Target="../media/image8.svg"/><Relationship Id="rId1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2572034" y="2035862"/>
            <a:ext cx="13387277" cy="2862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471" tIns="67471" rIns="67471" bIns="67471" anchor="b" anchorCtr="0">
            <a:normAutofit/>
          </a:bodyPr>
          <a:lstStyle/>
          <a:p>
            <a:pPr>
              <a:buSzPct val="111111"/>
            </a:pPr>
            <a:r>
              <a:rPr lang="ja-JP" altLang="en-US" sz="7971" dirty="0"/>
              <a:t>リファレンスアーキテクチャ</a:t>
            </a:r>
            <a:br>
              <a:rPr lang="ja-JP" altLang="en-US" sz="7971" dirty="0"/>
            </a:br>
            <a:r>
              <a:rPr lang="ja-JP" altLang="en-US" sz="4000" dirty="0"/>
              <a:t>ブロック実現例（</a:t>
            </a:r>
            <a:r>
              <a:rPr lang="en-US" altLang="ja-JP" sz="4000" dirty="0"/>
              <a:t>AWS</a:t>
            </a:r>
            <a:r>
              <a:rPr lang="ja-JP" altLang="en-US" sz="4000" dirty="0"/>
              <a:t>）</a:t>
            </a:r>
            <a:br>
              <a:rPr lang="ja-JP" altLang="en-US" sz="4000" dirty="0"/>
            </a:br>
            <a:r>
              <a:rPr lang="ja-JP" altLang="en-US" sz="4000" dirty="0"/>
              <a:t>非機能ブロック</a:t>
            </a:r>
            <a:endParaRPr lang="en-US" sz="4000" dirty="0"/>
          </a:p>
        </p:txBody>
      </p:sp>
      <p:sp>
        <p:nvSpPr>
          <p:cNvPr id="70" name="Google Shape;70;p15"/>
          <p:cNvSpPr txBox="1"/>
          <p:nvPr/>
        </p:nvSpPr>
        <p:spPr>
          <a:xfrm>
            <a:off x="2572033" y="8472363"/>
            <a:ext cx="5725414" cy="681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4979" tIns="67471" rIns="134979" bIns="67471" anchor="t" anchorCtr="0">
            <a:spAutoFit/>
          </a:bodyPr>
          <a:lstStyle/>
          <a:p>
            <a:r>
              <a:rPr lang="en-US" sz="3543" dirty="0">
                <a:latin typeface="Meiryo UI" panose="020B0604030504040204" pitchFamily="50" charset="-128"/>
                <a:ea typeface="Meiryo UI" panose="020B0604030504040204" pitchFamily="50" charset="-128"/>
              </a:rPr>
              <a:t>ガバメントクラウドチーム</a:t>
            </a:r>
            <a:endParaRPr sz="248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1" name="Google Shape;71;p15"/>
          <p:cNvSpPr txBox="1"/>
          <p:nvPr/>
        </p:nvSpPr>
        <p:spPr>
          <a:xfrm>
            <a:off x="2572034" y="6395286"/>
            <a:ext cx="3433350" cy="505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4979" tIns="67471" rIns="134979" bIns="67471" anchor="t" anchorCtr="0">
            <a:spAutoFit/>
          </a:bodyPr>
          <a:lstStyle/>
          <a:p>
            <a:r>
              <a:rPr lang="en-US" sz="2400" dirty="0">
                <a:latin typeface="Meiryo UI"/>
                <a:ea typeface="Meiryo UI"/>
              </a:rPr>
              <a:t>2023年12</a:t>
            </a:r>
            <a:r>
              <a:rPr lang="ja-JP" altLang="en-US" sz="2400" dirty="0">
                <a:latin typeface="Meiryo UI"/>
                <a:ea typeface="Meiryo UI"/>
              </a:rPr>
              <a:t>月</a:t>
            </a:r>
            <a:r>
              <a:rPr lang="en-US" altLang="ja-JP" sz="2400" dirty="0">
                <a:latin typeface="Meiryo UI"/>
                <a:ea typeface="Meiryo UI"/>
              </a:rPr>
              <a:t>22</a:t>
            </a:r>
            <a:r>
              <a:rPr lang="ja-JP" altLang="en-US" sz="2400" dirty="0">
                <a:latin typeface="Meiryo UI"/>
                <a:ea typeface="Meiryo UI"/>
              </a:rPr>
              <a:t>日</a:t>
            </a:r>
            <a:endParaRPr 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72673991-03FC-BF42-D552-54E336873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/>
              <a:t>5-2-1-3</a:t>
            </a:r>
            <a:r>
              <a:rPr kumimoji="1" lang="en-US" altLang="ja-JP" dirty="0"/>
              <a:t>. </a:t>
            </a:r>
            <a:r>
              <a:rPr kumimoji="1" lang="ja-JP" altLang="en-US" dirty="0"/>
              <a:t>利用者認証</a:t>
            </a:r>
            <a:r>
              <a:rPr kumimoji="1" lang="en-US" altLang="ja-JP" dirty="0"/>
              <a:t>_</a:t>
            </a:r>
            <a:r>
              <a:rPr kumimoji="1" lang="ja-JP" altLang="en-US" dirty="0"/>
              <a:t>ユーザ認証機能（職員向け）</a:t>
            </a:r>
            <a:br>
              <a:rPr kumimoji="1" lang="en-US" altLang="ja-JP" dirty="0"/>
            </a:br>
            <a:r>
              <a:rPr kumimoji="1" lang="ja-JP" altLang="en-US" sz="3600" dirty="0"/>
              <a:t>（パターン</a:t>
            </a:r>
            <a:r>
              <a:rPr kumimoji="1" lang="en-US" altLang="ja-JP" sz="3600" dirty="0"/>
              <a:t>2 </a:t>
            </a:r>
            <a:r>
              <a:rPr kumimoji="1" lang="ja-JP" altLang="en-US" sz="3600" dirty="0"/>
              <a:t>小規模システム向け）</a:t>
            </a: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60722189-668C-934C-67C0-FDD13D91EE7B}"/>
              </a:ext>
            </a:extLst>
          </p:cNvPr>
          <p:cNvGrpSpPr/>
          <p:nvPr/>
        </p:nvGrpSpPr>
        <p:grpSpPr>
          <a:xfrm>
            <a:off x="3976232" y="2472169"/>
            <a:ext cx="10048199" cy="6431766"/>
            <a:chOff x="1132793" y="1017247"/>
            <a:chExt cx="10048199" cy="6431766"/>
          </a:xfrm>
        </p:grpSpPr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5E07ACFA-7434-F58B-B28B-A1475CB13015}"/>
                </a:ext>
              </a:extLst>
            </p:cNvPr>
            <p:cNvSpPr/>
            <p:nvPr/>
          </p:nvSpPr>
          <p:spPr>
            <a:xfrm>
              <a:off x="4675439" y="1657403"/>
              <a:ext cx="2375053" cy="4315787"/>
            </a:xfrm>
            <a:prstGeom prst="rect">
              <a:avLst/>
            </a:prstGeom>
            <a:solidFill>
              <a:srgbClr val="45DAFF">
                <a:alpha val="30196"/>
              </a:srgbClr>
            </a:solidFill>
            <a:ln w="28575">
              <a:noFill/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/>
              <a:endParaRPr kumimoji="1" lang="en-US" altLang="ja-JP" sz="16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endParaRPr>
            </a:p>
          </p:txBody>
        </p:sp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1684348F-C97D-0103-E520-B4333786B6C2}"/>
                </a:ext>
              </a:extLst>
            </p:cNvPr>
            <p:cNvSpPr/>
            <p:nvPr/>
          </p:nvSpPr>
          <p:spPr>
            <a:xfrm>
              <a:off x="7050493" y="3201460"/>
              <a:ext cx="3990925" cy="2182021"/>
            </a:xfrm>
            <a:prstGeom prst="rect">
              <a:avLst/>
            </a:prstGeom>
            <a:solidFill>
              <a:srgbClr val="45DAFF">
                <a:alpha val="30196"/>
              </a:srgbClr>
            </a:solidFill>
            <a:ln w="28575">
              <a:noFill/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/>
              <a:r>
                <a:rPr kumimoji="1" lang="ja-JP" altLang="en-US" sz="1600" dirty="0">
                  <a:solidFill>
                    <a:schemeClr val="tx1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利用者認証</a:t>
              </a:r>
              <a:r>
                <a:rPr kumimoji="1" lang="en-US" altLang="ja-JP" sz="1600" dirty="0">
                  <a:solidFill>
                    <a:schemeClr val="tx1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_</a:t>
              </a:r>
              <a:r>
                <a:rPr kumimoji="1" lang="ja-JP" altLang="en-US" sz="1600" dirty="0">
                  <a:solidFill>
                    <a:schemeClr val="tx1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ユーザ認証機能（職員向け）</a:t>
              </a:r>
              <a:endParaRPr kumimoji="1" lang="en-US" altLang="ja-JP" sz="16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endParaRPr>
            </a:p>
          </p:txBody>
        </p:sp>
        <p:sp>
          <p:nvSpPr>
            <p:cNvPr id="6" name="TextBox 9">
              <a:extLst>
                <a:ext uri="{FF2B5EF4-FFF2-40B4-BE49-F238E27FC236}">
                  <a16:creationId xmlns:a16="http://schemas.microsoft.com/office/drawing/2014/main" id="{02239E0E-09FF-8F9F-D2BC-D74FA0C42F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3087" y="4516719"/>
              <a:ext cx="224313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0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Amazon API Gateway</a:t>
              </a:r>
            </a:p>
            <a:p>
              <a:pPr algn="ctr" eaLnBrk="1" hangingPunct="1"/>
              <a:r>
                <a:rPr lang="ja-JP" altLang="en-US" sz="10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バックエンド</a:t>
              </a:r>
              <a:r>
                <a:rPr lang="en-US" altLang="ja-JP" sz="10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API</a:t>
              </a:r>
              <a:endParaRPr lang="en-US" altLang="en-US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</p:txBody>
        </p:sp>
        <p:sp>
          <p:nvSpPr>
            <p:cNvPr id="7" name="Rectangle 78">
              <a:extLst>
                <a:ext uri="{FF2B5EF4-FFF2-40B4-BE49-F238E27FC236}">
                  <a16:creationId xmlns:a16="http://schemas.microsoft.com/office/drawing/2014/main" id="{12D14090-75EE-548A-6A5F-4FBC4E8529E6}"/>
                </a:ext>
              </a:extLst>
            </p:cNvPr>
            <p:cNvSpPr/>
            <p:nvPr/>
          </p:nvSpPr>
          <p:spPr>
            <a:xfrm>
              <a:off x="4349628" y="1018836"/>
              <a:ext cx="6831364" cy="6430177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2920" tIns="9144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chemeClr val="tx1"/>
                  </a:solidFill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AWS Cloud</a:t>
              </a:r>
            </a:p>
          </p:txBody>
        </p:sp>
        <p:pic>
          <p:nvPicPr>
            <p:cNvPr id="8" name="Graphic 79">
              <a:extLst>
                <a:ext uri="{FF2B5EF4-FFF2-40B4-BE49-F238E27FC236}">
                  <a16:creationId xmlns:a16="http://schemas.microsoft.com/office/drawing/2014/main" id="{73CCCFA6-EEDB-432E-DF62-60F08BB7CA4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4349629" y="1017247"/>
              <a:ext cx="381000" cy="381000"/>
            </a:xfrm>
            <a:prstGeom prst="rect">
              <a:avLst/>
            </a:prstGeom>
          </p:spPr>
        </p:pic>
        <p:sp>
          <p:nvSpPr>
            <p:cNvPr id="9" name="TextBox 12">
              <a:extLst>
                <a:ext uri="{FF2B5EF4-FFF2-40B4-BE49-F238E27FC236}">
                  <a16:creationId xmlns:a16="http://schemas.microsoft.com/office/drawing/2014/main" id="{9EE8725D-D43F-93FE-5122-46F6558EFD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2793" y="2665756"/>
              <a:ext cx="1013283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 dirty="0" err="1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利用者</a:t>
              </a:r>
              <a:endParaRPr lang="en-US" altLang="en-US" sz="12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  <a:p>
              <a:pPr algn="ctr" eaLnBrk="1" hangingPunct="1"/>
              <a:r>
                <a:rPr lang="en-US" altLang="en-US" sz="12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(</a:t>
              </a:r>
              <a:r>
                <a:rPr lang="en-US" altLang="en-US" sz="1200" dirty="0" err="1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職員</a:t>
              </a:r>
              <a:r>
                <a:rPr lang="en-US" altLang="en-US" sz="12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)</a:t>
              </a:r>
            </a:p>
          </p:txBody>
        </p:sp>
        <p:pic>
          <p:nvPicPr>
            <p:cNvPr id="10" name="Graphic 23">
              <a:extLst>
                <a:ext uri="{FF2B5EF4-FFF2-40B4-BE49-F238E27FC236}">
                  <a16:creationId xmlns:a16="http://schemas.microsoft.com/office/drawing/2014/main" id="{F0249341-B332-3403-8D51-D282BEDF55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 bwMode="auto">
            <a:xfrm flipH="1">
              <a:off x="1389629" y="2227778"/>
              <a:ext cx="469900" cy="469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12">
              <a:extLst>
                <a:ext uri="{FF2B5EF4-FFF2-40B4-BE49-F238E27FC236}">
                  <a16:creationId xmlns:a16="http://schemas.microsoft.com/office/drawing/2014/main" id="{80919938-CAC7-ADBC-41B4-7779720462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05872" y="1672320"/>
              <a:ext cx="1540852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 dirty="0" err="1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ログイン</a:t>
              </a:r>
              <a:endParaRPr lang="en-US" altLang="en-US" sz="12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  <a:p>
              <a:pPr algn="ctr" eaLnBrk="1" hangingPunct="1"/>
              <a:r>
                <a:rPr lang="en-US" altLang="en-US" sz="12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(</a:t>
              </a:r>
              <a:r>
                <a:rPr lang="en-US" altLang="en-US" sz="1200" dirty="0" err="1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ID&amp;パスワードを</a:t>
              </a:r>
              <a:endParaRPr lang="en-US" altLang="en-US" sz="12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  <a:p>
              <a:pPr algn="ctr" eaLnBrk="1" hangingPunct="1"/>
              <a:r>
                <a:rPr lang="en-US" altLang="en-US" sz="1200" dirty="0" err="1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入力</a:t>
              </a:r>
              <a:r>
                <a:rPr lang="en-US" altLang="en-US" sz="12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)</a:t>
              </a:r>
            </a:p>
          </p:txBody>
        </p:sp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F736816F-FD23-69DD-DFD2-4331C3D86F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79774" y="2563472"/>
              <a:ext cx="1540852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 dirty="0" err="1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トークン</a:t>
              </a:r>
              <a:endParaRPr lang="en-US" altLang="en-US" sz="12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  <a:p>
              <a:pPr algn="ctr" eaLnBrk="1" hangingPunct="1"/>
              <a:r>
                <a:rPr lang="en-US" altLang="en-US" sz="1200" dirty="0" err="1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発行</a:t>
              </a:r>
              <a:endParaRPr lang="en-US" altLang="en-US" sz="12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A977CA2-A01D-53AD-6863-3F5FABFE73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0067" y="3785318"/>
              <a:ext cx="1540852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 dirty="0" err="1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API呼び出し</a:t>
              </a:r>
              <a:endParaRPr lang="en-US" altLang="en-US" sz="12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  <a:p>
              <a:pPr algn="ctr" eaLnBrk="1" hangingPunct="1"/>
              <a:r>
                <a:rPr lang="en-US" altLang="en-US" sz="12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(</a:t>
              </a:r>
              <a:r>
                <a:rPr lang="en-US" altLang="en-US" sz="1200" dirty="0" err="1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トークン含む</a:t>
              </a:r>
              <a:r>
                <a:rPr lang="en-US" altLang="en-US" sz="12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)</a:t>
              </a:r>
            </a:p>
          </p:txBody>
        </p:sp>
        <p:sp>
          <p:nvSpPr>
            <p:cNvPr id="14" name="Rectangle 115">
              <a:extLst>
                <a:ext uri="{FF2B5EF4-FFF2-40B4-BE49-F238E27FC236}">
                  <a16:creationId xmlns:a16="http://schemas.microsoft.com/office/drawing/2014/main" id="{D4CFCACF-8DEA-9A8D-9C48-AB0FB6629336}"/>
                </a:ext>
              </a:extLst>
            </p:cNvPr>
            <p:cNvSpPr/>
            <p:nvPr/>
          </p:nvSpPr>
          <p:spPr>
            <a:xfrm>
              <a:off x="4586827" y="6102867"/>
              <a:ext cx="4378143" cy="1036667"/>
            </a:xfrm>
            <a:prstGeom prst="rect">
              <a:avLst/>
            </a:prstGeom>
            <a:noFill/>
            <a:ln w="15875">
              <a:solidFill>
                <a:srgbClr val="7D899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12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</p:txBody>
        </p:sp>
        <p:sp>
          <p:nvSpPr>
            <p:cNvPr id="15" name="TextBox 20">
              <a:extLst>
                <a:ext uri="{FF2B5EF4-FFF2-40B4-BE49-F238E27FC236}">
                  <a16:creationId xmlns:a16="http://schemas.microsoft.com/office/drawing/2014/main" id="{D3612152-4CD7-B604-58CC-249D3F44F2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10619" y="6301971"/>
              <a:ext cx="1750173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ja-JP" altLang="en-US" sz="160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連携機能</a:t>
              </a:r>
              <a:endPara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  <a:p>
              <a:r>
                <a:rPr lang="ja-JP" altLang="en-US" sz="1200">
                  <a:latin typeface="Meiryo UI" panose="020B0604030504040204" pitchFamily="34" charset="-128"/>
                  <a:ea typeface="Meiryo UI" panose="020B0604030504040204" pitchFamily="34" charset="-128"/>
                </a:rPr>
                <a:t>アプリケーションのトップ画面を表示</a:t>
              </a:r>
              <a:endParaRPr lang="ja-JP">
                <a:latin typeface="Meiryo UI" panose="020B0604030504040204" pitchFamily="34" charset="-128"/>
                <a:ea typeface="Meiryo UI" panose="020B0604030504040204" pitchFamily="34" charset="-128"/>
              </a:endParaRPr>
            </a:p>
          </p:txBody>
        </p:sp>
        <p:sp>
          <p:nvSpPr>
            <p:cNvPr id="16" name="TextBox 20">
              <a:extLst>
                <a:ext uri="{FF2B5EF4-FFF2-40B4-BE49-F238E27FC236}">
                  <a16:creationId xmlns:a16="http://schemas.microsoft.com/office/drawing/2014/main" id="{19B8628B-9770-631C-F6DA-27A8B5F42B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80713" y="6220641"/>
              <a:ext cx="226303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ja-JP" altLang="en-US" sz="12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例</a:t>
              </a:r>
              <a:endParaRPr lang="en-US" altLang="ja-JP" sz="12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  <a:p>
              <a:pPr marL="285750" indent="-285750" eaLnBrk="1" hangingPunct="1">
                <a:buFont typeface="Arial" panose="020B0604020202020204" pitchFamily="34" charset="0"/>
                <a:buChar char="•"/>
              </a:pPr>
              <a:r>
                <a:rPr lang="ja-JP" altLang="en-US" sz="1200">
                  <a:latin typeface="Meiryo UI"/>
                  <a:ea typeface="Meiryo UI"/>
                  <a:cs typeface="Amazon Ember" panose="020B0603020204020204" pitchFamily="34" charset="0"/>
                </a:rPr>
                <a:t>コンテンツ管理</a:t>
              </a:r>
              <a:r>
                <a:rPr lang="en-US" altLang="ja-JP" sz="1200" dirty="0">
                  <a:latin typeface="Meiryo UI"/>
                  <a:ea typeface="Meiryo UI"/>
                  <a:cs typeface="Amazon Ember" panose="020B0603020204020204" pitchFamily="34" charset="0"/>
                </a:rPr>
                <a:t>_Web</a:t>
              </a:r>
              <a:r>
                <a:rPr lang="ja-JP" altLang="en-US" sz="1200">
                  <a:latin typeface="Meiryo UI"/>
                  <a:ea typeface="Meiryo UI"/>
                  <a:cs typeface="Amazon Ember" panose="020B0603020204020204" pitchFamily="34" charset="0"/>
                </a:rPr>
                <a:t>ページ</a:t>
              </a:r>
              <a:r>
                <a:rPr lang="en-US" altLang="ja-JP" sz="1200" dirty="0">
                  <a:latin typeface="Meiryo UI"/>
                  <a:ea typeface="Meiryo UI"/>
                  <a:cs typeface="Amazon Ember" panose="020B0603020204020204" pitchFamily="34" charset="0"/>
                </a:rPr>
                <a:t>(</a:t>
              </a:r>
              <a:r>
                <a:rPr lang="ja-JP" altLang="en-US" sz="1200">
                  <a:latin typeface="Meiryo UI"/>
                  <a:ea typeface="Meiryo UI"/>
                  <a:cs typeface="Amazon Ember" panose="020B0603020204020204" pitchFamily="34" charset="0"/>
                </a:rPr>
                <a:t>静的コンテンツ</a:t>
              </a:r>
              <a:r>
                <a:rPr lang="en-US" altLang="ja-JP" sz="1200" dirty="0">
                  <a:latin typeface="Meiryo UI"/>
                  <a:ea typeface="Meiryo UI"/>
                  <a:cs typeface="Amazon Ember" panose="020B0603020204020204" pitchFamily="34" charset="0"/>
                </a:rPr>
                <a:t>)</a:t>
              </a:r>
              <a:r>
                <a:rPr lang="en-US" altLang="ja-JP" sz="1200" dirty="0" err="1">
                  <a:latin typeface="Meiryo UI"/>
                  <a:ea typeface="Meiryo UI"/>
                  <a:cs typeface="Amazon Ember" panose="020B0603020204020204" pitchFamily="34" charset="0"/>
                </a:rPr>
                <a:t>公開</a:t>
              </a:r>
              <a:r>
                <a:rPr lang="ja-JP" altLang="en-US" sz="1200">
                  <a:latin typeface="Meiryo UI"/>
                  <a:ea typeface="Meiryo UI"/>
                  <a:cs typeface="Amazon Ember" panose="020B0603020204020204" pitchFamily="34" charset="0"/>
                </a:rPr>
                <a:t>機能</a:t>
              </a:r>
              <a:endParaRPr lang="en-US" altLang="ja-JP" sz="1200">
                <a:latin typeface="Meiryo UI"/>
                <a:ea typeface="Meiryo UI"/>
                <a:cs typeface="Amazon Ember" panose="020B0603020204020204" pitchFamily="34" charset="0"/>
              </a:endParaRPr>
            </a:p>
          </p:txBody>
        </p:sp>
        <p:cxnSp>
          <p:nvCxnSpPr>
            <p:cNvPr id="17" name="カギ線コネクタ 63">
              <a:extLst>
                <a:ext uri="{FF2B5EF4-FFF2-40B4-BE49-F238E27FC236}">
                  <a16:creationId xmlns:a16="http://schemas.microsoft.com/office/drawing/2014/main" id="{DC67CD7B-86A1-F2CF-C449-4070FB6C1B46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1302952" y="3348881"/>
              <a:ext cx="3493780" cy="3050860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直線矢印コネクタ 120">
              <a:extLst>
                <a:ext uri="{FF2B5EF4-FFF2-40B4-BE49-F238E27FC236}">
                  <a16:creationId xmlns:a16="http://schemas.microsoft.com/office/drawing/2014/main" id="{7EDE5574-670F-C7E1-FB25-A22D3102AA22}"/>
                </a:ext>
              </a:extLst>
            </p:cNvPr>
            <p:cNvCxnSpPr>
              <a:cxnSpLocks/>
            </p:cNvCxnSpPr>
            <p:nvPr/>
          </p:nvCxnSpPr>
          <p:spPr>
            <a:xfrm>
              <a:off x="1859529" y="2318651"/>
              <a:ext cx="3311526" cy="944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直線矢印コネクタ 120">
              <a:extLst>
                <a:ext uri="{FF2B5EF4-FFF2-40B4-BE49-F238E27FC236}">
                  <a16:creationId xmlns:a16="http://schemas.microsoft.com/office/drawing/2014/main" id="{1D934515-21F6-54C6-B432-C89FEDA894D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59529" y="2562131"/>
              <a:ext cx="3311526" cy="944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カギ線コネクタ 25">
              <a:extLst>
                <a:ext uri="{FF2B5EF4-FFF2-40B4-BE49-F238E27FC236}">
                  <a16:creationId xmlns:a16="http://schemas.microsoft.com/office/drawing/2014/main" id="{0FF839BE-057A-F5C3-C15D-8582F9D975DD}"/>
                </a:ext>
              </a:extLst>
            </p:cNvPr>
            <p:cNvCxnSpPr>
              <a:cxnSpLocks/>
              <a:stCxn id="9" idx="2"/>
            </p:cNvCxnSpPr>
            <p:nvPr/>
          </p:nvCxnSpPr>
          <p:spPr>
            <a:xfrm rot="16200000" flipH="1">
              <a:off x="2765415" y="2001441"/>
              <a:ext cx="1119562" cy="3371522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22" name="Graphic 17">
              <a:extLst>
                <a:ext uri="{FF2B5EF4-FFF2-40B4-BE49-F238E27FC236}">
                  <a16:creationId xmlns:a16="http://schemas.microsoft.com/office/drawing/2014/main" id="{6BC61C75-850C-7FC8-B64D-7E447BF6FD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 bwMode="auto">
            <a:xfrm>
              <a:off x="5170335" y="3972663"/>
              <a:ext cx="548640" cy="548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Graphic 8">
              <a:extLst>
                <a:ext uri="{FF2B5EF4-FFF2-40B4-BE49-F238E27FC236}">
                  <a16:creationId xmlns:a16="http://schemas.microsoft.com/office/drawing/2014/main" id="{FC9B6C59-CD86-A33F-6A48-87631F6838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/>
          </p:blipFill>
          <p:spPr bwMode="auto">
            <a:xfrm>
              <a:off x="5261775" y="5185700"/>
              <a:ext cx="365760" cy="365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TextBox 11">
              <a:extLst>
                <a:ext uri="{FF2B5EF4-FFF2-40B4-BE49-F238E27FC236}">
                  <a16:creationId xmlns:a16="http://schemas.microsoft.com/office/drawing/2014/main" id="{EDAC7BB2-E04D-CCB7-A8C7-AAAEC76D5F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10102" y="5529231"/>
              <a:ext cx="86910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8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AWS WAF</a:t>
              </a:r>
            </a:p>
            <a:p>
              <a:pPr algn="ctr" eaLnBrk="1" hangingPunct="1"/>
              <a:r>
                <a:rPr lang="en-US" altLang="en-US" sz="8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API</a:t>
              </a:r>
              <a:r>
                <a:rPr lang="ja-JP" altLang="en-US" sz="8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保護</a:t>
              </a:r>
              <a:endParaRPr lang="en-US" altLang="ja-JP" sz="8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</p:txBody>
        </p:sp>
        <p:cxnSp>
          <p:nvCxnSpPr>
            <p:cNvPr id="25" name="直線矢印コネクタ 120">
              <a:extLst>
                <a:ext uri="{FF2B5EF4-FFF2-40B4-BE49-F238E27FC236}">
                  <a16:creationId xmlns:a16="http://schemas.microsoft.com/office/drawing/2014/main" id="{B5B41391-29FA-98B1-ACB3-E2B9202CBF85}"/>
                </a:ext>
              </a:extLst>
            </p:cNvPr>
            <p:cNvCxnSpPr>
              <a:cxnSpLocks/>
              <a:stCxn id="23" idx="0"/>
            </p:cNvCxnSpPr>
            <p:nvPr/>
          </p:nvCxnSpPr>
          <p:spPr>
            <a:xfrm flipV="1">
              <a:off x="5444655" y="4916829"/>
              <a:ext cx="1" cy="26887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26" name="Graphic 17">
              <a:extLst>
                <a:ext uri="{FF2B5EF4-FFF2-40B4-BE49-F238E27FC236}">
                  <a16:creationId xmlns:a16="http://schemas.microsoft.com/office/drawing/2014/main" id="{99FF710C-3B3B-D59B-0818-DDE41F3D41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/>
          </p:blipFill>
          <p:spPr bwMode="auto">
            <a:xfrm>
              <a:off x="5171055" y="2198569"/>
              <a:ext cx="547200" cy="54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TextBox 9">
              <a:extLst>
                <a:ext uri="{FF2B5EF4-FFF2-40B4-BE49-F238E27FC236}">
                  <a16:creationId xmlns:a16="http://schemas.microsoft.com/office/drawing/2014/main" id="{6F4B703D-C9B7-2749-AF1C-FE83EC9DF3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4217" y="2743338"/>
              <a:ext cx="1280877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0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Amazon Cognito</a:t>
              </a:r>
            </a:p>
            <a:p>
              <a:pPr algn="ctr" eaLnBrk="1" hangingPunct="1"/>
              <a:r>
                <a:rPr lang="en-US" altLang="en-US" sz="10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(</a:t>
              </a:r>
              <a:r>
                <a:rPr lang="en-US" altLang="en-US" sz="1000" dirty="0" err="1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ユーザプール</a:t>
              </a:r>
              <a:r>
                <a:rPr lang="en-US" altLang="en-US" sz="10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)</a:t>
              </a:r>
            </a:p>
            <a:p>
              <a:pPr algn="ctr" eaLnBrk="1" hangingPunct="1"/>
              <a:r>
                <a:rPr lang="en-US" altLang="en-US" sz="1000" dirty="0" err="1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ユーザ管理</a:t>
              </a:r>
              <a:endParaRPr lang="en-US" altLang="en-US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</p:txBody>
        </p:sp>
        <p:cxnSp>
          <p:nvCxnSpPr>
            <p:cNvPr id="28" name="直線矢印コネクタ 120">
              <a:extLst>
                <a:ext uri="{FF2B5EF4-FFF2-40B4-BE49-F238E27FC236}">
                  <a16:creationId xmlns:a16="http://schemas.microsoft.com/office/drawing/2014/main" id="{F495CDB9-1E9F-5BD3-6EFC-7C6183C1FD6E}"/>
                </a:ext>
              </a:extLst>
            </p:cNvPr>
            <p:cNvCxnSpPr>
              <a:cxnSpLocks/>
              <a:stCxn id="22" idx="0"/>
              <a:endCxn id="27" idx="2"/>
            </p:cNvCxnSpPr>
            <p:nvPr/>
          </p:nvCxnSpPr>
          <p:spPr>
            <a:xfrm flipV="1">
              <a:off x="5444655" y="3297336"/>
              <a:ext cx="1" cy="67532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TextBox 12">
              <a:extLst>
                <a:ext uri="{FF2B5EF4-FFF2-40B4-BE49-F238E27FC236}">
                  <a16:creationId xmlns:a16="http://schemas.microsoft.com/office/drawing/2014/main" id="{31466F17-FBCB-FB25-E6F7-F58EFC6A40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70501" y="3417992"/>
              <a:ext cx="1540852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 dirty="0" err="1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トークンの有効性</a:t>
              </a:r>
              <a:endParaRPr lang="en-US" altLang="en-US" sz="12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  <a:p>
              <a:pPr algn="ctr" eaLnBrk="1" hangingPunct="1"/>
              <a:r>
                <a:rPr lang="en-US" altLang="en-US" sz="1200" dirty="0" err="1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確認</a:t>
              </a:r>
              <a:endParaRPr lang="en-US" altLang="en-US" sz="12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</p:txBody>
        </p:sp>
        <p:sp>
          <p:nvSpPr>
            <p:cNvPr id="30" name="Rectangle 115">
              <a:extLst>
                <a:ext uri="{FF2B5EF4-FFF2-40B4-BE49-F238E27FC236}">
                  <a16:creationId xmlns:a16="http://schemas.microsoft.com/office/drawing/2014/main" id="{7DE0A104-4FA9-8853-D236-58E6E0A77D53}"/>
                </a:ext>
              </a:extLst>
            </p:cNvPr>
            <p:cNvSpPr/>
            <p:nvPr/>
          </p:nvSpPr>
          <p:spPr>
            <a:xfrm>
              <a:off x="7407263" y="1822378"/>
              <a:ext cx="3103555" cy="1297010"/>
            </a:xfrm>
            <a:prstGeom prst="rect">
              <a:avLst/>
            </a:prstGeom>
            <a:noFill/>
            <a:ln w="15875">
              <a:solidFill>
                <a:srgbClr val="7D899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12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1" name="TextBox 20">
              <a:extLst>
                <a:ext uri="{FF2B5EF4-FFF2-40B4-BE49-F238E27FC236}">
                  <a16:creationId xmlns:a16="http://schemas.microsoft.com/office/drawing/2014/main" id="{14EBACB3-812F-DA20-A419-5C4003E034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2195" y="1876916"/>
              <a:ext cx="144254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ja-JP" altLang="en-US" sz="160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連携機能</a:t>
              </a:r>
              <a:endPara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2" name="TextBox 20">
              <a:extLst>
                <a:ext uri="{FF2B5EF4-FFF2-40B4-BE49-F238E27FC236}">
                  <a16:creationId xmlns:a16="http://schemas.microsoft.com/office/drawing/2014/main" id="{C8E4C309-4244-3316-3570-13D5E1ECB5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2194" y="2120076"/>
              <a:ext cx="2888624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ja-JP" sz="1200" dirty="0" err="1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WebAPI</a:t>
              </a:r>
              <a:r>
                <a:rPr lang="ja-JP" altLang="en-US" sz="120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を提供する他の機能ブロック</a:t>
              </a:r>
              <a:endParaRPr lang="en-US" altLang="ja-JP" sz="12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endParaRPr>
            </a:p>
            <a:p>
              <a:pPr eaLnBrk="1" hangingPunct="1"/>
              <a:endParaRPr lang="en-US" altLang="ja-JP" sz="12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endParaRPr>
            </a:p>
            <a:p>
              <a:pPr eaLnBrk="1" hangingPunct="1"/>
              <a:r>
                <a:rPr lang="ja-JP" altLang="en-US" sz="120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例</a:t>
              </a:r>
              <a:r>
                <a:rPr lang="en-US" altLang="ja-JP" sz="1200" dirty="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. </a:t>
              </a:r>
              <a:r>
                <a:rPr lang="ja-JP" altLang="en-US" sz="1200" dirty="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・申請・届出</a:t>
              </a:r>
              <a:r>
                <a:rPr lang="en-US" altLang="ja-JP" sz="1200" dirty="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_</a:t>
              </a:r>
              <a:r>
                <a:rPr lang="ja-JP" altLang="en-US" sz="120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申請・届出機能</a:t>
              </a:r>
              <a:endParaRPr lang="en-US" altLang="ja-JP" sz="12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endParaRPr>
            </a:p>
            <a:p>
              <a:pPr eaLnBrk="1" hangingPunct="1"/>
              <a:r>
                <a:rPr lang="ja-JP" altLang="en-US" sz="120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　　</a:t>
              </a:r>
              <a:r>
                <a:rPr lang="en-US" altLang="ja-JP" sz="1200" dirty="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 </a:t>
              </a:r>
              <a:r>
                <a:rPr lang="ja-JP" altLang="en-US" sz="1200" dirty="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・コンテンツ管理</a:t>
              </a:r>
              <a:r>
                <a:rPr lang="en-US" altLang="ja-JP" sz="1200" dirty="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_Web</a:t>
              </a:r>
              <a:r>
                <a:rPr lang="ja-JP" altLang="en-US" sz="120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ページ</a:t>
              </a:r>
              <a:br>
                <a:rPr lang="en-US" altLang="ja-JP" sz="120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</a:br>
              <a:r>
                <a:rPr lang="en-US" altLang="ja-JP" sz="120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     </a:t>
              </a:r>
              <a:r>
                <a:rPr lang="en-US" altLang="ja-JP" sz="1200" dirty="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(</a:t>
              </a:r>
              <a:r>
                <a:rPr lang="ja-JP" altLang="en-US" sz="120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動的コンテンツ</a:t>
              </a:r>
              <a:r>
                <a:rPr lang="en-US" altLang="ja-JP" sz="1200" dirty="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)</a:t>
              </a:r>
              <a:r>
                <a:rPr lang="ja-JP" altLang="en-US" sz="120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公開機能</a:t>
              </a:r>
              <a:endParaRPr lang="en-US" altLang="ja-JP" sz="12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endParaRPr>
            </a:p>
          </p:txBody>
        </p:sp>
        <p:cxnSp>
          <p:nvCxnSpPr>
            <p:cNvPr id="33" name="直線矢印コネクタ 120">
              <a:extLst>
                <a:ext uri="{FF2B5EF4-FFF2-40B4-BE49-F238E27FC236}">
                  <a16:creationId xmlns:a16="http://schemas.microsoft.com/office/drawing/2014/main" id="{AF3ACC0B-1A77-9D0C-0424-4C674D781C79}"/>
                </a:ext>
              </a:extLst>
            </p:cNvPr>
            <p:cNvCxnSpPr>
              <a:cxnSpLocks/>
              <a:stCxn id="30" idx="1"/>
              <a:endCxn id="26" idx="3"/>
            </p:cNvCxnSpPr>
            <p:nvPr/>
          </p:nvCxnSpPr>
          <p:spPr>
            <a:xfrm flipH="1">
              <a:off x="5718255" y="2470883"/>
              <a:ext cx="1689008" cy="128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35" name="Graphic 10">
              <a:extLst>
                <a:ext uri="{FF2B5EF4-FFF2-40B4-BE49-F238E27FC236}">
                  <a16:creationId xmlns:a16="http://schemas.microsoft.com/office/drawing/2014/main" id="{4F1D7CF7-2698-8F81-EADA-5C4CE5613F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/>
          </p:blipFill>
          <p:spPr bwMode="auto">
            <a:xfrm>
              <a:off x="7885247" y="3973121"/>
              <a:ext cx="548640" cy="548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TextBox 20">
              <a:extLst>
                <a:ext uri="{FF2B5EF4-FFF2-40B4-BE49-F238E27FC236}">
                  <a16:creationId xmlns:a16="http://schemas.microsoft.com/office/drawing/2014/main" id="{C4E796B5-4D55-DDF2-A417-0BBDD3AD3E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13392" y="4534166"/>
              <a:ext cx="2292350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0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AWS Lambda</a:t>
              </a:r>
            </a:p>
            <a:p>
              <a:pPr algn="ctr" eaLnBrk="1" hangingPunct="1"/>
              <a:r>
                <a:rPr lang="ja-JP" altLang="en-US" sz="100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ユーザ情報</a:t>
              </a:r>
              <a:endPara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  <a:p>
              <a:pPr algn="ctr" eaLnBrk="1" hangingPunct="1"/>
              <a:r>
                <a:rPr lang="ja-JP" altLang="en-US" sz="100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管理関数</a:t>
              </a:r>
              <a:endParaRPr lang="en-US" altLang="en-US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</p:txBody>
        </p:sp>
        <p:sp>
          <p:nvSpPr>
            <p:cNvPr id="37" name="TextBox 9">
              <a:extLst>
                <a:ext uri="{FF2B5EF4-FFF2-40B4-BE49-F238E27FC236}">
                  <a16:creationId xmlns:a16="http://schemas.microsoft.com/office/drawing/2014/main" id="{393EC1D7-8961-4954-604F-298BC307C3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34908" y="4527634"/>
              <a:ext cx="2243137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0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Amazon </a:t>
              </a:r>
              <a:r>
                <a:rPr lang="en-US" altLang="en-US" sz="1000" dirty="0" err="1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DocumentDB</a:t>
              </a:r>
              <a:endParaRPr lang="en-US" altLang="en-US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  <a:p>
              <a:pPr algn="ctr" eaLnBrk="1" hangingPunct="1"/>
              <a:r>
                <a:rPr lang="ja-JP" altLang="en-US" sz="100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ユーザ情報保管</a:t>
              </a:r>
              <a:endPara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  <a:p>
              <a:pPr algn="ctr" eaLnBrk="1" hangingPunct="1"/>
              <a:r>
                <a:rPr lang="ja-JP" altLang="en-US" sz="10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データベース</a:t>
              </a:r>
              <a:endParaRPr lang="en-US" altLang="en-US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</p:txBody>
        </p:sp>
        <p:cxnSp>
          <p:nvCxnSpPr>
            <p:cNvPr id="38" name="直線矢印コネクタ 120">
              <a:extLst>
                <a:ext uri="{FF2B5EF4-FFF2-40B4-BE49-F238E27FC236}">
                  <a16:creationId xmlns:a16="http://schemas.microsoft.com/office/drawing/2014/main" id="{C6EFCAC3-4860-8448-231A-C41E14252064}"/>
                </a:ext>
              </a:extLst>
            </p:cNvPr>
            <p:cNvCxnSpPr>
              <a:cxnSpLocks/>
              <a:stCxn id="35" idx="3"/>
            </p:cNvCxnSpPr>
            <p:nvPr/>
          </p:nvCxnSpPr>
          <p:spPr>
            <a:xfrm flipV="1">
              <a:off x="8433887" y="4242857"/>
              <a:ext cx="1119775" cy="458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Rectangle 86">
              <a:extLst>
                <a:ext uri="{FF2B5EF4-FFF2-40B4-BE49-F238E27FC236}">
                  <a16:creationId xmlns:a16="http://schemas.microsoft.com/office/drawing/2014/main" id="{36241D2D-8E2A-443B-7DFF-C824631B6D4A}"/>
                </a:ext>
              </a:extLst>
            </p:cNvPr>
            <p:cNvSpPr/>
            <p:nvPr/>
          </p:nvSpPr>
          <p:spPr>
            <a:xfrm>
              <a:off x="7404772" y="3486643"/>
              <a:ext cx="3170917" cy="1730101"/>
            </a:xfrm>
            <a:prstGeom prst="rect">
              <a:avLst/>
            </a:prstGeom>
            <a:noFill/>
            <a:ln w="15875">
              <a:solidFill>
                <a:srgbClr val="8C4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2920" tIns="9144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ln w="0"/>
                  <a:solidFill>
                    <a:schemeClr val="tx1"/>
                  </a:solidFill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Virtual private cloud (VPC)</a:t>
              </a:r>
            </a:p>
          </p:txBody>
        </p:sp>
        <p:pic>
          <p:nvPicPr>
            <p:cNvPr id="40" name="Graphic 87">
              <a:extLst>
                <a:ext uri="{FF2B5EF4-FFF2-40B4-BE49-F238E27FC236}">
                  <a16:creationId xmlns:a16="http://schemas.microsoft.com/office/drawing/2014/main" id="{C11B9659-A0A4-F5BF-B568-303E832911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/>
          </p:blipFill>
          <p:spPr>
            <a:xfrm>
              <a:off x="7404770" y="3496378"/>
              <a:ext cx="381000" cy="381000"/>
            </a:xfrm>
            <a:prstGeom prst="rect">
              <a:avLst/>
            </a:prstGeom>
          </p:spPr>
        </p:pic>
        <p:cxnSp>
          <p:nvCxnSpPr>
            <p:cNvPr id="41" name="カギ線コネクタ 53">
              <a:extLst>
                <a:ext uri="{FF2B5EF4-FFF2-40B4-BE49-F238E27FC236}">
                  <a16:creationId xmlns:a16="http://schemas.microsoft.com/office/drawing/2014/main" id="{0CED9105-B6C1-119C-399F-094D04E883A1}"/>
                </a:ext>
              </a:extLst>
            </p:cNvPr>
            <p:cNvCxnSpPr>
              <a:cxnSpLocks/>
              <a:stCxn id="22" idx="3"/>
              <a:endCxn id="35" idx="1"/>
            </p:cNvCxnSpPr>
            <p:nvPr/>
          </p:nvCxnSpPr>
          <p:spPr>
            <a:xfrm>
              <a:off x="5718975" y="4246983"/>
              <a:ext cx="2166272" cy="458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44" name="Graphic 18">
              <a:extLst>
                <a:ext uri="{FF2B5EF4-FFF2-40B4-BE49-F238E27FC236}">
                  <a16:creationId xmlns:a16="http://schemas.microsoft.com/office/drawing/2014/main" id="{B93B877B-C2B7-B713-E9B2-3D4644689E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/>
          </p:blipFill>
          <p:spPr bwMode="auto">
            <a:xfrm>
              <a:off x="9553662" y="3986966"/>
              <a:ext cx="547200" cy="54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" name="TextBox 12">
              <a:extLst>
                <a:ext uri="{FF2B5EF4-FFF2-40B4-BE49-F238E27FC236}">
                  <a16:creationId xmlns:a16="http://schemas.microsoft.com/office/drawing/2014/main" id="{FF261477-E962-C8C8-B9C3-42C8487BB6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56903" y="1941846"/>
              <a:ext cx="1540852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 dirty="0" err="1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トークンの有効性</a:t>
              </a:r>
              <a:endParaRPr lang="en-US" altLang="en-US" sz="12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  <a:p>
              <a:pPr algn="ctr" eaLnBrk="1" hangingPunct="1"/>
              <a:r>
                <a:rPr lang="en-US" altLang="en-US" sz="1200" dirty="0" err="1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確認</a:t>
              </a:r>
              <a:endParaRPr lang="en-US" altLang="en-US" sz="12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35977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72673991-03FC-BF42-D552-54E336873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/>
              <a:t>5-2-1-3</a:t>
            </a:r>
            <a:r>
              <a:rPr kumimoji="1" lang="en-US" altLang="ja-JP" dirty="0"/>
              <a:t>. </a:t>
            </a:r>
            <a:r>
              <a:rPr kumimoji="1" lang="ja-JP" altLang="en-US" dirty="0"/>
              <a:t>利用者認証</a:t>
            </a:r>
            <a:r>
              <a:rPr kumimoji="1" lang="en-US" altLang="ja-JP" dirty="0"/>
              <a:t>_</a:t>
            </a:r>
            <a:r>
              <a:rPr kumimoji="1" lang="ja-JP" altLang="en-US" dirty="0"/>
              <a:t>ユーザ認証機能（職員向け）</a:t>
            </a:r>
            <a:br>
              <a:rPr kumimoji="1" lang="en-US" altLang="ja-JP" dirty="0"/>
            </a:br>
            <a:r>
              <a:rPr kumimoji="1" lang="ja-JP" altLang="en-US" sz="3600" dirty="0"/>
              <a:t>（パターン</a:t>
            </a:r>
            <a:r>
              <a:rPr kumimoji="1" lang="en-US" altLang="ja-JP" sz="3600" dirty="0"/>
              <a:t>3 Active Directory</a:t>
            </a:r>
            <a:r>
              <a:rPr kumimoji="1" lang="ja-JP" altLang="en-US" sz="3600" dirty="0"/>
              <a:t>と連携）</a:t>
            </a: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11C2895A-FCD1-1F90-4454-497242E6E073}"/>
              </a:ext>
            </a:extLst>
          </p:cNvPr>
          <p:cNvGrpSpPr/>
          <p:nvPr/>
        </p:nvGrpSpPr>
        <p:grpSpPr>
          <a:xfrm>
            <a:off x="3250915" y="2469019"/>
            <a:ext cx="11498832" cy="6431766"/>
            <a:chOff x="19878" y="1017247"/>
            <a:chExt cx="11498832" cy="6431766"/>
          </a:xfrm>
        </p:grpSpPr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2140B040-0F33-A7A2-75B2-CF26A86FACF0}"/>
                </a:ext>
              </a:extLst>
            </p:cNvPr>
            <p:cNvSpPr/>
            <p:nvPr/>
          </p:nvSpPr>
          <p:spPr>
            <a:xfrm>
              <a:off x="1678055" y="1435439"/>
              <a:ext cx="3351901" cy="2023215"/>
            </a:xfrm>
            <a:prstGeom prst="rect">
              <a:avLst/>
            </a:prstGeom>
            <a:solidFill>
              <a:srgbClr val="45DAFF">
                <a:alpha val="30196"/>
              </a:srgbClr>
            </a:solidFill>
            <a:ln w="28575">
              <a:noFill/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/>
              <a:endParaRPr kumimoji="1" lang="en-US" altLang="ja-JP" sz="16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endParaRPr>
            </a:p>
          </p:txBody>
        </p:sp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CE940FD1-EBBF-3AF1-D38A-9216B1BD60B4}"/>
                </a:ext>
              </a:extLst>
            </p:cNvPr>
            <p:cNvSpPr/>
            <p:nvPr/>
          </p:nvSpPr>
          <p:spPr>
            <a:xfrm>
              <a:off x="5029956" y="1437059"/>
              <a:ext cx="2375053" cy="4536132"/>
            </a:xfrm>
            <a:prstGeom prst="rect">
              <a:avLst/>
            </a:prstGeom>
            <a:solidFill>
              <a:srgbClr val="45DAFF">
                <a:alpha val="30196"/>
              </a:srgbClr>
            </a:solidFill>
            <a:ln w="28575">
              <a:noFill/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/>
              <a:endParaRPr kumimoji="1" lang="en-US" altLang="ja-JP" sz="16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endParaRPr>
            </a:p>
          </p:txBody>
        </p:sp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CD305CA8-1BFF-9EED-9D55-0B67437395B1}"/>
                </a:ext>
              </a:extLst>
            </p:cNvPr>
            <p:cNvSpPr/>
            <p:nvPr/>
          </p:nvSpPr>
          <p:spPr>
            <a:xfrm>
              <a:off x="7405010" y="3201460"/>
              <a:ext cx="3990925" cy="2182021"/>
            </a:xfrm>
            <a:prstGeom prst="rect">
              <a:avLst/>
            </a:prstGeom>
            <a:solidFill>
              <a:srgbClr val="45DAFF">
                <a:alpha val="30196"/>
              </a:srgbClr>
            </a:solidFill>
            <a:ln w="28575">
              <a:noFill/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/>
              <a:r>
                <a:rPr kumimoji="1" lang="ja-JP" altLang="en-US" sz="1600" dirty="0">
                  <a:solidFill>
                    <a:schemeClr val="tx1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利用者認証</a:t>
              </a:r>
              <a:r>
                <a:rPr kumimoji="1" lang="en-US" altLang="ja-JP" sz="1600" dirty="0">
                  <a:solidFill>
                    <a:schemeClr val="tx1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_</a:t>
              </a:r>
              <a:r>
                <a:rPr kumimoji="1" lang="ja-JP" altLang="en-US" sz="1600" dirty="0">
                  <a:solidFill>
                    <a:schemeClr val="tx1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ユーザ認証機能（職員向け）</a:t>
              </a:r>
              <a:endParaRPr kumimoji="1" lang="en-US" altLang="ja-JP" sz="16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endParaRPr>
            </a:p>
          </p:txBody>
        </p:sp>
        <p:pic>
          <p:nvPicPr>
            <p:cNvPr id="10" name="Graphic 17">
              <a:extLst>
                <a:ext uri="{FF2B5EF4-FFF2-40B4-BE49-F238E27FC236}">
                  <a16:creationId xmlns:a16="http://schemas.microsoft.com/office/drawing/2014/main" id="{241D130F-ED97-C52C-9C89-B98774126F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 bwMode="auto">
            <a:xfrm>
              <a:off x="5524852" y="3972663"/>
              <a:ext cx="548640" cy="548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9">
              <a:extLst>
                <a:ext uri="{FF2B5EF4-FFF2-40B4-BE49-F238E27FC236}">
                  <a16:creationId xmlns:a16="http://schemas.microsoft.com/office/drawing/2014/main" id="{7A83A053-2FA0-4834-D5B3-9608578B7D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77604" y="4516719"/>
              <a:ext cx="224313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0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Amazon API Gateway</a:t>
              </a:r>
            </a:p>
            <a:p>
              <a:pPr algn="ctr" eaLnBrk="1" hangingPunct="1"/>
              <a:r>
                <a:rPr lang="ja-JP" altLang="en-US" sz="10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バックエンド</a:t>
              </a:r>
              <a:r>
                <a:rPr lang="en-US" altLang="ja-JP" sz="10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API</a:t>
              </a:r>
              <a:endParaRPr lang="en-US" altLang="en-US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</p:txBody>
        </p:sp>
        <p:sp>
          <p:nvSpPr>
            <p:cNvPr id="12" name="Rectangle 78">
              <a:extLst>
                <a:ext uri="{FF2B5EF4-FFF2-40B4-BE49-F238E27FC236}">
                  <a16:creationId xmlns:a16="http://schemas.microsoft.com/office/drawing/2014/main" id="{27F7D150-EAF8-9F09-A2CA-C2D46C160DF8}"/>
                </a:ext>
              </a:extLst>
            </p:cNvPr>
            <p:cNvSpPr/>
            <p:nvPr/>
          </p:nvSpPr>
          <p:spPr>
            <a:xfrm>
              <a:off x="1460899" y="1018836"/>
              <a:ext cx="10057811" cy="6430177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2920" tIns="9144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chemeClr val="tx1"/>
                  </a:solidFill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AWS </a:t>
              </a:r>
              <a:r>
                <a:rPr lang="en-US" sz="1200" dirty="0" err="1">
                  <a:solidFill>
                    <a:schemeClr val="tx1"/>
                  </a:solidFill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Cloudd</a:t>
              </a:r>
              <a:endParaRPr lang="en-US" sz="12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</p:txBody>
        </p:sp>
        <p:pic>
          <p:nvPicPr>
            <p:cNvPr id="13" name="Graphic 79">
              <a:extLst>
                <a:ext uri="{FF2B5EF4-FFF2-40B4-BE49-F238E27FC236}">
                  <a16:creationId xmlns:a16="http://schemas.microsoft.com/office/drawing/2014/main" id="{65E73C27-25A3-62BB-2BB8-7BFCD88BDC6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1460899" y="1017247"/>
              <a:ext cx="381000" cy="381000"/>
            </a:xfrm>
            <a:prstGeom prst="rect">
              <a:avLst/>
            </a:prstGeom>
          </p:spPr>
        </p:pic>
        <p:pic>
          <p:nvPicPr>
            <p:cNvPr id="14" name="Graphic 8">
              <a:extLst>
                <a:ext uri="{FF2B5EF4-FFF2-40B4-BE49-F238E27FC236}">
                  <a16:creationId xmlns:a16="http://schemas.microsoft.com/office/drawing/2014/main" id="{B7B428F4-CD03-801D-4A31-167AAB3754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 bwMode="auto">
            <a:xfrm>
              <a:off x="5616292" y="5185700"/>
              <a:ext cx="365760" cy="365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Box 11">
              <a:extLst>
                <a:ext uri="{FF2B5EF4-FFF2-40B4-BE49-F238E27FC236}">
                  <a16:creationId xmlns:a16="http://schemas.microsoft.com/office/drawing/2014/main" id="{36AAEB71-DC02-3089-64B8-E5ACA547E8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4619" y="5529231"/>
              <a:ext cx="86910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8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AWS WAF</a:t>
              </a:r>
            </a:p>
            <a:p>
              <a:pPr algn="ctr" eaLnBrk="1" hangingPunct="1"/>
              <a:r>
                <a:rPr lang="en-US" altLang="en-US" sz="8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API</a:t>
              </a:r>
              <a:r>
                <a:rPr lang="ja-JP" altLang="en-US" sz="8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保護</a:t>
              </a:r>
              <a:endParaRPr lang="en-US" altLang="ja-JP" sz="8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</p:txBody>
        </p:sp>
        <p:cxnSp>
          <p:nvCxnSpPr>
            <p:cNvPr id="16" name="直線矢印コネクタ 120">
              <a:extLst>
                <a:ext uri="{FF2B5EF4-FFF2-40B4-BE49-F238E27FC236}">
                  <a16:creationId xmlns:a16="http://schemas.microsoft.com/office/drawing/2014/main" id="{486878E9-FEDD-92C5-87F8-A97D2EF841D6}"/>
                </a:ext>
              </a:extLst>
            </p:cNvPr>
            <p:cNvCxnSpPr>
              <a:cxnSpLocks/>
              <a:stCxn id="14" idx="0"/>
            </p:cNvCxnSpPr>
            <p:nvPr/>
          </p:nvCxnSpPr>
          <p:spPr>
            <a:xfrm flipV="1">
              <a:off x="5799172" y="4916829"/>
              <a:ext cx="1" cy="26887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7" name="Graphic 17">
              <a:extLst>
                <a:ext uri="{FF2B5EF4-FFF2-40B4-BE49-F238E27FC236}">
                  <a16:creationId xmlns:a16="http://schemas.microsoft.com/office/drawing/2014/main" id="{1FF451F7-BD57-983F-4815-C12508ABDD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/>
          </p:blipFill>
          <p:spPr bwMode="auto">
            <a:xfrm>
              <a:off x="5525572" y="2198569"/>
              <a:ext cx="547200" cy="54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Box 9">
              <a:extLst>
                <a:ext uri="{FF2B5EF4-FFF2-40B4-BE49-F238E27FC236}">
                  <a16:creationId xmlns:a16="http://schemas.microsoft.com/office/drawing/2014/main" id="{1F5C73D9-18C4-0944-4EDB-18E0D361E9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58734" y="2743338"/>
              <a:ext cx="1280877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0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Amazon Cognito</a:t>
              </a:r>
            </a:p>
            <a:p>
              <a:pPr algn="ctr" eaLnBrk="1" hangingPunct="1"/>
              <a:r>
                <a:rPr lang="en-US" altLang="en-US" sz="10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(</a:t>
              </a:r>
              <a:r>
                <a:rPr lang="en-US" altLang="en-US" sz="1000" dirty="0" err="1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ユーザプール</a:t>
              </a:r>
              <a:r>
                <a:rPr lang="en-US" altLang="en-US" sz="10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)</a:t>
              </a:r>
            </a:p>
            <a:p>
              <a:pPr algn="ctr" eaLnBrk="1" hangingPunct="1"/>
              <a:r>
                <a:rPr lang="en-US" altLang="en-US" sz="1000" dirty="0" err="1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IDプロバイダ連携</a:t>
              </a:r>
              <a:endParaRPr lang="en-US" altLang="en-US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</p:txBody>
        </p:sp>
        <p:cxnSp>
          <p:nvCxnSpPr>
            <p:cNvPr id="19" name="直線矢印コネクタ 120">
              <a:extLst>
                <a:ext uri="{FF2B5EF4-FFF2-40B4-BE49-F238E27FC236}">
                  <a16:creationId xmlns:a16="http://schemas.microsoft.com/office/drawing/2014/main" id="{AFC4823C-D065-E40D-8D8D-C777B4D07B77}"/>
                </a:ext>
              </a:extLst>
            </p:cNvPr>
            <p:cNvCxnSpPr>
              <a:cxnSpLocks/>
              <a:stCxn id="10" idx="0"/>
              <a:endCxn id="18" idx="2"/>
            </p:cNvCxnSpPr>
            <p:nvPr/>
          </p:nvCxnSpPr>
          <p:spPr>
            <a:xfrm flipV="1">
              <a:off x="5799172" y="3297336"/>
              <a:ext cx="1" cy="67532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TextBox 12">
              <a:extLst>
                <a:ext uri="{FF2B5EF4-FFF2-40B4-BE49-F238E27FC236}">
                  <a16:creationId xmlns:a16="http://schemas.microsoft.com/office/drawing/2014/main" id="{E84779A8-CD9F-8517-EC81-8E3B83E166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25018" y="3417992"/>
              <a:ext cx="1540852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 dirty="0" err="1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トークンの有効性</a:t>
              </a:r>
              <a:endParaRPr lang="en-US" altLang="en-US" sz="12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  <a:p>
              <a:pPr algn="ctr" eaLnBrk="1" hangingPunct="1"/>
              <a:r>
                <a:rPr lang="en-US" altLang="en-US" sz="1200" dirty="0" err="1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確認</a:t>
              </a:r>
              <a:endParaRPr lang="en-US" altLang="en-US" sz="12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</p:txBody>
        </p:sp>
        <p:sp>
          <p:nvSpPr>
            <p:cNvPr id="21" name="Rectangle 115">
              <a:extLst>
                <a:ext uri="{FF2B5EF4-FFF2-40B4-BE49-F238E27FC236}">
                  <a16:creationId xmlns:a16="http://schemas.microsoft.com/office/drawing/2014/main" id="{984C6615-AB85-8D3E-85C4-3F9BFFCCF377}"/>
                </a:ext>
              </a:extLst>
            </p:cNvPr>
            <p:cNvSpPr/>
            <p:nvPr/>
          </p:nvSpPr>
          <p:spPr>
            <a:xfrm>
              <a:off x="7761780" y="1822378"/>
              <a:ext cx="3103555" cy="1297010"/>
            </a:xfrm>
            <a:prstGeom prst="rect">
              <a:avLst/>
            </a:prstGeom>
            <a:noFill/>
            <a:ln w="15875">
              <a:solidFill>
                <a:srgbClr val="7D899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12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22" name="TextBox 20">
              <a:extLst>
                <a:ext uri="{FF2B5EF4-FFF2-40B4-BE49-F238E27FC236}">
                  <a16:creationId xmlns:a16="http://schemas.microsoft.com/office/drawing/2014/main" id="{F4D507D7-AE6C-E6B3-115E-FC6BB5EA65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76712" y="1853589"/>
              <a:ext cx="144254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ja-JP" altLang="en-US" sz="160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連携機能</a:t>
              </a:r>
              <a:endPara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23" name="TextBox 20">
              <a:extLst>
                <a:ext uri="{FF2B5EF4-FFF2-40B4-BE49-F238E27FC236}">
                  <a16:creationId xmlns:a16="http://schemas.microsoft.com/office/drawing/2014/main" id="{D5A4A975-62CE-E9CA-FD50-A4FE34CAC5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76711" y="2124457"/>
              <a:ext cx="2908502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ja-JP" sz="1200" dirty="0" err="1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WebAPI</a:t>
              </a:r>
              <a:r>
                <a:rPr lang="ja-JP" altLang="en-US" sz="120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を提供する他の機能ブロック</a:t>
              </a:r>
              <a:endParaRPr lang="en-US" altLang="ja-JP" sz="12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endParaRPr>
            </a:p>
            <a:p>
              <a:pPr eaLnBrk="1" hangingPunct="1"/>
              <a:endParaRPr lang="en-US" altLang="ja-JP" sz="12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endParaRPr>
            </a:p>
            <a:p>
              <a:pPr eaLnBrk="1" hangingPunct="1"/>
              <a:r>
                <a:rPr lang="ja-JP" altLang="en-US" sz="120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例</a:t>
              </a:r>
              <a:r>
                <a:rPr lang="en-US" altLang="ja-JP" sz="1200" dirty="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. </a:t>
              </a:r>
              <a:r>
                <a:rPr lang="ja-JP" altLang="en-US" sz="120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・</a:t>
              </a:r>
              <a:r>
                <a:rPr lang="en-US" altLang="ja-JP" sz="1200" dirty="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 </a:t>
              </a:r>
              <a:r>
                <a:rPr lang="ja-JP" altLang="en-US" sz="1200" dirty="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申請・届出</a:t>
              </a:r>
              <a:r>
                <a:rPr lang="en-US" altLang="ja-JP" sz="1200" dirty="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_</a:t>
              </a:r>
              <a:r>
                <a:rPr lang="ja-JP" altLang="en-US" sz="120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申請・届出機能</a:t>
              </a:r>
              <a:endParaRPr lang="en-US" altLang="ja-JP" sz="12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endParaRPr>
            </a:p>
            <a:p>
              <a:pPr eaLnBrk="1" hangingPunct="1"/>
              <a:r>
                <a:rPr lang="ja-JP" altLang="en-US" sz="120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　　</a:t>
              </a:r>
              <a:r>
                <a:rPr lang="en-US" altLang="ja-JP" sz="1200" dirty="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 </a:t>
              </a:r>
              <a:r>
                <a:rPr lang="ja-JP" altLang="en-US" sz="120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・</a:t>
              </a:r>
              <a:r>
                <a:rPr lang="en-US" altLang="ja-JP" sz="1200" dirty="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 </a:t>
              </a:r>
              <a:r>
                <a:rPr lang="ja-JP" altLang="en-US" sz="1200" dirty="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コンテンツ管理</a:t>
              </a:r>
              <a:r>
                <a:rPr lang="en-US" altLang="ja-JP" sz="1200" dirty="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_</a:t>
              </a:r>
              <a:r>
                <a:rPr lang="en" altLang="ja-JP" sz="1200" dirty="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Web</a:t>
              </a:r>
              <a:r>
                <a:rPr lang="ja-JP" altLang="en-US" sz="120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ページ</a:t>
              </a:r>
              <a:br>
                <a:rPr lang="en-US" altLang="ja-JP" sz="120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</a:br>
              <a:r>
                <a:rPr lang="en-US" altLang="ja-JP" sz="120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      </a:t>
              </a:r>
              <a:r>
                <a:rPr lang="en-US" altLang="ja-JP" sz="1200" dirty="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(</a:t>
              </a:r>
              <a:r>
                <a:rPr lang="ja-JP" altLang="en-US" sz="120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動的コンテンツ</a:t>
              </a:r>
              <a:r>
                <a:rPr lang="en-US" altLang="ja-JP" sz="1200" dirty="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)</a:t>
              </a:r>
              <a:r>
                <a:rPr lang="ja-JP" altLang="en-US" sz="120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公開機能</a:t>
              </a:r>
              <a:endParaRPr lang="en-US" altLang="ja-JP" sz="12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endParaRPr>
            </a:p>
          </p:txBody>
        </p:sp>
        <p:cxnSp>
          <p:nvCxnSpPr>
            <p:cNvPr id="24" name="直線矢印コネクタ 120">
              <a:extLst>
                <a:ext uri="{FF2B5EF4-FFF2-40B4-BE49-F238E27FC236}">
                  <a16:creationId xmlns:a16="http://schemas.microsoft.com/office/drawing/2014/main" id="{E7DB81CA-E9FC-5808-F3D7-F7918294C420}"/>
                </a:ext>
              </a:extLst>
            </p:cNvPr>
            <p:cNvCxnSpPr>
              <a:cxnSpLocks/>
              <a:stCxn id="21" idx="1"/>
              <a:endCxn id="17" idx="3"/>
            </p:cNvCxnSpPr>
            <p:nvPr/>
          </p:nvCxnSpPr>
          <p:spPr>
            <a:xfrm flipH="1">
              <a:off x="6072772" y="2470883"/>
              <a:ext cx="1689008" cy="128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TextBox 12">
              <a:extLst>
                <a:ext uri="{FF2B5EF4-FFF2-40B4-BE49-F238E27FC236}">
                  <a16:creationId xmlns:a16="http://schemas.microsoft.com/office/drawing/2014/main" id="{7A1FBC61-539B-3E83-E986-2FEC8BCD98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3642" y="5372124"/>
              <a:ext cx="664814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 dirty="0" err="1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利用者</a:t>
              </a:r>
              <a:endParaRPr lang="en-US" altLang="en-US" sz="12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  <a:p>
              <a:pPr algn="ctr" eaLnBrk="1" hangingPunct="1"/>
              <a:r>
                <a:rPr lang="en-US" altLang="en-US" sz="12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(</a:t>
              </a:r>
              <a:r>
                <a:rPr lang="en-US" altLang="en-US" sz="1200" dirty="0" err="1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職員</a:t>
              </a:r>
              <a:r>
                <a:rPr lang="en-US" altLang="en-US" sz="12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)</a:t>
              </a:r>
            </a:p>
          </p:txBody>
        </p:sp>
        <p:pic>
          <p:nvPicPr>
            <p:cNvPr id="28" name="Graphic 23">
              <a:extLst>
                <a:ext uri="{FF2B5EF4-FFF2-40B4-BE49-F238E27FC236}">
                  <a16:creationId xmlns:a16="http://schemas.microsoft.com/office/drawing/2014/main" id="{2D6B1BC3-66BA-703A-9B00-4E2FD0340C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/>
          </p:blipFill>
          <p:spPr bwMode="auto">
            <a:xfrm flipH="1">
              <a:off x="521099" y="4902224"/>
              <a:ext cx="469900" cy="469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TextBox 12">
              <a:extLst>
                <a:ext uri="{FF2B5EF4-FFF2-40B4-BE49-F238E27FC236}">
                  <a16:creationId xmlns:a16="http://schemas.microsoft.com/office/drawing/2014/main" id="{098C06CB-9670-2BC1-4C07-ACBEEA096B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878" y="3429901"/>
              <a:ext cx="1540852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 dirty="0" err="1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ログイン</a:t>
              </a:r>
              <a:endParaRPr lang="en-US" altLang="en-US" sz="12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  <a:p>
              <a:pPr algn="ctr" eaLnBrk="1" hangingPunct="1"/>
              <a:r>
                <a:rPr lang="en-US" altLang="en-US" sz="12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(</a:t>
              </a:r>
              <a:r>
                <a:rPr lang="en-US" altLang="en-US" sz="1200" dirty="0" err="1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ID&amp;パスワードを</a:t>
              </a:r>
              <a:endParaRPr lang="en-US" altLang="en-US" sz="12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  <a:p>
              <a:pPr algn="ctr" eaLnBrk="1" hangingPunct="1"/>
              <a:r>
                <a:rPr lang="en-US" altLang="en-US" sz="1200" dirty="0" err="1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入力</a:t>
              </a:r>
              <a:r>
                <a:rPr lang="en-US" altLang="en-US" sz="12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)</a:t>
              </a:r>
            </a:p>
          </p:txBody>
        </p:sp>
        <p:cxnSp>
          <p:nvCxnSpPr>
            <p:cNvPr id="30" name="カギ線コネクタ 27">
              <a:extLst>
                <a:ext uri="{FF2B5EF4-FFF2-40B4-BE49-F238E27FC236}">
                  <a16:creationId xmlns:a16="http://schemas.microsoft.com/office/drawing/2014/main" id="{02D208B3-16AB-452B-48B9-681605A0BE9D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991000" y="2520952"/>
              <a:ext cx="4534573" cy="2520000"/>
            </a:xfrm>
            <a:prstGeom prst="bentConnector3">
              <a:avLst>
                <a:gd name="adj1" fmla="val 26223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TextBox 12">
              <a:extLst>
                <a:ext uri="{FF2B5EF4-FFF2-40B4-BE49-F238E27FC236}">
                  <a16:creationId xmlns:a16="http://schemas.microsoft.com/office/drawing/2014/main" id="{3BE37DAA-D4B3-881E-762B-F75C67D191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3964" y="3458655"/>
              <a:ext cx="1540852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 dirty="0" err="1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トークン</a:t>
              </a:r>
              <a:endParaRPr lang="en-US" altLang="en-US" sz="12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  <a:p>
              <a:pPr algn="ctr" eaLnBrk="1" hangingPunct="1"/>
              <a:r>
                <a:rPr lang="en-US" altLang="en-US" sz="1200" dirty="0" err="1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発行</a:t>
              </a:r>
              <a:endParaRPr lang="en-US" altLang="en-US" sz="12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</p:txBody>
        </p:sp>
        <p:cxnSp>
          <p:nvCxnSpPr>
            <p:cNvPr id="32" name="直線矢印コネクタ 120">
              <a:extLst>
                <a:ext uri="{FF2B5EF4-FFF2-40B4-BE49-F238E27FC236}">
                  <a16:creationId xmlns:a16="http://schemas.microsoft.com/office/drawing/2014/main" id="{152FECBB-FE76-6F8D-DA34-54EAEE640B53}"/>
                </a:ext>
              </a:extLst>
            </p:cNvPr>
            <p:cNvCxnSpPr>
              <a:cxnSpLocks/>
            </p:cNvCxnSpPr>
            <p:nvPr/>
          </p:nvCxnSpPr>
          <p:spPr>
            <a:xfrm>
              <a:off x="3944959" y="2358435"/>
              <a:ext cx="1584000" cy="0"/>
            </a:xfrm>
            <a:prstGeom prst="straightConnector1">
              <a:avLst/>
            </a:prstGeom>
            <a:ln>
              <a:prstDash val="lgDash"/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3" name="TextBox 12">
              <a:extLst>
                <a:ext uri="{FF2B5EF4-FFF2-40B4-BE49-F238E27FC236}">
                  <a16:creationId xmlns:a16="http://schemas.microsoft.com/office/drawing/2014/main" id="{2E5F58AF-D466-8470-9B08-A07637F970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03270" y="2061699"/>
              <a:ext cx="1540852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 dirty="0" err="1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IDプロバイダとの連携</a:t>
              </a:r>
              <a:endParaRPr lang="en-US" altLang="en-US" sz="12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</p:txBody>
        </p:sp>
        <p:cxnSp>
          <p:nvCxnSpPr>
            <p:cNvPr id="34" name="カギ線コネクタ 51">
              <a:extLst>
                <a:ext uri="{FF2B5EF4-FFF2-40B4-BE49-F238E27FC236}">
                  <a16:creationId xmlns:a16="http://schemas.microsoft.com/office/drawing/2014/main" id="{D935EE0C-C11B-A7B2-B415-D0BAFB343DF9}"/>
                </a:ext>
              </a:extLst>
            </p:cNvPr>
            <p:cNvCxnSpPr>
              <a:cxnSpLocks/>
              <a:stCxn id="28" idx="1"/>
              <a:endCxn id="10" idx="1"/>
            </p:cNvCxnSpPr>
            <p:nvPr/>
          </p:nvCxnSpPr>
          <p:spPr>
            <a:xfrm flipV="1">
              <a:off x="990999" y="4246983"/>
              <a:ext cx="4533853" cy="890191"/>
            </a:xfrm>
            <a:prstGeom prst="bentConnector3">
              <a:avLst>
                <a:gd name="adj1" fmla="val 78296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TextBox 12">
              <a:extLst>
                <a:ext uri="{FF2B5EF4-FFF2-40B4-BE49-F238E27FC236}">
                  <a16:creationId xmlns:a16="http://schemas.microsoft.com/office/drawing/2014/main" id="{E7925520-0C0C-AB99-8176-622B494C15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48831" y="5129943"/>
              <a:ext cx="1540852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 dirty="0" err="1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API呼び出し</a:t>
              </a:r>
              <a:endParaRPr lang="en-US" altLang="en-US" sz="12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  <a:p>
              <a:pPr algn="ctr" eaLnBrk="1" hangingPunct="1"/>
              <a:r>
                <a:rPr lang="en-US" altLang="en-US" sz="12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(</a:t>
              </a:r>
              <a:r>
                <a:rPr lang="en-US" altLang="en-US" sz="1200" dirty="0" err="1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トークン含む</a:t>
              </a:r>
              <a:r>
                <a:rPr lang="en-US" altLang="en-US" sz="12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)</a:t>
              </a:r>
            </a:p>
          </p:txBody>
        </p:sp>
        <p:sp>
          <p:nvSpPr>
            <p:cNvPr id="36" name="Rectangle 115">
              <a:extLst>
                <a:ext uri="{FF2B5EF4-FFF2-40B4-BE49-F238E27FC236}">
                  <a16:creationId xmlns:a16="http://schemas.microsoft.com/office/drawing/2014/main" id="{5D3F6DF0-0022-0B25-C643-178C613E7210}"/>
                </a:ext>
              </a:extLst>
            </p:cNvPr>
            <p:cNvSpPr/>
            <p:nvPr/>
          </p:nvSpPr>
          <p:spPr>
            <a:xfrm>
              <a:off x="5029956" y="6102867"/>
              <a:ext cx="4378143" cy="1036667"/>
            </a:xfrm>
            <a:prstGeom prst="rect">
              <a:avLst/>
            </a:prstGeom>
            <a:noFill/>
            <a:ln w="15875">
              <a:solidFill>
                <a:srgbClr val="7D899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12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</p:txBody>
        </p:sp>
        <p:sp>
          <p:nvSpPr>
            <p:cNvPr id="37" name="TextBox 20">
              <a:extLst>
                <a:ext uri="{FF2B5EF4-FFF2-40B4-BE49-F238E27FC236}">
                  <a16:creationId xmlns:a16="http://schemas.microsoft.com/office/drawing/2014/main" id="{C15E6D8B-EFD4-956E-B6D9-70E10D5DF9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53748" y="6301971"/>
              <a:ext cx="1750173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ja-JP" altLang="en-US" sz="160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連携機能</a:t>
              </a:r>
              <a:endPara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  <a:p>
              <a:r>
                <a:rPr lang="ja-JP" altLang="en-US" sz="1200">
                  <a:latin typeface="Meiryo UI" panose="020B0604030504040204" pitchFamily="34" charset="-128"/>
                  <a:ea typeface="Meiryo UI" panose="020B0604030504040204" pitchFamily="34" charset="-128"/>
                </a:rPr>
                <a:t>アプリケーションのトップ画面を表示</a:t>
              </a:r>
              <a:endParaRPr lang="ja-JP">
                <a:latin typeface="Meiryo UI" panose="020B0604030504040204" pitchFamily="34" charset="-128"/>
                <a:ea typeface="Meiryo UI" panose="020B0604030504040204" pitchFamily="34" charset="-128"/>
              </a:endParaRPr>
            </a:p>
          </p:txBody>
        </p:sp>
        <p:sp>
          <p:nvSpPr>
            <p:cNvPr id="38" name="TextBox 20">
              <a:extLst>
                <a:ext uri="{FF2B5EF4-FFF2-40B4-BE49-F238E27FC236}">
                  <a16:creationId xmlns:a16="http://schemas.microsoft.com/office/drawing/2014/main" id="{65E8A827-85D9-A73A-D990-B38344B6D9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23842" y="6220641"/>
              <a:ext cx="258968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ja-JP" altLang="en-US" sz="12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例</a:t>
              </a:r>
              <a:endParaRPr lang="en-US" altLang="ja-JP" sz="12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  <a:p>
              <a:pPr marL="285750" indent="-285750" eaLnBrk="1" hangingPunct="1">
                <a:buFont typeface="Arial" panose="020B0604020202020204" pitchFamily="34" charset="0"/>
                <a:buChar char="•"/>
              </a:pPr>
              <a:r>
                <a:rPr lang="ja-JP" altLang="en-US" sz="12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コンテンツ管理</a:t>
              </a:r>
              <a:r>
                <a:rPr lang="en-US" altLang="ja-JP" sz="12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_</a:t>
              </a:r>
              <a:r>
                <a:rPr lang="en" altLang="ja-JP" sz="12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Web</a:t>
              </a:r>
              <a:r>
                <a:rPr lang="ja-JP" altLang="en-US" sz="120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ページ</a:t>
              </a:r>
              <a:br>
                <a:rPr lang="en-US" altLang="ja-JP" sz="120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</a:br>
              <a:r>
                <a:rPr lang="en-US" altLang="ja-JP" sz="12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(</a:t>
              </a:r>
              <a:r>
                <a:rPr lang="ja-JP" altLang="en-US" sz="120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静的コンテンツ</a:t>
              </a:r>
              <a:r>
                <a:rPr lang="en-US" altLang="ja-JP" sz="12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)</a:t>
              </a:r>
              <a:r>
                <a:rPr lang="ja-JP" altLang="en-US" sz="120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公開機能</a:t>
              </a:r>
              <a:endParaRPr lang="en-US" altLang="ja-JP" sz="12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</p:txBody>
        </p:sp>
        <p:cxnSp>
          <p:nvCxnSpPr>
            <p:cNvPr id="39" name="カギ線コネクタ 63">
              <a:extLst>
                <a:ext uri="{FF2B5EF4-FFF2-40B4-BE49-F238E27FC236}">
                  <a16:creationId xmlns:a16="http://schemas.microsoft.com/office/drawing/2014/main" id="{98E60B07-1435-7333-23A5-C75AB9CC2E9B}"/>
                </a:ext>
              </a:extLst>
            </p:cNvPr>
            <p:cNvCxnSpPr>
              <a:cxnSpLocks/>
              <a:stCxn id="27" idx="2"/>
              <a:endCxn id="36" idx="1"/>
            </p:cNvCxnSpPr>
            <p:nvPr/>
          </p:nvCxnSpPr>
          <p:spPr>
            <a:xfrm rot="16200000" flipH="1">
              <a:off x="2499296" y="4090541"/>
              <a:ext cx="787412" cy="4273907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40" name="Graphic 10">
              <a:extLst>
                <a:ext uri="{FF2B5EF4-FFF2-40B4-BE49-F238E27FC236}">
                  <a16:creationId xmlns:a16="http://schemas.microsoft.com/office/drawing/2014/main" id="{909D62D2-92D7-E706-AD5A-8E522602DB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/>
          </p:blipFill>
          <p:spPr bwMode="auto">
            <a:xfrm>
              <a:off x="8239764" y="3973121"/>
              <a:ext cx="548640" cy="548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" name="TextBox 20">
              <a:extLst>
                <a:ext uri="{FF2B5EF4-FFF2-40B4-BE49-F238E27FC236}">
                  <a16:creationId xmlns:a16="http://schemas.microsoft.com/office/drawing/2014/main" id="{C87AB32B-1B49-BCBF-0334-4B995923E0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67909" y="4534166"/>
              <a:ext cx="2292350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0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AWS Lambda</a:t>
              </a:r>
            </a:p>
            <a:p>
              <a:pPr algn="ctr" eaLnBrk="1" hangingPunct="1"/>
              <a:r>
                <a:rPr lang="ja-JP" altLang="en-US" sz="100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ユーザ情報</a:t>
              </a:r>
              <a:endPara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  <a:p>
              <a:pPr algn="ctr" eaLnBrk="1" hangingPunct="1"/>
              <a:r>
                <a:rPr lang="ja-JP" altLang="en-US" sz="100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管理関数</a:t>
              </a:r>
              <a:endParaRPr lang="en-US" altLang="en-US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</p:txBody>
        </p:sp>
        <p:sp>
          <p:nvSpPr>
            <p:cNvPr id="42" name="TextBox 9">
              <a:extLst>
                <a:ext uri="{FF2B5EF4-FFF2-40B4-BE49-F238E27FC236}">
                  <a16:creationId xmlns:a16="http://schemas.microsoft.com/office/drawing/2014/main" id="{E2460184-7F61-2C23-69FE-D08C7C719C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89425" y="4527634"/>
              <a:ext cx="2243137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0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Amazon </a:t>
              </a:r>
              <a:r>
                <a:rPr lang="en-US" altLang="en-US" sz="1000" dirty="0" err="1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DocumentDB</a:t>
              </a:r>
              <a:endParaRPr lang="en-US" altLang="en-US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  <a:p>
              <a:pPr algn="ctr" eaLnBrk="1" hangingPunct="1"/>
              <a:r>
                <a:rPr lang="ja-JP" altLang="en-US" sz="100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ユーザ情報保管</a:t>
              </a:r>
              <a:endPara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  <a:p>
              <a:pPr algn="ctr" eaLnBrk="1" hangingPunct="1"/>
              <a:r>
                <a:rPr lang="ja-JP" altLang="en-US" sz="10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データベース</a:t>
              </a:r>
              <a:endParaRPr lang="en-US" altLang="en-US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</p:txBody>
        </p:sp>
        <p:cxnSp>
          <p:nvCxnSpPr>
            <p:cNvPr id="43" name="直線矢印コネクタ 120">
              <a:extLst>
                <a:ext uri="{FF2B5EF4-FFF2-40B4-BE49-F238E27FC236}">
                  <a16:creationId xmlns:a16="http://schemas.microsoft.com/office/drawing/2014/main" id="{84D62784-B8A9-6055-3F33-288A740F83E4}"/>
                </a:ext>
              </a:extLst>
            </p:cNvPr>
            <p:cNvCxnSpPr>
              <a:cxnSpLocks/>
              <a:stCxn id="40" idx="3"/>
            </p:cNvCxnSpPr>
            <p:nvPr/>
          </p:nvCxnSpPr>
          <p:spPr>
            <a:xfrm flipV="1">
              <a:off x="8788404" y="4242857"/>
              <a:ext cx="1119775" cy="458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4" name="Rectangle 86">
              <a:extLst>
                <a:ext uri="{FF2B5EF4-FFF2-40B4-BE49-F238E27FC236}">
                  <a16:creationId xmlns:a16="http://schemas.microsoft.com/office/drawing/2014/main" id="{813421E2-C14B-70BE-144C-ED3D9478153E}"/>
                </a:ext>
              </a:extLst>
            </p:cNvPr>
            <p:cNvSpPr/>
            <p:nvPr/>
          </p:nvSpPr>
          <p:spPr>
            <a:xfrm>
              <a:off x="7759289" y="3486643"/>
              <a:ext cx="3218736" cy="1730101"/>
            </a:xfrm>
            <a:prstGeom prst="rect">
              <a:avLst/>
            </a:prstGeom>
            <a:noFill/>
            <a:ln w="15875">
              <a:solidFill>
                <a:srgbClr val="8C4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2920" tIns="9144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ln w="0"/>
                  <a:solidFill>
                    <a:schemeClr val="tx1"/>
                  </a:solidFill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Virtual private cloud (VPC)</a:t>
              </a:r>
            </a:p>
          </p:txBody>
        </p:sp>
        <p:pic>
          <p:nvPicPr>
            <p:cNvPr id="45" name="Graphic 87">
              <a:extLst>
                <a:ext uri="{FF2B5EF4-FFF2-40B4-BE49-F238E27FC236}">
                  <a16:creationId xmlns:a16="http://schemas.microsoft.com/office/drawing/2014/main" id="{053429A6-C5CD-75A9-E3CE-B9CAEA116D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/>
          </p:blipFill>
          <p:spPr>
            <a:xfrm>
              <a:off x="7759287" y="3496378"/>
              <a:ext cx="381000" cy="381000"/>
            </a:xfrm>
            <a:prstGeom prst="rect">
              <a:avLst/>
            </a:prstGeom>
          </p:spPr>
        </p:pic>
        <p:cxnSp>
          <p:nvCxnSpPr>
            <p:cNvPr id="46" name="カギ線コネクタ 93">
              <a:extLst>
                <a:ext uri="{FF2B5EF4-FFF2-40B4-BE49-F238E27FC236}">
                  <a16:creationId xmlns:a16="http://schemas.microsoft.com/office/drawing/2014/main" id="{483F9CC6-824A-5911-E424-D4B8CFEF229E}"/>
                </a:ext>
              </a:extLst>
            </p:cNvPr>
            <p:cNvCxnSpPr>
              <a:cxnSpLocks/>
              <a:stCxn id="10" idx="3"/>
              <a:endCxn id="40" idx="1"/>
            </p:cNvCxnSpPr>
            <p:nvPr/>
          </p:nvCxnSpPr>
          <p:spPr>
            <a:xfrm>
              <a:off x="6073492" y="4246983"/>
              <a:ext cx="2166272" cy="458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49" name="Graphic 18">
              <a:extLst>
                <a:ext uri="{FF2B5EF4-FFF2-40B4-BE49-F238E27FC236}">
                  <a16:creationId xmlns:a16="http://schemas.microsoft.com/office/drawing/2014/main" id="{C21376E2-BE75-FB35-BD97-503CD2DC07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/>
          </p:blipFill>
          <p:spPr bwMode="auto">
            <a:xfrm>
              <a:off x="9908179" y="3986966"/>
              <a:ext cx="547200" cy="54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" name="TextBox 12">
              <a:extLst>
                <a:ext uri="{FF2B5EF4-FFF2-40B4-BE49-F238E27FC236}">
                  <a16:creationId xmlns:a16="http://schemas.microsoft.com/office/drawing/2014/main" id="{F60AB3F5-7460-326A-A7B6-1C38D4565C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11420" y="1941846"/>
              <a:ext cx="1540852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 dirty="0" err="1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トークンの有効性</a:t>
              </a:r>
              <a:endParaRPr lang="en-US" altLang="en-US" sz="12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  <a:p>
              <a:pPr algn="ctr" eaLnBrk="1" hangingPunct="1"/>
              <a:r>
                <a:rPr lang="en-US" altLang="en-US" sz="1200" dirty="0" err="1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確認</a:t>
              </a:r>
              <a:endParaRPr lang="en-US" altLang="en-US" sz="12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</p:txBody>
        </p:sp>
        <p:sp>
          <p:nvSpPr>
            <p:cNvPr id="51" name="Rectangle 86">
              <a:extLst>
                <a:ext uri="{FF2B5EF4-FFF2-40B4-BE49-F238E27FC236}">
                  <a16:creationId xmlns:a16="http://schemas.microsoft.com/office/drawing/2014/main" id="{6DFBDFB1-57B8-5607-FD73-1F7F0CBACCB7}"/>
                </a:ext>
              </a:extLst>
            </p:cNvPr>
            <p:cNvSpPr/>
            <p:nvPr/>
          </p:nvSpPr>
          <p:spPr>
            <a:xfrm>
              <a:off x="1808971" y="1632843"/>
              <a:ext cx="3106047" cy="1730101"/>
            </a:xfrm>
            <a:prstGeom prst="rect">
              <a:avLst/>
            </a:prstGeom>
            <a:noFill/>
            <a:ln w="15875">
              <a:solidFill>
                <a:srgbClr val="8C4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2920" tIns="9144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ln w="0"/>
                  <a:solidFill>
                    <a:schemeClr val="tx1"/>
                  </a:solidFill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Virtual private cloud (VPC)</a:t>
              </a:r>
            </a:p>
          </p:txBody>
        </p:sp>
        <p:pic>
          <p:nvPicPr>
            <p:cNvPr id="52" name="Graphic 87">
              <a:extLst>
                <a:ext uri="{FF2B5EF4-FFF2-40B4-BE49-F238E27FC236}">
                  <a16:creationId xmlns:a16="http://schemas.microsoft.com/office/drawing/2014/main" id="{BEFD4F5F-4C68-DD6E-5930-66F5193D2F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/>
          </p:blipFill>
          <p:spPr>
            <a:xfrm>
              <a:off x="1808969" y="1642578"/>
              <a:ext cx="381000" cy="381000"/>
            </a:xfrm>
            <a:prstGeom prst="rect">
              <a:avLst/>
            </a:prstGeom>
          </p:spPr>
        </p:pic>
        <p:pic>
          <p:nvPicPr>
            <p:cNvPr id="53" name="Graphic 5">
              <a:extLst>
                <a:ext uri="{FF2B5EF4-FFF2-40B4-BE49-F238E27FC236}">
                  <a16:creationId xmlns:a16="http://schemas.microsoft.com/office/drawing/2014/main" id="{00C79C7E-FB9A-4ED3-FC01-5A29510356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rcRect/>
            <a:stretch/>
          </p:blipFill>
          <p:spPr bwMode="auto">
            <a:xfrm>
              <a:off x="3397759" y="2195794"/>
              <a:ext cx="547200" cy="54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" name="Graphic 50">
              <a:extLst>
                <a:ext uri="{FF2B5EF4-FFF2-40B4-BE49-F238E27FC236}">
                  <a16:creationId xmlns:a16="http://schemas.microsoft.com/office/drawing/2014/main" id="{634CCF98-C679-E46B-A807-82E47ED72E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2132474" y="2191997"/>
              <a:ext cx="547200" cy="547200"/>
            </a:xfrm>
            <a:prstGeom prst="rect">
              <a:avLst/>
            </a:prstGeom>
          </p:spPr>
        </p:pic>
        <p:sp>
          <p:nvSpPr>
            <p:cNvPr id="55" name="TextBox 9">
              <a:extLst>
                <a:ext uri="{FF2B5EF4-FFF2-40B4-BE49-F238E27FC236}">
                  <a16:creationId xmlns:a16="http://schemas.microsoft.com/office/drawing/2014/main" id="{81440508-1733-A5EC-D73E-7E42056AC1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60111" y="2728909"/>
              <a:ext cx="1280877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0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AWS Managed</a:t>
              </a:r>
              <a:br>
                <a:rPr lang="en-US" altLang="en-US" sz="10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</a:br>
              <a:r>
                <a:rPr lang="en-US" altLang="en-US" sz="10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Microsoft AD</a:t>
              </a:r>
            </a:p>
            <a:p>
              <a:pPr algn="ctr" eaLnBrk="1" hangingPunct="1"/>
              <a:r>
                <a:rPr lang="en-US" altLang="en-US" sz="1000" dirty="0" err="1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職員情報</a:t>
              </a:r>
              <a:endParaRPr lang="en-US" altLang="en-US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</p:txBody>
        </p:sp>
        <p:sp>
          <p:nvSpPr>
            <p:cNvPr id="56" name="TextBox 9">
              <a:extLst>
                <a:ext uri="{FF2B5EF4-FFF2-40B4-BE49-F238E27FC236}">
                  <a16:creationId xmlns:a16="http://schemas.microsoft.com/office/drawing/2014/main" id="{89239984-CD66-D354-9D6B-70D702B625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30920" y="2728910"/>
              <a:ext cx="1280877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0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Amazon EC2</a:t>
              </a:r>
            </a:p>
            <a:p>
              <a:pPr algn="ctr" eaLnBrk="1" hangingPunct="1"/>
              <a:r>
                <a:rPr lang="en-US" altLang="en-US" sz="10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(Windows)</a:t>
              </a:r>
            </a:p>
            <a:p>
              <a:pPr algn="ctr" eaLnBrk="1" hangingPunct="1"/>
              <a:r>
                <a:rPr lang="en-US" altLang="en-US" sz="10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ADFS/SAML IdP</a:t>
              </a:r>
            </a:p>
          </p:txBody>
        </p:sp>
        <p:cxnSp>
          <p:nvCxnSpPr>
            <p:cNvPr id="57" name="カギ線コネクタ 50">
              <a:extLst>
                <a:ext uri="{FF2B5EF4-FFF2-40B4-BE49-F238E27FC236}">
                  <a16:creationId xmlns:a16="http://schemas.microsoft.com/office/drawing/2014/main" id="{7875A4A7-A8A9-AA07-F7A6-1858616E843C}"/>
                </a:ext>
              </a:extLst>
            </p:cNvPr>
            <p:cNvCxnSpPr>
              <a:cxnSpLocks/>
              <a:stCxn id="28" idx="0"/>
              <a:endCxn id="56" idx="2"/>
            </p:cNvCxnSpPr>
            <p:nvPr/>
          </p:nvCxnSpPr>
          <p:spPr>
            <a:xfrm rot="5400000" flipH="1" flipV="1">
              <a:off x="1404046" y="2634911"/>
              <a:ext cx="1619316" cy="2915310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直線矢印コネクタ 120">
              <a:extLst>
                <a:ext uri="{FF2B5EF4-FFF2-40B4-BE49-F238E27FC236}">
                  <a16:creationId xmlns:a16="http://schemas.microsoft.com/office/drawing/2014/main" id="{254108AB-40B4-DD0A-F090-2AAFE5D68B6B}"/>
                </a:ext>
              </a:extLst>
            </p:cNvPr>
            <p:cNvCxnSpPr>
              <a:cxnSpLocks/>
              <a:stCxn id="53" idx="1"/>
              <a:endCxn id="54" idx="3"/>
            </p:cNvCxnSpPr>
            <p:nvPr/>
          </p:nvCxnSpPr>
          <p:spPr>
            <a:xfrm flipH="1" flipV="1">
              <a:off x="2679674" y="2465597"/>
              <a:ext cx="718085" cy="379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431579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72673991-03FC-BF42-D552-54E336873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/>
              <a:t>5-2-8-1</a:t>
            </a:r>
            <a:r>
              <a:rPr kumimoji="1" lang="en-US" altLang="ja-JP" dirty="0"/>
              <a:t>. </a:t>
            </a:r>
            <a:r>
              <a:rPr kumimoji="1" lang="ja-JP" altLang="en-US" dirty="0"/>
              <a:t>外部連携</a:t>
            </a:r>
            <a:r>
              <a:rPr kumimoji="1" lang="en-US" altLang="ja-JP" dirty="0"/>
              <a:t>_</a:t>
            </a:r>
            <a:r>
              <a:rPr kumimoji="1" lang="ja-JP" altLang="en-US" dirty="0"/>
              <a:t>システム間認証機能</a:t>
            </a:r>
            <a:br>
              <a:rPr kumimoji="1" lang="en-US" altLang="ja-JP" dirty="0"/>
            </a:br>
            <a:r>
              <a:rPr kumimoji="1" lang="ja-JP" altLang="en-US" sz="3600" dirty="0"/>
              <a:t>（パターン</a:t>
            </a:r>
            <a:r>
              <a:rPr kumimoji="1" lang="en-US" altLang="ja-JP" sz="3600" dirty="0"/>
              <a:t>1 </a:t>
            </a:r>
            <a:r>
              <a:rPr kumimoji="1" lang="en-US" altLang="ja-JP" sz="3600" dirty="0" err="1"/>
              <a:t>WebAPI</a:t>
            </a:r>
            <a:r>
              <a:rPr kumimoji="1" lang="ja-JP" altLang="en-US" sz="3600" dirty="0"/>
              <a:t>呼び出しによる認証①）</a:t>
            </a: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C78E9A28-2555-182A-6A01-5C6C5F5DAE95}"/>
              </a:ext>
            </a:extLst>
          </p:cNvPr>
          <p:cNvGrpSpPr/>
          <p:nvPr/>
        </p:nvGrpSpPr>
        <p:grpSpPr>
          <a:xfrm>
            <a:off x="4634206" y="2741982"/>
            <a:ext cx="8732250" cy="5338944"/>
            <a:chOff x="1176987" y="972642"/>
            <a:chExt cx="8732250" cy="5338944"/>
          </a:xfrm>
        </p:grpSpPr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3A403788-D4CA-67AE-C66D-3E2C3A3F6089}"/>
                </a:ext>
              </a:extLst>
            </p:cNvPr>
            <p:cNvSpPr/>
            <p:nvPr/>
          </p:nvSpPr>
          <p:spPr>
            <a:xfrm>
              <a:off x="4602193" y="1495987"/>
              <a:ext cx="1878120" cy="4517842"/>
            </a:xfrm>
            <a:prstGeom prst="rect">
              <a:avLst/>
            </a:prstGeom>
            <a:solidFill>
              <a:srgbClr val="45DAFF">
                <a:alpha val="30196"/>
              </a:srgbClr>
            </a:solidFill>
            <a:ln w="28575">
              <a:noFill/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/>
              <a:r>
                <a:rPr kumimoji="1" lang="ja-JP" altLang="en-US" sz="1600">
                  <a:solidFill>
                    <a:schemeClr val="tx1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外部連携</a:t>
              </a:r>
              <a:r>
                <a:rPr kumimoji="1" lang="en-US" altLang="ja-JP" sz="1600">
                  <a:solidFill>
                    <a:schemeClr val="tx1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_</a:t>
              </a:r>
              <a:r>
                <a:rPr kumimoji="1" lang="ja-JP" altLang="en-US" sz="1600">
                  <a:solidFill>
                    <a:schemeClr val="tx1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システム間認証機能</a:t>
              </a:r>
              <a:endParaRPr kumimoji="1" lang="en-US" altLang="ja-JP" sz="16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endParaRPr>
            </a:p>
          </p:txBody>
        </p:sp>
        <p:pic>
          <p:nvPicPr>
            <p:cNvPr id="6" name="Graphic 17">
              <a:extLst>
                <a:ext uri="{FF2B5EF4-FFF2-40B4-BE49-F238E27FC236}">
                  <a16:creationId xmlns:a16="http://schemas.microsoft.com/office/drawing/2014/main" id="{A9353949-4EDD-044B-ADBD-76A10B8FB2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 bwMode="auto">
            <a:xfrm>
              <a:off x="5242132" y="4118707"/>
              <a:ext cx="548640" cy="548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9">
              <a:extLst>
                <a:ext uri="{FF2B5EF4-FFF2-40B4-BE49-F238E27FC236}">
                  <a16:creationId xmlns:a16="http://schemas.microsoft.com/office/drawing/2014/main" id="{3C21C90A-BE99-3A0B-92A6-6F94C25EEF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94884" y="4662763"/>
              <a:ext cx="224313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0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Amazon API Gateway</a:t>
              </a:r>
            </a:p>
            <a:p>
              <a:pPr algn="ctr" eaLnBrk="1" hangingPunct="1"/>
              <a:r>
                <a:rPr lang="ja-JP" altLang="en-US" sz="10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バックエンド</a:t>
              </a:r>
              <a:r>
                <a:rPr lang="en-US" altLang="ja-JP" sz="10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API</a:t>
              </a:r>
              <a:endParaRPr lang="en-US" altLang="en-US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</p:txBody>
        </p:sp>
        <p:sp>
          <p:nvSpPr>
            <p:cNvPr id="8" name="Rectangle 78">
              <a:extLst>
                <a:ext uri="{FF2B5EF4-FFF2-40B4-BE49-F238E27FC236}">
                  <a16:creationId xmlns:a16="http://schemas.microsoft.com/office/drawing/2014/main" id="{A8EC0C03-D962-A26E-4011-D52A89B58D7D}"/>
                </a:ext>
              </a:extLst>
            </p:cNvPr>
            <p:cNvSpPr/>
            <p:nvPr/>
          </p:nvSpPr>
          <p:spPr>
            <a:xfrm>
              <a:off x="4421425" y="974231"/>
              <a:ext cx="5487812" cy="5337355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2920" tIns="9144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chemeClr val="tx1"/>
                  </a:solidFill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AWS Cloud</a:t>
              </a:r>
            </a:p>
          </p:txBody>
        </p:sp>
        <p:pic>
          <p:nvPicPr>
            <p:cNvPr id="9" name="Graphic 79">
              <a:extLst>
                <a:ext uri="{FF2B5EF4-FFF2-40B4-BE49-F238E27FC236}">
                  <a16:creationId xmlns:a16="http://schemas.microsoft.com/office/drawing/2014/main" id="{60D1D77B-67EA-046C-1570-1B632BEF85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4421426" y="972642"/>
              <a:ext cx="381000" cy="381000"/>
            </a:xfrm>
            <a:prstGeom prst="rect">
              <a:avLst/>
            </a:prstGeom>
          </p:spPr>
        </p:pic>
        <p:sp>
          <p:nvSpPr>
            <p:cNvPr id="10" name="Rectangle 115">
              <a:extLst>
                <a:ext uri="{FF2B5EF4-FFF2-40B4-BE49-F238E27FC236}">
                  <a16:creationId xmlns:a16="http://schemas.microsoft.com/office/drawing/2014/main" id="{088625FD-9A3F-16F0-20F9-C32DDEA2A789}"/>
                </a:ext>
              </a:extLst>
            </p:cNvPr>
            <p:cNvSpPr/>
            <p:nvPr/>
          </p:nvSpPr>
          <p:spPr>
            <a:xfrm>
              <a:off x="1176987" y="1780844"/>
              <a:ext cx="1946768" cy="1293439"/>
            </a:xfrm>
            <a:prstGeom prst="rect">
              <a:avLst/>
            </a:prstGeom>
            <a:noFill/>
            <a:ln w="15875">
              <a:solidFill>
                <a:srgbClr val="7D899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12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</p:txBody>
        </p:sp>
        <p:sp>
          <p:nvSpPr>
            <p:cNvPr id="11" name="TextBox 20">
              <a:extLst>
                <a:ext uri="{FF2B5EF4-FFF2-40B4-BE49-F238E27FC236}">
                  <a16:creationId xmlns:a16="http://schemas.microsoft.com/office/drawing/2014/main" id="{9E23CC1F-53DC-BB4F-CDD6-B982C34DC4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75284" y="1888954"/>
              <a:ext cx="1750173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ja-JP" altLang="en-US" sz="160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外部システム</a:t>
              </a:r>
              <a:endPara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  <a:p>
              <a:pPr eaLnBrk="1" hangingPunct="1"/>
              <a:r>
                <a:rPr lang="ja-JP" altLang="en-US" sz="120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連携先の</a:t>
              </a:r>
              <a:r>
                <a:rPr lang="en-US" altLang="ja-JP" sz="1200" dirty="0" err="1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WebAPI</a:t>
              </a:r>
              <a:r>
                <a:rPr lang="ja-JP" altLang="en-US" sz="120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を呼び出す主体。</a:t>
              </a:r>
              <a:endParaRPr lang="en-US" altLang="ja-JP" sz="12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  <a:p>
              <a:pPr eaLnBrk="1" hangingPunct="1"/>
              <a:r>
                <a:rPr lang="en-US" altLang="ja-JP" sz="12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OAuth2.0</a:t>
              </a:r>
              <a:r>
                <a:rPr lang="ja-JP" altLang="en-US" sz="120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の</a:t>
              </a:r>
              <a:r>
                <a:rPr lang="en-US" altLang="ja-JP" sz="12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Client</a:t>
              </a:r>
              <a:r>
                <a:rPr lang="ja-JP" altLang="en-US" sz="120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に相当する。</a:t>
              </a:r>
              <a:endPara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</p:txBody>
        </p:sp>
        <p:pic>
          <p:nvPicPr>
            <p:cNvPr id="12" name="Graphic 8">
              <a:extLst>
                <a:ext uri="{FF2B5EF4-FFF2-40B4-BE49-F238E27FC236}">
                  <a16:creationId xmlns:a16="http://schemas.microsoft.com/office/drawing/2014/main" id="{6FAE7AF8-1330-2EE7-8886-94F8631CCE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 bwMode="auto">
            <a:xfrm>
              <a:off x="5333572" y="5331744"/>
              <a:ext cx="365760" cy="365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11">
              <a:extLst>
                <a:ext uri="{FF2B5EF4-FFF2-40B4-BE49-F238E27FC236}">
                  <a16:creationId xmlns:a16="http://schemas.microsoft.com/office/drawing/2014/main" id="{E4070237-6EA4-1D79-DCCE-6D846263E2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81899" y="5675275"/>
              <a:ext cx="86910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8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AWS WAF</a:t>
              </a:r>
            </a:p>
            <a:p>
              <a:pPr algn="ctr" eaLnBrk="1" hangingPunct="1"/>
              <a:r>
                <a:rPr lang="en-US" altLang="en-US" sz="8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API</a:t>
              </a:r>
              <a:r>
                <a:rPr lang="ja-JP" altLang="en-US" sz="8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保護</a:t>
              </a:r>
              <a:endParaRPr lang="en-US" altLang="ja-JP" sz="8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</p:txBody>
        </p:sp>
        <p:cxnSp>
          <p:nvCxnSpPr>
            <p:cNvPr id="14" name="直線矢印コネクタ 120">
              <a:extLst>
                <a:ext uri="{FF2B5EF4-FFF2-40B4-BE49-F238E27FC236}">
                  <a16:creationId xmlns:a16="http://schemas.microsoft.com/office/drawing/2014/main" id="{69A6BDB6-A98E-1B4B-2E0A-0567D4593D2E}"/>
                </a:ext>
              </a:extLst>
            </p:cNvPr>
            <p:cNvCxnSpPr>
              <a:cxnSpLocks/>
              <a:stCxn id="12" idx="0"/>
              <a:endCxn id="7" idx="2"/>
            </p:cNvCxnSpPr>
            <p:nvPr/>
          </p:nvCxnSpPr>
          <p:spPr>
            <a:xfrm flipV="1">
              <a:off x="5516452" y="5062873"/>
              <a:ext cx="1" cy="26887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5A8B367C-4A17-4E4F-F11B-1CA2469DF1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6855" y="2153964"/>
              <a:ext cx="1540852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 dirty="0" err="1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トークン取得</a:t>
              </a:r>
              <a:endParaRPr lang="en-US" altLang="en-US" sz="12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</p:txBody>
        </p:sp>
        <p:pic>
          <p:nvPicPr>
            <p:cNvPr id="16" name="Graphic 17">
              <a:extLst>
                <a:ext uri="{FF2B5EF4-FFF2-40B4-BE49-F238E27FC236}">
                  <a16:creationId xmlns:a16="http://schemas.microsoft.com/office/drawing/2014/main" id="{549D1006-C27A-E39A-446A-DA52BB297D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/>
          </p:blipFill>
          <p:spPr bwMode="auto">
            <a:xfrm>
              <a:off x="5242852" y="2153964"/>
              <a:ext cx="547200" cy="54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extBox 9">
              <a:extLst>
                <a:ext uri="{FF2B5EF4-FFF2-40B4-BE49-F238E27FC236}">
                  <a16:creationId xmlns:a16="http://schemas.microsoft.com/office/drawing/2014/main" id="{96880FA4-AE65-9855-85AB-3C93F1B3DF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76014" y="2698733"/>
              <a:ext cx="128087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0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Amazon Cognito</a:t>
              </a:r>
            </a:p>
            <a:p>
              <a:pPr algn="ctr" eaLnBrk="1" hangingPunct="1"/>
              <a:r>
                <a:rPr lang="en-US" altLang="en-US" sz="1000" dirty="0" err="1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API呼び出し元認証</a:t>
              </a:r>
              <a:endParaRPr lang="en-US" altLang="en-US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</p:txBody>
        </p:sp>
        <p:cxnSp>
          <p:nvCxnSpPr>
            <p:cNvPr id="18" name="直線矢印コネクタ 17">
              <a:extLst>
                <a:ext uri="{FF2B5EF4-FFF2-40B4-BE49-F238E27FC236}">
                  <a16:creationId xmlns:a16="http://schemas.microsoft.com/office/drawing/2014/main" id="{8C3E747F-E516-CF22-F146-4109A75B9C7F}"/>
                </a:ext>
              </a:extLst>
            </p:cNvPr>
            <p:cNvCxnSpPr>
              <a:stCxn id="10" idx="3"/>
              <a:endCxn id="16" idx="1"/>
            </p:cNvCxnSpPr>
            <p:nvPr/>
          </p:nvCxnSpPr>
          <p:spPr>
            <a:xfrm>
              <a:off x="3123755" y="2427564"/>
              <a:ext cx="211909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カギ線コネクタ 15">
              <a:extLst>
                <a:ext uri="{FF2B5EF4-FFF2-40B4-BE49-F238E27FC236}">
                  <a16:creationId xmlns:a16="http://schemas.microsoft.com/office/drawing/2014/main" id="{95FE3D60-993C-3BF0-99BD-F467A9820BD9}"/>
                </a:ext>
              </a:extLst>
            </p:cNvPr>
            <p:cNvCxnSpPr>
              <a:stCxn id="10" idx="2"/>
              <a:endCxn id="6" idx="1"/>
            </p:cNvCxnSpPr>
            <p:nvPr/>
          </p:nvCxnSpPr>
          <p:spPr>
            <a:xfrm rot="16200000" flipH="1">
              <a:off x="3036879" y="2187774"/>
              <a:ext cx="1318744" cy="3091761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TextBox 12">
              <a:extLst>
                <a:ext uri="{FF2B5EF4-FFF2-40B4-BE49-F238E27FC236}">
                  <a16:creationId xmlns:a16="http://schemas.microsoft.com/office/drawing/2014/main" id="{D12C1107-D6C5-A17A-DB24-711A3E42CB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19798" y="3925194"/>
              <a:ext cx="1540852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 dirty="0" err="1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WebAPI呼び出し</a:t>
              </a:r>
              <a:endParaRPr lang="en-US" altLang="en-US" sz="12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  <a:p>
              <a:pPr algn="ctr" eaLnBrk="1" hangingPunct="1"/>
              <a:r>
                <a:rPr lang="en-US" altLang="en-US" sz="12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(</a:t>
              </a:r>
              <a:r>
                <a:rPr lang="en-US" altLang="en-US" sz="1200" dirty="0" err="1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トークン含む</a:t>
              </a:r>
              <a:r>
                <a:rPr lang="en-US" altLang="en-US" sz="12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)</a:t>
              </a:r>
            </a:p>
          </p:txBody>
        </p:sp>
        <p:cxnSp>
          <p:nvCxnSpPr>
            <p:cNvPr id="21" name="直線矢印コネクタ 120">
              <a:extLst>
                <a:ext uri="{FF2B5EF4-FFF2-40B4-BE49-F238E27FC236}">
                  <a16:creationId xmlns:a16="http://schemas.microsoft.com/office/drawing/2014/main" id="{23C2FA92-BBED-6256-C4BC-AAB79F949C72}"/>
                </a:ext>
              </a:extLst>
            </p:cNvPr>
            <p:cNvCxnSpPr>
              <a:cxnSpLocks/>
              <a:stCxn id="6" idx="0"/>
              <a:endCxn id="17" idx="2"/>
            </p:cNvCxnSpPr>
            <p:nvPr/>
          </p:nvCxnSpPr>
          <p:spPr>
            <a:xfrm flipV="1">
              <a:off x="5516452" y="3098843"/>
              <a:ext cx="1" cy="101986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TextBox 12">
              <a:extLst>
                <a:ext uri="{FF2B5EF4-FFF2-40B4-BE49-F238E27FC236}">
                  <a16:creationId xmlns:a16="http://schemas.microsoft.com/office/drawing/2014/main" id="{EFD4F84F-EC86-60E6-876F-4A0195523E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42298" y="3373387"/>
              <a:ext cx="1540852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 dirty="0" err="1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トークンの有効性</a:t>
              </a:r>
              <a:endParaRPr lang="en-US" altLang="en-US" sz="12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  <a:p>
              <a:pPr algn="ctr" eaLnBrk="1" hangingPunct="1"/>
              <a:r>
                <a:rPr lang="en-US" altLang="en-US" sz="1200" dirty="0" err="1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確認</a:t>
              </a:r>
              <a:endParaRPr lang="en-US" altLang="en-US" sz="12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</p:txBody>
        </p:sp>
        <p:sp>
          <p:nvSpPr>
            <p:cNvPr id="23" name="Rectangle 115">
              <a:extLst>
                <a:ext uri="{FF2B5EF4-FFF2-40B4-BE49-F238E27FC236}">
                  <a16:creationId xmlns:a16="http://schemas.microsoft.com/office/drawing/2014/main" id="{F596BE51-E015-1544-A509-6A9BC108A3A1}"/>
                </a:ext>
              </a:extLst>
            </p:cNvPr>
            <p:cNvSpPr/>
            <p:nvPr/>
          </p:nvSpPr>
          <p:spPr>
            <a:xfrm>
              <a:off x="7343491" y="3681773"/>
              <a:ext cx="2442751" cy="1410171"/>
            </a:xfrm>
            <a:prstGeom prst="rect">
              <a:avLst/>
            </a:prstGeom>
            <a:noFill/>
            <a:ln w="15875">
              <a:solidFill>
                <a:srgbClr val="7D899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12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24" name="TextBox 20">
              <a:extLst>
                <a:ext uri="{FF2B5EF4-FFF2-40B4-BE49-F238E27FC236}">
                  <a16:creationId xmlns:a16="http://schemas.microsoft.com/office/drawing/2014/main" id="{479EC367-5E7A-1DBA-3F4E-276F7788BE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58422" y="3747075"/>
              <a:ext cx="144254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ja-JP" altLang="en-US" sz="160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連携機能</a:t>
              </a:r>
              <a:endPara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25" name="TextBox 20">
              <a:extLst>
                <a:ext uri="{FF2B5EF4-FFF2-40B4-BE49-F238E27FC236}">
                  <a16:creationId xmlns:a16="http://schemas.microsoft.com/office/drawing/2014/main" id="{265A28D1-3564-38AC-7005-14C43B2432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58421" y="4087218"/>
              <a:ext cx="2231698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ja-JP" sz="1200" dirty="0" err="1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WebAPI</a:t>
              </a:r>
              <a:r>
                <a:rPr lang="ja-JP" altLang="en-US" sz="120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を提供する他の機能ブロック</a:t>
              </a:r>
              <a:endParaRPr lang="en-US" altLang="ja-JP" sz="12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endParaRPr>
            </a:p>
            <a:p>
              <a:pPr eaLnBrk="1" hangingPunct="1"/>
              <a:endParaRPr lang="en-US" altLang="ja-JP" sz="12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endParaRPr>
            </a:p>
            <a:p>
              <a:pPr eaLnBrk="1" hangingPunct="1"/>
              <a:r>
                <a:rPr lang="ja-JP" altLang="en-US" sz="1200">
                  <a:latin typeface="Meiryo UI"/>
                  <a:ea typeface="Meiryo UI"/>
                  <a:cs typeface="Arial"/>
                </a:rPr>
                <a:t>例</a:t>
              </a:r>
              <a:r>
                <a:rPr lang="en-US" altLang="ja-JP" sz="1200" dirty="0">
                  <a:latin typeface="Meiryo UI"/>
                  <a:ea typeface="Meiryo UI"/>
                  <a:cs typeface="Arial"/>
                </a:rPr>
                <a:t>. </a:t>
              </a:r>
              <a:r>
                <a:rPr lang="ja-JP" altLang="en-US" sz="1200">
                  <a:latin typeface="Calibri"/>
                  <a:ea typeface="Meiryo UI"/>
                  <a:cs typeface="Calibri"/>
                </a:rPr>
                <a:t>申請・届出</a:t>
              </a:r>
              <a:r>
                <a:rPr lang="en-US" altLang="ja-JP" sz="1200" dirty="0">
                  <a:latin typeface="Calibri"/>
                  <a:ea typeface="Meiryo UI"/>
                  <a:cs typeface="Calibri"/>
                </a:rPr>
                <a:t>_</a:t>
              </a:r>
              <a:r>
                <a:rPr lang="ja-JP" altLang="en-US" sz="1200">
                  <a:latin typeface="Calibri"/>
                  <a:ea typeface="Meiryo UI"/>
                  <a:cs typeface="Calibri"/>
                </a:rPr>
                <a:t>申請・届出機能</a:t>
              </a:r>
              <a:endParaRPr lang="en-US" altLang="ja-JP" sz="1200" dirty="0">
                <a:latin typeface="Meiryo UI"/>
                <a:ea typeface="Meiryo UI"/>
                <a:cs typeface="Arial" panose="020B0604020202020204" pitchFamily="34" charset="0"/>
              </a:endParaRPr>
            </a:p>
          </p:txBody>
        </p:sp>
        <p:cxnSp>
          <p:nvCxnSpPr>
            <p:cNvPr id="26" name="直線矢印コネクタ 120">
              <a:extLst>
                <a:ext uri="{FF2B5EF4-FFF2-40B4-BE49-F238E27FC236}">
                  <a16:creationId xmlns:a16="http://schemas.microsoft.com/office/drawing/2014/main" id="{964FC8BE-F534-8692-AEEB-C310017D2F99}"/>
                </a:ext>
              </a:extLst>
            </p:cNvPr>
            <p:cNvCxnSpPr>
              <a:cxnSpLocks/>
              <a:stCxn id="6" idx="3"/>
              <a:endCxn id="23" idx="1"/>
            </p:cNvCxnSpPr>
            <p:nvPr/>
          </p:nvCxnSpPr>
          <p:spPr>
            <a:xfrm flipV="1">
              <a:off x="5790772" y="4386859"/>
              <a:ext cx="1552719" cy="616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661904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72673991-03FC-BF42-D552-54E336873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/>
              <a:t>5-2-8-1</a:t>
            </a:r>
            <a:r>
              <a:rPr kumimoji="1" lang="en-US" altLang="ja-JP" dirty="0"/>
              <a:t>. </a:t>
            </a:r>
            <a:r>
              <a:rPr kumimoji="1" lang="ja-JP" altLang="en-US" dirty="0"/>
              <a:t>外部連携</a:t>
            </a:r>
            <a:r>
              <a:rPr kumimoji="1" lang="en-US" altLang="ja-JP" dirty="0"/>
              <a:t>_</a:t>
            </a:r>
            <a:r>
              <a:rPr kumimoji="1" lang="ja-JP" altLang="en-US" dirty="0"/>
              <a:t>システム間認証機能</a:t>
            </a:r>
            <a:br>
              <a:rPr kumimoji="1" lang="en-US" altLang="ja-JP" dirty="0"/>
            </a:br>
            <a:r>
              <a:rPr kumimoji="1" lang="ja-JP" altLang="en-US" sz="3600" dirty="0"/>
              <a:t>（パターン</a:t>
            </a:r>
            <a:r>
              <a:rPr kumimoji="1" lang="en-US" altLang="ja-JP" sz="3600" dirty="0"/>
              <a:t>2 </a:t>
            </a:r>
            <a:r>
              <a:rPr kumimoji="1" lang="en-US" altLang="ja-JP" sz="3600" dirty="0" err="1"/>
              <a:t>WebAPI</a:t>
            </a:r>
            <a:r>
              <a:rPr kumimoji="1" lang="ja-JP" altLang="en-US" sz="3600" dirty="0"/>
              <a:t>呼び出しによる認証②）</a:t>
            </a: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7A39ABDE-08D9-A3AD-356C-A3005924A146}"/>
              </a:ext>
            </a:extLst>
          </p:cNvPr>
          <p:cNvGrpSpPr/>
          <p:nvPr/>
        </p:nvGrpSpPr>
        <p:grpSpPr>
          <a:xfrm>
            <a:off x="4291040" y="2705466"/>
            <a:ext cx="9418583" cy="5338944"/>
            <a:chOff x="490654" y="972642"/>
            <a:chExt cx="9418583" cy="5338944"/>
          </a:xfrm>
        </p:grpSpPr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97EA1B6E-84BA-9B20-CA23-646D0A8ABC08}"/>
                </a:ext>
              </a:extLst>
            </p:cNvPr>
            <p:cNvSpPr/>
            <p:nvPr/>
          </p:nvSpPr>
          <p:spPr>
            <a:xfrm>
              <a:off x="4602193" y="1495987"/>
              <a:ext cx="1878120" cy="4517842"/>
            </a:xfrm>
            <a:prstGeom prst="rect">
              <a:avLst/>
            </a:prstGeom>
            <a:solidFill>
              <a:srgbClr val="45DAFF">
                <a:alpha val="30196"/>
              </a:srgbClr>
            </a:solidFill>
            <a:ln w="28575">
              <a:noFill/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/>
              <a:r>
                <a:rPr kumimoji="1" lang="ja-JP" altLang="en-US" sz="1600">
                  <a:solidFill>
                    <a:schemeClr val="tx1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外部連携</a:t>
              </a:r>
              <a:r>
                <a:rPr kumimoji="1" lang="en-US" altLang="ja-JP" sz="1600">
                  <a:solidFill>
                    <a:schemeClr val="tx1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_</a:t>
              </a:r>
              <a:r>
                <a:rPr kumimoji="1" lang="ja-JP" altLang="en-US" sz="1600">
                  <a:solidFill>
                    <a:schemeClr val="tx1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システム間認証機能</a:t>
              </a:r>
              <a:endParaRPr kumimoji="1" lang="en-US" altLang="ja-JP" sz="16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endParaRPr>
            </a:p>
          </p:txBody>
        </p:sp>
        <p:pic>
          <p:nvPicPr>
            <p:cNvPr id="6" name="Graphic 17">
              <a:extLst>
                <a:ext uri="{FF2B5EF4-FFF2-40B4-BE49-F238E27FC236}">
                  <a16:creationId xmlns:a16="http://schemas.microsoft.com/office/drawing/2014/main" id="{15634E42-9439-9FB0-EF7D-C007CA9F7E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 bwMode="auto">
            <a:xfrm>
              <a:off x="5242132" y="4118707"/>
              <a:ext cx="548640" cy="548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9">
              <a:extLst>
                <a:ext uri="{FF2B5EF4-FFF2-40B4-BE49-F238E27FC236}">
                  <a16:creationId xmlns:a16="http://schemas.microsoft.com/office/drawing/2014/main" id="{A058C809-C4D4-1622-D807-ADFEAA664D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94884" y="4662763"/>
              <a:ext cx="224313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0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Amazon API Gateway</a:t>
              </a:r>
            </a:p>
            <a:p>
              <a:pPr algn="ctr" eaLnBrk="1" hangingPunct="1"/>
              <a:r>
                <a:rPr lang="ja-JP" altLang="en-US" sz="10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バックエンド</a:t>
              </a:r>
              <a:r>
                <a:rPr lang="en-US" altLang="ja-JP" sz="10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API</a:t>
              </a:r>
              <a:endParaRPr lang="en-US" altLang="en-US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</p:txBody>
        </p:sp>
        <p:sp>
          <p:nvSpPr>
            <p:cNvPr id="8" name="Rectangle 78">
              <a:extLst>
                <a:ext uri="{FF2B5EF4-FFF2-40B4-BE49-F238E27FC236}">
                  <a16:creationId xmlns:a16="http://schemas.microsoft.com/office/drawing/2014/main" id="{8DB9F758-8FE6-BACA-9E94-189D9F8474A4}"/>
                </a:ext>
              </a:extLst>
            </p:cNvPr>
            <p:cNvSpPr/>
            <p:nvPr/>
          </p:nvSpPr>
          <p:spPr>
            <a:xfrm>
              <a:off x="490654" y="974231"/>
              <a:ext cx="9418583" cy="5337355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2920" tIns="9144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chemeClr val="tx1"/>
                  </a:solidFill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AWS Cloud</a:t>
              </a:r>
            </a:p>
          </p:txBody>
        </p:sp>
        <p:pic>
          <p:nvPicPr>
            <p:cNvPr id="9" name="Graphic 79">
              <a:extLst>
                <a:ext uri="{FF2B5EF4-FFF2-40B4-BE49-F238E27FC236}">
                  <a16:creationId xmlns:a16="http://schemas.microsoft.com/office/drawing/2014/main" id="{4F56287A-CC53-E4E9-9FE1-F1830B4275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490654" y="972642"/>
              <a:ext cx="381000" cy="381000"/>
            </a:xfrm>
            <a:prstGeom prst="rect">
              <a:avLst/>
            </a:prstGeom>
          </p:spPr>
        </p:pic>
        <p:sp>
          <p:nvSpPr>
            <p:cNvPr id="10" name="Rectangle 115">
              <a:extLst>
                <a:ext uri="{FF2B5EF4-FFF2-40B4-BE49-F238E27FC236}">
                  <a16:creationId xmlns:a16="http://schemas.microsoft.com/office/drawing/2014/main" id="{9A8B50E6-487F-6C48-2113-AD27A134E4F0}"/>
                </a:ext>
              </a:extLst>
            </p:cNvPr>
            <p:cNvSpPr/>
            <p:nvPr/>
          </p:nvSpPr>
          <p:spPr>
            <a:xfrm>
              <a:off x="1176987" y="1780844"/>
              <a:ext cx="1946768" cy="1729071"/>
            </a:xfrm>
            <a:prstGeom prst="rect">
              <a:avLst/>
            </a:prstGeom>
            <a:noFill/>
            <a:ln w="15875">
              <a:solidFill>
                <a:srgbClr val="7D899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12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</p:txBody>
        </p:sp>
        <p:sp>
          <p:nvSpPr>
            <p:cNvPr id="11" name="TextBox 20">
              <a:extLst>
                <a:ext uri="{FF2B5EF4-FFF2-40B4-BE49-F238E27FC236}">
                  <a16:creationId xmlns:a16="http://schemas.microsoft.com/office/drawing/2014/main" id="{9D93412D-2756-E99C-918B-BE22EB10C1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75284" y="1888954"/>
              <a:ext cx="1750173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ja-JP" altLang="en-US" sz="160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外部システム</a:t>
              </a:r>
              <a:endPara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  <a:p>
              <a:pPr eaLnBrk="1" hangingPunct="1"/>
              <a:r>
                <a:rPr lang="ja-JP" altLang="en-US" sz="120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連携先の</a:t>
              </a:r>
              <a:r>
                <a:rPr lang="en-US" altLang="ja-JP" sz="1200" dirty="0" err="1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WebAPI</a:t>
              </a:r>
              <a:r>
                <a:rPr lang="ja-JP" altLang="en-US" sz="120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を呼び出す主体。</a:t>
              </a:r>
              <a:endParaRPr lang="en-US" altLang="ja-JP" sz="12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</p:txBody>
        </p:sp>
        <p:pic>
          <p:nvPicPr>
            <p:cNvPr id="12" name="Graphic 8">
              <a:extLst>
                <a:ext uri="{FF2B5EF4-FFF2-40B4-BE49-F238E27FC236}">
                  <a16:creationId xmlns:a16="http://schemas.microsoft.com/office/drawing/2014/main" id="{9D7B32A9-14C2-8127-894E-0D2BBDBD02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 bwMode="auto">
            <a:xfrm>
              <a:off x="5333572" y="5331744"/>
              <a:ext cx="365760" cy="365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11">
              <a:extLst>
                <a:ext uri="{FF2B5EF4-FFF2-40B4-BE49-F238E27FC236}">
                  <a16:creationId xmlns:a16="http://schemas.microsoft.com/office/drawing/2014/main" id="{3B1278CD-6E5B-F4DB-65D2-9FDED28F2C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81899" y="5675275"/>
              <a:ext cx="86910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8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AWS WAF</a:t>
              </a:r>
            </a:p>
            <a:p>
              <a:pPr algn="ctr" eaLnBrk="1" hangingPunct="1"/>
              <a:r>
                <a:rPr lang="en-US" altLang="en-US" sz="8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API</a:t>
              </a:r>
              <a:r>
                <a:rPr lang="ja-JP" altLang="en-US" sz="8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保護</a:t>
              </a:r>
              <a:endParaRPr lang="en-US" altLang="ja-JP" sz="8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</p:txBody>
        </p:sp>
        <p:cxnSp>
          <p:nvCxnSpPr>
            <p:cNvPr id="14" name="直線矢印コネクタ 120">
              <a:extLst>
                <a:ext uri="{FF2B5EF4-FFF2-40B4-BE49-F238E27FC236}">
                  <a16:creationId xmlns:a16="http://schemas.microsoft.com/office/drawing/2014/main" id="{57C081F3-4C80-5D7E-90F2-4534992A411F}"/>
                </a:ext>
              </a:extLst>
            </p:cNvPr>
            <p:cNvCxnSpPr>
              <a:cxnSpLocks/>
              <a:stCxn id="12" idx="0"/>
              <a:endCxn id="7" idx="2"/>
            </p:cNvCxnSpPr>
            <p:nvPr/>
          </p:nvCxnSpPr>
          <p:spPr>
            <a:xfrm flipV="1">
              <a:off x="5516452" y="5062873"/>
              <a:ext cx="1" cy="26887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39BFBAA5-D44D-4A43-C871-1B877BE87D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32793" y="1985930"/>
              <a:ext cx="1540852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 dirty="0" err="1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一時認証情報</a:t>
              </a:r>
              <a:endParaRPr lang="en-US" altLang="en-US" sz="12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  <a:p>
              <a:pPr algn="ctr" eaLnBrk="1" hangingPunct="1"/>
              <a:r>
                <a:rPr lang="en-US" altLang="en-US" sz="1200" dirty="0" err="1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取得</a:t>
              </a:r>
              <a:endParaRPr lang="en-US" altLang="en-US" sz="12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</p:txBody>
        </p:sp>
        <p:sp>
          <p:nvSpPr>
            <p:cNvPr id="16" name="TextBox 9">
              <a:extLst>
                <a:ext uri="{FF2B5EF4-FFF2-40B4-BE49-F238E27FC236}">
                  <a16:creationId xmlns:a16="http://schemas.microsoft.com/office/drawing/2014/main" id="{75BA154C-287E-D123-DDD8-C8247D63AA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76014" y="2698733"/>
              <a:ext cx="128087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0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AWS IAM</a:t>
              </a:r>
            </a:p>
            <a:p>
              <a:pPr algn="ctr" eaLnBrk="1" hangingPunct="1"/>
              <a:r>
                <a:rPr lang="en-US" altLang="en-US" sz="1000" dirty="0" err="1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API呼び出し元認証</a:t>
              </a:r>
              <a:endParaRPr lang="en-US" altLang="en-US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</p:txBody>
        </p:sp>
        <p:cxnSp>
          <p:nvCxnSpPr>
            <p:cNvPr id="17" name="カギ線コネクタ 15">
              <a:extLst>
                <a:ext uri="{FF2B5EF4-FFF2-40B4-BE49-F238E27FC236}">
                  <a16:creationId xmlns:a16="http://schemas.microsoft.com/office/drawing/2014/main" id="{03F534CD-D34E-62BF-B827-474B82A24135}"/>
                </a:ext>
              </a:extLst>
            </p:cNvPr>
            <p:cNvCxnSpPr>
              <a:cxnSpLocks/>
              <a:stCxn id="10" idx="2"/>
              <a:endCxn id="6" idx="1"/>
            </p:cNvCxnSpPr>
            <p:nvPr/>
          </p:nvCxnSpPr>
          <p:spPr>
            <a:xfrm rot="16200000" flipH="1">
              <a:off x="3254695" y="2405590"/>
              <a:ext cx="883112" cy="3091761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TextBox 12">
              <a:extLst>
                <a:ext uri="{FF2B5EF4-FFF2-40B4-BE49-F238E27FC236}">
                  <a16:creationId xmlns:a16="http://schemas.microsoft.com/office/drawing/2014/main" id="{530436ED-22E7-F3D9-5E70-A8CCFBDB4D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19798" y="3925194"/>
              <a:ext cx="1540852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 dirty="0" err="1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WebAPI呼び出し</a:t>
              </a:r>
              <a:endParaRPr lang="en-US" altLang="en-US" sz="12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  <a:p>
              <a:pPr algn="ctr" eaLnBrk="1" hangingPunct="1"/>
              <a:r>
                <a:rPr lang="en-US" altLang="en-US" sz="12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(</a:t>
              </a:r>
              <a:r>
                <a:rPr lang="en-US" altLang="en-US" sz="1200" dirty="0" err="1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一時認証情報含む</a:t>
              </a:r>
              <a:r>
                <a:rPr lang="en-US" altLang="en-US" sz="12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)</a:t>
              </a:r>
            </a:p>
          </p:txBody>
        </p:sp>
        <p:cxnSp>
          <p:nvCxnSpPr>
            <p:cNvPr id="19" name="直線矢印コネクタ 120">
              <a:extLst>
                <a:ext uri="{FF2B5EF4-FFF2-40B4-BE49-F238E27FC236}">
                  <a16:creationId xmlns:a16="http://schemas.microsoft.com/office/drawing/2014/main" id="{EB27E955-E7AF-83C8-13B6-18CC1AE87CB1}"/>
                </a:ext>
              </a:extLst>
            </p:cNvPr>
            <p:cNvCxnSpPr>
              <a:cxnSpLocks/>
              <a:stCxn id="6" idx="0"/>
              <a:endCxn id="16" idx="2"/>
            </p:cNvCxnSpPr>
            <p:nvPr/>
          </p:nvCxnSpPr>
          <p:spPr>
            <a:xfrm flipV="1">
              <a:off x="5516452" y="3098843"/>
              <a:ext cx="1" cy="101986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TextBox 12">
              <a:extLst>
                <a:ext uri="{FF2B5EF4-FFF2-40B4-BE49-F238E27FC236}">
                  <a16:creationId xmlns:a16="http://schemas.microsoft.com/office/drawing/2014/main" id="{BBE19ECF-0B25-A5E8-AD52-F4D3BC8F56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0996" y="3373387"/>
              <a:ext cx="1540852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 dirty="0" err="1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一時認証情報の</a:t>
              </a:r>
              <a:endParaRPr lang="en-US" altLang="en-US" sz="12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  <a:p>
              <a:pPr algn="ctr" eaLnBrk="1" hangingPunct="1"/>
              <a:r>
                <a:rPr lang="en-US" altLang="en-US" sz="1200" dirty="0" err="1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有効性確認</a:t>
              </a:r>
              <a:endParaRPr lang="en-US" altLang="en-US" sz="12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</p:txBody>
        </p:sp>
        <p:sp>
          <p:nvSpPr>
            <p:cNvPr id="21" name="Rectangle 115">
              <a:extLst>
                <a:ext uri="{FF2B5EF4-FFF2-40B4-BE49-F238E27FC236}">
                  <a16:creationId xmlns:a16="http://schemas.microsoft.com/office/drawing/2014/main" id="{8CC36D5C-F2FB-0FA8-8477-CE5BAAF2569C}"/>
                </a:ext>
              </a:extLst>
            </p:cNvPr>
            <p:cNvSpPr/>
            <p:nvPr/>
          </p:nvSpPr>
          <p:spPr>
            <a:xfrm>
              <a:off x="7343491" y="3681773"/>
              <a:ext cx="2484792" cy="1431191"/>
            </a:xfrm>
            <a:prstGeom prst="rect">
              <a:avLst/>
            </a:prstGeom>
            <a:noFill/>
            <a:ln w="15875">
              <a:solidFill>
                <a:srgbClr val="7D899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12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22" name="TextBox 20">
              <a:extLst>
                <a:ext uri="{FF2B5EF4-FFF2-40B4-BE49-F238E27FC236}">
                  <a16:creationId xmlns:a16="http://schemas.microsoft.com/office/drawing/2014/main" id="{5D6D0B49-90B2-CC66-D3B1-A7DE3D9CAC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58422" y="3747075"/>
              <a:ext cx="144254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ja-JP" altLang="en-US" sz="160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連携機能</a:t>
              </a:r>
              <a:endPara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23" name="TextBox 20">
              <a:extLst>
                <a:ext uri="{FF2B5EF4-FFF2-40B4-BE49-F238E27FC236}">
                  <a16:creationId xmlns:a16="http://schemas.microsoft.com/office/drawing/2014/main" id="{EBE7238E-0B7C-0A5C-7F04-A3EB973E6F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58421" y="4087218"/>
              <a:ext cx="2242207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ja-JP" sz="1200" dirty="0" err="1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WebAPI</a:t>
              </a:r>
              <a:r>
                <a:rPr lang="ja-JP" altLang="en-US" sz="120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を提供する他の機能ブロック</a:t>
              </a:r>
              <a:endParaRPr lang="en-US" altLang="ja-JP" sz="12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endParaRPr>
            </a:p>
            <a:p>
              <a:pPr eaLnBrk="1" hangingPunct="1"/>
              <a:endParaRPr lang="en-US" altLang="ja-JP" sz="12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endParaRPr>
            </a:p>
            <a:p>
              <a:pPr eaLnBrk="1" hangingPunct="1"/>
              <a:r>
                <a:rPr lang="ja-JP" altLang="en-US" sz="1200">
                  <a:latin typeface="Meiryo UI"/>
                  <a:ea typeface="Meiryo UI"/>
                  <a:cs typeface="Arial"/>
                </a:rPr>
                <a:t>例</a:t>
              </a:r>
              <a:r>
                <a:rPr lang="en-US" altLang="ja-JP" sz="1200" dirty="0">
                  <a:latin typeface="Meiryo UI"/>
                  <a:ea typeface="Meiryo UI"/>
                  <a:cs typeface="Arial"/>
                </a:rPr>
                <a:t>. </a:t>
              </a:r>
              <a:r>
                <a:rPr lang="ja-JP" altLang="en-US" sz="1200">
                  <a:latin typeface="Calibri"/>
                  <a:ea typeface="Meiryo UI"/>
                  <a:cs typeface="Calibri"/>
                </a:rPr>
                <a:t>申請・届出</a:t>
              </a:r>
              <a:r>
                <a:rPr lang="en-US" altLang="ja-JP" sz="1200" dirty="0">
                  <a:latin typeface="Calibri"/>
                  <a:ea typeface="Meiryo UI"/>
                  <a:cs typeface="Calibri"/>
                </a:rPr>
                <a:t>_</a:t>
              </a:r>
              <a:r>
                <a:rPr lang="ja-JP" altLang="en-US" sz="1200">
                  <a:latin typeface="Calibri"/>
                  <a:ea typeface="Meiryo UI"/>
                  <a:cs typeface="Calibri"/>
                </a:rPr>
                <a:t>申請・届出機能</a:t>
              </a:r>
              <a:endParaRPr lang="en-US" altLang="ja-JP" sz="1200" dirty="0">
                <a:latin typeface="Meiryo UI"/>
                <a:ea typeface="Meiryo UI"/>
                <a:cs typeface="Arial" panose="020B0604020202020204" pitchFamily="34" charset="0"/>
              </a:endParaRPr>
            </a:p>
          </p:txBody>
        </p:sp>
        <p:cxnSp>
          <p:nvCxnSpPr>
            <p:cNvPr id="24" name="直線矢印コネクタ 120">
              <a:extLst>
                <a:ext uri="{FF2B5EF4-FFF2-40B4-BE49-F238E27FC236}">
                  <a16:creationId xmlns:a16="http://schemas.microsoft.com/office/drawing/2014/main" id="{0FA5C3AD-EA51-B691-AEFC-AD56EC951BBD}"/>
                </a:ext>
              </a:extLst>
            </p:cNvPr>
            <p:cNvCxnSpPr>
              <a:cxnSpLocks/>
              <a:stCxn id="6" idx="3"/>
              <a:endCxn id="21" idx="1"/>
            </p:cNvCxnSpPr>
            <p:nvPr/>
          </p:nvCxnSpPr>
          <p:spPr>
            <a:xfrm>
              <a:off x="5790772" y="4393027"/>
              <a:ext cx="1552719" cy="434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28" name="Graphic 19">
              <a:extLst>
                <a:ext uri="{FF2B5EF4-FFF2-40B4-BE49-F238E27FC236}">
                  <a16:creationId xmlns:a16="http://schemas.microsoft.com/office/drawing/2014/main" id="{42DC493F-BE00-D250-C0D9-39D75AB831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/>
          </p:blipFill>
          <p:spPr bwMode="auto">
            <a:xfrm>
              <a:off x="5241308" y="2153964"/>
              <a:ext cx="547200" cy="54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9" name="直線矢印コネクタ 28">
              <a:extLst>
                <a:ext uri="{FF2B5EF4-FFF2-40B4-BE49-F238E27FC236}">
                  <a16:creationId xmlns:a16="http://schemas.microsoft.com/office/drawing/2014/main" id="{438EBB20-977E-266B-71F5-FA4AD7DAC3B4}"/>
                </a:ext>
              </a:extLst>
            </p:cNvPr>
            <p:cNvCxnSpPr/>
            <p:nvPr/>
          </p:nvCxnSpPr>
          <p:spPr>
            <a:xfrm>
              <a:off x="3123755" y="2427564"/>
              <a:ext cx="211909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30" name="Graphic 37">
              <a:extLst>
                <a:ext uri="{FF2B5EF4-FFF2-40B4-BE49-F238E27FC236}">
                  <a16:creationId xmlns:a16="http://schemas.microsoft.com/office/drawing/2014/main" id="{A14ECC12-6C02-B3A5-97E5-1B69889809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907956" y="2600505"/>
              <a:ext cx="457200" cy="457200"/>
            </a:xfrm>
            <a:prstGeom prst="rect">
              <a:avLst/>
            </a:prstGeom>
          </p:spPr>
        </p:pic>
        <p:sp>
          <p:nvSpPr>
            <p:cNvPr id="31" name="TextBox 9">
              <a:extLst>
                <a:ext uri="{FF2B5EF4-FFF2-40B4-BE49-F238E27FC236}">
                  <a16:creationId xmlns:a16="http://schemas.microsoft.com/office/drawing/2014/main" id="{2EA2879E-8F97-AF4A-F462-7C81F2CDA0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2659" y="2947392"/>
              <a:ext cx="128087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0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IAM Role</a:t>
              </a:r>
            </a:p>
            <a:p>
              <a:pPr algn="ctr" eaLnBrk="1" hangingPunct="1"/>
              <a:r>
                <a:rPr lang="en-US" altLang="en-US" sz="1000" dirty="0" err="1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API呼び出し権限</a:t>
              </a:r>
              <a:endParaRPr lang="en-US" altLang="en-US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59901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72673991-03FC-BF42-D552-54E336873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/>
              <a:t>5-2-8-1</a:t>
            </a:r>
            <a:r>
              <a:rPr kumimoji="1" lang="en-US" altLang="ja-JP" dirty="0"/>
              <a:t>. </a:t>
            </a:r>
            <a:r>
              <a:rPr kumimoji="1" lang="ja-JP" altLang="en-US" dirty="0"/>
              <a:t>外部連携</a:t>
            </a:r>
            <a:r>
              <a:rPr kumimoji="1" lang="en-US" altLang="ja-JP" dirty="0"/>
              <a:t>_</a:t>
            </a:r>
            <a:r>
              <a:rPr kumimoji="1" lang="ja-JP" altLang="en-US" dirty="0"/>
              <a:t>システム間認証機能</a:t>
            </a:r>
            <a:br>
              <a:rPr kumimoji="1" lang="en-US" altLang="ja-JP" dirty="0"/>
            </a:br>
            <a:r>
              <a:rPr kumimoji="1" lang="ja-JP" altLang="en-US" sz="3600" dirty="0"/>
              <a:t>（パターン</a:t>
            </a:r>
            <a:r>
              <a:rPr kumimoji="1" lang="en-US" altLang="ja-JP" sz="3600" dirty="0"/>
              <a:t>3 </a:t>
            </a:r>
            <a:r>
              <a:rPr kumimoji="1" lang="ja-JP" altLang="en-US" sz="3600" dirty="0"/>
              <a:t>非同期連携、ファイル連携）</a:t>
            </a: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0AB06795-27D8-EA9F-94AA-B6623E2BF337}"/>
              </a:ext>
            </a:extLst>
          </p:cNvPr>
          <p:cNvGrpSpPr/>
          <p:nvPr/>
        </p:nvGrpSpPr>
        <p:grpSpPr>
          <a:xfrm>
            <a:off x="4751717" y="2787132"/>
            <a:ext cx="8497229" cy="5338944"/>
            <a:chOff x="490654" y="972642"/>
            <a:chExt cx="8497229" cy="5338944"/>
          </a:xfrm>
        </p:grpSpPr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9F280F5F-7BAF-78BE-FCB7-D64E1ED80337}"/>
                </a:ext>
              </a:extLst>
            </p:cNvPr>
            <p:cNvSpPr/>
            <p:nvPr/>
          </p:nvSpPr>
          <p:spPr>
            <a:xfrm>
              <a:off x="4602193" y="1495987"/>
              <a:ext cx="1878120" cy="1729071"/>
            </a:xfrm>
            <a:prstGeom prst="rect">
              <a:avLst/>
            </a:prstGeom>
            <a:solidFill>
              <a:srgbClr val="45DAFF">
                <a:alpha val="30196"/>
              </a:srgbClr>
            </a:solidFill>
            <a:ln w="28575">
              <a:noFill/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/>
              <a:r>
                <a:rPr kumimoji="1" lang="ja-JP" altLang="en-US" sz="1600">
                  <a:solidFill>
                    <a:schemeClr val="tx1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外部連携</a:t>
              </a:r>
              <a:r>
                <a:rPr kumimoji="1" lang="en-US" altLang="ja-JP" sz="1600">
                  <a:solidFill>
                    <a:schemeClr val="tx1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_</a:t>
              </a:r>
              <a:r>
                <a:rPr kumimoji="1" lang="ja-JP" altLang="en-US" sz="1600">
                  <a:solidFill>
                    <a:schemeClr val="tx1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システム間認証機能</a:t>
              </a:r>
              <a:endParaRPr kumimoji="1" lang="en-US" altLang="ja-JP" sz="16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endParaRPr>
            </a:p>
          </p:txBody>
        </p:sp>
        <p:sp>
          <p:nvSpPr>
            <p:cNvPr id="6" name="Rectangle 78">
              <a:extLst>
                <a:ext uri="{FF2B5EF4-FFF2-40B4-BE49-F238E27FC236}">
                  <a16:creationId xmlns:a16="http://schemas.microsoft.com/office/drawing/2014/main" id="{706D97D5-1F1C-74A4-3F1F-AF2FA1579B83}"/>
                </a:ext>
              </a:extLst>
            </p:cNvPr>
            <p:cNvSpPr/>
            <p:nvPr/>
          </p:nvSpPr>
          <p:spPr>
            <a:xfrm>
              <a:off x="490654" y="974231"/>
              <a:ext cx="8497229" cy="5337355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2920" tIns="9144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chemeClr val="tx1"/>
                  </a:solidFill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AWS Cloud</a:t>
              </a:r>
            </a:p>
          </p:txBody>
        </p:sp>
        <p:pic>
          <p:nvPicPr>
            <p:cNvPr id="7" name="Graphic 79">
              <a:extLst>
                <a:ext uri="{FF2B5EF4-FFF2-40B4-BE49-F238E27FC236}">
                  <a16:creationId xmlns:a16="http://schemas.microsoft.com/office/drawing/2014/main" id="{9829D011-FBD7-7100-8F5F-0F63481F90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490654" y="972642"/>
              <a:ext cx="381000" cy="381000"/>
            </a:xfrm>
            <a:prstGeom prst="rect">
              <a:avLst/>
            </a:prstGeom>
          </p:spPr>
        </p:pic>
        <p:sp>
          <p:nvSpPr>
            <p:cNvPr id="8" name="Rectangle 115">
              <a:extLst>
                <a:ext uri="{FF2B5EF4-FFF2-40B4-BE49-F238E27FC236}">
                  <a16:creationId xmlns:a16="http://schemas.microsoft.com/office/drawing/2014/main" id="{DDC97B8B-5716-53BE-8A7F-A9AA28D99631}"/>
                </a:ext>
              </a:extLst>
            </p:cNvPr>
            <p:cNvSpPr/>
            <p:nvPr/>
          </p:nvSpPr>
          <p:spPr>
            <a:xfrm>
              <a:off x="1176987" y="1780844"/>
              <a:ext cx="1946768" cy="1729071"/>
            </a:xfrm>
            <a:prstGeom prst="rect">
              <a:avLst/>
            </a:prstGeom>
            <a:noFill/>
            <a:ln w="15875">
              <a:solidFill>
                <a:srgbClr val="7D899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12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</p:txBody>
        </p:sp>
        <p:sp>
          <p:nvSpPr>
            <p:cNvPr id="9" name="TextBox 20">
              <a:extLst>
                <a:ext uri="{FF2B5EF4-FFF2-40B4-BE49-F238E27FC236}">
                  <a16:creationId xmlns:a16="http://schemas.microsoft.com/office/drawing/2014/main" id="{FA351F17-DAD4-1D60-339A-5EDAAFD6FA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75284" y="1888954"/>
              <a:ext cx="1750173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ja-JP" altLang="en-US" sz="160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外部システム</a:t>
              </a:r>
              <a:endPara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  <a:p>
              <a:pPr eaLnBrk="1" hangingPunct="1"/>
              <a:r>
                <a:rPr lang="ja-JP" altLang="en-US" sz="120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連携先の</a:t>
              </a:r>
              <a:r>
                <a:rPr lang="en-US" altLang="ja-JP" sz="12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AWS</a:t>
              </a:r>
              <a:r>
                <a:rPr lang="ja-JP" altLang="en-US" sz="120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サービスにアクセスする主体。</a:t>
              </a:r>
              <a:endParaRPr lang="en-US" altLang="ja-JP" sz="12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</p:txBody>
        </p:sp>
        <p:sp>
          <p:nvSpPr>
            <p:cNvPr id="10" name="TextBox 12">
              <a:extLst>
                <a:ext uri="{FF2B5EF4-FFF2-40B4-BE49-F238E27FC236}">
                  <a16:creationId xmlns:a16="http://schemas.microsoft.com/office/drawing/2014/main" id="{EE51C404-7B47-96F3-1EBA-5A658BCD1B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32793" y="1985930"/>
              <a:ext cx="1540852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 dirty="0" err="1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一時認証情報</a:t>
              </a:r>
              <a:endParaRPr lang="en-US" altLang="en-US" sz="12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  <a:p>
              <a:pPr algn="ctr" eaLnBrk="1" hangingPunct="1"/>
              <a:r>
                <a:rPr lang="en-US" altLang="en-US" sz="1200" dirty="0" err="1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取得</a:t>
              </a:r>
              <a:endParaRPr lang="en-US" altLang="en-US" sz="12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</p:txBody>
        </p:sp>
        <p:sp>
          <p:nvSpPr>
            <p:cNvPr id="11" name="TextBox 9">
              <a:extLst>
                <a:ext uri="{FF2B5EF4-FFF2-40B4-BE49-F238E27FC236}">
                  <a16:creationId xmlns:a16="http://schemas.microsoft.com/office/drawing/2014/main" id="{61816F61-7133-7295-EB0C-D479C5C756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76014" y="2698733"/>
              <a:ext cx="128087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0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AWS IAM</a:t>
              </a:r>
            </a:p>
            <a:p>
              <a:pPr algn="ctr" eaLnBrk="1" hangingPunct="1"/>
              <a:r>
                <a:rPr lang="en-US" altLang="en-US" sz="1000" dirty="0" err="1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API呼び出し元認証</a:t>
              </a:r>
              <a:endParaRPr lang="en-US" altLang="en-US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</p:txBody>
        </p:sp>
        <p:cxnSp>
          <p:nvCxnSpPr>
            <p:cNvPr id="12" name="カギ線コネクタ 15">
              <a:extLst>
                <a:ext uri="{FF2B5EF4-FFF2-40B4-BE49-F238E27FC236}">
                  <a16:creationId xmlns:a16="http://schemas.microsoft.com/office/drawing/2014/main" id="{B09D0973-E788-A33C-0958-5BF6FDD9A4D5}"/>
                </a:ext>
              </a:extLst>
            </p:cNvPr>
            <p:cNvCxnSpPr>
              <a:cxnSpLocks/>
              <a:stCxn id="8" idx="2"/>
            </p:cNvCxnSpPr>
            <p:nvPr/>
          </p:nvCxnSpPr>
          <p:spPr>
            <a:xfrm rot="16200000" flipH="1">
              <a:off x="2554815" y="3105470"/>
              <a:ext cx="883112" cy="1692000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B8FB997-CEFF-45E6-6A51-4E22A9AA8F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84002" y="3925194"/>
              <a:ext cx="1540852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 dirty="0" err="1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連携先アクセス</a:t>
              </a:r>
              <a:endParaRPr lang="en-US" altLang="en-US" sz="12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  <a:p>
              <a:pPr algn="ctr" eaLnBrk="1" hangingPunct="1"/>
              <a:r>
                <a:rPr lang="en-US" altLang="en-US" sz="12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(</a:t>
              </a:r>
              <a:r>
                <a:rPr lang="en-US" altLang="en-US" sz="1200" dirty="0" err="1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一時認証情報含む</a:t>
              </a:r>
              <a:r>
                <a:rPr lang="en-US" altLang="en-US" sz="12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)</a:t>
              </a:r>
            </a:p>
          </p:txBody>
        </p:sp>
        <p:sp>
          <p:nvSpPr>
            <p:cNvPr id="14" name="Rectangle 115">
              <a:extLst>
                <a:ext uri="{FF2B5EF4-FFF2-40B4-BE49-F238E27FC236}">
                  <a16:creationId xmlns:a16="http://schemas.microsoft.com/office/drawing/2014/main" id="{4B473AAC-EA98-C314-40DC-FD6F8C9DAAFF}"/>
                </a:ext>
              </a:extLst>
            </p:cNvPr>
            <p:cNvSpPr/>
            <p:nvPr/>
          </p:nvSpPr>
          <p:spPr>
            <a:xfrm>
              <a:off x="3851398" y="3681773"/>
              <a:ext cx="4818037" cy="2235298"/>
            </a:xfrm>
            <a:prstGeom prst="rect">
              <a:avLst/>
            </a:prstGeom>
            <a:noFill/>
            <a:ln w="15875">
              <a:solidFill>
                <a:srgbClr val="7D899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12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5" name="TextBox 20">
              <a:extLst>
                <a:ext uri="{FF2B5EF4-FFF2-40B4-BE49-F238E27FC236}">
                  <a16:creationId xmlns:a16="http://schemas.microsoft.com/office/drawing/2014/main" id="{9832D3BC-140F-6822-6BC6-895A9DB052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7247" y="3747075"/>
              <a:ext cx="144254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ja-JP" altLang="en-US" sz="160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連携機能</a:t>
              </a:r>
              <a:endPara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6" name="TextBox 20">
              <a:extLst>
                <a:ext uri="{FF2B5EF4-FFF2-40B4-BE49-F238E27FC236}">
                  <a16:creationId xmlns:a16="http://schemas.microsoft.com/office/drawing/2014/main" id="{924F307C-7E39-DF1F-FD67-BADDBBF17F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7246" y="4087218"/>
              <a:ext cx="495063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ja-JP" altLang="en-US" sz="120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連携先となる</a:t>
              </a:r>
              <a:r>
                <a:rPr lang="en-US" altLang="ja-JP" sz="1200" dirty="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AWS</a:t>
              </a:r>
              <a:r>
                <a:rPr lang="ja-JP" altLang="en-US" sz="120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サービスを提供する他の機能ブロック</a:t>
              </a:r>
              <a:endParaRPr lang="en-US" altLang="ja-JP" sz="12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endParaRPr>
            </a:p>
          </p:txBody>
        </p:sp>
        <p:pic>
          <p:nvPicPr>
            <p:cNvPr id="19" name="Graphic 19">
              <a:extLst>
                <a:ext uri="{FF2B5EF4-FFF2-40B4-BE49-F238E27FC236}">
                  <a16:creationId xmlns:a16="http://schemas.microsoft.com/office/drawing/2014/main" id="{082CFF72-7948-86E6-9BDE-7520F4D03F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 bwMode="auto">
            <a:xfrm>
              <a:off x="5241308" y="2153964"/>
              <a:ext cx="547200" cy="54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0" name="直線矢印コネクタ 19">
              <a:extLst>
                <a:ext uri="{FF2B5EF4-FFF2-40B4-BE49-F238E27FC236}">
                  <a16:creationId xmlns:a16="http://schemas.microsoft.com/office/drawing/2014/main" id="{F7282040-A47C-0A9C-51F0-51D65B720ED8}"/>
                </a:ext>
              </a:extLst>
            </p:cNvPr>
            <p:cNvCxnSpPr/>
            <p:nvPr/>
          </p:nvCxnSpPr>
          <p:spPr>
            <a:xfrm>
              <a:off x="3123755" y="2427564"/>
              <a:ext cx="211909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21" name="Graphic 37">
              <a:extLst>
                <a:ext uri="{FF2B5EF4-FFF2-40B4-BE49-F238E27FC236}">
                  <a16:creationId xmlns:a16="http://schemas.microsoft.com/office/drawing/2014/main" id="{0F10146D-8352-3B14-5BC7-D97FB906704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907956" y="2600505"/>
              <a:ext cx="457200" cy="457200"/>
            </a:xfrm>
            <a:prstGeom prst="rect">
              <a:avLst/>
            </a:prstGeom>
          </p:spPr>
        </p:pic>
        <p:sp>
          <p:nvSpPr>
            <p:cNvPr id="22" name="TextBox 9">
              <a:extLst>
                <a:ext uri="{FF2B5EF4-FFF2-40B4-BE49-F238E27FC236}">
                  <a16:creationId xmlns:a16="http://schemas.microsoft.com/office/drawing/2014/main" id="{84737186-AA5F-4A84-36DA-BE6EFE6E0A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8971" y="2947392"/>
              <a:ext cx="1502798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0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IAM Role</a:t>
              </a:r>
            </a:p>
            <a:p>
              <a:pPr algn="ctr" eaLnBrk="1" hangingPunct="1"/>
              <a:r>
                <a:rPr lang="en-US" altLang="en-US" sz="1000" dirty="0" err="1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AWSリソースへの</a:t>
              </a:r>
              <a:endParaRPr lang="en-US" altLang="en-US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  <a:p>
              <a:pPr algn="ctr" eaLnBrk="1" hangingPunct="1"/>
              <a:r>
                <a:rPr lang="en-US" altLang="en-US" sz="1000" dirty="0" err="1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アクセス権限</a:t>
              </a:r>
              <a:endParaRPr lang="en-US" altLang="en-US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</p:txBody>
        </p:sp>
        <p:pic>
          <p:nvPicPr>
            <p:cNvPr id="23" name="Graphic 24">
              <a:extLst>
                <a:ext uri="{FF2B5EF4-FFF2-40B4-BE49-F238E27FC236}">
                  <a16:creationId xmlns:a16="http://schemas.microsoft.com/office/drawing/2014/main" id="{18956A88-4A43-8191-4B50-11A58F476B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/>
          </p:blipFill>
          <p:spPr bwMode="auto">
            <a:xfrm>
              <a:off x="5465683" y="4635273"/>
              <a:ext cx="547200" cy="54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TextBox 9">
              <a:extLst>
                <a:ext uri="{FF2B5EF4-FFF2-40B4-BE49-F238E27FC236}">
                  <a16:creationId xmlns:a16="http://schemas.microsoft.com/office/drawing/2014/main" id="{14D04DC4-1F3F-9E4A-65BD-070575A9DD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90527" y="5182473"/>
              <a:ext cx="1052953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000" dirty="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Amazon SNS</a:t>
              </a:r>
            </a:p>
            <a:p>
              <a:pPr algn="ctr" eaLnBrk="1" hangingPunct="1"/>
              <a:r>
                <a:rPr lang="en-US" altLang="en-US" sz="1000" dirty="0" err="1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非同期連携</a:t>
              </a:r>
              <a:endParaRPr lang="en-US" altLang="en-US" sz="10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endParaRPr>
            </a:p>
            <a:p>
              <a:pPr algn="ctr" eaLnBrk="1" hangingPunct="1"/>
              <a:r>
                <a:rPr lang="en-US" altLang="en-US" sz="1000" dirty="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Pub/Sub</a:t>
              </a:r>
            </a:p>
          </p:txBody>
        </p:sp>
        <p:pic>
          <p:nvPicPr>
            <p:cNvPr id="25" name="Graphic 26">
              <a:extLst>
                <a:ext uri="{FF2B5EF4-FFF2-40B4-BE49-F238E27FC236}">
                  <a16:creationId xmlns:a16="http://schemas.microsoft.com/office/drawing/2014/main" id="{D3E43AB5-C03A-CD17-AFEF-E7FD997B89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/>
          </p:blipFill>
          <p:spPr bwMode="auto">
            <a:xfrm>
              <a:off x="4272157" y="4635273"/>
              <a:ext cx="547200" cy="54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TextBox 11">
              <a:extLst>
                <a:ext uri="{FF2B5EF4-FFF2-40B4-BE49-F238E27FC236}">
                  <a16:creationId xmlns:a16="http://schemas.microsoft.com/office/drawing/2014/main" id="{1C45F9D2-5770-F991-CCB0-6E87D629B9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7895" y="5177391"/>
              <a:ext cx="1052953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000" dirty="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Amazon SQS</a:t>
              </a:r>
            </a:p>
            <a:p>
              <a:pPr algn="ctr" eaLnBrk="1" hangingPunct="1"/>
              <a:r>
                <a:rPr lang="en-US" altLang="en-US" sz="1000" dirty="0" err="1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非同期連携</a:t>
              </a:r>
              <a:endParaRPr lang="en-US" altLang="en-US" sz="10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endParaRPr>
            </a:p>
            <a:p>
              <a:pPr algn="ctr" eaLnBrk="1" hangingPunct="1"/>
              <a:r>
                <a:rPr lang="en-US" altLang="en-US" sz="1000" dirty="0" err="1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メッセージキュ</a:t>
              </a:r>
              <a:r>
                <a:rPr lang="en-US" altLang="en-US" sz="1000" dirty="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ー</a:t>
              </a:r>
            </a:p>
          </p:txBody>
        </p:sp>
        <p:pic>
          <p:nvPicPr>
            <p:cNvPr id="27" name="Graphic 19">
              <a:extLst>
                <a:ext uri="{FF2B5EF4-FFF2-40B4-BE49-F238E27FC236}">
                  <a16:creationId xmlns:a16="http://schemas.microsoft.com/office/drawing/2014/main" id="{5D36589B-5F8E-0E5E-1A2B-322A8DD0B8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/>
          </p:blipFill>
          <p:spPr bwMode="auto">
            <a:xfrm>
              <a:off x="6645325" y="4635273"/>
              <a:ext cx="547200" cy="54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TextBox 11">
              <a:extLst>
                <a:ext uri="{FF2B5EF4-FFF2-40B4-BE49-F238E27FC236}">
                  <a16:creationId xmlns:a16="http://schemas.microsoft.com/office/drawing/2014/main" id="{9DFBB5BD-5EE7-1C22-198F-DC8ECDED9E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34079" y="5179932"/>
              <a:ext cx="1569692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000" dirty="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Amazon </a:t>
              </a:r>
              <a:r>
                <a:rPr lang="en-US" altLang="en-US" sz="1000" dirty="0" err="1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EventBridge</a:t>
              </a:r>
              <a:endParaRPr lang="en-US" altLang="en-US" sz="10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endParaRPr>
            </a:p>
            <a:p>
              <a:pPr algn="ctr" eaLnBrk="1" hangingPunct="1"/>
              <a:r>
                <a:rPr lang="en-US" altLang="en-US" sz="1000" dirty="0" err="1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非同期連携</a:t>
              </a:r>
              <a:endParaRPr lang="en-US" altLang="en-US" sz="10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endParaRPr>
            </a:p>
            <a:p>
              <a:pPr algn="ctr" eaLnBrk="1" hangingPunct="1"/>
              <a:r>
                <a:rPr lang="en-US" altLang="en-US" sz="1000" dirty="0" err="1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イベントルータ</a:t>
              </a:r>
              <a:endParaRPr lang="en-US" altLang="en-US" sz="10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endParaRPr>
            </a:p>
          </p:txBody>
        </p:sp>
        <p:pic>
          <p:nvPicPr>
            <p:cNvPr id="29" name="Graphic 8">
              <a:extLst>
                <a:ext uri="{FF2B5EF4-FFF2-40B4-BE49-F238E27FC236}">
                  <a16:creationId xmlns:a16="http://schemas.microsoft.com/office/drawing/2014/main" id="{82DE43EB-ED03-3785-649B-7190D07E6D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/>
          </p:blipFill>
          <p:spPr bwMode="auto">
            <a:xfrm>
              <a:off x="7839279" y="4631634"/>
              <a:ext cx="547200" cy="54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TextBox 9">
              <a:extLst>
                <a:ext uri="{FF2B5EF4-FFF2-40B4-BE49-F238E27FC236}">
                  <a16:creationId xmlns:a16="http://schemas.microsoft.com/office/drawing/2014/main" id="{B975D7BB-6692-95A1-6EBA-B7284F9050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00933" y="5178834"/>
              <a:ext cx="100285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000" dirty="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Amazon S3</a:t>
              </a:r>
            </a:p>
            <a:p>
              <a:pPr algn="ctr" eaLnBrk="1" hangingPunct="1"/>
              <a:r>
                <a:rPr lang="en-US" altLang="en-US" sz="1000" dirty="0" err="1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ファイル連携</a:t>
              </a:r>
              <a:endParaRPr lang="en-US" altLang="en-US" sz="10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87346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72673991-03FC-BF42-D552-54E336873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/>
              <a:t>5-2-11-1</a:t>
            </a:r>
            <a:r>
              <a:rPr kumimoji="1" lang="en-US" altLang="ja-JP" dirty="0"/>
              <a:t>. </a:t>
            </a:r>
            <a:r>
              <a:rPr kumimoji="1" lang="ja-JP" altLang="en-US" dirty="0"/>
              <a:t>セキュリティ</a:t>
            </a:r>
            <a:r>
              <a:rPr kumimoji="1" lang="en-US" altLang="ja-JP" dirty="0"/>
              <a:t>_</a:t>
            </a:r>
            <a:r>
              <a:rPr kumimoji="1" lang="ja-JP" altLang="en-US" dirty="0"/>
              <a:t>セキュリティ管理機能</a:t>
            </a: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83983F8F-7489-0EE2-67B7-B822A577FF13}"/>
              </a:ext>
            </a:extLst>
          </p:cNvPr>
          <p:cNvGrpSpPr/>
          <p:nvPr/>
        </p:nvGrpSpPr>
        <p:grpSpPr>
          <a:xfrm>
            <a:off x="4289477" y="2162594"/>
            <a:ext cx="9421708" cy="6987431"/>
            <a:chOff x="1543502" y="706033"/>
            <a:chExt cx="9421708" cy="6987431"/>
          </a:xfrm>
        </p:grpSpPr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CF72BBE5-F686-7457-F2DF-A422E8C363DC}"/>
                </a:ext>
              </a:extLst>
            </p:cNvPr>
            <p:cNvSpPr/>
            <p:nvPr/>
          </p:nvSpPr>
          <p:spPr>
            <a:xfrm>
              <a:off x="4431858" y="916168"/>
              <a:ext cx="5581932" cy="6754632"/>
            </a:xfrm>
            <a:prstGeom prst="rect">
              <a:avLst/>
            </a:prstGeom>
            <a:solidFill>
              <a:srgbClr val="45DAFF">
                <a:alpha val="30196"/>
              </a:srgbClr>
            </a:solidFill>
            <a:ln w="28575">
              <a:noFill/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/>
              <a:r>
                <a:rPr kumimoji="1" lang="ja-JP" altLang="en-US" sz="1600">
                  <a:solidFill>
                    <a:schemeClr val="tx1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セキュリティ</a:t>
              </a:r>
              <a:r>
                <a:rPr kumimoji="1" lang="en-US" altLang="ja-JP" sz="1600" dirty="0">
                  <a:solidFill>
                    <a:schemeClr val="tx1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_</a:t>
              </a:r>
              <a:r>
                <a:rPr kumimoji="1" lang="ja-JP" altLang="en-US" sz="1600">
                  <a:solidFill>
                    <a:schemeClr val="tx1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セキュリティ管理機能</a:t>
              </a:r>
            </a:p>
          </p:txBody>
        </p:sp>
        <p:sp>
          <p:nvSpPr>
            <p:cNvPr id="6" name="Rectangle 78">
              <a:extLst>
                <a:ext uri="{FF2B5EF4-FFF2-40B4-BE49-F238E27FC236}">
                  <a16:creationId xmlns:a16="http://schemas.microsoft.com/office/drawing/2014/main" id="{23422F32-8F11-E969-E24C-B9200F223BC1}"/>
                </a:ext>
              </a:extLst>
            </p:cNvPr>
            <p:cNvSpPr/>
            <p:nvPr/>
          </p:nvSpPr>
          <p:spPr>
            <a:xfrm>
              <a:off x="1569124" y="707621"/>
              <a:ext cx="8721751" cy="6985843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2920" tIns="9144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AWS Cloud</a:t>
              </a:r>
            </a:p>
          </p:txBody>
        </p:sp>
        <p:pic>
          <p:nvPicPr>
            <p:cNvPr id="7" name="Graphic 79">
              <a:extLst>
                <a:ext uri="{FF2B5EF4-FFF2-40B4-BE49-F238E27FC236}">
                  <a16:creationId xmlns:a16="http://schemas.microsoft.com/office/drawing/2014/main" id="{0B32E38C-85D6-EA2D-7F5E-B76C52CBCB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1569125" y="706033"/>
              <a:ext cx="381000" cy="381000"/>
            </a:xfrm>
            <a:prstGeom prst="rect">
              <a:avLst/>
            </a:prstGeom>
          </p:spPr>
        </p:pic>
        <p:sp>
          <p:nvSpPr>
            <p:cNvPr id="8" name="Rectangle 115">
              <a:extLst>
                <a:ext uri="{FF2B5EF4-FFF2-40B4-BE49-F238E27FC236}">
                  <a16:creationId xmlns:a16="http://schemas.microsoft.com/office/drawing/2014/main" id="{501727C7-BB5C-111C-3D17-92EBA6104C4D}"/>
                </a:ext>
              </a:extLst>
            </p:cNvPr>
            <p:cNvSpPr/>
            <p:nvPr/>
          </p:nvSpPr>
          <p:spPr>
            <a:xfrm>
              <a:off x="1852552" y="1079500"/>
              <a:ext cx="2247500" cy="6451600"/>
            </a:xfrm>
            <a:prstGeom prst="rect">
              <a:avLst/>
            </a:prstGeom>
            <a:noFill/>
            <a:ln w="15875">
              <a:solidFill>
                <a:srgbClr val="7D899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20">
              <a:extLst>
                <a:ext uri="{FF2B5EF4-FFF2-40B4-BE49-F238E27FC236}">
                  <a16:creationId xmlns:a16="http://schemas.microsoft.com/office/drawing/2014/main" id="{A7DC4E0B-2AEA-83F1-8108-DF739AA1A0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8937" y="1058003"/>
              <a:ext cx="106830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ja-JP" altLang="en-US" sz="1600">
                  <a:latin typeface="Arial"/>
                  <a:ea typeface="Amazon Ember" panose="020B0603020204020204" pitchFamily="34" charset="0"/>
                  <a:cs typeface="Arial"/>
                </a:rPr>
                <a:t>連携機能</a:t>
              </a:r>
              <a:endParaRPr lang="en-US" altLang="ja-JP" sz="1600" dirty="0">
                <a:latin typeface="Arial"/>
                <a:ea typeface="Amazon Ember" panose="020B0603020204020204" pitchFamily="34" charset="0"/>
                <a:cs typeface="Arial"/>
              </a:endParaRPr>
            </a:p>
          </p:txBody>
        </p:sp>
        <p:sp>
          <p:nvSpPr>
            <p:cNvPr id="10" name="TextBox 20">
              <a:extLst>
                <a:ext uri="{FF2B5EF4-FFF2-40B4-BE49-F238E27FC236}">
                  <a16:creationId xmlns:a16="http://schemas.microsoft.com/office/drawing/2014/main" id="{4201828E-0331-D35C-0FB4-FF341C4C50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92047" y="1336871"/>
              <a:ext cx="2024022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ja-JP" altLang="en-US" sz="900" dirty="0"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管理対象となる情報を提供する</a:t>
              </a:r>
              <a:endParaRPr lang="en-US" altLang="ja-JP" sz="900" dirty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" name="Graphic 23">
              <a:extLst>
                <a:ext uri="{FF2B5EF4-FFF2-40B4-BE49-F238E27FC236}">
                  <a16:creationId xmlns:a16="http://schemas.microsoft.com/office/drawing/2014/main" id="{B0B00AFD-229F-1C1E-2CE7-FE2F252CB8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 bwMode="auto">
            <a:xfrm>
              <a:off x="2709188" y="4180922"/>
              <a:ext cx="547200" cy="54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15">
              <a:extLst>
                <a:ext uri="{FF2B5EF4-FFF2-40B4-BE49-F238E27FC236}">
                  <a16:creationId xmlns:a16="http://schemas.microsoft.com/office/drawing/2014/main" id="{207409EC-E196-DDAA-DA00-D5BE9E9250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26343" y="4671410"/>
              <a:ext cx="1371600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050"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AWS CloudTrail</a:t>
              </a:r>
            </a:p>
            <a:p>
              <a:pPr algn="ctr" eaLnBrk="1" hangingPunct="1"/>
              <a:r>
                <a:rPr lang="en-US" altLang="en-US" sz="1050"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AWS操作ログ取得</a:t>
              </a:r>
            </a:p>
          </p:txBody>
        </p:sp>
        <p:cxnSp>
          <p:nvCxnSpPr>
            <p:cNvPr id="13" name="カギ線コネクタ 90">
              <a:extLst>
                <a:ext uri="{FF2B5EF4-FFF2-40B4-BE49-F238E27FC236}">
                  <a16:creationId xmlns:a16="http://schemas.microsoft.com/office/drawing/2014/main" id="{4BDE3310-3017-33FD-0697-1A19376840E0}"/>
                </a:ext>
              </a:extLst>
            </p:cNvPr>
            <p:cNvCxnSpPr>
              <a:cxnSpLocks/>
              <a:stCxn id="11" idx="3"/>
              <a:endCxn id="31" idx="1"/>
            </p:cNvCxnSpPr>
            <p:nvPr/>
          </p:nvCxnSpPr>
          <p:spPr>
            <a:xfrm flipV="1">
              <a:off x="3256388" y="3315352"/>
              <a:ext cx="1683759" cy="1139170"/>
            </a:xfrm>
            <a:prstGeom prst="bentConnector3">
              <a:avLst>
                <a:gd name="adj1" fmla="val 43611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カギ線コネクタ 97">
              <a:extLst>
                <a:ext uri="{FF2B5EF4-FFF2-40B4-BE49-F238E27FC236}">
                  <a16:creationId xmlns:a16="http://schemas.microsoft.com/office/drawing/2014/main" id="{E9FE9A84-471C-7804-9E7E-D4077F717AF1}"/>
                </a:ext>
              </a:extLst>
            </p:cNvPr>
            <p:cNvCxnSpPr>
              <a:cxnSpLocks/>
              <a:stCxn id="44" idx="3"/>
              <a:endCxn id="39" idx="1"/>
            </p:cNvCxnSpPr>
            <p:nvPr/>
          </p:nvCxnSpPr>
          <p:spPr>
            <a:xfrm>
              <a:off x="7422249" y="1749831"/>
              <a:ext cx="1547360" cy="12700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7" name="Graphic 55">
              <a:extLst>
                <a:ext uri="{FF2B5EF4-FFF2-40B4-BE49-F238E27FC236}">
                  <a16:creationId xmlns:a16="http://schemas.microsoft.com/office/drawing/2014/main" id="{993EB2F9-5CE5-CBD8-44C3-5A6FDF82EB9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376472" y="3100556"/>
              <a:ext cx="457200" cy="457200"/>
            </a:xfrm>
            <a:prstGeom prst="rect">
              <a:avLst/>
            </a:prstGeom>
          </p:spPr>
        </p:pic>
        <p:cxnSp>
          <p:nvCxnSpPr>
            <p:cNvPr id="18" name="カギ線コネクタ 80">
              <a:extLst>
                <a:ext uri="{FF2B5EF4-FFF2-40B4-BE49-F238E27FC236}">
                  <a16:creationId xmlns:a16="http://schemas.microsoft.com/office/drawing/2014/main" id="{EFAB833F-80B5-B496-A631-E06391A7491F}"/>
                </a:ext>
              </a:extLst>
            </p:cNvPr>
            <p:cNvCxnSpPr>
              <a:cxnSpLocks/>
              <a:stCxn id="44" idx="3"/>
              <a:endCxn id="36" idx="1"/>
            </p:cNvCxnSpPr>
            <p:nvPr/>
          </p:nvCxnSpPr>
          <p:spPr>
            <a:xfrm>
              <a:off x="7422249" y="1749831"/>
              <a:ext cx="1516285" cy="2354875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TextBox 12">
              <a:extLst>
                <a:ext uri="{FF2B5EF4-FFF2-40B4-BE49-F238E27FC236}">
                  <a16:creationId xmlns:a16="http://schemas.microsoft.com/office/drawing/2014/main" id="{545A6928-CBE1-1C2F-E24F-871414C885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00396" y="6189821"/>
              <a:ext cx="664814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 dirty="0" err="1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運用者</a:t>
              </a:r>
              <a:endParaRPr lang="en-US" altLang="en-US" sz="12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endParaRPr>
            </a:p>
          </p:txBody>
        </p:sp>
        <p:pic>
          <p:nvPicPr>
            <p:cNvPr id="20" name="Graphic 23">
              <a:extLst>
                <a:ext uri="{FF2B5EF4-FFF2-40B4-BE49-F238E27FC236}">
                  <a16:creationId xmlns:a16="http://schemas.microsoft.com/office/drawing/2014/main" id="{9422F403-E3AB-5DC1-03FF-558E91DCB9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/>
          </p:blipFill>
          <p:spPr bwMode="auto">
            <a:xfrm flipH="1">
              <a:off x="10374135" y="5709465"/>
              <a:ext cx="469900" cy="469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1988E44-2F3D-3822-D5A4-35C88DC2AA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4627" y="3508194"/>
              <a:ext cx="1433512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050"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Flow logs</a:t>
              </a:r>
            </a:p>
            <a:p>
              <a:pPr algn="ctr" eaLnBrk="1" hangingPunct="1"/>
              <a:r>
                <a:rPr lang="en-US" altLang="en-US" sz="1050"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通信ログ</a:t>
              </a:r>
            </a:p>
          </p:txBody>
        </p:sp>
        <p:cxnSp>
          <p:nvCxnSpPr>
            <p:cNvPr id="22" name="カギ線コネクタ 133">
              <a:extLst>
                <a:ext uri="{FF2B5EF4-FFF2-40B4-BE49-F238E27FC236}">
                  <a16:creationId xmlns:a16="http://schemas.microsoft.com/office/drawing/2014/main" id="{C3A4951B-1C60-7AE4-7118-252D1B7F10E1}"/>
                </a:ext>
              </a:extLst>
            </p:cNvPr>
            <p:cNvCxnSpPr>
              <a:cxnSpLocks/>
              <a:stCxn id="44" idx="3"/>
              <a:endCxn id="40" idx="1"/>
            </p:cNvCxnSpPr>
            <p:nvPr/>
          </p:nvCxnSpPr>
          <p:spPr>
            <a:xfrm>
              <a:off x="7422249" y="1749831"/>
              <a:ext cx="1538523" cy="1274447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TextBox 26">
              <a:extLst>
                <a:ext uri="{FF2B5EF4-FFF2-40B4-BE49-F238E27FC236}">
                  <a16:creationId xmlns:a16="http://schemas.microsoft.com/office/drawing/2014/main" id="{DDC746C5-7B9E-3DAC-1ADC-E8B07DBADB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5401" y="3518088"/>
              <a:ext cx="1270000" cy="577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050" dirty="0"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Resolver query logging</a:t>
              </a:r>
            </a:p>
            <a:p>
              <a:pPr algn="ctr" eaLnBrk="1" hangingPunct="1"/>
              <a:r>
                <a:rPr lang="en-US" altLang="en-US" sz="1050" dirty="0" err="1"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DNSクエリログ</a:t>
              </a:r>
              <a:endParaRPr lang="en-US" altLang="en-US" sz="1050" dirty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6" name="Graphic 50">
              <a:extLst>
                <a:ext uri="{FF2B5EF4-FFF2-40B4-BE49-F238E27FC236}">
                  <a16:creationId xmlns:a16="http://schemas.microsoft.com/office/drawing/2014/main" id="{DCC2350B-B23B-6612-4410-4D9232DEB9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2335759" y="3124280"/>
              <a:ext cx="457200" cy="457200"/>
            </a:xfrm>
            <a:prstGeom prst="rect">
              <a:avLst/>
            </a:prstGeom>
          </p:spPr>
        </p:pic>
        <p:pic>
          <p:nvPicPr>
            <p:cNvPr id="27" name="Graphic 8">
              <a:extLst>
                <a:ext uri="{FF2B5EF4-FFF2-40B4-BE49-F238E27FC236}">
                  <a16:creationId xmlns:a16="http://schemas.microsoft.com/office/drawing/2014/main" id="{D279DA9F-4192-0A2C-EFD4-8408AFC560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/>
          </p:blipFill>
          <p:spPr bwMode="auto">
            <a:xfrm>
              <a:off x="2745632" y="6088995"/>
              <a:ext cx="547200" cy="54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TextBox 11">
              <a:extLst>
                <a:ext uri="{FF2B5EF4-FFF2-40B4-BE49-F238E27FC236}">
                  <a16:creationId xmlns:a16="http://schemas.microsoft.com/office/drawing/2014/main" id="{97475609-2B7F-9518-838D-5D00379ED6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25156" y="6611016"/>
              <a:ext cx="1724847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050"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AWS Config</a:t>
              </a:r>
            </a:p>
            <a:p>
              <a:pPr algn="ctr" eaLnBrk="1" hangingPunct="1"/>
              <a:r>
                <a:rPr lang="en-US" altLang="en-US" sz="1050"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リソース管理</a:t>
              </a:r>
            </a:p>
          </p:txBody>
        </p:sp>
        <p:sp>
          <p:nvSpPr>
            <p:cNvPr id="29" name="TextBox 11">
              <a:extLst>
                <a:ext uri="{FF2B5EF4-FFF2-40B4-BE49-F238E27FC236}">
                  <a16:creationId xmlns:a16="http://schemas.microsoft.com/office/drawing/2014/main" id="{59E8B807-B37E-339B-CFDD-7DF556FF8A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68994" y="5929322"/>
              <a:ext cx="1304103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050"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Config Rules</a:t>
              </a:r>
            </a:p>
            <a:p>
              <a:pPr algn="ctr" eaLnBrk="1" hangingPunct="1"/>
              <a:r>
                <a:rPr lang="en-US" altLang="en-US" sz="1050"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設定監査</a:t>
              </a:r>
            </a:p>
          </p:txBody>
        </p:sp>
        <p:pic>
          <p:nvPicPr>
            <p:cNvPr id="30" name="Graphic 21">
              <a:extLst>
                <a:ext uri="{FF2B5EF4-FFF2-40B4-BE49-F238E27FC236}">
                  <a16:creationId xmlns:a16="http://schemas.microsoft.com/office/drawing/2014/main" id="{17E4941A-32D0-F9E9-8BB9-83CB16FF6A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/>
          </p:blipFill>
          <p:spPr bwMode="auto">
            <a:xfrm>
              <a:off x="4895245" y="1517963"/>
              <a:ext cx="547200" cy="54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Graphic 19">
              <a:extLst>
                <a:ext uri="{FF2B5EF4-FFF2-40B4-BE49-F238E27FC236}">
                  <a16:creationId xmlns:a16="http://schemas.microsoft.com/office/drawing/2014/main" id="{49C7EC51-F300-A15B-2A9B-AE80CDC267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/>
          </p:blipFill>
          <p:spPr bwMode="auto">
            <a:xfrm>
              <a:off x="4940147" y="3041752"/>
              <a:ext cx="547200" cy="54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TextBox 12">
              <a:extLst>
                <a:ext uri="{FF2B5EF4-FFF2-40B4-BE49-F238E27FC236}">
                  <a16:creationId xmlns:a16="http://schemas.microsoft.com/office/drawing/2014/main" id="{C3446BDC-0A4A-CD3E-2C75-A1E08714B9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44999" y="3555957"/>
              <a:ext cx="1612901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050"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Amazon GuardDuty</a:t>
              </a:r>
            </a:p>
            <a:p>
              <a:pPr algn="ctr" eaLnBrk="1" hangingPunct="1"/>
              <a:r>
                <a:rPr lang="en-US" altLang="en-US" sz="1050"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不正通信検知</a:t>
              </a:r>
            </a:p>
          </p:txBody>
        </p:sp>
        <p:sp>
          <p:nvSpPr>
            <p:cNvPr id="33" name="TextBox 15">
              <a:extLst>
                <a:ext uri="{FF2B5EF4-FFF2-40B4-BE49-F238E27FC236}">
                  <a16:creationId xmlns:a16="http://schemas.microsoft.com/office/drawing/2014/main" id="{270A58F8-A88A-3549-A680-B914E33241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63804" y="2052683"/>
              <a:ext cx="2201863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050" dirty="0"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Amazon Inspector</a:t>
              </a:r>
            </a:p>
            <a:p>
              <a:pPr algn="ctr" eaLnBrk="1" hangingPunct="1"/>
              <a:r>
                <a:rPr lang="en-US" altLang="en-US" sz="1050" dirty="0" err="1"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脆弱性スキャン</a:t>
              </a:r>
              <a:endParaRPr lang="en-US" altLang="en-US" sz="1050" dirty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4" name="Graphic 19">
              <a:extLst>
                <a:ext uri="{FF2B5EF4-FFF2-40B4-BE49-F238E27FC236}">
                  <a16:creationId xmlns:a16="http://schemas.microsoft.com/office/drawing/2014/main" id="{19DAB05D-C2EA-7283-85C8-8015B8D5CC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rcRect/>
            <a:stretch/>
          </p:blipFill>
          <p:spPr bwMode="auto">
            <a:xfrm>
              <a:off x="6958927" y="3908977"/>
              <a:ext cx="547200" cy="54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TextBox 12">
              <a:extLst>
                <a:ext uri="{FF2B5EF4-FFF2-40B4-BE49-F238E27FC236}">
                  <a16:creationId xmlns:a16="http://schemas.microsoft.com/office/drawing/2014/main" id="{912E06CC-014B-6F05-560B-266CCDCE61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65425" y="4429347"/>
              <a:ext cx="2279650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050"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AWS Security Hub</a:t>
              </a:r>
            </a:p>
            <a:p>
              <a:pPr algn="ctr" eaLnBrk="1" hangingPunct="1"/>
              <a:r>
                <a:rPr lang="en-US" altLang="en-US" sz="1050"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セキュリティ一元管理</a:t>
              </a:r>
            </a:p>
          </p:txBody>
        </p:sp>
        <p:pic>
          <p:nvPicPr>
            <p:cNvPr id="36" name="Graphic 15">
              <a:extLst>
                <a:ext uri="{FF2B5EF4-FFF2-40B4-BE49-F238E27FC236}">
                  <a16:creationId xmlns:a16="http://schemas.microsoft.com/office/drawing/2014/main" id="{B7389607-B827-7E98-61B1-C6880D0B63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rcRect/>
            <a:stretch/>
          </p:blipFill>
          <p:spPr bwMode="auto">
            <a:xfrm>
              <a:off x="8938534" y="3831106"/>
              <a:ext cx="547200" cy="54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TextBox 11">
              <a:extLst>
                <a:ext uri="{FF2B5EF4-FFF2-40B4-BE49-F238E27FC236}">
                  <a16:creationId xmlns:a16="http://schemas.microsoft.com/office/drawing/2014/main" id="{65D741DC-BA5B-275D-AEA0-11EB34A0C9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19591" y="4392881"/>
              <a:ext cx="1605558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050"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AWS Systems Manager</a:t>
              </a:r>
            </a:p>
            <a:p>
              <a:pPr algn="ctr" eaLnBrk="1" hangingPunct="1"/>
              <a:r>
                <a:rPr lang="en-US" altLang="en-US" sz="1050"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自動復旧等</a:t>
              </a:r>
            </a:p>
          </p:txBody>
        </p:sp>
        <p:sp>
          <p:nvSpPr>
            <p:cNvPr id="38" name="TextBox 13">
              <a:extLst>
                <a:ext uri="{FF2B5EF4-FFF2-40B4-BE49-F238E27FC236}">
                  <a16:creationId xmlns:a16="http://schemas.microsoft.com/office/drawing/2014/main" id="{267E8A74-0D90-A8B0-4890-2E53A344E6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58190" y="1985812"/>
              <a:ext cx="1506538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050">
                  <a:latin typeface="Arial" panose="020B0604020202020204" pitchFamily="34" charset="0"/>
                  <a:cs typeface="Arial" panose="020B0604020202020204" pitchFamily="34" charset="0"/>
                </a:rPr>
                <a:t>AWS Lambda</a:t>
              </a:r>
            </a:p>
            <a:p>
              <a:pPr algn="ctr" eaLnBrk="1" hangingPunct="1"/>
              <a:r>
                <a:rPr lang="en-US" altLang="en-US" sz="1050">
                  <a:latin typeface="Arial" panose="020B0604020202020204" pitchFamily="34" charset="0"/>
                  <a:cs typeface="Arial" panose="020B0604020202020204" pitchFamily="34" charset="0"/>
                </a:rPr>
                <a:t>自動復旧等</a:t>
              </a:r>
            </a:p>
          </p:txBody>
        </p:sp>
        <p:pic>
          <p:nvPicPr>
            <p:cNvPr id="39" name="Graphic 10">
              <a:extLst>
                <a:ext uri="{FF2B5EF4-FFF2-40B4-BE49-F238E27FC236}">
                  <a16:creationId xmlns:a16="http://schemas.microsoft.com/office/drawing/2014/main" id="{A90F92AE-939F-6356-694D-EC8A6E76EA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rcRect/>
            <a:stretch/>
          </p:blipFill>
          <p:spPr bwMode="auto">
            <a:xfrm>
              <a:off x="8969609" y="1476231"/>
              <a:ext cx="547200" cy="54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Graphic 17">
              <a:extLst>
                <a:ext uri="{FF2B5EF4-FFF2-40B4-BE49-F238E27FC236}">
                  <a16:creationId xmlns:a16="http://schemas.microsoft.com/office/drawing/2014/main" id="{E922F552-2808-EFD4-B5FD-05E5C1396F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rcRect/>
            <a:stretch/>
          </p:blipFill>
          <p:spPr bwMode="auto">
            <a:xfrm>
              <a:off x="8960772" y="2750678"/>
              <a:ext cx="547200" cy="54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" name="TextBox 9">
              <a:extLst>
                <a:ext uri="{FF2B5EF4-FFF2-40B4-BE49-F238E27FC236}">
                  <a16:creationId xmlns:a16="http://schemas.microsoft.com/office/drawing/2014/main" id="{86AAE468-96A7-62BF-C1EF-75686E4285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19583" y="3266471"/>
              <a:ext cx="2268537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050"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AWS Step Functions</a:t>
              </a:r>
            </a:p>
            <a:p>
              <a:pPr algn="ctr" eaLnBrk="1" hangingPunct="1"/>
              <a:r>
                <a:rPr lang="en-US" altLang="en-US" sz="1050"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対処ワークフロー等</a:t>
              </a:r>
            </a:p>
          </p:txBody>
        </p:sp>
        <p:pic>
          <p:nvPicPr>
            <p:cNvPr id="42" name="Graphic 6">
              <a:extLst>
                <a:ext uri="{FF2B5EF4-FFF2-40B4-BE49-F238E27FC236}">
                  <a16:creationId xmlns:a16="http://schemas.microsoft.com/office/drawing/2014/main" id="{DC9297D5-CC7D-F09D-5A3F-3162E2D47F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rcRect/>
            <a:stretch/>
          </p:blipFill>
          <p:spPr bwMode="auto">
            <a:xfrm>
              <a:off x="4995043" y="4384675"/>
              <a:ext cx="547200" cy="54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TextBox 9">
              <a:extLst>
                <a:ext uri="{FF2B5EF4-FFF2-40B4-BE49-F238E27FC236}">
                  <a16:creationId xmlns:a16="http://schemas.microsoft.com/office/drawing/2014/main" id="{F0DED151-E5D7-B0D8-21D2-7AC2A2CC4B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60266" y="4909168"/>
              <a:ext cx="2243137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050"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Amazon Macie</a:t>
              </a:r>
            </a:p>
            <a:p>
              <a:pPr algn="ctr" eaLnBrk="1" hangingPunct="1"/>
              <a:r>
                <a:rPr lang="en-US" altLang="en-US" sz="1050"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機密情報検出/保護</a:t>
              </a:r>
            </a:p>
          </p:txBody>
        </p:sp>
        <p:pic>
          <p:nvPicPr>
            <p:cNvPr id="44" name="Graphic 19">
              <a:extLst>
                <a:ext uri="{FF2B5EF4-FFF2-40B4-BE49-F238E27FC236}">
                  <a16:creationId xmlns:a16="http://schemas.microsoft.com/office/drawing/2014/main" id="{C26E131B-EFE2-CF54-6A7F-53584ECC46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rcRect/>
            <a:stretch/>
          </p:blipFill>
          <p:spPr bwMode="auto">
            <a:xfrm>
              <a:off x="6875049" y="1476231"/>
              <a:ext cx="547200" cy="54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" name="TextBox 11">
              <a:extLst>
                <a:ext uri="{FF2B5EF4-FFF2-40B4-BE49-F238E27FC236}">
                  <a16:creationId xmlns:a16="http://schemas.microsoft.com/office/drawing/2014/main" id="{0FA14042-C6D4-00BC-15FF-A8BFB93FD7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12177" y="2030434"/>
              <a:ext cx="1815493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050"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Amazon EventBridge</a:t>
              </a:r>
            </a:p>
            <a:p>
              <a:pPr algn="ctr" eaLnBrk="1" hangingPunct="1"/>
              <a:r>
                <a:rPr lang="en-US" altLang="en-US" sz="1050"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イベント実行</a:t>
              </a:r>
            </a:p>
          </p:txBody>
        </p:sp>
        <p:cxnSp>
          <p:nvCxnSpPr>
            <p:cNvPr id="46" name="カギ線コネクタ 113">
              <a:extLst>
                <a:ext uri="{FF2B5EF4-FFF2-40B4-BE49-F238E27FC236}">
                  <a16:creationId xmlns:a16="http://schemas.microsoft.com/office/drawing/2014/main" id="{1AF99292-EA4F-2252-FA54-4EFC0B312609}"/>
                </a:ext>
              </a:extLst>
            </p:cNvPr>
            <p:cNvCxnSpPr>
              <a:cxnSpLocks/>
              <a:stCxn id="30" idx="3"/>
            </p:cNvCxnSpPr>
            <p:nvPr/>
          </p:nvCxnSpPr>
          <p:spPr>
            <a:xfrm>
              <a:off x="5442445" y="1791563"/>
              <a:ext cx="1481742" cy="2220519"/>
            </a:xfrm>
            <a:prstGeom prst="bentConnector3">
              <a:avLst>
                <a:gd name="adj1" fmla="val 59983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直線矢印コネクタ 46">
              <a:extLst>
                <a:ext uri="{FF2B5EF4-FFF2-40B4-BE49-F238E27FC236}">
                  <a16:creationId xmlns:a16="http://schemas.microsoft.com/office/drawing/2014/main" id="{95EB6464-F953-7194-30B8-321274C8EC8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60579" y="1791563"/>
              <a:ext cx="10440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カギ線コネクタ 45">
              <a:extLst>
                <a:ext uri="{FF2B5EF4-FFF2-40B4-BE49-F238E27FC236}">
                  <a16:creationId xmlns:a16="http://schemas.microsoft.com/office/drawing/2014/main" id="{9DCB86D3-CD6C-659D-C749-E6C6F79C5261}"/>
                </a:ext>
              </a:extLst>
            </p:cNvPr>
            <p:cNvCxnSpPr>
              <a:cxnSpLocks/>
              <a:stCxn id="34" idx="3"/>
            </p:cNvCxnSpPr>
            <p:nvPr/>
          </p:nvCxnSpPr>
          <p:spPr>
            <a:xfrm>
              <a:off x="7506127" y="4182577"/>
              <a:ext cx="1454993" cy="1141541"/>
            </a:xfrm>
            <a:prstGeom prst="bentConnector3">
              <a:avLst>
                <a:gd name="adj1" fmla="val 42818"/>
              </a:avLst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カギ線コネクタ 68">
              <a:extLst>
                <a:ext uri="{FF2B5EF4-FFF2-40B4-BE49-F238E27FC236}">
                  <a16:creationId xmlns:a16="http://schemas.microsoft.com/office/drawing/2014/main" id="{9E3920AE-AAFB-81C0-3F5A-8272EC41B073}"/>
                </a:ext>
              </a:extLst>
            </p:cNvPr>
            <p:cNvCxnSpPr>
              <a:cxnSpLocks/>
              <a:stCxn id="31" idx="3"/>
            </p:cNvCxnSpPr>
            <p:nvPr/>
          </p:nvCxnSpPr>
          <p:spPr>
            <a:xfrm>
              <a:off x="5487347" y="3315352"/>
              <a:ext cx="1436840" cy="823730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カギ線コネクタ 94">
              <a:extLst>
                <a:ext uri="{FF2B5EF4-FFF2-40B4-BE49-F238E27FC236}">
                  <a16:creationId xmlns:a16="http://schemas.microsoft.com/office/drawing/2014/main" id="{FA1EB9E5-6144-62A4-A42F-F3F38DB1154F}"/>
                </a:ext>
              </a:extLst>
            </p:cNvPr>
            <p:cNvCxnSpPr>
              <a:cxnSpLocks/>
              <a:stCxn id="59" idx="3"/>
            </p:cNvCxnSpPr>
            <p:nvPr/>
          </p:nvCxnSpPr>
          <p:spPr>
            <a:xfrm flipV="1">
              <a:off x="5569435" y="4822635"/>
              <a:ext cx="1528836" cy="890611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直線矢印コネクタ 50">
              <a:extLst>
                <a:ext uri="{FF2B5EF4-FFF2-40B4-BE49-F238E27FC236}">
                  <a16:creationId xmlns:a16="http://schemas.microsoft.com/office/drawing/2014/main" id="{793C1ED8-F4B4-66F7-61E0-FD9589E1DFF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85547" y="2434442"/>
              <a:ext cx="0" cy="146919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カギ線コネクタ 121">
              <a:extLst>
                <a:ext uri="{FF2B5EF4-FFF2-40B4-BE49-F238E27FC236}">
                  <a16:creationId xmlns:a16="http://schemas.microsoft.com/office/drawing/2014/main" id="{EDA6E153-C99F-6D8D-209E-E0E9CBBF3C19}"/>
                </a:ext>
              </a:extLst>
            </p:cNvPr>
            <p:cNvCxnSpPr>
              <a:cxnSpLocks/>
              <a:stCxn id="19" idx="1"/>
            </p:cNvCxnSpPr>
            <p:nvPr/>
          </p:nvCxnSpPr>
          <p:spPr>
            <a:xfrm rot="10800000">
              <a:off x="7409426" y="4822637"/>
              <a:ext cx="2890971" cy="1505684"/>
            </a:xfrm>
            <a:prstGeom prst="bentConnector3">
              <a:avLst>
                <a:gd name="adj1" fmla="val 100410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5" name="TextBox 30">
              <a:extLst>
                <a:ext uri="{FF2B5EF4-FFF2-40B4-BE49-F238E27FC236}">
                  <a16:creationId xmlns:a16="http://schemas.microsoft.com/office/drawing/2014/main" id="{ACCBCA4D-FD05-C941-9346-1FC2282DFC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89942" y="6479882"/>
              <a:ext cx="1448763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050"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IAM Access Analyzer</a:t>
              </a:r>
            </a:p>
            <a:p>
              <a:pPr algn="ctr" eaLnBrk="1" hangingPunct="1"/>
              <a:r>
                <a:rPr lang="en-US" altLang="en-US" sz="1050"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IAMポリシー検査</a:t>
              </a:r>
            </a:p>
          </p:txBody>
        </p:sp>
        <p:pic>
          <p:nvPicPr>
            <p:cNvPr id="56" name="Graphic 43">
              <a:extLst>
                <a:ext uri="{FF2B5EF4-FFF2-40B4-BE49-F238E27FC236}">
                  <a16:creationId xmlns:a16="http://schemas.microsoft.com/office/drawing/2014/main" id="{9C671830-686B-5DD0-9834-B3D839F924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p:blipFill>
          <p:spPr>
            <a:xfrm>
              <a:off x="5963113" y="6104782"/>
              <a:ext cx="457200" cy="457200"/>
            </a:xfrm>
            <a:prstGeom prst="rect">
              <a:avLst/>
            </a:prstGeom>
          </p:spPr>
        </p:pic>
        <p:pic>
          <p:nvPicPr>
            <p:cNvPr id="57" name="Graphic 22">
              <a:extLst>
                <a:ext uri="{FF2B5EF4-FFF2-40B4-BE49-F238E27FC236}">
                  <a16:creationId xmlns:a16="http://schemas.microsoft.com/office/drawing/2014/main" id="{E814B272-41AA-5757-D8AA-386AF61D5C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rcRect/>
            <a:stretch/>
          </p:blipFill>
          <p:spPr bwMode="auto">
            <a:xfrm>
              <a:off x="1749761" y="6734945"/>
              <a:ext cx="547200" cy="54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" name="TextBox 15">
              <a:extLst>
                <a:ext uri="{FF2B5EF4-FFF2-40B4-BE49-F238E27FC236}">
                  <a16:creationId xmlns:a16="http://schemas.microsoft.com/office/drawing/2014/main" id="{8BE95E46-4805-F130-4A5E-6DBFDA1270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43502" y="7256998"/>
              <a:ext cx="1064712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050"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AWS Shield</a:t>
              </a:r>
            </a:p>
            <a:p>
              <a:pPr algn="ctr" eaLnBrk="1" hangingPunct="1"/>
              <a:r>
                <a:rPr lang="en-US" altLang="en-US" sz="1050"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DDos保護</a:t>
              </a:r>
            </a:p>
          </p:txBody>
        </p:sp>
        <p:pic>
          <p:nvPicPr>
            <p:cNvPr id="59" name="Graphic 8">
              <a:extLst>
                <a:ext uri="{FF2B5EF4-FFF2-40B4-BE49-F238E27FC236}">
                  <a16:creationId xmlns:a16="http://schemas.microsoft.com/office/drawing/2014/main" id="{370C3294-3D2A-0A5A-29A4-E609004EDA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/>
          </p:blipFill>
          <p:spPr bwMode="auto">
            <a:xfrm>
              <a:off x="5022235" y="5439646"/>
              <a:ext cx="547200" cy="54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" name="Graphic 20">
              <a:extLst>
                <a:ext uri="{FF2B5EF4-FFF2-40B4-BE49-F238E27FC236}">
                  <a16:creationId xmlns:a16="http://schemas.microsoft.com/office/drawing/2014/main" id="{A65CD15C-0C8D-FB25-21AD-53BCBFE5F2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4"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rcRect/>
            <a:stretch/>
          </p:blipFill>
          <p:spPr bwMode="auto">
            <a:xfrm>
              <a:off x="2147594" y="1536700"/>
              <a:ext cx="547200" cy="54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" name="TextBox 22">
              <a:extLst>
                <a:ext uri="{FF2B5EF4-FFF2-40B4-BE49-F238E27FC236}">
                  <a16:creationId xmlns:a16="http://schemas.microsoft.com/office/drawing/2014/main" id="{D9267570-B733-4123-AA5C-75CC3151DC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4844" y="2047875"/>
              <a:ext cx="1431925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050" dirty="0"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Amazon ECR</a:t>
              </a:r>
            </a:p>
            <a:p>
              <a:pPr algn="ctr" eaLnBrk="1" hangingPunct="1"/>
              <a:r>
                <a:rPr lang="en-US" altLang="en-US" sz="1050" dirty="0" err="1"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コンテナイメージ</a:t>
              </a:r>
              <a:endParaRPr lang="en-US" altLang="en-US" sz="1050" dirty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62" name="カギ線コネクタ 92">
              <a:extLst>
                <a:ext uri="{FF2B5EF4-FFF2-40B4-BE49-F238E27FC236}">
                  <a16:creationId xmlns:a16="http://schemas.microsoft.com/office/drawing/2014/main" id="{BD49D8E8-549B-5C90-B8AC-45D69981B2B1}"/>
                </a:ext>
              </a:extLst>
            </p:cNvPr>
            <p:cNvCxnSpPr>
              <a:cxnSpLocks/>
              <a:stCxn id="56" idx="3"/>
            </p:cNvCxnSpPr>
            <p:nvPr/>
          </p:nvCxnSpPr>
          <p:spPr>
            <a:xfrm flipV="1">
              <a:off x="6420313" y="4822635"/>
              <a:ext cx="824008" cy="1510747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直線矢印コネクタ 65">
              <a:extLst>
                <a:ext uri="{FF2B5EF4-FFF2-40B4-BE49-F238E27FC236}">
                  <a16:creationId xmlns:a16="http://schemas.microsoft.com/office/drawing/2014/main" id="{37BD223F-C85F-A5D5-49E2-7183E887B46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71163" y="6373628"/>
              <a:ext cx="193342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カギ線コネクタ 16">
              <a:extLst>
                <a:ext uri="{FF2B5EF4-FFF2-40B4-BE49-F238E27FC236}">
                  <a16:creationId xmlns:a16="http://schemas.microsoft.com/office/drawing/2014/main" id="{C44F3226-A755-B5E7-14EF-3715C15FA404}"/>
                </a:ext>
              </a:extLst>
            </p:cNvPr>
            <p:cNvCxnSpPr>
              <a:cxnSpLocks/>
              <a:stCxn id="19" idx="2"/>
              <a:endCxn id="57" idx="3"/>
            </p:cNvCxnSpPr>
            <p:nvPr/>
          </p:nvCxnSpPr>
          <p:spPr>
            <a:xfrm rot="5400000">
              <a:off x="6194020" y="2569761"/>
              <a:ext cx="541725" cy="8335842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9" name="TextBox 13">
              <a:extLst>
                <a:ext uri="{FF2B5EF4-FFF2-40B4-BE49-F238E27FC236}">
                  <a16:creationId xmlns:a16="http://schemas.microsoft.com/office/drawing/2014/main" id="{85B5B6C6-7665-19D0-2A8A-7B916C8A12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19694" y="2049407"/>
              <a:ext cx="1506538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050" dirty="0">
                  <a:latin typeface="Arial" panose="020B0604020202020204" pitchFamily="34" charset="0"/>
                  <a:cs typeface="Arial" panose="020B0604020202020204" pitchFamily="34" charset="0"/>
                </a:rPr>
                <a:t>AWS Lambda</a:t>
              </a:r>
            </a:p>
            <a:p>
              <a:pPr algn="ctr" eaLnBrk="1" hangingPunct="1"/>
              <a:r>
                <a:rPr lang="en-US" altLang="en-US" sz="1050" dirty="0" err="1">
                  <a:latin typeface="Arial" panose="020B0604020202020204" pitchFamily="34" charset="0"/>
                  <a:cs typeface="Arial" panose="020B0604020202020204" pitchFamily="34" charset="0"/>
                </a:rPr>
                <a:t>ソースコード</a:t>
              </a:r>
              <a:endParaRPr lang="en-US" altLang="en-US" sz="10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0" name="Graphic 10">
              <a:extLst>
                <a:ext uri="{FF2B5EF4-FFF2-40B4-BE49-F238E27FC236}">
                  <a16:creationId xmlns:a16="http://schemas.microsoft.com/office/drawing/2014/main" id="{FBFCC718-7448-8417-78D4-A95BDE46AE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rcRect/>
            <a:stretch/>
          </p:blipFill>
          <p:spPr bwMode="auto">
            <a:xfrm>
              <a:off x="3331113" y="1539826"/>
              <a:ext cx="547200" cy="54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71" name="直線矢印コネクタ 70">
              <a:extLst>
                <a:ext uri="{FF2B5EF4-FFF2-40B4-BE49-F238E27FC236}">
                  <a16:creationId xmlns:a16="http://schemas.microsoft.com/office/drawing/2014/main" id="{720DC423-C8A7-9FF5-2511-A92ECFDD4565}"/>
                </a:ext>
              </a:extLst>
            </p:cNvPr>
            <p:cNvCxnSpPr>
              <a:cxnSpLocks/>
              <a:stCxn id="17" idx="3"/>
              <a:endCxn id="31" idx="1"/>
            </p:cNvCxnSpPr>
            <p:nvPr/>
          </p:nvCxnSpPr>
          <p:spPr>
            <a:xfrm flipV="1">
              <a:off x="3833672" y="3315352"/>
              <a:ext cx="1106475" cy="1380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カギ線コネクタ 51">
              <a:extLst>
                <a:ext uri="{FF2B5EF4-FFF2-40B4-BE49-F238E27FC236}">
                  <a16:creationId xmlns:a16="http://schemas.microsoft.com/office/drawing/2014/main" id="{ACC43189-6A59-2806-5A4A-AA85FD3CBBA0}"/>
                </a:ext>
              </a:extLst>
            </p:cNvPr>
            <p:cNvCxnSpPr>
              <a:cxnSpLocks/>
              <a:stCxn id="26" idx="0"/>
              <a:endCxn id="31" idx="1"/>
            </p:cNvCxnSpPr>
            <p:nvPr/>
          </p:nvCxnSpPr>
          <p:spPr>
            <a:xfrm rot="16200000" flipH="1">
              <a:off x="3656717" y="2031922"/>
              <a:ext cx="191072" cy="2375788"/>
            </a:xfrm>
            <a:prstGeom prst="bentConnector4">
              <a:avLst>
                <a:gd name="adj1" fmla="val -119641"/>
                <a:gd name="adj2" fmla="val 70787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カギ線コネクタ 66">
              <a:extLst>
                <a:ext uri="{FF2B5EF4-FFF2-40B4-BE49-F238E27FC236}">
                  <a16:creationId xmlns:a16="http://schemas.microsoft.com/office/drawing/2014/main" id="{7193A98A-80CA-C971-79B4-A156D8D75928}"/>
                </a:ext>
              </a:extLst>
            </p:cNvPr>
            <p:cNvCxnSpPr>
              <a:cxnSpLocks/>
              <a:stCxn id="30" idx="1"/>
              <a:endCxn id="61" idx="2"/>
            </p:cNvCxnSpPr>
            <p:nvPr/>
          </p:nvCxnSpPr>
          <p:spPr>
            <a:xfrm rot="10800000" flipV="1">
              <a:off x="2450807" y="1791563"/>
              <a:ext cx="2444438" cy="671810"/>
            </a:xfrm>
            <a:prstGeom prst="bentConnector4">
              <a:avLst>
                <a:gd name="adj1" fmla="val 26885"/>
                <a:gd name="adj2" fmla="val 134027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4" name="TextBox 20">
              <a:extLst>
                <a:ext uri="{FF2B5EF4-FFF2-40B4-BE49-F238E27FC236}">
                  <a16:creationId xmlns:a16="http://schemas.microsoft.com/office/drawing/2014/main" id="{D449C74F-E592-FAF8-4C60-9EEE9A21DF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76406" y="5656310"/>
              <a:ext cx="143351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100"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Amazon Aurora</a:t>
              </a:r>
            </a:p>
          </p:txBody>
        </p:sp>
        <p:pic>
          <p:nvPicPr>
            <p:cNvPr id="75" name="Graphic 7">
              <a:extLst>
                <a:ext uri="{FF2B5EF4-FFF2-40B4-BE49-F238E27FC236}">
                  <a16:creationId xmlns:a16="http://schemas.microsoft.com/office/drawing/2014/main" id="{CF856BB9-761F-D4C8-970C-F539B3A551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6">
              <a:extLst>
                <a:ext uri="{96DAC541-7B7A-43D3-8B79-37D633B846F1}">
                  <asvg:svgBlip xmlns:asvg="http://schemas.microsoft.com/office/drawing/2016/SVG/main" r:embed="rId37"/>
                </a:ext>
              </a:extLst>
            </a:blip>
            <a:srcRect/>
            <a:stretch/>
          </p:blipFill>
          <p:spPr bwMode="auto">
            <a:xfrm>
              <a:off x="2719479" y="5144158"/>
              <a:ext cx="547200" cy="54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76" name="カギ線コネクタ 20">
              <a:extLst>
                <a:ext uri="{FF2B5EF4-FFF2-40B4-BE49-F238E27FC236}">
                  <a16:creationId xmlns:a16="http://schemas.microsoft.com/office/drawing/2014/main" id="{BE92ACBB-B8DA-9A27-BA70-754865524613}"/>
                </a:ext>
              </a:extLst>
            </p:cNvPr>
            <p:cNvCxnSpPr>
              <a:cxnSpLocks/>
              <a:stCxn id="75" idx="3"/>
              <a:endCxn id="31" idx="1"/>
            </p:cNvCxnSpPr>
            <p:nvPr/>
          </p:nvCxnSpPr>
          <p:spPr>
            <a:xfrm flipV="1">
              <a:off x="3266679" y="3315352"/>
              <a:ext cx="1673468" cy="2102406"/>
            </a:xfrm>
            <a:prstGeom prst="bentConnector3">
              <a:avLst>
                <a:gd name="adj1" fmla="val 43572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カギ線コネクタ 32">
              <a:extLst>
                <a:ext uri="{FF2B5EF4-FFF2-40B4-BE49-F238E27FC236}">
                  <a16:creationId xmlns:a16="http://schemas.microsoft.com/office/drawing/2014/main" id="{39C296E9-1A27-A72C-7F7D-664CD1FFE93C}"/>
                </a:ext>
              </a:extLst>
            </p:cNvPr>
            <p:cNvCxnSpPr>
              <a:cxnSpLocks/>
              <a:stCxn id="27" idx="3"/>
              <a:endCxn id="59" idx="1"/>
            </p:cNvCxnSpPr>
            <p:nvPr/>
          </p:nvCxnSpPr>
          <p:spPr>
            <a:xfrm flipV="1">
              <a:off x="3292832" y="5713246"/>
              <a:ext cx="1729403" cy="649349"/>
            </a:xfrm>
            <a:prstGeom prst="bentConnector3">
              <a:avLst>
                <a:gd name="adj1" fmla="val 37559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78" name="Graphic 20">
              <a:extLst>
                <a:ext uri="{FF2B5EF4-FFF2-40B4-BE49-F238E27FC236}">
                  <a16:creationId xmlns:a16="http://schemas.microsoft.com/office/drawing/2014/main" id="{5CADB48F-17EB-7FD4-D80A-1E1F400AF2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8">
              <a:extLst>
                <a:ext uri="{96DAC541-7B7A-43D3-8B79-37D633B846F1}">
                  <asvg:svgBlip xmlns:asvg="http://schemas.microsoft.com/office/drawing/2016/SVG/main" r:embed="rId39"/>
                </a:ext>
              </a:extLst>
            </a:blip>
            <a:srcRect/>
            <a:stretch/>
          </p:blipFill>
          <p:spPr bwMode="auto">
            <a:xfrm>
              <a:off x="8998903" y="4970917"/>
              <a:ext cx="547200" cy="54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9" name="TextBox 12">
              <a:extLst>
                <a:ext uri="{FF2B5EF4-FFF2-40B4-BE49-F238E27FC236}">
                  <a16:creationId xmlns:a16="http://schemas.microsoft.com/office/drawing/2014/main" id="{004E023F-DF0B-045D-5C5E-5991111F36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32036" y="5486310"/>
              <a:ext cx="2279650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050" dirty="0"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Amazon Detective</a:t>
              </a:r>
            </a:p>
            <a:p>
              <a:pPr algn="ctr"/>
              <a:r>
                <a:rPr lang="en-US" altLang="en-US" sz="1050" dirty="0" err="1"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セキュリティ分析、視覚化</a:t>
              </a:r>
              <a:endParaRPr lang="en-US" altLang="en-US" sz="1050" dirty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80" name="カギ線コネクタ 39">
              <a:extLst>
                <a:ext uri="{FF2B5EF4-FFF2-40B4-BE49-F238E27FC236}">
                  <a16:creationId xmlns:a16="http://schemas.microsoft.com/office/drawing/2014/main" id="{B4E3C24C-B5FA-894D-A029-CA73FA227EAB}"/>
                </a:ext>
              </a:extLst>
            </p:cNvPr>
            <p:cNvCxnSpPr>
              <a:cxnSpLocks/>
              <a:stCxn id="20" idx="0"/>
              <a:endCxn id="78" idx="3"/>
            </p:cNvCxnSpPr>
            <p:nvPr/>
          </p:nvCxnSpPr>
          <p:spPr>
            <a:xfrm rot="16200000" flipV="1">
              <a:off x="9845120" y="4945500"/>
              <a:ext cx="464948" cy="1062982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487088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72673991-03FC-BF42-D552-54E336873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/>
              <a:t>5-2-11-2</a:t>
            </a:r>
            <a:r>
              <a:rPr kumimoji="1" lang="en-US" altLang="ja-JP" dirty="0"/>
              <a:t>. </a:t>
            </a:r>
            <a:r>
              <a:rPr kumimoji="1" lang="ja-JP" altLang="en-US" dirty="0"/>
              <a:t>セキュリティ</a:t>
            </a:r>
            <a:r>
              <a:rPr kumimoji="1" lang="en-US" altLang="ja-JP" dirty="0"/>
              <a:t>_</a:t>
            </a:r>
            <a:r>
              <a:rPr kumimoji="1" lang="ja-JP" altLang="en-US" dirty="0"/>
              <a:t>通信を介した攻撃への保護</a:t>
            </a: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F0ECA06B-BAE9-FA08-02DE-89BE8CF89AE0}"/>
              </a:ext>
            </a:extLst>
          </p:cNvPr>
          <p:cNvGrpSpPr/>
          <p:nvPr/>
        </p:nvGrpSpPr>
        <p:grpSpPr>
          <a:xfrm>
            <a:off x="5125511" y="2087788"/>
            <a:ext cx="7749640" cy="6987431"/>
            <a:chOff x="519225" y="706033"/>
            <a:chExt cx="7749640" cy="6987431"/>
          </a:xfrm>
        </p:grpSpPr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DE53E6D7-597E-9DE7-1EB6-B46818352EFC}"/>
                </a:ext>
              </a:extLst>
            </p:cNvPr>
            <p:cNvSpPr/>
            <p:nvPr/>
          </p:nvSpPr>
          <p:spPr>
            <a:xfrm>
              <a:off x="6005704" y="3400204"/>
              <a:ext cx="1998134" cy="1792685"/>
            </a:xfrm>
            <a:prstGeom prst="rect">
              <a:avLst/>
            </a:prstGeom>
            <a:solidFill>
              <a:srgbClr val="45DAFF">
                <a:alpha val="30196"/>
              </a:srgbClr>
            </a:solidFill>
            <a:ln w="28575">
              <a:noFill/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/>
              <a:endParaRPr kumimoji="1" lang="ja-JP" altLang="en-US" sz="160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endParaRPr>
            </a:p>
          </p:txBody>
        </p:sp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514B20C5-A145-0CAC-1033-AF4EF212DBBC}"/>
                </a:ext>
              </a:extLst>
            </p:cNvPr>
            <p:cNvSpPr/>
            <p:nvPr/>
          </p:nvSpPr>
          <p:spPr>
            <a:xfrm>
              <a:off x="1705283" y="943430"/>
              <a:ext cx="6298539" cy="2455986"/>
            </a:xfrm>
            <a:prstGeom prst="rect">
              <a:avLst/>
            </a:prstGeom>
            <a:solidFill>
              <a:srgbClr val="45DAFF">
                <a:alpha val="30196"/>
              </a:srgbClr>
            </a:solidFill>
            <a:ln w="28575">
              <a:noFill/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/>
              <a:r>
                <a:rPr kumimoji="1" lang="ja-JP" altLang="en-US" sz="1600">
                  <a:solidFill>
                    <a:schemeClr val="tx1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セキュリティ</a:t>
              </a:r>
              <a:r>
                <a:rPr kumimoji="1" lang="en-US" altLang="ja-JP" sz="1600">
                  <a:solidFill>
                    <a:schemeClr val="tx1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_</a:t>
              </a:r>
              <a:r>
                <a:rPr kumimoji="1" lang="ja-JP" altLang="en-US" sz="1600">
                  <a:solidFill>
                    <a:schemeClr val="tx1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通信を介した攻撃への保護</a:t>
              </a:r>
            </a:p>
          </p:txBody>
        </p:sp>
        <p:sp>
          <p:nvSpPr>
            <p:cNvPr id="6" name="Rectangle 78">
              <a:extLst>
                <a:ext uri="{FF2B5EF4-FFF2-40B4-BE49-F238E27FC236}">
                  <a16:creationId xmlns:a16="http://schemas.microsoft.com/office/drawing/2014/main" id="{3F9967D1-0CA5-D8E5-96B6-CBBAE39B1D3E}"/>
                </a:ext>
              </a:extLst>
            </p:cNvPr>
            <p:cNvSpPr/>
            <p:nvPr/>
          </p:nvSpPr>
          <p:spPr>
            <a:xfrm>
              <a:off x="1569125" y="707621"/>
              <a:ext cx="6699740" cy="6985843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2920" tIns="9144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AWS Cloud</a:t>
              </a:r>
            </a:p>
          </p:txBody>
        </p:sp>
        <p:pic>
          <p:nvPicPr>
            <p:cNvPr id="7" name="Graphic 79">
              <a:extLst>
                <a:ext uri="{FF2B5EF4-FFF2-40B4-BE49-F238E27FC236}">
                  <a16:creationId xmlns:a16="http://schemas.microsoft.com/office/drawing/2014/main" id="{E408F8C2-3D84-4F5F-05E0-C9D2A514CD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1569125" y="706033"/>
              <a:ext cx="381000" cy="381000"/>
            </a:xfrm>
            <a:prstGeom prst="rect">
              <a:avLst/>
            </a:prstGeom>
          </p:spPr>
        </p:pic>
        <p:sp>
          <p:nvSpPr>
            <p:cNvPr id="8" name="Rectangle 115">
              <a:extLst>
                <a:ext uri="{FF2B5EF4-FFF2-40B4-BE49-F238E27FC236}">
                  <a16:creationId xmlns:a16="http://schemas.microsoft.com/office/drawing/2014/main" id="{ED7D104A-FFC4-978A-0F2C-62202CE49D78}"/>
                </a:ext>
              </a:extLst>
            </p:cNvPr>
            <p:cNvSpPr/>
            <p:nvPr/>
          </p:nvSpPr>
          <p:spPr>
            <a:xfrm>
              <a:off x="2302933" y="3561844"/>
              <a:ext cx="5768623" cy="4069445"/>
            </a:xfrm>
            <a:prstGeom prst="rect">
              <a:avLst/>
            </a:prstGeom>
            <a:noFill/>
            <a:ln w="15875">
              <a:solidFill>
                <a:srgbClr val="7D899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12">
              <a:extLst>
                <a:ext uri="{FF2B5EF4-FFF2-40B4-BE49-F238E27FC236}">
                  <a16:creationId xmlns:a16="http://schemas.microsoft.com/office/drawing/2014/main" id="{AE4A02B4-3768-F39E-286E-01BB2DCD7E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9225" y="2777519"/>
              <a:ext cx="664814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 dirty="0" err="1"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利用者</a:t>
              </a:r>
              <a:endParaRPr lang="en-US" altLang="en-US" sz="12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endParaRPr>
            </a:p>
          </p:txBody>
        </p:sp>
        <p:pic>
          <p:nvPicPr>
            <p:cNvPr id="10" name="Graphic 23">
              <a:extLst>
                <a:ext uri="{FF2B5EF4-FFF2-40B4-BE49-F238E27FC236}">
                  <a16:creationId xmlns:a16="http://schemas.microsoft.com/office/drawing/2014/main" id="{9FE2FFD6-F5D5-E965-658E-F1F98497C5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 bwMode="auto">
            <a:xfrm flipH="1">
              <a:off x="627181" y="2374427"/>
              <a:ext cx="469900" cy="469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1" name="直線矢印コネクタ 10">
              <a:extLst>
                <a:ext uri="{FF2B5EF4-FFF2-40B4-BE49-F238E27FC236}">
                  <a16:creationId xmlns:a16="http://schemas.microsoft.com/office/drawing/2014/main" id="{E91E821F-F612-5611-F269-6F54F5DC1EDE}"/>
                </a:ext>
              </a:extLst>
            </p:cNvPr>
            <p:cNvCxnSpPr>
              <a:cxnSpLocks/>
            </p:cNvCxnSpPr>
            <p:nvPr/>
          </p:nvCxnSpPr>
          <p:spPr>
            <a:xfrm>
              <a:off x="6863645" y="3262488"/>
              <a:ext cx="0" cy="100471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2" name="Graphic 8">
              <a:extLst>
                <a:ext uri="{FF2B5EF4-FFF2-40B4-BE49-F238E27FC236}">
                  <a16:creationId xmlns:a16="http://schemas.microsoft.com/office/drawing/2014/main" id="{27452DDA-7811-617F-B159-8237BBC2C0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 bwMode="auto">
            <a:xfrm>
              <a:off x="4302018" y="2207951"/>
              <a:ext cx="547200" cy="54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11">
              <a:extLst>
                <a:ext uri="{FF2B5EF4-FFF2-40B4-BE49-F238E27FC236}">
                  <a16:creationId xmlns:a16="http://schemas.microsoft.com/office/drawing/2014/main" id="{7C119534-2D8E-47AE-FF97-396FF32A92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24133" y="2740037"/>
              <a:ext cx="107723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000" dirty="0"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AWS WAF</a:t>
              </a:r>
            </a:p>
            <a:p>
              <a:pPr algn="ctr" eaLnBrk="1" hangingPunct="1"/>
              <a:r>
                <a:rPr lang="ja-JP" altLang="en-US" sz="1000" dirty="0"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サービス保護</a:t>
              </a:r>
              <a:endParaRPr lang="en-US" altLang="ja-JP" sz="10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endParaRPr>
            </a:p>
          </p:txBody>
        </p:sp>
        <p:cxnSp>
          <p:nvCxnSpPr>
            <p:cNvPr id="14" name="直線矢印コネクタ 13">
              <a:extLst>
                <a:ext uri="{FF2B5EF4-FFF2-40B4-BE49-F238E27FC236}">
                  <a16:creationId xmlns:a16="http://schemas.microsoft.com/office/drawing/2014/main" id="{899FB9CF-937E-32D2-8752-633608ACBECA}"/>
                </a:ext>
              </a:extLst>
            </p:cNvPr>
            <p:cNvCxnSpPr>
              <a:cxnSpLocks/>
            </p:cNvCxnSpPr>
            <p:nvPr/>
          </p:nvCxnSpPr>
          <p:spPr>
            <a:xfrm>
              <a:off x="1140177" y="2551289"/>
              <a:ext cx="314960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TextBox 20">
              <a:extLst>
                <a:ext uri="{FF2B5EF4-FFF2-40B4-BE49-F238E27FC236}">
                  <a16:creationId xmlns:a16="http://schemas.microsoft.com/office/drawing/2014/main" id="{DF98E7AC-7BF2-2E8B-C0F0-2C62A7A5E7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67299" y="3557457"/>
              <a:ext cx="105324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ja-JP" altLang="en-US" sz="1600" dirty="0"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連携機能</a:t>
              </a:r>
            </a:p>
          </p:txBody>
        </p:sp>
        <p:sp>
          <p:nvSpPr>
            <p:cNvPr id="16" name="TextBox 20">
              <a:extLst>
                <a:ext uri="{FF2B5EF4-FFF2-40B4-BE49-F238E27FC236}">
                  <a16:creationId xmlns:a16="http://schemas.microsoft.com/office/drawing/2014/main" id="{131F10C4-4E76-0058-992F-367F54E5BC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70671" y="3800961"/>
              <a:ext cx="196426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ja-JP" altLang="en-US" sz="1200" dirty="0"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業務アプリケーションを提供する機能ブロック</a:t>
              </a:r>
              <a:endParaRPr lang="en-US" altLang="ja-JP" sz="1200" dirty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TextBox 20">
              <a:extLst>
                <a:ext uri="{FF2B5EF4-FFF2-40B4-BE49-F238E27FC236}">
                  <a16:creationId xmlns:a16="http://schemas.microsoft.com/office/drawing/2014/main" id="{44FCE5C1-13C1-E0FE-20B3-FB6AE10405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93337" y="4255707"/>
              <a:ext cx="2090959" cy="24929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ja-JP" altLang="en-US" sz="1200" dirty="0"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例</a:t>
              </a:r>
            </a:p>
            <a:p>
              <a:pPr marL="285750" indent="-285750" eaLnBrk="1" hangingPunct="1">
                <a:buFont typeface="Arial" panose="020B0604020202020204" pitchFamily="34" charset="0"/>
                <a:buChar char="•"/>
              </a:pPr>
              <a:r>
                <a:rPr lang="ja-JP" altLang="en-US" sz="1200"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申請・届出</a:t>
              </a:r>
              <a:r>
                <a:rPr lang="en-US" altLang="ja-JP" sz="1200" dirty="0"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_</a:t>
              </a:r>
              <a:r>
                <a:rPr lang="ja-JP" altLang="en-US" sz="1200"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申請</a:t>
              </a:r>
              <a:r>
                <a:rPr lang="ja-JP" altLang="en-US" sz="1200" dirty="0"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・届出機能</a:t>
              </a:r>
              <a:endParaRPr lang="en-US" altLang="ja-JP" sz="12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endParaRPr>
            </a:p>
            <a:p>
              <a:pPr marL="285750" indent="-285750">
                <a:buFont typeface="Arial,Sans-Serif" panose="020B0604020202020204" pitchFamily="34" charset="0"/>
                <a:buChar char="•"/>
              </a:pPr>
              <a:r>
                <a:rPr lang="ja-JP" altLang="en-US" sz="1200"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利用者認証</a:t>
              </a:r>
              <a:r>
                <a:rPr lang="en-US" altLang="ja-JP" sz="1200" dirty="0"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_</a:t>
              </a:r>
              <a:r>
                <a:rPr lang="ja-JP" altLang="en-US" sz="1200"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本人</a:t>
              </a:r>
              <a:r>
                <a:rPr lang="ja-JP" altLang="en-US" sz="1200" dirty="0"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確認機能</a:t>
              </a:r>
              <a:endParaRPr lang="en-US" altLang="ja-JP" sz="12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endParaRPr>
            </a:p>
            <a:p>
              <a:pPr marL="285750" indent="-285750">
                <a:buFont typeface="Arial,Sans-Serif" panose="020B0604020202020204" pitchFamily="34" charset="0"/>
                <a:buChar char="•"/>
              </a:pPr>
              <a:r>
                <a:rPr lang="ja-JP" altLang="en-US" sz="1200">
                  <a:latin typeface="Amazon Ember"/>
                  <a:ea typeface="Amazon Ember" panose="020B0603020204020204" pitchFamily="34" charset="0"/>
                  <a:cs typeface="Amazon Ember" panose="020B0603020204020204" pitchFamily="34" charset="0"/>
                </a:rPr>
                <a:t>利用者認証</a:t>
              </a:r>
              <a:r>
                <a:rPr lang="en-US" altLang="ja-JP" sz="1200" dirty="0">
                  <a:latin typeface="Amazon Ember"/>
                  <a:ea typeface="Amazon Ember" panose="020B0603020204020204" pitchFamily="34" charset="0"/>
                  <a:cs typeface="Amazon Ember" panose="020B0603020204020204" pitchFamily="34" charset="0"/>
                </a:rPr>
                <a:t>_</a:t>
              </a:r>
              <a:r>
                <a:rPr lang="ja-JP" altLang="en-US" sz="1200">
                  <a:latin typeface="Amazon Ember"/>
                  <a:ea typeface="Amazon Ember" panose="020B0603020204020204" pitchFamily="34" charset="0"/>
                  <a:cs typeface="Amazon Ember" panose="020B0603020204020204" pitchFamily="34" charset="0"/>
                </a:rPr>
                <a:t>ユーザ認証機能</a:t>
              </a:r>
              <a:endParaRPr lang="en-US" altLang="ja-JP" sz="1200" dirty="0">
                <a:latin typeface="Amazon Ember"/>
                <a:ea typeface="Amazon Ember" panose="020B0603020204020204" pitchFamily="34" charset="0"/>
                <a:cs typeface="Amazon Ember" panose="020B0603020204020204" pitchFamily="34" charset="0"/>
              </a:endParaRPr>
            </a:p>
            <a:p>
              <a:pPr marL="285750" indent="-285750">
                <a:buFont typeface="Arial,Sans-Serif" panose="020B0604020202020204" pitchFamily="34" charset="0"/>
                <a:buChar char="•"/>
              </a:pPr>
              <a:r>
                <a:rPr lang="ja-JP" altLang="en-US" sz="1200">
                  <a:latin typeface="Amazon Ember"/>
                  <a:ea typeface="Amazon Ember" panose="020B0603020204020204" pitchFamily="34" charset="0"/>
                  <a:cs typeface="Amazon Ember" panose="020B0603020204020204" pitchFamily="34" charset="0"/>
                </a:rPr>
                <a:t>コンテンツ管理</a:t>
              </a:r>
              <a:r>
                <a:rPr lang="en-US" altLang="ja-JP" sz="1200" dirty="0">
                  <a:latin typeface="Amazon Ember"/>
                  <a:ea typeface="Amazon Ember" panose="020B0603020204020204" pitchFamily="34" charset="0"/>
                  <a:cs typeface="Amazon Ember" panose="020B0603020204020204" pitchFamily="34" charset="0"/>
                </a:rPr>
                <a:t>_Web</a:t>
              </a:r>
              <a:r>
                <a:rPr lang="ja-JP" altLang="en-US" sz="1200">
                  <a:latin typeface="Amazon Ember"/>
                  <a:ea typeface="Amazon Ember" panose="020B0603020204020204" pitchFamily="34" charset="0"/>
                  <a:cs typeface="Amazon Ember" panose="020B0603020204020204" pitchFamily="34" charset="0"/>
                </a:rPr>
                <a:t>ページ</a:t>
              </a:r>
              <a:r>
                <a:rPr lang="en-US" altLang="ja-JP" sz="1200" dirty="0">
                  <a:latin typeface="Amazon Ember"/>
                  <a:ea typeface="Amazon Ember" panose="020B0603020204020204" pitchFamily="34" charset="0"/>
                  <a:cs typeface="Amazon Ember" panose="020B0603020204020204" pitchFamily="34" charset="0"/>
                </a:rPr>
                <a:t>(</a:t>
              </a:r>
              <a:r>
                <a:rPr lang="ja-JP" altLang="en-US" sz="1200">
                  <a:latin typeface="Amazon Ember"/>
                  <a:ea typeface="Amazon Ember" panose="020B0603020204020204" pitchFamily="34" charset="0"/>
                  <a:cs typeface="Amazon Ember" panose="020B0603020204020204" pitchFamily="34" charset="0"/>
                </a:rPr>
                <a:t>動的コンテンツ</a:t>
              </a:r>
              <a:r>
                <a:rPr lang="en-US" altLang="ja-JP" sz="1200" dirty="0">
                  <a:latin typeface="Amazon Ember"/>
                  <a:ea typeface="Amazon Ember" panose="020B0603020204020204" pitchFamily="34" charset="0"/>
                  <a:cs typeface="Amazon Ember" panose="020B0603020204020204" pitchFamily="34" charset="0"/>
                </a:rPr>
                <a:t>)</a:t>
              </a:r>
              <a:r>
                <a:rPr lang="ja-JP" altLang="en-US" sz="1200">
                  <a:latin typeface="Amazon Ember"/>
                  <a:ea typeface="Amazon Ember" panose="020B0603020204020204" pitchFamily="34" charset="0"/>
                  <a:cs typeface="Amazon Ember" panose="020B0603020204020204" pitchFamily="34" charset="0"/>
                </a:rPr>
                <a:t>公開機能</a:t>
              </a:r>
              <a:endParaRPr lang="en-US" altLang="ja-JP" sz="1200" dirty="0">
                <a:latin typeface="Amazon Ember"/>
                <a:ea typeface="Amazon Ember" panose="020B0603020204020204" pitchFamily="34" charset="0"/>
                <a:cs typeface="Amazon Ember" panose="020B0603020204020204" pitchFamily="34" charset="0"/>
              </a:endParaRPr>
            </a:p>
            <a:p>
              <a:pPr marL="285750" indent="-285750">
                <a:buFont typeface="Arial,Sans-Serif" panose="020B0604020202020204" pitchFamily="34" charset="0"/>
                <a:buChar char="•"/>
              </a:pPr>
              <a:r>
                <a:rPr lang="ja-JP" altLang="en-US" sz="1200">
                  <a:latin typeface="Amazon Ember"/>
                  <a:ea typeface="Amazon Ember" panose="020B0603020204020204" pitchFamily="34" charset="0"/>
                  <a:cs typeface="Amazon Ember" panose="020B0603020204020204" pitchFamily="34" charset="0"/>
                </a:rPr>
                <a:t>コンテンツ管理</a:t>
              </a:r>
              <a:r>
                <a:rPr lang="en-US" altLang="ja-JP" sz="1200" dirty="0">
                  <a:latin typeface="Amazon Ember"/>
                  <a:ea typeface="Amazon Ember" panose="020B0603020204020204" pitchFamily="34" charset="0"/>
                  <a:cs typeface="Amazon Ember" panose="020B0603020204020204" pitchFamily="34" charset="0"/>
                </a:rPr>
                <a:t>_Web</a:t>
              </a:r>
              <a:r>
                <a:rPr lang="ja-JP" altLang="en-US" sz="1200">
                  <a:latin typeface="Amazon Ember"/>
                  <a:ea typeface="Amazon Ember" panose="020B0603020204020204" pitchFamily="34" charset="0"/>
                  <a:cs typeface="Amazon Ember" panose="020B0603020204020204" pitchFamily="34" charset="0"/>
                </a:rPr>
                <a:t>ページ</a:t>
              </a:r>
              <a:r>
                <a:rPr lang="en-US" altLang="ja-JP" sz="1200" dirty="0">
                  <a:latin typeface="Amazon Ember"/>
                  <a:ea typeface="Amazon Ember" panose="020B0603020204020204" pitchFamily="34" charset="0"/>
                  <a:cs typeface="Amazon Ember" panose="020B0603020204020204" pitchFamily="34" charset="0"/>
                </a:rPr>
                <a:t>(</a:t>
              </a:r>
              <a:r>
                <a:rPr lang="ja-JP" altLang="en-US" sz="1200">
                  <a:latin typeface="Amazon Ember"/>
                  <a:ea typeface="Amazon Ember" panose="020B0603020204020204" pitchFamily="34" charset="0"/>
                  <a:cs typeface="Amazon Ember" panose="020B0603020204020204" pitchFamily="34" charset="0"/>
                </a:rPr>
                <a:t>静的コンテンツ</a:t>
              </a:r>
              <a:r>
                <a:rPr lang="en-US" altLang="ja-JP" sz="1200" dirty="0">
                  <a:latin typeface="Amazon Ember"/>
                  <a:ea typeface="Amazon Ember" panose="020B0603020204020204" pitchFamily="34" charset="0"/>
                  <a:cs typeface="Amazon Ember" panose="020B0603020204020204" pitchFamily="34" charset="0"/>
                </a:rPr>
                <a:t>)</a:t>
              </a:r>
              <a:r>
                <a:rPr lang="ja-JP" altLang="en-US" sz="1200">
                  <a:latin typeface="Amazon Ember"/>
                  <a:ea typeface="Amazon Ember" panose="020B0603020204020204" pitchFamily="34" charset="0"/>
                  <a:cs typeface="Amazon Ember" panose="020B0603020204020204" pitchFamily="34" charset="0"/>
                </a:rPr>
                <a:t>公開機能</a:t>
              </a:r>
              <a:endParaRPr lang="en-US" altLang="ja-JP" sz="1200" dirty="0">
                <a:latin typeface="Amazon Ember"/>
                <a:ea typeface="Amazon Ember" panose="020B0603020204020204" pitchFamily="34" charset="0"/>
                <a:cs typeface="Amazon Ember" panose="020B0603020204020204" pitchFamily="34" charset="0"/>
              </a:endParaRPr>
            </a:p>
          </p:txBody>
        </p:sp>
        <p:sp>
          <p:nvSpPr>
            <p:cNvPr id="18" name="Rectangle 86">
              <a:extLst>
                <a:ext uri="{FF2B5EF4-FFF2-40B4-BE49-F238E27FC236}">
                  <a16:creationId xmlns:a16="http://schemas.microsoft.com/office/drawing/2014/main" id="{476FFEDE-864C-347C-9B30-4983CE4936F5}"/>
                </a:ext>
              </a:extLst>
            </p:cNvPr>
            <p:cNvSpPr/>
            <p:nvPr/>
          </p:nvSpPr>
          <p:spPr>
            <a:xfrm>
              <a:off x="4666517" y="3710242"/>
              <a:ext cx="3258298" cy="1493936"/>
            </a:xfrm>
            <a:prstGeom prst="rect">
              <a:avLst/>
            </a:prstGeom>
            <a:noFill/>
            <a:ln w="15875">
              <a:solidFill>
                <a:srgbClr val="8C4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2920" tIns="9144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dirty="0">
                  <a:ln w="0"/>
                  <a:solidFill>
                    <a:schemeClr val="tx1"/>
                  </a:solidFill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Virtual private cloud (VPC)</a:t>
              </a:r>
            </a:p>
          </p:txBody>
        </p:sp>
        <p:pic>
          <p:nvPicPr>
            <p:cNvPr id="19" name="Graphic 87">
              <a:extLst>
                <a:ext uri="{FF2B5EF4-FFF2-40B4-BE49-F238E27FC236}">
                  <a16:creationId xmlns:a16="http://schemas.microsoft.com/office/drawing/2014/main" id="{9E773879-18CC-4202-F9AC-011009F8476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/>
          </p:blipFill>
          <p:spPr>
            <a:xfrm>
              <a:off x="4670482" y="3719976"/>
              <a:ext cx="330517" cy="330517"/>
            </a:xfrm>
            <a:prstGeom prst="rect">
              <a:avLst/>
            </a:prstGeom>
          </p:spPr>
        </p:pic>
        <p:pic>
          <p:nvPicPr>
            <p:cNvPr id="20" name="Graphic 6">
              <a:extLst>
                <a:ext uri="{FF2B5EF4-FFF2-40B4-BE49-F238E27FC236}">
                  <a16:creationId xmlns:a16="http://schemas.microsoft.com/office/drawing/2014/main" id="{409BAFB4-1542-0ECB-ADEA-54E41F0BE2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/>
          </p:blipFill>
          <p:spPr bwMode="auto">
            <a:xfrm>
              <a:off x="5051432" y="4390564"/>
              <a:ext cx="360000" cy="3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47C9037-7D89-8281-C9F7-0281110943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4297" y="4769052"/>
              <a:ext cx="1747170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0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Elastic Load </a:t>
              </a:r>
            </a:p>
            <a:p>
              <a:pPr algn="ctr" eaLnBrk="1" hangingPunct="1"/>
              <a:r>
                <a:rPr lang="en-US" altLang="en-US" sz="10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Balancing</a:t>
              </a:r>
              <a:r>
                <a:rPr lang="ja-JP" altLang="en-US" sz="10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　</a:t>
              </a:r>
              <a:r>
                <a:rPr lang="en-US" altLang="en-US" sz="1000" dirty="0" err="1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負荷分散</a:t>
              </a:r>
              <a:endParaRPr lang="en-US" altLang="en-US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  <a:p>
              <a:pPr algn="ctr" eaLnBrk="1" hangingPunct="1"/>
              <a:endParaRPr lang="en-US" altLang="en-US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</p:txBody>
        </p:sp>
        <p:grpSp>
          <p:nvGrpSpPr>
            <p:cNvPr id="22" name="グループ化 21">
              <a:extLst>
                <a:ext uri="{FF2B5EF4-FFF2-40B4-BE49-F238E27FC236}">
                  <a16:creationId xmlns:a16="http://schemas.microsoft.com/office/drawing/2014/main" id="{EC58CDB9-B97B-3798-183B-4603BFAD6A46}"/>
                </a:ext>
              </a:extLst>
            </p:cNvPr>
            <p:cNvGrpSpPr/>
            <p:nvPr/>
          </p:nvGrpSpPr>
          <p:grpSpPr>
            <a:xfrm>
              <a:off x="4465999" y="5270259"/>
              <a:ext cx="1697754" cy="1525284"/>
              <a:chOff x="1767936" y="3678526"/>
              <a:chExt cx="1697754" cy="1525284"/>
            </a:xfrm>
          </p:grpSpPr>
          <p:pic>
            <p:nvPicPr>
              <p:cNvPr id="47" name="Graphic 17">
                <a:extLst>
                  <a:ext uri="{FF2B5EF4-FFF2-40B4-BE49-F238E27FC236}">
                    <a16:creationId xmlns:a16="http://schemas.microsoft.com/office/drawing/2014/main" id="{97DEC995-5185-0660-B087-3C28B033823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rcRect/>
              <a:stretch/>
            </p:blipFill>
            <p:spPr bwMode="auto">
              <a:xfrm>
                <a:off x="2373348" y="3678526"/>
                <a:ext cx="360000" cy="36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8" name="TextBox 9">
                <a:extLst>
                  <a:ext uri="{FF2B5EF4-FFF2-40B4-BE49-F238E27FC236}">
                    <a16:creationId xmlns:a16="http://schemas.microsoft.com/office/drawing/2014/main" id="{009A26D6-CF6F-AD8A-0EC8-534FB119EB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67936" y="4043997"/>
                <a:ext cx="169775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900" dirty="0">
                    <a:latin typeface="Amazon Ember" panose="020B0603020204020204" pitchFamily="34" charset="0"/>
                    <a:ea typeface="Amazon Ember" panose="020B0603020204020204" pitchFamily="34" charset="0"/>
                    <a:cs typeface="Amazon Ember" panose="020B0603020204020204" pitchFamily="34" charset="0"/>
                  </a:rPr>
                  <a:t>Amazon API Gateway</a:t>
                </a:r>
              </a:p>
              <a:p>
                <a:pPr algn="ctr" eaLnBrk="1" hangingPunct="1"/>
                <a:r>
                  <a:rPr lang="ja-JP" altLang="en-US" sz="900" dirty="0">
                    <a:latin typeface="Amazon Ember" panose="020B0603020204020204" pitchFamily="34" charset="0"/>
                    <a:ea typeface="Amazon Ember" panose="020B0603020204020204" pitchFamily="34" charset="0"/>
                    <a:cs typeface="Amazon Ember" panose="020B0603020204020204" pitchFamily="34" charset="0"/>
                  </a:rPr>
                  <a:t>バックエンド</a:t>
                </a:r>
                <a:r>
                  <a:rPr lang="en-US" altLang="ja-JP" sz="900" dirty="0">
                    <a:latin typeface="Amazon Ember" panose="020B0603020204020204" pitchFamily="34" charset="0"/>
                    <a:ea typeface="Amazon Ember" panose="020B0603020204020204" pitchFamily="34" charset="0"/>
                    <a:cs typeface="Amazon Ember" panose="020B0603020204020204" pitchFamily="34" charset="0"/>
                  </a:rPr>
                  <a:t>API</a:t>
                </a:r>
                <a:endParaRPr lang="en-US" altLang="en-US" sz="900" dirty="0"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endParaRPr>
              </a:p>
            </p:txBody>
          </p:sp>
          <p:pic>
            <p:nvPicPr>
              <p:cNvPr id="49" name="Graphic 19">
                <a:extLst>
                  <a:ext uri="{FF2B5EF4-FFF2-40B4-BE49-F238E27FC236}">
                    <a16:creationId xmlns:a16="http://schemas.microsoft.com/office/drawing/2014/main" id="{1F3EF089-9B4F-A51A-5802-35626BDFF66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rcRect/>
              <a:stretch/>
            </p:blipFill>
            <p:spPr bwMode="auto">
              <a:xfrm>
                <a:off x="2396941" y="4446798"/>
                <a:ext cx="360000" cy="36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0" name="TextBox 11">
                <a:extLst>
                  <a:ext uri="{FF2B5EF4-FFF2-40B4-BE49-F238E27FC236}">
                    <a16:creationId xmlns:a16="http://schemas.microsoft.com/office/drawing/2014/main" id="{692EFD46-C52A-D0CB-F394-D1826E3A4C8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72934" y="4834478"/>
                <a:ext cx="1692755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900" dirty="0">
                    <a:latin typeface="Amazon Ember" panose="020B0603020204020204" pitchFamily="34" charset="0"/>
                    <a:ea typeface="Amazon Ember" panose="020B0603020204020204" pitchFamily="34" charset="0"/>
                    <a:cs typeface="Amazon Ember" panose="020B0603020204020204" pitchFamily="34" charset="0"/>
                  </a:rPr>
                  <a:t>Amazon CloudFront</a:t>
                </a:r>
              </a:p>
              <a:p>
                <a:pPr algn="ctr" eaLnBrk="1" hangingPunct="1"/>
                <a:r>
                  <a:rPr lang="ja-JP" altLang="en-US" sz="900" dirty="0">
                    <a:latin typeface="Amazon Ember" panose="020B0603020204020204" pitchFamily="34" charset="0"/>
                    <a:ea typeface="Amazon Ember" panose="020B0603020204020204" pitchFamily="34" charset="0"/>
                    <a:cs typeface="Amazon Ember" panose="020B0603020204020204" pitchFamily="34" charset="0"/>
                  </a:rPr>
                  <a:t>フロントエンド配信</a:t>
                </a:r>
                <a:r>
                  <a:rPr lang="en-US" altLang="ja-JP" sz="900" dirty="0">
                    <a:latin typeface="Amazon Ember" panose="020B0603020204020204" pitchFamily="34" charset="0"/>
                    <a:ea typeface="Amazon Ember" panose="020B0603020204020204" pitchFamily="34" charset="0"/>
                    <a:cs typeface="Amazon Ember" panose="020B0603020204020204" pitchFamily="34" charset="0"/>
                  </a:rPr>
                  <a:t>CDN</a:t>
                </a:r>
                <a:endParaRPr lang="en-US" altLang="en-US" sz="900" dirty="0"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endParaRPr>
              </a:p>
            </p:txBody>
          </p:sp>
        </p:grpSp>
        <p:pic>
          <p:nvPicPr>
            <p:cNvPr id="23" name="Graphic 17">
              <a:extLst>
                <a:ext uri="{FF2B5EF4-FFF2-40B4-BE49-F238E27FC236}">
                  <a16:creationId xmlns:a16="http://schemas.microsoft.com/office/drawing/2014/main" id="{F356E6CF-F764-2877-AE35-0AA3FB0586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/>
          </p:blipFill>
          <p:spPr bwMode="auto">
            <a:xfrm>
              <a:off x="5114629" y="6827013"/>
              <a:ext cx="360000" cy="3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TextBox 9">
              <a:extLst>
                <a:ext uri="{FF2B5EF4-FFF2-40B4-BE49-F238E27FC236}">
                  <a16:creationId xmlns:a16="http://schemas.microsoft.com/office/drawing/2014/main" id="{D64D50D1-B4EC-BFDB-9E3C-A8525CD5CF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80059" y="7157295"/>
              <a:ext cx="1280877" cy="507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9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Amazon Cognito</a:t>
              </a:r>
            </a:p>
            <a:p>
              <a:pPr algn="ctr" eaLnBrk="1" hangingPunct="1"/>
              <a:r>
                <a:rPr lang="en-US" altLang="en-US" sz="9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(</a:t>
              </a:r>
              <a:r>
                <a:rPr lang="en-US" altLang="en-US" sz="900" dirty="0" err="1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ユーザプール</a:t>
              </a:r>
              <a:r>
                <a:rPr lang="en-US" altLang="en-US" sz="9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)</a:t>
              </a:r>
            </a:p>
            <a:p>
              <a:pPr algn="ctr" eaLnBrk="1" hangingPunct="1"/>
              <a:r>
                <a:rPr lang="en-US" altLang="en-US" sz="900" dirty="0" err="1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ユーザ管理</a:t>
              </a:r>
              <a:endParaRPr lang="en-US" altLang="en-US" sz="9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</p:txBody>
        </p:sp>
        <p:cxnSp>
          <p:nvCxnSpPr>
            <p:cNvPr id="25" name="カギ線コネクタ 124">
              <a:extLst>
                <a:ext uri="{FF2B5EF4-FFF2-40B4-BE49-F238E27FC236}">
                  <a16:creationId xmlns:a16="http://schemas.microsoft.com/office/drawing/2014/main" id="{112073ED-3642-26FA-E0C3-A0E39B09CF34}"/>
                </a:ext>
              </a:extLst>
            </p:cNvPr>
            <p:cNvCxnSpPr>
              <a:cxnSpLocks/>
              <a:stCxn id="13" idx="2"/>
              <a:endCxn id="20" idx="1"/>
            </p:cNvCxnSpPr>
            <p:nvPr/>
          </p:nvCxnSpPr>
          <p:spPr>
            <a:xfrm rot="16200000" flipH="1">
              <a:off x="4091883" y="3611014"/>
              <a:ext cx="1430417" cy="488681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カギ線コネクタ 125">
              <a:extLst>
                <a:ext uri="{FF2B5EF4-FFF2-40B4-BE49-F238E27FC236}">
                  <a16:creationId xmlns:a16="http://schemas.microsoft.com/office/drawing/2014/main" id="{A589CC75-E0FB-43E0-6C8C-2CE9BC8C2EEC}"/>
                </a:ext>
              </a:extLst>
            </p:cNvPr>
            <p:cNvCxnSpPr>
              <a:cxnSpLocks/>
              <a:stCxn id="13" idx="2"/>
              <a:endCxn id="47" idx="1"/>
            </p:cNvCxnSpPr>
            <p:nvPr/>
          </p:nvCxnSpPr>
          <p:spPr>
            <a:xfrm rot="16200000" flipH="1">
              <a:off x="3662025" y="4040873"/>
              <a:ext cx="2310112" cy="508660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カギ線コネクタ 131">
              <a:extLst>
                <a:ext uri="{FF2B5EF4-FFF2-40B4-BE49-F238E27FC236}">
                  <a16:creationId xmlns:a16="http://schemas.microsoft.com/office/drawing/2014/main" id="{B62361E5-51C6-2FA9-4D29-DEF65039CDBA}"/>
                </a:ext>
              </a:extLst>
            </p:cNvPr>
            <p:cNvCxnSpPr>
              <a:cxnSpLocks/>
              <a:stCxn id="13" idx="2"/>
              <a:endCxn id="49" idx="1"/>
            </p:cNvCxnSpPr>
            <p:nvPr/>
          </p:nvCxnSpPr>
          <p:spPr>
            <a:xfrm rot="16200000" flipH="1">
              <a:off x="3289685" y="4413212"/>
              <a:ext cx="3078384" cy="532253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Rectangle 30">
              <a:extLst>
                <a:ext uri="{FF2B5EF4-FFF2-40B4-BE49-F238E27FC236}">
                  <a16:creationId xmlns:a16="http://schemas.microsoft.com/office/drawing/2014/main" id="{BF064BFD-18DA-0BF4-EC93-C39F0A48CCDB}"/>
                </a:ext>
              </a:extLst>
            </p:cNvPr>
            <p:cNvSpPr/>
            <p:nvPr/>
          </p:nvSpPr>
          <p:spPr>
            <a:xfrm>
              <a:off x="4707467" y="4143056"/>
              <a:ext cx="1253065" cy="1015965"/>
            </a:xfrm>
            <a:prstGeom prst="rect">
              <a:avLst/>
            </a:prstGeom>
            <a:noFill/>
            <a:ln w="15875">
              <a:solidFill>
                <a:srgbClr val="DD344C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anchorCtr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TextBox 18">
              <a:extLst>
                <a:ext uri="{FF2B5EF4-FFF2-40B4-BE49-F238E27FC236}">
                  <a16:creationId xmlns:a16="http://schemas.microsoft.com/office/drawing/2014/main" id="{222E8B1A-3F12-5AAF-DE2A-7B3580B350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38221" y="2018947"/>
              <a:ext cx="1387474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000"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AWS Shield Advanced</a:t>
              </a:r>
            </a:p>
            <a:p>
              <a:pPr algn="ctr" eaLnBrk="1" hangingPunct="1"/>
              <a:r>
                <a:rPr lang="en-US" altLang="en-US" sz="1000"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DDoS攻撃保護</a:t>
              </a:r>
            </a:p>
          </p:txBody>
        </p:sp>
        <p:pic>
          <p:nvPicPr>
            <p:cNvPr id="30" name="Graphic 6">
              <a:extLst>
                <a:ext uri="{FF2B5EF4-FFF2-40B4-BE49-F238E27FC236}">
                  <a16:creationId xmlns:a16="http://schemas.microsoft.com/office/drawing/2014/main" id="{58267E87-4211-4120-1C62-97674B9ED3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rcRect/>
            <a:stretch/>
          </p:blipFill>
          <p:spPr bwMode="auto">
            <a:xfrm>
              <a:off x="3573510" y="1606902"/>
              <a:ext cx="457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TextBox 11">
              <a:extLst>
                <a:ext uri="{FF2B5EF4-FFF2-40B4-BE49-F238E27FC236}">
                  <a16:creationId xmlns:a16="http://schemas.microsoft.com/office/drawing/2014/main" id="{069953B0-95F0-E391-CF59-1E7CF712D7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26352" y="2736496"/>
              <a:ext cx="1269470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000"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AWS</a:t>
              </a:r>
            </a:p>
            <a:p>
              <a:pPr algn="ctr" eaLnBrk="1" hangingPunct="1"/>
              <a:r>
                <a:rPr lang="en-US" altLang="en-US" sz="1000"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Network Firewall</a:t>
              </a:r>
            </a:p>
            <a:p>
              <a:pPr algn="ctr" eaLnBrk="1" hangingPunct="1"/>
              <a:r>
                <a:rPr lang="en-US" altLang="en-US" sz="1000"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ファイヤウォール</a:t>
              </a:r>
            </a:p>
          </p:txBody>
        </p:sp>
        <p:pic>
          <p:nvPicPr>
            <p:cNvPr id="32" name="Graphic 20">
              <a:extLst>
                <a:ext uri="{FF2B5EF4-FFF2-40B4-BE49-F238E27FC236}">
                  <a16:creationId xmlns:a16="http://schemas.microsoft.com/office/drawing/2014/main" id="{21B9DE7F-0A3E-58F9-4F6B-6674B172ED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rcRect/>
            <a:stretch/>
          </p:blipFill>
          <p:spPr>
            <a:xfrm>
              <a:off x="6590889" y="2200276"/>
              <a:ext cx="558000" cy="558000"/>
            </a:xfrm>
            <a:prstGeom prst="rect">
              <a:avLst/>
            </a:prstGeom>
          </p:spPr>
        </p:pic>
        <p:pic>
          <p:nvPicPr>
            <p:cNvPr id="33" name="Graphic 23">
              <a:extLst>
                <a:ext uri="{FF2B5EF4-FFF2-40B4-BE49-F238E27FC236}">
                  <a16:creationId xmlns:a16="http://schemas.microsoft.com/office/drawing/2014/main" id="{FDE8C2BA-9983-BA77-F0C0-901C15F2B0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rcRect/>
            <a:stretch/>
          </p:blipFill>
          <p:spPr>
            <a:xfrm>
              <a:off x="6658526" y="4271082"/>
              <a:ext cx="457200" cy="457200"/>
            </a:xfrm>
            <a:prstGeom prst="rect">
              <a:avLst/>
            </a:prstGeom>
          </p:spPr>
        </p:pic>
        <p:sp>
          <p:nvSpPr>
            <p:cNvPr id="34" name="Rectangle 30">
              <a:extLst>
                <a:ext uri="{FF2B5EF4-FFF2-40B4-BE49-F238E27FC236}">
                  <a16:creationId xmlns:a16="http://schemas.microsoft.com/office/drawing/2014/main" id="{17CAF951-6824-B02A-209B-79B910DDDA83}"/>
                </a:ext>
              </a:extLst>
            </p:cNvPr>
            <p:cNvSpPr/>
            <p:nvPr/>
          </p:nvSpPr>
          <p:spPr>
            <a:xfrm>
              <a:off x="6254065" y="4143057"/>
              <a:ext cx="1286930" cy="948232"/>
            </a:xfrm>
            <a:prstGeom prst="rect">
              <a:avLst/>
            </a:prstGeom>
            <a:noFill/>
            <a:ln w="15875">
              <a:solidFill>
                <a:srgbClr val="DD344C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anchorCtr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TextBox 11">
              <a:extLst>
                <a:ext uri="{FF2B5EF4-FFF2-40B4-BE49-F238E27FC236}">
                  <a16:creationId xmlns:a16="http://schemas.microsoft.com/office/drawing/2014/main" id="{C4202744-2FC7-9B89-3CF5-FA7150A41D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81210" y="4700764"/>
              <a:ext cx="1438790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000"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AWS</a:t>
              </a:r>
            </a:p>
            <a:p>
              <a:pPr algn="ctr" eaLnBrk="1" hangingPunct="1"/>
              <a:r>
                <a:rPr lang="en-US" altLang="en-US" sz="1000"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Network Firewall</a:t>
              </a:r>
            </a:p>
            <a:p>
              <a:pPr algn="ctr" eaLnBrk="1" hangingPunct="1"/>
              <a:r>
                <a:rPr lang="en-US" altLang="en-US" sz="1000"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エンドポイント</a:t>
              </a:r>
            </a:p>
          </p:txBody>
        </p:sp>
        <p:pic>
          <p:nvPicPr>
            <p:cNvPr id="37" name="Graphic 21">
              <a:extLst>
                <a:ext uri="{FF2B5EF4-FFF2-40B4-BE49-F238E27FC236}">
                  <a16:creationId xmlns:a16="http://schemas.microsoft.com/office/drawing/2014/main" id="{3992C48E-3886-A658-5927-3DCD1CEBB1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rcRect/>
            <a:stretch/>
          </p:blipFill>
          <p:spPr bwMode="auto">
            <a:xfrm>
              <a:off x="2002719" y="1261711"/>
              <a:ext cx="547200" cy="54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TextBox 12">
              <a:extLst>
                <a:ext uri="{FF2B5EF4-FFF2-40B4-BE49-F238E27FC236}">
                  <a16:creationId xmlns:a16="http://schemas.microsoft.com/office/drawing/2014/main" id="{56994992-9E49-5BE2-E3AA-9810C0AB6D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2386" y="1799520"/>
              <a:ext cx="143174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000"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Amazon Route 53</a:t>
              </a:r>
            </a:p>
            <a:p>
              <a:pPr algn="ctr" eaLnBrk="1" hangingPunct="1"/>
              <a:r>
                <a:rPr lang="en-US" altLang="en-US" sz="1000"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ドメイン登録・管理</a:t>
              </a:r>
            </a:p>
          </p:txBody>
        </p:sp>
        <p:cxnSp>
          <p:nvCxnSpPr>
            <p:cNvPr id="39" name="カギ線コネクタ 222">
              <a:extLst>
                <a:ext uri="{FF2B5EF4-FFF2-40B4-BE49-F238E27FC236}">
                  <a16:creationId xmlns:a16="http://schemas.microsoft.com/office/drawing/2014/main" id="{5B350A05-7BB4-4D85-DFA1-58FAB07206CF}"/>
                </a:ext>
              </a:extLst>
            </p:cNvPr>
            <p:cNvCxnSpPr>
              <a:cxnSpLocks/>
              <a:stCxn id="10" idx="0"/>
              <a:endCxn id="37" idx="1"/>
            </p:cNvCxnSpPr>
            <p:nvPr/>
          </p:nvCxnSpPr>
          <p:spPr>
            <a:xfrm rot="5400000" flipH="1" flipV="1">
              <a:off x="1012867" y="1384575"/>
              <a:ext cx="839116" cy="1140588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TextBox 11">
              <a:extLst>
                <a:ext uri="{FF2B5EF4-FFF2-40B4-BE49-F238E27FC236}">
                  <a16:creationId xmlns:a16="http://schemas.microsoft.com/office/drawing/2014/main" id="{045E43AC-698C-DF9D-2983-73C55F90C1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46446" y="4128570"/>
              <a:ext cx="1507422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900" dirty="0"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セキュリティグループ</a:t>
              </a:r>
            </a:p>
          </p:txBody>
        </p:sp>
        <p:sp>
          <p:nvSpPr>
            <p:cNvPr id="43" name="TextBox 11">
              <a:extLst>
                <a:ext uri="{FF2B5EF4-FFF2-40B4-BE49-F238E27FC236}">
                  <a16:creationId xmlns:a16="http://schemas.microsoft.com/office/drawing/2014/main" id="{6A1ED23D-4E79-A179-55E5-1B408A462C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22444" y="4128570"/>
              <a:ext cx="1507422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900" dirty="0"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セキュリティグループ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306057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72673991-03FC-BF42-D552-54E336873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/>
              <a:t>5-2-11-3</a:t>
            </a:r>
            <a:r>
              <a:rPr kumimoji="1" lang="en-US" altLang="ja-JP" dirty="0"/>
              <a:t>. </a:t>
            </a:r>
            <a:r>
              <a:rPr kumimoji="1" lang="ja-JP" altLang="en-US" dirty="0"/>
              <a:t>セキュリティ</a:t>
            </a:r>
            <a:r>
              <a:rPr kumimoji="1" lang="en-US" altLang="ja-JP" dirty="0"/>
              <a:t>_</a:t>
            </a:r>
            <a:r>
              <a:rPr kumimoji="1" lang="ja-JP" altLang="en-US" dirty="0"/>
              <a:t>保管データの暗号化</a:t>
            </a: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C03982FA-E635-7D98-E4AB-69B1EF5D06A4}"/>
              </a:ext>
            </a:extLst>
          </p:cNvPr>
          <p:cNvGrpSpPr/>
          <p:nvPr/>
        </p:nvGrpSpPr>
        <p:grpSpPr>
          <a:xfrm>
            <a:off x="4005616" y="2283708"/>
            <a:ext cx="9989431" cy="6834799"/>
            <a:chOff x="1569124" y="706033"/>
            <a:chExt cx="9989431" cy="6834799"/>
          </a:xfrm>
        </p:grpSpPr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E68ADF46-099E-69B1-31EC-2A404C888DD3}"/>
                </a:ext>
              </a:extLst>
            </p:cNvPr>
            <p:cNvSpPr/>
            <p:nvPr/>
          </p:nvSpPr>
          <p:spPr>
            <a:xfrm>
              <a:off x="1660635" y="4904510"/>
              <a:ext cx="9080938" cy="2208809"/>
            </a:xfrm>
            <a:prstGeom prst="rect">
              <a:avLst/>
            </a:prstGeom>
            <a:solidFill>
              <a:srgbClr val="45DAFF">
                <a:alpha val="30196"/>
              </a:srgbClr>
            </a:solidFill>
            <a:ln w="28575">
              <a:noFill/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r"/>
              <a:r>
                <a:rPr kumimoji="1" lang="ja-JP" altLang="en-US" sz="1600">
                  <a:solidFill>
                    <a:schemeClr val="tx1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セキュリティ</a:t>
              </a:r>
              <a:r>
                <a:rPr kumimoji="1" lang="en-US" altLang="ja-JP" sz="1600">
                  <a:solidFill>
                    <a:schemeClr val="tx1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_</a:t>
              </a:r>
              <a:r>
                <a:rPr kumimoji="1" lang="ja-JP" altLang="en-US" sz="1600">
                  <a:solidFill>
                    <a:schemeClr val="tx1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保管データの暗号化</a:t>
              </a:r>
            </a:p>
          </p:txBody>
        </p:sp>
        <p:sp>
          <p:nvSpPr>
            <p:cNvPr id="5" name="Rectangle 78">
              <a:extLst>
                <a:ext uri="{FF2B5EF4-FFF2-40B4-BE49-F238E27FC236}">
                  <a16:creationId xmlns:a16="http://schemas.microsoft.com/office/drawing/2014/main" id="{75AEAD4D-751B-CA4E-2A28-42A573CB99D5}"/>
                </a:ext>
              </a:extLst>
            </p:cNvPr>
            <p:cNvSpPr/>
            <p:nvPr/>
          </p:nvSpPr>
          <p:spPr>
            <a:xfrm>
              <a:off x="1569124" y="707622"/>
              <a:ext cx="9246021" cy="6833210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2920" tIns="9144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AWS Cloud</a:t>
              </a:r>
            </a:p>
          </p:txBody>
        </p:sp>
        <p:pic>
          <p:nvPicPr>
            <p:cNvPr id="6" name="Graphic 79">
              <a:extLst>
                <a:ext uri="{FF2B5EF4-FFF2-40B4-BE49-F238E27FC236}">
                  <a16:creationId xmlns:a16="http://schemas.microsoft.com/office/drawing/2014/main" id="{2A0F6B57-17E8-E157-E200-3A5F923C7E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1569125" y="706033"/>
              <a:ext cx="381000" cy="381000"/>
            </a:xfrm>
            <a:prstGeom prst="rect">
              <a:avLst/>
            </a:prstGeom>
          </p:spPr>
        </p:pic>
        <p:sp>
          <p:nvSpPr>
            <p:cNvPr id="7" name="Rectangle 64">
              <a:extLst>
                <a:ext uri="{FF2B5EF4-FFF2-40B4-BE49-F238E27FC236}">
                  <a16:creationId xmlns:a16="http://schemas.microsoft.com/office/drawing/2014/main" id="{DD0F9ECC-E6CF-CFCE-659F-F926642363CC}"/>
                </a:ext>
              </a:extLst>
            </p:cNvPr>
            <p:cNvSpPr/>
            <p:nvPr/>
          </p:nvSpPr>
          <p:spPr>
            <a:xfrm>
              <a:off x="1693163" y="1425038"/>
              <a:ext cx="4613047" cy="3384468"/>
            </a:xfrm>
            <a:prstGeom prst="rect">
              <a:avLst/>
            </a:prstGeom>
            <a:noFill/>
            <a:ln w="15875">
              <a:solidFill>
                <a:srgbClr val="7D899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1200" dirty="0">
                <a:solidFill>
                  <a:schemeClr val="tx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endParaRPr>
            </a:p>
          </p:txBody>
        </p:sp>
        <p:sp>
          <p:nvSpPr>
            <p:cNvPr id="8" name="TextBox 20">
              <a:extLst>
                <a:ext uri="{FF2B5EF4-FFF2-40B4-BE49-F238E27FC236}">
                  <a16:creationId xmlns:a16="http://schemas.microsoft.com/office/drawing/2014/main" id="{F6625907-968A-0862-F890-4D4EE3CEEA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6087" y="1417707"/>
              <a:ext cx="2760813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ja-JP" altLang="en-US" sz="1600" dirty="0"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連携機能</a:t>
              </a:r>
              <a:endParaRPr lang="en-US" altLang="ja-JP" sz="16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endParaRPr>
            </a:p>
            <a:p>
              <a:pPr eaLnBrk="1" hangingPunct="1"/>
              <a:r>
                <a:rPr lang="ja-JP" altLang="en-US" sz="1200" dirty="0"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暗号化の対象となる業務データを保管する機能</a:t>
              </a:r>
              <a:endParaRPr lang="en-US" altLang="ja-JP" sz="12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endParaRPr>
            </a:p>
          </p:txBody>
        </p:sp>
        <p:sp>
          <p:nvSpPr>
            <p:cNvPr id="9" name="TextBox 20">
              <a:extLst>
                <a:ext uri="{FF2B5EF4-FFF2-40B4-BE49-F238E27FC236}">
                  <a16:creationId xmlns:a16="http://schemas.microsoft.com/office/drawing/2014/main" id="{CF29C00C-57A5-5C7A-5DE5-33972C85EA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48285" y="2113188"/>
              <a:ext cx="238001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ja-JP" altLang="en-US" sz="1200" dirty="0"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例</a:t>
              </a:r>
              <a:endParaRPr lang="en-US" altLang="ja-JP" sz="12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endParaRPr>
            </a:p>
            <a:p>
              <a:pPr marL="285750" indent="-285750" eaLnBrk="1" hangingPunct="1">
                <a:buFont typeface="Arial" panose="020B0604020202020204" pitchFamily="34" charset="0"/>
                <a:buChar char="•"/>
              </a:pPr>
              <a:r>
                <a:rPr lang="ja-JP" altLang="en-US" sz="1200"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データ管理</a:t>
              </a:r>
              <a:r>
                <a:rPr lang="en-US" altLang="ja-JP" sz="1200" dirty="0"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_</a:t>
              </a:r>
              <a:r>
                <a:rPr lang="ja-JP" altLang="en-US" sz="1200"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データ連携機能</a:t>
              </a:r>
              <a:endParaRPr lang="en-US" altLang="ja-JP" sz="12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endParaRPr>
            </a:p>
            <a:p>
              <a:pPr marL="285750" indent="-285750" eaLnBrk="1" hangingPunct="1">
                <a:buFont typeface="Arial" panose="020B0604020202020204" pitchFamily="34" charset="0"/>
                <a:buChar char="•"/>
              </a:pPr>
              <a:r>
                <a:rPr lang="ja-JP" altLang="en-US" sz="1200" dirty="0">
                  <a:latin typeface="Amazon Ember"/>
                  <a:ea typeface="Amazon Ember" panose="020B0603020204020204" pitchFamily="34" charset="0"/>
                  <a:cs typeface="Amazon Ember" panose="020B0603020204020204" pitchFamily="34" charset="0"/>
                </a:rPr>
                <a:t>データ管理_データ収集機能</a:t>
              </a:r>
              <a:endParaRPr lang="en-US" altLang="ja-JP" sz="1200" dirty="0">
                <a:latin typeface="Amazon Ember"/>
                <a:ea typeface="Amazon Ember" panose="020B0603020204020204" pitchFamily="34" charset="0"/>
                <a:cs typeface="Amazon Ember" panose="020B0603020204020204" pitchFamily="34" charset="0"/>
              </a:endParaRPr>
            </a:p>
          </p:txBody>
        </p:sp>
        <p:pic>
          <p:nvPicPr>
            <p:cNvPr id="10" name="Graphic 8">
              <a:extLst>
                <a:ext uri="{FF2B5EF4-FFF2-40B4-BE49-F238E27FC236}">
                  <a16:creationId xmlns:a16="http://schemas.microsoft.com/office/drawing/2014/main" id="{39888312-FAD6-2727-6E71-B9CF014F72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 bwMode="auto">
            <a:xfrm>
              <a:off x="2102283" y="3038509"/>
              <a:ext cx="548640" cy="548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9">
              <a:extLst>
                <a:ext uri="{FF2B5EF4-FFF2-40B4-BE49-F238E27FC236}">
                  <a16:creationId xmlns:a16="http://schemas.microsoft.com/office/drawing/2014/main" id="{CF79F8C4-193C-867A-4C52-83C371986B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67054" y="3725148"/>
              <a:ext cx="121909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000" dirty="0"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Amazon S3</a:t>
              </a:r>
            </a:p>
            <a:p>
              <a:pPr algn="ctr" eaLnBrk="1" hangingPunct="1"/>
              <a:r>
                <a:rPr lang="ja-JP" altLang="en-US" sz="1000" dirty="0"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ファイル保管</a:t>
              </a:r>
              <a:endParaRPr lang="en-US" altLang="en-US" sz="10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endParaRPr>
            </a:p>
          </p:txBody>
        </p:sp>
        <p:pic>
          <p:nvPicPr>
            <p:cNvPr id="12" name="Graphic 7">
              <a:extLst>
                <a:ext uri="{FF2B5EF4-FFF2-40B4-BE49-F238E27FC236}">
                  <a16:creationId xmlns:a16="http://schemas.microsoft.com/office/drawing/2014/main" id="{032CECB8-7983-D0EF-1193-54DBCB4B03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 bwMode="auto">
            <a:xfrm>
              <a:off x="3158957" y="3048900"/>
              <a:ext cx="548640" cy="548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9">
              <a:extLst>
                <a:ext uri="{FF2B5EF4-FFF2-40B4-BE49-F238E27FC236}">
                  <a16:creationId xmlns:a16="http://schemas.microsoft.com/office/drawing/2014/main" id="{25C1B8E2-1B1B-0D36-7C4B-97DFBBA053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4906" y="3725148"/>
              <a:ext cx="122203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000" dirty="0"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Amazon Aurora</a:t>
              </a:r>
            </a:p>
            <a:p>
              <a:pPr algn="ctr" eaLnBrk="1" hangingPunct="1"/>
              <a:r>
                <a:rPr lang="ja-JP" altLang="en-US" sz="1000" dirty="0"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データ保管</a:t>
              </a:r>
              <a:endParaRPr lang="en-US" altLang="en-US" sz="10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endParaRPr>
            </a:p>
          </p:txBody>
        </p:sp>
        <p:pic>
          <p:nvPicPr>
            <p:cNvPr id="14" name="Graphic 18">
              <a:extLst>
                <a:ext uri="{FF2B5EF4-FFF2-40B4-BE49-F238E27FC236}">
                  <a16:creationId xmlns:a16="http://schemas.microsoft.com/office/drawing/2014/main" id="{D5EBDAEC-1306-B46E-FCB5-15E16D658F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/>
          </p:blipFill>
          <p:spPr bwMode="auto">
            <a:xfrm>
              <a:off x="4164033" y="3021099"/>
              <a:ext cx="548640" cy="548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Box 11">
              <a:extLst>
                <a:ext uri="{FF2B5EF4-FFF2-40B4-BE49-F238E27FC236}">
                  <a16:creationId xmlns:a16="http://schemas.microsoft.com/office/drawing/2014/main" id="{352EF259-A173-1C97-399E-E45C2F6EBB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16666" y="3548817"/>
              <a:ext cx="2043374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000" dirty="0"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Amazon </a:t>
              </a:r>
            </a:p>
            <a:p>
              <a:pPr algn="ctr" eaLnBrk="1" hangingPunct="1"/>
              <a:r>
                <a:rPr lang="en-US" altLang="en-US" sz="1000" dirty="0" err="1"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DocumentDB</a:t>
              </a:r>
            </a:p>
            <a:p>
              <a:pPr algn="ctr" eaLnBrk="1" hangingPunct="1"/>
              <a:r>
                <a:rPr lang="en-US" altLang="en-US" sz="1000" dirty="0" err="1"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データ保管</a:t>
              </a:r>
              <a:r>
                <a:rPr lang="en-US" altLang="en-US" sz="1000" dirty="0"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 </a:t>
              </a:r>
            </a:p>
          </p:txBody>
        </p:sp>
        <p:sp>
          <p:nvSpPr>
            <p:cNvPr id="16" name="Rectangle 64">
              <a:extLst>
                <a:ext uri="{FF2B5EF4-FFF2-40B4-BE49-F238E27FC236}">
                  <a16:creationId xmlns:a16="http://schemas.microsoft.com/office/drawing/2014/main" id="{CF5A5EB6-92F1-7609-F7C2-F61A89DBA78A}"/>
                </a:ext>
              </a:extLst>
            </p:cNvPr>
            <p:cNvSpPr/>
            <p:nvPr/>
          </p:nvSpPr>
          <p:spPr>
            <a:xfrm>
              <a:off x="6390291" y="1432819"/>
              <a:ext cx="2764220" cy="3396343"/>
            </a:xfrm>
            <a:prstGeom prst="rect">
              <a:avLst/>
            </a:prstGeom>
            <a:noFill/>
            <a:ln w="15875">
              <a:solidFill>
                <a:srgbClr val="7D899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1200" dirty="0">
                <a:solidFill>
                  <a:schemeClr val="tx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endParaRPr>
            </a:p>
          </p:txBody>
        </p:sp>
        <p:sp>
          <p:nvSpPr>
            <p:cNvPr id="17" name="TextBox 20">
              <a:extLst>
                <a:ext uri="{FF2B5EF4-FFF2-40B4-BE49-F238E27FC236}">
                  <a16:creationId xmlns:a16="http://schemas.microsoft.com/office/drawing/2014/main" id="{1E8CA822-792C-0507-3B05-B47ED593D3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20599" y="1465210"/>
              <a:ext cx="2748937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ja-JP" altLang="en-US" sz="1600" dirty="0"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連携機能</a:t>
              </a:r>
              <a:endParaRPr lang="en-US" altLang="ja-JP" sz="16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endParaRPr>
            </a:p>
            <a:p>
              <a:pPr eaLnBrk="1" hangingPunct="1"/>
              <a:r>
                <a:rPr lang="ja-JP" altLang="en-US" sz="1200" dirty="0"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暗号化の対象となるログデータを保管する機能</a:t>
              </a:r>
              <a:endParaRPr lang="en-US" altLang="ja-JP" sz="12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endParaRPr>
            </a:p>
          </p:txBody>
        </p:sp>
        <p:sp>
          <p:nvSpPr>
            <p:cNvPr id="18" name="TextBox 20">
              <a:extLst>
                <a:ext uri="{FF2B5EF4-FFF2-40B4-BE49-F238E27FC236}">
                  <a16:creationId xmlns:a16="http://schemas.microsoft.com/office/drawing/2014/main" id="{7394E2DD-68A9-6AE5-610A-BE61DACC18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50920" y="2172565"/>
              <a:ext cx="238001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ja-JP" altLang="en-US" sz="1200" dirty="0"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例</a:t>
              </a:r>
              <a:endParaRPr lang="en-US" altLang="ja-JP" sz="12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endParaRPr>
            </a:p>
            <a:p>
              <a:pPr marL="285750" indent="-285750" eaLnBrk="1" hangingPunct="1">
                <a:buFont typeface="Arial" panose="020B0604020202020204" pitchFamily="34" charset="0"/>
                <a:buChar char="•"/>
              </a:pPr>
              <a:r>
                <a:rPr lang="ja-JP" altLang="en-US" sz="1200">
                  <a:latin typeface="Amazon Ember"/>
                  <a:ea typeface="Amazon Ember" panose="020B0603020204020204" pitchFamily="34" charset="0"/>
                  <a:cs typeface="Amazon Ember" panose="020B0603020204020204" pitchFamily="34" charset="0"/>
                </a:rPr>
                <a:t>ログ管理</a:t>
              </a:r>
              <a:r>
                <a:rPr lang="en-US" altLang="ja-JP" sz="1200" dirty="0">
                  <a:latin typeface="Amazon Ember"/>
                  <a:ea typeface="Amazon Ember" panose="020B0603020204020204" pitchFamily="34" charset="0"/>
                  <a:cs typeface="Amazon Ember" panose="020B0603020204020204" pitchFamily="34" charset="0"/>
                </a:rPr>
                <a:t>_</a:t>
              </a:r>
              <a:r>
                <a:rPr lang="ja-JP" altLang="en-US" sz="1200">
                  <a:latin typeface="Amazon Ember"/>
                  <a:ea typeface="Amazon Ember" panose="020B0603020204020204" pitchFamily="34" charset="0"/>
                  <a:cs typeface="Amazon Ember" panose="020B0603020204020204" pitchFamily="34" charset="0"/>
                </a:rPr>
                <a:t>ログ</a:t>
              </a:r>
              <a:r>
                <a:rPr lang="ja-JP" altLang="en-US" sz="1200" dirty="0">
                  <a:latin typeface="Amazon Ember"/>
                  <a:ea typeface="Amazon Ember" panose="020B0603020204020204" pitchFamily="34" charset="0"/>
                  <a:cs typeface="Amazon Ember" panose="020B0603020204020204" pitchFamily="34" charset="0"/>
                </a:rPr>
                <a:t>管理機能</a:t>
              </a:r>
              <a:endParaRPr lang="en-US" altLang="ja-JP" sz="1200" dirty="0">
                <a:latin typeface="Amazon Ember"/>
                <a:ea typeface="Amazon Ember" panose="020B0603020204020204" pitchFamily="34" charset="0"/>
                <a:cs typeface="Amazon Ember" panose="020B0603020204020204" pitchFamily="34" charset="0"/>
              </a:endParaRPr>
            </a:p>
          </p:txBody>
        </p:sp>
        <p:pic>
          <p:nvPicPr>
            <p:cNvPr id="19" name="Graphic 8">
              <a:extLst>
                <a:ext uri="{FF2B5EF4-FFF2-40B4-BE49-F238E27FC236}">
                  <a16:creationId xmlns:a16="http://schemas.microsoft.com/office/drawing/2014/main" id="{567AB523-9BAF-A35D-6269-CE4ABD1DA4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 bwMode="auto">
            <a:xfrm>
              <a:off x="6792499" y="3059945"/>
              <a:ext cx="548640" cy="548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TextBox 9">
              <a:extLst>
                <a:ext uri="{FF2B5EF4-FFF2-40B4-BE49-F238E27FC236}">
                  <a16:creationId xmlns:a16="http://schemas.microsoft.com/office/drawing/2014/main" id="{2EE1DA13-35B9-4071-D759-5F8911D2CC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45394" y="3772651"/>
              <a:ext cx="121909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000" dirty="0"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Amazon S3</a:t>
              </a:r>
            </a:p>
            <a:p>
              <a:pPr algn="ctr" eaLnBrk="1" hangingPunct="1"/>
              <a:r>
                <a:rPr lang="ja-JP" altLang="en-US" sz="1000" dirty="0"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ログファイル保管</a:t>
              </a:r>
              <a:endParaRPr lang="en-US" altLang="en-US" sz="10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endParaRPr>
            </a:p>
          </p:txBody>
        </p:sp>
        <p:sp>
          <p:nvSpPr>
            <p:cNvPr id="21" name="TextBox 22">
              <a:extLst>
                <a:ext uri="{FF2B5EF4-FFF2-40B4-BE49-F238E27FC236}">
                  <a16:creationId xmlns:a16="http://schemas.microsoft.com/office/drawing/2014/main" id="{2715893C-F693-499B-7027-0070B83CE6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102" y="3711082"/>
              <a:ext cx="155072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000"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ECR</a:t>
              </a:r>
            </a:p>
            <a:p>
              <a:pPr algn="ctr" eaLnBrk="1" hangingPunct="1"/>
              <a:r>
                <a:rPr lang="en-US" altLang="en-US" sz="1000"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コンテナイメージ管理</a:t>
              </a:r>
            </a:p>
          </p:txBody>
        </p:sp>
        <p:pic>
          <p:nvPicPr>
            <p:cNvPr id="22" name="Graphic 20">
              <a:extLst>
                <a:ext uri="{FF2B5EF4-FFF2-40B4-BE49-F238E27FC236}">
                  <a16:creationId xmlns:a16="http://schemas.microsoft.com/office/drawing/2014/main" id="{2C083656-D302-EBB9-9F5A-50C85A737E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/>
          </p:blipFill>
          <p:spPr bwMode="auto">
            <a:xfrm>
              <a:off x="5307328" y="3026143"/>
              <a:ext cx="576000" cy="57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3" name="グループ化 22">
              <a:extLst>
                <a:ext uri="{FF2B5EF4-FFF2-40B4-BE49-F238E27FC236}">
                  <a16:creationId xmlns:a16="http://schemas.microsoft.com/office/drawing/2014/main" id="{6315FE8A-EA47-9A9F-B508-999BE8456185}"/>
                </a:ext>
              </a:extLst>
            </p:cNvPr>
            <p:cNvGrpSpPr/>
            <p:nvPr/>
          </p:nvGrpSpPr>
          <p:grpSpPr>
            <a:xfrm>
              <a:off x="6352736" y="4201470"/>
              <a:ext cx="1506537" cy="608251"/>
              <a:chOff x="7114253" y="2838534"/>
              <a:chExt cx="1506537" cy="608251"/>
            </a:xfrm>
          </p:grpSpPr>
          <p:sp>
            <p:nvSpPr>
              <p:cNvPr id="65" name="TextBox 17">
                <a:extLst>
                  <a:ext uri="{FF2B5EF4-FFF2-40B4-BE49-F238E27FC236}">
                    <a16:creationId xmlns:a16="http://schemas.microsoft.com/office/drawing/2014/main" id="{9184207E-0792-A7E7-B2D4-5F75122450E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14253" y="3169786"/>
                <a:ext cx="1506537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200">
                    <a:latin typeface="Arial" panose="020B0604020202020204" pitchFamily="34" charset="0"/>
                    <a:cs typeface="Arial" panose="020B0604020202020204" pitchFamily="34" charset="0"/>
                  </a:rPr>
                  <a:t>KMSキー</a:t>
                </a:r>
              </a:p>
            </p:txBody>
          </p:sp>
          <p:pic>
            <p:nvPicPr>
              <p:cNvPr id="66" name="Graphic 33">
                <a:extLst>
                  <a:ext uri="{FF2B5EF4-FFF2-40B4-BE49-F238E27FC236}">
                    <a16:creationId xmlns:a16="http://schemas.microsoft.com/office/drawing/2014/main" id="{4C970DDA-F182-FF3A-05D1-415A353D09B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rcRect/>
              <a:stretch/>
            </p:blipFill>
            <p:spPr bwMode="auto">
              <a:xfrm>
                <a:off x="7621489" y="2838534"/>
                <a:ext cx="45720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4" name="Graphic 7">
              <a:extLst>
                <a:ext uri="{FF2B5EF4-FFF2-40B4-BE49-F238E27FC236}">
                  <a16:creationId xmlns:a16="http://schemas.microsoft.com/office/drawing/2014/main" id="{B751D8BD-C766-9FBE-A51D-ADA8ADC387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/>
          </p:blipFill>
          <p:spPr bwMode="auto">
            <a:xfrm>
              <a:off x="3701783" y="5854075"/>
              <a:ext cx="565200" cy="565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TextBox 9">
              <a:extLst>
                <a:ext uri="{FF2B5EF4-FFF2-40B4-BE49-F238E27FC236}">
                  <a16:creationId xmlns:a16="http://schemas.microsoft.com/office/drawing/2014/main" id="{0B26C6FB-0AB3-D79C-DF5E-42DDEAC6B8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03547" y="6446657"/>
              <a:ext cx="2243137" cy="577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050"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AWS Key Management Service (AWS KMS)</a:t>
              </a:r>
            </a:p>
            <a:p>
              <a:pPr algn="ctr" eaLnBrk="1" hangingPunct="1"/>
              <a:r>
                <a:rPr lang="en-US" altLang="en-US" sz="1050"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暗号化キー管理</a:t>
              </a:r>
            </a:p>
          </p:txBody>
        </p:sp>
        <p:cxnSp>
          <p:nvCxnSpPr>
            <p:cNvPr id="26" name="カギ線コネクタ 71">
              <a:extLst>
                <a:ext uri="{FF2B5EF4-FFF2-40B4-BE49-F238E27FC236}">
                  <a16:creationId xmlns:a16="http://schemas.microsoft.com/office/drawing/2014/main" id="{7C687C61-8462-6950-65BF-643E2E7A1AF9}"/>
                </a:ext>
              </a:extLst>
            </p:cNvPr>
            <p:cNvCxnSpPr>
              <a:cxnSpLocks/>
              <a:stCxn id="24" idx="0"/>
              <a:endCxn id="11" idx="2"/>
            </p:cNvCxnSpPr>
            <p:nvPr/>
          </p:nvCxnSpPr>
          <p:spPr>
            <a:xfrm rot="16200000" flipV="1">
              <a:off x="2316085" y="4185777"/>
              <a:ext cx="1728817" cy="1607780"/>
            </a:xfrm>
            <a:prstGeom prst="bentConnector3">
              <a:avLst>
                <a:gd name="adj1" fmla="val 31761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カギ線コネクタ 74">
              <a:extLst>
                <a:ext uri="{FF2B5EF4-FFF2-40B4-BE49-F238E27FC236}">
                  <a16:creationId xmlns:a16="http://schemas.microsoft.com/office/drawing/2014/main" id="{3D466710-B251-79F4-EEA1-73B3306B7CDF}"/>
                </a:ext>
              </a:extLst>
            </p:cNvPr>
            <p:cNvCxnSpPr>
              <a:cxnSpLocks/>
              <a:stCxn id="24" idx="0"/>
              <a:endCxn id="20" idx="2"/>
            </p:cNvCxnSpPr>
            <p:nvPr/>
          </p:nvCxnSpPr>
          <p:spPr>
            <a:xfrm rot="5400000" flipH="1" flipV="1">
              <a:off x="4679006" y="3478138"/>
              <a:ext cx="1681314" cy="3070560"/>
            </a:xfrm>
            <a:prstGeom prst="bentConnector3">
              <a:avLst>
                <a:gd name="adj1" fmla="val 33122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カギ線コネクタ 8">
              <a:extLst>
                <a:ext uri="{FF2B5EF4-FFF2-40B4-BE49-F238E27FC236}">
                  <a16:creationId xmlns:a16="http://schemas.microsoft.com/office/drawing/2014/main" id="{A4BA6EB0-A76C-0D8D-9EF4-A18173CA3249}"/>
                </a:ext>
              </a:extLst>
            </p:cNvPr>
            <p:cNvCxnSpPr>
              <a:cxnSpLocks/>
              <a:stCxn id="24" idx="0"/>
              <a:endCxn id="15" idx="2"/>
            </p:cNvCxnSpPr>
            <p:nvPr/>
          </p:nvCxnSpPr>
          <p:spPr>
            <a:xfrm rot="5400000" flipH="1" flipV="1">
              <a:off x="3335738" y="4751460"/>
              <a:ext cx="1751260" cy="453970"/>
            </a:xfrm>
            <a:prstGeom prst="bentConnector3">
              <a:avLst>
                <a:gd name="adj1" fmla="val 31395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カギ線コネクタ 21">
              <a:extLst>
                <a:ext uri="{FF2B5EF4-FFF2-40B4-BE49-F238E27FC236}">
                  <a16:creationId xmlns:a16="http://schemas.microsoft.com/office/drawing/2014/main" id="{82E8F5A7-9771-6E99-41C4-DF8281E609D9}"/>
                </a:ext>
              </a:extLst>
            </p:cNvPr>
            <p:cNvCxnSpPr>
              <a:cxnSpLocks/>
              <a:stCxn id="24" idx="0"/>
            </p:cNvCxnSpPr>
            <p:nvPr/>
          </p:nvCxnSpPr>
          <p:spPr>
            <a:xfrm rot="16200000" flipV="1">
              <a:off x="2871195" y="4740886"/>
              <a:ext cx="1780839" cy="445539"/>
            </a:xfrm>
            <a:prstGeom prst="bentConnector3">
              <a:avLst>
                <a:gd name="adj1" fmla="val 31099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カギ線コネクタ 42">
              <a:extLst>
                <a:ext uri="{FF2B5EF4-FFF2-40B4-BE49-F238E27FC236}">
                  <a16:creationId xmlns:a16="http://schemas.microsoft.com/office/drawing/2014/main" id="{09F88EB4-4C0B-1262-863B-F2452D42309F}"/>
                </a:ext>
              </a:extLst>
            </p:cNvPr>
            <p:cNvCxnSpPr>
              <a:cxnSpLocks/>
              <a:stCxn id="24" idx="0"/>
              <a:endCxn id="21" idx="2"/>
            </p:cNvCxnSpPr>
            <p:nvPr/>
          </p:nvCxnSpPr>
          <p:spPr>
            <a:xfrm rot="5400000" flipH="1" flipV="1">
              <a:off x="3922483" y="4173093"/>
              <a:ext cx="1742883" cy="1619082"/>
            </a:xfrm>
            <a:prstGeom prst="bentConnector3">
              <a:avLst>
                <a:gd name="adj1" fmla="val 31909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33" name="Graphic 23">
              <a:extLst>
                <a:ext uri="{FF2B5EF4-FFF2-40B4-BE49-F238E27FC236}">
                  <a16:creationId xmlns:a16="http://schemas.microsoft.com/office/drawing/2014/main" id="{4EC247FE-9397-7AFA-3AD5-AA12BB0D68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/>
          </p:blipFill>
          <p:spPr bwMode="auto">
            <a:xfrm flipH="1">
              <a:off x="11011432" y="5826098"/>
              <a:ext cx="469900" cy="469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4" name="直線矢印コネクタ 33">
              <a:extLst>
                <a:ext uri="{FF2B5EF4-FFF2-40B4-BE49-F238E27FC236}">
                  <a16:creationId xmlns:a16="http://schemas.microsoft.com/office/drawing/2014/main" id="{E728A572-F65C-74F9-5E61-0320411693B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62945" y="6180337"/>
              <a:ext cx="680444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TextBox 12">
              <a:extLst>
                <a:ext uri="{FF2B5EF4-FFF2-40B4-BE49-F238E27FC236}">
                  <a16:creationId xmlns:a16="http://schemas.microsoft.com/office/drawing/2014/main" id="{70DD3DA0-BF8E-E023-F671-BBDDAA6744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93741" y="6290338"/>
              <a:ext cx="664814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 dirty="0" err="1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運用者</a:t>
              </a:r>
              <a:endParaRPr lang="en-US" altLang="en-US" sz="12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37" name="グループ化 36">
              <a:extLst>
                <a:ext uri="{FF2B5EF4-FFF2-40B4-BE49-F238E27FC236}">
                  <a16:creationId xmlns:a16="http://schemas.microsoft.com/office/drawing/2014/main" id="{F9821C4A-43B0-9983-B64B-2068752AED29}"/>
                </a:ext>
              </a:extLst>
            </p:cNvPr>
            <p:cNvGrpSpPr/>
            <p:nvPr/>
          </p:nvGrpSpPr>
          <p:grpSpPr>
            <a:xfrm>
              <a:off x="2751730" y="4154060"/>
              <a:ext cx="1506537" cy="635959"/>
              <a:chOff x="7114253" y="2847770"/>
              <a:chExt cx="1506537" cy="635959"/>
            </a:xfrm>
          </p:grpSpPr>
          <p:sp>
            <p:nvSpPr>
              <p:cNvPr id="63" name="TextBox 17">
                <a:extLst>
                  <a:ext uri="{FF2B5EF4-FFF2-40B4-BE49-F238E27FC236}">
                    <a16:creationId xmlns:a16="http://schemas.microsoft.com/office/drawing/2014/main" id="{D996F432-A765-B348-7C79-DCA2490ED1F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14253" y="3206730"/>
                <a:ext cx="1506537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200">
                    <a:latin typeface="Arial" panose="020B0604020202020204" pitchFamily="34" charset="0"/>
                    <a:cs typeface="Arial" panose="020B0604020202020204" pitchFamily="34" charset="0"/>
                  </a:rPr>
                  <a:t>KMSキー</a:t>
                </a:r>
              </a:p>
            </p:txBody>
          </p:sp>
          <p:pic>
            <p:nvPicPr>
              <p:cNvPr id="64" name="Graphic 33">
                <a:extLst>
                  <a:ext uri="{FF2B5EF4-FFF2-40B4-BE49-F238E27FC236}">
                    <a16:creationId xmlns:a16="http://schemas.microsoft.com/office/drawing/2014/main" id="{AE930918-5DF4-ECEA-6A4F-E127495747B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rcRect/>
              <a:stretch/>
            </p:blipFill>
            <p:spPr bwMode="auto">
              <a:xfrm>
                <a:off x="7621489" y="2847770"/>
                <a:ext cx="45720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8" name="グループ化 37">
              <a:extLst>
                <a:ext uri="{FF2B5EF4-FFF2-40B4-BE49-F238E27FC236}">
                  <a16:creationId xmlns:a16="http://schemas.microsoft.com/office/drawing/2014/main" id="{C4B92287-98F4-6A59-A290-71123B790AEB}"/>
                </a:ext>
              </a:extLst>
            </p:cNvPr>
            <p:cNvGrpSpPr/>
            <p:nvPr/>
          </p:nvGrpSpPr>
          <p:grpSpPr>
            <a:xfrm>
              <a:off x="1641508" y="4165937"/>
              <a:ext cx="1506537" cy="635959"/>
              <a:chOff x="7114253" y="2847770"/>
              <a:chExt cx="1506537" cy="635959"/>
            </a:xfrm>
          </p:grpSpPr>
          <p:sp>
            <p:nvSpPr>
              <p:cNvPr id="61" name="TextBox 17">
                <a:extLst>
                  <a:ext uri="{FF2B5EF4-FFF2-40B4-BE49-F238E27FC236}">
                    <a16:creationId xmlns:a16="http://schemas.microsoft.com/office/drawing/2014/main" id="{48EF2706-48F1-A025-DBAE-3CAC7B157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14253" y="3206730"/>
                <a:ext cx="1506537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200">
                    <a:latin typeface="Arial" panose="020B0604020202020204" pitchFamily="34" charset="0"/>
                    <a:cs typeface="Arial" panose="020B0604020202020204" pitchFamily="34" charset="0"/>
                  </a:rPr>
                  <a:t>KMSキー</a:t>
                </a:r>
              </a:p>
            </p:txBody>
          </p:sp>
          <p:pic>
            <p:nvPicPr>
              <p:cNvPr id="62" name="Graphic 33">
                <a:extLst>
                  <a:ext uri="{FF2B5EF4-FFF2-40B4-BE49-F238E27FC236}">
                    <a16:creationId xmlns:a16="http://schemas.microsoft.com/office/drawing/2014/main" id="{C8907274-1067-52D4-FD61-E099D40B6F4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rcRect/>
              <a:stretch/>
            </p:blipFill>
            <p:spPr bwMode="auto">
              <a:xfrm>
                <a:off x="7621489" y="2847770"/>
                <a:ext cx="45720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9" name="グループ化 38">
              <a:extLst>
                <a:ext uri="{FF2B5EF4-FFF2-40B4-BE49-F238E27FC236}">
                  <a16:creationId xmlns:a16="http://schemas.microsoft.com/office/drawing/2014/main" id="{2652BF79-9020-AC1B-63F1-FB3DC3B62830}"/>
                </a:ext>
              </a:extLst>
            </p:cNvPr>
            <p:cNvGrpSpPr/>
            <p:nvPr/>
          </p:nvGrpSpPr>
          <p:grpSpPr>
            <a:xfrm>
              <a:off x="3838444" y="4154061"/>
              <a:ext cx="1506537" cy="635959"/>
              <a:chOff x="7114253" y="2847770"/>
              <a:chExt cx="1506537" cy="635959"/>
            </a:xfrm>
          </p:grpSpPr>
          <p:sp>
            <p:nvSpPr>
              <p:cNvPr id="59" name="TextBox 17">
                <a:extLst>
                  <a:ext uri="{FF2B5EF4-FFF2-40B4-BE49-F238E27FC236}">
                    <a16:creationId xmlns:a16="http://schemas.microsoft.com/office/drawing/2014/main" id="{F688ED9E-7487-445F-2734-D3228180F30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14253" y="3206730"/>
                <a:ext cx="1506537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200">
                    <a:latin typeface="Arial" panose="020B0604020202020204" pitchFamily="34" charset="0"/>
                    <a:cs typeface="Arial" panose="020B0604020202020204" pitchFamily="34" charset="0"/>
                  </a:rPr>
                  <a:t>KMSキー</a:t>
                </a:r>
              </a:p>
            </p:txBody>
          </p:sp>
          <p:pic>
            <p:nvPicPr>
              <p:cNvPr id="60" name="Graphic 33">
                <a:extLst>
                  <a:ext uri="{FF2B5EF4-FFF2-40B4-BE49-F238E27FC236}">
                    <a16:creationId xmlns:a16="http://schemas.microsoft.com/office/drawing/2014/main" id="{A951531D-CBD4-7FB3-251B-F5AD1DDADEE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rcRect/>
              <a:stretch/>
            </p:blipFill>
            <p:spPr bwMode="auto">
              <a:xfrm>
                <a:off x="7621489" y="2847770"/>
                <a:ext cx="45720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0" name="グループ化 39">
              <a:extLst>
                <a:ext uri="{FF2B5EF4-FFF2-40B4-BE49-F238E27FC236}">
                  <a16:creationId xmlns:a16="http://schemas.microsoft.com/office/drawing/2014/main" id="{0F056473-E7BB-5342-71E7-94DCA6627077}"/>
                </a:ext>
              </a:extLst>
            </p:cNvPr>
            <p:cNvGrpSpPr/>
            <p:nvPr/>
          </p:nvGrpSpPr>
          <p:grpSpPr>
            <a:xfrm>
              <a:off x="4978476" y="4154062"/>
              <a:ext cx="1506537" cy="635959"/>
              <a:chOff x="7114253" y="2847770"/>
              <a:chExt cx="1506537" cy="635959"/>
            </a:xfrm>
          </p:grpSpPr>
          <p:sp>
            <p:nvSpPr>
              <p:cNvPr id="57" name="TextBox 17">
                <a:extLst>
                  <a:ext uri="{FF2B5EF4-FFF2-40B4-BE49-F238E27FC236}">
                    <a16:creationId xmlns:a16="http://schemas.microsoft.com/office/drawing/2014/main" id="{3557EB30-0F51-733F-680A-7CB28890AB2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14253" y="3206730"/>
                <a:ext cx="1506537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200">
                    <a:latin typeface="Arial" panose="020B0604020202020204" pitchFamily="34" charset="0"/>
                    <a:cs typeface="Arial" panose="020B0604020202020204" pitchFamily="34" charset="0"/>
                  </a:rPr>
                  <a:t>KMSキー</a:t>
                </a:r>
              </a:p>
            </p:txBody>
          </p:sp>
          <p:pic>
            <p:nvPicPr>
              <p:cNvPr id="58" name="Graphic 33">
                <a:extLst>
                  <a:ext uri="{FF2B5EF4-FFF2-40B4-BE49-F238E27FC236}">
                    <a16:creationId xmlns:a16="http://schemas.microsoft.com/office/drawing/2014/main" id="{E5D180F3-357D-6921-46D1-71CEA203311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rcRect/>
              <a:stretch/>
            </p:blipFill>
            <p:spPr bwMode="auto">
              <a:xfrm>
                <a:off x="7621489" y="2847770"/>
                <a:ext cx="45720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41" name="Graphic 17">
              <a:extLst>
                <a:ext uri="{FF2B5EF4-FFF2-40B4-BE49-F238E27FC236}">
                  <a16:creationId xmlns:a16="http://schemas.microsoft.com/office/drawing/2014/main" id="{2069321F-DFE0-1A87-7750-F2B921C90A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rcRect/>
            <a:stretch/>
          </p:blipFill>
          <p:spPr bwMode="auto">
            <a:xfrm>
              <a:off x="7879178" y="3039875"/>
              <a:ext cx="547200" cy="54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TextBox 9">
              <a:extLst>
                <a:ext uri="{FF2B5EF4-FFF2-40B4-BE49-F238E27FC236}">
                  <a16:creationId xmlns:a16="http://schemas.microsoft.com/office/drawing/2014/main" id="{348CCA23-48EF-D45D-E084-430C7045B4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24243" y="3597748"/>
              <a:ext cx="1251905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US" altLang="en-US" sz="1000"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Amazon CloudWatch Logs</a:t>
              </a:r>
            </a:p>
            <a:p>
              <a:pPr algn="ctr"/>
              <a:r>
                <a:rPr lang="en-US" altLang="en-US" sz="1000"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ログ一時保管</a:t>
              </a:r>
            </a:p>
          </p:txBody>
        </p:sp>
        <p:cxnSp>
          <p:nvCxnSpPr>
            <p:cNvPr id="43" name="カギ線コネクタ 4">
              <a:extLst>
                <a:ext uri="{FF2B5EF4-FFF2-40B4-BE49-F238E27FC236}">
                  <a16:creationId xmlns:a16="http://schemas.microsoft.com/office/drawing/2014/main" id="{B6FF094E-7D7B-8008-CE6A-61153DAA4E52}"/>
                </a:ext>
              </a:extLst>
            </p:cNvPr>
            <p:cNvCxnSpPr>
              <a:cxnSpLocks/>
              <a:stCxn id="24" idx="0"/>
              <a:endCxn id="42" idx="2"/>
            </p:cNvCxnSpPr>
            <p:nvPr/>
          </p:nvCxnSpPr>
          <p:spPr>
            <a:xfrm rot="5400000" flipH="1" flipV="1">
              <a:off x="5216125" y="2920005"/>
              <a:ext cx="1702329" cy="4165813"/>
            </a:xfrm>
            <a:prstGeom prst="bentConnector3">
              <a:avLst>
                <a:gd name="adj1" fmla="val 32713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56" name="Graphic 33">
              <a:extLst>
                <a:ext uri="{FF2B5EF4-FFF2-40B4-BE49-F238E27FC236}">
                  <a16:creationId xmlns:a16="http://schemas.microsoft.com/office/drawing/2014/main" id="{C3921E01-E10F-68E3-F295-101841C82F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/>
          </p:blipFill>
          <p:spPr bwMode="auto">
            <a:xfrm>
              <a:off x="7984572" y="4233002"/>
              <a:ext cx="457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" name="Rectangle 64">
              <a:extLst>
                <a:ext uri="{FF2B5EF4-FFF2-40B4-BE49-F238E27FC236}">
                  <a16:creationId xmlns:a16="http://schemas.microsoft.com/office/drawing/2014/main" id="{51D047E6-C33D-6815-8886-AFB42A7197A4}"/>
                </a:ext>
              </a:extLst>
            </p:cNvPr>
            <p:cNvSpPr/>
            <p:nvPr/>
          </p:nvSpPr>
          <p:spPr>
            <a:xfrm>
              <a:off x="9269174" y="1432819"/>
              <a:ext cx="1482909" cy="3396343"/>
            </a:xfrm>
            <a:prstGeom prst="rect">
              <a:avLst/>
            </a:prstGeom>
            <a:noFill/>
            <a:ln w="15875">
              <a:solidFill>
                <a:srgbClr val="7D899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1200" dirty="0">
                <a:solidFill>
                  <a:schemeClr val="tx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endParaRPr>
            </a:p>
          </p:txBody>
        </p:sp>
        <p:sp>
          <p:nvSpPr>
            <p:cNvPr id="46" name="TextBox 23">
              <a:extLst>
                <a:ext uri="{FF2B5EF4-FFF2-40B4-BE49-F238E27FC236}">
                  <a16:creationId xmlns:a16="http://schemas.microsoft.com/office/drawing/2014/main" id="{50BC6500-55C5-9BD4-699C-2BBC1BFC00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35349" y="3581719"/>
              <a:ext cx="1146178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US" altLang="en-US" sz="1000"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Backup vault</a:t>
              </a:r>
            </a:p>
            <a:p>
              <a:pPr algn="ctr"/>
              <a:r>
                <a:rPr lang="en-US" altLang="en-US" sz="1000"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バックアップ保管リソース</a:t>
              </a:r>
            </a:p>
          </p:txBody>
        </p:sp>
        <p:pic>
          <p:nvPicPr>
            <p:cNvPr id="47" name="Graphic 173085">
              <a:extLst>
                <a:ext uri="{FF2B5EF4-FFF2-40B4-BE49-F238E27FC236}">
                  <a16:creationId xmlns:a16="http://schemas.microsoft.com/office/drawing/2014/main" id="{14E2A109-D2CD-5F83-3D20-632F614FD5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9779838" y="3151449"/>
              <a:ext cx="457200" cy="457200"/>
            </a:xfrm>
            <a:prstGeom prst="rect">
              <a:avLst/>
            </a:prstGeom>
          </p:spPr>
        </p:pic>
        <p:cxnSp>
          <p:nvCxnSpPr>
            <p:cNvPr id="48" name="カギ線コネクタ 45">
              <a:extLst>
                <a:ext uri="{FF2B5EF4-FFF2-40B4-BE49-F238E27FC236}">
                  <a16:creationId xmlns:a16="http://schemas.microsoft.com/office/drawing/2014/main" id="{DA11ABE4-0051-4F70-1217-946B6C0F7A53}"/>
                </a:ext>
              </a:extLst>
            </p:cNvPr>
            <p:cNvCxnSpPr>
              <a:cxnSpLocks/>
              <a:stCxn id="24" idx="0"/>
              <a:endCxn id="46" idx="2"/>
            </p:cNvCxnSpPr>
            <p:nvPr/>
          </p:nvCxnSpPr>
          <p:spPr>
            <a:xfrm rot="5400000" flipH="1" flipV="1">
              <a:off x="6137231" y="1982869"/>
              <a:ext cx="1718358" cy="6024055"/>
            </a:xfrm>
            <a:prstGeom prst="bentConnector3">
              <a:avLst>
                <a:gd name="adj1" fmla="val 31650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0" name="TextBox 20">
              <a:extLst>
                <a:ext uri="{FF2B5EF4-FFF2-40B4-BE49-F238E27FC236}">
                  <a16:creationId xmlns:a16="http://schemas.microsoft.com/office/drawing/2014/main" id="{0DE1A9B6-D2DE-43FB-3A67-F2CBCF5DD5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70124" y="1465210"/>
              <a:ext cx="1566042" cy="892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ja-JP" altLang="en-US" sz="1600" dirty="0"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連携機能</a:t>
              </a:r>
              <a:endParaRPr lang="en-US" altLang="ja-JP" sz="16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endParaRPr>
            </a:p>
            <a:p>
              <a:pPr eaLnBrk="1" hangingPunct="1"/>
              <a:r>
                <a:rPr lang="ja-JP" altLang="en-US" sz="1200" dirty="0"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暗号化の対象となるバックアップデータを保管する機能</a:t>
              </a:r>
              <a:endParaRPr lang="en-US" altLang="ja-JP" sz="12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endParaRPr>
            </a:p>
          </p:txBody>
        </p:sp>
        <p:sp>
          <p:nvSpPr>
            <p:cNvPr id="51" name="TextBox 20">
              <a:extLst>
                <a:ext uri="{FF2B5EF4-FFF2-40B4-BE49-F238E27FC236}">
                  <a16:creationId xmlns:a16="http://schemas.microsoft.com/office/drawing/2014/main" id="{A4A600CA-314D-09CF-D1F3-E601DCC703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84202" y="2333906"/>
              <a:ext cx="1415329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ja-JP" altLang="en-US" sz="1200" dirty="0"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例</a:t>
              </a:r>
              <a:endParaRPr lang="en-US" altLang="ja-JP" sz="12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endParaRPr>
            </a:p>
            <a:p>
              <a:pPr marL="285750" indent="-285750" eaLnBrk="1" hangingPunct="1">
                <a:buFont typeface="Arial" panose="020B0604020202020204" pitchFamily="34" charset="0"/>
                <a:buChar char="•"/>
              </a:pPr>
              <a:r>
                <a:rPr lang="ja-JP" altLang="en-US" sz="1200">
                  <a:latin typeface="Amazon Ember"/>
                  <a:ea typeface="Amazon Ember" panose="020B0603020204020204" pitchFamily="34" charset="0"/>
                  <a:cs typeface="Amazon Ember" panose="020B0603020204020204" pitchFamily="34" charset="0"/>
                </a:rPr>
                <a:t>バックアップ</a:t>
              </a:r>
              <a:r>
                <a:rPr lang="en-US" altLang="ja-JP" sz="1200" dirty="0">
                  <a:latin typeface="Amazon Ember"/>
                  <a:ea typeface="Amazon Ember" panose="020B0603020204020204" pitchFamily="34" charset="0"/>
                  <a:cs typeface="Amazon Ember" panose="020B0603020204020204" pitchFamily="34" charset="0"/>
                </a:rPr>
                <a:t>_</a:t>
              </a:r>
              <a:r>
                <a:rPr lang="ja-JP" altLang="en-US" sz="1200">
                  <a:latin typeface="Amazon Ember"/>
                  <a:ea typeface="Amazon Ember" panose="020B0603020204020204" pitchFamily="34" charset="0"/>
                  <a:cs typeface="Amazon Ember" panose="020B0603020204020204" pitchFamily="34" charset="0"/>
                </a:rPr>
                <a:t>バックアップ</a:t>
              </a:r>
              <a:r>
                <a:rPr lang="ja-JP" altLang="en-US" sz="1200" dirty="0">
                  <a:latin typeface="Amazon Ember"/>
                  <a:ea typeface="Amazon Ember" panose="020B0603020204020204" pitchFamily="34" charset="0"/>
                  <a:cs typeface="Amazon Ember" panose="020B0603020204020204" pitchFamily="34" charset="0"/>
                </a:rPr>
                <a:t>機能</a:t>
              </a:r>
              <a:endParaRPr lang="en-US" altLang="ja-JP" sz="1200" dirty="0">
                <a:latin typeface="Amazon Ember"/>
                <a:ea typeface="Amazon Ember" panose="020B0603020204020204" pitchFamily="34" charset="0"/>
                <a:cs typeface="Amazon Ember" panose="020B0603020204020204" pitchFamily="34" charset="0"/>
              </a:endParaRPr>
            </a:p>
          </p:txBody>
        </p:sp>
        <p:grpSp>
          <p:nvGrpSpPr>
            <p:cNvPr id="52" name="グループ化 51">
              <a:extLst>
                <a:ext uri="{FF2B5EF4-FFF2-40B4-BE49-F238E27FC236}">
                  <a16:creationId xmlns:a16="http://schemas.microsoft.com/office/drawing/2014/main" id="{4A3CDCA3-3357-9360-5501-D08043F27338}"/>
                </a:ext>
              </a:extLst>
            </p:cNvPr>
            <p:cNvGrpSpPr/>
            <p:nvPr/>
          </p:nvGrpSpPr>
          <p:grpSpPr>
            <a:xfrm>
              <a:off x="9347232" y="4233002"/>
              <a:ext cx="1506537" cy="608251"/>
              <a:chOff x="7114253" y="2838534"/>
              <a:chExt cx="1506537" cy="608251"/>
            </a:xfrm>
          </p:grpSpPr>
          <p:sp>
            <p:nvSpPr>
              <p:cNvPr id="53" name="TextBox 17">
                <a:extLst>
                  <a:ext uri="{FF2B5EF4-FFF2-40B4-BE49-F238E27FC236}">
                    <a16:creationId xmlns:a16="http://schemas.microsoft.com/office/drawing/2014/main" id="{5AE0655D-033E-CA87-B537-FA7A0BEFBF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14253" y="3169786"/>
                <a:ext cx="1506537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200">
                    <a:latin typeface="Arial" panose="020B0604020202020204" pitchFamily="34" charset="0"/>
                    <a:cs typeface="Arial" panose="020B0604020202020204" pitchFamily="34" charset="0"/>
                  </a:rPr>
                  <a:t>KMSキー</a:t>
                </a:r>
              </a:p>
            </p:txBody>
          </p:sp>
          <p:pic>
            <p:nvPicPr>
              <p:cNvPr id="54" name="Graphic 33">
                <a:extLst>
                  <a:ext uri="{FF2B5EF4-FFF2-40B4-BE49-F238E27FC236}">
                    <a16:creationId xmlns:a16="http://schemas.microsoft.com/office/drawing/2014/main" id="{129D6EFB-03F3-2264-5F11-5DECFCB165B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rcRect/>
              <a:stretch/>
            </p:blipFill>
            <p:spPr bwMode="auto">
              <a:xfrm>
                <a:off x="7621489" y="2838534"/>
                <a:ext cx="45720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2936250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72673991-03FC-BF42-D552-54E336873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/>
              <a:t>5-2-13-1</a:t>
            </a:r>
            <a:r>
              <a:rPr kumimoji="1" lang="en-US" altLang="ja-JP" dirty="0"/>
              <a:t>. </a:t>
            </a:r>
            <a:r>
              <a:rPr kumimoji="1" lang="ja-JP" altLang="en-US" dirty="0"/>
              <a:t>構成管理</a:t>
            </a:r>
            <a:r>
              <a:rPr kumimoji="1" lang="en-US" altLang="ja-JP" dirty="0"/>
              <a:t>_</a:t>
            </a:r>
            <a:r>
              <a:rPr kumimoji="1" lang="ja-JP" altLang="en-US" dirty="0"/>
              <a:t>システム構成管理機能</a:t>
            </a: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907566CE-BBCE-DBA6-8924-FC28CF5952B1}"/>
              </a:ext>
            </a:extLst>
          </p:cNvPr>
          <p:cNvSpPr/>
          <p:nvPr/>
        </p:nvSpPr>
        <p:spPr>
          <a:xfrm>
            <a:off x="8777431" y="2888481"/>
            <a:ext cx="3314799" cy="5052441"/>
          </a:xfrm>
          <a:prstGeom prst="rect">
            <a:avLst/>
          </a:prstGeom>
          <a:solidFill>
            <a:srgbClr val="45DAFF">
              <a:alpha val="30196"/>
            </a:srgbClr>
          </a:solidFill>
          <a:ln w="28575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r"/>
            <a:r>
              <a:rPr kumimoji="1" lang="ja-JP" altLang="en-US" sz="1600">
                <a:solidFill>
                  <a:schemeClr val="tx1"/>
                </a:solidFill>
                <a:latin typeface="Meiryo UI"/>
                <a:ea typeface="Meiryo UI"/>
              </a:rPr>
              <a:t>構成管理</a:t>
            </a:r>
            <a:r>
              <a:rPr kumimoji="1" lang="en-US" altLang="ja-JP" sz="1600">
                <a:solidFill>
                  <a:schemeClr val="tx1"/>
                </a:solidFill>
                <a:latin typeface="Meiryo UI"/>
                <a:ea typeface="Meiryo UI"/>
              </a:rPr>
              <a:t>_</a:t>
            </a:r>
            <a:r>
              <a:rPr kumimoji="1" lang="ja-JP" altLang="en-US" sz="1600">
                <a:solidFill>
                  <a:schemeClr val="tx1"/>
                </a:solidFill>
                <a:latin typeface="Meiryo UI"/>
                <a:ea typeface="Meiryo UI"/>
              </a:rPr>
              <a:t>システム構成管理機能</a:t>
            </a:r>
            <a:endParaRPr lang="ja-JP" altLang="en-US" sz="1600">
              <a:solidFill>
                <a:schemeClr val="tx1"/>
              </a:solidFill>
              <a:latin typeface="Meiryo UI"/>
              <a:ea typeface="Meiryo UI"/>
            </a:endParaRPr>
          </a:p>
        </p:txBody>
      </p:sp>
      <p:sp>
        <p:nvSpPr>
          <p:cNvPr id="19" name="Rectangle 78">
            <a:extLst>
              <a:ext uri="{FF2B5EF4-FFF2-40B4-BE49-F238E27FC236}">
                <a16:creationId xmlns:a16="http://schemas.microsoft.com/office/drawing/2014/main" id="{A190D448-1174-7F29-9071-9D72BC6DC7E3}"/>
              </a:ext>
            </a:extLst>
          </p:cNvPr>
          <p:cNvSpPr/>
          <p:nvPr/>
        </p:nvSpPr>
        <p:spPr>
          <a:xfrm>
            <a:off x="5497068" y="2215851"/>
            <a:ext cx="8571163" cy="6985843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2920" tIns="9144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AWS Cloud</a:t>
            </a:r>
          </a:p>
        </p:txBody>
      </p:sp>
      <p:pic>
        <p:nvPicPr>
          <p:cNvPr id="29" name="Graphic 79">
            <a:extLst>
              <a:ext uri="{FF2B5EF4-FFF2-40B4-BE49-F238E27FC236}">
                <a16:creationId xmlns:a16="http://schemas.microsoft.com/office/drawing/2014/main" id="{E0C1EF9F-F816-B83E-8253-6F0B22D046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497069" y="2214263"/>
            <a:ext cx="381000" cy="381000"/>
          </a:xfrm>
          <a:prstGeom prst="rect">
            <a:avLst/>
          </a:prstGeom>
        </p:spPr>
      </p:pic>
      <p:sp>
        <p:nvSpPr>
          <p:cNvPr id="30" name="Rectangle 115">
            <a:extLst>
              <a:ext uri="{FF2B5EF4-FFF2-40B4-BE49-F238E27FC236}">
                <a16:creationId xmlns:a16="http://schemas.microsoft.com/office/drawing/2014/main" id="{38169320-AF9C-3561-B008-930A1E4A958E}"/>
              </a:ext>
            </a:extLst>
          </p:cNvPr>
          <p:cNvSpPr/>
          <p:nvPr/>
        </p:nvSpPr>
        <p:spPr>
          <a:xfrm>
            <a:off x="5839490" y="4738127"/>
            <a:ext cx="2623914" cy="2094271"/>
          </a:xfrm>
          <a:prstGeom prst="rect">
            <a:avLst/>
          </a:prstGeom>
          <a:noFill/>
          <a:ln w="15875">
            <a:solidFill>
              <a:srgbClr val="7D899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20">
            <a:extLst>
              <a:ext uri="{FF2B5EF4-FFF2-40B4-BE49-F238E27FC236}">
                <a16:creationId xmlns:a16="http://schemas.microsoft.com/office/drawing/2014/main" id="{211A694C-B68B-BA5F-EEDD-BB9C6A892D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0475" y="5184891"/>
            <a:ext cx="1577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ja-JP" altLang="en-US" sz="1600">
                <a:latin typeface="Arial"/>
                <a:ea typeface="Amazon Ember" panose="020B0603020204020204" pitchFamily="34" charset="0"/>
                <a:cs typeface="Arial"/>
              </a:rPr>
              <a:t>連携機能</a:t>
            </a:r>
            <a:endParaRPr lang="en-US" altLang="ja-JP" sz="1600">
              <a:latin typeface="Arial"/>
              <a:ea typeface="Amazon Ember" panose="020B0603020204020204" pitchFamily="34" charset="0"/>
              <a:cs typeface="Arial"/>
            </a:endParaRPr>
          </a:p>
        </p:txBody>
      </p:sp>
      <p:sp>
        <p:nvSpPr>
          <p:cNvPr id="32" name="TextBox 20">
            <a:extLst>
              <a:ext uri="{FF2B5EF4-FFF2-40B4-BE49-F238E27FC236}">
                <a16:creationId xmlns:a16="http://schemas.microsoft.com/office/drawing/2014/main" id="{FD104C24-F8F9-16D2-C52B-DF5524FD4B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5484" y="5463759"/>
            <a:ext cx="273898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ja-JP" altLang="en-US" sz="1200" dirty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業務アプリケーション機能ブロック</a:t>
            </a:r>
            <a:endParaRPr lang="en-US" altLang="ja-JP" sz="1200" dirty="0">
              <a:latin typeface="Arial" panose="020B0604020202020204" pitchFamily="34" charset="0"/>
              <a:ea typeface="Amazon Ember" panose="020B0603020204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Graphic 21">
            <a:extLst>
              <a:ext uri="{FF2B5EF4-FFF2-40B4-BE49-F238E27FC236}">
                <a16:creationId xmlns:a16="http://schemas.microsoft.com/office/drawing/2014/main" id="{E2152123-7979-0098-353A-8306703739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 bwMode="auto">
          <a:xfrm>
            <a:off x="9525542" y="3606905"/>
            <a:ext cx="547200" cy="54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Box 12">
            <a:extLst>
              <a:ext uri="{FF2B5EF4-FFF2-40B4-BE49-F238E27FC236}">
                <a16:creationId xmlns:a16="http://schemas.microsoft.com/office/drawing/2014/main" id="{84C644E4-36A2-B745-6A61-D43AE4F917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9842" y="4132931"/>
            <a:ext cx="22796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5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AWS CloudFormation</a:t>
            </a:r>
          </a:p>
          <a:p>
            <a:pPr algn="ctr" eaLnBrk="1" hangingPunct="1"/>
            <a:r>
              <a:rPr lang="en-US" altLang="en-US" sz="105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環境自動構築</a:t>
            </a:r>
          </a:p>
        </p:txBody>
      </p:sp>
      <p:pic>
        <p:nvPicPr>
          <p:cNvPr id="35" name="Graphic 8">
            <a:extLst>
              <a:ext uri="{FF2B5EF4-FFF2-40B4-BE49-F238E27FC236}">
                <a16:creationId xmlns:a16="http://schemas.microsoft.com/office/drawing/2014/main" id="{3B8E5089-93AE-09A1-7C2E-F97B85935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 bwMode="auto">
          <a:xfrm>
            <a:off x="9541754" y="5479952"/>
            <a:ext cx="547200" cy="54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Box 11">
            <a:extLst>
              <a:ext uri="{FF2B5EF4-FFF2-40B4-BE49-F238E27FC236}">
                <a16:creationId xmlns:a16="http://schemas.microsoft.com/office/drawing/2014/main" id="{BF9748A0-999E-6219-8D8F-312332BA55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42780" y="6062480"/>
            <a:ext cx="22923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5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AWS Config</a:t>
            </a:r>
          </a:p>
          <a:p>
            <a:pPr algn="ctr" eaLnBrk="1" hangingPunct="1"/>
            <a:r>
              <a:rPr lang="en-US" altLang="en-US" sz="105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構成管理</a:t>
            </a:r>
          </a:p>
        </p:txBody>
      </p:sp>
      <p:pic>
        <p:nvPicPr>
          <p:cNvPr id="37" name="Graphic 8">
            <a:extLst>
              <a:ext uri="{FF2B5EF4-FFF2-40B4-BE49-F238E27FC236}">
                <a16:creationId xmlns:a16="http://schemas.microsoft.com/office/drawing/2014/main" id="{8A55BD98-04F4-26DD-8336-2B473EC4B5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 bwMode="auto">
          <a:xfrm>
            <a:off x="11187303" y="5475538"/>
            <a:ext cx="547200" cy="54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Box 9">
            <a:extLst>
              <a:ext uri="{FF2B5EF4-FFF2-40B4-BE49-F238E27FC236}">
                <a16:creationId xmlns:a16="http://schemas.microsoft.com/office/drawing/2014/main" id="{E38E8729-BC27-07F8-F9FA-C3A1A9E9DD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59263" y="6059708"/>
            <a:ext cx="223996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Amazon S3</a:t>
            </a:r>
          </a:p>
          <a:p>
            <a:pPr algn="ctr"/>
            <a:r>
              <a:rPr lang="en-US" altLang="en-US" sz="1000">
                <a:latin typeface="Amazon Ember"/>
                <a:ea typeface="Amazon Ember" panose="020B0603020204020204" pitchFamily="34" charset="0"/>
                <a:cs typeface="Amazon Ember" panose="020B0603020204020204" pitchFamily="34" charset="0"/>
              </a:rPr>
              <a:t>構成管理情報保管</a:t>
            </a:r>
          </a:p>
          <a:p>
            <a:pPr algn="ctr"/>
            <a:r>
              <a:rPr lang="en-US" altLang="en-US" sz="1000" dirty="0" err="1">
                <a:latin typeface="Amazon Ember"/>
                <a:ea typeface="Amazon Ember" panose="020B0603020204020204" pitchFamily="34" charset="0"/>
                <a:cs typeface="Amazon Ember" panose="020B0603020204020204" pitchFamily="34" charset="0"/>
              </a:rPr>
              <a:t>ストレージ</a:t>
            </a:r>
          </a:p>
        </p:txBody>
      </p:sp>
      <p:cxnSp>
        <p:nvCxnSpPr>
          <p:cNvPr id="39" name="Connector: Elbow 65">
            <a:extLst>
              <a:ext uri="{FF2B5EF4-FFF2-40B4-BE49-F238E27FC236}">
                <a16:creationId xmlns:a16="http://schemas.microsoft.com/office/drawing/2014/main" id="{203368BC-3619-49DB-1510-B6C3FF8B9603}"/>
              </a:ext>
            </a:extLst>
          </p:cNvPr>
          <p:cNvCxnSpPr>
            <a:cxnSpLocks/>
            <a:stCxn id="33" idx="1"/>
            <a:endCxn id="30" idx="0"/>
          </p:cNvCxnSpPr>
          <p:nvPr/>
        </p:nvCxnSpPr>
        <p:spPr>
          <a:xfrm rot="10800000" flipV="1">
            <a:off x="7151448" y="3880505"/>
            <a:ext cx="2374095" cy="857622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直線矢印コネクタ 120">
            <a:extLst>
              <a:ext uri="{FF2B5EF4-FFF2-40B4-BE49-F238E27FC236}">
                <a16:creationId xmlns:a16="http://schemas.microsoft.com/office/drawing/2014/main" id="{11E80794-5B3A-082B-3738-432789503347}"/>
              </a:ext>
            </a:extLst>
          </p:cNvPr>
          <p:cNvCxnSpPr>
            <a:cxnSpLocks/>
          </p:cNvCxnSpPr>
          <p:nvPr/>
        </p:nvCxnSpPr>
        <p:spPr>
          <a:xfrm>
            <a:off x="8476393" y="5720361"/>
            <a:ext cx="104097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直線矢印コネクタ 120">
            <a:extLst>
              <a:ext uri="{FF2B5EF4-FFF2-40B4-BE49-F238E27FC236}">
                <a16:creationId xmlns:a16="http://schemas.microsoft.com/office/drawing/2014/main" id="{FCC9B7C7-9945-D980-7F9D-0A2CAE4990A7}"/>
              </a:ext>
            </a:extLst>
          </p:cNvPr>
          <p:cNvCxnSpPr>
            <a:cxnSpLocks/>
          </p:cNvCxnSpPr>
          <p:nvPr/>
        </p:nvCxnSpPr>
        <p:spPr>
          <a:xfrm>
            <a:off x="10069219" y="5749857"/>
            <a:ext cx="104097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Rectangle 134">
            <a:extLst>
              <a:ext uri="{FF2B5EF4-FFF2-40B4-BE49-F238E27FC236}">
                <a16:creationId xmlns:a16="http://schemas.microsoft.com/office/drawing/2014/main" id="{FD5E63C5-1DB4-B995-F8EC-72A520492FCF}"/>
              </a:ext>
            </a:extLst>
          </p:cNvPr>
          <p:cNvSpPr/>
          <p:nvPr/>
        </p:nvSpPr>
        <p:spPr>
          <a:xfrm>
            <a:off x="12212961" y="2869781"/>
            <a:ext cx="1721132" cy="5645037"/>
          </a:xfrm>
          <a:prstGeom prst="rect">
            <a:avLst/>
          </a:prstGeom>
          <a:noFill/>
          <a:ln w="15875">
            <a:solidFill>
              <a:srgbClr val="7D899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20">
            <a:extLst>
              <a:ext uri="{FF2B5EF4-FFF2-40B4-BE49-F238E27FC236}">
                <a16:creationId xmlns:a16="http://schemas.microsoft.com/office/drawing/2014/main" id="{1E6EA6A4-FDFB-119D-2295-16E81EA4FB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93848" y="2900752"/>
            <a:ext cx="164524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ja-JP" altLang="en-US" sz="1600" dirty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連携機能</a:t>
            </a:r>
            <a:endParaRPr lang="en-US" altLang="ja-JP" sz="1600" dirty="0">
              <a:latin typeface="Arial" panose="020B0604020202020204" pitchFamily="34" charset="0"/>
              <a:ea typeface="Amazon Ember" panose="020B0603020204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9">
            <a:extLst>
              <a:ext uri="{FF2B5EF4-FFF2-40B4-BE49-F238E27FC236}">
                <a16:creationId xmlns:a16="http://schemas.microsoft.com/office/drawing/2014/main" id="{1F03CC08-1409-D639-DC49-9CD4EBE2A5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80550" y="3203140"/>
            <a:ext cx="1620409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90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AWS CodePipeline</a:t>
            </a:r>
          </a:p>
          <a:p>
            <a:pPr eaLnBrk="1" hangingPunct="1"/>
            <a:r>
              <a:rPr lang="en-US" altLang="en-US" sz="90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CDKデプロイパイプラインを管理する機能</a:t>
            </a:r>
          </a:p>
        </p:txBody>
      </p:sp>
      <p:cxnSp>
        <p:nvCxnSpPr>
          <p:cNvPr id="47" name="直線矢印コネクタ 120">
            <a:extLst>
              <a:ext uri="{FF2B5EF4-FFF2-40B4-BE49-F238E27FC236}">
                <a16:creationId xmlns:a16="http://schemas.microsoft.com/office/drawing/2014/main" id="{48F9508F-F1BE-152B-469D-E1C16A498CD1}"/>
              </a:ext>
            </a:extLst>
          </p:cNvPr>
          <p:cNvCxnSpPr>
            <a:cxnSpLocks/>
          </p:cNvCxnSpPr>
          <p:nvPr/>
        </p:nvCxnSpPr>
        <p:spPr>
          <a:xfrm flipH="1">
            <a:off x="10067487" y="3872608"/>
            <a:ext cx="212924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TextBox 12">
            <a:extLst>
              <a:ext uri="{FF2B5EF4-FFF2-40B4-BE49-F238E27FC236}">
                <a16:creationId xmlns:a16="http://schemas.microsoft.com/office/drawing/2014/main" id="{67A312DA-98D1-9A2E-4A84-6EF3C1DF53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99854" y="3886928"/>
            <a:ext cx="705394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2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システム構築者</a:t>
            </a:r>
          </a:p>
        </p:txBody>
      </p:sp>
      <p:pic>
        <p:nvPicPr>
          <p:cNvPr id="49" name="Graphic 23">
            <a:extLst>
              <a:ext uri="{FF2B5EF4-FFF2-40B4-BE49-F238E27FC236}">
                <a16:creationId xmlns:a16="http://schemas.microsoft.com/office/drawing/2014/main" id="{C3B093D0-C78B-3434-5063-1EE0C25A16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 bwMode="auto">
          <a:xfrm flipH="1">
            <a:off x="14369886" y="3392549"/>
            <a:ext cx="4699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0" name="直線矢印コネクタ 49">
            <a:extLst>
              <a:ext uri="{FF2B5EF4-FFF2-40B4-BE49-F238E27FC236}">
                <a16:creationId xmlns:a16="http://schemas.microsoft.com/office/drawing/2014/main" id="{DF28D386-E1DF-F363-C24F-753D0ED46BF2}"/>
              </a:ext>
            </a:extLst>
          </p:cNvPr>
          <p:cNvCxnSpPr>
            <a:cxnSpLocks/>
          </p:cNvCxnSpPr>
          <p:nvPr/>
        </p:nvCxnSpPr>
        <p:spPr>
          <a:xfrm flipH="1">
            <a:off x="13924868" y="3724081"/>
            <a:ext cx="4794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TextBox 20">
            <a:extLst>
              <a:ext uri="{FF2B5EF4-FFF2-40B4-BE49-F238E27FC236}">
                <a16:creationId xmlns:a16="http://schemas.microsoft.com/office/drawing/2014/main" id="{E6829D92-AB8F-5BB2-9F51-901F614C7B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37035" y="3889248"/>
            <a:ext cx="170924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ja-JP" altLang="en-US" sz="1200">
                <a:latin typeface="Arial"/>
                <a:ea typeface="Amazon Ember" panose="020B0603020204020204" pitchFamily="34" charset="0"/>
                <a:cs typeface="Arial"/>
              </a:rPr>
              <a:t>例</a:t>
            </a:r>
            <a:endParaRPr lang="ja-JP" altLang="en-US" sz="1200" dirty="0">
              <a:latin typeface="Arial"/>
              <a:ea typeface="Amazon Ember" panose="020B0603020204020204" pitchFamily="34" charset="0"/>
              <a:cs typeface="Arial"/>
            </a:endParaRPr>
          </a:p>
          <a:p>
            <a:r>
              <a:rPr lang="ja-JP" altLang="en-US" sz="1200">
                <a:latin typeface="Arial"/>
                <a:ea typeface="Amazon Ember" panose="020B0603020204020204" pitchFamily="34" charset="0"/>
                <a:cs typeface="Arial"/>
              </a:rPr>
              <a:t>・</a:t>
            </a:r>
            <a:r>
              <a:rPr lang="en-US" altLang="ja-JP" sz="1200">
                <a:latin typeface="Arial"/>
                <a:ea typeface="Amazon Ember" panose="020B0603020204020204" pitchFamily="34" charset="0"/>
                <a:cs typeface="Arial"/>
              </a:rPr>
              <a:t>CI/CD_</a:t>
            </a:r>
            <a:r>
              <a:rPr lang="en-US" altLang="ja-JP" sz="1200" dirty="0">
                <a:latin typeface="Arial"/>
                <a:ea typeface="Amazon Ember" panose="020B0603020204020204" pitchFamily="34" charset="0"/>
                <a:cs typeface="Arial"/>
              </a:rPr>
              <a:t>CI/CD</a:t>
            </a:r>
            <a:r>
              <a:rPr lang="ja-JP" altLang="en-US" sz="1200">
                <a:latin typeface="Arial"/>
                <a:ea typeface="Amazon Ember" panose="020B0603020204020204" pitchFamily="34" charset="0"/>
                <a:cs typeface="Arial"/>
              </a:rPr>
              <a:t>パイプライン機能</a:t>
            </a:r>
            <a:endParaRPr lang="en-US" altLang="ja-JP" sz="1200">
              <a:latin typeface="Arial"/>
              <a:ea typeface="Amazon Ember" panose="020B0603020204020204" pitchFamily="34" charset="0"/>
              <a:cs typeface="Arial"/>
            </a:endParaRPr>
          </a:p>
        </p:txBody>
      </p:sp>
      <p:grpSp>
        <p:nvGrpSpPr>
          <p:cNvPr id="52" name="グループ化 51">
            <a:extLst>
              <a:ext uri="{FF2B5EF4-FFF2-40B4-BE49-F238E27FC236}">
                <a16:creationId xmlns:a16="http://schemas.microsoft.com/office/drawing/2014/main" id="{48E264D0-35DC-D262-7F83-78D46C918778}"/>
              </a:ext>
            </a:extLst>
          </p:cNvPr>
          <p:cNvGrpSpPr/>
          <p:nvPr/>
        </p:nvGrpSpPr>
        <p:grpSpPr>
          <a:xfrm>
            <a:off x="12618885" y="5766561"/>
            <a:ext cx="898138" cy="847145"/>
            <a:chOff x="3432600" y="-891612"/>
            <a:chExt cx="898138" cy="847145"/>
          </a:xfrm>
        </p:grpSpPr>
        <p:sp>
          <p:nvSpPr>
            <p:cNvPr id="53" name="角丸四角形 46">
              <a:extLst>
                <a:ext uri="{FF2B5EF4-FFF2-40B4-BE49-F238E27FC236}">
                  <a16:creationId xmlns:a16="http://schemas.microsoft.com/office/drawing/2014/main" id="{8C72D165-B5EC-4516-572D-B9A9C08B7027}"/>
                </a:ext>
              </a:extLst>
            </p:cNvPr>
            <p:cNvSpPr/>
            <p:nvPr/>
          </p:nvSpPr>
          <p:spPr>
            <a:xfrm>
              <a:off x="3464643" y="-891612"/>
              <a:ext cx="822840" cy="847145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  <p:pic>
          <p:nvPicPr>
            <p:cNvPr id="54" name="Graphic 14">
              <a:extLst>
                <a:ext uri="{FF2B5EF4-FFF2-40B4-BE49-F238E27FC236}">
                  <a16:creationId xmlns:a16="http://schemas.microsoft.com/office/drawing/2014/main" id="{D1A65390-A21D-6543-9FCF-BE0D4C79EE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/>
          </p:blipFill>
          <p:spPr bwMode="auto">
            <a:xfrm>
              <a:off x="3690416" y="-822173"/>
              <a:ext cx="382506" cy="3825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" name="TextBox 12">
              <a:extLst>
                <a:ext uri="{FF2B5EF4-FFF2-40B4-BE49-F238E27FC236}">
                  <a16:creationId xmlns:a16="http://schemas.microsoft.com/office/drawing/2014/main" id="{598BE9A3-D96B-6581-703C-45027EB241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32600" y="-467354"/>
              <a:ext cx="898138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000" dirty="0" err="1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開発環境用</a:t>
              </a:r>
              <a:endParaRPr lang="en-US" altLang="en-US" sz="10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endParaRPr>
            </a:p>
            <a:p>
              <a:pPr algn="ctr" eaLnBrk="1" hangingPunct="1"/>
              <a:r>
                <a:rPr lang="en-US" altLang="en-US" sz="1000" dirty="0" err="1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ブランチ</a:t>
              </a:r>
              <a:endParaRPr lang="en-US" altLang="en-US" sz="10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endParaRPr>
            </a:p>
          </p:txBody>
        </p:sp>
      </p:grpSp>
      <p:grpSp>
        <p:nvGrpSpPr>
          <p:cNvPr id="56" name="グループ化 55">
            <a:extLst>
              <a:ext uri="{FF2B5EF4-FFF2-40B4-BE49-F238E27FC236}">
                <a16:creationId xmlns:a16="http://schemas.microsoft.com/office/drawing/2014/main" id="{895D1C4B-0BF8-7CF1-1346-55791FAF8E67}"/>
              </a:ext>
            </a:extLst>
          </p:cNvPr>
          <p:cNvGrpSpPr/>
          <p:nvPr/>
        </p:nvGrpSpPr>
        <p:grpSpPr>
          <a:xfrm>
            <a:off x="12606836" y="6645936"/>
            <a:ext cx="898138" cy="847145"/>
            <a:chOff x="3432600" y="-891612"/>
            <a:chExt cx="898138" cy="847145"/>
          </a:xfrm>
        </p:grpSpPr>
        <p:sp>
          <p:nvSpPr>
            <p:cNvPr id="57" name="角丸四角形 70">
              <a:extLst>
                <a:ext uri="{FF2B5EF4-FFF2-40B4-BE49-F238E27FC236}">
                  <a16:creationId xmlns:a16="http://schemas.microsoft.com/office/drawing/2014/main" id="{993C38A5-97DC-DC9B-B123-A3396B64D742}"/>
                </a:ext>
              </a:extLst>
            </p:cNvPr>
            <p:cNvSpPr/>
            <p:nvPr/>
          </p:nvSpPr>
          <p:spPr>
            <a:xfrm>
              <a:off x="3464643" y="-891612"/>
              <a:ext cx="822840" cy="847145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  <p:pic>
          <p:nvPicPr>
            <p:cNvPr id="58" name="Graphic 14">
              <a:extLst>
                <a:ext uri="{FF2B5EF4-FFF2-40B4-BE49-F238E27FC236}">
                  <a16:creationId xmlns:a16="http://schemas.microsoft.com/office/drawing/2014/main" id="{DF1DBD5C-D840-7DF0-0345-0F51149B59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/>
          </p:blipFill>
          <p:spPr bwMode="auto">
            <a:xfrm>
              <a:off x="3690416" y="-822173"/>
              <a:ext cx="382506" cy="3825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" name="TextBox 12">
              <a:extLst>
                <a:ext uri="{FF2B5EF4-FFF2-40B4-BE49-F238E27FC236}">
                  <a16:creationId xmlns:a16="http://schemas.microsoft.com/office/drawing/2014/main" id="{2C83A072-66B5-642D-FFAA-30A37839E9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32600" y="-467354"/>
              <a:ext cx="898138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000" dirty="0" err="1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検証環境用</a:t>
              </a:r>
              <a:endParaRPr lang="en-US" altLang="en-US" sz="10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endParaRPr>
            </a:p>
            <a:p>
              <a:pPr algn="ctr" eaLnBrk="1" hangingPunct="1"/>
              <a:r>
                <a:rPr lang="en-US" altLang="en-US" sz="1000" dirty="0" err="1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ブランチ</a:t>
              </a:r>
              <a:endParaRPr lang="en-US" altLang="en-US" sz="10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endParaRPr>
            </a:p>
          </p:txBody>
        </p:sp>
      </p:grpSp>
      <p:grpSp>
        <p:nvGrpSpPr>
          <p:cNvPr id="60" name="グループ化 59">
            <a:extLst>
              <a:ext uri="{FF2B5EF4-FFF2-40B4-BE49-F238E27FC236}">
                <a16:creationId xmlns:a16="http://schemas.microsoft.com/office/drawing/2014/main" id="{E99CF322-1EB4-73DD-7AFE-389CF72D1168}"/>
              </a:ext>
            </a:extLst>
          </p:cNvPr>
          <p:cNvGrpSpPr/>
          <p:nvPr/>
        </p:nvGrpSpPr>
        <p:grpSpPr>
          <a:xfrm>
            <a:off x="12641685" y="7526859"/>
            <a:ext cx="898138" cy="847145"/>
            <a:chOff x="3432600" y="-891612"/>
            <a:chExt cx="898138" cy="847145"/>
          </a:xfrm>
        </p:grpSpPr>
        <p:sp>
          <p:nvSpPr>
            <p:cNvPr id="61" name="角丸四角形 78">
              <a:extLst>
                <a:ext uri="{FF2B5EF4-FFF2-40B4-BE49-F238E27FC236}">
                  <a16:creationId xmlns:a16="http://schemas.microsoft.com/office/drawing/2014/main" id="{9AAFB5FD-5370-34A7-BEA8-E3AD9E305FE2}"/>
                </a:ext>
              </a:extLst>
            </p:cNvPr>
            <p:cNvSpPr/>
            <p:nvPr/>
          </p:nvSpPr>
          <p:spPr>
            <a:xfrm>
              <a:off x="3464643" y="-891612"/>
              <a:ext cx="822840" cy="847145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  <p:pic>
          <p:nvPicPr>
            <p:cNvPr id="62" name="Graphic 14">
              <a:extLst>
                <a:ext uri="{FF2B5EF4-FFF2-40B4-BE49-F238E27FC236}">
                  <a16:creationId xmlns:a16="http://schemas.microsoft.com/office/drawing/2014/main" id="{B1A4DDB8-F642-0EBB-328E-17C5FBE696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/>
          </p:blipFill>
          <p:spPr bwMode="auto">
            <a:xfrm>
              <a:off x="3690416" y="-822173"/>
              <a:ext cx="382506" cy="3825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" name="TextBox 12">
              <a:extLst>
                <a:ext uri="{FF2B5EF4-FFF2-40B4-BE49-F238E27FC236}">
                  <a16:creationId xmlns:a16="http://schemas.microsoft.com/office/drawing/2014/main" id="{08911694-824C-27FD-7F75-82D956D0E9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32600" y="-467354"/>
              <a:ext cx="898138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000" dirty="0" err="1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本番環境用</a:t>
              </a:r>
              <a:endParaRPr lang="en-US" altLang="en-US" sz="10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endParaRPr>
            </a:p>
            <a:p>
              <a:pPr algn="ctr" eaLnBrk="1" hangingPunct="1"/>
              <a:r>
                <a:rPr lang="en-US" altLang="en-US" sz="1000" dirty="0" err="1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ブランチ</a:t>
              </a:r>
              <a:endParaRPr lang="en-US" altLang="en-US" sz="10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endParaRPr>
            </a:p>
          </p:txBody>
        </p:sp>
      </p:grpSp>
      <p:pic>
        <p:nvPicPr>
          <p:cNvPr id="64" name="Graphic 21">
            <a:extLst>
              <a:ext uri="{FF2B5EF4-FFF2-40B4-BE49-F238E27FC236}">
                <a16:creationId xmlns:a16="http://schemas.microsoft.com/office/drawing/2014/main" id="{07DF0969-EDC3-2D77-C94B-E00FD9F8A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 bwMode="auto">
          <a:xfrm>
            <a:off x="12721498" y="4681109"/>
            <a:ext cx="576000" cy="5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" name="TextBox 12">
            <a:extLst>
              <a:ext uri="{FF2B5EF4-FFF2-40B4-BE49-F238E27FC236}">
                <a16:creationId xmlns:a16="http://schemas.microsoft.com/office/drawing/2014/main" id="{FC21F562-9CBF-D4AE-C394-660FE713BC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99793" y="5328665"/>
            <a:ext cx="22796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20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AWS CodeCommit</a:t>
            </a:r>
          </a:p>
          <a:p>
            <a:pPr algn="ctr" eaLnBrk="1" hangingPunct="1"/>
            <a:r>
              <a:rPr lang="en-US" altLang="en-US" sz="120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コード管理</a:t>
            </a:r>
          </a:p>
        </p:txBody>
      </p:sp>
    </p:spTree>
    <p:extLst>
      <p:ext uri="{BB962C8B-B14F-4D97-AF65-F5344CB8AC3E}">
        <p14:creationId xmlns:p14="http://schemas.microsoft.com/office/powerpoint/2010/main" val="29809869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72673991-03FC-BF42-D552-54E336873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/>
              <a:t>5-2-14-1</a:t>
            </a:r>
            <a:r>
              <a:rPr kumimoji="1" lang="en-US" altLang="ja-JP" dirty="0"/>
              <a:t>. </a:t>
            </a:r>
            <a:r>
              <a:rPr kumimoji="1" lang="ja-JP" altLang="en-US" dirty="0"/>
              <a:t>バックアップ</a:t>
            </a:r>
            <a:r>
              <a:rPr kumimoji="1" lang="en-US" altLang="ja-JP" dirty="0"/>
              <a:t>_</a:t>
            </a:r>
            <a:r>
              <a:rPr kumimoji="1" lang="ja-JP" altLang="en-US" dirty="0"/>
              <a:t>バックアップ機能</a:t>
            </a: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EDDCD1A7-E6AD-6CF1-514B-209B0D9BFEF7}"/>
              </a:ext>
            </a:extLst>
          </p:cNvPr>
          <p:cNvGrpSpPr/>
          <p:nvPr/>
        </p:nvGrpSpPr>
        <p:grpSpPr>
          <a:xfrm>
            <a:off x="4007213" y="2089132"/>
            <a:ext cx="9986237" cy="6987431"/>
            <a:chOff x="1569124" y="706033"/>
            <a:chExt cx="9986237" cy="6987431"/>
          </a:xfrm>
        </p:grpSpPr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6124847C-63D0-19EF-568D-7EBD9CABE1F0}"/>
                </a:ext>
              </a:extLst>
            </p:cNvPr>
            <p:cNvSpPr/>
            <p:nvPr/>
          </p:nvSpPr>
          <p:spPr>
            <a:xfrm>
              <a:off x="4621426" y="905238"/>
              <a:ext cx="3694671" cy="6484103"/>
            </a:xfrm>
            <a:prstGeom prst="rect">
              <a:avLst/>
            </a:prstGeom>
            <a:solidFill>
              <a:srgbClr val="45DAFF">
                <a:alpha val="30196"/>
              </a:srgbClr>
            </a:solidFill>
            <a:ln w="28575">
              <a:noFill/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t"/>
            <a:lstStyle/>
            <a:p>
              <a:pPr algn="r"/>
              <a:r>
                <a:rPr kumimoji="1" lang="ja-JP" altLang="en-US" sz="1600">
                  <a:solidFill>
                    <a:schemeClr val="tx1"/>
                  </a:solidFill>
                  <a:latin typeface="Meiryo UI"/>
                  <a:ea typeface="Meiryo UI"/>
                </a:rPr>
                <a:t>バックアップ_バックアップ機能</a:t>
              </a:r>
            </a:p>
          </p:txBody>
        </p:sp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B2612AC6-B39D-BF82-4D54-967183BADB56}"/>
                </a:ext>
              </a:extLst>
            </p:cNvPr>
            <p:cNvSpPr/>
            <p:nvPr/>
          </p:nvSpPr>
          <p:spPr>
            <a:xfrm>
              <a:off x="8318090" y="4984954"/>
              <a:ext cx="2888691" cy="2389637"/>
            </a:xfrm>
            <a:prstGeom prst="rect">
              <a:avLst/>
            </a:prstGeom>
            <a:solidFill>
              <a:srgbClr val="45DAFF">
                <a:alpha val="30196"/>
              </a:srgbClr>
            </a:solidFill>
            <a:ln w="28575">
              <a:noFill/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/>
              <a:endParaRPr kumimoji="1" lang="ja-JP" altLang="en-US" sz="160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endParaRPr>
            </a:p>
          </p:txBody>
        </p:sp>
        <p:sp>
          <p:nvSpPr>
            <p:cNvPr id="6" name="Rectangle 78">
              <a:extLst>
                <a:ext uri="{FF2B5EF4-FFF2-40B4-BE49-F238E27FC236}">
                  <a16:creationId xmlns:a16="http://schemas.microsoft.com/office/drawing/2014/main" id="{FD3857D7-50DC-9234-4CAF-ACCFACD49336}"/>
                </a:ext>
              </a:extLst>
            </p:cNvPr>
            <p:cNvSpPr/>
            <p:nvPr/>
          </p:nvSpPr>
          <p:spPr>
            <a:xfrm>
              <a:off x="1569124" y="707621"/>
              <a:ext cx="6793211" cy="6985843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2920" tIns="91440" rIns="91440" bIns="45720" anchor="t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chemeClr val="tx1"/>
                  </a:solidFill>
                  <a:latin typeface="Arial"/>
                  <a:cs typeface="Arial"/>
                </a:rPr>
                <a:t>AWS Cloud（</a:t>
              </a:r>
              <a:r>
                <a:rPr lang="ja-JP" altLang="en-US" sz="1200">
                  <a:solidFill>
                    <a:schemeClr val="tx1"/>
                  </a:solidFill>
                  <a:latin typeface="Arial"/>
                  <a:ea typeface="メイリオ"/>
                  <a:cs typeface="Arial"/>
                </a:rPr>
                <a:t>東京リージョン</a:t>
              </a:r>
              <a:r>
                <a:rPr lang="en-US" sz="1200" dirty="0">
                  <a:solidFill>
                    <a:schemeClr val="tx1"/>
                  </a:solidFill>
                  <a:latin typeface="Arial"/>
                  <a:cs typeface="Arial"/>
                </a:rPr>
                <a:t>）</a:t>
              </a:r>
              <a:endParaRPr lang="en-US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" name="Graphic 79">
              <a:extLst>
                <a:ext uri="{FF2B5EF4-FFF2-40B4-BE49-F238E27FC236}">
                  <a16:creationId xmlns:a16="http://schemas.microsoft.com/office/drawing/2014/main" id="{6DD7B9DF-B50E-1B1B-44C0-230074F0E9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1569125" y="706033"/>
              <a:ext cx="381000" cy="381000"/>
            </a:xfrm>
            <a:prstGeom prst="rect">
              <a:avLst/>
            </a:prstGeom>
          </p:spPr>
        </p:pic>
        <p:sp>
          <p:nvSpPr>
            <p:cNvPr id="8" name="Rectangle 115">
              <a:extLst>
                <a:ext uri="{FF2B5EF4-FFF2-40B4-BE49-F238E27FC236}">
                  <a16:creationId xmlns:a16="http://schemas.microsoft.com/office/drawing/2014/main" id="{586A7010-C386-58DC-A15A-FEAE16A6FDEB}"/>
                </a:ext>
              </a:extLst>
            </p:cNvPr>
            <p:cNvSpPr/>
            <p:nvPr/>
          </p:nvSpPr>
          <p:spPr>
            <a:xfrm>
              <a:off x="1852552" y="1442433"/>
              <a:ext cx="2623914" cy="5917011"/>
            </a:xfrm>
            <a:prstGeom prst="rect">
              <a:avLst/>
            </a:prstGeom>
            <a:noFill/>
            <a:ln w="15875">
              <a:solidFill>
                <a:srgbClr val="7D899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20">
              <a:extLst>
                <a:ext uri="{FF2B5EF4-FFF2-40B4-BE49-F238E27FC236}">
                  <a16:creationId xmlns:a16="http://schemas.microsoft.com/office/drawing/2014/main" id="{02050DD0-9081-F766-9AC7-26217E404C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3537" y="1464403"/>
              <a:ext cx="106830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ja-JP" altLang="en-US" sz="1600">
                  <a:latin typeface="Arial"/>
                  <a:ea typeface="Amazon Ember" panose="020B0603020204020204" pitchFamily="34" charset="0"/>
                  <a:cs typeface="Arial"/>
                </a:rPr>
                <a:t>連携機能</a:t>
              </a:r>
              <a:endParaRPr lang="en-US" altLang="ja-JP" sz="1600">
                <a:latin typeface="Arial"/>
                <a:ea typeface="Amazon Ember" panose="020B0603020204020204" pitchFamily="34" charset="0"/>
                <a:cs typeface="Arial"/>
              </a:endParaRPr>
            </a:p>
          </p:txBody>
        </p:sp>
        <p:sp>
          <p:nvSpPr>
            <p:cNvPr id="10" name="TextBox 20">
              <a:extLst>
                <a:ext uri="{FF2B5EF4-FFF2-40B4-BE49-F238E27FC236}">
                  <a16:creationId xmlns:a16="http://schemas.microsoft.com/office/drawing/2014/main" id="{6B07A1F8-962F-AA64-593D-D34953B329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8546" y="1743271"/>
              <a:ext cx="273898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ja-JP" altLang="en-US" sz="1200" dirty="0"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業務アプリケーション機能ブロック</a:t>
              </a:r>
              <a:endParaRPr lang="en-US" altLang="ja-JP" sz="1200" dirty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1" name="直線矢印コネクタ 10">
              <a:extLst>
                <a:ext uri="{FF2B5EF4-FFF2-40B4-BE49-F238E27FC236}">
                  <a16:creationId xmlns:a16="http://schemas.microsoft.com/office/drawing/2014/main" id="{16F7171B-B4BF-C7D6-E176-5CE44C450146}"/>
                </a:ext>
              </a:extLst>
            </p:cNvPr>
            <p:cNvCxnSpPr>
              <a:cxnSpLocks/>
              <a:stCxn id="19" idx="2"/>
              <a:endCxn id="24" idx="0"/>
            </p:cNvCxnSpPr>
            <p:nvPr/>
          </p:nvCxnSpPr>
          <p:spPr>
            <a:xfrm flipH="1">
              <a:off x="5951445" y="4333323"/>
              <a:ext cx="448" cy="83611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カギ線コネクタ 97">
              <a:extLst>
                <a:ext uri="{FF2B5EF4-FFF2-40B4-BE49-F238E27FC236}">
                  <a16:creationId xmlns:a16="http://schemas.microsoft.com/office/drawing/2014/main" id="{D7B812DC-02AD-A0D2-1DA0-9103A82BDBC1}"/>
                </a:ext>
              </a:extLst>
            </p:cNvPr>
            <p:cNvCxnSpPr>
              <a:cxnSpLocks/>
              <a:endCxn id="20" idx="1"/>
            </p:cNvCxnSpPr>
            <p:nvPr/>
          </p:nvCxnSpPr>
          <p:spPr>
            <a:xfrm>
              <a:off x="3081027" y="2475759"/>
              <a:ext cx="2652892" cy="1224092"/>
            </a:xfrm>
            <a:prstGeom prst="bentConnector3">
              <a:avLst>
                <a:gd name="adj1" fmla="val 43509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カギ線コネクタ 104">
              <a:extLst>
                <a:ext uri="{FF2B5EF4-FFF2-40B4-BE49-F238E27FC236}">
                  <a16:creationId xmlns:a16="http://schemas.microsoft.com/office/drawing/2014/main" id="{289C5364-0BF6-A5B8-B52B-7D700E1FC908}"/>
                </a:ext>
              </a:extLst>
            </p:cNvPr>
            <p:cNvCxnSpPr>
              <a:cxnSpLocks/>
              <a:stCxn id="23" idx="2"/>
              <a:endCxn id="32" idx="2"/>
            </p:cNvCxnSpPr>
            <p:nvPr/>
          </p:nvCxnSpPr>
          <p:spPr>
            <a:xfrm rot="16200000" flipH="1">
              <a:off x="7977800" y="4181959"/>
              <a:ext cx="12700" cy="4052711"/>
            </a:xfrm>
            <a:prstGeom prst="bentConnector3">
              <a:avLst>
                <a:gd name="adj1" fmla="val 3648646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カギ線コネクタ 133">
              <a:extLst>
                <a:ext uri="{FF2B5EF4-FFF2-40B4-BE49-F238E27FC236}">
                  <a16:creationId xmlns:a16="http://schemas.microsoft.com/office/drawing/2014/main" id="{EE8B3211-7E56-EE32-489C-2AB35F4BDBCB}"/>
                </a:ext>
              </a:extLst>
            </p:cNvPr>
            <p:cNvCxnSpPr>
              <a:cxnSpLocks/>
              <a:endCxn id="20" idx="1"/>
            </p:cNvCxnSpPr>
            <p:nvPr/>
          </p:nvCxnSpPr>
          <p:spPr>
            <a:xfrm>
              <a:off x="3074276" y="3452648"/>
              <a:ext cx="2659643" cy="247203"/>
            </a:xfrm>
            <a:prstGeom prst="bentConnector3">
              <a:avLst>
                <a:gd name="adj1" fmla="val 43480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TextBox 9">
              <a:extLst>
                <a:ext uri="{FF2B5EF4-FFF2-40B4-BE49-F238E27FC236}">
                  <a16:creationId xmlns:a16="http://schemas.microsoft.com/office/drawing/2014/main" id="{CC657180-A0AD-EBA7-12D7-3E332BB9C0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31912" y="3917825"/>
              <a:ext cx="2239962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050"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AWS Backup</a:t>
              </a:r>
            </a:p>
            <a:p>
              <a:pPr algn="ctr" eaLnBrk="1" hangingPunct="1"/>
              <a:r>
                <a:rPr lang="en-US" altLang="en-US" sz="1050"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バックアップ機能</a:t>
              </a:r>
            </a:p>
          </p:txBody>
        </p:sp>
        <p:pic>
          <p:nvPicPr>
            <p:cNvPr id="20" name="Graphic 43">
              <a:extLst>
                <a:ext uri="{FF2B5EF4-FFF2-40B4-BE49-F238E27FC236}">
                  <a16:creationId xmlns:a16="http://schemas.microsoft.com/office/drawing/2014/main" id="{69ECAFC9-E89F-DFF2-9C36-26E0CB9EB4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5733919" y="3426251"/>
              <a:ext cx="547200" cy="547200"/>
            </a:xfrm>
            <a:prstGeom prst="rect">
              <a:avLst/>
            </a:prstGeom>
          </p:spPr>
        </p:pic>
        <p:sp>
          <p:nvSpPr>
            <p:cNvPr id="21" name="Rectangle 78">
              <a:extLst>
                <a:ext uri="{FF2B5EF4-FFF2-40B4-BE49-F238E27FC236}">
                  <a16:creationId xmlns:a16="http://schemas.microsoft.com/office/drawing/2014/main" id="{AEF1DB41-4EFC-473C-66D5-F8C14F8B5AE1}"/>
                </a:ext>
              </a:extLst>
            </p:cNvPr>
            <p:cNvSpPr/>
            <p:nvPr/>
          </p:nvSpPr>
          <p:spPr>
            <a:xfrm>
              <a:off x="8716297" y="707621"/>
              <a:ext cx="2839064" cy="6985843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2920" tIns="9144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AWS Cloud（大阪リージョン）</a:t>
              </a:r>
            </a:p>
          </p:txBody>
        </p:sp>
        <p:sp>
          <p:nvSpPr>
            <p:cNvPr id="22" name="TextBox 23">
              <a:extLst>
                <a:ext uri="{FF2B5EF4-FFF2-40B4-BE49-F238E27FC236}">
                  <a16:creationId xmlns:a16="http://schemas.microsoft.com/office/drawing/2014/main" id="{06AE4FD9-75F6-E183-E6BF-FB8F1B54D6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44062" y="2074415"/>
              <a:ext cx="1741250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050"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Backup plan</a:t>
              </a:r>
            </a:p>
            <a:p>
              <a:pPr algn="ctr" eaLnBrk="1" hangingPunct="1"/>
              <a:r>
                <a:rPr lang="en-US" altLang="en-US" sz="1050"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バックアップ設定</a:t>
              </a:r>
            </a:p>
          </p:txBody>
        </p:sp>
        <p:sp>
          <p:nvSpPr>
            <p:cNvPr id="23" name="TextBox 23">
              <a:extLst>
                <a:ext uri="{FF2B5EF4-FFF2-40B4-BE49-F238E27FC236}">
                  <a16:creationId xmlns:a16="http://schemas.microsoft.com/office/drawing/2014/main" id="{F35492EF-2600-EAC8-B2B7-4CF4EEC455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78356" y="5631234"/>
              <a:ext cx="1146178" cy="577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050"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Backup vault</a:t>
              </a:r>
            </a:p>
            <a:p>
              <a:pPr algn="ctr" eaLnBrk="1" hangingPunct="1"/>
              <a:r>
                <a:rPr lang="en-US" altLang="en-US" sz="1050"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バックアップ保管リソース</a:t>
              </a:r>
            </a:p>
          </p:txBody>
        </p:sp>
        <p:pic>
          <p:nvPicPr>
            <p:cNvPr id="24" name="Graphic 173085">
              <a:extLst>
                <a:ext uri="{FF2B5EF4-FFF2-40B4-BE49-F238E27FC236}">
                  <a16:creationId xmlns:a16="http://schemas.microsoft.com/office/drawing/2014/main" id="{96E70DDD-C7A2-55EC-B8CC-12C3E5E94C0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722845" y="5169434"/>
              <a:ext cx="457200" cy="457200"/>
            </a:xfrm>
            <a:prstGeom prst="rect">
              <a:avLst/>
            </a:prstGeom>
          </p:spPr>
        </p:pic>
        <p:pic>
          <p:nvPicPr>
            <p:cNvPr id="25" name="Graphic 173087">
              <a:extLst>
                <a:ext uri="{FF2B5EF4-FFF2-40B4-BE49-F238E27FC236}">
                  <a16:creationId xmlns:a16="http://schemas.microsoft.com/office/drawing/2014/main" id="{19C44C90-11AE-D271-F9BE-C5A429DC123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817723" y="1607378"/>
              <a:ext cx="457200" cy="457200"/>
            </a:xfrm>
            <a:prstGeom prst="rect">
              <a:avLst/>
            </a:prstGeom>
          </p:spPr>
        </p:pic>
        <p:sp>
          <p:nvSpPr>
            <p:cNvPr id="26" name="TextBox 21">
              <a:extLst>
                <a:ext uri="{FF2B5EF4-FFF2-40B4-BE49-F238E27FC236}">
                  <a16:creationId xmlns:a16="http://schemas.microsoft.com/office/drawing/2014/main" id="{843C5933-0690-1FC0-8D3C-30DC425268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82864" y="2664923"/>
              <a:ext cx="164320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Amazon Aurora</a:t>
              </a:r>
            </a:p>
          </p:txBody>
        </p:sp>
        <p:sp>
          <p:nvSpPr>
            <p:cNvPr id="27" name="TextBox 21">
              <a:extLst>
                <a:ext uri="{FF2B5EF4-FFF2-40B4-BE49-F238E27FC236}">
                  <a16:creationId xmlns:a16="http://schemas.microsoft.com/office/drawing/2014/main" id="{D7108AB4-DB13-5285-15C8-82AC95E2E0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3900" y="4732996"/>
              <a:ext cx="138271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Bucket</a:t>
              </a:r>
            </a:p>
          </p:txBody>
        </p:sp>
        <p:pic>
          <p:nvPicPr>
            <p:cNvPr id="28" name="Graphic 173105">
              <a:extLst>
                <a:ext uri="{FF2B5EF4-FFF2-40B4-BE49-F238E27FC236}">
                  <a16:creationId xmlns:a16="http://schemas.microsoft.com/office/drawing/2014/main" id="{CB72E05E-DE78-EF87-F7B4-B5AD0E44CF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2505608" y="4227991"/>
              <a:ext cx="457200" cy="457200"/>
            </a:xfrm>
            <a:prstGeom prst="rect">
              <a:avLst/>
            </a:prstGeom>
          </p:spPr>
        </p:pic>
        <p:pic>
          <p:nvPicPr>
            <p:cNvPr id="29" name="Graphic 79">
              <a:extLst>
                <a:ext uri="{FF2B5EF4-FFF2-40B4-BE49-F238E27FC236}">
                  <a16:creationId xmlns:a16="http://schemas.microsoft.com/office/drawing/2014/main" id="{CED106E5-1BC4-A54D-9483-0F6EBE43C63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8714991" y="706033"/>
              <a:ext cx="381000" cy="381000"/>
            </a:xfrm>
            <a:prstGeom prst="rect">
              <a:avLst/>
            </a:prstGeom>
          </p:spPr>
        </p:pic>
        <p:cxnSp>
          <p:nvCxnSpPr>
            <p:cNvPr id="30" name="カギ線コネクタ 73">
              <a:extLst>
                <a:ext uri="{FF2B5EF4-FFF2-40B4-BE49-F238E27FC236}">
                  <a16:creationId xmlns:a16="http://schemas.microsoft.com/office/drawing/2014/main" id="{EB9AE958-5273-B645-244D-B38240DA4576}"/>
                </a:ext>
              </a:extLst>
            </p:cNvPr>
            <p:cNvCxnSpPr>
              <a:cxnSpLocks/>
              <a:stCxn id="28" idx="3"/>
              <a:endCxn id="20" idx="1"/>
            </p:cNvCxnSpPr>
            <p:nvPr/>
          </p:nvCxnSpPr>
          <p:spPr>
            <a:xfrm flipV="1">
              <a:off x="2962808" y="3699851"/>
              <a:ext cx="2771111" cy="756740"/>
            </a:xfrm>
            <a:prstGeom prst="bentConnector3">
              <a:avLst>
                <a:gd name="adj1" fmla="val 45449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直線矢印コネクタ 30">
              <a:extLst>
                <a:ext uri="{FF2B5EF4-FFF2-40B4-BE49-F238E27FC236}">
                  <a16:creationId xmlns:a16="http://schemas.microsoft.com/office/drawing/2014/main" id="{CCB2DDA3-F3B1-BBF6-CA10-1BCF6A25E455}"/>
                </a:ext>
              </a:extLst>
            </p:cNvPr>
            <p:cNvCxnSpPr>
              <a:cxnSpLocks/>
              <a:endCxn id="20" idx="0"/>
            </p:cNvCxnSpPr>
            <p:nvPr/>
          </p:nvCxnSpPr>
          <p:spPr>
            <a:xfrm>
              <a:off x="6007519" y="2492477"/>
              <a:ext cx="0" cy="93377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TextBox 23">
              <a:extLst>
                <a:ext uri="{FF2B5EF4-FFF2-40B4-BE49-F238E27FC236}">
                  <a16:creationId xmlns:a16="http://schemas.microsoft.com/office/drawing/2014/main" id="{A432BE21-3A7D-DC83-0145-8406780453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31067" y="5631234"/>
              <a:ext cx="1146178" cy="577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050"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Backup vault</a:t>
              </a:r>
            </a:p>
            <a:p>
              <a:pPr algn="ctr" eaLnBrk="1" hangingPunct="1"/>
              <a:r>
                <a:rPr lang="en-US" altLang="en-US" sz="1050"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バックアップ保管リソース</a:t>
              </a:r>
            </a:p>
          </p:txBody>
        </p:sp>
        <p:pic>
          <p:nvPicPr>
            <p:cNvPr id="33" name="Graphic 173085">
              <a:extLst>
                <a:ext uri="{FF2B5EF4-FFF2-40B4-BE49-F238E27FC236}">
                  <a16:creationId xmlns:a16="http://schemas.microsoft.com/office/drawing/2014/main" id="{B688108D-A733-8D59-15E4-18B5467BA5B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775556" y="5169434"/>
              <a:ext cx="457200" cy="457200"/>
            </a:xfrm>
            <a:prstGeom prst="rect">
              <a:avLst/>
            </a:prstGeom>
          </p:spPr>
        </p:pic>
        <p:pic>
          <p:nvPicPr>
            <p:cNvPr id="34" name="Graphic 17">
              <a:extLst>
                <a:ext uri="{FF2B5EF4-FFF2-40B4-BE49-F238E27FC236}">
                  <a16:creationId xmlns:a16="http://schemas.microsoft.com/office/drawing/2014/main" id="{F955FDF4-3598-1639-EA34-94698BAC91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/>
          </p:blipFill>
          <p:spPr bwMode="auto">
            <a:xfrm>
              <a:off x="7426143" y="1315428"/>
              <a:ext cx="547200" cy="54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TextBox 9">
              <a:extLst>
                <a:ext uri="{FF2B5EF4-FFF2-40B4-BE49-F238E27FC236}">
                  <a16:creationId xmlns:a16="http://schemas.microsoft.com/office/drawing/2014/main" id="{C896F9D7-C683-D75C-2338-238338CAC9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58000" y="1868547"/>
              <a:ext cx="1563330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050"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AWS Step Functions</a:t>
              </a:r>
            </a:p>
            <a:p>
              <a:pPr algn="ctr" eaLnBrk="1" hangingPunct="1"/>
              <a:r>
                <a:rPr lang="en-US" altLang="en-US" sz="1050"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トリガー連携</a:t>
              </a:r>
            </a:p>
          </p:txBody>
        </p:sp>
        <p:cxnSp>
          <p:nvCxnSpPr>
            <p:cNvPr id="36" name="カギ線コネクタ 25">
              <a:extLst>
                <a:ext uri="{FF2B5EF4-FFF2-40B4-BE49-F238E27FC236}">
                  <a16:creationId xmlns:a16="http://schemas.microsoft.com/office/drawing/2014/main" id="{E68DEA0F-3EDA-942E-9D0A-88FB81F8BBB1}"/>
                </a:ext>
              </a:extLst>
            </p:cNvPr>
            <p:cNvCxnSpPr>
              <a:cxnSpLocks/>
              <a:stCxn id="35" idx="2"/>
              <a:endCxn id="20" idx="3"/>
            </p:cNvCxnSpPr>
            <p:nvPr/>
          </p:nvCxnSpPr>
          <p:spPr>
            <a:xfrm rot="5400000">
              <a:off x="6252489" y="2312675"/>
              <a:ext cx="1415806" cy="1358546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8" name="TextBox 21">
              <a:extLst>
                <a:ext uri="{FF2B5EF4-FFF2-40B4-BE49-F238E27FC236}">
                  <a16:creationId xmlns:a16="http://schemas.microsoft.com/office/drawing/2014/main" id="{47A2A813-62A6-5F76-722B-63F32ACCED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81048" y="3657135"/>
              <a:ext cx="131565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DocumentDB</a:t>
              </a:r>
            </a:p>
          </p:txBody>
        </p:sp>
        <p:pic>
          <p:nvPicPr>
            <p:cNvPr id="39" name="Graphic 7">
              <a:extLst>
                <a:ext uri="{FF2B5EF4-FFF2-40B4-BE49-F238E27FC236}">
                  <a16:creationId xmlns:a16="http://schemas.microsoft.com/office/drawing/2014/main" id="{F7D5FD5D-94EC-B37C-1B48-CD1A504262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/>
          </p:blipFill>
          <p:spPr bwMode="auto">
            <a:xfrm>
              <a:off x="2499273" y="2128620"/>
              <a:ext cx="547200" cy="54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Graphic 18">
              <a:extLst>
                <a:ext uri="{FF2B5EF4-FFF2-40B4-BE49-F238E27FC236}">
                  <a16:creationId xmlns:a16="http://schemas.microsoft.com/office/drawing/2014/main" id="{46E40A56-4CEC-5C6F-BA15-EF3A308237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/>
          </p:blipFill>
          <p:spPr bwMode="auto">
            <a:xfrm>
              <a:off x="2517665" y="3137611"/>
              <a:ext cx="547200" cy="54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01529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72673991-03FC-BF42-D552-54E336873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/>
              <a:t>5-2-1-1</a:t>
            </a:r>
            <a:r>
              <a:rPr kumimoji="1" lang="en-US" altLang="ja-JP" dirty="0"/>
              <a:t>. </a:t>
            </a:r>
            <a:r>
              <a:rPr kumimoji="1" lang="ja-JP" altLang="en-US" dirty="0"/>
              <a:t>利用者認証</a:t>
            </a:r>
            <a:r>
              <a:rPr kumimoji="1" lang="en-US" altLang="ja-JP" dirty="0"/>
              <a:t>_</a:t>
            </a:r>
            <a:r>
              <a:rPr kumimoji="1" lang="ja-JP" altLang="en-US" dirty="0"/>
              <a:t>ユーザ認証機能（国民向け）</a:t>
            </a:r>
            <a:br>
              <a:rPr kumimoji="1" lang="en-US" altLang="ja-JP" dirty="0"/>
            </a:br>
            <a:r>
              <a:rPr kumimoji="1" lang="ja-JP" altLang="en-US" sz="3600" dirty="0"/>
              <a:t>（パターン</a:t>
            </a:r>
            <a:r>
              <a:rPr kumimoji="1" lang="en-US" altLang="ja-JP" sz="3600" dirty="0"/>
              <a:t>1 </a:t>
            </a:r>
            <a:r>
              <a:rPr kumimoji="1" lang="ja-JP" altLang="en-US" sz="3600" dirty="0"/>
              <a:t>公的個人認証サービスを利用）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0618E65F-8281-711A-9775-537AA8311D8F}"/>
              </a:ext>
            </a:extLst>
          </p:cNvPr>
          <p:cNvSpPr/>
          <p:nvPr/>
        </p:nvSpPr>
        <p:spPr>
          <a:xfrm>
            <a:off x="7530215" y="2814863"/>
            <a:ext cx="2375053" cy="4315787"/>
          </a:xfrm>
          <a:prstGeom prst="rect">
            <a:avLst/>
          </a:prstGeom>
          <a:solidFill>
            <a:srgbClr val="45DAFF">
              <a:alpha val="30196"/>
            </a:srgbClr>
          </a:solidFill>
          <a:ln w="28575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endParaRPr kumimoji="1" lang="en-US" altLang="ja-JP" sz="1600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E7B32ABD-850B-9D46-D31F-D1BB27D957D8}"/>
              </a:ext>
            </a:extLst>
          </p:cNvPr>
          <p:cNvSpPr/>
          <p:nvPr/>
        </p:nvSpPr>
        <p:spPr>
          <a:xfrm>
            <a:off x="9905269" y="4358920"/>
            <a:ext cx="3990925" cy="2182021"/>
          </a:xfrm>
          <a:prstGeom prst="rect">
            <a:avLst/>
          </a:prstGeom>
          <a:solidFill>
            <a:srgbClr val="45DAFF">
              <a:alpha val="30196"/>
            </a:srgbClr>
          </a:solidFill>
          <a:ln w="28575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kumimoji="1" lang="ja-JP" altLang="en-US" sz="160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利用者認証</a:t>
            </a:r>
            <a:r>
              <a:rPr kumimoji="1" lang="en-US" altLang="ja-JP" sz="16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_</a:t>
            </a:r>
            <a:r>
              <a:rPr kumimoji="1" lang="ja-JP" altLang="en-US" sz="160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ユーザ認証機能（国民向け）</a:t>
            </a:r>
          </a:p>
        </p:txBody>
      </p:sp>
      <p:pic>
        <p:nvPicPr>
          <p:cNvPr id="6" name="Graphic 17">
            <a:extLst>
              <a:ext uri="{FF2B5EF4-FFF2-40B4-BE49-F238E27FC236}">
                <a16:creationId xmlns:a16="http://schemas.microsoft.com/office/drawing/2014/main" id="{81F3C70C-3DB2-51BE-150B-B35B5F4859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auto">
          <a:xfrm>
            <a:off x="8025111" y="5130123"/>
            <a:ext cx="548640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9">
            <a:extLst>
              <a:ext uri="{FF2B5EF4-FFF2-40B4-BE49-F238E27FC236}">
                <a16:creationId xmlns:a16="http://schemas.microsoft.com/office/drawing/2014/main" id="{EA188C4E-22E8-A711-0CC7-AEC2B9EC13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7863" y="5674179"/>
            <a:ext cx="22431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Amazon API Gateway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バックエンド</a:t>
            </a:r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API</a:t>
            </a:r>
            <a:endParaRPr lang="en-US" altLang="en-US" sz="100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</p:txBody>
      </p:sp>
      <p:sp>
        <p:nvSpPr>
          <p:cNvPr id="8" name="Rectangle 78">
            <a:extLst>
              <a:ext uri="{FF2B5EF4-FFF2-40B4-BE49-F238E27FC236}">
                <a16:creationId xmlns:a16="http://schemas.microsoft.com/office/drawing/2014/main" id="{6AB9B50F-D39A-D32E-86DF-C833F670D532}"/>
              </a:ext>
            </a:extLst>
          </p:cNvPr>
          <p:cNvSpPr/>
          <p:nvPr/>
        </p:nvSpPr>
        <p:spPr>
          <a:xfrm>
            <a:off x="7204404" y="2176296"/>
            <a:ext cx="6831364" cy="6430177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2920" tIns="9144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AWS Cloud</a:t>
            </a:r>
          </a:p>
        </p:txBody>
      </p:sp>
      <p:pic>
        <p:nvPicPr>
          <p:cNvPr id="9" name="Graphic 79">
            <a:extLst>
              <a:ext uri="{FF2B5EF4-FFF2-40B4-BE49-F238E27FC236}">
                <a16:creationId xmlns:a16="http://schemas.microsoft.com/office/drawing/2014/main" id="{E5418FF7-69C0-C857-EA5D-3FEF3D39D9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7204405" y="2174707"/>
            <a:ext cx="381000" cy="381000"/>
          </a:xfrm>
          <a:prstGeom prst="rect">
            <a:avLst/>
          </a:prstGeom>
        </p:spPr>
      </p:pic>
      <p:pic>
        <p:nvPicPr>
          <p:cNvPr id="10" name="Graphic 8">
            <a:extLst>
              <a:ext uri="{FF2B5EF4-FFF2-40B4-BE49-F238E27FC236}">
                <a16:creationId xmlns:a16="http://schemas.microsoft.com/office/drawing/2014/main" id="{444BC717-423B-73E7-3B77-04B3B887FF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 bwMode="auto">
          <a:xfrm>
            <a:off x="8116551" y="6343160"/>
            <a:ext cx="36576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1">
            <a:extLst>
              <a:ext uri="{FF2B5EF4-FFF2-40B4-BE49-F238E27FC236}">
                <a16:creationId xmlns:a16="http://schemas.microsoft.com/office/drawing/2014/main" id="{987B5DB4-356F-C208-3D0F-526ADC531C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4878" y="6686691"/>
            <a:ext cx="86910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AWS WAF</a:t>
            </a:r>
          </a:p>
          <a:p>
            <a:pPr algn="ctr" eaLnBrk="1" hangingPunct="1"/>
            <a:r>
              <a:rPr lang="en-US" altLang="en-US" sz="8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API</a:t>
            </a:r>
            <a:r>
              <a:rPr lang="ja-JP" altLang="en-US" sz="8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保護</a:t>
            </a:r>
            <a:endParaRPr lang="en-US" altLang="ja-JP" sz="80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</p:txBody>
      </p:sp>
      <p:cxnSp>
        <p:nvCxnSpPr>
          <p:cNvPr id="12" name="直線矢印コネクタ 120">
            <a:extLst>
              <a:ext uri="{FF2B5EF4-FFF2-40B4-BE49-F238E27FC236}">
                <a16:creationId xmlns:a16="http://schemas.microsoft.com/office/drawing/2014/main" id="{1A8F0DCE-25EA-1606-9BE9-BDB21B469500}"/>
              </a:ext>
            </a:extLst>
          </p:cNvPr>
          <p:cNvCxnSpPr>
            <a:cxnSpLocks/>
            <a:stCxn id="10" idx="0"/>
          </p:cNvCxnSpPr>
          <p:nvPr/>
        </p:nvCxnSpPr>
        <p:spPr>
          <a:xfrm flipV="1">
            <a:off x="8299431" y="6074289"/>
            <a:ext cx="1" cy="2688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Graphic 17">
            <a:extLst>
              <a:ext uri="{FF2B5EF4-FFF2-40B4-BE49-F238E27FC236}">
                <a16:creationId xmlns:a16="http://schemas.microsoft.com/office/drawing/2014/main" id="{A3DC2A3B-2AF7-F766-1549-C264C1BC6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 bwMode="auto">
          <a:xfrm>
            <a:off x="8025831" y="3356029"/>
            <a:ext cx="547200" cy="54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9">
            <a:extLst>
              <a:ext uri="{FF2B5EF4-FFF2-40B4-BE49-F238E27FC236}">
                <a16:creationId xmlns:a16="http://schemas.microsoft.com/office/drawing/2014/main" id="{C2CB9FAB-AB88-6511-967F-5CB005A38C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8993" y="3900798"/>
            <a:ext cx="128087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Amazon Cognito</a:t>
            </a:r>
          </a:p>
          <a:p>
            <a:pPr algn="ctr" eaLnBrk="1" hangingPunct="1"/>
            <a:r>
              <a:rPr lang="en-US" altLang="en-US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(</a:t>
            </a:r>
            <a:r>
              <a:rPr lang="en-US" altLang="en-US" sz="1000" dirty="0" err="1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ユーザプール</a:t>
            </a:r>
            <a:r>
              <a:rPr lang="en-US" altLang="en-US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)</a:t>
            </a:r>
          </a:p>
          <a:p>
            <a:pPr algn="ctr" eaLnBrk="1" hangingPunct="1"/>
            <a:r>
              <a:rPr lang="en-US" altLang="en-US" sz="1000" dirty="0" err="1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IDプロバイダ連携</a:t>
            </a:r>
            <a:endParaRPr lang="en-US" altLang="en-US" sz="100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</p:txBody>
      </p:sp>
      <p:cxnSp>
        <p:nvCxnSpPr>
          <p:cNvPr id="15" name="直線矢印コネクタ 120">
            <a:extLst>
              <a:ext uri="{FF2B5EF4-FFF2-40B4-BE49-F238E27FC236}">
                <a16:creationId xmlns:a16="http://schemas.microsoft.com/office/drawing/2014/main" id="{A4C293AD-ACC9-FC51-14C7-C8A593D33F11}"/>
              </a:ext>
            </a:extLst>
          </p:cNvPr>
          <p:cNvCxnSpPr>
            <a:cxnSpLocks/>
            <a:stCxn id="6" idx="0"/>
            <a:endCxn id="14" idx="2"/>
          </p:cNvCxnSpPr>
          <p:nvPr/>
        </p:nvCxnSpPr>
        <p:spPr>
          <a:xfrm flipV="1">
            <a:off x="8299431" y="4454796"/>
            <a:ext cx="1" cy="6753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2">
            <a:extLst>
              <a:ext uri="{FF2B5EF4-FFF2-40B4-BE49-F238E27FC236}">
                <a16:creationId xmlns:a16="http://schemas.microsoft.com/office/drawing/2014/main" id="{DD4D1248-17E0-7744-2012-42F2110E5B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5277" y="4575452"/>
            <a:ext cx="1540852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200" dirty="0" err="1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トークンの有効性</a:t>
            </a:r>
            <a:endParaRPr lang="en-US" altLang="en-US" sz="120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  <a:p>
            <a:pPr algn="ctr" eaLnBrk="1" hangingPunct="1"/>
            <a:r>
              <a:rPr lang="en-US" altLang="en-US" sz="1200" dirty="0" err="1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確認</a:t>
            </a:r>
            <a:endParaRPr lang="en-US" altLang="en-US" sz="120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</p:txBody>
      </p:sp>
      <p:sp>
        <p:nvSpPr>
          <p:cNvPr id="17" name="Rectangle 115">
            <a:extLst>
              <a:ext uri="{FF2B5EF4-FFF2-40B4-BE49-F238E27FC236}">
                <a16:creationId xmlns:a16="http://schemas.microsoft.com/office/drawing/2014/main" id="{80287E70-1B21-90FC-6B26-E47BC0A701B9}"/>
              </a:ext>
            </a:extLst>
          </p:cNvPr>
          <p:cNvSpPr/>
          <p:nvPr/>
        </p:nvSpPr>
        <p:spPr>
          <a:xfrm>
            <a:off x="10262039" y="2979838"/>
            <a:ext cx="3103555" cy="1297010"/>
          </a:xfrm>
          <a:prstGeom prst="rect">
            <a:avLst/>
          </a:prstGeom>
          <a:noFill/>
          <a:ln w="15875">
            <a:solidFill>
              <a:srgbClr val="7D899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200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  <a:cs typeface="Arial" panose="020B0604020202020204" pitchFamily="34" charset="0"/>
            </a:endParaRPr>
          </a:p>
        </p:txBody>
      </p:sp>
      <p:sp>
        <p:nvSpPr>
          <p:cNvPr id="18" name="TextBox 20">
            <a:extLst>
              <a:ext uri="{FF2B5EF4-FFF2-40B4-BE49-F238E27FC236}">
                <a16:creationId xmlns:a16="http://schemas.microsoft.com/office/drawing/2014/main" id="{5D0DF746-FC54-5B02-0F5B-0DCA37C927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6971" y="2948537"/>
            <a:ext cx="14425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連携機能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  <a:cs typeface="Arial" panose="020B0604020202020204" pitchFamily="34" charset="0"/>
            </a:endParaRPr>
          </a:p>
        </p:txBody>
      </p:sp>
      <p:sp>
        <p:nvSpPr>
          <p:cNvPr id="19" name="TextBox 20">
            <a:extLst>
              <a:ext uri="{FF2B5EF4-FFF2-40B4-BE49-F238E27FC236}">
                <a16:creationId xmlns:a16="http://schemas.microsoft.com/office/drawing/2014/main" id="{717ED54C-53C4-4ECC-8925-71B8547F48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6970" y="3288680"/>
            <a:ext cx="290850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ja-JP" sz="1200" dirty="0" err="1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WebAPI</a:t>
            </a:r>
            <a:r>
              <a:rPr lang="ja-JP" altLang="en-US" sz="1200" dirty="0" err="1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を提</a:t>
            </a:r>
            <a:r>
              <a:rPr lang="ja-JP" altLang="en-US" sz="12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供する他の機能ブロック</a:t>
            </a:r>
            <a:endParaRPr lang="en-US" altLang="ja-JP" sz="1200" dirty="0">
              <a:latin typeface="Meiryo UI" panose="020B0604030504040204" pitchFamily="34" charset="-128"/>
              <a:ea typeface="Meiryo UI" panose="020B0604030504040204" pitchFamily="34" charset="-128"/>
              <a:cs typeface="Arial" panose="020B0604020202020204" pitchFamily="34" charset="0"/>
            </a:endParaRPr>
          </a:p>
          <a:p>
            <a:pPr eaLnBrk="1" hangingPunct="1"/>
            <a:endParaRPr lang="en-US" altLang="ja-JP" sz="1200" dirty="0">
              <a:latin typeface="Meiryo UI" panose="020B0604030504040204" pitchFamily="34" charset="-128"/>
              <a:ea typeface="Meiryo UI" panose="020B0604030504040204" pitchFamily="34" charset="-128"/>
              <a:cs typeface="Arial" panose="020B0604020202020204" pitchFamily="34" charset="0"/>
            </a:endParaRPr>
          </a:p>
          <a:p>
            <a:pPr eaLnBrk="1" hangingPunct="1"/>
            <a:r>
              <a:rPr lang="ja-JP" altLang="en-US" sz="12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例</a:t>
            </a:r>
            <a:r>
              <a:rPr lang="en-US" altLang="ja-JP" sz="12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. </a:t>
            </a:r>
            <a:r>
              <a:rPr lang="ja-JP" altLang="en-US" sz="12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・申請・届出</a:t>
            </a:r>
            <a:r>
              <a:rPr lang="en-US" altLang="ja-JP" sz="12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_</a:t>
            </a:r>
            <a:r>
              <a:rPr lang="ja-JP" altLang="en-US" sz="12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申請・届出機能</a:t>
            </a:r>
            <a:endParaRPr lang="en-US" altLang="ja-JP" sz="1200" dirty="0">
              <a:latin typeface="Meiryo UI" panose="020B0604030504040204" pitchFamily="34" charset="-128"/>
              <a:ea typeface="Meiryo UI" panose="020B0604030504040204" pitchFamily="34" charset="-128"/>
              <a:cs typeface="Arial" panose="020B0604020202020204" pitchFamily="34" charset="0"/>
            </a:endParaRPr>
          </a:p>
          <a:p>
            <a:r>
              <a:rPr lang="ja-JP" altLang="en-US" sz="12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　　</a:t>
            </a:r>
            <a:r>
              <a:rPr lang="en-US" altLang="ja-JP" sz="12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 </a:t>
            </a:r>
            <a:r>
              <a:rPr lang="ja-JP" altLang="en-US" sz="12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・コンテンツ管理</a:t>
            </a:r>
            <a:r>
              <a:rPr lang="en-US" altLang="ja-JP" sz="12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_ </a:t>
            </a:r>
            <a:r>
              <a:rPr lang="en" altLang="ja-JP" sz="12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Web</a:t>
            </a:r>
            <a:r>
              <a:rPr lang="ja-JP" altLang="en-US" sz="12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ページ</a:t>
            </a:r>
            <a:br>
              <a:rPr lang="en-US" altLang="ja-JP" sz="12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</a:br>
            <a:r>
              <a:rPr lang="en-US" altLang="ja-JP" sz="12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     (</a:t>
            </a:r>
            <a:r>
              <a:rPr lang="ja-JP" altLang="en-US" sz="12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動的コンテンツ</a:t>
            </a:r>
            <a:r>
              <a:rPr lang="en-US" altLang="ja-JP" sz="12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)</a:t>
            </a:r>
            <a:r>
              <a:rPr lang="ja-JP" altLang="en-US" sz="12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公開機能</a:t>
            </a:r>
            <a:endParaRPr lang="en-US" altLang="ja-JP" sz="1200" dirty="0">
              <a:latin typeface="Meiryo UI" panose="020B0604030504040204" pitchFamily="34" charset="-128"/>
              <a:ea typeface="Meiryo UI" panose="020B0604030504040204" pitchFamily="34" charset="-128"/>
              <a:cs typeface="Arial" panose="020B0604020202020204" pitchFamily="34" charset="0"/>
            </a:endParaRPr>
          </a:p>
        </p:txBody>
      </p:sp>
      <p:cxnSp>
        <p:nvCxnSpPr>
          <p:cNvPr id="20" name="直線矢印コネクタ 120">
            <a:extLst>
              <a:ext uri="{FF2B5EF4-FFF2-40B4-BE49-F238E27FC236}">
                <a16:creationId xmlns:a16="http://schemas.microsoft.com/office/drawing/2014/main" id="{DCEAB5A8-08D8-2F5B-75A1-601EF1803841}"/>
              </a:ext>
            </a:extLst>
          </p:cNvPr>
          <p:cNvCxnSpPr>
            <a:cxnSpLocks/>
            <a:stCxn id="17" idx="1"/>
            <a:endCxn id="13" idx="3"/>
          </p:cNvCxnSpPr>
          <p:nvPr/>
        </p:nvCxnSpPr>
        <p:spPr>
          <a:xfrm flipH="1">
            <a:off x="8573031" y="3628343"/>
            <a:ext cx="1689008" cy="12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12">
            <a:extLst>
              <a:ext uri="{FF2B5EF4-FFF2-40B4-BE49-F238E27FC236}">
                <a16:creationId xmlns:a16="http://schemas.microsoft.com/office/drawing/2014/main" id="{95E23D9E-3465-0398-BD6A-DCFA60E54F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6948" y="6529584"/>
            <a:ext cx="664814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200" dirty="0" err="1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利用者</a:t>
            </a:r>
            <a:endParaRPr lang="en-US" altLang="en-US" sz="120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  <a:p>
            <a:pPr algn="ctr" eaLnBrk="1" hangingPunct="1"/>
            <a:r>
              <a:rPr lang="en-US" altLang="en-US" sz="12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(</a:t>
            </a:r>
            <a:r>
              <a:rPr lang="en-US" altLang="en-US" sz="1200" dirty="0" err="1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個人</a:t>
            </a:r>
            <a:r>
              <a:rPr lang="en-US" altLang="en-US" sz="12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)</a:t>
            </a: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1214C901-95E5-7920-9530-3BB0D62605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 bwMode="auto">
          <a:xfrm flipH="1">
            <a:off x="4244405" y="6059684"/>
            <a:ext cx="4699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115">
            <a:extLst>
              <a:ext uri="{FF2B5EF4-FFF2-40B4-BE49-F238E27FC236}">
                <a16:creationId xmlns:a16="http://schemas.microsoft.com/office/drawing/2014/main" id="{447F748A-D08C-93EE-7FEB-A9AA155C6DE5}"/>
              </a:ext>
            </a:extLst>
          </p:cNvPr>
          <p:cNvSpPr/>
          <p:nvPr/>
        </p:nvSpPr>
        <p:spPr>
          <a:xfrm>
            <a:off x="3360143" y="1881164"/>
            <a:ext cx="2238423" cy="1067371"/>
          </a:xfrm>
          <a:prstGeom prst="rect">
            <a:avLst/>
          </a:prstGeom>
          <a:noFill/>
          <a:ln w="15875">
            <a:solidFill>
              <a:srgbClr val="7D899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200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  <a:cs typeface="Arial" panose="020B0604020202020204" pitchFamily="34" charset="0"/>
            </a:endParaRPr>
          </a:p>
        </p:txBody>
      </p:sp>
      <p:sp>
        <p:nvSpPr>
          <p:cNvPr id="26" name="TextBox 20">
            <a:extLst>
              <a:ext uri="{FF2B5EF4-FFF2-40B4-BE49-F238E27FC236}">
                <a16:creationId xmlns:a16="http://schemas.microsoft.com/office/drawing/2014/main" id="{62800A0C-3931-B967-BC87-CCA7E895F6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4076" y="1946466"/>
            <a:ext cx="204721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公的個人認証サービス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(JPKI)</a:t>
            </a:r>
          </a:p>
        </p:txBody>
      </p:sp>
      <p:sp>
        <p:nvSpPr>
          <p:cNvPr id="27" name="TextBox 20">
            <a:extLst>
              <a:ext uri="{FF2B5EF4-FFF2-40B4-BE49-F238E27FC236}">
                <a16:creationId xmlns:a16="http://schemas.microsoft.com/office/drawing/2014/main" id="{869D2296-459E-011A-1A27-D172BD43FC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5669" y="2474285"/>
            <a:ext cx="19538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ja-JP" altLang="en-US" sz="120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本人確認のための電子証明書を管理</a:t>
            </a:r>
            <a:endParaRPr lang="en-US" altLang="ja-JP" sz="1200" dirty="0">
              <a:latin typeface="Meiryo UI" panose="020B0604030504040204" pitchFamily="34" charset="-128"/>
              <a:ea typeface="Meiryo UI" panose="020B0604030504040204" pitchFamily="34" charset="-128"/>
              <a:cs typeface="Arial" panose="020B0604020202020204" pitchFamily="34" charset="0"/>
            </a:endParaRPr>
          </a:p>
        </p:txBody>
      </p:sp>
      <p:cxnSp>
        <p:nvCxnSpPr>
          <p:cNvPr id="28" name="直線矢印コネクタ 120">
            <a:extLst>
              <a:ext uri="{FF2B5EF4-FFF2-40B4-BE49-F238E27FC236}">
                <a16:creationId xmlns:a16="http://schemas.microsoft.com/office/drawing/2014/main" id="{DB4DEC4D-55F8-DB6B-05F4-06C3042A8A4B}"/>
              </a:ext>
            </a:extLst>
          </p:cNvPr>
          <p:cNvCxnSpPr>
            <a:cxnSpLocks/>
            <a:stCxn id="24" idx="0"/>
            <a:endCxn id="52" idx="2"/>
          </p:cNvCxnSpPr>
          <p:nvPr/>
        </p:nvCxnSpPr>
        <p:spPr>
          <a:xfrm flipV="1">
            <a:off x="4479355" y="4634530"/>
            <a:ext cx="0" cy="14251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12">
            <a:extLst>
              <a:ext uri="{FF2B5EF4-FFF2-40B4-BE49-F238E27FC236}">
                <a16:creationId xmlns:a16="http://schemas.microsoft.com/office/drawing/2014/main" id="{AA79EFF2-F117-7196-E29D-65534887FF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2741" y="4821260"/>
            <a:ext cx="1540852" cy="138499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200" dirty="0" err="1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ID作成または</a:t>
            </a:r>
            <a:endParaRPr lang="en-US" altLang="en-US" sz="120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  <a:p>
            <a:pPr algn="ctr" eaLnBrk="1" hangingPunct="1"/>
            <a:r>
              <a:rPr lang="en-US" altLang="en-US" sz="1200" dirty="0" err="1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システム利用</a:t>
            </a:r>
            <a:endParaRPr lang="en-US" altLang="en-US" sz="120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  <a:p>
            <a:pPr algn="ctr" eaLnBrk="1" hangingPunct="1"/>
            <a:r>
              <a:rPr lang="en-US" altLang="en-US" sz="12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(</a:t>
            </a:r>
            <a:r>
              <a:rPr lang="en-US" altLang="en-US" sz="1200" dirty="0" err="1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スマホ等で電子証明書に対するPIN</a:t>
            </a:r>
            <a:r>
              <a:rPr lang="en-US" altLang="en-US" sz="12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/</a:t>
            </a:r>
            <a:r>
              <a:rPr lang="en-US" altLang="en-US" sz="1200" dirty="0" err="1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パスワードを入力し</a:t>
            </a:r>
            <a:r>
              <a:rPr lang="en-US" altLang="en-US" sz="12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、</a:t>
            </a:r>
          </a:p>
          <a:p>
            <a:pPr algn="ctr" eaLnBrk="1" hangingPunct="1"/>
            <a:r>
              <a:rPr lang="en-US" altLang="en-US" sz="1200" dirty="0" err="1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マイナンバーカードを</a:t>
            </a:r>
            <a:endParaRPr lang="en-US" altLang="en-US" sz="120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  <a:p>
            <a:pPr algn="ctr" eaLnBrk="1" hangingPunct="1"/>
            <a:r>
              <a:rPr lang="en-US" altLang="en-US" sz="1200" dirty="0" err="1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読み取る</a:t>
            </a:r>
            <a:r>
              <a:rPr lang="en-US" altLang="en-US" sz="12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)</a:t>
            </a:r>
          </a:p>
        </p:txBody>
      </p:sp>
      <p:cxnSp>
        <p:nvCxnSpPr>
          <p:cNvPr id="30" name="カギ線コネクタ 29">
            <a:extLst>
              <a:ext uri="{FF2B5EF4-FFF2-40B4-BE49-F238E27FC236}">
                <a16:creationId xmlns:a16="http://schemas.microsoft.com/office/drawing/2014/main" id="{D2EA57BC-DE29-0BA9-2FDC-9C1E213CCB3C}"/>
              </a:ext>
            </a:extLst>
          </p:cNvPr>
          <p:cNvCxnSpPr>
            <a:cxnSpLocks/>
            <a:stCxn id="13" idx="1"/>
          </p:cNvCxnSpPr>
          <p:nvPr/>
        </p:nvCxnSpPr>
        <p:spPr>
          <a:xfrm rot="10800000" flipV="1">
            <a:off x="4713831" y="3629629"/>
            <a:ext cx="3312000" cy="2548646"/>
          </a:xfrm>
          <a:prstGeom prst="bentConnector3">
            <a:avLst>
              <a:gd name="adj1" fmla="val 63386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12">
            <a:extLst>
              <a:ext uri="{FF2B5EF4-FFF2-40B4-BE49-F238E27FC236}">
                <a16:creationId xmlns:a16="http://schemas.microsoft.com/office/drawing/2014/main" id="{9073D240-C684-5948-E77A-CDDD62CBEA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4550" y="4616115"/>
            <a:ext cx="1540852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200" dirty="0" err="1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トークン</a:t>
            </a:r>
            <a:endParaRPr lang="en-US" altLang="en-US" sz="120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  <a:p>
            <a:pPr algn="ctr" eaLnBrk="1" hangingPunct="1"/>
            <a:r>
              <a:rPr lang="en-US" altLang="en-US" sz="1200" dirty="0" err="1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発行</a:t>
            </a:r>
            <a:endParaRPr lang="en-US" altLang="en-US" sz="120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</p:txBody>
      </p:sp>
      <p:cxnSp>
        <p:nvCxnSpPr>
          <p:cNvPr id="32" name="カギ線コネクタ 33">
            <a:extLst>
              <a:ext uri="{FF2B5EF4-FFF2-40B4-BE49-F238E27FC236}">
                <a16:creationId xmlns:a16="http://schemas.microsoft.com/office/drawing/2014/main" id="{664FCBB7-6F14-6049-BFDB-7F15B944C856}"/>
              </a:ext>
            </a:extLst>
          </p:cNvPr>
          <p:cNvCxnSpPr>
            <a:cxnSpLocks/>
            <a:stCxn id="24" idx="1"/>
            <a:endCxn id="6" idx="1"/>
          </p:cNvCxnSpPr>
          <p:nvPr/>
        </p:nvCxnSpPr>
        <p:spPr>
          <a:xfrm flipV="1">
            <a:off x="4714305" y="5404443"/>
            <a:ext cx="3310806" cy="890191"/>
          </a:xfrm>
          <a:prstGeom prst="bentConnector3">
            <a:avLst>
              <a:gd name="adj1" fmla="val 65157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TextBox 12">
            <a:extLst>
              <a:ext uri="{FF2B5EF4-FFF2-40B4-BE49-F238E27FC236}">
                <a16:creationId xmlns:a16="http://schemas.microsoft.com/office/drawing/2014/main" id="{14E1FE35-A012-A1D1-31CF-5587587783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4550" y="6287403"/>
            <a:ext cx="1540852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200" dirty="0" err="1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API呼び出し</a:t>
            </a:r>
            <a:endParaRPr lang="en-US" altLang="en-US" sz="120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  <a:p>
            <a:pPr algn="ctr" eaLnBrk="1" hangingPunct="1"/>
            <a:r>
              <a:rPr lang="en-US" altLang="en-US" sz="12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(</a:t>
            </a:r>
            <a:r>
              <a:rPr lang="en-US" altLang="en-US" sz="1200" dirty="0" err="1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トークン含む</a:t>
            </a:r>
            <a:r>
              <a:rPr lang="en-US" altLang="en-US" sz="12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)</a:t>
            </a:r>
          </a:p>
        </p:txBody>
      </p:sp>
      <p:sp>
        <p:nvSpPr>
          <p:cNvPr id="34" name="Rectangle 115">
            <a:extLst>
              <a:ext uri="{FF2B5EF4-FFF2-40B4-BE49-F238E27FC236}">
                <a16:creationId xmlns:a16="http://schemas.microsoft.com/office/drawing/2014/main" id="{FFABA8AE-6048-7666-EA8E-05972DF0EC35}"/>
              </a:ext>
            </a:extLst>
          </p:cNvPr>
          <p:cNvSpPr/>
          <p:nvPr/>
        </p:nvSpPr>
        <p:spPr>
          <a:xfrm>
            <a:off x="7530215" y="7260327"/>
            <a:ext cx="4378143" cy="1036667"/>
          </a:xfrm>
          <a:prstGeom prst="rect">
            <a:avLst/>
          </a:prstGeom>
          <a:noFill/>
          <a:ln w="15875">
            <a:solidFill>
              <a:srgbClr val="7D899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200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</p:txBody>
      </p:sp>
      <p:sp>
        <p:nvSpPr>
          <p:cNvPr id="35" name="TextBox 20">
            <a:extLst>
              <a:ext uri="{FF2B5EF4-FFF2-40B4-BE49-F238E27FC236}">
                <a16:creationId xmlns:a16="http://schemas.microsoft.com/office/drawing/2014/main" id="{A376CD13-D3F8-6DFB-12EE-934A07CBEC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4007" y="7459431"/>
            <a:ext cx="175017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連携機能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  <a:p>
            <a:r>
              <a:rPr lang="ja-JP" altLang="en-US" sz="1200">
                <a:latin typeface="Meiryo UI" panose="020B0604030504040204" pitchFamily="34" charset="-128"/>
                <a:ea typeface="Meiryo UI" panose="020B0604030504040204" pitchFamily="34" charset="-128"/>
              </a:rPr>
              <a:t>アプリケーションのトップ画面を表示</a:t>
            </a:r>
            <a:endParaRPr lang="ja-JP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36" name="TextBox 20">
            <a:extLst>
              <a:ext uri="{FF2B5EF4-FFF2-40B4-BE49-F238E27FC236}">
                <a16:creationId xmlns:a16="http://schemas.microsoft.com/office/drawing/2014/main" id="{D3190357-B258-CD9B-B4F0-17345EADF7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4101" y="7378101"/>
            <a:ext cx="258968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ja-JP" altLang="en-US" sz="12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例</a:t>
            </a:r>
            <a:endParaRPr lang="en-US" altLang="ja-JP" sz="120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12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コンテンツ管理</a:t>
            </a:r>
            <a:r>
              <a:rPr lang="en-US" altLang="ja-JP" sz="12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_ </a:t>
            </a:r>
            <a:r>
              <a:rPr lang="en" altLang="ja-JP" sz="12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Web</a:t>
            </a:r>
            <a:r>
              <a:rPr lang="ja-JP" altLang="en-US" sz="120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ページ</a:t>
            </a:r>
            <a:br>
              <a:rPr lang="en-US" altLang="ja-JP" sz="120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</a:br>
            <a:r>
              <a:rPr lang="en-US" altLang="ja-JP" sz="12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(</a:t>
            </a:r>
            <a:r>
              <a:rPr lang="ja-JP" altLang="en-US" sz="120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静的コンテンツ</a:t>
            </a:r>
            <a:r>
              <a:rPr lang="en-US" altLang="ja-JP" sz="12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)</a:t>
            </a:r>
            <a:r>
              <a:rPr lang="ja-JP" altLang="en-US" sz="120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公開機能</a:t>
            </a:r>
            <a:endParaRPr lang="en-US" altLang="ja-JP" sz="120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</p:txBody>
      </p:sp>
      <p:cxnSp>
        <p:nvCxnSpPr>
          <p:cNvPr id="37" name="カギ線コネクタ 38">
            <a:extLst>
              <a:ext uri="{FF2B5EF4-FFF2-40B4-BE49-F238E27FC236}">
                <a16:creationId xmlns:a16="http://schemas.microsoft.com/office/drawing/2014/main" id="{EA910E97-2419-C7CF-F70E-209BA1DCBA49}"/>
              </a:ext>
            </a:extLst>
          </p:cNvPr>
          <p:cNvCxnSpPr>
            <a:cxnSpLocks/>
            <a:stCxn id="23" idx="2"/>
            <a:endCxn id="34" idx="1"/>
          </p:cNvCxnSpPr>
          <p:nvPr/>
        </p:nvCxnSpPr>
        <p:spPr>
          <a:xfrm rot="16200000" flipH="1">
            <a:off x="5611079" y="5859525"/>
            <a:ext cx="787412" cy="305086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8" name="Graphic 10">
            <a:extLst>
              <a:ext uri="{FF2B5EF4-FFF2-40B4-BE49-F238E27FC236}">
                <a16:creationId xmlns:a16="http://schemas.microsoft.com/office/drawing/2014/main" id="{2D6E3225-4F96-3213-2D14-54CFCA35B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 bwMode="auto">
          <a:xfrm>
            <a:off x="10740023" y="5130581"/>
            <a:ext cx="548640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Box 20">
            <a:extLst>
              <a:ext uri="{FF2B5EF4-FFF2-40B4-BE49-F238E27FC236}">
                <a16:creationId xmlns:a16="http://schemas.microsoft.com/office/drawing/2014/main" id="{7441C4C0-9DEF-5389-D817-3555B01CD7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68168" y="5691626"/>
            <a:ext cx="229235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AWS Lambda</a:t>
            </a:r>
          </a:p>
          <a:p>
            <a:pPr algn="ctr" eaLnBrk="1" hangingPunct="1"/>
            <a:r>
              <a:rPr lang="ja-JP" altLang="en-US" sz="100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ユーザ情報</a:t>
            </a:r>
            <a:endParaRPr lang="en-US" altLang="ja-JP" sz="100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  <a:p>
            <a:pPr algn="ctr" eaLnBrk="1" hangingPunct="1"/>
            <a:r>
              <a:rPr lang="ja-JP" altLang="en-US" sz="100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管理関数</a:t>
            </a:r>
            <a:endParaRPr lang="en-US" altLang="en-US" sz="100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</p:txBody>
      </p:sp>
      <p:sp>
        <p:nvSpPr>
          <p:cNvPr id="40" name="TextBox 9">
            <a:extLst>
              <a:ext uri="{FF2B5EF4-FFF2-40B4-BE49-F238E27FC236}">
                <a16:creationId xmlns:a16="http://schemas.microsoft.com/office/drawing/2014/main" id="{C7F61AA3-3A6C-036F-A7D0-FBE5A4F429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89684" y="5685094"/>
            <a:ext cx="224313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Amazon </a:t>
            </a:r>
            <a:r>
              <a:rPr lang="en-US" altLang="en-US" sz="1000" dirty="0" err="1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DocumentDB</a:t>
            </a:r>
            <a:endParaRPr lang="en-US" altLang="en-US" sz="100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  <a:p>
            <a:pPr algn="ctr" eaLnBrk="1" hangingPunct="1"/>
            <a:r>
              <a:rPr lang="ja-JP" altLang="en-US" sz="100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ユーザ情報保管</a:t>
            </a:r>
            <a:endParaRPr lang="en-US" altLang="ja-JP" sz="100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  <a:p>
            <a:pPr algn="ctr" eaLnBrk="1" hangingPunct="1"/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データベース</a:t>
            </a:r>
            <a:endParaRPr lang="en-US" altLang="en-US" sz="100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</p:txBody>
      </p:sp>
      <p:cxnSp>
        <p:nvCxnSpPr>
          <p:cNvPr id="41" name="直線矢印コネクタ 120">
            <a:extLst>
              <a:ext uri="{FF2B5EF4-FFF2-40B4-BE49-F238E27FC236}">
                <a16:creationId xmlns:a16="http://schemas.microsoft.com/office/drawing/2014/main" id="{8298559C-80DA-DD22-0C2D-1B99AA8B0812}"/>
              </a:ext>
            </a:extLst>
          </p:cNvPr>
          <p:cNvCxnSpPr>
            <a:cxnSpLocks/>
            <a:stCxn id="38" idx="3"/>
          </p:cNvCxnSpPr>
          <p:nvPr/>
        </p:nvCxnSpPr>
        <p:spPr>
          <a:xfrm flipV="1">
            <a:off x="11288663" y="5400317"/>
            <a:ext cx="1119775" cy="4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Rectangle 86">
            <a:extLst>
              <a:ext uri="{FF2B5EF4-FFF2-40B4-BE49-F238E27FC236}">
                <a16:creationId xmlns:a16="http://schemas.microsoft.com/office/drawing/2014/main" id="{5FBDE65B-D720-0A7F-3C9A-9215D69C0C50}"/>
              </a:ext>
            </a:extLst>
          </p:cNvPr>
          <p:cNvSpPr/>
          <p:nvPr/>
        </p:nvSpPr>
        <p:spPr>
          <a:xfrm>
            <a:off x="10259548" y="4649853"/>
            <a:ext cx="3215314" cy="1707099"/>
          </a:xfrm>
          <a:prstGeom prst="rect">
            <a:avLst/>
          </a:prstGeom>
          <a:noFill/>
          <a:ln w="15875">
            <a:solidFill>
              <a:srgbClr val="8C4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2920" tIns="9144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n w="0"/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Virtual private cloud (VPC)</a:t>
            </a:r>
          </a:p>
        </p:txBody>
      </p:sp>
      <p:pic>
        <p:nvPicPr>
          <p:cNvPr id="43" name="Graphic 87">
            <a:extLst>
              <a:ext uri="{FF2B5EF4-FFF2-40B4-BE49-F238E27FC236}">
                <a16:creationId xmlns:a16="http://schemas.microsoft.com/office/drawing/2014/main" id="{22428D7D-6043-5E8C-31DD-7427E45B349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10259546" y="4653838"/>
            <a:ext cx="381000" cy="381000"/>
          </a:xfrm>
          <a:prstGeom prst="rect">
            <a:avLst/>
          </a:prstGeom>
        </p:spPr>
      </p:pic>
      <p:cxnSp>
        <p:nvCxnSpPr>
          <p:cNvPr id="44" name="カギ線コネクタ 45">
            <a:extLst>
              <a:ext uri="{FF2B5EF4-FFF2-40B4-BE49-F238E27FC236}">
                <a16:creationId xmlns:a16="http://schemas.microsoft.com/office/drawing/2014/main" id="{542EB15B-1720-6B0D-99B9-A7CD5084CCA4}"/>
              </a:ext>
            </a:extLst>
          </p:cNvPr>
          <p:cNvCxnSpPr>
            <a:cxnSpLocks/>
            <a:stCxn id="6" idx="3"/>
            <a:endCxn id="38" idx="1"/>
          </p:cNvCxnSpPr>
          <p:nvPr/>
        </p:nvCxnSpPr>
        <p:spPr>
          <a:xfrm>
            <a:off x="8573751" y="5404443"/>
            <a:ext cx="2166272" cy="458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6" name="Graphic 18">
            <a:extLst>
              <a:ext uri="{FF2B5EF4-FFF2-40B4-BE49-F238E27FC236}">
                <a16:creationId xmlns:a16="http://schemas.microsoft.com/office/drawing/2014/main" id="{6D2A5844-A1F1-99B1-5F37-7A5545F09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 bwMode="auto">
          <a:xfrm>
            <a:off x="12408438" y="5144426"/>
            <a:ext cx="547200" cy="54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TextBox 12">
            <a:extLst>
              <a:ext uri="{FF2B5EF4-FFF2-40B4-BE49-F238E27FC236}">
                <a16:creationId xmlns:a16="http://schemas.microsoft.com/office/drawing/2014/main" id="{44221E28-319F-E8F1-735B-81BC69F49A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1679" y="3099306"/>
            <a:ext cx="1540852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200" dirty="0" err="1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トークンの有効性</a:t>
            </a:r>
            <a:endParaRPr lang="en-US" altLang="en-US" sz="120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  <a:p>
            <a:pPr algn="ctr" eaLnBrk="1" hangingPunct="1"/>
            <a:r>
              <a:rPr lang="en-US" altLang="en-US" sz="1200" dirty="0" err="1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確認</a:t>
            </a:r>
            <a:endParaRPr lang="en-US" altLang="en-US" sz="120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</p:txBody>
      </p:sp>
      <p:sp>
        <p:nvSpPr>
          <p:cNvPr id="48" name="TextBox 20">
            <a:extLst>
              <a:ext uri="{FF2B5EF4-FFF2-40B4-BE49-F238E27FC236}">
                <a16:creationId xmlns:a16="http://schemas.microsoft.com/office/drawing/2014/main" id="{EE2BFBDC-D7E7-0917-5FB6-83143069DB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3905" y="3040379"/>
            <a:ext cx="22923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200" dirty="0" err="1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本人確認結果の連携</a:t>
            </a:r>
            <a:endParaRPr lang="en-US" altLang="en-US" sz="1200" dirty="0">
              <a:latin typeface="Meiryo UI" panose="020B0604030504040204" pitchFamily="34" charset="-128"/>
              <a:ea typeface="Meiryo UI" panose="020B0604030504040204" pitchFamily="34" charset="-128"/>
              <a:cs typeface="Arial" panose="020B0604020202020204" pitchFamily="34" charset="0"/>
            </a:endParaRPr>
          </a:p>
          <a:p>
            <a:pPr algn="ctr" eaLnBrk="1" hangingPunct="1"/>
            <a:r>
              <a:rPr lang="en-US" altLang="en-US" sz="12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(</a:t>
            </a:r>
            <a:r>
              <a:rPr lang="en-US" altLang="en-US" sz="1200" dirty="0" err="1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身元確認及び当人認証</a:t>
            </a:r>
            <a:r>
              <a:rPr lang="en-US" altLang="en-US" sz="12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)</a:t>
            </a:r>
          </a:p>
        </p:txBody>
      </p:sp>
      <p:sp>
        <p:nvSpPr>
          <p:cNvPr id="52" name="Rectangle 115">
            <a:extLst>
              <a:ext uri="{FF2B5EF4-FFF2-40B4-BE49-F238E27FC236}">
                <a16:creationId xmlns:a16="http://schemas.microsoft.com/office/drawing/2014/main" id="{DD17AFE5-0DBB-3EA3-F0F6-23AFF0D22B51}"/>
              </a:ext>
            </a:extLst>
          </p:cNvPr>
          <p:cNvSpPr/>
          <p:nvPr/>
        </p:nvSpPr>
        <p:spPr>
          <a:xfrm>
            <a:off x="3360143" y="3615235"/>
            <a:ext cx="2238423" cy="1019295"/>
          </a:xfrm>
          <a:prstGeom prst="rect">
            <a:avLst/>
          </a:prstGeom>
          <a:noFill/>
          <a:ln w="15875">
            <a:solidFill>
              <a:srgbClr val="7D899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200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  <a:cs typeface="Arial" panose="020B0604020202020204" pitchFamily="34" charset="0"/>
            </a:endParaRPr>
          </a:p>
        </p:txBody>
      </p:sp>
      <p:sp>
        <p:nvSpPr>
          <p:cNvPr id="68" name="TextBox 20">
            <a:extLst>
              <a:ext uri="{FF2B5EF4-FFF2-40B4-BE49-F238E27FC236}">
                <a16:creationId xmlns:a16="http://schemas.microsoft.com/office/drawing/2014/main" id="{2F409353-B7B6-F1F3-C29F-0A846639D3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4076" y="3746035"/>
            <a:ext cx="204721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認証・署名サービス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  <a:cs typeface="Arial" panose="020B0604020202020204" pitchFamily="34" charset="0"/>
            </a:endParaRPr>
          </a:p>
        </p:txBody>
      </p:sp>
      <p:sp>
        <p:nvSpPr>
          <p:cNvPr id="69" name="TextBox 20">
            <a:extLst>
              <a:ext uri="{FF2B5EF4-FFF2-40B4-BE49-F238E27FC236}">
                <a16:creationId xmlns:a16="http://schemas.microsoft.com/office/drawing/2014/main" id="{142D8F5C-7597-903A-FA3B-A42302AA4E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5669" y="4058565"/>
            <a:ext cx="19538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ja-JP" sz="12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JPKI</a:t>
            </a:r>
            <a:r>
              <a:rPr lang="ja-JP" altLang="en-US" sz="120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と連携し、受信した電子証明書の有効性を確認</a:t>
            </a:r>
            <a:r>
              <a:rPr lang="en-US" altLang="ja-JP" sz="12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(</a:t>
            </a:r>
            <a:r>
              <a:rPr lang="ja-JP" altLang="en-US" sz="120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注</a:t>
            </a:r>
            <a:r>
              <a:rPr lang="en-US" altLang="ja-JP" sz="12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)</a:t>
            </a:r>
          </a:p>
        </p:txBody>
      </p:sp>
      <p:cxnSp>
        <p:nvCxnSpPr>
          <p:cNvPr id="93" name="直線矢印コネクタ 120">
            <a:extLst>
              <a:ext uri="{FF2B5EF4-FFF2-40B4-BE49-F238E27FC236}">
                <a16:creationId xmlns:a16="http://schemas.microsoft.com/office/drawing/2014/main" id="{4AAB4E9F-DF17-4405-8D64-BF845BFF1BB6}"/>
              </a:ext>
            </a:extLst>
          </p:cNvPr>
          <p:cNvCxnSpPr>
            <a:cxnSpLocks/>
            <a:stCxn id="52" idx="0"/>
          </p:cNvCxnSpPr>
          <p:nvPr/>
        </p:nvCxnSpPr>
        <p:spPr>
          <a:xfrm flipV="1">
            <a:off x="4479355" y="2948535"/>
            <a:ext cx="0" cy="666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8" name="TextBox 12">
            <a:extLst>
              <a:ext uri="{FF2B5EF4-FFF2-40B4-BE49-F238E27FC236}">
                <a16:creationId xmlns:a16="http://schemas.microsoft.com/office/drawing/2014/main" id="{94D322B5-E7F1-6349-A18D-2E5DDB0256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9236" y="3032032"/>
            <a:ext cx="963676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200" dirty="0" err="1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証明書の</a:t>
            </a:r>
            <a:endParaRPr lang="en-US" altLang="en-US" sz="120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  <a:p>
            <a:pPr algn="ctr" eaLnBrk="1" hangingPunct="1"/>
            <a:r>
              <a:rPr lang="en-US" altLang="en-US" sz="1200" dirty="0" err="1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有効性確認</a:t>
            </a:r>
            <a:endParaRPr lang="en-US" altLang="en-US" sz="120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</p:txBody>
      </p:sp>
      <p:cxnSp>
        <p:nvCxnSpPr>
          <p:cNvPr id="99" name="カギ線コネクタ 69">
            <a:extLst>
              <a:ext uri="{FF2B5EF4-FFF2-40B4-BE49-F238E27FC236}">
                <a16:creationId xmlns:a16="http://schemas.microsoft.com/office/drawing/2014/main" id="{7B113F30-5D18-AFA2-E8E7-D7B291FCE952}"/>
              </a:ext>
            </a:extLst>
          </p:cNvPr>
          <p:cNvCxnSpPr>
            <a:cxnSpLocks/>
          </p:cNvCxnSpPr>
          <p:nvPr/>
        </p:nvCxnSpPr>
        <p:spPr>
          <a:xfrm rot="10800000" flipV="1">
            <a:off x="4956757" y="3280104"/>
            <a:ext cx="2232000" cy="324000"/>
          </a:xfrm>
          <a:prstGeom prst="bentConnector2">
            <a:avLst/>
          </a:prstGeom>
          <a:ln>
            <a:prstDash val="lgDash"/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60529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72673991-03FC-BF42-D552-54E336873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/>
              <a:t>5-2-15-1</a:t>
            </a:r>
            <a:r>
              <a:rPr kumimoji="1" lang="en-US" altLang="ja-JP" dirty="0"/>
              <a:t>. </a:t>
            </a:r>
            <a:r>
              <a:rPr kumimoji="1" lang="ja-JP" altLang="en-US" dirty="0"/>
              <a:t>オブザーバビリティ</a:t>
            </a:r>
            <a:r>
              <a:rPr kumimoji="1" lang="en-US" altLang="ja-JP" dirty="0"/>
              <a:t>_</a:t>
            </a:r>
            <a:r>
              <a:rPr kumimoji="1" lang="ja-JP" altLang="en-US" dirty="0"/>
              <a:t>システム監視機能</a:t>
            </a: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1CC9E700-FB05-C0F6-3C61-6C2D5D999427}"/>
              </a:ext>
            </a:extLst>
          </p:cNvPr>
          <p:cNvGrpSpPr/>
          <p:nvPr/>
        </p:nvGrpSpPr>
        <p:grpSpPr>
          <a:xfrm>
            <a:off x="3626565" y="2195871"/>
            <a:ext cx="10747533" cy="6987431"/>
            <a:chOff x="762000" y="706033"/>
            <a:chExt cx="10747533" cy="6987431"/>
          </a:xfrm>
        </p:grpSpPr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2AA103B8-2FED-DAB5-F940-8F26163EC461}"/>
                </a:ext>
              </a:extLst>
            </p:cNvPr>
            <p:cNvSpPr/>
            <p:nvPr/>
          </p:nvSpPr>
          <p:spPr>
            <a:xfrm>
              <a:off x="1827628" y="5992835"/>
              <a:ext cx="2131743" cy="1575583"/>
            </a:xfrm>
            <a:prstGeom prst="rect">
              <a:avLst/>
            </a:prstGeom>
            <a:solidFill>
              <a:srgbClr val="45DAFF">
                <a:alpha val="30196"/>
              </a:srgbClr>
            </a:solidFill>
            <a:ln w="28575">
              <a:noFill/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/>
              <a:endParaRPr kumimoji="1" lang="ja-JP" altLang="en-US" sz="160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endParaRPr>
            </a:p>
          </p:txBody>
        </p:sp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F8C0608D-7D65-ED78-E2B7-4D3DEDA8D787}"/>
                </a:ext>
              </a:extLst>
            </p:cNvPr>
            <p:cNvSpPr/>
            <p:nvPr/>
          </p:nvSpPr>
          <p:spPr>
            <a:xfrm>
              <a:off x="3959568" y="5289452"/>
              <a:ext cx="2806992" cy="2293033"/>
            </a:xfrm>
            <a:prstGeom prst="rect">
              <a:avLst/>
            </a:prstGeom>
            <a:solidFill>
              <a:srgbClr val="45DAFF">
                <a:alpha val="30196"/>
              </a:srgbClr>
            </a:solidFill>
            <a:ln w="28575">
              <a:noFill/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/>
              <a:endParaRPr kumimoji="1" lang="ja-JP" altLang="en-US" sz="160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endParaRPr>
            </a:p>
          </p:txBody>
        </p:sp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B4BC50A8-9DC1-E525-060F-315EC6A352C3}"/>
                </a:ext>
              </a:extLst>
            </p:cNvPr>
            <p:cNvSpPr/>
            <p:nvPr/>
          </p:nvSpPr>
          <p:spPr>
            <a:xfrm>
              <a:off x="3959568" y="872843"/>
              <a:ext cx="6352050" cy="4416609"/>
            </a:xfrm>
            <a:prstGeom prst="rect">
              <a:avLst/>
            </a:prstGeom>
            <a:solidFill>
              <a:srgbClr val="45DAFF">
                <a:alpha val="30196"/>
              </a:srgbClr>
            </a:solidFill>
            <a:ln w="28575">
              <a:noFill/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t"/>
            <a:lstStyle/>
            <a:p>
              <a:pPr algn="r"/>
              <a:r>
                <a:rPr kumimoji="1" lang="ja-JP" altLang="en-US" sz="1600">
                  <a:solidFill>
                    <a:schemeClr val="tx1"/>
                  </a:solidFill>
                  <a:latin typeface="Meiryo UI"/>
                  <a:ea typeface="Meiryo UI"/>
                </a:rPr>
                <a:t>オブザーバビリティ</a:t>
              </a:r>
              <a:r>
                <a:rPr kumimoji="1" lang="en-US" altLang="ja-JP" sz="1600">
                  <a:solidFill>
                    <a:schemeClr val="tx1"/>
                  </a:solidFill>
                  <a:latin typeface="Meiryo UI"/>
                  <a:ea typeface="Meiryo UI"/>
                </a:rPr>
                <a:t>_</a:t>
              </a:r>
              <a:r>
                <a:rPr kumimoji="1" lang="ja-JP" altLang="en-US" sz="1600">
                  <a:solidFill>
                    <a:schemeClr val="tx1"/>
                  </a:solidFill>
                  <a:latin typeface="Meiryo UI"/>
                  <a:ea typeface="Meiryo UI"/>
                </a:rPr>
                <a:t>システム監視機能</a:t>
              </a:r>
            </a:p>
          </p:txBody>
        </p:sp>
        <p:sp>
          <p:nvSpPr>
            <p:cNvPr id="11" name="Rectangle 78">
              <a:extLst>
                <a:ext uri="{FF2B5EF4-FFF2-40B4-BE49-F238E27FC236}">
                  <a16:creationId xmlns:a16="http://schemas.microsoft.com/office/drawing/2014/main" id="{92289E5C-9C08-BFD5-9FD0-A975ECDDBB75}"/>
                </a:ext>
              </a:extLst>
            </p:cNvPr>
            <p:cNvSpPr/>
            <p:nvPr/>
          </p:nvSpPr>
          <p:spPr>
            <a:xfrm>
              <a:off x="762000" y="707621"/>
              <a:ext cx="9669887" cy="6985843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2920" tIns="9144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AWS Cloud</a:t>
              </a:r>
            </a:p>
          </p:txBody>
        </p:sp>
        <p:pic>
          <p:nvPicPr>
            <p:cNvPr id="12" name="Graphic 79">
              <a:extLst>
                <a:ext uri="{FF2B5EF4-FFF2-40B4-BE49-F238E27FC236}">
                  <a16:creationId xmlns:a16="http://schemas.microsoft.com/office/drawing/2014/main" id="{8B7181A8-F829-00CC-8CE3-BCB9EA867B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765416" y="706033"/>
              <a:ext cx="381000" cy="381000"/>
            </a:xfrm>
            <a:prstGeom prst="rect">
              <a:avLst/>
            </a:prstGeom>
          </p:spPr>
        </p:pic>
        <p:pic>
          <p:nvPicPr>
            <p:cNvPr id="14" name="Graphic 17">
              <a:extLst>
                <a:ext uri="{FF2B5EF4-FFF2-40B4-BE49-F238E27FC236}">
                  <a16:creationId xmlns:a16="http://schemas.microsoft.com/office/drawing/2014/main" id="{F7FF040A-A7F4-A520-EBF9-2E37B36FC1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 bwMode="auto">
            <a:xfrm>
              <a:off x="5320791" y="4877494"/>
              <a:ext cx="547200" cy="54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Box 9">
              <a:extLst>
                <a:ext uri="{FF2B5EF4-FFF2-40B4-BE49-F238E27FC236}">
                  <a16:creationId xmlns:a16="http://schemas.microsoft.com/office/drawing/2014/main" id="{F2A5D2C8-3DCB-1437-A28A-D2948EC91B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81074" y="5486943"/>
              <a:ext cx="1939030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050"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Amazon CloudWatch Metrics</a:t>
              </a:r>
            </a:p>
            <a:p>
              <a:pPr algn="ctr" eaLnBrk="1" hangingPunct="1"/>
              <a:r>
                <a:rPr lang="en-US" altLang="en-US" sz="1050"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メトリクス監視</a:t>
              </a:r>
            </a:p>
          </p:txBody>
        </p:sp>
        <p:sp>
          <p:nvSpPr>
            <p:cNvPr id="16" name="TextBox 9">
              <a:extLst>
                <a:ext uri="{FF2B5EF4-FFF2-40B4-BE49-F238E27FC236}">
                  <a16:creationId xmlns:a16="http://schemas.microsoft.com/office/drawing/2014/main" id="{22074091-6227-11AB-825A-B6A6BFACED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42348" y="7232976"/>
              <a:ext cx="2243137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050"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Amazon CloudWatch Logs</a:t>
              </a:r>
            </a:p>
            <a:p>
              <a:pPr algn="ctr" eaLnBrk="1" hangingPunct="1"/>
              <a:r>
                <a:rPr lang="en-US" altLang="en-US" sz="1050"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ログ監視</a:t>
              </a:r>
            </a:p>
          </p:txBody>
        </p:sp>
        <p:cxnSp>
          <p:nvCxnSpPr>
            <p:cNvPr id="17" name="直線矢印コネクタ 16">
              <a:extLst>
                <a:ext uri="{FF2B5EF4-FFF2-40B4-BE49-F238E27FC236}">
                  <a16:creationId xmlns:a16="http://schemas.microsoft.com/office/drawing/2014/main" id="{7DF48C0F-4948-9EF4-C58E-ACF4CE80EF11}"/>
                </a:ext>
              </a:extLst>
            </p:cNvPr>
            <p:cNvCxnSpPr>
              <a:cxnSpLocks/>
              <a:stCxn id="64" idx="3"/>
              <a:endCxn id="14" idx="1"/>
            </p:cNvCxnSpPr>
            <p:nvPr/>
          </p:nvCxnSpPr>
          <p:spPr>
            <a:xfrm>
              <a:off x="3797596" y="3631179"/>
              <a:ext cx="1523195" cy="151991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直線矢印コネクタ 17">
              <a:extLst>
                <a:ext uri="{FF2B5EF4-FFF2-40B4-BE49-F238E27FC236}">
                  <a16:creationId xmlns:a16="http://schemas.microsoft.com/office/drawing/2014/main" id="{A812C442-CE4B-3861-E067-E1A10F1E26C9}"/>
                </a:ext>
              </a:extLst>
            </p:cNvPr>
            <p:cNvCxnSpPr>
              <a:cxnSpLocks/>
              <a:stCxn id="64" idx="3"/>
              <a:endCxn id="82" idx="1"/>
            </p:cNvCxnSpPr>
            <p:nvPr/>
          </p:nvCxnSpPr>
          <p:spPr>
            <a:xfrm>
              <a:off x="3797596" y="3631179"/>
              <a:ext cx="1594332" cy="336660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直線矢印コネクタ 18">
              <a:extLst>
                <a:ext uri="{FF2B5EF4-FFF2-40B4-BE49-F238E27FC236}">
                  <a16:creationId xmlns:a16="http://schemas.microsoft.com/office/drawing/2014/main" id="{8ABD8EE4-CA1A-597C-AF2C-3636AF57A7D5}"/>
                </a:ext>
              </a:extLst>
            </p:cNvPr>
            <p:cNvCxnSpPr>
              <a:cxnSpLocks/>
              <a:stCxn id="82" idx="0"/>
            </p:cNvCxnSpPr>
            <p:nvPr/>
          </p:nvCxnSpPr>
          <p:spPr>
            <a:xfrm flipV="1">
              <a:off x="5665528" y="5845154"/>
              <a:ext cx="156" cy="87903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TextBox 16">
              <a:extLst>
                <a:ext uri="{FF2B5EF4-FFF2-40B4-BE49-F238E27FC236}">
                  <a16:creationId xmlns:a16="http://schemas.microsoft.com/office/drawing/2014/main" id="{771384D6-F8B5-ADE7-3FC5-F8F3957598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79452" y="4285999"/>
              <a:ext cx="79301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Alarm</a:t>
              </a:r>
            </a:p>
          </p:txBody>
        </p:sp>
        <p:pic>
          <p:nvPicPr>
            <p:cNvPr id="21" name="Graphic 133123">
              <a:extLst>
                <a:ext uri="{FF2B5EF4-FFF2-40B4-BE49-F238E27FC236}">
                  <a16:creationId xmlns:a16="http://schemas.microsoft.com/office/drawing/2014/main" id="{36624850-8128-4BD7-8C47-B61899EB1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452183" y="3812311"/>
              <a:ext cx="457200" cy="457200"/>
            </a:xfrm>
            <a:prstGeom prst="rect">
              <a:avLst/>
            </a:prstGeom>
          </p:spPr>
        </p:pic>
        <p:cxnSp>
          <p:nvCxnSpPr>
            <p:cNvPr id="22" name="直線矢印コネクタ 21">
              <a:extLst>
                <a:ext uri="{FF2B5EF4-FFF2-40B4-BE49-F238E27FC236}">
                  <a16:creationId xmlns:a16="http://schemas.microsoft.com/office/drawing/2014/main" id="{1903208D-D738-FE7F-A13A-4F9272F7DE8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14465" y="4562076"/>
              <a:ext cx="0" cy="35494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直線矢印コネクタ 22">
              <a:extLst>
                <a:ext uri="{FF2B5EF4-FFF2-40B4-BE49-F238E27FC236}">
                  <a16:creationId xmlns:a16="http://schemas.microsoft.com/office/drawing/2014/main" id="{33DD8E0A-8B6B-8E42-1EA1-8CCFEC1A7D0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78839" y="3513018"/>
              <a:ext cx="1783" cy="45879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TextBox 12">
              <a:extLst>
                <a:ext uri="{FF2B5EF4-FFF2-40B4-BE49-F238E27FC236}">
                  <a16:creationId xmlns:a16="http://schemas.microsoft.com/office/drawing/2014/main" id="{089627FC-3261-2DF1-B950-7727B867CC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44719" y="2753304"/>
              <a:ext cx="664814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 dirty="0" err="1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運用者</a:t>
              </a:r>
              <a:endParaRPr lang="en-US" altLang="en-US" sz="12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endParaRPr>
            </a:p>
          </p:txBody>
        </p:sp>
        <p:pic>
          <p:nvPicPr>
            <p:cNvPr id="25" name="Graphic 23">
              <a:extLst>
                <a:ext uri="{FF2B5EF4-FFF2-40B4-BE49-F238E27FC236}">
                  <a16:creationId xmlns:a16="http://schemas.microsoft.com/office/drawing/2014/main" id="{C25AFF2D-7378-4B0B-C8A6-3FB7117EBC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/>
          </p:blipFill>
          <p:spPr bwMode="auto">
            <a:xfrm flipH="1">
              <a:off x="10926167" y="2300437"/>
              <a:ext cx="469900" cy="469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TextBox 15">
              <a:extLst>
                <a:ext uri="{FF2B5EF4-FFF2-40B4-BE49-F238E27FC236}">
                  <a16:creationId xmlns:a16="http://schemas.microsoft.com/office/drawing/2014/main" id="{CF17FD67-6482-A3F7-4C85-549DF34D03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03128" y="2433131"/>
              <a:ext cx="1265237" cy="253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050" dirty="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Email</a:t>
              </a:r>
            </a:p>
          </p:txBody>
        </p:sp>
        <p:cxnSp>
          <p:nvCxnSpPr>
            <p:cNvPr id="27" name="直線矢印コネクタ 26">
              <a:extLst>
                <a:ext uri="{FF2B5EF4-FFF2-40B4-BE49-F238E27FC236}">
                  <a16:creationId xmlns:a16="http://schemas.microsoft.com/office/drawing/2014/main" id="{34992B87-14CD-5EB1-8E43-6B7AC35DCC77}"/>
                </a:ext>
              </a:extLst>
            </p:cNvPr>
            <p:cNvCxnSpPr>
              <a:cxnSpLocks/>
            </p:cNvCxnSpPr>
            <p:nvPr/>
          </p:nvCxnSpPr>
          <p:spPr>
            <a:xfrm>
              <a:off x="5739618" y="2694413"/>
              <a:ext cx="521305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28" name="Graphic 6">
              <a:extLst>
                <a:ext uri="{FF2B5EF4-FFF2-40B4-BE49-F238E27FC236}">
                  <a16:creationId xmlns:a16="http://schemas.microsoft.com/office/drawing/2014/main" id="{8647EFD7-4884-B00D-2CF1-E561B0CA3C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/>
          </p:blipFill>
          <p:spPr bwMode="auto">
            <a:xfrm>
              <a:off x="9605373" y="2049005"/>
              <a:ext cx="457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Rectangle 134">
              <a:extLst>
                <a:ext uri="{FF2B5EF4-FFF2-40B4-BE49-F238E27FC236}">
                  <a16:creationId xmlns:a16="http://schemas.microsoft.com/office/drawing/2014/main" id="{67E9FDAA-B2AB-574C-9C9B-AB40AD4EDC2C}"/>
                </a:ext>
              </a:extLst>
            </p:cNvPr>
            <p:cNvSpPr/>
            <p:nvPr/>
          </p:nvSpPr>
          <p:spPr>
            <a:xfrm>
              <a:off x="7083234" y="6725265"/>
              <a:ext cx="2503218" cy="870153"/>
            </a:xfrm>
            <a:prstGeom prst="rect">
              <a:avLst/>
            </a:prstGeom>
            <a:noFill/>
            <a:ln w="15875">
              <a:solidFill>
                <a:srgbClr val="7D899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TextBox 20">
              <a:extLst>
                <a:ext uri="{FF2B5EF4-FFF2-40B4-BE49-F238E27FC236}">
                  <a16:creationId xmlns:a16="http://schemas.microsoft.com/office/drawing/2014/main" id="{A657B2EA-AC6B-2C88-79D7-34ED62120B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57189" y="6714897"/>
              <a:ext cx="164524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ja-JP" altLang="en-US" sz="1600" dirty="0"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連携機能</a:t>
              </a:r>
              <a:endParaRPr lang="en-US" altLang="ja-JP" sz="1600" dirty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TextBox 20">
              <a:extLst>
                <a:ext uri="{FF2B5EF4-FFF2-40B4-BE49-F238E27FC236}">
                  <a16:creationId xmlns:a16="http://schemas.microsoft.com/office/drawing/2014/main" id="{755843B7-883B-E021-8844-9FCAC4FF52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65774" y="7324168"/>
              <a:ext cx="2222610" cy="253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285750" indent="-285750" eaLnBrk="1" hangingPunct="1">
                <a:buFont typeface="Arial" panose="020B0604020202020204" pitchFamily="34" charset="0"/>
                <a:buChar char="•"/>
              </a:pPr>
              <a:r>
                <a:rPr lang="ja-JP" altLang="en-US" sz="1050" dirty="0"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ログ管理</a:t>
              </a:r>
              <a:r>
                <a:rPr lang="en-US" altLang="ja-JP" sz="1050" dirty="0"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_</a:t>
              </a:r>
              <a:r>
                <a:rPr lang="ja-JP" altLang="en-US" sz="1050" dirty="0"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ログ管理機能</a:t>
              </a:r>
              <a:endParaRPr lang="en-US" altLang="ja-JP" sz="1050" dirty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2" name="直線矢印コネクタ 31">
              <a:extLst>
                <a:ext uri="{FF2B5EF4-FFF2-40B4-BE49-F238E27FC236}">
                  <a16:creationId xmlns:a16="http://schemas.microsoft.com/office/drawing/2014/main" id="{E3F791F4-6A73-3B3E-184E-89A01933B72F}"/>
                </a:ext>
              </a:extLst>
            </p:cNvPr>
            <p:cNvCxnSpPr>
              <a:cxnSpLocks/>
            </p:cNvCxnSpPr>
            <p:nvPr/>
          </p:nvCxnSpPr>
          <p:spPr>
            <a:xfrm>
              <a:off x="5680369" y="7052744"/>
              <a:ext cx="141482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3" name="Rectangle 134">
              <a:extLst>
                <a:ext uri="{FF2B5EF4-FFF2-40B4-BE49-F238E27FC236}">
                  <a16:creationId xmlns:a16="http://schemas.microsoft.com/office/drawing/2014/main" id="{A0234BB6-FCD3-ADF4-2E19-99445F3B0EAA}"/>
                </a:ext>
              </a:extLst>
            </p:cNvPr>
            <p:cNvSpPr/>
            <p:nvPr/>
          </p:nvSpPr>
          <p:spPr>
            <a:xfrm>
              <a:off x="7083233" y="5528603"/>
              <a:ext cx="3034543" cy="1137668"/>
            </a:xfrm>
            <a:prstGeom prst="rect">
              <a:avLst/>
            </a:prstGeom>
            <a:noFill/>
            <a:ln w="15875">
              <a:solidFill>
                <a:srgbClr val="7D899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TextBox 20">
              <a:extLst>
                <a:ext uri="{FF2B5EF4-FFF2-40B4-BE49-F238E27FC236}">
                  <a16:creationId xmlns:a16="http://schemas.microsoft.com/office/drawing/2014/main" id="{EE7ECA4C-5BF9-052B-0444-92DA68D8B7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64121" y="5559573"/>
              <a:ext cx="164524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ja-JP" altLang="en-US" sz="1600" dirty="0"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連携機能</a:t>
              </a:r>
              <a:endParaRPr lang="en-US" altLang="ja-JP" sz="1600" dirty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TextBox 20">
              <a:extLst>
                <a:ext uri="{FF2B5EF4-FFF2-40B4-BE49-F238E27FC236}">
                  <a16:creationId xmlns:a16="http://schemas.microsoft.com/office/drawing/2014/main" id="{E35C2FE9-014F-D7E3-95EB-9F211F7039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70640" y="6165424"/>
              <a:ext cx="3124448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285750" indent="-285750" eaLnBrk="1" hangingPunct="1">
                <a:buFont typeface="Arial" panose="020B0604020202020204" pitchFamily="34" charset="0"/>
                <a:buChar char="•"/>
              </a:pPr>
              <a:r>
                <a:rPr lang="ja-JP" altLang="en-US" sz="1050" dirty="0"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オブザーバビリティ</a:t>
              </a:r>
              <a:r>
                <a:rPr lang="en-US" altLang="ja-JP" sz="1050" dirty="0"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_</a:t>
              </a:r>
              <a:r>
                <a:rPr lang="ja-JP" altLang="en-US" sz="1050" dirty="0"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サービス状態監視機能</a:t>
              </a:r>
              <a:endParaRPr lang="en-US" altLang="ja-JP" sz="1050" dirty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endParaRPr>
            </a:p>
            <a:p>
              <a:pPr marL="285750" indent="-285750" eaLnBrk="1" hangingPunct="1">
                <a:buFont typeface="Arial" panose="020B0604020202020204" pitchFamily="34" charset="0"/>
                <a:buChar char="•"/>
              </a:pPr>
              <a:r>
                <a:rPr lang="ja-JP" altLang="en-US" sz="1050" dirty="0"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セキュリティ</a:t>
              </a:r>
              <a:r>
                <a:rPr lang="en-US" altLang="ja-JP" sz="1050" dirty="0"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_</a:t>
              </a:r>
              <a:r>
                <a:rPr lang="ja-JP" altLang="en-US" sz="1050" dirty="0"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セキュリティ管理機能</a:t>
              </a:r>
              <a:endParaRPr lang="en-US" altLang="ja-JP" sz="1050" dirty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TextBox 16">
              <a:extLst>
                <a:ext uri="{FF2B5EF4-FFF2-40B4-BE49-F238E27FC236}">
                  <a16:creationId xmlns:a16="http://schemas.microsoft.com/office/drawing/2014/main" id="{DF286231-EB78-8091-AEA2-713D280CB7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63889" y="1735835"/>
              <a:ext cx="1305128" cy="577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050"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AWS Health</a:t>
              </a:r>
            </a:p>
            <a:p>
              <a:pPr algn="ctr" eaLnBrk="1" hangingPunct="1"/>
              <a:r>
                <a:rPr lang="en-US" altLang="en-US" sz="1050"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AWS障害・メンテナンス情報提供</a:t>
              </a:r>
            </a:p>
          </p:txBody>
        </p:sp>
        <p:sp>
          <p:nvSpPr>
            <p:cNvPr id="40" name="TextBox 9">
              <a:extLst>
                <a:ext uri="{FF2B5EF4-FFF2-40B4-BE49-F238E27FC236}">
                  <a16:creationId xmlns:a16="http://schemas.microsoft.com/office/drawing/2014/main" id="{DC155E95-D3E4-CC5A-6598-DA6924B424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35192" y="2870785"/>
              <a:ext cx="2268537" cy="577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050"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Amazon Simple Notification Service (Amazon SNS)</a:t>
              </a:r>
            </a:p>
            <a:p>
              <a:pPr algn="ctr" eaLnBrk="1" hangingPunct="1"/>
              <a:r>
                <a:rPr lang="en-US" altLang="en-US" sz="1050"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メール通知</a:t>
              </a:r>
            </a:p>
          </p:txBody>
        </p:sp>
        <p:pic>
          <p:nvPicPr>
            <p:cNvPr id="41" name="Graphic 17">
              <a:extLst>
                <a:ext uri="{FF2B5EF4-FFF2-40B4-BE49-F238E27FC236}">
                  <a16:creationId xmlns:a16="http://schemas.microsoft.com/office/drawing/2014/main" id="{AA10F536-BAE9-6B24-EECD-DD269E6CDB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 bwMode="auto">
            <a:xfrm>
              <a:off x="8786270" y="3731128"/>
              <a:ext cx="547200" cy="54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TextBox 9">
              <a:extLst>
                <a:ext uri="{FF2B5EF4-FFF2-40B4-BE49-F238E27FC236}">
                  <a16:creationId xmlns:a16="http://schemas.microsoft.com/office/drawing/2014/main" id="{D3856425-7D42-0A02-36AA-819816C1C3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78362" y="4237936"/>
              <a:ext cx="1597157" cy="577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050"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Amazon CloudWatch Dashboard</a:t>
              </a:r>
            </a:p>
            <a:p>
              <a:pPr algn="ctr" eaLnBrk="1" hangingPunct="1"/>
              <a:r>
                <a:rPr lang="en-US" altLang="en-US" sz="1050"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ダッシュボード</a:t>
              </a:r>
            </a:p>
          </p:txBody>
        </p:sp>
        <p:pic>
          <p:nvPicPr>
            <p:cNvPr id="44" name="Graphic 8">
              <a:extLst>
                <a:ext uri="{FF2B5EF4-FFF2-40B4-BE49-F238E27FC236}">
                  <a16:creationId xmlns:a16="http://schemas.microsoft.com/office/drawing/2014/main" id="{9E24CC7D-9F81-31E0-BAC2-A3526F715E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/>
          </p:blipFill>
          <p:spPr bwMode="auto">
            <a:xfrm>
              <a:off x="7433718" y="1565607"/>
              <a:ext cx="547200" cy="54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" name="TextBox 19">
              <a:extLst>
                <a:ext uri="{FF2B5EF4-FFF2-40B4-BE49-F238E27FC236}">
                  <a16:creationId xmlns:a16="http://schemas.microsoft.com/office/drawing/2014/main" id="{6C23E993-5789-F3C9-CFFF-9F6FB2FF49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06344" y="2110612"/>
              <a:ext cx="1546813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050"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AWS Chatbot</a:t>
              </a:r>
            </a:p>
            <a:p>
              <a:pPr algn="ctr" eaLnBrk="1" hangingPunct="1"/>
              <a:r>
                <a:rPr lang="en-US" altLang="en-US" sz="1050"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チャット通知サービス</a:t>
              </a:r>
            </a:p>
          </p:txBody>
        </p:sp>
        <p:pic>
          <p:nvPicPr>
            <p:cNvPr id="46" name="Graphic 7">
              <a:extLst>
                <a:ext uri="{FF2B5EF4-FFF2-40B4-BE49-F238E27FC236}">
                  <a16:creationId xmlns:a16="http://schemas.microsoft.com/office/drawing/2014/main" id="{24097C38-FA50-4A83-D67C-B4691B0EFE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/>
          </p:blipFill>
          <p:spPr bwMode="auto">
            <a:xfrm>
              <a:off x="2481767" y="6289493"/>
              <a:ext cx="547200" cy="54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" name="TextBox 9">
              <a:extLst>
                <a:ext uri="{FF2B5EF4-FFF2-40B4-BE49-F238E27FC236}">
                  <a16:creationId xmlns:a16="http://schemas.microsoft.com/office/drawing/2014/main" id="{56F54DDC-A667-79BD-4F8A-BC8D3D11D9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1184" y="6815469"/>
              <a:ext cx="1572009" cy="577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050"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AWS X-Ray</a:t>
              </a:r>
            </a:p>
            <a:p>
              <a:pPr algn="ctr" eaLnBrk="1" hangingPunct="1"/>
              <a:r>
                <a:rPr lang="en-US" altLang="en-US" sz="1050"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アプリケーション情報トレース</a:t>
              </a:r>
            </a:p>
          </p:txBody>
        </p:sp>
        <p:cxnSp>
          <p:nvCxnSpPr>
            <p:cNvPr id="48" name="カギ線コネクタ 47">
              <a:extLst>
                <a:ext uri="{FF2B5EF4-FFF2-40B4-BE49-F238E27FC236}">
                  <a16:creationId xmlns:a16="http://schemas.microsoft.com/office/drawing/2014/main" id="{FCC17AEA-B278-2125-2FB0-54D61B47361D}"/>
                </a:ext>
              </a:extLst>
            </p:cNvPr>
            <p:cNvCxnSpPr>
              <a:cxnSpLocks/>
              <a:endCxn id="44" idx="1"/>
            </p:cNvCxnSpPr>
            <p:nvPr/>
          </p:nvCxnSpPr>
          <p:spPr>
            <a:xfrm flipV="1">
              <a:off x="5739618" y="1839207"/>
              <a:ext cx="1694100" cy="735181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カギ線コネクタ 63">
              <a:extLst>
                <a:ext uri="{FF2B5EF4-FFF2-40B4-BE49-F238E27FC236}">
                  <a16:creationId xmlns:a16="http://schemas.microsoft.com/office/drawing/2014/main" id="{ECCCF885-2192-DBCB-5ED1-AE77CE7D18E3}"/>
                </a:ext>
              </a:extLst>
            </p:cNvPr>
            <p:cNvCxnSpPr>
              <a:cxnSpLocks/>
              <a:stCxn id="44" idx="3"/>
              <a:endCxn id="25" idx="0"/>
            </p:cNvCxnSpPr>
            <p:nvPr/>
          </p:nvCxnSpPr>
          <p:spPr>
            <a:xfrm>
              <a:off x="7980918" y="1839207"/>
              <a:ext cx="3180199" cy="461230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51" name="Graphic 19">
              <a:extLst>
                <a:ext uri="{FF2B5EF4-FFF2-40B4-BE49-F238E27FC236}">
                  <a16:creationId xmlns:a16="http://schemas.microsoft.com/office/drawing/2014/main" id="{8D686E9E-E808-1209-DED2-522DC4D2E8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/>
          </p:blipFill>
          <p:spPr bwMode="auto">
            <a:xfrm>
              <a:off x="5440493" y="1236223"/>
              <a:ext cx="547200" cy="54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" name="TextBox 11">
              <a:extLst>
                <a:ext uri="{FF2B5EF4-FFF2-40B4-BE49-F238E27FC236}">
                  <a16:creationId xmlns:a16="http://schemas.microsoft.com/office/drawing/2014/main" id="{E2B23CBD-BD92-A367-F88A-6678FD6A33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72153" y="1707895"/>
              <a:ext cx="1905742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050" dirty="0">
                  <a:latin typeface="Arial"/>
                  <a:ea typeface="Amazon Ember" panose="020B0603020204020204" pitchFamily="34" charset="0"/>
                  <a:cs typeface="Arial"/>
                </a:rPr>
                <a:t>Amazon </a:t>
              </a:r>
              <a:r>
                <a:rPr lang="en-US" altLang="en-US" sz="1050" err="1">
                  <a:latin typeface="Arial"/>
                  <a:ea typeface="Amazon Ember" panose="020B0603020204020204" pitchFamily="34" charset="0"/>
                  <a:cs typeface="Arial"/>
                </a:rPr>
                <a:t>EventBridge</a:t>
              </a:r>
              <a:endParaRPr lang="en-US" altLang="en-US" sz="1050">
                <a:latin typeface="Arial"/>
                <a:ea typeface="Amazon Ember" panose="020B0603020204020204" pitchFamily="34" charset="0"/>
                <a:cs typeface="Arial"/>
              </a:endParaRPr>
            </a:p>
            <a:p>
              <a:pPr algn="ctr"/>
              <a:r>
                <a:rPr lang="en-US" altLang="en-US" sz="1050" dirty="0" err="1">
                  <a:latin typeface="Arial"/>
                  <a:ea typeface="Amazon Ember" panose="020B0603020204020204" pitchFamily="34" charset="0"/>
                  <a:cs typeface="Arial"/>
                </a:rPr>
                <a:t>イベント連携処理</a:t>
              </a:r>
            </a:p>
          </p:txBody>
        </p:sp>
        <p:cxnSp>
          <p:nvCxnSpPr>
            <p:cNvPr id="53" name="直線矢印コネクタ 52">
              <a:extLst>
                <a:ext uri="{FF2B5EF4-FFF2-40B4-BE49-F238E27FC236}">
                  <a16:creationId xmlns:a16="http://schemas.microsoft.com/office/drawing/2014/main" id="{35685F04-B959-6FE7-61A7-95E828388705}"/>
                </a:ext>
              </a:extLst>
            </p:cNvPr>
            <p:cNvCxnSpPr>
              <a:cxnSpLocks/>
            </p:cNvCxnSpPr>
            <p:nvPr/>
          </p:nvCxnSpPr>
          <p:spPr>
            <a:xfrm>
              <a:off x="2736806" y="5420687"/>
              <a:ext cx="0" cy="8556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直線矢印コネクタ 53">
              <a:extLst>
                <a:ext uri="{FF2B5EF4-FFF2-40B4-BE49-F238E27FC236}">
                  <a16:creationId xmlns:a16="http://schemas.microsoft.com/office/drawing/2014/main" id="{959E17DC-5663-4475-B43E-222BC1E350EB}"/>
                </a:ext>
              </a:extLst>
            </p:cNvPr>
            <p:cNvCxnSpPr>
              <a:cxnSpLocks/>
            </p:cNvCxnSpPr>
            <p:nvPr/>
          </p:nvCxnSpPr>
          <p:spPr>
            <a:xfrm>
              <a:off x="5684850" y="2026448"/>
              <a:ext cx="0" cy="29406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55" name="Picture 2">
              <a:extLst>
                <a:ext uri="{FF2B5EF4-FFF2-40B4-BE49-F238E27FC236}">
                  <a16:creationId xmlns:a16="http://schemas.microsoft.com/office/drawing/2014/main" id="{A4178456-E68C-C437-D62D-400C231B6E60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53307" y="1234588"/>
              <a:ext cx="432000" cy="43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" name="TextBox 15">
              <a:extLst>
                <a:ext uri="{FF2B5EF4-FFF2-40B4-BE49-F238E27FC236}">
                  <a16:creationId xmlns:a16="http://schemas.microsoft.com/office/drawing/2014/main" id="{7BACB07B-E68F-5919-902C-A0665EDC26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70361" y="1628919"/>
              <a:ext cx="1265237" cy="253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050" dirty="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Slack</a:t>
              </a:r>
            </a:p>
          </p:txBody>
        </p:sp>
        <p:cxnSp>
          <p:nvCxnSpPr>
            <p:cNvPr id="57" name="カギ線コネクタ 81">
              <a:extLst>
                <a:ext uri="{FF2B5EF4-FFF2-40B4-BE49-F238E27FC236}">
                  <a16:creationId xmlns:a16="http://schemas.microsoft.com/office/drawing/2014/main" id="{38D4294E-0332-ABE9-3FE3-0BA841C7DDB5}"/>
                </a:ext>
              </a:extLst>
            </p:cNvPr>
            <p:cNvCxnSpPr>
              <a:cxnSpLocks/>
              <a:stCxn id="24" idx="2"/>
              <a:endCxn id="41" idx="3"/>
            </p:cNvCxnSpPr>
            <p:nvPr/>
          </p:nvCxnSpPr>
          <p:spPr>
            <a:xfrm rot="5400000">
              <a:off x="9768086" y="2595687"/>
              <a:ext cx="974425" cy="1843656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カギ線コネクタ 92">
              <a:extLst>
                <a:ext uri="{FF2B5EF4-FFF2-40B4-BE49-F238E27FC236}">
                  <a16:creationId xmlns:a16="http://schemas.microsoft.com/office/drawing/2014/main" id="{A23AE7E5-EFB2-DB24-1BEE-65F8ECD5F15C}"/>
                </a:ext>
              </a:extLst>
            </p:cNvPr>
            <p:cNvCxnSpPr>
              <a:cxnSpLocks/>
              <a:stCxn id="34" idx="0"/>
              <a:endCxn id="21" idx="3"/>
            </p:cNvCxnSpPr>
            <p:nvPr/>
          </p:nvCxnSpPr>
          <p:spPr>
            <a:xfrm rot="16200000" flipV="1">
              <a:off x="6188732" y="3761562"/>
              <a:ext cx="1518662" cy="2077359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直線矢印コネクタ 58">
              <a:extLst>
                <a:ext uri="{FF2B5EF4-FFF2-40B4-BE49-F238E27FC236}">
                  <a16:creationId xmlns:a16="http://schemas.microsoft.com/office/drawing/2014/main" id="{3D1E5D6E-2D09-2B2B-E7EA-30B5E089F57B}"/>
                </a:ext>
              </a:extLst>
            </p:cNvPr>
            <p:cNvCxnSpPr>
              <a:cxnSpLocks/>
            </p:cNvCxnSpPr>
            <p:nvPr/>
          </p:nvCxnSpPr>
          <p:spPr>
            <a:xfrm>
              <a:off x="4560869" y="1515554"/>
              <a:ext cx="89491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0" name="TextBox 20">
              <a:extLst>
                <a:ext uri="{FF2B5EF4-FFF2-40B4-BE49-F238E27FC236}">
                  <a16:creationId xmlns:a16="http://schemas.microsoft.com/office/drawing/2014/main" id="{359EB833-1A91-F45A-674E-1D0A5B489A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63512" y="5763596"/>
              <a:ext cx="2249198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ja-JP" altLang="en-US" sz="1100" dirty="0"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サービス監視や外形監視、セキュリティ監視等の付加機能</a:t>
              </a:r>
              <a:endParaRPr lang="en-US" altLang="ja-JP" sz="1100" dirty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TextBox 20">
              <a:extLst>
                <a:ext uri="{FF2B5EF4-FFF2-40B4-BE49-F238E27FC236}">
                  <a16:creationId xmlns:a16="http://schemas.microsoft.com/office/drawing/2014/main" id="{6A9E9EBE-695C-CB4B-C0DC-CB95DF8F5B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52967" y="6943467"/>
              <a:ext cx="2359742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ja-JP" altLang="en-US" sz="1100" dirty="0"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システム内のインスタンス・サービスの出力するログを集約する</a:t>
              </a:r>
              <a:endParaRPr lang="en-US" altLang="ja-JP" sz="1100" dirty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2" name="Graphic 24">
              <a:extLst>
                <a:ext uri="{FF2B5EF4-FFF2-40B4-BE49-F238E27FC236}">
                  <a16:creationId xmlns:a16="http://schemas.microsoft.com/office/drawing/2014/main" id="{C322FFF9-24CD-9406-66B9-F8E78B884A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rcRect/>
            <a:stretch/>
          </p:blipFill>
          <p:spPr bwMode="auto">
            <a:xfrm>
              <a:off x="5416093" y="2327470"/>
              <a:ext cx="547200" cy="54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" name="Graphic 20">
              <a:extLst>
                <a:ext uri="{FF2B5EF4-FFF2-40B4-BE49-F238E27FC236}">
                  <a16:creationId xmlns:a16="http://schemas.microsoft.com/office/drawing/2014/main" id="{B10CCF06-EEA8-5D6B-7B67-029EF481C7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rcRect/>
            <a:stretch/>
          </p:blipFill>
          <p:spPr bwMode="auto">
            <a:xfrm>
              <a:off x="4206776" y="1222154"/>
              <a:ext cx="547200" cy="54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4" name="Rectangle 115">
              <a:extLst>
                <a:ext uri="{FF2B5EF4-FFF2-40B4-BE49-F238E27FC236}">
                  <a16:creationId xmlns:a16="http://schemas.microsoft.com/office/drawing/2014/main" id="{D25E69BF-31C3-86F7-C15D-F81CDCA8F66E}"/>
                </a:ext>
              </a:extLst>
            </p:cNvPr>
            <p:cNvSpPr/>
            <p:nvPr/>
          </p:nvSpPr>
          <p:spPr>
            <a:xfrm>
              <a:off x="1164352" y="1416558"/>
              <a:ext cx="2633244" cy="4429242"/>
            </a:xfrm>
            <a:prstGeom prst="rect">
              <a:avLst/>
            </a:prstGeom>
            <a:noFill/>
            <a:ln w="15875">
              <a:solidFill>
                <a:srgbClr val="7D899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TextBox 20">
              <a:extLst>
                <a:ext uri="{FF2B5EF4-FFF2-40B4-BE49-F238E27FC236}">
                  <a16:creationId xmlns:a16="http://schemas.microsoft.com/office/drawing/2014/main" id="{B201F982-444A-5A2E-C2EE-EE9D6F8330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4667" y="1478257"/>
              <a:ext cx="106830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ja-JP" altLang="en-US" sz="1600">
                  <a:latin typeface="Arial"/>
                  <a:ea typeface="Amazon Ember" panose="020B0603020204020204" pitchFamily="34" charset="0"/>
                  <a:cs typeface="Arial"/>
                </a:rPr>
                <a:t>連携機能</a:t>
              </a:r>
              <a:endParaRPr lang="en-US" altLang="ja-JP" sz="1600">
                <a:latin typeface="Arial"/>
                <a:ea typeface="Amazon Ember" panose="020B0603020204020204" pitchFamily="34" charset="0"/>
                <a:cs typeface="Arial"/>
              </a:endParaRPr>
            </a:p>
          </p:txBody>
        </p:sp>
        <p:sp>
          <p:nvSpPr>
            <p:cNvPr id="66" name="TextBox 20">
              <a:extLst>
                <a:ext uri="{FF2B5EF4-FFF2-40B4-BE49-F238E27FC236}">
                  <a16:creationId xmlns:a16="http://schemas.microsoft.com/office/drawing/2014/main" id="{65132117-2572-CAE1-680C-1FB3A0D6A8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35821" y="1743272"/>
              <a:ext cx="273898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ja-JP" altLang="en-US" sz="1200" dirty="0"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監視対象となる情報を提供する</a:t>
              </a:r>
              <a:endParaRPr lang="en-US" altLang="ja-JP" sz="1200" dirty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TextBox 13">
              <a:extLst>
                <a:ext uri="{FF2B5EF4-FFF2-40B4-BE49-F238E27FC236}">
                  <a16:creationId xmlns:a16="http://schemas.microsoft.com/office/drawing/2014/main" id="{A335FB6A-6E3B-9638-95FB-18AE23D18A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3907" y="3557478"/>
              <a:ext cx="145931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000">
                  <a:latin typeface="Arial" panose="020B0604020202020204" pitchFamily="34" charset="0"/>
                  <a:cs typeface="Arial" panose="020B0604020202020204" pitchFamily="34" charset="0"/>
                </a:rPr>
                <a:t>AWS Lambda</a:t>
              </a:r>
            </a:p>
          </p:txBody>
        </p:sp>
        <p:pic>
          <p:nvPicPr>
            <p:cNvPr id="68" name="Graphic 10">
              <a:extLst>
                <a:ext uri="{FF2B5EF4-FFF2-40B4-BE49-F238E27FC236}">
                  <a16:creationId xmlns:a16="http://schemas.microsoft.com/office/drawing/2014/main" id="{16CDC292-7422-E541-62BA-D02132FF42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rcRect/>
            <a:stretch/>
          </p:blipFill>
          <p:spPr bwMode="auto">
            <a:xfrm>
              <a:off x="2769824" y="3127561"/>
              <a:ext cx="432000" cy="43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9" name="グループ化 68">
              <a:extLst>
                <a:ext uri="{FF2B5EF4-FFF2-40B4-BE49-F238E27FC236}">
                  <a16:creationId xmlns:a16="http://schemas.microsoft.com/office/drawing/2014/main" id="{AFFE57F9-868B-A5E2-3C0B-C33CFC93153B}"/>
                </a:ext>
              </a:extLst>
            </p:cNvPr>
            <p:cNvGrpSpPr/>
            <p:nvPr/>
          </p:nvGrpSpPr>
          <p:grpSpPr>
            <a:xfrm>
              <a:off x="1745675" y="4609081"/>
              <a:ext cx="1482437" cy="802955"/>
              <a:chOff x="2313708" y="5097457"/>
              <a:chExt cx="1482437" cy="802955"/>
            </a:xfrm>
          </p:grpSpPr>
          <p:sp>
            <p:nvSpPr>
              <p:cNvPr id="90" name="TextBox 25">
                <a:extLst>
                  <a:ext uri="{FF2B5EF4-FFF2-40B4-BE49-F238E27FC236}">
                    <a16:creationId xmlns:a16="http://schemas.microsoft.com/office/drawing/2014/main" id="{242EB5A6-6697-8120-C34B-D78E6D3C34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13708" y="5438747"/>
                <a:ext cx="1482437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200">
                    <a:latin typeface="Arial" panose="020B0604020202020204" pitchFamily="34" charset="0"/>
                    <a:ea typeface="Amazon Ember" panose="020B0603020204020204" pitchFamily="34" charset="0"/>
                    <a:cs typeface="Arial" panose="020B0604020202020204" pitchFamily="34" charset="0"/>
                  </a:rPr>
                  <a:t>コンテナ</a:t>
                </a:r>
              </a:p>
              <a:p>
                <a:pPr algn="ctr"/>
                <a:r>
                  <a:rPr lang="en-US" altLang="en-US" sz="1200">
                    <a:latin typeface="Arial" panose="020B0604020202020204" pitchFamily="34" charset="0"/>
                    <a:ea typeface="Amazon Ember" panose="020B0603020204020204" pitchFamily="34" charset="0"/>
                    <a:cs typeface="Arial" panose="020B0604020202020204" pitchFamily="34" charset="0"/>
                  </a:rPr>
                  <a:t>（</a:t>
                </a:r>
                <a:r>
                  <a:rPr lang="en" altLang="ja-JP" sz="900">
                    <a:solidFill>
                      <a:srgbClr val="3F3F3F"/>
                    </a:solidFill>
                    <a:effectLst/>
                    <a:latin typeface="Helvetica" pitchFamily="2" charset="0"/>
                  </a:rPr>
                  <a:t>X-Ray SDK/ADOT</a:t>
                </a:r>
                <a:r>
                  <a:rPr lang="en-US" altLang="en-US" sz="1200">
                    <a:latin typeface="Arial" panose="020B0604020202020204" pitchFamily="34" charset="0"/>
                    <a:ea typeface="Amazon Ember" panose="020B0603020204020204" pitchFamily="34" charset="0"/>
                    <a:cs typeface="Arial" panose="020B0604020202020204" pitchFamily="34" charset="0"/>
                  </a:rPr>
                  <a:t>）</a:t>
                </a:r>
              </a:p>
            </p:txBody>
          </p:sp>
          <p:pic>
            <p:nvPicPr>
              <p:cNvPr id="91" name="Graphic 36">
                <a:extLst>
                  <a:ext uri="{FF2B5EF4-FFF2-40B4-BE49-F238E27FC236}">
                    <a16:creationId xmlns:a16="http://schemas.microsoft.com/office/drawing/2014/main" id="{12AB8909-D3EA-6CE1-64D9-062E5DB2FA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5">
                <a:extLst>
                  <a:ext uri="{96DAC541-7B7A-43D3-8B79-37D633B846F1}">
                    <asvg:svgBlip xmlns:asvg="http://schemas.microsoft.com/office/drawing/2016/SVG/main" r:embed="rId26"/>
                  </a:ext>
                </a:extLst>
              </a:blip>
              <a:stretch>
                <a:fillRect/>
              </a:stretch>
            </p:blipFill>
            <p:spPr>
              <a:xfrm>
                <a:off x="2787735" y="5097457"/>
                <a:ext cx="457200" cy="457200"/>
              </a:xfrm>
              <a:prstGeom prst="rect">
                <a:avLst/>
              </a:prstGeom>
            </p:spPr>
          </p:pic>
          <p:sp>
            <p:nvSpPr>
              <p:cNvPr id="92" name="Rectangle 13">
                <a:extLst>
                  <a:ext uri="{FF2B5EF4-FFF2-40B4-BE49-F238E27FC236}">
                    <a16:creationId xmlns:a16="http://schemas.microsoft.com/office/drawing/2014/main" id="{B925B5D0-1BAF-6BF8-5415-48B474AC99A6}"/>
                  </a:ext>
                </a:extLst>
              </p:cNvPr>
              <p:cNvSpPr/>
              <p:nvPr/>
            </p:nvSpPr>
            <p:spPr>
              <a:xfrm>
                <a:off x="2410691" y="5100036"/>
                <a:ext cx="1288473" cy="798489"/>
              </a:xfrm>
              <a:prstGeom prst="rect">
                <a:avLst/>
              </a:prstGeom>
              <a:noFill/>
              <a:ln w="15875">
                <a:solidFill>
                  <a:srgbClr val="ED71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02920" tIns="9144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70" name="TextBox 20">
              <a:extLst>
                <a:ext uri="{FF2B5EF4-FFF2-40B4-BE49-F238E27FC236}">
                  <a16:creationId xmlns:a16="http://schemas.microsoft.com/office/drawing/2014/main" id="{D84263A7-CBE2-8087-DD99-175DBE52D9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94124" y="3563049"/>
              <a:ext cx="143351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100"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Amazon Aurora</a:t>
              </a:r>
            </a:p>
          </p:txBody>
        </p:sp>
        <p:pic>
          <p:nvPicPr>
            <p:cNvPr id="71" name="Graphic 55">
              <a:extLst>
                <a:ext uri="{FF2B5EF4-FFF2-40B4-BE49-F238E27FC236}">
                  <a16:creationId xmlns:a16="http://schemas.microsoft.com/office/drawing/2014/main" id="{12E1254F-12C3-6AC5-F155-830C94945F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p:blipFill>
          <p:spPr>
            <a:xfrm>
              <a:off x="2772387" y="3768866"/>
              <a:ext cx="457200" cy="457200"/>
            </a:xfrm>
            <a:prstGeom prst="rect">
              <a:avLst/>
            </a:prstGeom>
          </p:spPr>
        </p:pic>
        <p:pic>
          <p:nvPicPr>
            <p:cNvPr id="72" name="Graphic 6">
              <a:extLst>
                <a:ext uri="{FF2B5EF4-FFF2-40B4-BE49-F238E27FC236}">
                  <a16:creationId xmlns:a16="http://schemas.microsoft.com/office/drawing/2014/main" id="{BC4E6425-67A1-1CE5-D9C3-4ECD78474A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rcRect/>
            <a:stretch/>
          </p:blipFill>
          <p:spPr bwMode="auto">
            <a:xfrm>
              <a:off x="2782087" y="2203224"/>
              <a:ext cx="432000" cy="43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3" name="TextBox 12">
              <a:extLst>
                <a:ext uri="{FF2B5EF4-FFF2-40B4-BE49-F238E27FC236}">
                  <a16:creationId xmlns:a16="http://schemas.microsoft.com/office/drawing/2014/main" id="{36AA41BF-3607-7F83-9D7A-5A7C704948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27566" y="2618509"/>
              <a:ext cx="1427019" cy="229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900"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Elastic Load Balancing</a:t>
              </a:r>
            </a:p>
          </p:txBody>
        </p:sp>
        <p:pic>
          <p:nvPicPr>
            <p:cNvPr id="74" name="Graphic 7">
              <a:extLst>
                <a:ext uri="{FF2B5EF4-FFF2-40B4-BE49-F238E27FC236}">
                  <a16:creationId xmlns:a16="http://schemas.microsoft.com/office/drawing/2014/main" id="{25D2EBF7-1A81-3106-1E92-631BD901D2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rcRect/>
            <a:stretch/>
          </p:blipFill>
          <p:spPr bwMode="auto">
            <a:xfrm>
              <a:off x="1664091" y="3145026"/>
              <a:ext cx="432000" cy="43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5" name="Graphic 19">
              <a:extLst>
                <a:ext uri="{FF2B5EF4-FFF2-40B4-BE49-F238E27FC236}">
                  <a16:creationId xmlns:a16="http://schemas.microsoft.com/office/drawing/2014/main" id="{E755816C-0D5C-8B84-D850-00ED5C7971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3"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rcRect/>
            <a:stretch/>
          </p:blipFill>
          <p:spPr bwMode="auto">
            <a:xfrm>
              <a:off x="1638666" y="2195871"/>
              <a:ext cx="432000" cy="43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6" name="TextBox 11">
              <a:extLst>
                <a:ext uri="{FF2B5EF4-FFF2-40B4-BE49-F238E27FC236}">
                  <a16:creationId xmlns:a16="http://schemas.microsoft.com/office/drawing/2014/main" id="{032E8FBF-E323-7290-E174-FEA06033F9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6912" y="2617087"/>
              <a:ext cx="1219200" cy="236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900"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Amazon CloudFront</a:t>
              </a:r>
            </a:p>
          </p:txBody>
        </p:sp>
        <p:sp>
          <p:nvSpPr>
            <p:cNvPr id="77" name="Rectangle 115">
              <a:extLst>
                <a:ext uri="{FF2B5EF4-FFF2-40B4-BE49-F238E27FC236}">
                  <a16:creationId xmlns:a16="http://schemas.microsoft.com/office/drawing/2014/main" id="{B4D4B53D-623C-6BEF-BA1B-7C54D7D5D5FE}"/>
                </a:ext>
              </a:extLst>
            </p:cNvPr>
            <p:cNvSpPr/>
            <p:nvPr/>
          </p:nvSpPr>
          <p:spPr>
            <a:xfrm>
              <a:off x="1270580" y="2111092"/>
              <a:ext cx="2381250" cy="800100"/>
            </a:xfrm>
            <a:prstGeom prst="rect">
              <a:avLst/>
            </a:prstGeom>
            <a:noFill/>
            <a:ln w="15875">
              <a:solidFill>
                <a:srgbClr val="7D899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Rectangle 115">
              <a:extLst>
                <a:ext uri="{FF2B5EF4-FFF2-40B4-BE49-F238E27FC236}">
                  <a16:creationId xmlns:a16="http://schemas.microsoft.com/office/drawing/2014/main" id="{D9AE8937-B723-CC76-F9D9-F7D938ED9B3D}"/>
                </a:ext>
              </a:extLst>
            </p:cNvPr>
            <p:cNvSpPr/>
            <p:nvPr/>
          </p:nvSpPr>
          <p:spPr>
            <a:xfrm>
              <a:off x="1289630" y="3022596"/>
              <a:ext cx="2381250" cy="1377949"/>
            </a:xfrm>
            <a:prstGeom prst="rect">
              <a:avLst/>
            </a:prstGeom>
            <a:noFill/>
            <a:ln w="15875">
              <a:solidFill>
                <a:srgbClr val="7D899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" name="TextBox 20">
              <a:extLst>
                <a:ext uri="{FF2B5EF4-FFF2-40B4-BE49-F238E27FC236}">
                  <a16:creationId xmlns:a16="http://schemas.microsoft.com/office/drawing/2014/main" id="{3A0DE247-92B4-2FEA-7EE5-C360DAC554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5291" y="4132259"/>
              <a:ext cx="143351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Flow logs</a:t>
              </a:r>
            </a:p>
          </p:txBody>
        </p:sp>
        <p:pic>
          <p:nvPicPr>
            <p:cNvPr id="80" name="Graphic 8">
              <a:extLst>
                <a:ext uri="{FF2B5EF4-FFF2-40B4-BE49-F238E27FC236}">
                  <a16:creationId xmlns:a16="http://schemas.microsoft.com/office/drawing/2014/main" id="{3DD15CFD-F7FF-E8BF-C7F3-8EBEB25619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5">
              <a:extLst>
                <a:ext uri="{96DAC541-7B7A-43D3-8B79-37D633B846F1}">
                  <asvg:svgBlip xmlns:asvg="http://schemas.microsoft.com/office/drawing/2016/SVG/main" r:embed="rId36"/>
                </a:ext>
              </a:extLst>
            </a:blip>
            <a:srcRect/>
            <a:stretch/>
          </p:blipFill>
          <p:spPr bwMode="auto">
            <a:xfrm>
              <a:off x="1690910" y="3802704"/>
              <a:ext cx="432000" cy="43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" name="TextBox 20">
              <a:extLst>
                <a:ext uri="{FF2B5EF4-FFF2-40B4-BE49-F238E27FC236}">
                  <a16:creationId xmlns:a16="http://schemas.microsoft.com/office/drawing/2014/main" id="{3BC90A39-7676-33E7-CCD9-82B8BC73D4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64143" y="4177646"/>
              <a:ext cx="143351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100"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Amazon S3</a:t>
              </a:r>
            </a:p>
          </p:txBody>
        </p:sp>
        <p:pic>
          <p:nvPicPr>
            <p:cNvPr id="82" name="Graphic 17">
              <a:extLst>
                <a:ext uri="{FF2B5EF4-FFF2-40B4-BE49-F238E27FC236}">
                  <a16:creationId xmlns:a16="http://schemas.microsoft.com/office/drawing/2014/main" id="{6354E2F4-942E-1B14-BCE4-8E42261140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 bwMode="auto">
            <a:xfrm>
              <a:off x="5391928" y="6724188"/>
              <a:ext cx="547200" cy="54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3" name="Graphic 15">
              <a:extLst>
                <a:ext uri="{FF2B5EF4-FFF2-40B4-BE49-F238E27FC236}">
                  <a16:creationId xmlns:a16="http://schemas.microsoft.com/office/drawing/2014/main" id="{346DA29A-EA74-EEB7-2736-25517AF6FD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7">
              <a:extLst>
                <a:ext uri="{96DAC541-7B7A-43D3-8B79-37D633B846F1}">
                  <asvg:svgBlip xmlns:asvg="http://schemas.microsoft.com/office/drawing/2016/SVG/main" r:embed="rId38"/>
                </a:ext>
              </a:extLst>
            </a:blip>
            <a:srcRect/>
            <a:stretch/>
          </p:blipFill>
          <p:spPr bwMode="auto">
            <a:xfrm>
              <a:off x="7732713" y="2827337"/>
              <a:ext cx="547200" cy="54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4" name="TextBox 11">
              <a:extLst>
                <a:ext uri="{FF2B5EF4-FFF2-40B4-BE49-F238E27FC236}">
                  <a16:creationId xmlns:a16="http://schemas.microsoft.com/office/drawing/2014/main" id="{4CA03831-82B6-687C-72E4-02A6831220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16763" y="3332162"/>
              <a:ext cx="1855788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050"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AWS Systems Manager</a:t>
              </a:r>
            </a:p>
            <a:p>
              <a:pPr algn="ctr" eaLnBrk="1" hangingPunct="1"/>
              <a:r>
                <a:rPr lang="en-US" altLang="en-US" sz="1050"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運用管理</a:t>
              </a:r>
            </a:p>
          </p:txBody>
        </p:sp>
        <p:sp>
          <p:nvSpPr>
            <p:cNvPr id="85" name="TextBox 18">
              <a:extLst>
                <a:ext uri="{FF2B5EF4-FFF2-40B4-BE49-F238E27FC236}">
                  <a16:creationId xmlns:a16="http://schemas.microsoft.com/office/drawing/2014/main" id="{3FCBF644-552B-5687-561F-1E8C5ED59F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77509" y="3179762"/>
              <a:ext cx="953043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900"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OpsCenter</a:t>
              </a:r>
            </a:p>
          </p:txBody>
        </p:sp>
        <p:pic>
          <p:nvPicPr>
            <p:cNvPr id="86" name="Graphic 53">
              <a:extLst>
                <a:ext uri="{FF2B5EF4-FFF2-40B4-BE49-F238E27FC236}">
                  <a16:creationId xmlns:a16="http://schemas.microsoft.com/office/drawing/2014/main" id="{0B7E0FAA-E139-0683-1FF2-30A03498C0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9">
              <a:extLst>
                <a:ext uri="{96DAC541-7B7A-43D3-8B79-37D633B846F1}">
                  <asvg:svgBlip xmlns:asvg="http://schemas.microsoft.com/office/drawing/2016/SVG/main" r:embed="rId40"/>
                </a:ext>
              </a:extLst>
            </a:blip>
            <a:stretch>
              <a:fillRect/>
            </a:stretch>
          </p:blipFill>
          <p:spPr>
            <a:xfrm>
              <a:off x="8298940" y="2808284"/>
              <a:ext cx="457200" cy="457200"/>
            </a:xfrm>
            <a:prstGeom prst="rect">
              <a:avLst/>
            </a:prstGeom>
          </p:spPr>
        </p:pic>
        <p:cxnSp>
          <p:nvCxnSpPr>
            <p:cNvPr id="87" name="カギ線コネクタ 13">
              <a:extLst>
                <a:ext uri="{FF2B5EF4-FFF2-40B4-BE49-F238E27FC236}">
                  <a16:creationId xmlns:a16="http://schemas.microsoft.com/office/drawing/2014/main" id="{012884A7-29C1-0CF2-C9BF-877D56656C7F}"/>
                </a:ext>
              </a:extLst>
            </p:cNvPr>
            <p:cNvCxnSpPr>
              <a:cxnSpLocks/>
              <a:stCxn id="24" idx="2"/>
            </p:cNvCxnSpPr>
            <p:nvPr/>
          </p:nvCxnSpPr>
          <p:spPr>
            <a:xfrm rot="5400000">
              <a:off x="9961215" y="2065170"/>
              <a:ext cx="250779" cy="2181044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カギ線コネクタ 93">
              <a:extLst>
                <a:ext uri="{FF2B5EF4-FFF2-40B4-BE49-F238E27FC236}">
                  <a16:creationId xmlns:a16="http://schemas.microsoft.com/office/drawing/2014/main" id="{F0D7DD31-8406-16AC-EDA4-0F3BE772C4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43600" y="3128963"/>
              <a:ext cx="1757363" cy="800100"/>
            </a:xfrm>
            <a:prstGeom prst="bentConnector3">
              <a:avLst>
                <a:gd name="adj1" fmla="val 51626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787371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72673991-03FC-BF42-D552-54E336873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/>
              <a:t>5-2-15-2</a:t>
            </a:r>
            <a:r>
              <a:rPr kumimoji="1" lang="en-US" altLang="ja-JP" dirty="0"/>
              <a:t>. </a:t>
            </a:r>
            <a:r>
              <a:rPr kumimoji="1" lang="ja-JP" altLang="en-US" dirty="0"/>
              <a:t>オブザーバビリティ</a:t>
            </a:r>
            <a:r>
              <a:rPr kumimoji="1" lang="en-US" altLang="ja-JP" dirty="0"/>
              <a:t>_</a:t>
            </a:r>
            <a:r>
              <a:rPr kumimoji="1" lang="ja-JP" altLang="en-US" dirty="0"/>
              <a:t>サービス状態監視機能</a:t>
            </a: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AAC01536-869A-2D77-FF14-F414BA8B1731}"/>
              </a:ext>
            </a:extLst>
          </p:cNvPr>
          <p:cNvGrpSpPr/>
          <p:nvPr/>
        </p:nvGrpSpPr>
        <p:grpSpPr>
          <a:xfrm>
            <a:off x="4140810" y="2160883"/>
            <a:ext cx="9719042" cy="6987431"/>
            <a:chOff x="421245" y="706033"/>
            <a:chExt cx="9719042" cy="6987431"/>
          </a:xfrm>
        </p:grpSpPr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12AF6F77-7977-B173-77A5-C1C4B66E3FB2}"/>
                </a:ext>
              </a:extLst>
            </p:cNvPr>
            <p:cNvSpPr/>
            <p:nvPr/>
          </p:nvSpPr>
          <p:spPr>
            <a:xfrm>
              <a:off x="4152291" y="1401097"/>
              <a:ext cx="2882690" cy="5987845"/>
            </a:xfrm>
            <a:prstGeom prst="rect">
              <a:avLst/>
            </a:prstGeom>
            <a:solidFill>
              <a:srgbClr val="45DAFF">
                <a:alpha val="30196"/>
              </a:srgbClr>
            </a:solidFill>
            <a:ln w="28575">
              <a:noFill/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t"/>
            <a:lstStyle/>
            <a:p>
              <a:pPr algn="r"/>
              <a:r>
                <a:rPr kumimoji="1" lang="ja-JP" altLang="en-US" sz="1600">
                  <a:solidFill>
                    <a:schemeClr val="tx1"/>
                  </a:solidFill>
                  <a:latin typeface="Meiryo UI"/>
                  <a:ea typeface="Meiryo UI"/>
                </a:rPr>
                <a:t>オブザーバビリティ</a:t>
              </a:r>
              <a:r>
                <a:rPr kumimoji="1" lang="en-US" altLang="ja-JP" sz="1600">
                  <a:solidFill>
                    <a:schemeClr val="tx1"/>
                  </a:solidFill>
                  <a:latin typeface="Meiryo UI"/>
                  <a:ea typeface="Meiryo UI"/>
                </a:rPr>
                <a:t>_</a:t>
              </a:r>
              <a:r>
                <a:rPr kumimoji="1" lang="ja-JP" altLang="en-US" sz="1600">
                  <a:solidFill>
                    <a:schemeClr val="tx1"/>
                  </a:solidFill>
                  <a:latin typeface="Meiryo UI"/>
                  <a:ea typeface="Meiryo UI"/>
                </a:rPr>
                <a:t>サービス状態監視機能</a:t>
              </a:r>
            </a:p>
          </p:txBody>
        </p:sp>
        <p:sp>
          <p:nvSpPr>
            <p:cNvPr id="5" name="TextBox 12">
              <a:extLst>
                <a:ext uri="{FF2B5EF4-FFF2-40B4-BE49-F238E27FC236}">
                  <a16:creationId xmlns:a16="http://schemas.microsoft.com/office/drawing/2014/main" id="{ED94EFC8-744F-F7DD-54C4-007B631460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1245" y="4058944"/>
              <a:ext cx="664814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 dirty="0" err="1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利用者</a:t>
              </a:r>
              <a:endParaRPr lang="en-US" altLang="en-US" sz="12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endParaRPr>
            </a:p>
          </p:txBody>
        </p:sp>
        <p:pic>
          <p:nvPicPr>
            <p:cNvPr id="6" name="Graphic 23">
              <a:extLst>
                <a:ext uri="{FF2B5EF4-FFF2-40B4-BE49-F238E27FC236}">
                  <a16:creationId xmlns:a16="http://schemas.microsoft.com/office/drawing/2014/main" id="{6E108A9F-75D5-38BA-3618-0BB8826F59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 bwMode="auto">
            <a:xfrm flipH="1">
              <a:off x="482288" y="3538440"/>
              <a:ext cx="469900" cy="469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7" name="直線矢印コネクタ 6">
              <a:extLst>
                <a:ext uri="{FF2B5EF4-FFF2-40B4-BE49-F238E27FC236}">
                  <a16:creationId xmlns:a16="http://schemas.microsoft.com/office/drawing/2014/main" id="{5F8B2320-A43E-0319-EBDF-05044929E694}"/>
                </a:ext>
              </a:extLst>
            </p:cNvPr>
            <p:cNvCxnSpPr>
              <a:cxnSpLocks/>
              <a:stCxn id="6" idx="1"/>
              <a:endCxn id="30" idx="1"/>
            </p:cNvCxnSpPr>
            <p:nvPr/>
          </p:nvCxnSpPr>
          <p:spPr>
            <a:xfrm flipV="1">
              <a:off x="952188" y="3757159"/>
              <a:ext cx="1544486" cy="1623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" name="Rectangle 78">
              <a:extLst>
                <a:ext uri="{FF2B5EF4-FFF2-40B4-BE49-F238E27FC236}">
                  <a16:creationId xmlns:a16="http://schemas.microsoft.com/office/drawing/2014/main" id="{80ACAD65-D2B7-4188-072F-9FB3BF22F212}"/>
                </a:ext>
              </a:extLst>
            </p:cNvPr>
            <p:cNvSpPr/>
            <p:nvPr/>
          </p:nvSpPr>
          <p:spPr>
            <a:xfrm>
              <a:off x="1569124" y="707621"/>
              <a:ext cx="8571163" cy="6985843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2920" tIns="9144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AWS Cloud</a:t>
              </a:r>
            </a:p>
          </p:txBody>
        </p:sp>
        <p:pic>
          <p:nvPicPr>
            <p:cNvPr id="9" name="Graphic 79">
              <a:extLst>
                <a:ext uri="{FF2B5EF4-FFF2-40B4-BE49-F238E27FC236}">
                  <a16:creationId xmlns:a16="http://schemas.microsoft.com/office/drawing/2014/main" id="{BA3CBD40-19A7-9D00-DAA8-D1D6E691C8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1569125" y="706033"/>
              <a:ext cx="381000" cy="381000"/>
            </a:xfrm>
            <a:prstGeom prst="rect">
              <a:avLst/>
            </a:prstGeom>
          </p:spPr>
        </p:pic>
        <p:sp>
          <p:nvSpPr>
            <p:cNvPr id="10" name="Rectangle 115">
              <a:extLst>
                <a:ext uri="{FF2B5EF4-FFF2-40B4-BE49-F238E27FC236}">
                  <a16:creationId xmlns:a16="http://schemas.microsoft.com/office/drawing/2014/main" id="{8409CEC5-17F7-94F1-AA93-56608F4F18DD}"/>
                </a:ext>
              </a:extLst>
            </p:cNvPr>
            <p:cNvSpPr/>
            <p:nvPr/>
          </p:nvSpPr>
          <p:spPr>
            <a:xfrm>
              <a:off x="1998132" y="1442434"/>
              <a:ext cx="2032001" cy="4726545"/>
            </a:xfrm>
            <a:prstGeom prst="rect">
              <a:avLst/>
            </a:prstGeom>
            <a:noFill/>
            <a:ln w="15875">
              <a:solidFill>
                <a:srgbClr val="7D899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20">
              <a:extLst>
                <a:ext uri="{FF2B5EF4-FFF2-40B4-BE49-F238E27FC236}">
                  <a16:creationId xmlns:a16="http://schemas.microsoft.com/office/drawing/2014/main" id="{29D52444-6CA8-E5A0-00EF-7551843BA9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82559" y="1441825"/>
              <a:ext cx="106830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ja-JP" altLang="en-US" sz="1600">
                  <a:latin typeface="Arial"/>
                  <a:ea typeface="Amazon Ember" panose="020B0603020204020204" pitchFamily="34" charset="0"/>
                  <a:cs typeface="Arial"/>
                </a:rPr>
                <a:t>連携機能</a:t>
              </a:r>
              <a:endParaRPr lang="en-US" altLang="ja-JP" sz="1600">
                <a:latin typeface="Arial"/>
                <a:ea typeface="Amazon Ember" panose="020B0603020204020204" pitchFamily="34" charset="0"/>
                <a:cs typeface="Arial"/>
              </a:endParaRPr>
            </a:p>
          </p:txBody>
        </p:sp>
        <p:sp>
          <p:nvSpPr>
            <p:cNvPr id="12" name="TextBox 20">
              <a:extLst>
                <a:ext uri="{FF2B5EF4-FFF2-40B4-BE49-F238E27FC236}">
                  <a16:creationId xmlns:a16="http://schemas.microsoft.com/office/drawing/2014/main" id="{AEB39123-6518-C317-5C6E-9F2F3CDCDD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1435" y="1765849"/>
              <a:ext cx="179678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ja-JP" altLang="en-US" sz="1200" dirty="0"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業務アプリケーション機能ブロック</a:t>
              </a:r>
              <a:endParaRPr lang="en-US" altLang="ja-JP" sz="1200" dirty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ectangle 115">
              <a:extLst>
                <a:ext uri="{FF2B5EF4-FFF2-40B4-BE49-F238E27FC236}">
                  <a16:creationId xmlns:a16="http://schemas.microsoft.com/office/drawing/2014/main" id="{BB55176C-7211-290C-3EC0-A18D364A2806}"/>
                </a:ext>
              </a:extLst>
            </p:cNvPr>
            <p:cNvSpPr/>
            <p:nvPr/>
          </p:nvSpPr>
          <p:spPr>
            <a:xfrm>
              <a:off x="7316502" y="2810934"/>
              <a:ext cx="2654812" cy="4524554"/>
            </a:xfrm>
            <a:prstGeom prst="rect">
              <a:avLst/>
            </a:prstGeom>
            <a:noFill/>
            <a:ln w="15875">
              <a:solidFill>
                <a:srgbClr val="7D899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Box 20">
              <a:extLst>
                <a:ext uri="{FF2B5EF4-FFF2-40B4-BE49-F238E27FC236}">
                  <a16:creationId xmlns:a16="http://schemas.microsoft.com/office/drawing/2014/main" id="{CF047975-105A-48F6-3867-6FC196E597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86636" y="2793105"/>
              <a:ext cx="191192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ja-JP" altLang="en-US" sz="1600" dirty="0"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連携機能</a:t>
              </a:r>
              <a:endParaRPr lang="en-US" altLang="ja-JP" sz="1600" dirty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5" name="カギ線コネクタ 133">
              <a:extLst>
                <a:ext uri="{FF2B5EF4-FFF2-40B4-BE49-F238E27FC236}">
                  <a16:creationId xmlns:a16="http://schemas.microsoft.com/office/drawing/2014/main" id="{FCF45552-7985-CF10-CBD7-49EEA31CD090}"/>
                </a:ext>
              </a:extLst>
            </p:cNvPr>
            <p:cNvCxnSpPr>
              <a:cxnSpLocks/>
              <a:stCxn id="17" idx="1"/>
              <a:endCxn id="30" idx="1"/>
            </p:cNvCxnSpPr>
            <p:nvPr/>
          </p:nvCxnSpPr>
          <p:spPr>
            <a:xfrm rot="10800000">
              <a:off x="2496675" y="3757159"/>
              <a:ext cx="2116549" cy="2854822"/>
            </a:xfrm>
            <a:prstGeom prst="bentConnector3">
              <a:avLst>
                <a:gd name="adj1" fmla="val 134493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7" name="Graphic 17">
              <a:extLst>
                <a:ext uri="{FF2B5EF4-FFF2-40B4-BE49-F238E27FC236}">
                  <a16:creationId xmlns:a16="http://schemas.microsoft.com/office/drawing/2014/main" id="{D57F6927-E161-74B9-953B-5BDB1957AC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 bwMode="auto">
            <a:xfrm>
              <a:off x="4613223" y="6338381"/>
              <a:ext cx="547200" cy="54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Box 9">
              <a:extLst>
                <a:ext uri="{FF2B5EF4-FFF2-40B4-BE49-F238E27FC236}">
                  <a16:creationId xmlns:a16="http://schemas.microsoft.com/office/drawing/2014/main" id="{21A19D66-E5C2-6AB0-EDCC-4D33BF7A9B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7916" y="6908652"/>
              <a:ext cx="2243137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050"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Amazon CloudWatch</a:t>
              </a:r>
            </a:p>
            <a:p>
              <a:pPr algn="ctr" eaLnBrk="1" hangingPunct="1"/>
              <a:r>
                <a:rPr lang="en-US" altLang="en-US" sz="1050"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サービス監視</a:t>
              </a:r>
            </a:p>
          </p:txBody>
        </p:sp>
        <p:sp>
          <p:nvSpPr>
            <p:cNvPr id="19" name="TextBox 25">
              <a:extLst>
                <a:ext uri="{FF2B5EF4-FFF2-40B4-BE49-F238E27FC236}">
                  <a16:creationId xmlns:a16="http://schemas.microsoft.com/office/drawing/2014/main" id="{F77C6B49-323E-F7CD-BC09-AD79995041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87677" y="6698989"/>
              <a:ext cx="116364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Synthetics</a:t>
              </a:r>
            </a:p>
          </p:txBody>
        </p:sp>
        <p:pic>
          <p:nvPicPr>
            <p:cNvPr id="20" name="Graphic 56">
              <a:extLst>
                <a:ext uri="{FF2B5EF4-FFF2-40B4-BE49-F238E27FC236}">
                  <a16:creationId xmlns:a16="http://schemas.microsoft.com/office/drawing/2014/main" id="{984B5E9D-4658-97A9-CBCA-56E369AE3C2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224569" y="6311391"/>
              <a:ext cx="457200" cy="457200"/>
            </a:xfrm>
            <a:prstGeom prst="rect">
              <a:avLst/>
            </a:prstGeom>
          </p:spPr>
        </p:pic>
        <p:sp>
          <p:nvSpPr>
            <p:cNvPr id="21" name="TextBox 18">
              <a:extLst>
                <a:ext uri="{FF2B5EF4-FFF2-40B4-BE49-F238E27FC236}">
                  <a16:creationId xmlns:a16="http://schemas.microsoft.com/office/drawing/2014/main" id="{96F841BA-BCED-13C1-1B3E-FFC41DB69D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20473" y="2991237"/>
              <a:ext cx="79301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RUM</a:t>
              </a:r>
            </a:p>
          </p:txBody>
        </p:sp>
        <p:pic>
          <p:nvPicPr>
            <p:cNvPr id="22" name="Graphic 57">
              <a:extLst>
                <a:ext uri="{FF2B5EF4-FFF2-40B4-BE49-F238E27FC236}">
                  <a16:creationId xmlns:a16="http://schemas.microsoft.com/office/drawing/2014/main" id="{CA946893-8477-E7ED-B08C-0A5D978FC8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083291" y="2577262"/>
              <a:ext cx="457200" cy="457200"/>
            </a:xfrm>
            <a:prstGeom prst="rect">
              <a:avLst/>
            </a:prstGeom>
          </p:spPr>
        </p:pic>
        <p:cxnSp>
          <p:nvCxnSpPr>
            <p:cNvPr id="23" name="カギ線コネクタ 50">
              <a:extLst>
                <a:ext uri="{FF2B5EF4-FFF2-40B4-BE49-F238E27FC236}">
                  <a16:creationId xmlns:a16="http://schemas.microsoft.com/office/drawing/2014/main" id="{3D14C9C1-B74B-648A-4587-6F2E4ACEDF13}"/>
                </a:ext>
              </a:extLst>
            </p:cNvPr>
            <p:cNvCxnSpPr>
              <a:cxnSpLocks/>
              <a:stCxn id="22" idx="3"/>
              <a:endCxn id="13" idx="1"/>
            </p:cNvCxnSpPr>
            <p:nvPr/>
          </p:nvCxnSpPr>
          <p:spPr>
            <a:xfrm>
              <a:off x="5540491" y="2805862"/>
              <a:ext cx="1776011" cy="2267349"/>
            </a:xfrm>
            <a:prstGeom prst="bentConnector3">
              <a:avLst>
                <a:gd name="adj1" fmla="val 53920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24" name="Graphic 17">
              <a:extLst>
                <a:ext uri="{FF2B5EF4-FFF2-40B4-BE49-F238E27FC236}">
                  <a16:creationId xmlns:a16="http://schemas.microsoft.com/office/drawing/2014/main" id="{6C74EBCC-3CE8-81B7-4CE9-3C5B391B74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 bwMode="auto">
            <a:xfrm>
              <a:off x="4496508" y="2552780"/>
              <a:ext cx="547200" cy="54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TextBox 9">
              <a:extLst>
                <a:ext uri="{FF2B5EF4-FFF2-40B4-BE49-F238E27FC236}">
                  <a16:creationId xmlns:a16="http://schemas.microsoft.com/office/drawing/2014/main" id="{C6D60842-EDEA-D4E3-4AE5-8A6E6BBABE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9548" y="3230113"/>
              <a:ext cx="1858296" cy="577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050"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Amazon CloudWatch</a:t>
              </a:r>
            </a:p>
            <a:p>
              <a:pPr algn="ctr" eaLnBrk="1" hangingPunct="1"/>
              <a:r>
                <a:rPr lang="en-US" altLang="en-US" sz="1050"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ユーザ体験、サービスパフォーマンス監視</a:t>
              </a:r>
            </a:p>
          </p:txBody>
        </p:sp>
        <p:pic>
          <p:nvPicPr>
            <p:cNvPr id="26" name="Graphic 17">
              <a:extLst>
                <a:ext uri="{FF2B5EF4-FFF2-40B4-BE49-F238E27FC236}">
                  <a16:creationId xmlns:a16="http://schemas.microsoft.com/office/drawing/2014/main" id="{F114AACA-3A2A-A834-0A2E-AF83E5872D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 bwMode="auto">
            <a:xfrm>
              <a:off x="8099264" y="3402487"/>
              <a:ext cx="547200" cy="54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TextBox 9">
              <a:extLst>
                <a:ext uri="{FF2B5EF4-FFF2-40B4-BE49-F238E27FC236}">
                  <a16:creationId xmlns:a16="http://schemas.microsoft.com/office/drawing/2014/main" id="{446F7666-BE7D-6CAD-CAB4-F578814F18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00882" y="3960884"/>
              <a:ext cx="2243137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050"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Amazon CloudWatch Metrics</a:t>
              </a:r>
            </a:p>
            <a:p>
              <a:pPr algn="ctr" eaLnBrk="1" hangingPunct="1"/>
              <a:r>
                <a:rPr lang="en-US" altLang="en-US" sz="1050"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メトリクス監視</a:t>
              </a:r>
            </a:p>
          </p:txBody>
        </p:sp>
        <p:pic>
          <p:nvPicPr>
            <p:cNvPr id="28" name="Graphic 17">
              <a:extLst>
                <a:ext uri="{FF2B5EF4-FFF2-40B4-BE49-F238E27FC236}">
                  <a16:creationId xmlns:a16="http://schemas.microsoft.com/office/drawing/2014/main" id="{D4705432-4A86-FD8A-7CF8-44C5284B97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 bwMode="auto">
            <a:xfrm>
              <a:off x="8134003" y="4688998"/>
              <a:ext cx="547200" cy="54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TextBox 9">
              <a:extLst>
                <a:ext uri="{FF2B5EF4-FFF2-40B4-BE49-F238E27FC236}">
                  <a16:creationId xmlns:a16="http://schemas.microsoft.com/office/drawing/2014/main" id="{E6471C14-81DD-913A-4954-1EBD97017E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66102" y="5239101"/>
              <a:ext cx="2243137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050"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Amazon CloudWatch Logs</a:t>
              </a:r>
            </a:p>
            <a:p>
              <a:pPr algn="ctr" eaLnBrk="1" hangingPunct="1"/>
              <a:r>
                <a:rPr lang="en-US" altLang="en-US" sz="1050"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ログ監視</a:t>
              </a:r>
            </a:p>
          </p:txBody>
        </p:sp>
        <p:pic>
          <p:nvPicPr>
            <p:cNvPr id="30" name="Graphic 15">
              <a:extLst>
                <a:ext uri="{FF2B5EF4-FFF2-40B4-BE49-F238E27FC236}">
                  <a16:creationId xmlns:a16="http://schemas.microsoft.com/office/drawing/2014/main" id="{9F47443B-87DA-BFCB-2692-629E26CCE8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/>
          </p:blipFill>
          <p:spPr bwMode="auto">
            <a:xfrm>
              <a:off x="2496674" y="3528559"/>
              <a:ext cx="457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TextBox 32">
              <a:extLst>
                <a:ext uri="{FF2B5EF4-FFF2-40B4-BE49-F238E27FC236}">
                  <a16:creationId xmlns:a16="http://schemas.microsoft.com/office/drawing/2014/main" id="{B151BCB8-31A0-02F6-2DCF-D12E41044A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0969" y="3965248"/>
              <a:ext cx="146890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>
                  <a:latin typeface="Arial" panose="020B0604020202020204" pitchFamily="34" charset="0"/>
                  <a:cs typeface="Arial" panose="020B0604020202020204" pitchFamily="34" charset="0"/>
                </a:rPr>
                <a:t>アプリケーション</a:t>
              </a:r>
            </a:p>
          </p:txBody>
        </p:sp>
        <p:cxnSp>
          <p:nvCxnSpPr>
            <p:cNvPr id="32" name="カギ線コネクタ 84">
              <a:extLst>
                <a:ext uri="{FF2B5EF4-FFF2-40B4-BE49-F238E27FC236}">
                  <a16:creationId xmlns:a16="http://schemas.microsoft.com/office/drawing/2014/main" id="{CABD9FBC-FF93-7261-6AEC-F31375EDAFD5}"/>
                </a:ext>
              </a:extLst>
            </p:cNvPr>
            <p:cNvCxnSpPr>
              <a:cxnSpLocks/>
              <a:stCxn id="6" idx="0"/>
              <a:endCxn id="24" idx="1"/>
            </p:cNvCxnSpPr>
            <p:nvPr/>
          </p:nvCxnSpPr>
          <p:spPr>
            <a:xfrm rot="5400000" flipH="1" flipV="1">
              <a:off x="2250843" y="1292775"/>
              <a:ext cx="712060" cy="3779270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TextBox 20">
              <a:extLst>
                <a:ext uri="{FF2B5EF4-FFF2-40B4-BE49-F238E27FC236}">
                  <a16:creationId xmlns:a16="http://schemas.microsoft.com/office/drawing/2014/main" id="{76152B30-F768-DC06-D75F-BF4ACE47C6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08971" y="3031232"/>
              <a:ext cx="2691371" cy="253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ja-JP" altLang="en-US" sz="1050" dirty="0">
                  <a:latin typeface="Arial"/>
                  <a:ea typeface="Amazon Ember" panose="020B0603020204020204" pitchFamily="34" charset="0"/>
                  <a:cs typeface="Arial"/>
                </a:rPr>
                <a:t>・オブザーバビリティ</a:t>
              </a:r>
              <a:r>
                <a:rPr lang="en-US" altLang="ja-JP" sz="1050" dirty="0">
                  <a:latin typeface="Arial"/>
                  <a:ea typeface="Amazon Ember" panose="020B0603020204020204" pitchFamily="34" charset="0"/>
                  <a:cs typeface="Arial"/>
                </a:rPr>
                <a:t>_</a:t>
              </a:r>
              <a:r>
                <a:rPr lang="ja-JP" altLang="en-US" sz="1050" dirty="0">
                  <a:latin typeface="Arial"/>
                  <a:ea typeface="Amazon Ember" panose="020B0603020204020204" pitchFamily="34" charset="0"/>
                  <a:cs typeface="Arial"/>
                </a:rPr>
                <a:t>システム監視機能</a:t>
              </a:r>
              <a:endParaRPr lang="en-US" altLang="ja-JP" sz="1050" dirty="0">
                <a:latin typeface="Arial"/>
                <a:ea typeface="Amazon Ember" panose="020B0603020204020204" pitchFamily="34" charset="0"/>
                <a:cs typeface="Arial"/>
              </a:endParaRPr>
            </a:p>
          </p:txBody>
        </p:sp>
        <p:cxnSp>
          <p:nvCxnSpPr>
            <p:cNvPr id="36" name="カギ線コネクタ 19">
              <a:extLst>
                <a:ext uri="{FF2B5EF4-FFF2-40B4-BE49-F238E27FC236}">
                  <a16:creationId xmlns:a16="http://schemas.microsoft.com/office/drawing/2014/main" id="{383D0366-C821-CDA5-4531-C16B1FDDC033}"/>
                </a:ext>
              </a:extLst>
            </p:cNvPr>
            <p:cNvCxnSpPr>
              <a:cxnSpLocks/>
              <a:stCxn id="20" idx="3"/>
              <a:endCxn id="13" idx="1"/>
            </p:cNvCxnSpPr>
            <p:nvPr/>
          </p:nvCxnSpPr>
          <p:spPr>
            <a:xfrm flipV="1">
              <a:off x="5681769" y="5073211"/>
              <a:ext cx="1634733" cy="1466780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TextBox 16">
              <a:extLst>
                <a:ext uri="{FF2B5EF4-FFF2-40B4-BE49-F238E27FC236}">
                  <a16:creationId xmlns:a16="http://schemas.microsoft.com/office/drawing/2014/main" id="{401DD7E4-F03D-D707-A964-20DE4A3BCD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57037" y="4749462"/>
              <a:ext cx="79301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Alarm</a:t>
              </a:r>
            </a:p>
          </p:txBody>
        </p:sp>
        <p:pic>
          <p:nvPicPr>
            <p:cNvPr id="38" name="Graphic 133123">
              <a:extLst>
                <a:ext uri="{FF2B5EF4-FFF2-40B4-BE49-F238E27FC236}">
                  <a16:creationId xmlns:a16="http://schemas.microsoft.com/office/drawing/2014/main" id="{78D909AD-6948-11E5-D3C2-2D1D440823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7367138" y="4275774"/>
              <a:ext cx="457200" cy="457200"/>
            </a:xfrm>
            <a:prstGeom prst="rect">
              <a:avLst/>
            </a:prstGeom>
          </p:spPr>
        </p:pic>
        <p:pic>
          <p:nvPicPr>
            <p:cNvPr id="39" name="Graphic 17">
              <a:extLst>
                <a:ext uri="{FF2B5EF4-FFF2-40B4-BE49-F238E27FC236}">
                  <a16:creationId xmlns:a16="http://schemas.microsoft.com/office/drawing/2014/main" id="{31AC1CF7-70AF-7CB2-BFE8-377C53B4DC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 bwMode="auto">
            <a:xfrm>
              <a:off x="8147450" y="6055072"/>
              <a:ext cx="547200" cy="54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TextBox 9">
              <a:extLst>
                <a:ext uri="{FF2B5EF4-FFF2-40B4-BE49-F238E27FC236}">
                  <a16:creationId xmlns:a16="http://schemas.microsoft.com/office/drawing/2014/main" id="{623D0045-00FF-09D8-1EFB-CDDC7BA57F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19037" y="6638792"/>
              <a:ext cx="2243137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050"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Amazon CloudWatch Dashboardダッシュボード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233105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72673991-03FC-BF42-D552-54E336873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/>
              <a:t>5-2-15-3</a:t>
            </a:r>
            <a:r>
              <a:rPr kumimoji="1" lang="en-US" altLang="ja-JP" dirty="0"/>
              <a:t>. </a:t>
            </a:r>
            <a:r>
              <a:rPr kumimoji="1" lang="ja-JP" altLang="en-US" dirty="0"/>
              <a:t>オブザーバビリティ</a:t>
            </a:r>
            <a:r>
              <a:rPr kumimoji="1" lang="en-US" altLang="ja-JP" dirty="0"/>
              <a:t>_KPI</a:t>
            </a:r>
            <a:r>
              <a:rPr kumimoji="1" lang="ja-JP" altLang="en-US" dirty="0"/>
              <a:t>可視化機能</a:t>
            </a:r>
          </a:p>
        </p:txBody>
      </p:sp>
      <p:sp>
        <p:nvSpPr>
          <p:cNvPr id="2" name="正方形/長方形 3">
            <a:extLst>
              <a:ext uri="{FF2B5EF4-FFF2-40B4-BE49-F238E27FC236}">
                <a16:creationId xmlns:a16="http://schemas.microsoft.com/office/drawing/2014/main" id="{7DA0F832-D889-DA48-286F-20B7C188EFA2}"/>
              </a:ext>
            </a:extLst>
          </p:cNvPr>
          <p:cNvSpPr/>
          <p:nvPr/>
        </p:nvSpPr>
        <p:spPr>
          <a:xfrm>
            <a:off x="6419320" y="4478233"/>
            <a:ext cx="7927185" cy="4035314"/>
          </a:xfrm>
          <a:prstGeom prst="rect">
            <a:avLst/>
          </a:prstGeom>
          <a:solidFill>
            <a:srgbClr val="3EBEFF">
              <a:alpha val="30196"/>
            </a:srgbClr>
          </a:solidFill>
          <a:ln w="28575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kumimoji="1" lang="ja-JP" altLang="en-US" sz="16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オブザーバビリティ</a:t>
            </a:r>
            <a:r>
              <a:rPr kumimoji="1" lang="en-US" altLang="ja-JP" sz="16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_KPI</a:t>
            </a:r>
            <a:r>
              <a:rPr kumimoji="1" lang="ja-JP" altLang="en-US" sz="16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可視化機能</a:t>
            </a:r>
          </a:p>
        </p:txBody>
      </p:sp>
      <p:sp>
        <p:nvSpPr>
          <p:cNvPr id="4" name="Rectangle 78">
            <a:extLst>
              <a:ext uri="{FF2B5EF4-FFF2-40B4-BE49-F238E27FC236}">
                <a16:creationId xmlns:a16="http://schemas.microsoft.com/office/drawing/2014/main" id="{CB67809A-8AD4-B0A3-B20F-E9E2B67231D8}"/>
              </a:ext>
            </a:extLst>
          </p:cNvPr>
          <p:cNvSpPr/>
          <p:nvPr/>
        </p:nvSpPr>
        <p:spPr>
          <a:xfrm>
            <a:off x="3151138" y="2429502"/>
            <a:ext cx="9128874" cy="6524601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2920" tIns="9144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AWS Cloud (</a:t>
            </a:r>
            <a:r>
              <a:rPr lang="ja-JP" altLang="en-US" sz="1200" dirty="0">
                <a:solidFill>
                  <a:schemeClr val="tx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本番アカウント</a:t>
            </a:r>
            <a:r>
              <a:rPr lang="en-US" sz="1200" dirty="0">
                <a:solidFill>
                  <a:schemeClr val="tx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)</a:t>
            </a:r>
          </a:p>
        </p:txBody>
      </p:sp>
      <p:pic>
        <p:nvPicPr>
          <p:cNvPr id="5" name="Graphic 79">
            <a:extLst>
              <a:ext uri="{FF2B5EF4-FFF2-40B4-BE49-F238E27FC236}">
                <a16:creationId xmlns:a16="http://schemas.microsoft.com/office/drawing/2014/main" id="{0759CA66-C6F9-5F53-A896-75847C618C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151138" y="2429502"/>
            <a:ext cx="381000" cy="381000"/>
          </a:xfrm>
          <a:prstGeom prst="rect">
            <a:avLst/>
          </a:prstGeom>
        </p:spPr>
      </p:pic>
      <p:sp>
        <p:nvSpPr>
          <p:cNvPr id="6" name="TextBox 9">
            <a:extLst>
              <a:ext uri="{FF2B5EF4-FFF2-40B4-BE49-F238E27FC236}">
                <a16:creationId xmlns:a16="http://schemas.microsoft.com/office/drawing/2014/main" id="{1C4DCC98-0814-1E8C-8F77-E4F922EA2B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8613" y="5761320"/>
            <a:ext cx="22431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200" dirty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Amazon CloudWatch Logs</a:t>
            </a:r>
          </a:p>
          <a:p>
            <a:pPr algn="ctr" eaLnBrk="1" hangingPunct="1"/>
            <a:r>
              <a:rPr lang="ja-JP" altLang="en-US" sz="1200" dirty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ログ保管</a:t>
            </a:r>
            <a:endParaRPr lang="en-US" altLang="en-US" sz="1200" dirty="0">
              <a:latin typeface="Arial" panose="020B0604020202020204" pitchFamily="34" charset="0"/>
              <a:ea typeface="Amazon Ember" panose="020B0603020204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raphic 47">
            <a:extLst>
              <a:ext uri="{FF2B5EF4-FFF2-40B4-BE49-F238E27FC236}">
                <a16:creationId xmlns:a16="http://schemas.microsoft.com/office/drawing/2014/main" id="{24BBBA47-0909-044D-35EF-671313EE8A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62711" y="5281503"/>
            <a:ext cx="457200" cy="457200"/>
          </a:xfrm>
          <a:prstGeom prst="rect">
            <a:avLst/>
          </a:prstGeom>
        </p:spPr>
      </p:pic>
      <p:sp>
        <p:nvSpPr>
          <p:cNvPr id="8" name="TextBox 9">
            <a:extLst>
              <a:ext uri="{FF2B5EF4-FFF2-40B4-BE49-F238E27FC236}">
                <a16:creationId xmlns:a16="http://schemas.microsoft.com/office/drawing/2014/main" id="{E173AB59-8BF9-26A1-8754-9B41B068BC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8401" y="7796047"/>
            <a:ext cx="15816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200" dirty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CloudWatch Metrics</a:t>
            </a:r>
          </a:p>
          <a:p>
            <a:pPr algn="ctr" eaLnBrk="1" hangingPunct="1"/>
            <a:r>
              <a:rPr lang="ja-JP" altLang="en-US" sz="1200" dirty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メトリクス保管</a:t>
            </a:r>
            <a:endParaRPr lang="en-US" altLang="en-US" sz="1200" dirty="0">
              <a:latin typeface="Arial" panose="020B0604020202020204" pitchFamily="34" charset="0"/>
              <a:ea typeface="Amazon Ember" panose="020B0603020204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直線矢印コネクタ 120">
            <a:extLst>
              <a:ext uri="{FF2B5EF4-FFF2-40B4-BE49-F238E27FC236}">
                <a16:creationId xmlns:a16="http://schemas.microsoft.com/office/drawing/2014/main" id="{92A2D527-BA49-9932-34D5-2F3E1291B69D}"/>
              </a:ext>
            </a:extLst>
          </p:cNvPr>
          <p:cNvCxnSpPr>
            <a:cxnSpLocks/>
            <a:endCxn id="17" idx="1"/>
          </p:cNvCxnSpPr>
          <p:nvPr/>
        </p:nvCxnSpPr>
        <p:spPr>
          <a:xfrm>
            <a:off x="6027007" y="5524717"/>
            <a:ext cx="11885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9278B19-F310-1C4F-B28E-0FCCBAF9F7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83368" y="6164322"/>
            <a:ext cx="22431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200" dirty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CloudWatch Dashboard</a:t>
            </a:r>
          </a:p>
          <a:p>
            <a:pPr algn="ctr" eaLnBrk="1" hangingPunct="1"/>
            <a:r>
              <a:rPr lang="en-US" altLang="en-US" sz="1200" dirty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KPI</a:t>
            </a:r>
            <a:r>
              <a:rPr lang="ja-JP" altLang="en-US" sz="1200" dirty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可視化</a:t>
            </a:r>
            <a:endParaRPr lang="en-US" altLang="en-US" sz="1200" dirty="0">
              <a:latin typeface="Arial" panose="020B0604020202020204" pitchFamily="34" charset="0"/>
              <a:ea typeface="Amazon Ember" panose="020B0603020204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2">
            <a:extLst>
              <a:ext uri="{FF2B5EF4-FFF2-40B4-BE49-F238E27FC236}">
                <a16:creationId xmlns:a16="http://schemas.microsoft.com/office/drawing/2014/main" id="{45273344-9248-D1FE-F583-B066E6FA46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34427" y="7767512"/>
            <a:ext cx="982095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ja-JP" altLang="en-US" sz="12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職員</a:t>
            </a:r>
            <a:endParaRPr lang="en-US" altLang="en-US" sz="1200" dirty="0"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  <p:pic>
        <p:nvPicPr>
          <p:cNvPr id="12" name="Graphic 23">
            <a:extLst>
              <a:ext uri="{FF2B5EF4-FFF2-40B4-BE49-F238E27FC236}">
                <a16:creationId xmlns:a16="http://schemas.microsoft.com/office/drawing/2014/main" id="{B5A8728D-0317-5A51-2160-C34C390FE6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 bwMode="auto">
          <a:xfrm flipH="1">
            <a:off x="13069987" y="7305167"/>
            <a:ext cx="4699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カギ線コネクタ 7">
            <a:extLst>
              <a:ext uri="{FF2B5EF4-FFF2-40B4-BE49-F238E27FC236}">
                <a16:creationId xmlns:a16="http://schemas.microsoft.com/office/drawing/2014/main" id="{7A2ED5E3-1A15-9A26-5B9A-64BB2959CCB1}"/>
              </a:ext>
            </a:extLst>
          </p:cNvPr>
          <p:cNvCxnSpPr>
            <a:cxnSpLocks/>
            <a:stCxn id="23" idx="3"/>
            <a:endCxn id="16" idx="1"/>
          </p:cNvCxnSpPr>
          <p:nvPr/>
        </p:nvCxnSpPr>
        <p:spPr>
          <a:xfrm>
            <a:off x="6027007" y="6118130"/>
            <a:ext cx="1191903" cy="1426986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" name="Graphic 17">
            <a:extLst>
              <a:ext uri="{FF2B5EF4-FFF2-40B4-BE49-F238E27FC236}">
                <a16:creationId xmlns:a16="http://schemas.microsoft.com/office/drawing/2014/main" id="{823D566D-A63A-6C6A-697F-EE6B668B89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 bwMode="auto">
          <a:xfrm>
            <a:off x="7218910" y="7270796"/>
            <a:ext cx="548640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Graphic 17">
            <a:extLst>
              <a:ext uri="{FF2B5EF4-FFF2-40B4-BE49-F238E27FC236}">
                <a16:creationId xmlns:a16="http://schemas.microsoft.com/office/drawing/2014/main" id="{E846A8FD-A7BA-9D8C-346F-A9EFEB7FE9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 bwMode="auto">
          <a:xfrm>
            <a:off x="7215527" y="5250397"/>
            <a:ext cx="548640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5EFF30B2-1C61-6E4F-DCD0-159B77446B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 bwMode="auto">
          <a:xfrm>
            <a:off x="13040703" y="5614928"/>
            <a:ext cx="548640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カギ線コネクタ 7">
            <a:extLst>
              <a:ext uri="{FF2B5EF4-FFF2-40B4-BE49-F238E27FC236}">
                <a16:creationId xmlns:a16="http://schemas.microsoft.com/office/drawing/2014/main" id="{617AEAFF-AF8B-F18E-3411-A7C00F37E7ED}"/>
              </a:ext>
            </a:extLst>
          </p:cNvPr>
          <p:cNvCxnSpPr>
            <a:cxnSpLocks/>
            <a:stCxn id="7" idx="3"/>
            <a:endCxn id="18" idx="1"/>
          </p:cNvCxnSpPr>
          <p:nvPr/>
        </p:nvCxnSpPr>
        <p:spPr>
          <a:xfrm>
            <a:off x="8319911" y="5510103"/>
            <a:ext cx="4720792" cy="379145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9">
            <a:extLst>
              <a:ext uri="{FF2B5EF4-FFF2-40B4-BE49-F238E27FC236}">
                <a16:creationId xmlns:a16="http://schemas.microsoft.com/office/drawing/2014/main" id="{A60DA169-321E-9CA1-9FB9-3FDD67CED5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8346" y="5544077"/>
            <a:ext cx="16090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200" dirty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CloudWatch Logs Insights</a:t>
            </a:r>
            <a:r>
              <a:rPr lang="ja-JP" altLang="en-US" sz="1200" dirty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による集計</a:t>
            </a:r>
            <a:endParaRPr lang="en-US" altLang="en-US" sz="1200" dirty="0">
              <a:latin typeface="Arial" panose="020B0604020202020204" pitchFamily="34" charset="0"/>
              <a:ea typeface="Amazon Ember" panose="020B0603020204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61">
            <a:extLst>
              <a:ext uri="{FF2B5EF4-FFF2-40B4-BE49-F238E27FC236}">
                <a16:creationId xmlns:a16="http://schemas.microsoft.com/office/drawing/2014/main" id="{72957EAD-37E4-D56B-A422-4A50172AD3AC}"/>
              </a:ext>
            </a:extLst>
          </p:cNvPr>
          <p:cNvSpPr/>
          <p:nvPr/>
        </p:nvSpPr>
        <p:spPr>
          <a:xfrm>
            <a:off x="8211236" y="2821987"/>
            <a:ext cx="2183553" cy="1491086"/>
          </a:xfrm>
          <a:prstGeom prst="rect">
            <a:avLst/>
          </a:prstGeom>
          <a:noFill/>
          <a:ln w="15875">
            <a:solidFill>
              <a:srgbClr val="7D899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200" dirty="0">
              <a:solidFill>
                <a:schemeClr val="tx1"/>
              </a:solidFill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  <p:sp>
        <p:nvSpPr>
          <p:cNvPr id="22" name="TextBox 20">
            <a:extLst>
              <a:ext uri="{FF2B5EF4-FFF2-40B4-BE49-F238E27FC236}">
                <a16:creationId xmlns:a16="http://schemas.microsoft.com/office/drawing/2014/main" id="{93DECAD7-4954-93A4-2C04-2A8545F040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4887" y="3115771"/>
            <a:ext cx="246124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ja-JP" altLang="en-US" sz="1600" dirty="0">
                <a:latin typeface="Amazon Ember" panose="020B0603020204020204" pitchFamily="34" charset="0"/>
                <a:cs typeface="Amazon Ember" panose="020B0603020204020204" pitchFamily="34" charset="0"/>
              </a:rPr>
              <a:t>連携機能</a:t>
            </a:r>
            <a:r>
              <a:rPr lang="en-US" altLang="ja-JP" sz="1600" dirty="0">
                <a:latin typeface="Amazon Ember" panose="020B0603020204020204" pitchFamily="34" charset="0"/>
                <a:cs typeface="Amazon Ember" panose="020B0603020204020204" pitchFamily="34" charset="0"/>
              </a:rPr>
              <a:t>(Optional)</a:t>
            </a:r>
          </a:p>
          <a:p>
            <a:r>
              <a:rPr lang="ja-JP" sz="1200" dirty="0">
                <a:latin typeface="Amazon Ember"/>
              </a:rPr>
              <a:t>ログを集約・管理する機能</a:t>
            </a:r>
            <a:endParaRPr lang="ja-JP" dirty="0"/>
          </a:p>
          <a:p>
            <a:endParaRPr lang="en-US" altLang="ja-JP" sz="1200" dirty="0"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  <a:p>
            <a:r>
              <a:rPr lang="ja-JP" altLang="en-US" sz="12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例</a:t>
            </a:r>
            <a:endParaRPr lang="en-US" altLang="ja-JP" sz="1200" dirty="0"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ja-JP" altLang="en-US" sz="12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ログ管理</a:t>
            </a:r>
            <a:r>
              <a:rPr lang="en-US" altLang="ja-JP" sz="12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_</a:t>
            </a:r>
            <a:r>
              <a:rPr lang="ja-JP" altLang="en-US" sz="12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ログ管理機能</a:t>
            </a:r>
            <a:endParaRPr lang="en-US" altLang="ja-JP" sz="1200" dirty="0"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  <p:sp>
        <p:nvSpPr>
          <p:cNvPr id="23" name="Rectangle 115">
            <a:extLst>
              <a:ext uri="{FF2B5EF4-FFF2-40B4-BE49-F238E27FC236}">
                <a16:creationId xmlns:a16="http://schemas.microsoft.com/office/drawing/2014/main" id="{EB77556F-7806-8ECB-A794-28760ECD0347}"/>
              </a:ext>
            </a:extLst>
          </p:cNvPr>
          <p:cNvSpPr/>
          <p:nvPr/>
        </p:nvSpPr>
        <p:spPr>
          <a:xfrm>
            <a:off x="3381579" y="3755072"/>
            <a:ext cx="2645428" cy="4726115"/>
          </a:xfrm>
          <a:prstGeom prst="rect">
            <a:avLst/>
          </a:prstGeom>
          <a:noFill/>
          <a:ln w="15875">
            <a:solidFill>
              <a:srgbClr val="7D899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0">
            <a:extLst>
              <a:ext uri="{FF2B5EF4-FFF2-40B4-BE49-F238E27FC236}">
                <a16:creationId xmlns:a16="http://schemas.microsoft.com/office/drawing/2014/main" id="{A23D6014-B742-0664-D730-5E168591E5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4836" y="3940093"/>
            <a:ext cx="23812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ja-JP" altLang="en-US" sz="1600" dirty="0">
                <a:latin typeface="+mn-ea"/>
                <a:cs typeface="Arial"/>
              </a:rPr>
              <a:t>連携機能</a:t>
            </a:r>
            <a:endParaRPr lang="en-US" altLang="ja-JP" sz="1600" dirty="0">
              <a:latin typeface="+mn-ea"/>
              <a:cs typeface="Arial"/>
            </a:endParaRPr>
          </a:p>
          <a:p>
            <a:pPr eaLnBrk="1" hangingPunct="1"/>
            <a:r>
              <a:rPr lang="en-US" altLang="ja-JP" sz="1200" dirty="0">
                <a:latin typeface="メイリオ"/>
                <a:ea typeface="メイリオ"/>
                <a:cs typeface="Arial"/>
              </a:rPr>
              <a:t>KPI</a:t>
            </a:r>
            <a:r>
              <a:rPr lang="ja-JP" altLang="en-US" sz="1200">
                <a:latin typeface="メイリオ"/>
                <a:ea typeface="メイリオ"/>
                <a:cs typeface="Arial"/>
              </a:rPr>
              <a:t>の元となるデータを生成する機能</a:t>
            </a:r>
            <a:endParaRPr lang="ja-JP" altLang="en-US" sz="1000">
              <a:latin typeface="メイリオ"/>
              <a:ea typeface="メイリオ"/>
              <a:cs typeface="Arial"/>
            </a:endParaRPr>
          </a:p>
        </p:txBody>
      </p:sp>
      <p:sp>
        <p:nvSpPr>
          <p:cNvPr id="25" name="TextBox 13">
            <a:extLst>
              <a:ext uri="{FF2B5EF4-FFF2-40B4-BE49-F238E27FC236}">
                <a16:creationId xmlns:a16="http://schemas.microsoft.com/office/drawing/2014/main" id="{9B3AC12C-7D81-8228-59A2-5778C407AD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2561" y="6202194"/>
            <a:ext cx="145931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>
                <a:latin typeface="Arial" panose="020B0604020202020204" pitchFamily="34" charset="0"/>
                <a:cs typeface="Arial" panose="020B0604020202020204" pitchFamily="34" charset="0"/>
              </a:rPr>
              <a:t>AWS Lambda</a:t>
            </a:r>
          </a:p>
        </p:txBody>
      </p:sp>
      <p:pic>
        <p:nvPicPr>
          <p:cNvPr id="26" name="Graphic 10">
            <a:extLst>
              <a:ext uri="{FF2B5EF4-FFF2-40B4-BE49-F238E27FC236}">
                <a16:creationId xmlns:a16="http://schemas.microsoft.com/office/drawing/2014/main" id="{D2DD347E-FA65-7411-1F13-DC11F98A45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 bwMode="auto">
          <a:xfrm>
            <a:off x="4988478" y="5772277"/>
            <a:ext cx="432000" cy="4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グループ化 96">
            <a:extLst>
              <a:ext uri="{FF2B5EF4-FFF2-40B4-BE49-F238E27FC236}">
                <a16:creationId xmlns:a16="http://schemas.microsoft.com/office/drawing/2014/main" id="{86C02A85-38DD-6C17-24C2-9365E89151B6}"/>
              </a:ext>
            </a:extLst>
          </p:cNvPr>
          <p:cNvGrpSpPr/>
          <p:nvPr/>
        </p:nvGrpSpPr>
        <p:grpSpPr>
          <a:xfrm>
            <a:off x="3964329" y="7253797"/>
            <a:ext cx="1482437" cy="801068"/>
            <a:chOff x="2313708" y="5097457"/>
            <a:chExt cx="1482437" cy="801068"/>
          </a:xfrm>
        </p:grpSpPr>
        <p:sp>
          <p:nvSpPr>
            <p:cNvPr id="28" name="TextBox 25">
              <a:extLst>
                <a:ext uri="{FF2B5EF4-FFF2-40B4-BE49-F238E27FC236}">
                  <a16:creationId xmlns:a16="http://schemas.microsoft.com/office/drawing/2014/main" id="{B6D10161-D7FF-C3A3-72AE-D8999BC5CE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13708" y="5438747"/>
              <a:ext cx="148243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900" dirty="0" err="1"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コンテナ</a:t>
              </a:r>
              <a:endParaRPr lang="en-US" altLang="en-US" sz="900" dirty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altLang="en-US" sz="900" dirty="0"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（</a:t>
              </a:r>
              <a:r>
                <a:rPr lang="en-US" altLang="en-US" sz="900" dirty="0" err="1"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awslogs</a:t>
              </a:r>
              <a:r>
                <a:rPr lang="en-US" altLang="en-US" sz="900" dirty="0"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/</a:t>
              </a:r>
              <a:r>
                <a:rPr lang="en-US" altLang="en-US" sz="900" dirty="0" err="1"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FireLens</a:t>
              </a:r>
              <a:r>
                <a:rPr lang="en-US" altLang="en-US" sz="900" dirty="0"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）</a:t>
              </a:r>
            </a:p>
          </p:txBody>
        </p:sp>
        <p:pic>
          <p:nvPicPr>
            <p:cNvPr id="29" name="Graphic 36">
              <a:extLst>
                <a:ext uri="{FF2B5EF4-FFF2-40B4-BE49-F238E27FC236}">
                  <a16:creationId xmlns:a16="http://schemas.microsoft.com/office/drawing/2014/main" id="{02AB7ED5-8D4F-D674-825B-FB25AEA4FD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2787735" y="5097457"/>
              <a:ext cx="457200" cy="457200"/>
            </a:xfrm>
            <a:prstGeom prst="rect">
              <a:avLst/>
            </a:prstGeom>
          </p:spPr>
        </p:pic>
        <p:sp>
          <p:nvSpPr>
            <p:cNvPr id="30" name="Rectangle 13">
              <a:extLst>
                <a:ext uri="{FF2B5EF4-FFF2-40B4-BE49-F238E27FC236}">
                  <a16:creationId xmlns:a16="http://schemas.microsoft.com/office/drawing/2014/main" id="{AB65BAA1-0478-AB80-7BFE-9615B2F7ACEC}"/>
                </a:ext>
              </a:extLst>
            </p:cNvPr>
            <p:cNvSpPr/>
            <p:nvPr/>
          </p:nvSpPr>
          <p:spPr>
            <a:xfrm>
              <a:off x="2410691" y="5100036"/>
              <a:ext cx="1288473" cy="798489"/>
            </a:xfrm>
            <a:prstGeom prst="rect">
              <a:avLst/>
            </a:prstGeom>
            <a:noFill/>
            <a:ln w="15875">
              <a:solidFill>
                <a:srgbClr val="ED71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2920" tIns="9144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1" name="TextBox 20">
            <a:extLst>
              <a:ext uri="{FF2B5EF4-FFF2-40B4-BE49-F238E27FC236}">
                <a16:creationId xmlns:a16="http://schemas.microsoft.com/office/drawing/2014/main" id="{142E2046-809D-8AE4-DCFC-04ABA0D746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2778" y="6207765"/>
            <a:ext cx="143351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10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Amazon Aurora</a:t>
            </a:r>
          </a:p>
        </p:txBody>
      </p:sp>
      <p:pic>
        <p:nvPicPr>
          <p:cNvPr id="32" name="Graphic 55">
            <a:extLst>
              <a:ext uri="{FF2B5EF4-FFF2-40B4-BE49-F238E27FC236}">
                <a16:creationId xmlns:a16="http://schemas.microsoft.com/office/drawing/2014/main" id="{9913B58E-7BB8-6628-4741-92BAD5F2833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991041" y="6413582"/>
            <a:ext cx="457200" cy="457200"/>
          </a:xfrm>
          <a:prstGeom prst="rect">
            <a:avLst/>
          </a:prstGeom>
        </p:spPr>
      </p:pic>
      <p:pic>
        <p:nvPicPr>
          <p:cNvPr id="33" name="Graphic 6">
            <a:extLst>
              <a:ext uri="{FF2B5EF4-FFF2-40B4-BE49-F238E27FC236}">
                <a16:creationId xmlns:a16="http://schemas.microsoft.com/office/drawing/2014/main" id="{16F4BEB2-BAA3-0D56-5985-BF01C88CE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 bwMode="auto">
          <a:xfrm>
            <a:off x="5000741" y="4847940"/>
            <a:ext cx="432000" cy="4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Box 12">
            <a:extLst>
              <a:ext uri="{FF2B5EF4-FFF2-40B4-BE49-F238E27FC236}">
                <a16:creationId xmlns:a16="http://schemas.microsoft.com/office/drawing/2014/main" id="{59C8900E-8821-A623-4040-45B427E7DA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6220" y="5263225"/>
            <a:ext cx="1427019" cy="229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90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Elastic Load Balancing</a:t>
            </a:r>
          </a:p>
        </p:txBody>
      </p:sp>
      <p:pic>
        <p:nvPicPr>
          <p:cNvPr id="35" name="Graphic 7">
            <a:extLst>
              <a:ext uri="{FF2B5EF4-FFF2-40B4-BE49-F238E27FC236}">
                <a16:creationId xmlns:a16="http://schemas.microsoft.com/office/drawing/2014/main" id="{E3E95DD5-21F1-EFA7-141F-D14EC6571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/>
        </p:blipFill>
        <p:spPr bwMode="auto">
          <a:xfrm>
            <a:off x="3882745" y="5789742"/>
            <a:ext cx="432000" cy="4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Graphic 19">
            <a:extLst>
              <a:ext uri="{FF2B5EF4-FFF2-40B4-BE49-F238E27FC236}">
                <a16:creationId xmlns:a16="http://schemas.microsoft.com/office/drawing/2014/main" id="{647B3D3C-539F-AA90-3CD8-D7FE6957A9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/>
        </p:blipFill>
        <p:spPr bwMode="auto">
          <a:xfrm>
            <a:off x="3857320" y="4840587"/>
            <a:ext cx="432000" cy="4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11">
            <a:extLst>
              <a:ext uri="{FF2B5EF4-FFF2-40B4-BE49-F238E27FC236}">
                <a16:creationId xmlns:a16="http://schemas.microsoft.com/office/drawing/2014/main" id="{829B68AD-7370-9AA8-A9AE-8B38247B57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5566" y="5261803"/>
            <a:ext cx="1219200" cy="236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90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Amazon CloudFront</a:t>
            </a:r>
          </a:p>
        </p:txBody>
      </p:sp>
      <p:sp>
        <p:nvSpPr>
          <p:cNvPr id="38" name="Rectangle 115">
            <a:extLst>
              <a:ext uri="{FF2B5EF4-FFF2-40B4-BE49-F238E27FC236}">
                <a16:creationId xmlns:a16="http://schemas.microsoft.com/office/drawing/2014/main" id="{D19FC997-9CDC-7A57-5AAD-E37006330E0F}"/>
              </a:ext>
            </a:extLst>
          </p:cNvPr>
          <p:cNvSpPr/>
          <p:nvPr/>
        </p:nvSpPr>
        <p:spPr>
          <a:xfrm>
            <a:off x="3489234" y="4755808"/>
            <a:ext cx="2381250" cy="800100"/>
          </a:xfrm>
          <a:prstGeom prst="rect">
            <a:avLst/>
          </a:prstGeom>
          <a:noFill/>
          <a:ln w="15875">
            <a:solidFill>
              <a:srgbClr val="7D899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 115">
            <a:extLst>
              <a:ext uri="{FF2B5EF4-FFF2-40B4-BE49-F238E27FC236}">
                <a16:creationId xmlns:a16="http://schemas.microsoft.com/office/drawing/2014/main" id="{1F0DBE85-AD63-6A44-EF6F-5599C46BD488}"/>
              </a:ext>
            </a:extLst>
          </p:cNvPr>
          <p:cNvSpPr/>
          <p:nvPr/>
        </p:nvSpPr>
        <p:spPr>
          <a:xfrm>
            <a:off x="3508284" y="5667312"/>
            <a:ext cx="2381250" cy="1377949"/>
          </a:xfrm>
          <a:prstGeom prst="rect">
            <a:avLst/>
          </a:prstGeom>
          <a:noFill/>
          <a:ln w="15875">
            <a:solidFill>
              <a:srgbClr val="7D899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20">
            <a:extLst>
              <a:ext uri="{FF2B5EF4-FFF2-40B4-BE49-F238E27FC236}">
                <a16:creationId xmlns:a16="http://schemas.microsoft.com/office/drawing/2014/main" id="{43067026-817D-6442-0F96-9960EE1EB0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3945" y="6776975"/>
            <a:ext cx="143351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20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Flow logs</a:t>
            </a:r>
          </a:p>
        </p:txBody>
      </p:sp>
      <p:pic>
        <p:nvPicPr>
          <p:cNvPr id="41" name="Graphic 8">
            <a:extLst>
              <a:ext uri="{FF2B5EF4-FFF2-40B4-BE49-F238E27FC236}">
                <a16:creationId xmlns:a16="http://schemas.microsoft.com/office/drawing/2014/main" id="{CA0A8DE5-54B9-58A0-D5E1-1B2C9D35F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/>
        </p:blipFill>
        <p:spPr bwMode="auto">
          <a:xfrm>
            <a:off x="3909564" y="6447420"/>
            <a:ext cx="432000" cy="4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TextBox 20">
            <a:extLst>
              <a:ext uri="{FF2B5EF4-FFF2-40B4-BE49-F238E27FC236}">
                <a16:creationId xmlns:a16="http://schemas.microsoft.com/office/drawing/2014/main" id="{EE41808A-D72E-D745-D60C-9D60E9A9AE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2797" y="6822362"/>
            <a:ext cx="143351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10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Amazon S3</a:t>
            </a:r>
          </a:p>
        </p:txBody>
      </p:sp>
      <p:sp>
        <p:nvSpPr>
          <p:cNvPr id="44" name="TextBox 9">
            <a:extLst>
              <a:ext uri="{FF2B5EF4-FFF2-40B4-BE49-F238E27FC236}">
                <a16:creationId xmlns:a16="http://schemas.microsoft.com/office/drawing/2014/main" id="{62EE9457-E6E4-F9FF-E6BF-147C65D4ED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6040" y="3047054"/>
            <a:ext cx="20090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ja-JP" sz="1200" dirty="0">
                <a:latin typeface="Arial"/>
                <a:ea typeface="Amazon Ember" panose="020B0603020204020204" pitchFamily="34" charset="0"/>
                <a:cs typeface="Arial"/>
              </a:rPr>
              <a:t>(Optional)</a:t>
            </a:r>
          </a:p>
          <a:p>
            <a:pPr algn="ctr" eaLnBrk="1" hangingPunct="1"/>
            <a:r>
              <a:rPr lang="ja-JP" altLang="en-US" sz="1200" dirty="0">
                <a:latin typeface="Arial"/>
                <a:ea typeface="Amazon Ember" panose="020B0603020204020204" pitchFamily="34" charset="0"/>
                <a:cs typeface="Arial"/>
              </a:rPr>
              <a:t>ログ管理機能へ</a:t>
            </a:r>
            <a:r>
              <a:rPr lang="en-US" altLang="ja-JP" sz="1200" dirty="0" err="1">
                <a:latin typeface="Arial"/>
                <a:ea typeface="Amazon Ember" panose="020B0603020204020204" pitchFamily="34" charset="0"/>
                <a:cs typeface="Arial"/>
              </a:rPr>
              <a:t>連携</a:t>
            </a:r>
            <a:endParaRPr lang="ja-JP" altLang="en-US" sz="1200" dirty="0" err="1">
              <a:latin typeface="Arial"/>
              <a:ea typeface="Amazon Ember" panose="020B0603020204020204" pitchFamily="34" charset="0"/>
              <a:cs typeface="Arial"/>
            </a:endParaRPr>
          </a:p>
        </p:txBody>
      </p:sp>
      <p:cxnSp>
        <p:nvCxnSpPr>
          <p:cNvPr id="46" name="Connector: Elbow 4">
            <a:extLst>
              <a:ext uri="{FF2B5EF4-FFF2-40B4-BE49-F238E27FC236}">
                <a16:creationId xmlns:a16="http://schemas.microsoft.com/office/drawing/2014/main" id="{1EB06115-DC0D-69BE-F32A-600C18E24585}"/>
              </a:ext>
            </a:extLst>
          </p:cNvPr>
          <p:cNvCxnSpPr>
            <a:cxnSpLocks/>
            <a:stCxn id="17" idx="0"/>
            <a:endCxn id="21" idx="1"/>
          </p:cNvCxnSpPr>
          <p:nvPr/>
        </p:nvCxnSpPr>
        <p:spPr>
          <a:xfrm rot="5400000" flipH="1" flipV="1">
            <a:off x="7009108" y="4048270"/>
            <a:ext cx="1682867" cy="72138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Rectangle 63">
            <a:extLst>
              <a:ext uri="{FF2B5EF4-FFF2-40B4-BE49-F238E27FC236}">
                <a16:creationId xmlns:a16="http://schemas.microsoft.com/office/drawing/2014/main" id="{7346339D-0370-F0A6-B211-90E391A81BA1}"/>
              </a:ext>
            </a:extLst>
          </p:cNvPr>
          <p:cNvSpPr/>
          <p:nvPr/>
        </p:nvSpPr>
        <p:spPr>
          <a:xfrm>
            <a:off x="12418913" y="4908639"/>
            <a:ext cx="1826259" cy="1868335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2920" tIns="91440" rIns="91440" bIns="45720" anchor="t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AWS Cloud</a:t>
            </a:r>
          </a:p>
          <a:p>
            <a:pPr>
              <a:defRPr/>
            </a:pPr>
            <a:r>
              <a:rPr lang="en-US" sz="1200" dirty="0">
                <a:solidFill>
                  <a:schemeClr val="tx1"/>
                </a:solidFill>
                <a:latin typeface="Arial"/>
                <a:cs typeface="Arial"/>
              </a:rPr>
              <a:t>(</a:t>
            </a:r>
            <a:r>
              <a:rPr lang="ja-JP" altLang="en-US" sz="1100" dirty="0">
                <a:solidFill>
                  <a:schemeClr val="tx1"/>
                </a:solidFill>
                <a:latin typeface="Amazon Ember" panose="020B0603020204020204" pitchFamily="34" charset="0"/>
              </a:rPr>
              <a:t>共通運用管理環境</a:t>
            </a:r>
            <a:r>
              <a:rPr lang="en-US" sz="1200" dirty="0">
                <a:solidFill>
                  <a:schemeClr val="tx1"/>
                </a:solidFill>
                <a:latin typeface="Arial"/>
                <a:cs typeface="Arial"/>
              </a:rPr>
              <a:t>)</a:t>
            </a:r>
          </a:p>
        </p:txBody>
      </p:sp>
      <p:pic>
        <p:nvPicPr>
          <p:cNvPr id="48" name="Graphic 66">
            <a:extLst>
              <a:ext uri="{FF2B5EF4-FFF2-40B4-BE49-F238E27FC236}">
                <a16:creationId xmlns:a16="http://schemas.microsoft.com/office/drawing/2014/main" id="{1EF46D43-49CB-4171-00E1-71338F9FCE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2413684" y="4906857"/>
            <a:ext cx="381000" cy="381000"/>
          </a:xfrm>
          <a:prstGeom prst="rect">
            <a:avLst/>
          </a:prstGeom>
        </p:spPr>
      </p:pic>
      <p:cxnSp>
        <p:nvCxnSpPr>
          <p:cNvPr id="49" name="直線矢印コネクタ 120">
            <a:extLst>
              <a:ext uri="{FF2B5EF4-FFF2-40B4-BE49-F238E27FC236}">
                <a16:creationId xmlns:a16="http://schemas.microsoft.com/office/drawing/2014/main" id="{48EFFEB3-05A7-A902-BA81-17DC11577125}"/>
              </a:ext>
            </a:extLst>
          </p:cNvPr>
          <p:cNvCxnSpPr>
            <a:cxnSpLocks/>
            <a:stCxn id="12" idx="0"/>
            <a:endCxn id="10" idx="2"/>
          </p:cNvCxnSpPr>
          <p:nvPr/>
        </p:nvCxnSpPr>
        <p:spPr>
          <a:xfrm flipV="1">
            <a:off x="13304937" y="6625987"/>
            <a:ext cx="0" cy="6791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TextBox 9">
            <a:extLst>
              <a:ext uri="{FF2B5EF4-FFF2-40B4-BE49-F238E27FC236}">
                <a16:creationId xmlns:a16="http://schemas.microsoft.com/office/drawing/2014/main" id="{4FA60FBA-13B0-DB10-F1BE-0434707FCA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95608" y="5407484"/>
            <a:ext cx="16766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ja-JP" altLang="en-US" sz="1200" dirty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クロスアカウント</a:t>
            </a:r>
            <a:endParaRPr lang="en-US" altLang="ja-JP" sz="1200" dirty="0">
              <a:latin typeface="Arial" panose="020B0604020202020204" pitchFamily="34" charset="0"/>
              <a:ea typeface="Amazon Ember" panose="020B0603020204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ja-JP" altLang="en-US" sz="1200" dirty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オブザーバビリティ</a:t>
            </a:r>
            <a:endParaRPr lang="en-US" altLang="en-US" sz="1200" dirty="0">
              <a:latin typeface="Arial" panose="020B0604020202020204" pitchFamily="34" charset="0"/>
              <a:ea typeface="Amazon Ember" panose="020B0603020204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9">
            <a:extLst>
              <a:ext uri="{FF2B5EF4-FFF2-40B4-BE49-F238E27FC236}">
                <a16:creationId xmlns:a16="http://schemas.microsoft.com/office/drawing/2014/main" id="{5682769F-6821-019B-96C4-F5DD68662F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94178" y="6830909"/>
            <a:ext cx="115099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ja-JP" altLang="en-US" sz="1200" dirty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参照</a:t>
            </a:r>
            <a:endParaRPr lang="en-US" altLang="en-US" sz="1200" dirty="0">
              <a:latin typeface="Arial" panose="020B0604020202020204" pitchFamily="34" charset="0"/>
              <a:ea typeface="Amazon Ember" panose="020B0603020204020204" pitchFamily="34" charset="0"/>
              <a:cs typeface="Arial" panose="020B0604020202020204" pitchFamily="34" charset="0"/>
            </a:endParaRPr>
          </a:p>
        </p:txBody>
      </p:sp>
      <p:cxnSp>
        <p:nvCxnSpPr>
          <p:cNvPr id="53" name="カギ線コネクタ 7">
            <a:extLst>
              <a:ext uri="{FF2B5EF4-FFF2-40B4-BE49-F238E27FC236}">
                <a16:creationId xmlns:a16="http://schemas.microsoft.com/office/drawing/2014/main" id="{C97A03D0-694F-C3DF-E712-C73AEF868D7F}"/>
              </a:ext>
            </a:extLst>
          </p:cNvPr>
          <p:cNvCxnSpPr>
            <a:cxnSpLocks/>
            <a:stCxn id="16" idx="3"/>
            <a:endCxn id="18" idx="1"/>
          </p:cNvCxnSpPr>
          <p:nvPr/>
        </p:nvCxnSpPr>
        <p:spPr>
          <a:xfrm flipV="1">
            <a:off x="7767550" y="5889248"/>
            <a:ext cx="5273153" cy="1655868"/>
          </a:xfrm>
          <a:prstGeom prst="bentConnector3">
            <a:avLst>
              <a:gd name="adj1" fmla="val 55308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51937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72673991-03FC-BF42-D552-54E336873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/>
              <a:t>5-2-16-1</a:t>
            </a:r>
            <a:r>
              <a:rPr kumimoji="1" lang="en-US" altLang="ja-JP" dirty="0"/>
              <a:t>. </a:t>
            </a:r>
            <a:r>
              <a:rPr kumimoji="1" lang="ja-JP" altLang="en-US" dirty="0"/>
              <a:t>ログ管理</a:t>
            </a:r>
            <a:r>
              <a:rPr kumimoji="1" lang="en-US" altLang="ja-JP" dirty="0"/>
              <a:t>_</a:t>
            </a:r>
            <a:r>
              <a:rPr kumimoji="1" lang="ja-JP" altLang="en-US" dirty="0"/>
              <a:t>ログ管理機能（パターン</a:t>
            </a:r>
            <a:r>
              <a:rPr kumimoji="1" lang="en-US" altLang="ja-JP" dirty="0"/>
              <a:t>1 </a:t>
            </a:r>
            <a:r>
              <a:rPr kumimoji="1" lang="ja-JP" altLang="en-US" dirty="0"/>
              <a:t>ログ保管のみ）</a:t>
            </a:r>
          </a:p>
        </p:txBody>
      </p:sp>
      <p:grpSp>
        <p:nvGrpSpPr>
          <p:cNvPr id="73" name="グループ化 72">
            <a:extLst>
              <a:ext uri="{FF2B5EF4-FFF2-40B4-BE49-F238E27FC236}">
                <a16:creationId xmlns:a16="http://schemas.microsoft.com/office/drawing/2014/main" id="{0590EFE7-FE7B-E137-E27F-0EDAACFE7F61}"/>
              </a:ext>
            </a:extLst>
          </p:cNvPr>
          <p:cNvGrpSpPr/>
          <p:nvPr/>
        </p:nvGrpSpPr>
        <p:grpSpPr>
          <a:xfrm>
            <a:off x="3645548" y="2141792"/>
            <a:ext cx="10709566" cy="6987431"/>
            <a:chOff x="421245" y="706033"/>
            <a:chExt cx="10709566" cy="6987431"/>
          </a:xfrm>
        </p:grpSpPr>
        <p:sp>
          <p:nvSpPr>
            <p:cNvPr id="74" name="正方形/長方形 73">
              <a:extLst>
                <a:ext uri="{FF2B5EF4-FFF2-40B4-BE49-F238E27FC236}">
                  <a16:creationId xmlns:a16="http://schemas.microsoft.com/office/drawing/2014/main" id="{76E849DD-0086-BD99-2552-E48014B5A464}"/>
                </a:ext>
              </a:extLst>
            </p:cNvPr>
            <p:cNvSpPr/>
            <p:nvPr/>
          </p:nvSpPr>
          <p:spPr>
            <a:xfrm>
              <a:off x="4793225" y="5161935"/>
              <a:ext cx="2448234" cy="2330246"/>
            </a:xfrm>
            <a:prstGeom prst="rect">
              <a:avLst/>
            </a:prstGeom>
            <a:solidFill>
              <a:srgbClr val="45DAFF">
                <a:alpha val="30196"/>
              </a:srgbClr>
            </a:solidFill>
            <a:ln w="28575">
              <a:noFill/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/>
              <a:endParaRPr kumimoji="1" lang="ja-JP" altLang="en-US" sz="160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endParaRPr>
            </a:p>
          </p:txBody>
        </p:sp>
        <p:sp>
          <p:nvSpPr>
            <p:cNvPr id="75" name="正方形/長方形 74">
              <a:extLst>
                <a:ext uri="{FF2B5EF4-FFF2-40B4-BE49-F238E27FC236}">
                  <a16:creationId xmlns:a16="http://schemas.microsoft.com/office/drawing/2014/main" id="{5ACAE018-4A01-4B16-25D3-29821AAD991C}"/>
                </a:ext>
              </a:extLst>
            </p:cNvPr>
            <p:cNvSpPr/>
            <p:nvPr/>
          </p:nvSpPr>
          <p:spPr>
            <a:xfrm>
              <a:off x="7241457" y="831496"/>
              <a:ext cx="2772217" cy="6660685"/>
            </a:xfrm>
            <a:prstGeom prst="rect">
              <a:avLst/>
            </a:prstGeom>
            <a:solidFill>
              <a:srgbClr val="45DAFF">
                <a:alpha val="30196"/>
              </a:srgbClr>
            </a:solidFill>
            <a:ln w="28575">
              <a:noFill/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/>
              <a:r>
                <a:rPr kumimoji="1" lang="ja-JP" altLang="en-US" sz="1600">
                  <a:solidFill>
                    <a:schemeClr val="tx1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ログ管理</a:t>
              </a:r>
              <a:r>
                <a:rPr kumimoji="1" lang="en-US" altLang="ja-JP" sz="1600">
                  <a:solidFill>
                    <a:schemeClr val="tx1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_</a:t>
              </a:r>
              <a:r>
                <a:rPr kumimoji="1" lang="ja-JP" altLang="en-US" sz="1600">
                  <a:solidFill>
                    <a:schemeClr val="tx1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ログ管理機能</a:t>
              </a:r>
            </a:p>
          </p:txBody>
        </p:sp>
        <p:sp>
          <p:nvSpPr>
            <p:cNvPr id="77" name="TextBox 12">
              <a:extLst>
                <a:ext uri="{FF2B5EF4-FFF2-40B4-BE49-F238E27FC236}">
                  <a16:creationId xmlns:a16="http://schemas.microsoft.com/office/drawing/2014/main" id="{E99F9421-89D8-950C-5CD6-DB16375C74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1245" y="4081522"/>
              <a:ext cx="664814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 dirty="0" err="1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利用者</a:t>
              </a:r>
              <a:endParaRPr lang="en-US" altLang="en-US" sz="12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endParaRPr>
            </a:p>
          </p:txBody>
        </p:sp>
        <p:pic>
          <p:nvPicPr>
            <p:cNvPr id="78" name="Graphic 23">
              <a:extLst>
                <a:ext uri="{FF2B5EF4-FFF2-40B4-BE49-F238E27FC236}">
                  <a16:creationId xmlns:a16="http://schemas.microsoft.com/office/drawing/2014/main" id="{BB029564-680D-8F31-F3FA-7ECF9D8F37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 bwMode="auto">
            <a:xfrm flipH="1">
              <a:off x="482288" y="3561018"/>
              <a:ext cx="469900" cy="469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79" name="直線矢印コネクタ 78">
              <a:extLst>
                <a:ext uri="{FF2B5EF4-FFF2-40B4-BE49-F238E27FC236}">
                  <a16:creationId xmlns:a16="http://schemas.microsoft.com/office/drawing/2014/main" id="{69B1E2B3-DDC0-A1E0-1859-26551B90E59A}"/>
                </a:ext>
              </a:extLst>
            </p:cNvPr>
            <p:cNvCxnSpPr>
              <a:cxnSpLocks/>
              <a:stCxn id="78" idx="1"/>
              <a:endCxn id="82" idx="1"/>
            </p:cNvCxnSpPr>
            <p:nvPr/>
          </p:nvCxnSpPr>
          <p:spPr>
            <a:xfrm>
              <a:off x="952188" y="3795968"/>
              <a:ext cx="900364" cy="973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0" name="Rectangle 78">
              <a:extLst>
                <a:ext uri="{FF2B5EF4-FFF2-40B4-BE49-F238E27FC236}">
                  <a16:creationId xmlns:a16="http://schemas.microsoft.com/office/drawing/2014/main" id="{C74AC495-84B8-75BA-9A3B-A0A3B9D644EC}"/>
                </a:ext>
              </a:extLst>
            </p:cNvPr>
            <p:cNvSpPr/>
            <p:nvPr/>
          </p:nvSpPr>
          <p:spPr>
            <a:xfrm>
              <a:off x="1569124" y="707621"/>
              <a:ext cx="8571163" cy="6985843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2920" tIns="9144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AWS Cloud</a:t>
              </a:r>
            </a:p>
          </p:txBody>
        </p:sp>
        <p:pic>
          <p:nvPicPr>
            <p:cNvPr id="81" name="Graphic 79">
              <a:extLst>
                <a:ext uri="{FF2B5EF4-FFF2-40B4-BE49-F238E27FC236}">
                  <a16:creationId xmlns:a16="http://schemas.microsoft.com/office/drawing/2014/main" id="{B6609E35-59C8-3A60-08DC-2F7B0E5DE9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1569125" y="706033"/>
              <a:ext cx="381000" cy="381000"/>
            </a:xfrm>
            <a:prstGeom prst="rect">
              <a:avLst/>
            </a:prstGeom>
          </p:spPr>
        </p:pic>
        <p:sp>
          <p:nvSpPr>
            <p:cNvPr id="82" name="Rectangle 115">
              <a:extLst>
                <a:ext uri="{FF2B5EF4-FFF2-40B4-BE49-F238E27FC236}">
                  <a16:creationId xmlns:a16="http://schemas.microsoft.com/office/drawing/2014/main" id="{34DA0461-47D4-C7B4-DAC4-62D04DD7E832}"/>
                </a:ext>
              </a:extLst>
            </p:cNvPr>
            <p:cNvSpPr/>
            <p:nvPr/>
          </p:nvSpPr>
          <p:spPr>
            <a:xfrm>
              <a:off x="1852552" y="1442434"/>
              <a:ext cx="2623914" cy="4726545"/>
            </a:xfrm>
            <a:prstGeom prst="rect">
              <a:avLst/>
            </a:prstGeom>
            <a:noFill/>
            <a:ln w="15875">
              <a:solidFill>
                <a:srgbClr val="7D899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" name="TextBox 20">
              <a:extLst>
                <a:ext uri="{FF2B5EF4-FFF2-40B4-BE49-F238E27FC236}">
                  <a16:creationId xmlns:a16="http://schemas.microsoft.com/office/drawing/2014/main" id="{89F52145-0CCE-44FD-C14A-1B31FA94D6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8546" y="1743271"/>
              <a:ext cx="273898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ja-JP" altLang="en-US" sz="1200" dirty="0"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保管対象となる情報を提供する</a:t>
              </a:r>
              <a:endParaRPr lang="en-US" altLang="ja-JP" sz="1200" dirty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4" name="Graphic 17">
              <a:extLst>
                <a:ext uri="{FF2B5EF4-FFF2-40B4-BE49-F238E27FC236}">
                  <a16:creationId xmlns:a16="http://schemas.microsoft.com/office/drawing/2014/main" id="{2AA0CAD3-BD25-D217-F816-32138AE405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 bwMode="auto">
            <a:xfrm>
              <a:off x="5577403" y="5425723"/>
              <a:ext cx="547200" cy="54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5" name="TextBox 9">
              <a:extLst>
                <a:ext uri="{FF2B5EF4-FFF2-40B4-BE49-F238E27FC236}">
                  <a16:creationId xmlns:a16="http://schemas.microsoft.com/office/drawing/2014/main" id="{379B0192-FDAA-F30B-EF9D-52B00731A4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3074" y="6004615"/>
              <a:ext cx="224313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Amazon CloudWatch Logs</a:t>
              </a:r>
            </a:p>
            <a:p>
              <a:pPr algn="ctr" eaLnBrk="1" hangingPunct="1"/>
              <a:r>
                <a:rPr lang="en-US" altLang="en-US" sz="1200"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ログ監視</a:t>
              </a:r>
            </a:p>
          </p:txBody>
        </p:sp>
        <p:cxnSp>
          <p:nvCxnSpPr>
            <p:cNvPr id="86" name="直線矢印コネクタ 85">
              <a:extLst>
                <a:ext uri="{FF2B5EF4-FFF2-40B4-BE49-F238E27FC236}">
                  <a16:creationId xmlns:a16="http://schemas.microsoft.com/office/drawing/2014/main" id="{5A790FB5-2B45-1745-2CDD-BDA71E11CDC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92500" y="5718803"/>
              <a:ext cx="2015131" cy="484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8" name="Rectangle 115">
              <a:extLst>
                <a:ext uri="{FF2B5EF4-FFF2-40B4-BE49-F238E27FC236}">
                  <a16:creationId xmlns:a16="http://schemas.microsoft.com/office/drawing/2014/main" id="{E2C6FFE8-9722-C9EF-161D-503BCDC83140}"/>
                </a:ext>
              </a:extLst>
            </p:cNvPr>
            <p:cNvSpPr/>
            <p:nvPr/>
          </p:nvSpPr>
          <p:spPr>
            <a:xfrm>
              <a:off x="4981433" y="4070556"/>
              <a:ext cx="1910686" cy="2980376"/>
            </a:xfrm>
            <a:prstGeom prst="rect">
              <a:avLst/>
            </a:prstGeom>
            <a:noFill/>
            <a:ln w="15875">
              <a:solidFill>
                <a:srgbClr val="7D899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" name="TextBox 20">
              <a:extLst>
                <a:ext uri="{FF2B5EF4-FFF2-40B4-BE49-F238E27FC236}">
                  <a16:creationId xmlns:a16="http://schemas.microsoft.com/office/drawing/2014/main" id="{F2DD8503-016F-FBDC-5ADA-408182E14E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72051" y="4116454"/>
              <a:ext cx="191192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ja-JP" altLang="en-US" sz="1600" dirty="0"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連携機能</a:t>
              </a:r>
              <a:endParaRPr lang="en-US" altLang="ja-JP" sz="1600" dirty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0" name="Graphic 12">
              <a:extLst>
                <a:ext uri="{FF2B5EF4-FFF2-40B4-BE49-F238E27FC236}">
                  <a16:creationId xmlns:a16="http://schemas.microsoft.com/office/drawing/2014/main" id="{D5E6F9C3-C0D9-87D3-9D31-7275DC358E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/>
          </p:blipFill>
          <p:spPr bwMode="auto">
            <a:xfrm>
              <a:off x="7846837" y="5276900"/>
              <a:ext cx="547200" cy="54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1" name="TextBox 19">
              <a:extLst>
                <a:ext uri="{FF2B5EF4-FFF2-40B4-BE49-F238E27FC236}">
                  <a16:creationId xmlns:a16="http://schemas.microsoft.com/office/drawing/2014/main" id="{137B488B-354A-75F3-FE78-DC70A0F6B1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53039" y="5827989"/>
              <a:ext cx="227965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40" tIns="45720" rIns="91440" bIns="45720" anchor="t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 dirty="0">
                  <a:latin typeface="Arial"/>
                  <a:ea typeface="Amazon Ember" panose="020B0603020204020204" pitchFamily="34" charset="0"/>
                  <a:cs typeface="Arial"/>
                </a:rPr>
                <a:t>Amazon Kinesis</a:t>
              </a:r>
              <a:br>
                <a:rPr lang="en-US" altLang="en-US" sz="1200"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</a:br>
              <a:r>
                <a:rPr lang="en-US" altLang="en-US" sz="1200"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Data Firehose</a:t>
              </a:r>
            </a:p>
            <a:p>
              <a:pPr algn="ctr" eaLnBrk="1" hangingPunct="1"/>
              <a:r>
                <a:rPr lang="en-US" altLang="en-US" sz="1200"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ログストリーミングデータの抽出・変換・ロード</a:t>
              </a:r>
            </a:p>
          </p:txBody>
        </p:sp>
        <p:cxnSp>
          <p:nvCxnSpPr>
            <p:cNvPr id="92" name="直線矢印コネクタ 91">
              <a:extLst>
                <a:ext uri="{FF2B5EF4-FFF2-40B4-BE49-F238E27FC236}">
                  <a16:creationId xmlns:a16="http://schemas.microsoft.com/office/drawing/2014/main" id="{FEDE04BC-9BD1-6B33-2B45-2775D2986B36}"/>
                </a:ext>
              </a:extLst>
            </p:cNvPr>
            <p:cNvCxnSpPr>
              <a:cxnSpLocks/>
              <a:stCxn id="84" idx="3"/>
            </p:cNvCxnSpPr>
            <p:nvPr/>
          </p:nvCxnSpPr>
          <p:spPr>
            <a:xfrm>
              <a:off x="6124603" y="5699323"/>
              <a:ext cx="170679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93" name="Graphic 23">
              <a:extLst>
                <a:ext uri="{FF2B5EF4-FFF2-40B4-BE49-F238E27FC236}">
                  <a16:creationId xmlns:a16="http://schemas.microsoft.com/office/drawing/2014/main" id="{61C6B1E9-8E5B-7678-A2F1-EA078E24D1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/>
          </p:blipFill>
          <p:spPr bwMode="auto">
            <a:xfrm>
              <a:off x="2764666" y="6562569"/>
              <a:ext cx="547200" cy="54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4" name="TextBox 15">
              <a:extLst>
                <a:ext uri="{FF2B5EF4-FFF2-40B4-BE49-F238E27FC236}">
                  <a16:creationId xmlns:a16="http://schemas.microsoft.com/office/drawing/2014/main" id="{4F6A82D0-D647-C2E0-81A6-FC0EDE1956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11444" y="7138970"/>
              <a:ext cx="220186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AWS CloudTrail</a:t>
              </a:r>
            </a:p>
            <a:p>
              <a:pPr algn="ctr" eaLnBrk="1" hangingPunct="1"/>
              <a:r>
                <a:rPr lang="en-US" altLang="en-US" sz="1200"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AWS操作ログ取得</a:t>
              </a:r>
            </a:p>
          </p:txBody>
        </p:sp>
        <p:cxnSp>
          <p:nvCxnSpPr>
            <p:cNvPr id="95" name="カギ線コネクタ 90">
              <a:extLst>
                <a:ext uri="{FF2B5EF4-FFF2-40B4-BE49-F238E27FC236}">
                  <a16:creationId xmlns:a16="http://schemas.microsoft.com/office/drawing/2014/main" id="{9834D510-7BC9-D00F-6C4E-6879A8742571}"/>
                </a:ext>
              </a:extLst>
            </p:cNvPr>
            <p:cNvCxnSpPr>
              <a:cxnSpLocks/>
              <a:stCxn id="93" idx="3"/>
            </p:cNvCxnSpPr>
            <p:nvPr/>
          </p:nvCxnSpPr>
          <p:spPr>
            <a:xfrm flipV="1">
              <a:off x="3311866" y="5884606"/>
              <a:ext cx="2204031" cy="951563"/>
            </a:xfrm>
            <a:prstGeom prst="bentConnector3">
              <a:avLst>
                <a:gd name="adj1" fmla="val 58699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6" name="カギ線コネクタ 97">
              <a:extLst>
                <a:ext uri="{FF2B5EF4-FFF2-40B4-BE49-F238E27FC236}">
                  <a16:creationId xmlns:a16="http://schemas.microsoft.com/office/drawing/2014/main" id="{0A8741CF-2DDE-6463-6EA9-6A4C7E8FC92F}"/>
                </a:ext>
              </a:extLst>
            </p:cNvPr>
            <p:cNvCxnSpPr>
              <a:cxnSpLocks/>
            </p:cNvCxnSpPr>
            <p:nvPr/>
          </p:nvCxnSpPr>
          <p:spPr>
            <a:xfrm>
              <a:off x="3948815" y="3445587"/>
              <a:ext cx="1555700" cy="1974850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97" name="Graphic 8">
              <a:extLst>
                <a:ext uri="{FF2B5EF4-FFF2-40B4-BE49-F238E27FC236}">
                  <a16:creationId xmlns:a16="http://schemas.microsoft.com/office/drawing/2014/main" id="{6A7C9429-8B1B-7EA1-8751-CA5F4C6357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/>
          </p:blipFill>
          <p:spPr bwMode="auto">
            <a:xfrm>
              <a:off x="8869194" y="2623599"/>
              <a:ext cx="547200" cy="54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8" name="TextBox 9">
              <a:extLst>
                <a:ext uri="{FF2B5EF4-FFF2-40B4-BE49-F238E27FC236}">
                  <a16:creationId xmlns:a16="http://schemas.microsoft.com/office/drawing/2014/main" id="{DF040E9D-1686-56A8-B23F-DC240C3F31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83187" y="3192359"/>
              <a:ext cx="183420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 dirty="0"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Amazon S3</a:t>
              </a:r>
            </a:p>
            <a:p>
              <a:pPr algn="ctr" eaLnBrk="1" hangingPunct="1"/>
              <a:r>
                <a:rPr lang="ja-JP" altLang="en-US" sz="1200" dirty="0"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ログ保管用ストレージ</a:t>
              </a:r>
              <a:endParaRPr lang="en-US" altLang="en-US" sz="1200" dirty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99" name="カギ線コネクタ 104">
              <a:extLst>
                <a:ext uri="{FF2B5EF4-FFF2-40B4-BE49-F238E27FC236}">
                  <a16:creationId xmlns:a16="http://schemas.microsoft.com/office/drawing/2014/main" id="{8F896646-E6A3-F47D-5533-C3291F861BA7}"/>
                </a:ext>
              </a:extLst>
            </p:cNvPr>
            <p:cNvCxnSpPr>
              <a:cxnSpLocks/>
              <a:stCxn id="90" idx="3"/>
              <a:endCxn id="98" idx="2"/>
            </p:cNvCxnSpPr>
            <p:nvPr/>
          </p:nvCxnSpPr>
          <p:spPr>
            <a:xfrm flipV="1">
              <a:off x="8394037" y="3654024"/>
              <a:ext cx="806253" cy="1896476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2" name="TextBox 17">
              <a:extLst>
                <a:ext uri="{FF2B5EF4-FFF2-40B4-BE49-F238E27FC236}">
                  <a16:creationId xmlns:a16="http://schemas.microsoft.com/office/drawing/2014/main" id="{A2139AC3-A9FD-A8D8-D73D-5B8E929FAD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01391" y="1821838"/>
              <a:ext cx="229235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000"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Amazon Athena</a:t>
              </a:r>
            </a:p>
            <a:p>
              <a:pPr algn="ctr" eaLnBrk="1" hangingPunct="1"/>
              <a:r>
                <a:rPr lang="en-US" altLang="en-US" sz="1000"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ログの検索</a:t>
              </a:r>
            </a:p>
          </p:txBody>
        </p:sp>
        <p:cxnSp>
          <p:nvCxnSpPr>
            <p:cNvPr id="103" name="直線矢印コネクタ 102">
              <a:extLst>
                <a:ext uri="{FF2B5EF4-FFF2-40B4-BE49-F238E27FC236}">
                  <a16:creationId xmlns:a16="http://schemas.microsoft.com/office/drawing/2014/main" id="{34A86C0A-D26A-3C60-AE90-13C7F462D254}"/>
                </a:ext>
              </a:extLst>
            </p:cNvPr>
            <p:cNvCxnSpPr>
              <a:cxnSpLocks/>
            </p:cNvCxnSpPr>
            <p:nvPr/>
          </p:nvCxnSpPr>
          <p:spPr>
            <a:xfrm>
              <a:off x="9156103" y="2224597"/>
              <a:ext cx="0" cy="40604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4" name="TextBox 13">
              <a:extLst>
                <a:ext uri="{FF2B5EF4-FFF2-40B4-BE49-F238E27FC236}">
                  <a16:creationId xmlns:a16="http://schemas.microsoft.com/office/drawing/2014/main" id="{990899A8-A45D-5F9C-6E09-096BF9AC5C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62777" y="4319482"/>
              <a:ext cx="145931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000">
                  <a:latin typeface="Arial" panose="020B0604020202020204" pitchFamily="34" charset="0"/>
                  <a:cs typeface="Arial" panose="020B0604020202020204" pitchFamily="34" charset="0"/>
                </a:rPr>
                <a:t>AWS Lambda</a:t>
              </a:r>
            </a:p>
          </p:txBody>
        </p:sp>
        <p:pic>
          <p:nvPicPr>
            <p:cNvPr id="105" name="Graphic 10">
              <a:extLst>
                <a:ext uri="{FF2B5EF4-FFF2-40B4-BE49-F238E27FC236}">
                  <a16:creationId xmlns:a16="http://schemas.microsoft.com/office/drawing/2014/main" id="{3A6E7B4A-D80C-3EE4-9A72-46F7039D95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/>
          </p:blipFill>
          <p:spPr bwMode="auto">
            <a:xfrm>
              <a:off x="3448694" y="3889565"/>
              <a:ext cx="432000" cy="43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6" name="グループ化 105">
              <a:extLst>
                <a:ext uri="{FF2B5EF4-FFF2-40B4-BE49-F238E27FC236}">
                  <a16:creationId xmlns:a16="http://schemas.microsoft.com/office/drawing/2014/main" id="{7ED64CE8-37F9-7B5F-8DC3-6989B95D4657}"/>
                </a:ext>
              </a:extLst>
            </p:cNvPr>
            <p:cNvGrpSpPr/>
            <p:nvPr/>
          </p:nvGrpSpPr>
          <p:grpSpPr>
            <a:xfrm>
              <a:off x="2436283" y="5287957"/>
              <a:ext cx="1185862" cy="802955"/>
              <a:chOff x="2436283" y="5097457"/>
              <a:chExt cx="1185862" cy="802955"/>
            </a:xfrm>
          </p:grpSpPr>
          <p:sp>
            <p:nvSpPr>
              <p:cNvPr id="140" name="TextBox 25">
                <a:extLst>
                  <a:ext uri="{FF2B5EF4-FFF2-40B4-BE49-F238E27FC236}">
                    <a16:creationId xmlns:a16="http://schemas.microsoft.com/office/drawing/2014/main" id="{4BB75338-8779-2C7E-1631-C412DB97297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36283" y="5438747"/>
                <a:ext cx="1185862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200">
                    <a:latin typeface="Arial" panose="020B0604020202020204" pitchFamily="34" charset="0"/>
                    <a:ea typeface="Amazon Ember" panose="020B0603020204020204" pitchFamily="34" charset="0"/>
                    <a:cs typeface="Arial" panose="020B0604020202020204" pitchFamily="34" charset="0"/>
                  </a:rPr>
                  <a:t>コンテナ</a:t>
                </a:r>
              </a:p>
              <a:p>
                <a:pPr algn="ctr" eaLnBrk="1" hangingPunct="1"/>
                <a:r>
                  <a:rPr lang="en-US" altLang="en-US" sz="1200">
                    <a:latin typeface="Arial" panose="020B0604020202020204" pitchFamily="34" charset="0"/>
                    <a:ea typeface="Amazon Ember" panose="020B0603020204020204" pitchFamily="34" charset="0"/>
                    <a:cs typeface="Arial" panose="020B0604020202020204" pitchFamily="34" charset="0"/>
                  </a:rPr>
                  <a:t>（awslogs）</a:t>
                </a:r>
              </a:p>
            </p:txBody>
          </p:sp>
          <p:pic>
            <p:nvPicPr>
              <p:cNvPr id="141" name="Graphic 36">
                <a:extLst>
                  <a:ext uri="{FF2B5EF4-FFF2-40B4-BE49-F238E27FC236}">
                    <a16:creationId xmlns:a16="http://schemas.microsoft.com/office/drawing/2014/main" id="{5FF82CCC-3A8B-077D-F0FE-CA09D83736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2787735" y="5097457"/>
                <a:ext cx="457200" cy="457200"/>
              </a:xfrm>
              <a:prstGeom prst="rect">
                <a:avLst/>
              </a:prstGeom>
            </p:spPr>
          </p:pic>
          <p:sp>
            <p:nvSpPr>
              <p:cNvPr id="142" name="Rectangle 13">
                <a:extLst>
                  <a:ext uri="{FF2B5EF4-FFF2-40B4-BE49-F238E27FC236}">
                    <a16:creationId xmlns:a16="http://schemas.microsoft.com/office/drawing/2014/main" id="{6BE31C3B-D2F9-2708-1414-B381B49ECEFD}"/>
                  </a:ext>
                </a:extLst>
              </p:cNvPr>
              <p:cNvSpPr/>
              <p:nvPr/>
            </p:nvSpPr>
            <p:spPr>
              <a:xfrm>
                <a:off x="2524816" y="5100036"/>
                <a:ext cx="965360" cy="798489"/>
              </a:xfrm>
              <a:prstGeom prst="rect">
                <a:avLst/>
              </a:prstGeom>
              <a:noFill/>
              <a:ln w="15875">
                <a:solidFill>
                  <a:srgbClr val="ED71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02920" tIns="9144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07" name="グループ化 106">
              <a:extLst>
                <a:ext uri="{FF2B5EF4-FFF2-40B4-BE49-F238E27FC236}">
                  <a16:creationId xmlns:a16="http://schemas.microsoft.com/office/drawing/2014/main" id="{54A554EF-99C0-53A6-FC03-F632077954C5}"/>
                </a:ext>
              </a:extLst>
            </p:cNvPr>
            <p:cNvGrpSpPr/>
            <p:nvPr/>
          </p:nvGrpSpPr>
          <p:grpSpPr>
            <a:xfrm>
              <a:off x="2113876" y="2908866"/>
              <a:ext cx="1957918" cy="782653"/>
              <a:chOff x="1915582" y="3358809"/>
              <a:chExt cx="1957918" cy="782653"/>
            </a:xfrm>
          </p:grpSpPr>
          <p:pic>
            <p:nvPicPr>
              <p:cNvPr id="136" name="Graphic 36">
                <a:extLst>
                  <a:ext uri="{FF2B5EF4-FFF2-40B4-BE49-F238E27FC236}">
                    <a16:creationId xmlns:a16="http://schemas.microsoft.com/office/drawing/2014/main" id="{A6D25690-B505-747A-5AA0-0047FCD5B8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2272581" y="3384566"/>
                <a:ext cx="457200" cy="457200"/>
              </a:xfrm>
              <a:prstGeom prst="rect">
                <a:avLst/>
              </a:prstGeom>
            </p:spPr>
          </p:pic>
          <p:sp>
            <p:nvSpPr>
              <p:cNvPr id="137" name="TextBox 25">
                <a:extLst>
                  <a:ext uri="{FF2B5EF4-FFF2-40B4-BE49-F238E27FC236}">
                    <a16:creationId xmlns:a16="http://schemas.microsoft.com/office/drawing/2014/main" id="{53B819FE-7BD2-7C00-C0C9-F0001387754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15582" y="3679797"/>
                <a:ext cx="1957918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200">
                    <a:latin typeface="Arial" panose="020B0604020202020204" pitchFamily="34" charset="0"/>
                    <a:ea typeface="Amazon Ember" panose="020B0603020204020204" pitchFamily="34" charset="0"/>
                    <a:cs typeface="Arial" panose="020B0604020202020204" pitchFamily="34" charset="0"/>
                  </a:rPr>
                  <a:t>コンテナ</a:t>
                </a:r>
              </a:p>
              <a:p>
                <a:pPr algn="ctr" eaLnBrk="1" hangingPunct="1"/>
                <a:r>
                  <a:rPr lang="en-US" altLang="en-US" sz="1200">
                    <a:latin typeface="Arial" panose="020B0604020202020204" pitchFamily="34" charset="0"/>
                    <a:ea typeface="Amazon Ember" panose="020B0603020204020204" pitchFamily="34" charset="0"/>
                    <a:cs typeface="Arial" panose="020B0604020202020204" pitchFamily="34" charset="0"/>
                  </a:rPr>
                  <a:t>（FireLensサイドカー）</a:t>
                </a:r>
              </a:p>
            </p:txBody>
          </p:sp>
          <p:sp>
            <p:nvSpPr>
              <p:cNvPr id="138" name="Rectangle 13">
                <a:extLst>
                  <a:ext uri="{FF2B5EF4-FFF2-40B4-BE49-F238E27FC236}">
                    <a16:creationId xmlns:a16="http://schemas.microsoft.com/office/drawing/2014/main" id="{BD5F6C02-12B6-CB4D-C783-2CDAE2F3AEBD}"/>
                  </a:ext>
                </a:extLst>
              </p:cNvPr>
              <p:cNvSpPr/>
              <p:nvPr/>
            </p:nvSpPr>
            <p:spPr>
              <a:xfrm>
                <a:off x="1996781" y="3361387"/>
                <a:ext cx="1750971" cy="759854"/>
              </a:xfrm>
              <a:prstGeom prst="rect">
                <a:avLst/>
              </a:prstGeom>
              <a:noFill/>
              <a:ln w="15875">
                <a:solidFill>
                  <a:srgbClr val="ED71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02920" tIns="9144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39" name="Graphic 35">
                <a:extLst>
                  <a:ext uri="{FF2B5EF4-FFF2-40B4-BE49-F238E27FC236}">
                    <a16:creationId xmlns:a16="http://schemas.microsoft.com/office/drawing/2014/main" id="{58D15E17-8154-218C-D713-594FCD741B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p:blipFill>
            <p:spPr>
              <a:xfrm>
                <a:off x="3099618" y="3358809"/>
                <a:ext cx="457200" cy="457200"/>
              </a:xfrm>
              <a:prstGeom prst="rect">
                <a:avLst/>
              </a:prstGeom>
            </p:spPr>
          </p:pic>
        </p:grpSp>
        <p:sp>
          <p:nvSpPr>
            <p:cNvPr id="108" name="TextBox 20">
              <a:extLst>
                <a:ext uri="{FF2B5EF4-FFF2-40B4-BE49-F238E27FC236}">
                  <a16:creationId xmlns:a16="http://schemas.microsoft.com/office/drawing/2014/main" id="{890E33F7-178F-9BF2-F1D4-6910DABB80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994" y="4325053"/>
              <a:ext cx="143351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100"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Amazon Aurora</a:t>
              </a:r>
            </a:p>
          </p:txBody>
        </p:sp>
        <p:pic>
          <p:nvPicPr>
            <p:cNvPr id="109" name="Graphic 55">
              <a:extLst>
                <a:ext uri="{FF2B5EF4-FFF2-40B4-BE49-F238E27FC236}">
                  <a16:creationId xmlns:a16="http://schemas.microsoft.com/office/drawing/2014/main" id="{CBB3CBD0-6554-B1A4-82A5-9ABB483B54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3451257" y="4530870"/>
              <a:ext cx="457200" cy="457200"/>
            </a:xfrm>
            <a:prstGeom prst="rect">
              <a:avLst/>
            </a:prstGeom>
          </p:spPr>
        </p:pic>
        <p:pic>
          <p:nvPicPr>
            <p:cNvPr id="110" name="Graphic 6">
              <a:extLst>
                <a:ext uri="{FF2B5EF4-FFF2-40B4-BE49-F238E27FC236}">
                  <a16:creationId xmlns:a16="http://schemas.microsoft.com/office/drawing/2014/main" id="{89C083FB-70BF-B58D-20BA-5B90BDD204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rcRect/>
            <a:stretch/>
          </p:blipFill>
          <p:spPr bwMode="auto">
            <a:xfrm>
              <a:off x="3460957" y="2092383"/>
              <a:ext cx="432000" cy="43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1" name="TextBox 12">
              <a:extLst>
                <a:ext uri="{FF2B5EF4-FFF2-40B4-BE49-F238E27FC236}">
                  <a16:creationId xmlns:a16="http://schemas.microsoft.com/office/drawing/2014/main" id="{80917553-1CB0-2104-070E-8DCF575A56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67010" y="2492185"/>
              <a:ext cx="1873229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900"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Elastic Load Balancing</a:t>
              </a:r>
            </a:p>
          </p:txBody>
        </p:sp>
        <p:cxnSp>
          <p:nvCxnSpPr>
            <p:cNvPr id="112" name="カギ線コネクタ 80">
              <a:extLst>
                <a:ext uri="{FF2B5EF4-FFF2-40B4-BE49-F238E27FC236}">
                  <a16:creationId xmlns:a16="http://schemas.microsoft.com/office/drawing/2014/main" id="{4DBAA854-74CA-8616-C417-D62002128A83}"/>
                </a:ext>
              </a:extLst>
            </p:cNvPr>
            <p:cNvCxnSpPr>
              <a:cxnSpLocks/>
            </p:cNvCxnSpPr>
            <p:nvPr/>
          </p:nvCxnSpPr>
          <p:spPr>
            <a:xfrm>
              <a:off x="3948815" y="3261437"/>
              <a:ext cx="3882579" cy="2254460"/>
            </a:xfrm>
            <a:prstGeom prst="bentConnector3">
              <a:avLst>
                <a:gd name="adj1" fmla="val 78869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4" name="TextBox 12">
              <a:extLst>
                <a:ext uri="{FF2B5EF4-FFF2-40B4-BE49-F238E27FC236}">
                  <a16:creationId xmlns:a16="http://schemas.microsoft.com/office/drawing/2014/main" id="{B58857DD-A8F7-5FF2-F6E1-EA44173026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65997" y="1836386"/>
              <a:ext cx="664814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 dirty="0" err="1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運用者</a:t>
              </a:r>
              <a:endParaRPr lang="en-US" altLang="en-US" sz="12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endParaRPr>
            </a:p>
          </p:txBody>
        </p:sp>
        <p:pic>
          <p:nvPicPr>
            <p:cNvPr id="115" name="Graphic 23">
              <a:extLst>
                <a:ext uri="{FF2B5EF4-FFF2-40B4-BE49-F238E27FC236}">
                  <a16:creationId xmlns:a16="http://schemas.microsoft.com/office/drawing/2014/main" id="{EFB01F40-0BE7-FF23-8488-A66BD640BA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 bwMode="auto">
            <a:xfrm flipH="1">
              <a:off x="10527040" y="1315882"/>
              <a:ext cx="469900" cy="469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16" name="直線矢印コネクタ 115">
              <a:extLst>
                <a:ext uri="{FF2B5EF4-FFF2-40B4-BE49-F238E27FC236}">
                  <a16:creationId xmlns:a16="http://schemas.microsoft.com/office/drawing/2014/main" id="{93705C78-C6BB-ABAE-B6F5-9F60634B2EA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527416" y="1516792"/>
              <a:ext cx="93914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17" name="Graphic 7">
              <a:extLst>
                <a:ext uri="{FF2B5EF4-FFF2-40B4-BE49-F238E27FC236}">
                  <a16:creationId xmlns:a16="http://schemas.microsoft.com/office/drawing/2014/main" id="{BACDDB26-C0AB-2A0D-EECF-2582370BCF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rcRect/>
            <a:stretch/>
          </p:blipFill>
          <p:spPr bwMode="auto">
            <a:xfrm>
              <a:off x="2342961" y="3907030"/>
              <a:ext cx="432000" cy="43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8" name="Graphic 19">
              <a:extLst>
                <a:ext uri="{FF2B5EF4-FFF2-40B4-BE49-F238E27FC236}">
                  <a16:creationId xmlns:a16="http://schemas.microsoft.com/office/drawing/2014/main" id="{E3F01DC6-7146-80FC-7CE9-76E8B1F516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rcRect/>
            <a:stretch/>
          </p:blipFill>
          <p:spPr bwMode="auto">
            <a:xfrm>
              <a:off x="2317536" y="2085030"/>
              <a:ext cx="432000" cy="43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9" name="TextBox 11">
              <a:extLst>
                <a:ext uri="{FF2B5EF4-FFF2-40B4-BE49-F238E27FC236}">
                  <a16:creationId xmlns:a16="http://schemas.microsoft.com/office/drawing/2014/main" id="{DE7EA6F2-D6F4-D825-C581-D70B9ADD75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76174" y="2478538"/>
              <a:ext cx="229235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900"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Amazon CloudFront</a:t>
              </a:r>
            </a:p>
          </p:txBody>
        </p:sp>
        <p:cxnSp>
          <p:nvCxnSpPr>
            <p:cNvPr id="120" name="カギ線コネクタ 51">
              <a:extLst>
                <a:ext uri="{FF2B5EF4-FFF2-40B4-BE49-F238E27FC236}">
                  <a16:creationId xmlns:a16="http://schemas.microsoft.com/office/drawing/2014/main" id="{871F51BD-F69A-8CE9-2F33-4C2AAA3166A2}"/>
                </a:ext>
              </a:extLst>
            </p:cNvPr>
            <p:cNvCxnSpPr>
              <a:cxnSpLocks/>
              <a:stCxn id="121" idx="3"/>
              <a:endCxn id="97" idx="1"/>
            </p:cNvCxnSpPr>
            <p:nvPr/>
          </p:nvCxnSpPr>
          <p:spPr>
            <a:xfrm>
              <a:off x="4330700" y="2400301"/>
              <a:ext cx="4538494" cy="496898"/>
            </a:xfrm>
            <a:prstGeom prst="bentConnector3">
              <a:avLst>
                <a:gd name="adj1" fmla="val 29672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1" name="Rectangle 115">
              <a:extLst>
                <a:ext uri="{FF2B5EF4-FFF2-40B4-BE49-F238E27FC236}">
                  <a16:creationId xmlns:a16="http://schemas.microsoft.com/office/drawing/2014/main" id="{DF520917-6FC6-DDE1-B137-3456C36E085C}"/>
                </a:ext>
              </a:extLst>
            </p:cNvPr>
            <p:cNvSpPr/>
            <p:nvPr/>
          </p:nvSpPr>
          <p:spPr>
            <a:xfrm>
              <a:off x="1949450" y="2000251"/>
              <a:ext cx="2381250" cy="800100"/>
            </a:xfrm>
            <a:prstGeom prst="rect">
              <a:avLst/>
            </a:prstGeom>
            <a:noFill/>
            <a:ln w="15875">
              <a:solidFill>
                <a:srgbClr val="7D899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Rectangle 115">
              <a:extLst>
                <a:ext uri="{FF2B5EF4-FFF2-40B4-BE49-F238E27FC236}">
                  <a16:creationId xmlns:a16="http://schemas.microsoft.com/office/drawing/2014/main" id="{32514CF5-4530-0F45-1E72-02A0E4CF7E9B}"/>
                </a:ext>
              </a:extLst>
            </p:cNvPr>
            <p:cNvSpPr/>
            <p:nvPr/>
          </p:nvSpPr>
          <p:spPr>
            <a:xfrm>
              <a:off x="1968500" y="3784600"/>
              <a:ext cx="2381250" cy="1377949"/>
            </a:xfrm>
            <a:prstGeom prst="rect">
              <a:avLst/>
            </a:prstGeom>
            <a:noFill/>
            <a:ln w="15875">
              <a:solidFill>
                <a:srgbClr val="7D899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3" name="TextBox 20">
              <a:extLst>
                <a:ext uri="{FF2B5EF4-FFF2-40B4-BE49-F238E27FC236}">
                  <a16:creationId xmlns:a16="http://schemas.microsoft.com/office/drawing/2014/main" id="{F532F47C-4A69-1A6C-F392-88336CB4BA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4161" y="4894263"/>
              <a:ext cx="143351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Flow logs</a:t>
              </a:r>
            </a:p>
          </p:txBody>
        </p:sp>
        <p:cxnSp>
          <p:nvCxnSpPr>
            <p:cNvPr id="124" name="カギ線コネクタ 133">
              <a:extLst>
                <a:ext uri="{FF2B5EF4-FFF2-40B4-BE49-F238E27FC236}">
                  <a16:creationId xmlns:a16="http://schemas.microsoft.com/office/drawing/2014/main" id="{50CF0C64-7EA1-009A-5592-F3E59B6CC695}"/>
                </a:ext>
              </a:extLst>
            </p:cNvPr>
            <p:cNvCxnSpPr>
              <a:cxnSpLocks/>
            </p:cNvCxnSpPr>
            <p:nvPr/>
          </p:nvCxnSpPr>
          <p:spPr>
            <a:xfrm>
              <a:off x="4355215" y="4283787"/>
              <a:ext cx="1149300" cy="1295400"/>
            </a:xfrm>
            <a:prstGeom prst="bentConnector3">
              <a:avLst>
                <a:gd name="adj1" fmla="val 22927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5" name="直線矢印コネクタ 124">
              <a:extLst>
                <a:ext uri="{FF2B5EF4-FFF2-40B4-BE49-F238E27FC236}">
                  <a16:creationId xmlns:a16="http://schemas.microsoft.com/office/drawing/2014/main" id="{16EEC94A-4242-EF6C-BE34-04F554554907}"/>
                </a:ext>
              </a:extLst>
            </p:cNvPr>
            <p:cNvCxnSpPr>
              <a:cxnSpLocks/>
            </p:cNvCxnSpPr>
            <p:nvPr/>
          </p:nvCxnSpPr>
          <p:spPr>
            <a:xfrm>
              <a:off x="3954984" y="3056937"/>
              <a:ext cx="492354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28" name="Graphic 8">
              <a:extLst>
                <a:ext uri="{FF2B5EF4-FFF2-40B4-BE49-F238E27FC236}">
                  <a16:creationId xmlns:a16="http://schemas.microsoft.com/office/drawing/2014/main" id="{36C5820C-4717-9AC9-EC74-D27B1657CA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/>
          </p:blipFill>
          <p:spPr bwMode="auto">
            <a:xfrm>
              <a:off x="2369780" y="4564708"/>
              <a:ext cx="432000" cy="43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9" name="TextBox 20">
              <a:extLst>
                <a:ext uri="{FF2B5EF4-FFF2-40B4-BE49-F238E27FC236}">
                  <a16:creationId xmlns:a16="http://schemas.microsoft.com/office/drawing/2014/main" id="{376E4966-20DF-CC9E-1B79-B22C5B77AC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43013" y="4939650"/>
              <a:ext cx="143351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100"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Amazon S3</a:t>
              </a:r>
            </a:p>
          </p:txBody>
        </p:sp>
        <p:sp>
          <p:nvSpPr>
            <p:cNvPr id="130" name="TextBox 20">
              <a:extLst>
                <a:ext uri="{FF2B5EF4-FFF2-40B4-BE49-F238E27FC236}">
                  <a16:creationId xmlns:a16="http://schemas.microsoft.com/office/drawing/2014/main" id="{1D1B88D9-ED77-D380-D2F9-8A5C40E854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25707" y="4442227"/>
              <a:ext cx="1891287" cy="600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ja-JP" altLang="en-US" sz="1100" b="0" i="0">
                  <a:solidFill>
                    <a:srgbClr val="000000"/>
                  </a:solidFill>
                  <a:effectLst/>
                  <a:latin typeface="Meiryo UI" panose="020B0604030504040204" pitchFamily="34" charset="-128"/>
                  <a:ea typeface="Meiryo UI" panose="020B0604030504040204" pitchFamily="34" charset="-128"/>
                </a:rPr>
                <a:t>システム内のインスタンス・サービスの死活監視や性能監視等を行う機能</a:t>
              </a:r>
              <a:endParaRPr lang="en-US" altLang="ja-JP" sz="1100" dirty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31" name="カギ線コネクタ 30">
              <a:extLst>
                <a:ext uri="{FF2B5EF4-FFF2-40B4-BE49-F238E27FC236}">
                  <a16:creationId xmlns:a16="http://schemas.microsoft.com/office/drawing/2014/main" id="{E0524506-68F4-C0A5-9D8D-B6B45B2F47E0}"/>
                </a:ext>
              </a:extLst>
            </p:cNvPr>
            <p:cNvCxnSpPr>
              <a:cxnSpLocks/>
              <a:stCxn id="114" idx="2"/>
              <a:endCxn id="85" idx="2"/>
            </p:cNvCxnSpPr>
            <p:nvPr/>
          </p:nvCxnSpPr>
          <p:spPr>
            <a:xfrm rot="5400000">
              <a:off x="6195077" y="1862952"/>
              <a:ext cx="4352895" cy="4853761"/>
            </a:xfrm>
            <a:prstGeom prst="bentConnector3">
              <a:avLst>
                <a:gd name="adj1" fmla="val 118782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32" name="Graphic 14">
              <a:extLst>
                <a:ext uri="{FF2B5EF4-FFF2-40B4-BE49-F238E27FC236}">
                  <a16:creationId xmlns:a16="http://schemas.microsoft.com/office/drawing/2014/main" id="{A5291250-47EA-43A7-E1EE-4A8553C113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rcRect/>
            <a:stretch/>
          </p:blipFill>
          <p:spPr bwMode="auto">
            <a:xfrm>
              <a:off x="8928434" y="1287307"/>
              <a:ext cx="547200" cy="54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4" name="TextBox 31">
              <a:extLst>
                <a:ext uri="{FF2B5EF4-FFF2-40B4-BE49-F238E27FC236}">
                  <a16:creationId xmlns:a16="http://schemas.microsoft.com/office/drawing/2014/main" id="{389F5AF7-8629-8218-5446-091C9ACC35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94176" y="6718526"/>
              <a:ext cx="1163639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050"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Logs Insight</a:t>
              </a:r>
            </a:p>
          </p:txBody>
        </p:sp>
        <p:pic>
          <p:nvPicPr>
            <p:cNvPr id="135" name="Graphic 60">
              <a:extLst>
                <a:ext uri="{FF2B5EF4-FFF2-40B4-BE49-F238E27FC236}">
                  <a16:creationId xmlns:a16="http://schemas.microsoft.com/office/drawing/2014/main" id="{A2FBD78B-593A-28E1-FB1F-0089799785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p:blipFill>
          <p:spPr>
            <a:xfrm>
              <a:off x="5346230" y="6349918"/>
              <a:ext cx="457200" cy="45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289625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72673991-03FC-BF42-D552-54E336873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/>
              <a:t>5-2-16-1</a:t>
            </a:r>
            <a:r>
              <a:rPr kumimoji="1" lang="en-US" altLang="ja-JP" dirty="0"/>
              <a:t>. </a:t>
            </a:r>
            <a:r>
              <a:rPr kumimoji="1" lang="ja-JP" altLang="en-US" dirty="0"/>
              <a:t>ログ管理</a:t>
            </a:r>
            <a:r>
              <a:rPr kumimoji="1" lang="en-US" altLang="ja-JP" dirty="0"/>
              <a:t>_</a:t>
            </a:r>
            <a:r>
              <a:rPr kumimoji="1" lang="ja-JP" altLang="en-US" dirty="0"/>
              <a:t>ログ管理機能（パターン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ログ保管後、可視化</a:t>
            </a:r>
            <a:r>
              <a:rPr kumimoji="1" lang="en-US" altLang="ja-JP" dirty="0"/>
              <a:t>/</a:t>
            </a:r>
            <a:r>
              <a:rPr kumimoji="1" lang="ja-JP" altLang="en-US" dirty="0"/>
              <a:t>分析実施）</a:t>
            </a: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AF0FEA2A-895B-AEC5-1C84-F2F0693005A6}"/>
              </a:ext>
            </a:extLst>
          </p:cNvPr>
          <p:cNvGrpSpPr/>
          <p:nvPr/>
        </p:nvGrpSpPr>
        <p:grpSpPr>
          <a:xfrm>
            <a:off x="3645548" y="2136527"/>
            <a:ext cx="10709566" cy="6987431"/>
            <a:chOff x="421245" y="706033"/>
            <a:chExt cx="10709566" cy="6987431"/>
          </a:xfrm>
        </p:grpSpPr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BB6D2C98-07CD-2BE0-5656-B3129B68B084}"/>
                </a:ext>
              </a:extLst>
            </p:cNvPr>
            <p:cNvSpPr/>
            <p:nvPr/>
          </p:nvSpPr>
          <p:spPr>
            <a:xfrm>
              <a:off x="5727699" y="818535"/>
              <a:ext cx="1513759" cy="1810365"/>
            </a:xfrm>
            <a:prstGeom prst="rect">
              <a:avLst/>
            </a:prstGeom>
            <a:solidFill>
              <a:srgbClr val="45DAFF">
                <a:alpha val="30196"/>
              </a:srgbClr>
            </a:solidFill>
            <a:ln w="28575">
              <a:noFill/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/>
              <a:endParaRPr kumimoji="1" lang="ja-JP" altLang="en-US" sz="160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endParaRPr>
            </a:p>
          </p:txBody>
        </p:sp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392D57E9-8D01-A6FF-D3C5-A21B8C91BA35}"/>
                </a:ext>
              </a:extLst>
            </p:cNvPr>
            <p:cNvSpPr/>
            <p:nvPr/>
          </p:nvSpPr>
          <p:spPr>
            <a:xfrm>
              <a:off x="4793225" y="5161935"/>
              <a:ext cx="2448234" cy="2330246"/>
            </a:xfrm>
            <a:prstGeom prst="rect">
              <a:avLst/>
            </a:prstGeom>
            <a:solidFill>
              <a:srgbClr val="45DAFF">
                <a:alpha val="30196"/>
              </a:srgbClr>
            </a:solidFill>
            <a:ln w="28575">
              <a:noFill/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/>
              <a:endParaRPr kumimoji="1" lang="ja-JP" altLang="en-US" sz="160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endParaRPr>
            </a:p>
          </p:txBody>
        </p:sp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2FD1E03B-9B1C-A92B-0FD2-8AFD1CE0DFDC}"/>
                </a:ext>
              </a:extLst>
            </p:cNvPr>
            <p:cNvSpPr/>
            <p:nvPr/>
          </p:nvSpPr>
          <p:spPr>
            <a:xfrm>
              <a:off x="7241457" y="831496"/>
              <a:ext cx="2772217" cy="6660685"/>
            </a:xfrm>
            <a:prstGeom prst="rect">
              <a:avLst/>
            </a:prstGeom>
            <a:solidFill>
              <a:srgbClr val="45DAFF">
                <a:alpha val="30196"/>
              </a:srgbClr>
            </a:solidFill>
            <a:ln w="28575">
              <a:noFill/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t"/>
            <a:lstStyle/>
            <a:p>
              <a:pPr algn="r"/>
              <a:r>
                <a:rPr kumimoji="1" lang="ja-JP" altLang="en-US" sz="1400">
                  <a:solidFill>
                    <a:schemeClr val="tx1"/>
                  </a:solidFill>
                  <a:latin typeface="Meiryo UI"/>
                  <a:ea typeface="Meiryo UI"/>
                </a:rPr>
                <a:t>ログ管理</a:t>
              </a:r>
              <a:r>
                <a:rPr kumimoji="1" lang="en-US" altLang="ja-JP" sz="1400" dirty="0">
                  <a:solidFill>
                    <a:schemeClr val="tx1"/>
                  </a:solidFill>
                  <a:latin typeface="Meiryo UI"/>
                  <a:ea typeface="Meiryo UI"/>
                </a:rPr>
                <a:t>_</a:t>
              </a:r>
              <a:br>
                <a:rPr lang="en-US" altLang="ja-JP" sz="1400" dirty="0">
                  <a:latin typeface="Meiryo UI" panose="020B0604030504040204" pitchFamily="34" charset="-128"/>
                  <a:ea typeface="Meiryo UI" panose="020B0604030504040204" pitchFamily="34" charset="-128"/>
                </a:rPr>
              </a:br>
              <a:r>
                <a:rPr kumimoji="1" lang="ja-JP" altLang="en-US" sz="1400">
                  <a:solidFill>
                    <a:schemeClr val="tx1"/>
                  </a:solidFill>
                  <a:latin typeface="Meiryo UI"/>
                  <a:ea typeface="Meiryo UI"/>
                </a:rPr>
                <a:t>ログ管理機能</a:t>
              </a:r>
              <a:endParaRPr lang="ja-JP" altLang="en-US" sz="1400">
                <a:solidFill>
                  <a:schemeClr val="tx1"/>
                </a:solidFill>
                <a:latin typeface="Meiryo UI"/>
                <a:ea typeface="Meiryo UI"/>
              </a:endParaRPr>
            </a:p>
          </p:txBody>
        </p:sp>
        <p:sp>
          <p:nvSpPr>
            <p:cNvPr id="8" name="TextBox 12">
              <a:extLst>
                <a:ext uri="{FF2B5EF4-FFF2-40B4-BE49-F238E27FC236}">
                  <a16:creationId xmlns:a16="http://schemas.microsoft.com/office/drawing/2014/main" id="{E39F63A7-06EA-2300-4F20-771D3DEC31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1245" y="4081522"/>
              <a:ext cx="664814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 dirty="0" err="1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利用者</a:t>
              </a:r>
              <a:endParaRPr lang="en-US" altLang="en-US" sz="12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endParaRPr>
            </a:p>
          </p:txBody>
        </p:sp>
        <p:pic>
          <p:nvPicPr>
            <p:cNvPr id="9" name="Graphic 23">
              <a:extLst>
                <a:ext uri="{FF2B5EF4-FFF2-40B4-BE49-F238E27FC236}">
                  <a16:creationId xmlns:a16="http://schemas.microsoft.com/office/drawing/2014/main" id="{7F386EB4-82D4-1CA8-5BA1-FDB4E89A81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 bwMode="auto">
            <a:xfrm flipH="1">
              <a:off x="482288" y="3561018"/>
              <a:ext cx="469900" cy="469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0" name="直線矢印コネクタ 9">
              <a:extLst>
                <a:ext uri="{FF2B5EF4-FFF2-40B4-BE49-F238E27FC236}">
                  <a16:creationId xmlns:a16="http://schemas.microsoft.com/office/drawing/2014/main" id="{7BF2AA56-F334-80FA-F172-BB30FE73BDB5}"/>
                </a:ext>
              </a:extLst>
            </p:cNvPr>
            <p:cNvCxnSpPr>
              <a:cxnSpLocks/>
              <a:stCxn id="9" idx="1"/>
              <a:endCxn id="13" idx="1"/>
            </p:cNvCxnSpPr>
            <p:nvPr/>
          </p:nvCxnSpPr>
          <p:spPr>
            <a:xfrm>
              <a:off x="952188" y="3795968"/>
              <a:ext cx="900364" cy="973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Rectangle 78">
              <a:extLst>
                <a:ext uri="{FF2B5EF4-FFF2-40B4-BE49-F238E27FC236}">
                  <a16:creationId xmlns:a16="http://schemas.microsoft.com/office/drawing/2014/main" id="{5129D090-6E0B-EA46-02D9-66B9C019AB2E}"/>
                </a:ext>
              </a:extLst>
            </p:cNvPr>
            <p:cNvSpPr/>
            <p:nvPr/>
          </p:nvSpPr>
          <p:spPr>
            <a:xfrm>
              <a:off x="1569124" y="707621"/>
              <a:ext cx="8571163" cy="6985843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2920" tIns="9144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AWS Cloud</a:t>
              </a:r>
            </a:p>
          </p:txBody>
        </p:sp>
        <p:pic>
          <p:nvPicPr>
            <p:cNvPr id="12" name="Graphic 79">
              <a:extLst>
                <a:ext uri="{FF2B5EF4-FFF2-40B4-BE49-F238E27FC236}">
                  <a16:creationId xmlns:a16="http://schemas.microsoft.com/office/drawing/2014/main" id="{A33CC8A4-D3E8-8200-6679-850743D5D5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1569125" y="706033"/>
              <a:ext cx="381000" cy="381000"/>
            </a:xfrm>
            <a:prstGeom prst="rect">
              <a:avLst/>
            </a:prstGeom>
          </p:spPr>
        </p:pic>
        <p:sp>
          <p:nvSpPr>
            <p:cNvPr id="13" name="Rectangle 115">
              <a:extLst>
                <a:ext uri="{FF2B5EF4-FFF2-40B4-BE49-F238E27FC236}">
                  <a16:creationId xmlns:a16="http://schemas.microsoft.com/office/drawing/2014/main" id="{01E60872-7108-26F7-3A6D-EA6446E50837}"/>
                </a:ext>
              </a:extLst>
            </p:cNvPr>
            <p:cNvSpPr/>
            <p:nvPr/>
          </p:nvSpPr>
          <p:spPr>
            <a:xfrm>
              <a:off x="1852552" y="1442434"/>
              <a:ext cx="2623914" cy="4726545"/>
            </a:xfrm>
            <a:prstGeom prst="rect">
              <a:avLst/>
            </a:prstGeom>
            <a:noFill/>
            <a:ln w="15875">
              <a:solidFill>
                <a:srgbClr val="7D899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Box 20">
              <a:extLst>
                <a:ext uri="{FF2B5EF4-FFF2-40B4-BE49-F238E27FC236}">
                  <a16:creationId xmlns:a16="http://schemas.microsoft.com/office/drawing/2014/main" id="{4AF0EAEF-2E26-530F-0740-90AEC5A855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8546" y="1743271"/>
              <a:ext cx="273898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ja-JP" altLang="en-US" sz="1200" dirty="0"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保管対象となる情報を提供する</a:t>
              </a:r>
              <a:endParaRPr lang="en-US" altLang="ja-JP" sz="1200" dirty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5" name="Graphic 17">
              <a:extLst>
                <a:ext uri="{FF2B5EF4-FFF2-40B4-BE49-F238E27FC236}">
                  <a16:creationId xmlns:a16="http://schemas.microsoft.com/office/drawing/2014/main" id="{3ACFF42C-E326-7C9B-A193-44AE7C3AAA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 bwMode="auto">
            <a:xfrm>
              <a:off x="5577403" y="5425723"/>
              <a:ext cx="547200" cy="54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Box 9">
              <a:extLst>
                <a:ext uri="{FF2B5EF4-FFF2-40B4-BE49-F238E27FC236}">
                  <a16:creationId xmlns:a16="http://schemas.microsoft.com/office/drawing/2014/main" id="{265ADBF0-A7E4-A220-CA7F-DB85CA36FC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3074" y="6004615"/>
              <a:ext cx="224313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Amazon CloudWatch Logs</a:t>
              </a:r>
            </a:p>
            <a:p>
              <a:pPr algn="ctr" eaLnBrk="1" hangingPunct="1"/>
              <a:r>
                <a:rPr lang="en-US" altLang="en-US" sz="1200" dirty="0" err="1"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ログ監視</a:t>
              </a:r>
            </a:p>
          </p:txBody>
        </p:sp>
        <p:cxnSp>
          <p:nvCxnSpPr>
            <p:cNvPr id="17" name="直線矢印コネクタ 16">
              <a:extLst>
                <a:ext uri="{FF2B5EF4-FFF2-40B4-BE49-F238E27FC236}">
                  <a16:creationId xmlns:a16="http://schemas.microsoft.com/office/drawing/2014/main" id="{6D6A9BD8-5AFA-7EDF-9598-E57EA83B6B1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92500" y="5718803"/>
              <a:ext cx="2015131" cy="484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Rectangle 115">
              <a:extLst>
                <a:ext uri="{FF2B5EF4-FFF2-40B4-BE49-F238E27FC236}">
                  <a16:creationId xmlns:a16="http://schemas.microsoft.com/office/drawing/2014/main" id="{CA3C94B4-40F9-79B3-4C3A-2FFFC50B0F4A}"/>
                </a:ext>
              </a:extLst>
            </p:cNvPr>
            <p:cNvSpPr/>
            <p:nvPr/>
          </p:nvSpPr>
          <p:spPr>
            <a:xfrm>
              <a:off x="4981433" y="4070556"/>
              <a:ext cx="1910686" cy="2980376"/>
            </a:xfrm>
            <a:prstGeom prst="rect">
              <a:avLst/>
            </a:prstGeom>
            <a:noFill/>
            <a:ln w="15875">
              <a:solidFill>
                <a:srgbClr val="7D899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Box 20">
              <a:extLst>
                <a:ext uri="{FF2B5EF4-FFF2-40B4-BE49-F238E27FC236}">
                  <a16:creationId xmlns:a16="http://schemas.microsoft.com/office/drawing/2014/main" id="{37B19FCD-3F6C-931C-2A9D-670CE7867A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72051" y="4116454"/>
              <a:ext cx="191192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ja-JP" altLang="en-US" sz="1600" dirty="0"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連携機能</a:t>
              </a:r>
              <a:endParaRPr lang="en-US" altLang="ja-JP" sz="1600" dirty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1" name="Graphic 12">
              <a:extLst>
                <a:ext uri="{FF2B5EF4-FFF2-40B4-BE49-F238E27FC236}">
                  <a16:creationId xmlns:a16="http://schemas.microsoft.com/office/drawing/2014/main" id="{A4997A48-D79E-F58F-3A08-0DC8D12C13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/>
          </p:blipFill>
          <p:spPr bwMode="auto">
            <a:xfrm>
              <a:off x="7846837" y="5276900"/>
              <a:ext cx="547200" cy="54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xtBox 19">
              <a:extLst>
                <a:ext uri="{FF2B5EF4-FFF2-40B4-BE49-F238E27FC236}">
                  <a16:creationId xmlns:a16="http://schemas.microsoft.com/office/drawing/2014/main" id="{4A4948C3-1F31-EF2F-A56A-98B379ACBC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53039" y="5827989"/>
              <a:ext cx="227965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40" tIns="45720" rIns="91440" bIns="45720" anchor="t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 dirty="0">
                  <a:latin typeface="Arial"/>
                  <a:ea typeface="Amazon Ember" panose="020B0603020204020204" pitchFamily="34" charset="0"/>
                  <a:cs typeface="Arial"/>
                </a:rPr>
                <a:t>Amazon Kinesis</a:t>
              </a:r>
              <a:br>
                <a:rPr lang="en-US" altLang="en-US" sz="1200"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</a:br>
              <a:r>
                <a:rPr lang="en-US" altLang="en-US" sz="1200"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Data Firehose</a:t>
              </a:r>
            </a:p>
            <a:p>
              <a:pPr algn="ctr" eaLnBrk="1" hangingPunct="1"/>
              <a:r>
                <a:rPr lang="en-US" altLang="en-US" sz="1200" dirty="0" err="1"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ログストリーミングデータの抽出・変換・ロード</a:t>
              </a:r>
            </a:p>
          </p:txBody>
        </p:sp>
        <p:cxnSp>
          <p:nvCxnSpPr>
            <p:cNvPr id="23" name="直線矢印コネクタ 22">
              <a:extLst>
                <a:ext uri="{FF2B5EF4-FFF2-40B4-BE49-F238E27FC236}">
                  <a16:creationId xmlns:a16="http://schemas.microsoft.com/office/drawing/2014/main" id="{2F65DFE0-262F-6489-3389-DDB3F6E1F602}"/>
                </a:ext>
              </a:extLst>
            </p:cNvPr>
            <p:cNvCxnSpPr>
              <a:cxnSpLocks/>
              <a:stCxn id="15" idx="3"/>
            </p:cNvCxnSpPr>
            <p:nvPr/>
          </p:nvCxnSpPr>
          <p:spPr>
            <a:xfrm>
              <a:off x="6124603" y="5699323"/>
              <a:ext cx="170679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FC6AAFC8-F4C6-53B1-40AE-D822201A45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/>
          </p:blipFill>
          <p:spPr bwMode="auto">
            <a:xfrm>
              <a:off x="2764666" y="6562569"/>
              <a:ext cx="547200" cy="54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TextBox 15">
              <a:extLst>
                <a:ext uri="{FF2B5EF4-FFF2-40B4-BE49-F238E27FC236}">
                  <a16:creationId xmlns:a16="http://schemas.microsoft.com/office/drawing/2014/main" id="{7B1A8719-407B-7862-B2FA-731AE76099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11444" y="7138970"/>
              <a:ext cx="220186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AWS CloudTrail</a:t>
              </a:r>
            </a:p>
            <a:p>
              <a:pPr algn="ctr" eaLnBrk="1" hangingPunct="1"/>
              <a:r>
                <a:rPr lang="en-US" altLang="en-US" sz="1200" dirty="0" err="1"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AWS操作ログ取得</a:t>
              </a:r>
            </a:p>
          </p:txBody>
        </p:sp>
        <p:cxnSp>
          <p:nvCxnSpPr>
            <p:cNvPr id="26" name="カギ線コネクタ 90">
              <a:extLst>
                <a:ext uri="{FF2B5EF4-FFF2-40B4-BE49-F238E27FC236}">
                  <a16:creationId xmlns:a16="http://schemas.microsoft.com/office/drawing/2014/main" id="{7E8718B0-EB63-49BE-6D5B-3DE8E665161E}"/>
                </a:ext>
              </a:extLst>
            </p:cNvPr>
            <p:cNvCxnSpPr>
              <a:cxnSpLocks/>
              <a:stCxn id="24" idx="3"/>
            </p:cNvCxnSpPr>
            <p:nvPr/>
          </p:nvCxnSpPr>
          <p:spPr>
            <a:xfrm flipV="1">
              <a:off x="3311866" y="5884606"/>
              <a:ext cx="2204031" cy="951563"/>
            </a:xfrm>
            <a:prstGeom prst="bentConnector3">
              <a:avLst>
                <a:gd name="adj1" fmla="val 58699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カギ線コネクタ 97">
              <a:extLst>
                <a:ext uri="{FF2B5EF4-FFF2-40B4-BE49-F238E27FC236}">
                  <a16:creationId xmlns:a16="http://schemas.microsoft.com/office/drawing/2014/main" id="{9AF2E3A6-A857-48D9-B2AB-DDFF0FCB0248}"/>
                </a:ext>
              </a:extLst>
            </p:cNvPr>
            <p:cNvCxnSpPr>
              <a:cxnSpLocks/>
            </p:cNvCxnSpPr>
            <p:nvPr/>
          </p:nvCxnSpPr>
          <p:spPr>
            <a:xfrm>
              <a:off x="3948815" y="3445587"/>
              <a:ext cx="1555700" cy="1974850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28" name="Graphic 8">
              <a:extLst>
                <a:ext uri="{FF2B5EF4-FFF2-40B4-BE49-F238E27FC236}">
                  <a16:creationId xmlns:a16="http://schemas.microsoft.com/office/drawing/2014/main" id="{8017C2D1-0CBC-16F2-D0CE-2B32AD2A2A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/>
          </p:blipFill>
          <p:spPr bwMode="auto">
            <a:xfrm>
              <a:off x="8869194" y="2623599"/>
              <a:ext cx="547200" cy="54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TextBox 9">
              <a:extLst>
                <a:ext uri="{FF2B5EF4-FFF2-40B4-BE49-F238E27FC236}">
                  <a16:creationId xmlns:a16="http://schemas.microsoft.com/office/drawing/2014/main" id="{B4C1D660-FE98-5045-1326-0792FD4A52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83187" y="3192359"/>
              <a:ext cx="183420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 dirty="0"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Amazon S3</a:t>
              </a:r>
            </a:p>
            <a:p>
              <a:pPr algn="ctr" eaLnBrk="1" hangingPunct="1"/>
              <a:r>
                <a:rPr lang="ja-JP" altLang="en-US" sz="1200" dirty="0"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ログ保管用ストレージ</a:t>
              </a:r>
              <a:endParaRPr lang="en-US" altLang="en-US" sz="1200" dirty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0" name="カギ線コネクタ 104">
              <a:extLst>
                <a:ext uri="{FF2B5EF4-FFF2-40B4-BE49-F238E27FC236}">
                  <a16:creationId xmlns:a16="http://schemas.microsoft.com/office/drawing/2014/main" id="{0AFB3EF9-FFE5-E20A-F29F-C42B8655ED2B}"/>
                </a:ext>
              </a:extLst>
            </p:cNvPr>
            <p:cNvCxnSpPr>
              <a:cxnSpLocks/>
              <a:stCxn id="21" idx="3"/>
              <a:endCxn id="29" idx="2"/>
            </p:cNvCxnSpPr>
            <p:nvPr/>
          </p:nvCxnSpPr>
          <p:spPr>
            <a:xfrm flipV="1">
              <a:off x="8394037" y="3654024"/>
              <a:ext cx="806253" cy="1896476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3" name="TextBox 17">
              <a:extLst>
                <a:ext uri="{FF2B5EF4-FFF2-40B4-BE49-F238E27FC236}">
                  <a16:creationId xmlns:a16="http://schemas.microsoft.com/office/drawing/2014/main" id="{F030A847-FB01-222B-6BF5-029FCB16B9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64451" y="1888098"/>
              <a:ext cx="154546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000"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Amazon </a:t>
              </a:r>
              <a:r>
                <a:rPr lang="en-US" altLang="en-US" sz="1000" dirty="0" err="1"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QuickSight</a:t>
              </a:r>
            </a:p>
            <a:p>
              <a:pPr algn="ctr" eaLnBrk="1" hangingPunct="1"/>
              <a:r>
                <a:rPr lang="en-US" altLang="en-US" sz="1000" dirty="0" err="1"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ログの可視化</a:t>
              </a:r>
            </a:p>
          </p:txBody>
        </p:sp>
        <p:pic>
          <p:nvPicPr>
            <p:cNvPr id="34" name="Graphic 7">
              <a:extLst>
                <a:ext uri="{FF2B5EF4-FFF2-40B4-BE49-F238E27FC236}">
                  <a16:creationId xmlns:a16="http://schemas.microsoft.com/office/drawing/2014/main" id="{B1D1E62C-540D-B7EF-F6BC-F246E7A67B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/>
          </p:blipFill>
          <p:spPr bwMode="auto">
            <a:xfrm>
              <a:off x="8985418" y="1378408"/>
              <a:ext cx="547200" cy="54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5" name="直線矢印コネクタ 34">
              <a:extLst>
                <a:ext uri="{FF2B5EF4-FFF2-40B4-BE49-F238E27FC236}">
                  <a16:creationId xmlns:a16="http://schemas.microsoft.com/office/drawing/2014/main" id="{8819F96F-D719-A6FB-F465-BBC69A284290}"/>
                </a:ext>
              </a:extLst>
            </p:cNvPr>
            <p:cNvCxnSpPr>
              <a:cxnSpLocks/>
            </p:cNvCxnSpPr>
            <p:nvPr/>
          </p:nvCxnSpPr>
          <p:spPr>
            <a:xfrm>
              <a:off x="9156103" y="2224597"/>
              <a:ext cx="0" cy="40604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6" name="TextBox 13">
              <a:extLst>
                <a:ext uri="{FF2B5EF4-FFF2-40B4-BE49-F238E27FC236}">
                  <a16:creationId xmlns:a16="http://schemas.microsoft.com/office/drawing/2014/main" id="{3D9DB0BD-8011-6D9E-1DB3-DBCBF5BE3A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62777" y="4319482"/>
              <a:ext cx="145931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000">
                  <a:latin typeface="Arial" panose="020B0604020202020204" pitchFamily="34" charset="0"/>
                  <a:cs typeface="Arial" panose="020B0604020202020204" pitchFamily="34" charset="0"/>
                </a:rPr>
                <a:t>AWS Lambda</a:t>
              </a:r>
            </a:p>
          </p:txBody>
        </p:sp>
        <p:pic>
          <p:nvPicPr>
            <p:cNvPr id="37" name="Graphic 10">
              <a:extLst>
                <a:ext uri="{FF2B5EF4-FFF2-40B4-BE49-F238E27FC236}">
                  <a16:creationId xmlns:a16="http://schemas.microsoft.com/office/drawing/2014/main" id="{13645BD1-8C52-06C6-117C-E05FE0DA96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/>
          </p:blipFill>
          <p:spPr bwMode="auto">
            <a:xfrm>
              <a:off x="3448694" y="3889565"/>
              <a:ext cx="432000" cy="43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8" name="グループ化 37">
              <a:extLst>
                <a:ext uri="{FF2B5EF4-FFF2-40B4-BE49-F238E27FC236}">
                  <a16:creationId xmlns:a16="http://schemas.microsoft.com/office/drawing/2014/main" id="{4ACAB69F-D314-4A3C-B4B1-C0F79E54A99E}"/>
                </a:ext>
              </a:extLst>
            </p:cNvPr>
            <p:cNvGrpSpPr/>
            <p:nvPr/>
          </p:nvGrpSpPr>
          <p:grpSpPr>
            <a:xfrm>
              <a:off x="2436283" y="5287957"/>
              <a:ext cx="1185862" cy="802955"/>
              <a:chOff x="2436283" y="5097457"/>
              <a:chExt cx="1185862" cy="802955"/>
            </a:xfrm>
          </p:grpSpPr>
          <p:sp>
            <p:nvSpPr>
              <p:cNvPr id="80" name="TextBox 25">
                <a:extLst>
                  <a:ext uri="{FF2B5EF4-FFF2-40B4-BE49-F238E27FC236}">
                    <a16:creationId xmlns:a16="http://schemas.microsoft.com/office/drawing/2014/main" id="{B1838DC5-F1D1-F497-F4B8-F6D5C0C01EF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36283" y="5438747"/>
                <a:ext cx="1185862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200">
                    <a:latin typeface="Arial" panose="020B0604020202020204" pitchFamily="34" charset="0"/>
                    <a:ea typeface="Amazon Ember" panose="020B0603020204020204" pitchFamily="34" charset="0"/>
                    <a:cs typeface="Arial" panose="020B0604020202020204" pitchFamily="34" charset="0"/>
                  </a:rPr>
                  <a:t>コンテナ</a:t>
                </a:r>
              </a:p>
              <a:p>
                <a:pPr algn="ctr" eaLnBrk="1" hangingPunct="1"/>
                <a:r>
                  <a:rPr lang="en-US" altLang="en-US" sz="1200">
                    <a:latin typeface="Arial" panose="020B0604020202020204" pitchFamily="34" charset="0"/>
                    <a:ea typeface="Amazon Ember" panose="020B0603020204020204" pitchFamily="34" charset="0"/>
                    <a:cs typeface="Arial" panose="020B0604020202020204" pitchFamily="34" charset="0"/>
                  </a:rPr>
                  <a:t>（awslogs）</a:t>
                </a:r>
              </a:p>
            </p:txBody>
          </p:sp>
          <p:pic>
            <p:nvPicPr>
              <p:cNvPr id="81" name="Graphic 36">
                <a:extLst>
                  <a:ext uri="{FF2B5EF4-FFF2-40B4-BE49-F238E27FC236}">
                    <a16:creationId xmlns:a16="http://schemas.microsoft.com/office/drawing/2014/main" id="{7949F2F6-0398-FB32-D9B3-6561E76239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p:blipFill>
            <p:spPr>
              <a:xfrm>
                <a:off x="2787735" y="5097457"/>
                <a:ext cx="457200" cy="457200"/>
              </a:xfrm>
              <a:prstGeom prst="rect">
                <a:avLst/>
              </a:prstGeom>
            </p:spPr>
          </p:pic>
          <p:sp>
            <p:nvSpPr>
              <p:cNvPr id="82" name="Rectangle 13">
                <a:extLst>
                  <a:ext uri="{FF2B5EF4-FFF2-40B4-BE49-F238E27FC236}">
                    <a16:creationId xmlns:a16="http://schemas.microsoft.com/office/drawing/2014/main" id="{E4196E3B-DE4E-A79F-A6B7-FADBFBE401D7}"/>
                  </a:ext>
                </a:extLst>
              </p:cNvPr>
              <p:cNvSpPr/>
              <p:nvPr/>
            </p:nvSpPr>
            <p:spPr>
              <a:xfrm>
                <a:off x="2524816" y="5100036"/>
                <a:ext cx="965360" cy="798489"/>
              </a:xfrm>
              <a:prstGeom prst="rect">
                <a:avLst/>
              </a:prstGeom>
              <a:noFill/>
              <a:ln w="15875">
                <a:solidFill>
                  <a:srgbClr val="ED71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02920" tIns="9144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9" name="グループ化 38">
              <a:extLst>
                <a:ext uri="{FF2B5EF4-FFF2-40B4-BE49-F238E27FC236}">
                  <a16:creationId xmlns:a16="http://schemas.microsoft.com/office/drawing/2014/main" id="{248777ED-1B49-4C94-FFCC-229F21D68B0C}"/>
                </a:ext>
              </a:extLst>
            </p:cNvPr>
            <p:cNvGrpSpPr/>
            <p:nvPr/>
          </p:nvGrpSpPr>
          <p:grpSpPr>
            <a:xfrm>
              <a:off x="2113876" y="2908866"/>
              <a:ext cx="1957918" cy="782653"/>
              <a:chOff x="1915582" y="3358809"/>
              <a:chExt cx="1957918" cy="782653"/>
            </a:xfrm>
          </p:grpSpPr>
          <p:pic>
            <p:nvPicPr>
              <p:cNvPr id="76" name="Graphic 36">
                <a:extLst>
                  <a:ext uri="{FF2B5EF4-FFF2-40B4-BE49-F238E27FC236}">
                    <a16:creationId xmlns:a16="http://schemas.microsoft.com/office/drawing/2014/main" id="{FF848EA5-AFFF-17E7-2FE8-9A81275F0E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p:blipFill>
            <p:spPr>
              <a:xfrm>
                <a:off x="2272581" y="3384566"/>
                <a:ext cx="457200" cy="457200"/>
              </a:xfrm>
              <a:prstGeom prst="rect">
                <a:avLst/>
              </a:prstGeom>
            </p:spPr>
          </p:pic>
          <p:sp>
            <p:nvSpPr>
              <p:cNvPr id="77" name="TextBox 25">
                <a:extLst>
                  <a:ext uri="{FF2B5EF4-FFF2-40B4-BE49-F238E27FC236}">
                    <a16:creationId xmlns:a16="http://schemas.microsoft.com/office/drawing/2014/main" id="{DC0F16AA-CB29-CA42-1D66-4B48B5BE3C6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15582" y="3679797"/>
                <a:ext cx="1957918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200">
                    <a:latin typeface="Arial" panose="020B0604020202020204" pitchFamily="34" charset="0"/>
                    <a:ea typeface="Amazon Ember" panose="020B0603020204020204" pitchFamily="34" charset="0"/>
                    <a:cs typeface="Arial" panose="020B0604020202020204" pitchFamily="34" charset="0"/>
                  </a:rPr>
                  <a:t>コンテナ</a:t>
                </a:r>
              </a:p>
              <a:p>
                <a:pPr algn="ctr" eaLnBrk="1" hangingPunct="1"/>
                <a:r>
                  <a:rPr lang="en-US" altLang="en-US" sz="1200">
                    <a:latin typeface="Arial" panose="020B0604020202020204" pitchFamily="34" charset="0"/>
                    <a:ea typeface="Amazon Ember" panose="020B0603020204020204" pitchFamily="34" charset="0"/>
                    <a:cs typeface="Arial" panose="020B0604020202020204" pitchFamily="34" charset="0"/>
                  </a:rPr>
                  <a:t>（FireLensサイドカー）</a:t>
                </a:r>
              </a:p>
            </p:txBody>
          </p:sp>
          <p:sp>
            <p:nvSpPr>
              <p:cNvPr id="78" name="Rectangle 13">
                <a:extLst>
                  <a:ext uri="{FF2B5EF4-FFF2-40B4-BE49-F238E27FC236}">
                    <a16:creationId xmlns:a16="http://schemas.microsoft.com/office/drawing/2014/main" id="{78DD1B7F-C9A9-29F1-86BF-D2B79EC5C4EA}"/>
                  </a:ext>
                </a:extLst>
              </p:cNvPr>
              <p:cNvSpPr/>
              <p:nvPr/>
            </p:nvSpPr>
            <p:spPr>
              <a:xfrm>
                <a:off x="1996781" y="3361387"/>
                <a:ext cx="1750971" cy="759854"/>
              </a:xfrm>
              <a:prstGeom prst="rect">
                <a:avLst/>
              </a:prstGeom>
              <a:noFill/>
              <a:ln w="15875">
                <a:solidFill>
                  <a:srgbClr val="ED71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02920" tIns="9144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79" name="Graphic 35">
                <a:extLst>
                  <a:ext uri="{FF2B5EF4-FFF2-40B4-BE49-F238E27FC236}">
                    <a16:creationId xmlns:a16="http://schemas.microsoft.com/office/drawing/2014/main" id="{7F46B4F7-C150-E1BF-D2C4-828B90547F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p:blipFill>
            <p:spPr>
              <a:xfrm>
                <a:off x="3099618" y="3358809"/>
                <a:ext cx="457200" cy="457200"/>
              </a:xfrm>
              <a:prstGeom prst="rect">
                <a:avLst/>
              </a:prstGeom>
            </p:spPr>
          </p:pic>
        </p:grpSp>
        <p:sp>
          <p:nvSpPr>
            <p:cNvPr id="40" name="TextBox 20">
              <a:extLst>
                <a:ext uri="{FF2B5EF4-FFF2-40B4-BE49-F238E27FC236}">
                  <a16:creationId xmlns:a16="http://schemas.microsoft.com/office/drawing/2014/main" id="{F97C0731-3AE8-2D7E-2BBF-9C8F065E2A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994" y="4325053"/>
              <a:ext cx="143351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100"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Amazon Aurora</a:t>
              </a:r>
            </a:p>
          </p:txBody>
        </p:sp>
        <p:pic>
          <p:nvPicPr>
            <p:cNvPr id="41" name="Graphic 55">
              <a:extLst>
                <a:ext uri="{FF2B5EF4-FFF2-40B4-BE49-F238E27FC236}">
                  <a16:creationId xmlns:a16="http://schemas.microsoft.com/office/drawing/2014/main" id="{CB6A0662-EEEF-EF3D-FACD-7F84CE0D02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3451257" y="4530870"/>
              <a:ext cx="457200" cy="457200"/>
            </a:xfrm>
            <a:prstGeom prst="rect">
              <a:avLst/>
            </a:prstGeom>
          </p:spPr>
        </p:pic>
        <p:pic>
          <p:nvPicPr>
            <p:cNvPr id="42" name="Graphic 6">
              <a:extLst>
                <a:ext uri="{FF2B5EF4-FFF2-40B4-BE49-F238E27FC236}">
                  <a16:creationId xmlns:a16="http://schemas.microsoft.com/office/drawing/2014/main" id="{4D8874F3-F634-A9F7-FC82-571806F2FB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rcRect/>
            <a:stretch/>
          </p:blipFill>
          <p:spPr bwMode="auto">
            <a:xfrm>
              <a:off x="3460957" y="2092383"/>
              <a:ext cx="432000" cy="43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TextBox 12">
              <a:extLst>
                <a:ext uri="{FF2B5EF4-FFF2-40B4-BE49-F238E27FC236}">
                  <a16:creationId xmlns:a16="http://schemas.microsoft.com/office/drawing/2014/main" id="{D92BDF69-A7FA-5CE2-B69F-0B48B91AFB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67010" y="2492185"/>
              <a:ext cx="1873229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900"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Elastic Load Balancing</a:t>
              </a:r>
            </a:p>
          </p:txBody>
        </p:sp>
        <p:cxnSp>
          <p:nvCxnSpPr>
            <p:cNvPr id="44" name="カギ線コネクタ 80">
              <a:extLst>
                <a:ext uri="{FF2B5EF4-FFF2-40B4-BE49-F238E27FC236}">
                  <a16:creationId xmlns:a16="http://schemas.microsoft.com/office/drawing/2014/main" id="{9ADA4C9D-2009-A967-4172-C468F191FF09}"/>
                </a:ext>
              </a:extLst>
            </p:cNvPr>
            <p:cNvCxnSpPr>
              <a:cxnSpLocks/>
            </p:cNvCxnSpPr>
            <p:nvPr/>
          </p:nvCxnSpPr>
          <p:spPr>
            <a:xfrm>
              <a:off x="3948815" y="3261437"/>
              <a:ext cx="3882579" cy="2254460"/>
            </a:xfrm>
            <a:prstGeom prst="bentConnector3">
              <a:avLst>
                <a:gd name="adj1" fmla="val 78869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6" name="TextBox 12">
              <a:extLst>
                <a:ext uri="{FF2B5EF4-FFF2-40B4-BE49-F238E27FC236}">
                  <a16:creationId xmlns:a16="http://schemas.microsoft.com/office/drawing/2014/main" id="{B37330B5-C9AB-60CC-5182-88EBBBEA9B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65997" y="1836386"/>
              <a:ext cx="664814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 dirty="0" err="1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運用者</a:t>
              </a:r>
              <a:endParaRPr lang="en-US" altLang="en-US" sz="12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endParaRPr>
            </a:p>
          </p:txBody>
        </p:sp>
        <p:pic>
          <p:nvPicPr>
            <p:cNvPr id="47" name="Graphic 23">
              <a:extLst>
                <a:ext uri="{FF2B5EF4-FFF2-40B4-BE49-F238E27FC236}">
                  <a16:creationId xmlns:a16="http://schemas.microsoft.com/office/drawing/2014/main" id="{91297DE9-168E-E287-2592-C5D37AC1B1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 bwMode="auto">
            <a:xfrm flipH="1">
              <a:off x="10527040" y="1315882"/>
              <a:ext cx="469900" cy="469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48" name="直線矢印コネクタ 47">
              <a:extLst>
                <a:ext uri="{FF2B5EF4-FFF2-40B4-BE49-F238E27FC236}">
                  <a16:creationId xmlns:a16="http://schemas.microsoft.com/office/drawing/2014/main" id="{32E20D43-2921-F1FF-27A7-BBBE34F9F97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527416" y="1516792"/>
              <a:ext cx="93914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49" name="Graphic 7">
              <a:extLst>
                <a:ext uri="{FF2B5EF4-FFF2-40B4-BE49-F238E27FC236}">
                  <a16:creationId xmlns:a16="http://schemas.microsoft.com/office/drawing/2014/main" id="{B7998497-155F-D7CB-D287-51B6E94425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rcRect/>
            <a:stretch/>
          </p:blipFill>
          <p:spPr bwMode="auto">
            <a:xfrm>
              <a:off x="2342961" y="3907030"/>
              <a:ext cx="432000" cy="43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Graphic 19">
              <a:extLst>
                <a:ext uri="{FF2B5EF4-FFF2-40B4-BE49-F238E27FC236}">
                  <a16:creationId xmlns:a16="http://schemas.microsoft.com/office/drawing/2014/main" id="{E56EA528-D651-5DCF-0578-F0B234FDA6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rcRect/>
            <a:stretch/>
          </p:blipFill>
          <p:spPr bwMode="auto">
            <a:xfrm>
              <a:off x="2317536" y="2085030"/>
              <a:ext cx="432000" cy="43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" name="TextBox 11">
              <a:extLst>
                <a:ext uri="{FF2B5EF4-FFF2-40B4-BE49-F238E27FC236}">
                  <a16:creationId xmlns:a16="http://schemas.microsoft.com/office/drawing/2014/main" id="{4DB7B41F-EB76-589D-5C74-779E2457C7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76174" y="2478538"/>
              <a:ext cx="229235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900"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Amazon CloudFront</a:t>
              </a:r>
            </a:p>
          </p:txBody>
        </p:sp>
        <p:cxnSp>
          <p:nvCxnSpPr>
            <p:cNvPr id="52" name="カギ線コネクタ 51">
              <a:extLst>
                <a:ext uri="{FF2B5EF4-FFF2-40B4-BE49-F238E27FC236}">
                  <a16:creationId xmlns:a16="http://schemas.microsoft.com/office/drawing/2014/main" id="{4B11AA94-C0D2-9D28-ABE0-D77FF9ECA9E3}"/>
                </a:ext>
              </a:extLst>
            </p:cNvPr>
            <p:cNvCxnSpPr>
              <a:cxnSpLocks/>
              <a:stCxn id="53" idx="3"/>
              <a:endCxn id="28" idx="1"/>
            </p:cNvCxnSpPr>
            <p:nvPr/>
          </p:nvCxnSpPr>
          <p:spPr>
            <a:xfrm>
              <a:off x="4330700" y="2400301"/>
              <a:ext cx="4538494" cy="496898"/>
            </a:xfrm>
            <a:prstGeom prst="bentConnector3">
              <a:avLst>
                <a:gd name="adj1" fmla="val 29672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3" name="Rectangle 115">
              <a:extLst>
                <a:ext uri="{FF2B5EF4-FFF2-40B4-BE49-F238E27FC236}">
                  <a16:creationId xmlns:a16="http://schemas.microsoft.com/office/drawing/2014/main" id="{7E4173A7-46A2-A4E8-7552-01D12437821D}"/>
                </a:ext>
              </a:extLst>
            </p:cNvPr>
            <p:cNvSpPr/>
            <p:nvPr/>
          </p:nvSpPr>
          <p:spPr>
            <a:xfrm>
              <a:off x="1949450" y="2000251"/>
              <a:ext cx="2381250" cy="800100"/>
            </a:xfrm>
            <a:prstGeom prst="rect">
              <a:avLst/>
            </a:prstGeom>
            <a:noFill/>
            <a:ln w="15875">
              <a:solidFill>
                <a:srgbClr val="7D899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Rectangle 115">
              <a:extLst>
                <a:ext uri="{FF2B5EF4-FFF2-40B4-BE49-F238E27FC236}">
                  <a16:creationId xmlns:a16="http://schemas.microsoft.com/office/drawing/2014/main" id="{339D54BD-3EBD-7EB1-5E90-C84EA045A2B4}"/>
                </a:ext>
              </a:extLst>
            </p:cNvPr>
            <p:cNvSpPr/>
            <p:nvPr/>
          </p:nvSpPr>
          <p:spPr>
            <a:xfrm>
              <a:off x="1968500" y="3784600"/>
              <a:ext cx="2381250" cy="1377949"/>
            </a:xfrm>
            <a:prstGeom prst="rect">
              <a:avLst/>
            </a:prstGeom>
            <a:noFill/>
            <a:ln w="15875">
              <a:solidFill>
                <a:srgbClr val="7D899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TextBox 20">
              <a:extLst>
                <a:ext uri="{FF2B5EF4-FFF2-40B4-BE49-F238E27FC236}">
                  <a16:creationId xmlns:a16="http://schemas.microsoft.com/office/drawing/2014/main" id="{1C589345-EEB6-483B-1F70-46F0442C78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4161" y="4894263"/>
              <a:ext cx="143351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Flow logs</a:t>
              </a:r>
            </a:p>
          </p:txBody>
        </p:sp>
        <p:cxnSp>
          <p:nvCxnSpPr>
            <p:cNvPr id="56" name="カギ線コネクタ 133">
              <a:extLst>
                <a:ext uri="{FF2B5EF4-FFF2-40B4-BE49-F238E27FC236}">
                  <a16:creationId xmlns:a16="http://schemas.microsoft.com/office/drawing/2014/main" id="{314FFC4C-81DD-0B10-992F-D83C7870A864}"/>
                </a:ext>
              </a:extLst>
            </p:cNvPr>
            <p:cNvCxnSpPr>
              <a:cxnSpLocks/>
            </p:cNvCxnSpPr>
            <p:nvPr/>
          </p:nvCxnSpPr>
          <p:spPr>
            <a:xfrm>
              <a:off x="4355215" y="4283787"/>
              <a:ext cx="1149300" cy="1295400"/>
            </a:xfrm>
            <a:prstGeom prst="bentConnector3">
              <a:avLst>
                <a:gd name="adj1" fmla="val 22927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直線矢印コネクタ 56">
              <a:extLst>
                <a:ext uri="{FF2B5EF4-FFF2-40B4-BE49-F238E27FC236}">
                  <a16:creationId xmlns:a16="http://schemas.microsoft.com/office/drawing/2014/main" id="{26D8397E-AC11-DD06-C145-71680E21EB03}"/>
                </a:ext>
              </a:extLst>
            </p:cNvPr>
            <p:cNvCxnSpPr>
              <a:cxnSpLocks/>
            </p:cNvCxnSpPr>
            <p:nvPr/>
          </p:nvCxnSpPr>
          <p:spPr>
            <a:xfrm>
              <a:off x="3954984" y="3056937"/>
              <a:ext cx="492354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60" name="Graphic 8">
              <a:extLst>
                <a:ext uri="{FF2B5EF4-FFF2-40B4-BE49-F238E27FC236}">
                  <a16:creationId xmlns:a16="http://schemas.microsoft.com/office/drawing/2014/main" id="{E3E0526F-C0C4-2265-6878-CE8D49A8A4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/>
          </p:blipFill>
          <p:spPr bwMode="auto">
            <a:xfrm>
              <a:off x="2369780" y="4564708"/>
              <a:ext cx="432000" cy="43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" name="TextBox 20">
              <a:extLst>
                <a:ext uri="{FF2B5EF4-FFF2-40B4-BE49-F238E27FC236}">
                  <a16:creationId xmlns:a16="http://schemas.microsoft.com/office/drawing/2014/main" id="{CDE7C5D4-C38A-592A-5C3B-F88A0B7CEF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43013" y="4939650"/>
              <a:ext cx="143351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100"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Amazon S3</a:t>
              </a:r>
            </a:p>
          </p:txBody>
        </p:sp>
        <p:sp>
          <p:nvSpPr>
            <p:cNvPr id="62" name="TextBox 20">
              <a:extLst>
                <a:ext uri="{FF2B5EF4-FFF2-40B4-BE49-F238E27FC236}">
                  <a16:creationId xmlns:a16="http://schemas.microsoft.com/office/drawing/2014/main" id="{38615700-F1A1-C57E-174A-EF7BE28091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25707" y="4442227"/>
              <a:ext cx="1891287" cy="600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ja-JP" altLang="en-US" sz="1100" b="0" i="0">
                  <a:solidFill>
                    <a:srgbClr val="000000"/>
                  </a:solidFill>
                  <a:effectLst/>
                  <a:latin typeface="Meiryo UI" panose="020B0604030504040204" pitchFamily="34" charset="-128"/>
                  <a:ea typeface="Meiryo UI" panose="020B0604030504040204" pitchFamily="34" charset="-128"/>
                </a:rPr>
                <a:t>システム内のインスタンス・サービスの死活監視や性能監視等を行う機能</a:t>
              </a:r>
              <a:endParaRPr lang="en-US" altLang="ja-JP" sz="1100" dirty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63" name="カギ線コネクタ 30">
              <a:extLst>
                <a:ext uri="{FF2B5EF4-FFF2-40B4-BE49-F238E27FC236}">
                  <a16:creationId xmlns:a16="http://schemas.microsoft.com/office/drawing/2014/main" id="{21BDAE64-B510-293B-CFF8-D081279FD5AA}"/>
                </a:ext>
              </a:extLst>
            </p:cNvPr>
            <p:cNvCxnSpPr>
              <a:cxnSpLocks/>
              <a:stCxn id="46" idx="2"/>
              <a:endCxn id="16" idx="2"/>
            </p:cNvCxnSpPr>
            <p:nvPr/>
          </p:nvCxnSpPr>
          <p:spPr>
            <a:xfrm rot="5400000">
              <a:off x="6195077" y="1862952"/>
              <a:ext cx="4352895" cy="4853761"/>
            </a:xfrm>
            <a:prstGeom prst="bentConnector3">
              <a:avLst>
                <a:gd name="adj1" fmla="val 118782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64" name="Graphic 14">
              <a:extLst>
                <a:ext uri="{FF2B5EF4-FFF2-40B4-BE49-F238E27FC236}">
                  <a16:creationId xmlns:a16="http://schemas.microsoft.com/office/drawing/2014/main" id="{2B02C7EE-D56F-B727-6892-492C18EC77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rcRect/>
            <a:stretch/>
          </p:blipFill>
          <p:spPr bwMode="auto">
            <a:xfrm>
              <a:off x="6548402" y="1285875"/>
              <a:ext cx="547200" cy="54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" name="TextBox 17">
              <a:extLst>
                <a:ext uri="{FF2B5EF4-FFF2-40B4-BE49-F238E27FC236}">
                  <a16:creationId xmlns:a16="http://schemas.microsoft.com/office/drawing/2014/main" id="{28AC8B2A-EB45-2ED1-12C2-EF91416831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40191" y="1819812"/>
              <a:ext cx="1493951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000"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Amazon </a:t>
              </a:r>
            </a:p>
            <a:p>
              <a:pPr algn="ctr" eaLnBrk="1" hangingPunct="1"/>
              <a:r>
                <a:rPr lang="en-US" altLang="en-US" sz="1000"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OpenSearch Service</a:t>
              </a:r>
            </a:p>
            <a:p>
              <a:pPr algn="ctr" eaLnBrk="1" hangingPunct="1"/>
              <a:r>
                <a:rPr lang="en-US" altLang="en-US" sz="1000" dirty="0" err="1"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ログの可視化</a:t>
              </a:r>
            </a:p>
          </p:txBody>
        </p:sp>
        <p:pic>
          <p:nvPicPr>
            <p:cNvPr id="66" name="Graphic 10">
              <a:extLst>
                <a:ext uri="{FF2B5EF4-FFF2-40B4-BE49-F238E27FC236}">
                  <a16:creationId xmlns:a16="http://schemas.microsoft.com/office/drawing/2014/main" id="{CAAA488D-CE5E-CFBE-192A-432BE52282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/>
          </p:blipFill>
          <p:spPr bwMode="auto">
            <a:xfrm>
              <a:off x="7760394" y="1282376"/>
              <a:ext cx="547200" cy="54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" name="TextBox 20">
              <a:extLst>
                <a:ext uri="{FF2B5EF4-FFF2-40B4-BE49-F238E27FC236}">
                  <a16:creationId xmlns:a16="http://schemas.microsoft.com/office/drawing/2014/main" id="{DE89584A-BF47-32AD-05CA-ECB60D4411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92297" y="1831229"/>
              <a:ext cx="1887537" cy="403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000"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AWS Lambda</a:t>
              </a:r>
            </a:p>
            <a:p>
              <a:pPr algn="ctr" eaLnBrk="1" hangingPunct="1"/>
              <a:r>
                <a:rPr lang="en-US" altLang="en-US" sz="1000" dirty="0" err="1"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ログ取込スクリプト</a:t>
              </a:r>
            </a:p>
          </p:txBody>
        </p:sp>
        <p:cxnSp>
          <p:nvCxnSpPr>
            <p:cNvPr id="68" name="カギ線コネクタ 38">
              <a:extLst>
                <a:ext uri="{FF2B5EF4-FFF2-40B4-BE49-F238E27FC236}">
                  <a16:creationId xmlns:a16="http://schemas.microsoft.com/office/drawing/2014/main" id="{DB9214E4-7DB7-BDB4-4962-5281497EE0FC}"/>
                </a:ext>
              </a:extLst>
            </p:cNvPr>
            <p:cNvCxnSpPr>
              <a:cxnSpLocks/>
              <a:endCxn id="67" idx="2"/>
            </p:cNvCxnSpPr>
            <p:nvPr/>
          </p:nvCxnSpPr>
          <p:spPr>
            <a:xfrm rot="10800000">
              <a:off x="8036066" y="2234454"/>
              <a:ext cx="837478" cy="508746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0" name="Rectangle 6">
              <a:extLst>
                <a:ext uri="{FF2B5EF4-FFF2-40B4-BE49-F238E27FC236}">
                  <a16:creationId xmlns:a16="http://schemas.microsoft.com/office/drawing/2014/main" id="{E90903C2-ED95-CD12-5128-8647C0BC9BCD}"/>
                </a:ext>
              </a:extLst>
            </p:cNvPr>
            <p:cNvSpPr/>
            <p:nvPr/>
          </p:nvSpPr>
          <p:spPr>
            <a:xfrm>
              <a:off x="6014433" y="953038"/>
              <a:ext cx="2696311" cy="1498762"/>
            </a:xfrm>
            <a:prstGeom prst="rect">
              <a:avLst/>
            </a:prstGeom>
            <a:noFill/>
            <a:ln w="15875">
              <a:solidFill>
                <a:srgbClr val="8C4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2920" tIns="9144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>
                  <a:ln w="0"/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Virtual private cloud (VPC)</a:t>
              </a:r>
            </a:p>
          </p:txBody>
        </p:sp>
        <p:pic>
          <p:nvPicPr>
            <p:cNvPr id="71" name="Graphic 16">
              <a:extLst>
                <a:ext uri="{FF2B5EF4-FFF2-40B4-BE49-F238E27FC236}">
                  <a16:creationId xmlns:a16="http://schemas.microsoft.com/office/drawing/2014/main" id="{71BFE0F0-9431-D0EF-6980-CFC7912E00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rcRect/>
            <a:stretch/>
          </p:blipFill>
          <p:spPr>
            <a:xfrm>
              <a:off x="6018166" y="958867"/>
              <a:ext cx="381000" cy="381000"/>
            </a:xfrm>
            <a:prstGeom prst="rect">
              <a:avLst/>
            </a:prstGeom>
          </p:spPr>
        </p:pic>
        <p:cxnSp>
          <p:nvCxnSpPr>
            <p:cNvPr id="73" name="直線矢印コネクタ 72">
              <a:extLst>
                <a:ext uri="{FF2B5EF4-FFF2-40B4-BE49-F238E27FC236}">
                  <a16:creationId xmlns:a16="http://schemas.microsoft.com/office/drawing/2014/main" id="{01C0C345-381F-3C34-0DBA-5234F5F9BE2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81063" y="1555045"/>
              <a:ext cx="68636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4" name="TextBox 31">
              <a:extLst>
                <a:ext uri="{FF2B5EF4-FFF2-40B4-BE49-F238E27FC236}">
                  <a16:creationId xmlns:a16="http://schemas.microsoft.com/office/drawing/2014/main" id="{165D9C73-E58C-64C1-C851-2CF6F05F17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94176" y="6718526"/>
              <a:ext cx="1163639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050"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Logs Insight</a:t>
              </a:r>
            </a:p>
          </p:txBody>
        </p:sp>
        <p:pic>
          <p:nvPicPr>
            <p:cNvPr id="75" name="Graphic 60">
              <a:extLst>
                <a:ext uri="{FF2B5EF4-FFF2-40B4-BE49-F238E27FC236}">
                  <a16:creationId xmlns:a16="http://schemas.microsoft.com/office/drawing/2014/main" id="{8D35B0ED-3CC0-EED9-675B-8B4AEC1254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/>
            </a:stretch>
          </p:blipFill>
          <p:spPr>
            <a:xfrm>
              <a:off x="5346230" y="6349918"/>
              <a:ext cx="457200" cy="45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053521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72673991-03FC-BF42-D552-54E336873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/>
              <a:t>5-2-17-1</a:t>
            </a:r>
            <a:r>
              <a:rPr kumimoji="1" lang="en-US" altLang="ja-JP" dirty="0"/>
              <a:t>. CI/CD_CI/CD</a:t>
            </a:r>
            <a:r>
              <a:rPr kumimoji="1" lang="ja-JP" altLang="en-US" dirty="0"/>
              <a:t>パイプライン機能（パターン</a:t>
            </a:r>
            <a:r>
              <a:rPr kumimoji="1" lang="en-US" altLang="ja-JP" dirty="0"/>
              <a:t>1 </a:t>
            </a:r>
            <a:r>
              <a:rPr kumimoji="1" lang="ja-JP" altLang="en-US" dirty="0"/>
              <a:t>コンテナアプリケーション）</a:t>
            </a: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74A9B861-CA43-6A49-221B-AD36720006BD}"/>
              </a:ext>
            </a:extLst>
          </p:cNvPr>
          <p:cNvGrpSpPr/>
          <p:nvPr/>
        </p:nvGrpSpPr>
        <p:grpSpPr>
          <a:xfrm>
            <a:off x="3391601" y="2248048"/>
            <a:ext cx="11217461" cy="6748867"/>
            <a:chOff x="427369" y="706033"/>
            <a:chExt cx="11217461" cy="6748867"/>
          </a:xfrm>
        </p:grpSpPr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E5ACB2EB-5495-709C-8604-2BE22F73B3FF}"/>
                </a:ext>
              </a:extLst>
            </p:cNvPr>
            <p:cNvSpPr/>
            <p:nvPr/>
          </p:nvSpPr>
          <p:spPr>
            <a:xfrm>
              <a:off x="1845172" y="784023"/>
              <a:ext cx="7488399" cy="6508876"/>
            </a:xfrm>
            <a:prstGeom prst="rect">
              <a:avLst/>
            </a:prstGeom>
            <a:solidFill>
              <a:srgbClr val="45DAFF">
                <a:alpha val="30196"/>
              </a:srgbClr>
            </a:solidFill>
            <a:ln w="28575">
              <a:noFill/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t"/>
            <a:lstStyle/>
            <a:p>
              <a:pPr algn="r"/>
              <a:r>
                <a:rPr kumimoji="1" lang="en-US" altLang="ja-JP" sz="1600" dirty="0">
                  <a:solidFill>
                    <a:schemeClr val="tx1"/>
                  </a:solidFill>
                  <a:latin typeface="Meiryo UI"/>
                  <a:ea typeface="Meiryo UI"/>
                </a:rPr>
                <a:t>CI/CD_CI/CD</a:t>
              </a:r>
              <a:r>
                <a:rPr kumimoji="1" lang="ja-JP" altLang="en-US" sz="1600">
                  <a:solidFill>
                    <a:schemeClr val="tx1"/>
                  </a:solidFill>
                  <a:latin typeface="Meiryo UI"/>
                  <a:ea typeface="Meiryo UI"/>
                </a:rPr>
                <a:t>パイプライン機能</a:t>
              </a:r>
            </a:p>
          </p:txBody>
        </p:sp>
        <p:sp>
          <p:nvSpPr>
            <p:cNvPr id="5" name="Rectangle 78">
              <a:extLst>
                <a:ext uri="{FF2B5EF4-FFF2-40B4-BE49-F238E27FC236}">
                  <a16:creationId xmlns:a16="http://schemas.microsoft.com/office/drawing/2014/main" id="{B6FB0546-038A-B0C2-D7B7-3A645F761892}"/>
                </a:ext>
              </a:extLst>
            </p:cNvPr>
            <p:cNvSpPr/>
            <p:nvPr/>
          </p:nvSpPr>
          <p:spPr>
            <a:xfrm>
              <a:off x="1333042" y="707621"/>
              <a:ext cx="7798079" cy="6747279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2920" tIns="9144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CI/CDパイプライン環境</a:t>
              </a:r>
            </a:p>
          </p:txBody>
        </p:sp>
        <p:pic>
          <p:nvPicPr>
            <p:cNvPr id="6" name="Graphic 79">
              <a:extLst>
                <a:ext uri="{FF2B5EF4-FFF2-40B4-BE49-F238E27FC236}">
                  <a16:creationId xmlns:a16="http://schemas.microsoft.com/office/drawing/2014/main" id="{B7E1046C-D0AC-F9DA-4F9F-DC5C97D12C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1337770" y="706033"/>
              <a:ext cx="381000" cy="381000"/>
            </a:xfrm>
            <a:prstGeom prst="rect">
              <a:avLst/>
            </a:prstGeom>
          </p:spPr>
        </p:pic>
        <p:sp>
          <p:nvSpPr>
            <p:cNvPr id="8" name="Rectangle 78">
              <a:extLst>
                <a:ext uri="{FF2B5EF4-FFF2-40B4-BE49-F238E27FC236}">
                  <a16:creationId xmlns:a16="http://schemas.microsoft.com/office/drawing/2014/main" id="{9031C9E2-D7CC-DD57-612F-826DF63E2C93}"/>
                </a:ext>
              </a:extLst>
            </p:cNvPr>
            <p:cNvSpPr/>
            <p:nvPr/>
          </p:nvSpPr>
          <p:spPr>
            <a:xfrm>
              <a:off x="9530366" y="707622"/>
              <a:ext cx="2114464" cy="2079646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2920" tIns="9144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開発環境</a:t>
              </a:r>
            </a:p>
          </p:txBody>
        </p:sp>
        <p:pic>
          <p:nvPicPr>
            <p:cNvPr id="9" name="Graphic 79">
              <a:extLst>
                <a:ext uri="{FF2B5EF4-FFF2-40B4-BE49-F238E27FC236}">
                  <a16:creationId xmlns:a16="http://schemas.microsoft.com/office/drawing/2014/main" id="{1210D4CB-3181-0A83-022E-7252761C97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9540520" y="717908"/>
              <a:ext cx="381000" cy="381000"/>
            </a:xfrm>
            <a:prstGeom prst="rect">
              <a:avLst/>
            </a:prstGeom>
          </p:spPr>
        </p:pic>
        <p:pic>
          <p:nvPicPr>
            <p:cNvPr id="10" name="Graphic 20">
              <a:extLst>
                <a:ext uri="{FF2B5EF4-FFF2-40B4-BE49-F238E27FC236}">
                  <a16:creationId xmlns:a16="http://schemas.microsoft.com/office/drawing/2014/main" id="{F3561ED5-011A-0C75-A1F6-662EC61C35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 bwMode="auto">
            <a:xfrm>
              <a:off x="7519493" y="4360265"/>
              <a:ext cx="576000" cy="57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24">
              <a:extLst>
                <a:ext uri="{FF2B5EF4-FFF2-40B4-BE49-F238E27FC236}">
                  <a16:creationId xmlns:a16="http://schemas.microsoft.com/office/drawing/2014/main" id="{1F995D86-4811-96EA-F31F-EF662C171A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29008" y="2309822"/>
              <a:ext cx="202336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ECS</a:t>
              </a:r>
            </a:p>
          </p:txBody>
        </p:sp>
        <p:pic>
          <p:nvPicPr>
            <p:cNvPr id="12" name="Graphic 39">
              <a:extLst>
                <a:ext uri="{FF2B5EF4-FFF2-40B4-BE49-F238E27FC236}">
                  <a16:creationId xmlns:a16="http://schemas.microsoft.com/office/drawing/2014/main" id="{709E6C64-3C69-3449-07AD-B04A9DE215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566829" y="2096698"/>
              <a:ext cx="457200" cy="457200"/>
            </a:xfrm>
            <a:prstGeom prst="rect">
              <a:avLst/>
            </a:prstGeom>
          </p:spPr>
        </p:pic>
        <p:pic>
          <p:nvPicPr>
            <p:cNvPr id="13" name="Graphic 21">
              <a:extLst>
                <a:ext uri="{FF2B5EF4-FFF2-40B4-BE49-F238E27FC236}">
                  <a16:creationId xmlns:a16="http://schemas.microsoft.com/office/drawing/2014/main" id="{25010ADD-B5B1-24AA-9FDC-903FC7E26B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/>
          </p:blipFill>
          <p:spPr bwMode="auto">
            <a:xfrm>
              <a:off x="2146146" y="3206451"/>
              <a:ext cx="576000" cy="57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Box 12">
              <a:extLst>
                <a:ext uri="{FF2B5EF4-FFF2-40B4-BE49-F238E27FC236}">
                  <a16:creationId xmlns:a16="http://schemas.microsoft.com/office/drawing/2014/main" id="{287AD319-902B-2178-A537-0ADE7C00C5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5384" y="3990485"/>
              <a:ext cx="227965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AWS CodeCommit</a:t>
              </a:r>
            </a:p>
            <a:p>
              <a:pPr algn="ctr" eaLnBrk="1" hangingPunct="1"/>
              <a:r>
                <a:rPr lang="en-US" altLang="en-US" sz="1200"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コード管理</a:t>
              </a:r>
            </a:p>
          </p:txBody>
        </p:sp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0207AF92-54FE-D297-F8EB-FB753EF67D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369" y="3739074"/>
              <a:ext cx="664814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 dirty="0" err="1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開発者</a:t>
              </a:r>
              <a:endParaRPr lang="en-US" altLang="en-US" sz="12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endParaRPr>
            </a:p>
          </p:txBody>
        </p:sp>
        <p:pic>
          <p:nvPicPr>
            <p:cNvPr id="16" name="Graphic 23">
              <a:extLst>
                <a:ext uri="{FF2B5EF4-FFF2-40B4-BE49-F238E27FC236}">
                  <a16:creationId xmlns:a16="http://schemas.microsoft.com/office/drawing/2014/main" id="{95708D86-7856-3090-F5D9-C73A980D51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/>
          </p:blipFill>
          <p:spPr bwMode="auto">
            <a:xfrm flipH="1">
              <a:off x="527049" y="3259501"/>
              <a:ext cx="469900" cy="469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7" name="直線矢印コネクタ 16">
              <a:extLst>
                <a:ext uri="{FF2B5EF4-FFF2-40B4-BE49-F238E27FC236}">
                  <a16:creationId xmlns:a16="http://schemas.microsoft.com/office/drawing/2014/main" id="{8E4A88C0-0616-136C-9438-7A4BF406A7B4}"/>
                </a:ext>
              </a:extLst>
            </p:cNvPr>
            <p:cNvCxnSpPr>
              <a:cxnSpLocks/>
              <a:stCxn id="16" idx="1"/>
              <a:endCxn id="13" idx="1"/>
            </p:cNvCxnSpPr>
            <p:nvPr/>
          </p:nvCxnSpPr>
          <p:spPr>
            <a:xfrm>
              <a:off x="996949" y="3494451"/>
              <a:ext cx="114919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カギ線コネクタ 40">
              <a:extLst>
                <a:ext uri="{FF2B5EF4-FFF2-40B4-BE49-F238E27FC236}">
                  <a16:creationId xmlns:a16="http://schemas.microsoft.com/office/drawing/2014/main" id="{80216016-5A85-B071-E647-F1941AB52B3C}"/>
                </a:ext>
              </a:extLst>
            </p:cNvPr>
            <p:cNvCxnSpPr>
              <a:cxnSpLocks/>
              <a:stCxn id="13" idx="3"/>
              <a:endCxn id="71" idx="1"/>
            </p:cNvCxnSpPr>
            <p:nvPr/>
          </p:nvCxnSpPr>
          <p:spPr>
            <a:xfrm flipV="1">
              <a:off x="2722146" y="1961134"/>
              <a:ext cx="1608592" cy="1533317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カギ線コネクタ 94">
              <a:extLst>
                <a:ext uri="{FF2B5EF4-FFF2-40B4-BE49-F238E27FC236}">
                  <a16:creationId xmlns:a16="http://schemas.microsoft.com/office/drawing/2014/main" id="{60D34331-7CC9-42E6-9675-CCE20795E070}"/>
                </a:ext>
              </a:extLst>
            </p:cNvPr>
            <p:cNvCxnSpPr>
              <a:cxnSpLocks/>
              <a:stCxn id="14" idx="2"/>
              <a:endCxn id="50" idx="1"/>
            </p:cNvCxnSpPr>
            <p:nvPr/>
          </p:nvCxnSpPr>
          <p:spPr>
            <a:xfrm rot="16200000" flipH="1">
              <a:off x="2492470" y="4464888"/>
              <a:ext cx="1851007" cy="1825529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TextBox 24">
              <a:extLst>
                <a:ext uri="{FF2B5EF4-FFF2-40B4-BE49-F238E27FC236}">
                  <a16:creationId xmlns:a16="http://schemas.microsoft.com/office/drawing/2014/main" id="{1ADA2C1F-4258-BFD0-3B0D-A5B4C8FC18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74701" y="2522953"/>
              <a:ext cx="150655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900"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コンテナイメージ</a:t>
              </a:r>
            </a:p>
          </p:txBody>
        </p:sp>
        <p:grpSp>
          <p:nvGrpSpPr>
            <p:cNvPr id="21" name="グループ化 20">
              <a:extLst>
                <a:ext uri="{FF2B5EF4-FFF2-40B4-BE49-F238E27FC236}">
                  <a16:creationId xmlns:a16="http://schemas.microsoft.com/office/drawing/2014/main" id="{B3609E43-2E2D-E43F-8F97-AE07B654FF6E}"/>
                </a:ext>
              </a:extLst>
            </p:cNvPr>
            <p:cNvGrpSpPr/>
            <p:nvPr/>
          </p:nvGrpSpPr>
          <p:grpSpPr>
            <a:xfrm>
              <a:off x="3801832" y="1140010"/>
              <a:ext cx="6888133" cy="1606540"/>
              <a:chOff x="5938899" y="1116259"/>
              <a:chExt cx="6888133" cy="1606540"/>
            </a:xfrm>
          </p:grpSpPr>
          <p:pic>
            <p:nvPicPr>
              <p:cNvPr id="70" name="Graphic 18">
                <a:extLst>
                  <a:ext uri="{FF2B5EF4-FFF2-40B4-BE49-F238E27FC236}">
                    <a16:creationId xmlns:a16="http://schemas.microsoft.com/office/drawing/2014/main" id="{8F5EF5EE-7B3D-F2CF-191A-2B6553D9FDE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rcRect/>
              <a:stretch/>
            </p:blipFill>
            <p:spPr bwMode="auto">
              <a:xfrm>
                <a:off x="12251032" y="1624630"/>
                <a:ext cx="576000" cy="576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" name="Graphic 19">
                <a:extLst>
                  <a:ext uri="{FF2B5EF4-FFF2-40B4-BE49-F238E27FC236}">
                    <a16:creationId xmlns:a16="http://schemas.microsoft.com/office/drawing/2014/main" id="{B21FB9D1-F354-127E-3243-C71832EC005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rcRect/>
              <a:stretch/>
            </p:blipFill>
            <p:spPr bwMode="auto">
              <a:xfrm>
                <a:off x="6467805" y="1649383"/>
                <a:ext cx="576000" cy="576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2" name="TextBox 11">
                <a:extLst>
                  <a:ext uri="{FF2B5EF4-FFF2-40B4-BE49-F238E27FC236}">
                    <a16:creationId xmlns:a16="http://schemas.microsoft.com/office/drawing/2014/main" id="{7590A814-B178-8B14-DBE0-E8C907FDFB4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97018" y="2276602"/>
                <a:ext cx="1526346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100">
                    <a:latin typeface="Arial" panose="020B0604020202020204" pitchFamily="34" charset="0"/>
                    <a:ea typeface="Amazon Ember" panose="020B0603020204020204" pitchFamily="34" charset="0"/>
                    <a:cs typeface="Arial" panose="020B0604020202020204" pitchFamily="34" charset="0"/>
                  </a:rPr>
                  <a:t>AWS CodeBuild</a:t>
                </a:r>
              </a:p>
              <a:p>
                <a:pPr algn="ctr" eaLnBrk="1" hangingPunct="1"/>
                <a:r>
                  <a:rPr lang="en-US" altLang="en-US" sz="1100">
                    <a:latin typeface="Arial" panose="020B0604020202020204" pitchFamily="34" charset="0"/>
                    <a:ea typeface="Amazon Ember" panose="020B0603020204020204" pitchFamily="34" charset="0"/>
                    <a:cs typeface="Arial" panose="020B0604020202020204" pitchFamily="34" charset="0"/>
                  </a:rPr>
                  <a:t>ビルドおよびテスト</a:t>
                </a:r>
              </a:p>
            </p:txBody>
          </p:sp>
          <p:sp>
            <p:nvSpPr>
              <p:cNvPr id="73" name="TextBox 15">
                <a:extLst>
                  <a:ext uri="{FF2B5EF4-FFF2-40B4-BE49-F238E27FC236}">
                    <a16:creationId xmlns:a16="http://schemas.microsoft.com/office/drawing/2014/main" id="{6D5D6A91-EFCB-B6E9-DD6F-AAB42E7B32E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90642" y="2291912"/>
                <a:ext cx="2201863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100">
                    <a:latin typeface="Arial" panose="020B0604020202020204" pitchFamily="34" charset="0"/>
                    <a:ea typeface="Amazon Ember" panose="020B0603020204020204" pitchFamily="34" charset="0"/>
                    <a:cs typeface="Arial" panose="020B0604020202020204" pitchFamily="34" charset="0"/>
                  </a:rPr>
                  <a:t>AWS CodeDeploy</a:t>
                </a:r>
              </a:p>
              <a:p>
                <a:pPr algn="ctr" eaLnBrk="1" hangingPunct="1"/>
                <a:r>
                  <a:rPr lang="en-US" altLang="en-US" sz="1100">
                    <a:latin typeface="Arial" panose="020B0604020202020204" pitchFamily="34" charset="0"/>
                    <a:ea typeface="Amazon Ember" panose="020B0603020204020204" pitchFamily="34" charset="0"/>
                    <a:cs typeface="Arial" panose="020B0604020202020204" pitchFamily="34" charset="0"/>
                  </a:rPr>
                  <a:t>アプリケーションデプロイ</a:t>
                </a:r>
              </a:p>
            </p:txBody>
          </p:sp>
          <p:pic>
            <p:nvPicPr>
              <p:cNvPr id="74" name="Graphic 6">
                <a:extLst>
                  <a:ext uri="{FF2B5EF4-FFF2-40B4-BE49-F238E27FC236}">
                    <a16:creationId xmlns:a16="http://schemas.microsoft.com/office/drawing/2014/main" id="{62D8D4E9-C70F-2161-F344-35C2B32CAA6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rcRect/>
              <a:stretch/>
            </p:blipFill>
            <p:spPr bwMode="auto">
              <a:xfrm>
                <a:off x="5938899" y="1136474"/>
                <a:ext cx="485651" cy="4856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5" name="TextBox 9">
                <a:extLst>
                  <a:ext uri="{FF2B5EF4-FFF2-40B4-BE49-F238E27FC236}">
                    <a16:creationId xmlns:a16="http://schemas.microsoft.com/office/drawing/2014/main" id="{1B7575C6-FED8-E2BA-B16C-6CBC32B94C3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64259" y="1116259"/>
                <a:ext cx="2243137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200">
                    <a:latin typeface="Arial" panose="020B0604020202020204" pitchFamily="34" charset="0"/>
                    <a:ea typeface="Amazon Ember" panose="020B0603020204020204" pitchFamily="34" charset="0"/>
                    <a:cs typeface="Arial" panose="020B0604020202020204" pitchFamily="34" charset="0"/>
                  </a:rPr>
                  <a:t>AWS CodePipeline</a:t>
                </a:r>
              </a:p>
              <a:p>
                <a:pPr algn="ctr" eaLnBrk="1" hangingPunct="1"/>
                <a:r>
                  <a:rPr lang="en-US" altLang="en-US" sz="1200">
                    <a:latin typeface="Arial" panose="020B0604020202020204" pitchFamily="34" charset="0"/>
                    <a:ea typeface="Amazon Ember" panose="020B0603020204020204" pitchFamily="34" charset="0"/>
                    <a:cs typeface="Arial" panose="020B0604020202020204" pitchFamily="34" charset="0"/>
                  </a:rPr>
                  <a:t>リリースパイプライン</a:t>
                </a:r>
              </a:p>
            </p:txBody>
          </p:sp>
          <p:sp>
            <p:nvSpPr>
              <p:cNvPr id="76" name="Rectangle 115">
                <a:extLst>
                  <a:ext uri="{FF2B5EF4-FFF2-40B4-BE49-F238E27FC236}">
                    <a16:creationId xmlns:a16="http://schemas.microsoft.com/office/drawing/2014/main" id="{3BDB38BC-CBA0-8127-D47E-86EA0AF89F2D}"/>
                  </a:ext>
                </a:extLst>
              </p:cNvPr>
              <p:cNvSpPr/>
              <p:nvPr/>
            </p:nvSpPr>
            <p:spPr>
              <a:xfrm>
                <a:off x="5942647" y="1142608"/>
                <a:ext cx="3330147" cy="1567542"/>
              </a:xfrm>
              <a:prstGeom prst="rect">
                <a:avLst/>
              </a:prstGeom>
              <a:noFill/>
              <a:ln w="15875">
                <a:solidFill>
                  <a:srgbClr val="7D8998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1440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ja-JP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77" name="直線矢印コネクタ 76">
                <a:extLst>
                  <a:ext uri="{FF2B5EF4-FFF2-40B4-BE49-F238E27FC236}">
                    <a16:creationId xmlns:a16="http://schemas.microsoft.com/office/drawing/2014/main" id="{D07CED3B-E670-0816-2380-095F0895956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09766" y="1882673"/>
                <a:ext cx="3966456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8" name="直線矢印コネクタ 77">
                <a:extLst>
                  <a:ext uri="{FF2B5EF4-FFF2-40B4-BE49-F238E27FC236}">
                    <a16:creationId xmlns:a16="http://schemas.microsoft.com/office/drawing/2014/main" id="{F40805E1-19D9-2CBB-ADFC-5BA1D35DD7D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26542" y="2000619"/>
                <a:ext cx="855632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79" name="Graphic 23">
                <a:extLst>
                  <a:ext uri="{FF2B5EF4-FFF2-40B4-BE49-F238E27FC236}">
                    <a16:creationId xmlns:a16="http://schemas.microsoft.com/office/drawing/2014/main" id="{8BFB2572-C3D0-47C3-EEC2-DC3915B3CBC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rcRect/>
              <a:stretch/>
            </p:blipFill>
            <p:spPr bwMode="auto">
              <a:xfrm>
                <a:off x="8000739" y="1649383"/>
                <a:ext cx="576000" cy="576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2" name="TextBox 22">
              <a:extLst>
                <a:ext uri="{FF2B5EF4-FFF2-40B4-BE49-F238E27FC236}">
                  <a16:creationId xmlns:a16="http://schemas.microsoft.com/office/drawing/2014/main" id="{AAC3A7A1-2B4F-AF13-CD0F-67F3EB0DF5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91400" y="2891680"/>
              <a:ext cx="108585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000"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ECR</a:t>
              </a:r>
            </a:p>
            <a:p>
              <a:pPr algn="ctr" eaLnBrk="1" hangingPunct="1"/>
              <a:r>
                <a:rPr lang="en-US" altLang="en-US" sz="1000"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（開発環境用）</a:t>
              </a:r>
            </a:p>
          </p:txBody>
        </p:sp>
        <p:cxnSp>
          <p:nvCxnSpPr>
            <p:cNvPr id="23" name="カギ線コネクタ 134">
              <a:extLst>
                <a:ext uri="{FF2B5EF4-FFF2-40B4-BE49-F238E27FC236}">
                  <a16:creationId xmlns:a16="http://schemas.microsoft.com/office/drawing/2014/main" id="{D9C242DD-F5F9-A1CF-2DBE-8E0E0AAA5E6E}"/>
                </a:ext>
              </a:extLst>
            </p:cNvPr>
            <p:cNvCxnSpPr>
              <a:cxnSpLocks/>
              <a:endCxn id="61" idx="1"/>
            </p:cNvCxnSpPr>
            <p:nvPr/>
          </p:nvCxnSpPr>
          <p:spPr>
            <a:xfrm>
              <a:off x="2719449" y="3621974"/>
              <a:ext cx="1611289" cy="509483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カギ線コネクタ 169">
              <a:extLst>
                <a:ext uri="{FF2B5EF4-FFF2-40B4-BE49-F238E27FC236}">
                  <a16:creationId xmlns:a16="http://schemas.microsoft.com/office/drawing/2014/main" id="{1EE6C1FE-AEFF-CA37-0A93-672FE6E1EDBF}"/>
                </a:ext>
              </a:extLst>
            </p:cNvPr>
            <p:cNvCxnSpPr>
              <a:cxnSpLocks/>
              <a:stCxn id="41" idx="0"/>
            </p:cNvCxnSpPr>
            <p:nvPr/>
          </p:nvCxnSpPr>
          <p:spPr>
            <a:xfrm rot="5400000" flipH="1" flipV="1">
              <a:off x="8912381" y="1107340"/>
              <a:ext cx="246139" cy="2157412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カギ線コネクタ 174">
              <a:extLst>
                <a:ext uri="{FF2B5EF4-FFF2-40B4-BE49-F238E27FC236}">
                  <a16:creationId xmlns:a16="http://schemas.microsoft.com/office/drawing/2014/main" id="{C4534297-6B3C-3FCB-143A-FCA1956C4535}"/>
                </a:ext>
              </a:extLst>
            </p:cNvPr>
            <p:cNvCxnSpPr>
              <a:cxnSpLocks/>
              <a:endCxn id="42" idx="2"/>
            </p:cNvCxnSpPr>
            <p:nvPr/>
          </p:nvCxnSpPr>
          <p:spPr>
            <a:xfrm rot="10800000">
              <a:off x="7829328" y="5386083"/>
              <a:ext cx="2293942" cy="830079"/>
            </a:xfrm>
            <a:prstGeom prst="bentConnector2">
              <a:avLst/>
            </a:prstGeom>
            <a:ln>
              <a:headEnd type="triangl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26" name="Graphic 39">
              <a:extLst>
                <a:ext uri="{FF2B5EF4-FFF2-40B4-BE49-F238E27FC236}">
                  <a16:creationId xmlns:a16="http://schemas.microsoft.com/office/drawing/2014/main" id="{B8B52A7D-0B60-56AA-0FC3-F6610002AFE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387081" y="4242610"/>
              <a:ext cx="457200" cy="457200"/>
            </a:xfrm>
            <a:prstGeom prst="rect">
              <a:avLst/>
            </a:prstGeom>
          </p:spPr>
        </p:pic>
        <p:sp>
          <p:nvSpPr>
            <p:cNvPr id="27" name="Rectangle 78">
              <a:extLst>
                <a:ext uri="{FF2B5EF4-FFF2-40B4-BE49-F238E27FC236}">
                  <a16:creationId xmlns:a16="http://schemas.microsoft.com/office/drawing/2014/main" id="{79F9CD7C-432B-3904-351C-E984419C0BF1}"/>
                </a:ext>
              </a:extLst>
            </p:cNvPr>
            <p:cNvSpPr/>
            <p:nvPr/>
          </p:nvSpPr>
          <p:spPr>
            <a:xfrm>
              <a:off x="9530366" y="2877945"/>
              <a:ext cx="2114464" cy="2079646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2920" tIns="9144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検証環境</a:t>
              </a:r>
            </a:p>
          </p:txBody>
        </p:sp>
        <p:pic>
          <p:nvPicPr>
            <p:cNvPr id="28" name="Graphic 79">
              <a:extLst>
                <a:ext uri="{FF2B5EF4-FFF2-40B4-BE49-F238E27FC236}">
                  <a16:creationId xmlns:a16="http://schemas.microsoft.com/office/drawing/2014/main" id="{26209EFB-DEA8-00D2-B55B-70092AAD9D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9540520" y="2888231"/>
              <a:ext cx="381000" cy="381000"/>
            </a:xfrm>
            <a:prstGeom prst="rect">
              <a:avLst/>
            </a:prstGeom>
          </p:spPr>
        </p:pic>
        <p:sp>
          <p:nvSpPr>
            <p:cNvPr id="29" name="TextBox 24">
              <a:extLst>
                <a:ext uri="{FF2B5EF4-FFF2-40B4-BE49-F238E27FC236}">
                  <a16:creationId xmlns:a16="http://schemas.microsoft.com/office/drawing/2014/main" id="{018EF028-EFCF-2548-5F15-40E7D526D4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29008" y="4480145"/>
              <a:ext cx="202336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ECS</a:t>
              </a:r>
            </a:p>
          </p:txBody>
        </p:sp>
        <p:grpSp>
          <p:nvGrpSpPr>
            <p:cNvPr id="30" name="グループ化 29">
              <a:extLst>
                <a:ext uri="{FF2B5EF4-FFF2-40B4-BE49-F238E27FC236}">
                  <a16:creationId xmlns:a16="http://schemas.microsoft.com/office/drawing/2014/main" id="{30E336D1-4026-79DC-970F-71C8B35EAD3E}"/>
                </a:ext>
              </a:extLst>
            </p:cNvPr>
            <p:cNvGrpSpPr/>
            <p:nvPr/>
          </p:nvGrpSpPr>
          <p:grpSpPr>
            <a:xfrm>
              <a:off x="3801832" y="3310333"/>
              <a:ext cx="6900011" cy="1606540"/>
              <a:chOff x="5938899" y="1116259"/>
              <a:chExt cx="6900011" cy="1606540"/>
            </a:xfrm>
          </p:grpSpPr>
          <p:pic>
            <p:nvPicPr>
              <p:cNvPr id="60" name="Graphic 18">
                <a:extLst>
                  <a:ext uri="{FF2B5EF4-FFF2-40B4-BE49-F238E27FC236}">
                    <a16:creationId xmlns:a16="http://schemas.microsoft.com/office/drawing/2014/main" id="{8C0BE303-C579-399C-E08A-C6FA191E4D4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rcRect/>
              <a:stretch/>
            </p:blipFill>
            <p:spPr bwMode="auto">
              <a:xfrm>
                <a:off x="12262910" y="1637509"/>
                <a:ext cx="576000" cy="576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" name="Graphic 19">
                <a:extLst>
                  <a:ext uri="{FF2B5EF4-FFF2-40B4-BE49-F238E27FC236}">
                    <a16:creationId xmlns:a16="http://schemas.microsoft.com/office/drawing/2014/main" id="{D137332A-B772-44FB-0D55-0B4057CA872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rcRect/>
              <a:stretch/>
            </p:blipFill>
            <p:spPr bwMode="auto">
              <a:xfrm>
                <a:off x="6467805" y="1649383"/>
                <a:ext cx="576000" cy="576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2" name="TextBox 11">
                <a:extLst>
                  <a:ext uri="{FF2B5EF4-FFF2-40B4-BE49-F238E27FC236}">
                    <a16:creationId xmlns:a16="http://schemas.microsoft.com/office/drawing/2014/main" id="{1E2917D4-EA96-89F8-F0DD-1B4F7BA9416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78266" y="2264727"/>
                <a:ext cx="1526346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100">
                    <a:latin typeface="Arial" panose="020B0604020202020204" pitchFamily="34" charset="0"/>
                    <a:ea typeface="Amazon Ember" panose="020B0603020204020204" pitchFamily="34" charset="0"/>
                    <a:cs typeface="Arial" panose="020B0604020202020204" pitchFamily="34" charset="0"/>
                  </a:rPr>
                  <a:t>AWS CodeBuild</a:t>
                </a:r>
              </a:p>
              <a:p>
                <a:pPr algn="ctr" eaLnBrk="1" hangingPunct="1"/>
                <a:r>
                  <a:rPr lang="en-US" altLang="en-US" sz="1100">
                    <a:latin typeface="Arial" panose="020B0604020202020204" pitchFamily="34" charset="0"/>
                    <a:ea typeface="Amazon Ember" panose="020B0603020204020204" pitchFamily="34" charset="0"/>
                    <a:cs typeface="Arial" panose="020B0604020202020204" pitchFamily="34" charset="0"/>
                  </a:rPr>
                  <a:t>ビルドおよびテスト</a:t>
                </a:r>
              </a:p>
            </p:txBody>
          </p:sp>
          <p:sp>
            <p:nvSpPr>
              <p:cNvPr id="63" name="TextBox 15">
                <a:extLst>
                  <a:ext uri="{FF2B5EF4-FFF2-40B4-BE49-F238E27FC236}">
                    <a16:creationId xmlns:a16="http://schemas.microsoft.com/office/drawing/2014/main" id="{FA2C22FE-BE0D-13A5-C07D-6742E1A9B85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90642" y="2291912"/>
                <a:ext cx="2201863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100">
                    <a:latin typeface="Arial" panose="020B0604020202020204" pitchFamily="34" charset="0"/>
                    <a:ea typeface="Amazon Ember" panose="020B0603020204020204" pitchFamily="34" charset="0"/>
                    <a:cs typeface="Arial" panose="020B0604020202020204" pitchFamily="34" charset="0"/>
                  </a:rPr>
                  <a:t>AWS CodeDeploy</a:t>
                </a:r>
              </a:p>
              <a:p>
                <a:pPr algn="ctr" eaLnBrk="1" hangingPunct="1"/>
                <a:r>
                  <a:rPr lang="en-US" altLang="en-US" sz="1100">
                    <a:latin typeface="Arial" panose="020B0604020202020204" pitchFamily="34" charset="0"/>
                    <a:ea typeface="Amazon Ember" panose="020B0603020204020204" pitchFamily="34" charset="0"/>
                    <a:cs typeface="Arial" panose="020B0604020202020204" pitchFamily="34" charset="0"/>
                  </a:rPr>
                  <a:t>アプリケーションデプロイ</a:t>
                </a:r>
              </a:p>
            </p:txBody>
          </p:sp>
          <p:pic>
            <p:nvPicPr>
              <p:cNvPr id="64" name="Graphic 6">
                <a:extLst>
                  <a:ext uri="{FF2B5EF4-FFF2-40B4-BE49-F238E27FC236}">
                    <a16:creationId xmlns:a16="http://schemas.microsoft.com/office/drawing/2014/main" id="{46E055CF-C902-264C-8563-E4DA99CEF0C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rcRect/>
              <a:stretch/>
            </p:blipFill>
            <p:spPr bwMode="auto">
              <a:xfrm>
                <a:off x="5938899" y="1136474"/>
                <a:ext cx="485651" cy="4856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5" name="TextBox 9">
                <a:extLst>
                  <a:ext uri="{FF2B5EF4-FFF2-40B4-BE49-F238E27FC236}">
                    <a16:creationId xmlns:a16="http://schemas.microsoft.com/office/drawing/2014/main" id="{08F31DBE-AC8B-44A3-42A0-D3B4B2F4D1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64259" y="1116259"/>
                <a:ext cx="2243137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200">
                    <a:latin typeface="Arial" panose="020B0604020202020204" pitchFamily="34" charset="0"/>
                    <a:ea typeface="Amazon Ember" panose="020B0603020204020204" pitchFamily="34" charset="0"/>
                    <a:cs typeface="Arial" panose="020B0604020202020204" pitchFamily="34" charset="0"/>
                  </a:rPr>
                  <a:t>AWS CodePipeline</a:t>
                </a:r>
              </a:p>
              <a:p>
                <a:pPr algn="ctr" eaLnBrk="1" hangingPunct="1"/>
                <a:r>
                  <a:rPr lang="en-US" altLang="en-US" sz="1200">
                    <a:latin typeface="Arial" panose="020B0604020202020204" pitchFamily="34" charset="0"/>
                    <a:ea typeface="Amazon Ember" panose="020B0603020204020204" pitchFamily="34" charset="0"/>
                    <a:cs typeface="Arial" panose="020B0604020202020204" pitchFamily="34" charset="0"/>
                  </a:rPr>
                  <a:t>リリースパイプライン</a:t>
                </a:r>
              </a:p>
            </p:txBody>
          </p:sp>
          <p:sp>
            <p:nvSpPr>
              <p:cNvPr id="66" name="Rectangle 115">
                <a:extLst>
                  <a:ext uri="{FF2B5EF4-FFF2-40B4-BE49-F238E27FC236}">
                    <a16:creationId xmlns:a16="http://schemas.microsoft.com/office/drawing/2014/main" id="{F8CEEF7A-E160-E817-62BB-EA26791801A4}"/>
                  </a:ext>
                </a:extLst>
              </p:cNvPr>
              <p:cNvSpPr/>
              <p:nvPr/>
            </p:nvSpPr>
            <p:spPr>
              <a:xfrm>
                <a:off x="5942647" y="1142608"/>
                <a:ext cx="3426983" cy="1567542"/>
              </a:xfrm>
              <a:prstGeom prst="rect">
                <a:avLst/>
              </a:prstGeom>
              <a:noFill/>
              <a:ln w="15875">
                <a:solidFill>
                  <a:srgbClr val="7D8998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1440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ja-JP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67" name="直線矢印コネクタ 66">
                <a:extLst>
                  <a:ext uri="{FF2B5EF4-FFF2-40B4-BE49-F238E27FC236}">
                    <a16:creationId xmlns:a16="http://schemas.microsoft.com/office/drawing/2014/main" id="{A4D9167C-7DCD-F7EC-BD7B-B77848591F7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93011" y="1787366"/>
                <a:ext cx="3952288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8" name="直線矢印コネクタ 67">
                <a:extLst>
                  <a:ext uri="{FF2B5EF4-FFF2-40B4-BE49-F238E27FC236}">
                    <a16:creationId xmlns:a16="http://schemas.microsoft.com/office/drawing/2014/main" id="{13D3762E-F83E-F0E7-A07A-A81E66090F1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26541" y="2000618"/>
                <a:ext cx="855632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69" name="Graphic 23">
                <a:extLst>
                  <a:ext uri="{FF2B5EF4-FFF2-40B4-BE49-F238E27FC236}">
                    <a16:creationId xmlns:a16="http://schemas.microsoft.com/office/drawing/2014/main" id="{996BE2EC-CEAC-4E23-D673-3D95C6DD3E6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rcRect/>
              <a:stretch/>
            </p:blipFill>
            <p:spPr bwMode="auto">
              <a:xfrm>
                <a:off x="8000739" y="1649383"/>
                <a:ext cx="576000" cy="576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1" name="Rectangle 78">
              <a:extLst>
                <a:ext uri="{FF2B5EF4-FFF2-40B4-BE49-F238E27FC236}">
                  <a16:creationId xmlns:a16="http://schemas.microsoft.com/office/drawing/2014/main" id="{1A7C11B9-79D1-AEC7-73A9-3993857C7DDC}"/>
                </a:ext>
              </a:extLst>
            </p:cNvPr>
            <p:cNvSpPr/>
            <p:nvPr/>
          </p:nvSpPr>
          <p:spPr>
            <a:xfrm>
              <a:off x="9504608" y="5049645"/>
              <a:ext cx="2140222" cy="2400026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2920" tIns="9144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本番環境</a:t>
              </a:r>
            </a:p>
          </p:txBody>
        </p:sp>
        <p:pic>
          <p:nvPicPr>
            <p:cNvPr id="32" name="Graphic 79">
              <a:extLst>
                <a:ext uri="{FF2B5EF4-FFF2-40B4-BE49-F238E27FC236}">
                  <a16:creationId xmlns:a16="http://schemas.microsoft.com/office/drawing/2014/main" id="{E0ED5CC2-28D9-48D5-458B-629C266953C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9501883" y="5059931"/>
              <a:ext cx="381000" cy="381000"/>
            </a:xfrm>
            <a:prstGeom prst="rect">
              <a:avLst/>
            </a:prstGeom>
          </p:spPr>
        </p:pic>
        <p:sp>
          <p:nvSpPr>
            <p:cNvPr id="33" name="TextBox 24">
              <a:extLst>
                <a:ext uri="{FF2B5EF4-FFF2-40B4-BE49-F238E27FC236}">
                  <a16:creationId xmlns:a16="http://schemas.microsoft.com/office/drawing/2014/main" id="{1102EFC4-E117-834E-CACD-EF08BC5A80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29008" y="6651845"/>
              <a:ext cx="202336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ECS</a:t>
              </a:r>
            </a:p>
          </p:txBody>
        </p:sp>
        <p:grpSp>
          <p:nvGrpSpPr>
            <p:cNvPr id="34" name="グループ化 33">
              <a:extLst>
                <a:ext uri="{FF2B5EF4-FFF2-40B4-BE49-F238E27FC236}">
                  <a16:creationId xmlns:a16="http://schemas.microsoft.com/office/drawing/2014/main" id="{4EC8327E-F6C0-0631-1400-7DCFD4C2EAFA}"/>
                </a:ext>
              </a:extLst>
            </p:cNvPr>
            <p:cNvGrpSpPr/>
            <p:nvPr/>
          </p:nvGrpSpPr>
          <p:grpSpPr>
            <a:xfrm>
              <a:off x="3801832" y="5482033"/>
              <a:ext cx="6921755" cy="1606540"/>
              <a:chOff x="5938899" y="1116259"/>
              <a:chExt cx="6921755" cy="1606540"/>
            </a:xfrm>
          </p:grpSpPr>
          <p:pic>
            <p:nvPicPr>
              <p:cNvPr id="49" name="Graphic 18">
                <a:extLst>
                  <a:ext uri="{FF2B5EF4-FFF2-40B4-BE49-F238E27FC236}">
                    <a16:creationId xmlns:a16="http://schemas.microsoft.com/office/drawing/2014/main" id="{E27A9393-B7F3-2EE2-BF82-B334898B93E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rcRect/>
              <a:stretch/>
            </p:blipFill>
            <p:spPr bwMode="auto">
              <a:xfrm>
                <a:off x="12284654" y="1676146"/>
                <a:ext cx="576000" cy="576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" name="Graphic 19">
                <a:extLst>
                  <a:ext uri="{FF2B5EF4-FFF2-40B4-BE49-F238E27FC236}">
                    <a16:creationId xmlns:a16="http://schemas.microsoft.com/office/drawing/2014/main" id="{532AE314-5FCE-1536-A036-A94C16AB48A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rcRect/>
              <a:stretch/>
            </p:blipFill>
            <p:spPr bwMode="auto">
              <a:xfrm>
                <a:off x="6467805" y="1649383"/>
                <a:ext cx="576000" cy="576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" name="TextBox 11">
                <a:extLst>
                  <a:ext uri="{FF2B5EF4-FFF2-40B4-BE49-F238E27FC236}">
                    <a16:creationId xmlns:a16="http://schemas.microsoft.com/office/drawing/2014/main" id="{7D3CAE8C-6E02-9600-3933-566CF22257E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97018" y="2276602"/>
                <a:ext cx="1526346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100">
                    <a:latin typeface="Arial" panose="020B0604020202020204" pitchFamily="34" charset="0"/>
                    <a:ea typeface="Amazon Ember" panose="020B0603020204020204" pitchFamily="34" charset="0"/>
                    <a:cs typeface="Arial" panose="020B0604020202020204" pitchFamily="34" charset="0"/>
                  </a:rPr>
                  <a:t>AWS CodeBuild</a:t>
                </a:r>
              </a:p>
              <a:p>
                <a:pPr algn="ctr" eaLnBrk="1" hangingPunct="1"/>
                <a:r>
                  <a:rPr lang="en-US" altLang="en-US" sz="1100">
                    <a:latin typeface="Arial" panose="020B0604020202020204" pitchFamily="34" charset="0"/>
                    <a:ea typeface="Amazon Ember" panose="020B0603020204020204" pitchFamily="34" charset="0"/>
                    <a:cs typeface="Arial" panose="020B0604020202020204" pitchFamily="34" charset="0"/>
                  </a:rPr>
                  <a:t>ビルドおよびテスト</a:t>
                </a:r>
              </a:p>
            </p:txBody>
          </p:sp>
          <p:sp>
            <p:nvSpPr>
              <p:cNvPr id="52" name="TextBox 15">
                <a:extLst>
                  <a:ext uri="{FF2B5EF4-FFF2-40B4-BE49-F238E27FC236}">
                    <a16:creationId xmlns:a16="http://schemas.microsoft.com/office/drawing/2014/main" id="{12999C1C-EBAF-4A92-EC0E-A83539647F3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09204" y="2291912"/>
                <a:ext cx="2201863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100">
                    <a:latin typeface="Arial" panose="020B0604020202020204" pitchFamily="34" charset="0"/>
                    <a:ea typeface="Amazon Ember" panose="020B0603020204020204" pitchFamily="34" charset="0"/>
                    <a:cs typeface="Arial" panose="020B0604020202020204" pitchFamily="34" charset="0"/>
                  </a:rPr>
                  <a:t>AWS CodeDeploy</a:t>
                </a:r>
              </a:p>
              <a:p>
                <a:pPr algn="ctr" eaLnBrk="1" hangingPunct="1"/>
                <a:r>
                  <a:rPr lang="en-US" altLang="en-US" sz="1100">
                    <a:latin typeface="Arial" panose="020B0604020202020204" pitchFamily="34" charset="0"/>
                    <a:ea typeface="Amazon Ember" panose="020B0603020204020204" pitchFamily="34" charset="0"/>
                    <a:cs typeface="Arial" panose="020B0604020202020204" pitchFamily="34" charset="0"/>
                  </a:rPr>
                  <a:t>アプリケーションデプロイ</a:t>
                </a:r>
              </a:p>
            </p:txBody>
          </p:sp>
          <p:pic>
            <p:nvPicPr>
              <p:cNvPr id="53" name="Graphic 6">
                <a:extLst>
                  <a:ext uri="{FF2B5EF4-FFF2-40B4-BE49-F238E27FC236}">
                    <a16:creationId xmlns:a16="http://schemas.microsoft.com/office/drawing/2014/main" id="{EF50F5F8-98C9-6C60-134D-D56D2DAF2DF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rcRect/>
              <a:stretch/>
            </p:blipFill>
            <p:spPr bwMode="auto">
              <a:xfrm>
                <a:off x="5938899" y="1136474"/>
                <a:ext cx="485651" cy="4856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4" name="TextBox 9">
                <a:extLst>
                  <a:ext uri="{FF2B5EF4-FFF2-40B4-BE49-F238E27FC236}">
                    <a16:creationId xmlns:a16="http://schemas.microsoft.com/office/drawing/2014/main" id="{328B80A0-F37D-B85D-EED0-CF00512179C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64259" y="1116259"/>
                <a:ext cx="2243137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200">
                    <a:latin typeface="Arial" panose="020B0604020202020204" pitchFamily="34" charset="0"/>
                    <a:ea typeface="Amazon Ember" panose="020B0603020204020204" pitchFamily="34" charset="0"/>
                    <a:cs typeface="Arial" panose="020B0604020202020204" pitchFamily="34" charset="0"/>
                  </a:rPr>
                  <a:t>AWS CodePipeline</a:t>
                </a:r>
              </a:p>
              <a:p>
                <a:pPr algn="ctr" eaLnBrk="1" hangingPunct="1"/>
                <a:r>
                  <a:rPr lang="en-US" altLang="en-US" sz="1200">
                    <a:latin typeface="Arial" panose="020B0604020202020204" pitchFamily="34" charset="0"/>
                    <a:ea typeface="Amazon Ember" panose="020B0603020204020204" pitchFamily="34" charset="0"/>
                    <a:cs typeface="Arial" panose="020B0604020202020204" pitchFamily="34" charset="0"/>
                  </a:rPr>
                  <a:t>リリースパイプライン</a:t>
                </a:r>
              </a:p>
            </p:txBody>
          </p:sp>
          <p:sp>
            <p:nvSpPr>
              <p:cNvPr id="55" name="Rectangle 115">
                <a:extLst>
                  <a:ext uri="{FF2B5EF4-FFF2-40B4-BE49-F238E27FC236}">
                    <a16:creationId xmlns:a16="http://schemas.microsoft.com/office/drawing/2014/main" id="{1C66CA95-262B-4569-A9AB-6288FF76E878}"/>
                  </a:ext>
                </a:extLst>
              </p:cNvPr>
              <p:cNvSpPr/>
              <p:nvPr/>
            </p:nvSpPr>
            <p:spPr>
              <a:xfrm>
                <a:off x="5942647" y="1142608"/>
                <a:ext cx="3927494" cy="1567542"/>
              </a:xfrm>
              <a:prstGeom prst="rect">
                <a:avLst/>
              </a:prstGeom>
              <a:noFill/>
              <a:ln w="15875">
                <a:solidFill>
                  <a:srgbClr val="7D8998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1440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ja-JP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56" name="直線矢印コネクタ 55">
                <a:extLst>
                  <a:ext uri="{FF2B5EF4-FFF2-40B4-BE49-F238E27FC236}">
                    <a16:creationId xmlns:a16="http://schemas.microsoft.com/office/drawing/2014/main" id="{DB8D2CEB-2894-8073-E356-E4215A7A6F8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17380" y="1991018"/>
                <a:ext cx="3146132" cy="4669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7" name="直線矢印コネクタ 56">
                <a:extLst>
                  <a:ext uri="{FF2B5EF4-FFF2-40B4-BE49-F238E27FC236}">
                    <a16:creationId xmlns:a16="http://schemas.microsoft.com/office/drawing/2014/main" id="{3C3C2F49-3E54-7D3B-B967-1DB7FBB8475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82091" y="2014066"/>
                <a:ext cx="53128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8" name="直線矢印コネクタ 57">
                <a:extLst>
                  <a:ext uri="{FF2B5EF4-FFF2-40B4-BE49-F238E27FC236}">
                    <a16:creationId xmlns:a16="http://schemas.microsoft.com/office/drawing/2014/main" id="{F1B92B2A-91E0-1DB4-7719-9E8F47A5078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60075" y="2014066"/>
                <a:ext cx="399161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59" name="Graphic 23">
                <a:extLst>
                  <a:ext uri="{FF2B5EF4-FFF2-40B4-BE49-F238E27FC236}">
                    <a16:creationId xmlns:a16="http://schemas.microsoft.com/office/drawing/2014/main" id="{F87A630F-80EE-1F2F-B191-2D4A0434F41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rcRect/>
              <a:stretch/>
            </p:blipFill>
            <p:spPr bwMode="auto">
              <a:xfrm>
                <a:off x="8619301" y="1649383"/>
                <a:ext cx="576000" cy="576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5" name="TextBox 12">
              <a:extLst>
                <a:ext uri="{FF2B5EF4-FFF2-40B4-BE49-F238E27FC236}">
                  <a16:creationId xmlns:a16="http://schemas.microsoft.com/office/drawing/2014/main" id="{475EAFF0-D95F-8E1D-A39F-34740BFDB0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3127" y="7093663"/>
              <a:ext cx="664814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 dirty="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承認者</a:t>
              </a:r>
            </a:p>
          </p:txBody>
        </p:sp>
        <p:pic>
          <p:nvPicPr>
            <p:cNvPr id="36" name="Graphic 23">
              <a:extLst>
                <a:ext uri="{FF2B5EF4-FFF2-40B4-BE49-F238E27FC236}">
                  <a16:creationId xmlns:a16="http://schemas.microsoft.com/office/drawing/2014/main" id="{D4AF6ADB-78DB-554F-ADDE-7D58735855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/>
          </p:blipFill>
          <p:spPr bwMode="auto">
            <a:xfrm flipH="1">
              <a:off x="539570" y="6649359"/>
              <a:ext cx="469900" cy="469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16031165-F04A-C474-3399-562FD0393FA0}"/>
                </a:ext>
              </a:extLst>
            </p:cNvPr>
            <p:cNvSpPr/>
            <p:nvPr/>
          </p:nvSpPr>
          <p:spPr>
            <a:xfrm>
              <a:off x="5328132" y="6075801"/>
              <a:ext cx="648000" cy="576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>
                  <a:solidFill>
                    <a:schemeClr val="tx1"/>
                  </a:solidFill>
                  <a:latin typeface="Arial" panose="020B0604020202020204" pitchFamily="34" charset="0"/>
                  <a:ea typeface="Meiryo" panose="020B0604030504040204" pitchFamily="34" charset="-128"/>
                  <a:cs typeface="Arial" panose="020B0604020202020204" pitchFamily="34" charset="0"/>
                </a:rPr>
                <a:t>手動承認</a:t>
              </a:r>
              <a:endParaRPr kumimoji="1" lang="en-US" altLang="ja-JP" sz="900">
                <a:solidFill>
                  <a:schemeClr val="tx1"/>
                </a:solidFill>
                <a:latin typeface="Arial" panose="020B0604020202020204" pitchFamily="34" charset="0"/>
                <a:ea typeface="Apple Color Emoji" pitchFamily="2" charset="0"/>
                <a:cs typeface="Arial" panose="020B0604020202020204" pitchFamily="34" charset="0"/>
              </a:endParaRPr>
            </a:p>
            <a:p>
              <a:pPr algn="ctr"/>
              <a:r>
                <a:rPr kumimoji="1" lang="ja-JP" altLang="en-US" sz="900">
                  <a:solidFill>
                    <a:schemeClr val="tx1"/>
                  </a:solidFill>
                  <a:latin typeface="Arial" panose="020B0604020202020204" pitchFamily="34" charset="0"/>
                  <a:ea typeface="Meiryo" panose="020B0604030504040204" pitchFamily="34" charset="-128"/>
                  <a:cs typeface="Arial" panose="020B0604020202020204" pitchFamily="34" charset="0"/>
                </a:rPr>
                <a:t>ステージ</a:t>
              </a:r>
            </a:p>
          </p:txBody>
        </p:sp>
        <p:cxnSp>
          <p:nvCxnSpPr>
            <p:cNvPr id="40" name="カギ線コネクタ 81">
              <a:extLst>
                <a:ext uri="{FF2B5EF4-FFF2-40B4-BE49-F238E27FC236}">
                  <a16:creationId xmlns:a16="http://schemas.microsoft.com/office/drawing/2014/main" id="{3C232B96-AEE8-D587-5C6C-D5144572BB42}"/>
                </a:ext>
              </a:extLst>
            </p:cNvPr>
            <p:cNvCxnSpPr>
              <a:cxnSpLocks/>
              <a:stCxn id="35" idx="3"/>
              <a:endCxn id="37" idx="2"/>
            </p:cNvCxnSpPr>
            <p:nvPr/>
          </p:nvCxnSpPr>
          <p:spPr>
            <a:xfrm flipV="1">
              <a:off x="1117941" y="6651801"/>
              <a:ext cx="4534191" cy="580362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41" name="Graphic 20">
              <a:extLst>
                <a:ext uri="{FF2B5EF4-FFF2-40B4-BE49-F238E27FC236}">
                  <a16:creationId xmlns:a16="http://schemas.microsoft.com/office/drawing/2014/main" id="{641F2E51-F97D-B30E-6398-45F4238523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 bwMode="auto">
            <a:xfrm>
              <a:off x="7668744" y="2309115"/>
              <a:ext cx="576000" cy="57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TextBox 22">
              <a:extLst>
                <a:ext uri="{FF2B5EF4-FFF2-40B4-BE49-F238E27FC236}">
                  <a16:creationId xmlns:a16="http://schemas.microsoft.com/office/drawing/2014/main" id="{C2E9A8CF-9E0E-B25C-4E58-18F8A75C57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26804" y="4985972"/>
              <a:ext cx="180504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000"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ECR</a:t>
              </a:r>
            </a:p>
            <a:p>
              <a:pPr algn="ctr" eaLnBrk="1" hangingPunct="1"/>
              <a:r>
                <a:rPr lang="en-US" altLang="en-US" sz="1000"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（本番：検証環境用）</a:t>
              </a:r>
            </a:p>
          </p:txBody>
        </p:sp>
        <p:cxnSp>
          <p:nvCxnSpPr>
            <p:cNvPr id="43" name="カギ線コネクタ 93">
              <a:extLst>
                <a:ext uri="{FF2B5EF4-FFF2-40B4-BE49-F238E27FC236}">
                  <a16:creationId xmlns:a16="http://schemas.microsoft.com/office/drawing/2014/main" id="{776AE269-F5DC-9168-C99C-A191ADF93A9E}"/>
                </a:ext>
              </a:extLst>
            </p:cNvPr>
            <p:cNvCxnSpPr>
              <a:cxnSpLocks/>
              <a:endCxn id="10" idx="0"/>
            </p:cNvCxnSpPr>
            <p:nvPr/>
          </p:nvCxnSpPr>
          <p:spPr>
            <a:xfrm rot="10800000" flipV="1">
              <a:off x="7807494" y="4133361"/>
              <a:ext cx="2290377" cy="226904"/>
            </a:xfrm>
            <a:prstGeom prst="bentConnector2">
              <a:avLst/>
            </a:prstGeom>
            <a:ln>
              <a:headEnd type="triangl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44" name="Graphic 39">
              <a:extLst>
                <a:ext uri="{FF2B5EF4-FFF2-40B4-BE49-F238E27FC236}">
                  <a16:creationId xmlns:a16="http://schemas.microsoft.com/office/drawing/2014/main" id="{5FFFEF63-CD7F-4C87-4223-E60C216EADF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333822" y="5612509"/>
              <a:ext cx="457200" cy="457200"/>
            </a:xfrm>
            <a:prstGeom prst="rect">
              <a:avLst/>
            </a:prstGeom>
          </p:spPr>
        </p:pic>
        <p:sp>
          <p:nvSpPr>
            <p:cNvPr id="45" name="TextBox 24">
              <a:extLst>
                <a:ext uri="{FF2B5EF4-FFF2-40B4-BE49-F238E27FC236}">
                  <a16:creationId xmlns:a16="http://schemas.microsoft.com/office/drawing/2014/main" id="{2BC2609B-2F19-12A8-79F1-A5AA6032BB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86756" y="4631749"/>
              <a:ext cx="150655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900"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コンテナイメージ</a:t>
              </a:r>
            </a:p>
          </p:txBody>
        </p:sp>
        <p:sp>
          <p:nvSpPr>
            <p:cNvPr id="46" name="TextBox 24">
              <a:extLst>
                <a:ext uri="{FF2B5EF4-FFF2-40B4-BE49-F238E27FC236}">
                  <a16:creationId xmlns:a16="http://schemas.microsoft.com/office/drawing/2014/main" id="{6C8F6D47-69DC-FA48-7E27-005E1F4489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60283" y="6013454"/>
              <a:ext cx="150655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900"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コンテナイメージ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910890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72673991-03FC-BF42-D552-54E336873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/>
              <a:t>5-2-17-1</a:t>
            </a:r>
            <a:r>
              <a:rPr kumimoji="1" lang="en-US" altLang="ja-JP" dirty="0"/>
              <a:t>. CI/CD_CI/CD</a:t>
            </a:r>
            <a:r>
              <a:rPr kumimoji="1" lang="ja-JP" altLang="en-US" dirty="0"/>
              <a:t>パイプライン機能（パターン</a:t>
            </a:r>
            <a:r>
              <a:rPr kumimoji="1" lang="en-US" altLang="ja-JP" dirty="0"/>
              <a:t>2 </a:t>
            </a:r>
            <a:r>
              <a:rPr kumimoji="1" lang="ja-JP" altLang="en-US" dirty="0"/>
              <a:t>インフラリソース）</a:t>
            </a:r>
          </a:p>
        </p:txBody>
      </p:sp>
      <p:grpSp>
        <p:nvGrpSpPr>
          <p:cNvPr id="80" name="グループ化 79">
            <a:extLst>
              <a:ext uri="{FF2B5EF4-FFF2-40B4-BE49-F238E27FC236}">
                <a16:creationId xmlns:a16="http://schemas.microsoft.com/office/drawing/2014/main" id="{4C3009E8-FB87-AB5F-6E12-41B7FCC06B88}"/>
              </a:ext>
            </a:extLst>
          </p:cNvPr>
          <p:cNvGrpSpPr/>
          <p:nvPr/>
        </p:nvGrpSpPr>
        <p:grpSpPr>
          <a:xfrm>
            <a:off x="3391601" y="2348152"/>
            <a:ext cx="11217461" cy="6748867"/>
            <a:chOff x="427369" y="706033"/>
            <a:chExt cx="11217461" cy="6748867"/>
          </a:xfrm>
        </p:grpSpPr>
        <p:sp>
          <p:nvSpPr>
            <p:cNvPr id="81" name="正方形/長方形 80">
              <a:extLst>
                <a:ext uri="{FF2B5EF4-FFF2-40B4-BE49-F238E27FC236}">
                  <a16:creationId xmlns:a16="http://schemas.microsoft.com/office/drawing/2014/main" id="{5A417F7A-2502-A59F-EC38-7694C30C42F9}"/>
                </a:ext>
              </a:extLst>
            </p:cNvPr>
            <p:cNvSpPr/>
            <p:nvPr/>
          </p:nvSpPr>
          <p:spPr>
            <a:xfrm>
              <a:off x="1845172" y="802897"/>
              <a:ext cx="7176165" cy="6490001"/>
            </a:xfrm>
            <a:prstGeom prst="rect">
              <a:avLst/>
            </a:prstGeom>
            <a:solidFill>
              <a:srgbClr val="45DAFF">
                <a:alpha val="30196"/>
              </a:srgbClr>
            </a:solidFill>
            <a:ln w="28575">
              <a:noFill/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t"/>
            <a:lstStyle/>
            <a:p>
              <a:pPr algn="r"/>
              <a:r>
                <a:rPr kumimoji="1" lang="en-US" altLang="ja-JP" sz="1600" dirty="0">
                  <a:solidFill>
                    <a:schemeClr val="tx1"/>
                  </a:solidFill>
                  <a:latin typeface="Meiryo UI"/>
                  <a:ea typeface="Meiryo UI"/>
                </a:rPr>
                <a:t>CI/CD_CI/CD</a:t>
              </a:r>
              <a:r>
                <a:rPr kumimoji="1" lang="ja-JP" altLang="en-US" sz="1600">
                  <a:solidFill>
                    <a:schemeClr val="tx1"/>
                  </a:solidFill>
                  <a:latin typeface="Meiryo UI"/>
                  <a:ea typeface="Meiryo UI"/>
                </a:rPr>
                <a:t>パイプライン機能</a:t>
              </a:r>
            </a:p>
          </p:txBody>
        </p:sp>
        <p:sp>
          <p:nvSpPr>
            <p:cNvPr id="82" name="Rectangle 78">
              <a:extLst>
                <a:ext uri="{FF2B5EF4-FFF2-40B4-BE49-F238E27FC236}">
                  <a16:creationId xmlns:a16="http://schemas.microsoft.com/office/drawing/2014/main" id="{072C3199-3FB1-FB56-B9D5-01A87F7BB20E}"/>
                </a:ext>
              </a:extLst>
            </p:cNvPr>
            <p:cNvSpPr/>
            <p:nvPr/>
          </p:nvSpPr>
          <p:spPr>
            <a:xfrm>
              <a:off x="1333042" y="707621"/>
              <a:ext cx="7798079" cy="6747279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2920" tIns="9144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CI/CDパイプライン環境</a:t>
              </a:r>
            </a:p>
          </p:txBody>
        </p:sp>
        <p:pic>
          <p:nvPicPr>
            <p:cNvPr id="83" name="Graphic 79">
              <a:extLst>
                <a:ext uri="{FF2B5EF4-FFF2-40B4-BE49-F238E27FC236}">
                  <a16:creationId xmlns:a16="http://schemas.microsoft.com/office/drawing/2014/main" id="{67E682FE-5E39-F47C-6673-4D5461BCB9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1337770" y="706033"/>
              <a:ext cx="381000" cy="381000"/>
            </a:xfrm>
            <a:prstGeom prst="rect">
              <a:avLst/>
            </a:prstGeom>
          </p:spPr>
        </p:pic>
        <p:sp>
          <p:nvSpPr>
            <p:cNvPr id="85" name="Rectangle 78">
              <a:extLst>
                <a:ext uri="{FF2B5EF4-FFF2-40B4-BE49-F238E27FC236}">
                  <a16:creationId xmlns:a16="http://schemas.microsoft.com/office/drawing/2014/main" id="{E7A9AB98-00DF-CE96-8068-372CD749FC57}"/>
                </a:ext>
              </a:extLst>
            </p:cNvPr>
            <p:cNvSpPr/>
            <p:nvPr/>
          </p:nvSpPr>
          <p:spPr>
            <a:xfrm>
              <a:off x="9530366" y="707622"/>
              <a:ext cx="2114464" cy="2079646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2920" tIns="9144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開発環境</a:t>
              </a:r>
            </a:p>
          </p:txBody>
        </p:sp>
        <p:pic>
          <p:nvPicPr>
            <p:cNvPr id="86" name="Graphic 79">
              <a:extLst>
                <a:ext uri="{FF2B5EF4-FFF2-40B4-BE49-F238E27FC236}">
                  <a16:creationId xmlns:a16="http://schemas.microsoft.com/office/drawing/2014/main" id="{2386E079-58E8-B4B6-9DA4-ED476FC977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9540520" y="717908"/>
              <a:ext cx="381000" cy="381000"/>
            </a:xfrm>
            <a:prstGeom prst="rect">
              <a:avLst/>
            </a:prstGeom>
          </p:spPr>
        </p:pic>
        <p:sp>
          <p:nvSpPr>
            <p:cNvPr id="87" name="TextBox 24">
              <a:extLst>
                <a:ext uri="{FF2B5EF4-FFF2-40B4-BE49-F238E27FC236}">
                  <a16:creationId xmlns:a16="http://schemas.microsoft.com/office/drawing/2014/main" id="{DF4297C6-1BB4-B586-373F-276D7C877A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29008" y="2309822"/>
              <a:ext cx="202336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CloudFormation</a:t>
              </a:r>
            </a:p>
          </p:txBody>
        </p:sp>
        <p:pic>
          <p:nvPicPr>
            <p:cNvPr id="88" name="Graphic 21">
              <a:extLst>
                <a:ext uri="{FF2B5EF4-FFF2-40B4-BE49-F238E27FC236}">
                  <a16:creationId xmlns:a16="http://schemas.microsoft.com/office/drawing/2014/main" id="{85455694-F64D-B408-54A5-FF5AA3848C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 bwMode="auto">
            <a:xfrm>
              <a:off x="2146146" y="3206451"/>
              <a:ext cx="576000" cy="57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9" name="TextBox 12">
              <a:extLst>
                <a:ext uri="{FF2B5EF4-FFF2-40B4-BE49-F238E27FC236}">
                  <a16:creationId xmlns:a16="http://schemas.microsoft.com/office/drawing/2014/main" id="{BE7CBB3C-29C2-C59A-A22B-13049A3955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24441" y="3854007"/>
              <a:ext cx="227965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AWS CodeCommit</a:t>
              </a:r>
            </a:p>
            <a:p>
              <a:pPr algn="ctr" eaLnBrk="1" hangingPunct="1"/>
              <a:r>
                <a:rPr lang="en-US" altLang="en-US" sz="1200"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コード管理</a:t>
              </a:r>
            </a:p>
          </p:txBody>
        </p:sp>
        <p:sp>
          <p:nvSpPr>
            <p:cNvPr id="90" name="TextBox 12">
              <a:extLst>
                <a:ext uri="{FF2B5EF4-FFF2-40B4-BE49-F238E27FC236}">
                  <a16:creationId xmlns:a16="http://schemas.microsoft.com/office/drawing/2014/main" id="{5D5C967C-130D-D9FA-6F80-71A355AEF0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369" y="3739074"/>
              <a:ext cx="664814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 dirty="0" err="1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開発者</a:t>
              </a:r>
              <a:endParaRPr lang="en-US" altLang="en-US" sz="12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endParaRPr>
            </a:p>
          </p:txBody>
        </p:sp>
        <p:pic>
          <p:nvPicPr>
            <p:cNvPr id="91" name="Graphic 23">
              <a:extLst>
                <a:ext uri="{FF2B5EF4-FFF2-40B4-BE49-F238E27FC236}">
                  <a16:creationId xmlns:a16="http://schemas.microsoft.com/office/drawing/2014/main" id="{30C12D1A-185B-5E1D-7AFD-95DAB1E096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 bwMode="auto">
            <a:xfrm flipH="1">
              <a:off x="527049" y="3259501"/>
              <a:ext cx="469900" cy="469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2" name="直線矢印コネクタ 91">
              <a:extLst>
                <a:ext uri="{FF2B5EF4-FFF2-40B4-BE49-F238E27FC236}">
                  <a16:creationId xmlns:a16="http://schemas.microsoft.com/office/drawing/2014/main" id="{9C787B9A-26BE-6299-B852-31FEECED140C}"/>
                </a:ext>
              </a:extLst>
            </p:cNvPr>
            <p:cNvCxnSpPr>
              <a:cxnSpLocks/>
              <a:stCxn id="91" idx="1"/>
              <a:endCxn id="88" idx="1"/>
            </p:cNvCxnSpPr>
            <p:nvPr/>
          </p:nvCxnSpPr>
          <p:spPr>
            <a:xfrm>
              <a:off x="996949" y="3494451"/>
              <a:ext cx="114919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3" name="カギ線コネクタ 40">
              <a:extLst>
                <a:ext uri="{FF2B5EF4-FFF2-40B4-BE49-F238E27FC236}">
                  <a16:creationId xmlns:a16="http://schemas.microsoft.com/office/drawing/2014/main" id="{C9F6DA04-690D-92D2-FA5C-076AD2594136}"/>
                </a:ext>
              </a:extLst>
            </p:cNvPr>
            <p:cNvCxnSpPr>
              <a:cxnSpLocks/>
              <a:stCxn id="88" idx="3"/>
              <a:endCxn id="151" idx="1"/>
            </p:cNvCxnSpPr>
            <p:nvPr/>
          </p:nvCxnSpPr>
          <p:spPr>
            <a:xfrm flipV="1">
              <a:off x="2722146" y="1961134"/>
              <a:ext cx="1608592" cy="1533317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4" name="カギ線コネクタ 94">
              <a:extLst>
                <a:ext uri="{FF2B5EF4-FFF2-40B4-BE49-F238E27FC236}">
                  <a16:creationId xmlns:a16="http://schemas.microsoft.com/office/drawing/2014/main" id="{DE6DBBAD-8684-0C49-2FDE-9D1CAC554D0F}"/>
                </a:ext>
              </a:extLst>
            </p:cNvPr>
            <p:cNvCxnSpPr>
              <a:cxnSpLocks/>
              <a:stCxn id="89" idx="2"/>
              <a:endCxn id="134" idx="1"/>
            </p:cNvCxnSpPr>
            <p:nvPr/>
          </p:nvCxnSpPr>
          <p:spPr>
            <a:xfrm rot="16200000" flipH="1">
              <a:off x="2403760" y="4376178"/>
              <a:ext cx="1987485" cy="1866472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95" name="グループ化 94">
              <a:extLst>
                <a:ext uri="{FF2B5EF4-FFF2-40B4-BE49-F238E27FC236}">
                  <a16:creationId xmlns:a16="http://schemas.microsoft.com/office/drawing/2014/main" id="{0688693D-F0ED-09FA-D7D3-D09DF619D70F}"/>
                </a:ext>
              </a:extLst>
            </p:cNvPr>
            <p:cNvGrpSpPr/>
            <p:nvPr/>
          </p:nvGrpSpPr>
          <p:grpSpPr>
            <a:xfrm>
              <a:off x="3801832" y="1140010"/>
              <a:ext cx="3553606" cy="1606540"/>
              <a:chOff x="5938899" y="1116259"/>
              <a:chExt cx="3553606" cy="1606540"/>
            </a:xfrm>
          </p:grpSpPr>
          <p:sp>
            <p:nvSpPr>
              <p:cNvPr id="146" name="TextBox 11">
                <a:extLst>
                  <a:ext uri="{FF2B5EF4-FFF2-40B4-BE49-F238E27FC236}">
                    <a16:creationId xmlns:a16="http://schemas.microsoft.com/office/drawing/2014/main" id="{6DBAC46E-8CE7-4D01-75A8-F43FCA54241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97018" y="2276602"/>
                <a:ext cx="1526346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100">
                    <a:latin typeface="Arial" panose="020B0604020202020204" pitchFamily="34" charset="0"/>
                    <a:ea typeface="Amazon Ember" panose="020B0603020204020204" pitchFamily="34" charset="0"/>
                    <a:cs typeface="Arial" panose="020B0604020202020204" pitchFamily="34" charset="0"/>
                  </a:rPr>
                  <a:t>AWS CodeBuild</a:t>
                </a:r>
              </a:p>
              <a:p>
                <a:pPr algn="ctr" eaLnBrk="1" hangingPunct="1"/>
                <a:r>
                  <a:rPr lang="en-US" altLang="en-US" sz="1100">
                    <a:latin typeface="Arial" panose="020B0604020202020204" pitchFamily="34" charset="0"/>
                    <a:ea typeface="Amazon Ember" panose="020B0603020204020204" pitchFamily="34" charset="0"/>
                    <a:cs typeface="Arial" panose="020B0604020202020204" pitchFamily="34" charset="0"/>
                  </a:rPr>
                  <a:t>ビルドおよびテスト</a:t>
                </a:r>
              </a:p>
            </p:txBody>
          </p:sp>
          <p:sp>
            <p:nvSpPr>
              <p:cNvPr id="147" name="TextBox 15">
                <a:extLst>
                  <a:ext uri="{FF2B5EF4-FFF2-40B4-BE49-F238E27FC236}">
                    <a16:creationId xmlns:a16="http://schemas.microsoft.com/office/drawing/2014/main" id="{F5C66876-E25B-683C-47CE-8064E4DEE54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90642" y="2291912"/>
                <a:ext cx="2201863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100">
                    <a:latin typeface="Arial" panose="020B0604020202020204" pitchFamily="34" charset="0"/>
                    <a:ea typeface="Amazon Ember" panose="020B0603020204020204" pitchFamily="34" charset="0"/>
                    <a:cs typeface="Arial" panose="020B0604020202020204" pitchFamily="34" charset="0"/>
                  </a:rPr>
                  <a:t>AWS CDK</a:t>
                </a:r>
              </a:p>
              <a:p>
                <a:pPr algn="ctr" eaLnBrk="1" hangingPunct="1"/>
                <a:r>
                  <a:rPr lang="en-US" altLang="en-US" sz="1100">
                    <a:latin typeface="Arial" panose="020B0604020202020204" pitchFamily="34" charset="0"/>
                    <a:ea typeface="Amazon Ember" panose="020B0603020204020204" pitchFamily="34" charset="0"/>
                    <a:cs typeface="Arial" panose="020B0604020202020204" pitchFamily="34" charset="0"/>
                  </a:rPr>
                  <a:t>インフラデプロイ</a:t>
                </a:r>
              </a:p>
            </p:txBody>
          </p:sp>
          <p:pic>
            <p:nvPicPr>
              <p:cNvPr id="148" name="Graphic 6">
                <a:extLst>
                  <a:ext uri="{FF2B5EF4-FFF2-40B4-BE49-F238E27FC236}">
                    <a16:creationId xmlns:a16="http://schemas.microsoft.com/office/drawing/2014/main" id="{75515E42-9DBC-04C0-4BC5-589718241E9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rcRect/>
              <a:stretch/>
            </p:blipFill>
            <p:spPr bwMode="auto">
              <a:xfrm>
                <a:off x="5938899" y="1136474"/>
                <a:ext cx="485651" cy="4856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9" name="TextBox 9">
                <a:extLst>
                  <a:ext uri="{FF2B5EF4-FFF2-40B4-BE49-F238E27FC236}">
                    <a16:creationId xmlns:a16="http://schemas.microsoft.com/office/drawing/2014/main" id="{C2FEEBFB-DBF8-5AC5-8CC0-04D9CC3CBEC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64259" y="1116259"/>
                <a:ext cx="2243137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200">
                    <a:latin typeface="Arial" panose="020B0604020202020204" pitchFamily="34" charset="0"/>
                    <a:ea typeface="Amazon Ember" panose="020B0603020204020204" pitchFamily="34" charset="0"/>
                    <a:cs typeface="Arial" panose="020B0604020202020204" pitchFamily="34" charset="0"/>
                  </a:rPr>
                  <a:t>AWS CodePipeline</a:t>
                </a:r>
              </a:p>
              <a:p>
                <a:pPr algn="ctr" eaLnBrk="1" hangingPunct="1"/>
                <a:r>
                  <a:rPr lang="en-US" altLang="en-US" sz="1200">
                    <a:latin typeface="Arial" panose="020B0604020202020204" pitchFamily="34" charset="0"/>
                    <a:ea typeface="Amazon Ember" panose="020B0603020204020204" pitchFamily="34" charset="0"/>
                    <a:cs typeface="Arial" panose="020B0604020202020204" pitchFamily="34" charset="0"/>
                  </a:rPr>
                  <a:t>リリースパイプライン</a:t>
                </a:r>
              </a:p>
            </p:txBody>
          </p:sp>
          <p:sp>
            <p:nvSpPr>
              <p:cNvPr id="150" name="Rectangle 115">
                <a:extLst>
                  <a:ext uri="{FF2B5EF4-FFF2-40B4-BE49-F238E27FC236}">
                    <a16:creationId xmlns:a16="http://schemas.microsoft.com/office/drawing/2014/main" id="{DA871124-1928-09B6-EBDE-DEB47BF65535}"/>
                  </a:ext>
                </a:extLst>
              </p:cNvPr>
              <p:cNvSpPr/>
              <p:nvPr/>
            </p:nvSpPr>
            <p:spPr>
              <a:xfrm>
                <a:off x="5942647" y="1142608"/>
                <a:ext cx="3330147" cy="1567542"/>
              </a:xfrm>
              <a:prstGeom prst="rect">
                <a:avLst/>
              </a:prstGeom>
              <a:noFill/>
              <a:ln w="15875">
                <a:solidFill>
                  <a:srgbClr val="7D8998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1440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ja-JP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51" name="Graphic 19">
                <a:extLst>
                  <a:ext uri="{FF2B5EF4-FFF2-40B4-BE49-F238E27FC236}">
                    <a16:creationId xmlns:a16="http://schemas.microsoft.com/office/drawing/2014/main" id="{30F97610-0EA0-E6F8-53F8-7620A3C53CE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rcRect/>
              <a:stretch/>
            </p:blipFill>
            <p:spPr bwMode="auto">
              <a:xfrm>
                <a:off x="6467805" y="1649383"/>
                <a:ext cx="576000" cy="576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cxnSp>
          <p:nvCxnSpPr>
            <p:cNvPr id="96" name="カギ線コネクタ 134">
              <a:extLst>
                <a:ext uri="{FF2B5EF4-FFF2-40B4-BE49-F238E27FC236}">
                  <a16:creationId xmlns:a16="http://schemas.microsoft.com/office/drawing/2014/main" id="{BBCA8864-6696-4CB7-F844-9C57038EC401}"/>
                </a:ext>
              </a:extLst>
            </p:cNvPr>
            <p:cNvCxnSpPr>
              <a:cxnSpLocks/>
              <a:endCxn id="145" idx="1"/>
            </p:cNvCxnSpPr>
            <p:nvPr/>
          </p:nvCxnSpPr>
          <p:spPr>
            <a:xfrm>
              <a:off x="2719449" y="3621974"/>
              <a:ext cx="1611289" cy="509483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7" name="Rectangle 78">
              <a:extLst>
                <a:ext uri="{FF2B5EF4-FFF2-40B4-BE49-F238E27FC236}">
                  <a16:creationId xmlns:a16="http://schemas.microsoft.com/office/drawing/2014/main" id="{9EAC9E49-9BF7-630D-35FC-BE589831E3E6}"/>
                </a:ext>
              </a:extLst>
            </p:cNvPr>
            <p:cNvSpPr/>
            <p:nvPr/>
          </p:nvSpPr>
          <p:spPr>
            <a:xfrm>
              <a:off x="9530366" y="2877945"/>
              <a:ext cx="2114464" cy="2079646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2920" tIns="9144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検証環境</a:t>
              </a:r>
            </a:p>
          </p:txBody>
        </p:sp>
        <p:pic>
          <p:nvPicPr>
            <p:cNvPr id="98" name="Graphic 79">
              <a:extLst>
                <a:ext uri="{FF2B5EF4-FFF2-40B4-BE49-F238E27FC236}">
                  <a16:creationId xmlns:a16="http://schemas.microsoft.com/office/drawing/2014/main" id="{F054BBBE-6DEC-67A2-7C62-D0AF4E5E4E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9540520" y="2888231"/>
              <a:ext cx="381000" cy="381000"/>
            </a:xfrm>
            <a:prstGeom prst="rect">
              <a:avLst/>
            </a:prstGeom>
          </p:spPr>
        </p:pic>
        <p:sp>
          <p:nvSpPr>
            <p:cNvPr id="99" name="TextBox 24">
              <a:extLst>
                <a:ext uri="{FF2B5EF4-FFF2-40B4-BE49-F238E27FC236}">
                  <a16:creationId xmlns:a16="http://schemas.microsoft.com/office/drawing/2014/main" id="{4AAB3039-F567-1061-513C-1F4DFF8C27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29217" y="4354885"/>
              <a:ext cx="202336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US" altLang="en-US" sz="1200" dirty="0">
                  <a:latin typeface="Arial"/>
                  <a:ea typeface="Amazon Ember" panose="020B0603020204020204" pitchFamily="34" charset="0"/>
                  <a:cs typeface="Arial"/>
                </a:rPr>
                <a:t>CloudFormation</a:t>
              </a:r>
              <a:endParaRPr lang="en-US" altLang="en-US" sz="120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00" name="グループ化 99">
              <a:extLst>
                <a:ext uri="{FF2B5EF4-FFF2-40B4-BE49-F238E27FC236}">
                  <a16:creationId xmlns:a16="http://schemas.microsoft.com/office/drawing/2014/main" id="{64862E1A-B496-AFFC-BBFA-BB79F5B17E12}"/>
                </a:ext>
              </a:extLst>
            </p:cNvPr>
            <p:cNvGrpSpPr/>
            <p:nvPr/>
          </p:nvGrpSpPr>
          <p:grpSpPr>
            <a:xfrm>
              <a:off x="3801832" y="3310333"/>
              <a:ext cx="3553606" cy="1606540"/>
              <a:chOff x="5938899" y="1116259"/>
              <a:chExt cx="3553606" cy="1606540"/>
            </a:xfrm>
          </p:grpSpPr>
          <p:sp>
            <p:nvSpPr>
              <p:cNvPr id="140" name="TextBox 11">
                <a:extLst>
                  <a:ext uri="{FF2B5EF4-FFF2-40B4-BE49-F238E27FC236}">
                    <a16:creationId xmlns:a16="http://schemas.microsoft.com/office/drawing/2014/main" id="{B4EE8EE4-E1BF-5786-3B95-14B6619CA7E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78266" y="2264727"/>
                <a:ext cx="1526346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100">
                    <a:latin typeface="Arial" panose="020B0604020202020204" pitchFamily="34" charset="0"/>
                    <a:ea typeface="Amazon Ember" panose="020B0603020204020204" pitchFamily="34" charset="0"/>
                    <a:cs typeface="Arial" panose="020B0604020202020204" pitchFamily="34" charset="0"/>
                  </a:rPr>
                  <a:t>AWS CodeBuild</a:t>
                </a:r>
              </a:p>
              <a:p>
                <a:pPr algn="ctr" eaLnBrk="1" hangingPunct="1"/>
                <a:r>
                  <a:rPr lang="en-US" altLang="en-US" sz="1100">
                    <a:latin typeface="Arial" panose="020B0604020202020204" pitchFamily="34" charset="0"/>
                    <a:ea typeface="Amazon Ember" panose="020B0603020204020204" pitchFamily="34" charset="0"/>
                    <a:cs typeface="Arial" panose="020B0604020202020204" pitchFamily="34" charset="0"/>
                  </a:rPr>
                  <a:t>ビルドおよびテスト</a:t>
                </a:r>
              </a:p>
            </p:txBody>
          </p:sp>
          <p:sp>
            <p:nvSpPr>
              <p:cNvPr id="141" name="TextBox 15">
                <a:extLst>
                  <a:ext uri="{FF2B5EF4-FFF2-40B4-BE49-F238E27FC236}">
                    <a16:creationId xmlns:a16="http://schemas.microsoft.com/office/drawing/2014/main" id="{DECB3388-6B27-F208-62CE-8EDB55D155D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90642" y="2291912"/>
                <a:ext cx="2201863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100">
                    <a:latin typeface="Arial" panose="020B0604020202020204" pitchFamily="34" charset="0"/>
                    <a:ea typeface="Amazon Ember" panose="020B0603020204020204" pitchFamily="34" charset="0"/>
                    <a:cs typeface="Arial" panose="020B0604020202020204" pitchFamily="34" charset="0"/>
                  </a:rPr>
                  <a:t>AWS CDK</a:t>
                </a:r>
              </a:p>
              <a:p>
                <a:pPr algn="ctr" eaLnBrk="1" hangingPunct="1"/>
                <a:r>
                  <a:rPr lang="en-US" altLang="en-US" sz="1100">
                    <a:latin typeface="Arial" panose="020B0604020202020204" pitchFamily="34" charset="0"/>
                    <a:ea typeface="Amazon Ember" panose="020B0603020204020204" pitchFamily="34" charset="0"/>
                    <a:cs typeface="Arial" panose="020B0604020202020204" pitchFamily="34" charset="0"/>
                  </a:rPr>
                  <a:t>インフラデプロイ</a:t>
                </a:r>
              </a:p>
            </p:txBody>
          </p:sp>
          <p:pic>
            <p:nvPicPr>
              <p:cNvPr id="142" name="Graphic 6">
                <a:extLst>
                  <a:ext uri="{FF2B5EF4-FFF2-40B4-BE49-F238E27FC236}">
                    <a16:creationId xmlns:a16="http://schemas.microsoft.com/office/drawing/2014/main" id="{B218DA28-9E47-61CE-97CD-C29D84A583F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rcRect/>
              <a:stretch/>
            </p:blipFill>
            <p:spPr bwMode="auto">
              <a:xfrm>
                <a:off x="5938899" y="1136474"/>
                <a:ext cx="485651" cy="4856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3" name="TextBox 9">
                <a:extLst>
                  <a:ext uri="{FF2B5EF4-FFF2-40B4-BE49-F238E27FC236}">
                    <a16:creationId xmlns:a16="http://schemas.microsoft.com/office/drawing/2014/main" id="{3DECCC4C-7345-D35A-4E27-3B926D57F05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64259" y="1116259"/>
                <a:ext cx="2243137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200">
                    <a:latin typeface="Arial" panose="020B0604020202020204" pitchFamily="34" charset="0"/>
                    <a:ea typeface="Amazon Ember" panose="020B0603020204020204" pitchFamily="34" charset="0"/>
                    <a:cs typeface="Arial" panose="020B0604020202020204" pitchFamily="34" charset="0"/>
                  </a:rPr>
                  <a:t>AWS CodePipeline</a:t>
                </a:r>
              </a:p>
              <a:p>
                <a:pPr algn="ctr" eaLnBrk="1" hangingPunct="1"/>
                <a:r>
                  <a:rPr lang="en-US" altLang="en-US" sz="1200">
                    <a:latin typeface="Arial" panose="020B0604020202020204" pitchFamily="34" charset="0"/>
                    <a:ea typeface="Amazon Ember" panose="020B0603020204020204" pitchFamily="34" charset="0"/>
                    <a:cs typeface="Arial" panose="020B0604020202020204" pitchFamily="34" charset="0"/>
                  </a:rPr>
                  <a:t>リリースパイプライン</a:t>
                </a:r>
              </a:p>
            </p:txBody>
          </p:sp>
          <p:sp>
            <p:nvSpPr>
              <p:cNvPr id="144" name="Rectangle 115">
                <a:extLst>
                  <a:ext uri="{FF2B5EF4-FFF2-40B4-BE49-F238E27FC236}">
                    <a16:creationId xmlns:a16="http://schemas.microsoft.com/office/drawing/2014/main" id="{BD93FD68-6CDA-EF65-516A-BBBD8A2D83A2}"/>
                  </a:ext>
                </a:extLst>
              </p:cNvPr>
              <p:cNvSpPr/>
              <p:nvPr/>
            </p:nvSpPr>
            <p:spPr>
              <a:xfrm>
                <a:off x="5942647" y="1142608"/>
                <a:ext cx="3426983" cy="1567542"/>
              </a:xfrm>
              <a:prstGeom prst="rect">
                <a:avLst/>
              </a:prstGeom>
              <a:noFill/>
              <a:ln w="15875">
                <a:solidFill>
                  <a:srgbClr val="7D8998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1440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ja-JP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45" name="Graphic 19">
                <a:extLst>
                  <a:ext uri="{FF2B5EF4-FFF2-40B4-BE49-F238E27FC236}">
                    <a16:creationId xmlns:a16="http://schemas.microsoft.com/office/drawing/2014/main" id="{986E62FE-30E3-BB38-6863-A25B9763AA2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rcRect/>
              <a:stretch/>
            </p:blipFill>
            <p:spPr bwMode="auto">
              <a:xfrm>
                <a:off x="6467805" y="1649383"/>
                <a:ext cx="576000" cy="576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01" name="Rectangle 78">
              <a:extLst>
                <a:ext uri="{FF2B5EF4-FFF2-40B4-BE49-F238E27FC236}">
                  <a16:creationId xmlns:a16="http://schemas.microsoft.com/office/drawing/2014/main" id="{6E05EB3A-91B9-A305-411A-E0DE21682399}"/>
                </a:ext>
              </a:extLst>
            </p:cNvPr>
            <p:cNvSpPr/>
            <p:nvPr/>
          </p:nvSpPr>
          <p:spPr>
            <a:xfrm>
              <a:off x="9504608" y="5049645"/>
              <a:ext cx="2140222" cy="2400026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2920" tIns="9144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本番環境</a:t>
              </a:r>
            </a:p>
          </p:txBody>
        </p:sp>
        <p:pic>
          <p:nvPicPr>
            <p:cNvPr id="102" name="Graphic 79">
              <a:extLst>
                <a:ext uri="{FF2B5EF4-FFF2-40B4-BE49-F238E27FC236}">
                  <a16:creationId xmlns:a16="http://schemas.microsoft.com/office/drawing/2014/main" id="{B98F517F-7280-2CDE-29C1-FFE44638E6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9501883" y="5059931"/>
              <a:ext cx="381000" cy="381000"/>
            </a:xfrm>
            <a:prstGeom prst="rect">
              <a:avLst/>
            </a:prstGeom>
          </p:spPr>
        </p:pic>
        <p:sp>
          <p:nvSpPr>
            <p:cNvPr id="103" name="TextBox 24">
              <a:extLst>
                <a:ext uri="{FF2B5EF4-FFF2-40B4-BE49-F238E27FC236}">
                  <a16:creationId xmlns:a16="http://schemas.microsoft.com/office/drawing/2014/main" id="{2D62A451-4AE1-6F8C-65AD-8E452DBD44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91638" y="6589215"/>
              <a:ext cx="202336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CloudFormation</a:t>
              </a:r>
            </a:p>
          </p:txBody>
        </p:sp>
        <p:grpSp>
          <p:nvGrpSpPr>
            <p:cNvPr id="104" name="グループ化 103">
              <a:extLst>
                <a:ext uri="{FF2B5EF4-FFF2-40B4-BE49-F238E27FC236}">
                  <a16:creationId xmlns:a16="http://schemas.microsoft.com/office/drawing/2014/main" id="{A3FF15D4-9F57-264D-FE7E-BD56A5EE3159}"/>
                </a:ext>
              </a:extLst>
            </p:cNvPr>
            <p:cNvGrpSpPr/>
            <p:nvPr/>
          </p:nvGrpSpPr>
          <p:grpSpPr>
            <a:xfrm>
              <a:off x="3801832" y="5482033"/>
              <a:ext cx="4172168" cy="1606540"/>
              <a:chOff x="5938899" y="1116259"/>
              <a:chExt cx="4172168" cy="1606540"/>
            </a:xfrm>
          </p:grpSpPr>
          <p:pic>
            <p:nvPicPr>
              <p:cNvPr id="134" name="Graphic 19">
                <a:extLst>
                  <a:ext uri="{FF2B5EF4-FFF2-40B4-BE49-F238E27FC236}">
                    <a16:creationId xmlns:a16="http://schemas.microsoft.com/office/drawing/2014/main" id="{FA2BE949-11FF-0C0F-DB66-4E388CD092D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rcRect/>
              <a:stretch/>
            </p:blipFill>
            <p:spPr bwMode="auto">
              <a:xfrm>
                <a:off x="6467805" y="1649383"/>
                <a:ext cx="576000" cy="576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5" name="TextBox 11">
                <a:extLst>
                  <a:ext uri="{FF2B5EF4-FFF2-40B4-BE49-F238E27FC236}">
                    <a16:creationId xmlns:a16="http://schemas.microsoft.com/office/drawing/2014/main" id="{5345FE93-F0D4-E424-156C-BB280496DA2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97018" y="2276602"/>
                <a:ext cx="1526346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100">
                    <a:latin typeface="Arial" panose="020B0604020202020204" pitchFamily="34" charset="0"/>
                    <a:ea typeface="Amazon Ember" panose="020B0603020204020204" pitchFamily="34" charset="0"/>
                    <a:cs typeface="Arial" panose="020B0604020202020204" pitchFamily="34" charset="0"/>
                  </a:rPr>
                  <a:t>AWS CodeBuild</a:t>
                </a:r>
              </a:p>
              <a:p>
                <a:pPr algn="ctr" eaLnBrk="1" hangingPunct="1"/>
                <a:r>
                  <a:rPr lang="en-US" altLang="en-US" sz="1100">
                    <a:latin typeface="Arial" panose="020B0604020202020204" pitchFamily="34" charset="0"/>
                    <a:ea typeface="Amazon Ember" panose="020B0603020204020204" pitchFamily="34" charset="0"/>
                    <a:cs typeface="Arial" panose="020B0604020202020204" pitchFamily="34" charset="0"/>
                  </a:rPr>
                  <a:t>ビルドおよびテスト</a:t>
                </a:r>
              </a:p>
            </p:txBody>
          </p:sp>
          <p:sp>
            <p:nvSpPr>
              <p:cNvPr id="136" name="TextBox 15">
                <a:extLst>
                  <a:ext uri="{FF2B5EF4-FFF2-40B4-BE49-F238E27FC236}">
                    <a16:creationId xmlns:a16="http://schemas.microsoft.com/office/drawing/2014/main" id="{4090A479-E32C-1547-745B-7F54EAC63E9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09204" y="2291912"/>
                <a:ext cx="2201863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100">
                    <a:latin typeface="Arial" panose="020B0604020202020204" pitchFamily="34" charset="0"/>
                    <a:ea typeface="Amazon Ember" panose="020B0603020204020204" pitchFamily="34" charset="0"/>
                    <a:cs typeface="Arial" panose="020B0604020202020204" pitchFamily="34" charset="0"/>
                  </a:rPr>
                  <a:t>AWS CDK</a:t>
                </a:r>
              </a:p>
              <a:p>
                <a:pPr algn="ctr" eaLnBrk="1" hangingPunct="1"/>
                <a:r>
                  <a:rPr lang="en-US" altLang="en-US" sz="1100">
                    <a:latin typeface="Arial" panose="020B0604020202020204" pitchFamily="34" charset="0"/>
                    <a:ea typeface="Amazon Ember" panose="020B0603020204020204" pitchFamily="34" charset="0"/>
                    <a:cs typeface="Arial" panose="020B0604020202020204" pitchFamily="34" charset="0"/>
                  </a:rPr>
                  <a:t>インフラデプロイ</a:t>
                </a:r>
              </a:p>
            </p:txBody>
          </p:sp>
          <p:pic>
            <p:nvPicPr>
              <p:cNvPr id="137" name="Graphic 6">
                <a:extLst>
                  <a:ext uri="{FF2B5EF4-FFF2-40B4-BE49-F238E27FC236}">
                    <a16:creationId xmlns:a16="http://schemas.microsoft.com/office/drawing/2014/main" id="{36FC73E8-05A2-6866-70D5-2842B52482F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rcRect/>
              <a:stretch/>
            </p:blipFill>
            <p:spPr bwMode="auto">
              <a:xfrm>
                <a:off x="5938899" y="1136474"/>
                <a:ext cx="485651" cy="4856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8" name="TextBox 9">
                <a:extLst>
                  <a:ext uri="{FF2B5EF4-FFF2-40B4-BE49-F238E27FC236}">
                    <a16:creationId xmlns:a16="http://schemas.microsoft.com/office/drawing/2014/main" id="{970971CA-EC39-ADA9-B9D2-16340EC4BA2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64259" y="1116259"/>
                <a:ext cx="2243137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200">
                    <a:latin typeface="Arial" panose="020B0604020202020204" pitchFamily="34" charset="0"/>
                    <a:ea typeface="Amazon Ember" panose="020B0603020204020204" pitchFamily="34" charset="0"/>
                    <a:cs typeface="Arial" panose="020B0604020202020204" pitchFamily="34" charset="0"/>
                  </a:rPr>
                  <a:t>AWS CodePipeline</a:t>
                </a:r>
              </a:p>
              <a:p>
                <a:pPr algn="ctr" eaLnBrk="1" hangingPunct="1"/>
                <a:r>
                  <a:rPr lang="en-US" altLang="en-US" sz="1200">
                    <a:latin typeface="Arial" panose="020B0604020202020204" pitchFamily="34" charset="0"/>
                    <a:ea typeface="Amazon Ember" panose="020B0603020204020204" pitchFamily="34" charset="0"/>
                    <a:cs typeface="Arial" panose="020B0604020202020204" pitchFamily="34" charset="0"/>
                  </a:rPr>
                  <a:t>リリースパイプライン</a:t>
                </a:r>
              </a:p>
            </p:txBody>
          </p:sp>
          <p:sp>
            <p:nvSpPr>
              <p:cNvPr id="139" name="Rectangle 115">
                <a:extLst>
                  <a:ext uri="{FF2B5EF4-FFF2-40B4-BE49-F238E27FC236}">
                    <a16:creationId xmlns:a16="http://schemas.microsoft.com/office/drawing/2014/main" id="{795D2105-CF26-05A4-E005-F1847D06F57F}"/>
                  </a:ext>
                </a:extLst>
              </p:cNvPr>
              <p:cNvSpPr/>
              <p:nvPr/>
            </p:nvSpPr>
            <p:spPr>
              <a:xfrm>
                <a:off x="5942647" y="1142608"/>
                <a:ext cx="3927494" cy="1567542"/>
              </a:xfrm>
              <a:prstGeom prst="rect">
                <a:avLst/>
              </a:prstGeom>
              <a:noFill/>
              <a:ln w="15875">
                <a:solidFill>
                  <a:srgbClr val="7D8998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1440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ja-JP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07" name="グループ化 106">
              <a:extLst>
                <a:ext uri="{FF2B5EF4-FFF2-40B4-BE49-F238E27FC236}">
                  <a16:creationId xmlns:a16="http://schemas.microsoft.com/office/drawing/2014/main" id="{30C597F4-2EAB-1092-7F3F-3EFEDDBF4F67}"/>
                </a:ext>
              </a:extLst>
            </p:cNvPr>
            <p:cNvGrpSpPr/>
            <p:nvPr/>
          </p:nvGrpSpPr>
          <p:grpSpPr>
            <a:xfrm>
              <a:off x="9804670" y="1133333"/>
              <a:ext cx="1417061" cy="1107108"/>
              <a:chOff x="9804670" y="1133333"/>
              <a:chExt cx="1417061" cy="1107108"/>
            </a:xfrm>
          </p:grpSpPr>
          <p:sp>
            <p:nvSpPr>
              <p:cNvPr id="131" name="Rectangle 115">
                <a:extLst>
                  <a:ext uri="{FF2B5EF4-FFF2-40B4-BE49-F238E27FC236}">
                    <a16:creationId xmlns:a16="http://schemas.microsoft.com/office/drawing/2014/main" id="{D7A3F8FD-1485-9065-F9D8-CE4B1617965D}"/>
                  </a:ext>
                </a:extLst>
              </p:cNvPr>
              <p:cNvSpPr/>
              <p:nvPr/>
            </p:nvSpPr>
            <p:spPr>
              <a:xfrm>
                <a:off x="9804670" y="1133333"/>
                <a:ext cx="1417061" cy="328249"/>
              </a:xfrm>
              <a:prstGeom prst="rect">
                <a:avLst/>
              </a:prstGeom>
              <a:noFill/>
              <a:ln w="15875">
                <a:solidFill>
                  <a:srgbClr val="7D8998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1440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ja-JP" altLang="en-US" sz="9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各種</a:t>
                </a:r>
                <a:r>
                  <a:rPr lang="en-US" altLang="ja-JP" sz="9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AWS</a:t>
                </a:r>
                <a:r>
                  <a:rPr lang="ja-JP" altLang="en-US" sz="9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サービス</a:t>
                </a:r>
                <a:endParaRPr lang="en-US" altLang="ja-JP" sz="9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32" name="直線矢印コネクタ 131">
                <a:extLst>
                  <a:ext uri="{FF2B5EF4-FFF2-40B4-BE49-F238E27FC236}">
                    <a16:creationId xmlns:a16="http://schemas.microsoft.com/office/drawing/2014/main" id="{8B2F0F8C-1B6F-5EE6-19F2-C8B69871D00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506373" y="1453554"/>
                <a:ext cx="0" cy="31420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133" name="Graphic 21">
                <a:extLst>
                  <a:ext uri="{FF2B5EF4-FFF2-40B4-BE49-F238E27FC236}">
                    <a16:creationId xmlns:a16="http://schemas.microsoft.com/office/drawing/2014/main" id="{AEE0492B-9DAF-B9FF-6BE5-0D2A2ABC2BB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rcRect/>
              <a:stretch/>
            </p:blipFill>
            <p:spPr bwMode="auto">
              <a:xfrm>
                <a:off x="10202122" y="1700441"/>
                <a:ext cx="540000" cy="54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08" name="グループ化 107">
              <a:extLst>
                <a:ext uri="{FF2B5EF4-FFF2-40B4-BE49-F238E27FC236}">
                  <a16:creationId xmlns:a16="http://schemas.microsoft.com/office/drawing/2014/main" id="{3CDAA787-DFAC-127D-0EF1-36A86FD55D5F}"/>
                </a:ext>
              </a:extLst>
            </p:cNvPr>
            <p:cNvGrpSpPr/>
            <p:nvPr/>
          </p:nvGrpSpPr>
          <p:grpSpPr>
            <a:xfrm>
              <a:off x="9804670" y="3211515"/>
              <a:ext cx="1417061" cy="1107108"/>
              <a:chOff x="9804670" y="1133333"/>
              <a:chExt cx="1417061" cy="1107108"/>
            </a:xfrm>
          </p:grpSpPr>
          <p:sp>
            <p:nvSpPr>
              <p:cNvPr id="128" name="Rectangle 115">
                <a:extLst>
                  <a:ext uri="{FF2B5EF4-FFF2-40B4-BE49-F238E27FC236}">
                    <a16:creationId xmlns:a16="http://schemas.microsoft.com/office/drawing/2014/main" id="{4A759554-E606-0E5D-C7E1-3FBACF52ADC9}"/>
                  </a:ext>
                </a:extLst>
              </p:cNvPr>
              <p:cNvSpPr/>
              <p:nvPr/>
            </p:nvSpPr>
            <p:spPr>
              <a:xfrm>
                <a:off x="9804670" y="1133333"/>
                <a:ext cx="1417061" cy="328249"/>
              </a:xfrm>
              <a:prstGeom prst="rect">
                <a:avLst/>
              </a:prstGeom>
              <a:noFill/>
              <a:ln w="15875">
                <a:solidFill>
                  <a:srgbClr val="7D8998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1440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ja-JP" altLang="en-US" sz="9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各種</a:t>
                </a:r>
                <a:r>
                  <a:rPr lang="en-US" altLang="ja-JP" sz="9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AWS</a:t>
                </a:r>
                <a:r>
                  <a:rPr lang="ja-JP" altLang="en-US" sz="9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サービス</a:t>
                </a:r>
                <a:endParaRPr lang="en-US" altLang="ja-JP" sz="9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29" name="直線矢印コネクタ 128">
                <a:extLst>
                  <a:ext uri="{FF2B5EF4-FFF2-40B4-BE49-F238E27FC236}">
                    <a16:creationId xmlns:a16="http://schemas.microsoft.com/office/drawing/2014/main" id="{DF34EE92-7443-7BD0-9F4C-A51C8C61BA9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506373" y="1453554"/>
                <a:ext cx="0" cy="31420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130" name="Graphic 21">
                <a:extLst>
                  <a:ext uri="{FF2B5EF4-FFF2-40B4-BE49-F238E27FC236}">
                    <a16:creationId xmlns:a16="http://schemas.microsoft.com/office/drawing/2014/main" id="{DDEF75F1-5D97-C078-28BF-BF48F1DD7B3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rcRect/>
              <a:stretch/>
            </p:blipFill>
            <p:spPr bwMode="auto">
              <a:xfrm>
                <a:off x="10202122" y="1700441"/>
                <a:ext cx="540000" cy="54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09" name="グループ化 108">
              <a:extLst>
                <a:ext uri="{FF2B5EF4-FFF2-40B4-BE49-F238E27FC236}">
                  <a16:creationId xmlns:a16="http://schemas.microsoft.com/office/drawing/2014/main" id="{4BAC5869-35F7-CF46-0B32-C5E9E227AC8F}"/>
                </a:ext>
              </a:extLst>
            </p:cNvPr>
            <p:cNvGrpSpPr/>
            <p:nvPr/>
          </p:nvGrpSpPr>
          <p:grpSpPr>
            <a:xfrm>
              <a:off x="9779618" y="5478726"/>
              <a:ext cx="1417061" cy="1107108"/>
              <a:chOff x="9804670" y="1133333"/>
              <a:chExt cx="1417061" cy="1107108"/>
            </a:xfrm>
          </p:grpSpPr>
          <p:sp>
            <p:nvSpPr>
              <p:cNvPr id="125" name="Rectangle 115">
                <a:extLst>
                  <a:ext uri="{FF2B5EF4-FFF2-40B4-BE49-F238E27FC236}">
                    <a16:creationId xmlns:a16="http://schemas.microsoft.com/office/drawing/2014/main" id="{BF16CAE9-371F-93ED-75C4-F68B1150DC27}"/>
                  </a:ext>
                </a:extLst>
              </p:cNvPr>
              <p:cNvSpPr/>
              <p:nvPr/>
            </p:nvSpPr>
            <p:spPr>
              <a:xfrm>
                <a:off x="9804670" y="1133333"/>
                <a:ext cx="1417061" cy="328249"/>
              </a:xfrm>
              <a:prstGeom prst="rect">
                <a:avLst/>
              </a:prstGeom>
              <a:noFill/>
              <a:ln w="15875">
                <a:solidFill>
                  <a:srgbClr val="7D8998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1440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ja-JP" altLang="en-US" sz="9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各種</a:t>
                </a:r>
                <a:r>
                  <a:rPr lang="en-US" altLang="ja-JP" sz="9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AWS</a:t>
                </a:r>
                <a:r>
                  <a:rPr lang="ja-JP" altLang="en-US" sz="9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サービス</a:t>
                </a:r>
                <a:endParaRPr lang="en-US" altLang="ja-JP" sz="9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26" name="直線矢印コネクタ 125">
                <a:extLst>
                  <a:ext uri="{FF2B5EF4-FFF2-40B4-BE49-F238E27FC236}">
                    <a16:creationId xmlns:a16="http://schemas.microsoft.com/office/drawing/2014/main" id="{7287404D-3854-0E93-E7FF-BFC17E82825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506373" y="1453554"/>
                <a:ext cx="0" cy="31420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127" name="Graphic 21">
                <a:extLst>
                  <a:ext uri="{FF2B5EF4-FFF2-40B4-BE49-F238E27FC236}">
                    <a16:creationId xmlns:a16="http://schemas.microsoft.com/office/drawing/2014/main" id="{BFE54D8D-9B1C-0A66-90FB-D8CD8EE489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rcRect/>
              <a:stretch/>
            </p:blipFill>
            <p:spPr bwMode="auto">
              <a:xfrm>
                <a:off x="10202122" y="1700441"/>
                <a:ext cx="540000" cy="54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cxnSp>
          <p:nvCxnSpPr>
            <p:cNvPr id="110" name="直線矢印コネクタ 109">
              <a:extLst>
                <a:ext uri="{FF2B5EF4-FFF2-40B4-BE49-F238E27FC236}">
                  <a16:creationId xmlns:a16="http://schemas.microsoft.com/office/drawing/2014/main" id="{B0242437-6E81-AE64-C005-F83AB44554FA}"/>
                </a:ext>
              </a:extLst>
            </p:cNvPr>
            <p:cNvCxnSpPr>
              <a:cxnSpLocks/>
            </p:cNvCxnSpPr>
            <p:nvPr/>
          </p:nvCxnSpPr>
          <p:spPr>
            <a:xfrm>
              <a:off x="6247195" y="1981540"/>
              <a:ext cx="396645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1" name="直線矢印コネクタ 110">
              <a:extLst>
                <a:ext uri="{FF2B5EF4-FFF2-40B4-BE49-F238E27FC236}">
                  <a16:creationId xmlns:a16="http://schemas.microsoft.com/office/drawing/2014/main" id="{40AF1E12-78BA-D238-1DA3-C70211790D89}"/>
                </a:ext>
              </a:extLst>
            </p:cNvPr>
            <p:cNvCxnSpPr>
              <a:cxnSpLocks/>
            </p:cNvCxnSpPr>
            <p:nvPr/>
          </p:nvCxnSpPr>
          <p:spPr>
            <a:xfrm>
              <a:off x="4860568" y="1998970"/>
              <a:ext cx="113884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12" name="Graphic 17">
              <a:extLst>
                <a:ext uri="{FF2B5EF4-FFF2-40B4-BE49-F238E27FC236}">
                  <a16:creationId xmlns:a16="http://schemas.microsoft.com/office/drawing/2014/main" id="{C76FDC6B-9C08-A565-9577-C28B8D736B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/>
          </p:blipFill>
          <p:spPr bwMode="auto">
            <a:xfrm>
              <a:off x="5971122" y="1691374"/>
              <a:ext cx="576000" cy="57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13" name="直線矢印コネクタ 112">
              <a:extLst>
                <a:ext uri="{FF2B5EF4-FFF2-40B4-BE49-F238E27FC236}">
                  <a16:creationId xmlns:a16="http://schemas.microsoft.com/office/drawing/2014/main" id="{57C3A402-AF97-E487-F539-8DABC2CA84EE}"/>
                </a:ext>
              </a:extLst>
            </p:cNvPr>
            <p:cNvCxnSpPr>
              <a:cxnSpLocks/>
            </p:cNvCxnSpPr>
            <p:nvPr/>
          </p:nvCxnSpPr>
          <p:spPr>
            <a:xfrm>
              <a:off x="4868637" y="4181992"/>
              <a:ext cx="1121723" cy="196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4" name="直線矢印コネクタ 113">
              <a:extLst>
                <a:ext uri="{FF2B5EF4-FFF2-40B4-BE49-F238E27FC236}">
                  <a16:creationId xmlns:a16="http://schemas.microsoft.com/office/drawing/2014/main" id="{4E185B18-D750-0003-4658-97F437AA029F}"/>
                </a:ext>
              </a:extLst>
            </p:cNvPr>
            <p:cNvCxnSpPr>
              <a:cxnSpLocks/>
            </p:cNvCxnSpPr>
            <p:nvPr/>
          </p:nvCxnSpPr>
          <p:spPr>
            <a:xfrm>
              <a:off x="6227797" y="4111312"/>
              <a:ext cx="396645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5" name="直線矢印コネクタ 114">
              <a:extLst>
                <a:ext uri="{FF2B5EF4-FFF2-40B4-BE49-F238E27FC236}">
                  <a16:creationId xmlns:a16="http://schemas.microsoft.com/office/drawing/2014/main" id="{C4BFBD73-35C4-148D-36B1-2645563D8790}"/>
                </a:ext>
              </a:extLst>
            </p:cNvPr>
            <p:cNvCxnSpPr>
              <a:cxnSpLocks/>
            </p:cNvCxnSpPr>
            <p:nvPr/>
          </p:nvCxnSpPr>
          <p:spPr>
            <a:xfrm>
              <a:off x="7080345" y="6338134"/>
              <a:ext cx="310215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16" name="Graphic 17">
              <a:extLst>
                <a:ext uri="{FF2B5EF4-FFF2-40B4-BE49-F238E27FC236}">
                  <a16:creationId xmlns:a16="http://schemas.microsoft.com/office/drawing/2014/main" id="{0591321C-F899-B579-2FE7-AA52D524B0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/>
          </p:blipFill>
          <p:spPr bwMode="auto">
            <a:xfrm>
              <a:off x="6622475" y="6075485"/>
              <a:ext cx="576000" cy="57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7" name="Graphic 17">
              <a:extLst>
                <a:ext uri="{FF2B5EF4-FFF2-40B4-BE49-F238E27FC236}">
                  <a16:creationId xmlns:a16="http://schemas.microsoft.com/office/drawing/2014/main" id="{28368B29-4E6F-D492-4706-2E310E15A9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/>
          </p:blipFill>
          <p:spPr bwMode="auto">
            <a:xfrm>
              <a:off x="5971122" y="3895955"/>
              <a:ext cx="576000" cy="57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9" name="TextBox 12">
              <a:extLst>
                <a:ext uri="{FF2B5EF4-FFF2-40B4-BE49-F238E27FC236}">
                  <a16:creationId xmlns:a16="http://schemas.microsoft.com/office/drawing/2014/main" id="{29B14A1A-E5CA-847A-C816-000EB64DF4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3127" y="7093663"/>
              <a:ext cx="664814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 dirty="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承認者</a:t>
              </a:r>
            </a:p>
          </p:txBody>
        </p:sp>
        <p:pic>
          <p:nvPicPr>
            <p:cNvPr id="120" name="Graphic 23">
              <a:extLst>
                <a:ext uri="{FF2B5EF4-FFF2-40B4-BE49-F238E27FC236}">
                  <a16:creationId xmlns:a16="http://schemas.microsoft.com/office/drawing/2014/main" id="{DB27D475-BB65-CFF9-B5F3-354D624632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 bwMode="auto">
            <a:xfrm flipH="1">
              <a:off x="539570" y="6649359"/>
              <a:ext cx="469900" cy="469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1" name="正方形/長方形 120">
              <a:extLst>
                <a:ext uri="{FF2B5EF4-FFF2-40B4-BE49-F238E27FC236}">
                  <a16:creationId xmlns:a16="http://schemas.microsoft.com/office/drawing/2014/main" id="{A2FF713A-D36E-A988-CD24-87FB766D5A7E}"/>
                </a:ext>
              </a:extLst>
            </p:cNvPr>
            <p:cNvSpPr/>
            <p:nvPr/>
          </p:nvSpPr>
          <p:spPr>
            <a:xfrm>
              <a:off x="5328132" y="6075801"/>
              <a:ext cx="648000" cy="576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>
                  <a:solidFill>
                    <a:schemeClr val="tx1"/>
                  </a:solidFill>
                  <a:latin typeface="Arial" panose="020B0604020202020204" pitchFamily="34" charset="0"/>
                  <a:ea typeface="Meiryo" panose="020B0604030504040204" pitchFamily="34" charset="-128"/>
                  <a:cs typeface="Arial" panose="020B0604020202020204" pitchFamily="34" charset="0"/>
                </a:rPr>
                <a:t>手動承認</a:t>
              </a:r>
              <a:endParaRPr kumimoji="1" lang="en-US" altLang="ja-JP" sz="900">
                <a:solidFill>
                  <a:schemeClr val="tx1"/>
                </a:solidFill>
                <a:latin typeface="Arial" panose="020B0604020202020204" pitchFamily="34" charset="0"/>
                <a:ea typeface="Apple Color Emoji" pitchFamily="2" charset="0"/>
                <a:cs typeface="Arial" panose="020B0604020202020204" pitchFamily="34" charset="0"/>
              </a:endParaRPr>
            </a:p>
            <a:p>
              <a:pPr algn="ctr"/>
              <a:r>
                <a:rPr kumimoji="1" lang="ja-JP" altLang="en-US" sz="900">
                  <a:solidFill>
                    <a:schemeClr val="tx1"/>
                  </a:solidFill>
                  <a:latin typeface="Arial" panose="020B0604020202020204" pitchFamily="34" charset="0"/>
                  <a:ea typeface="Meiryo" panose="020B0604030504040204" pitchFamily="34" charset="-128"/>
                  <a:cs typeface="Arial" panose="020B0604020202020204" pitchFamily="34" charset="0"/>
                </a:rPr>
                <a:t>ステージ</a:t>
              </a:r>
            </a:p>
          </p:txBody>
        </p:sp>
        <p:cxnSp>
          <p:nvCxnSpPr>
            <p:cNvPr id="122" name="カギ線コネクタ 29">
              <a:extLst>
                <a:ext uri="{FF2B5EF4-FFF2-40B4-BE49-F238E27FC236}">
                  <a16:creationId xmlns:a16="http://schemas.microsoft.com/office/drawing/2014/main" id="{876F3A1A-B14F-EE04-ECB4-AD80CF02F8FA}"/>
                </a:ext>
              </a:extLst>
            </p:cNvPr>
            <p:cNvCxnSpPr>
              <a:cxnSpLocks/>
              <a:stCxn id="119" idx="3"/>
              <a:endCxn id="121" idx="2"/>
            </p:cNvCxnSpPr>
            <p:nvPr/>
          </p:nvCxnSpPr>
          <p:spPr>
            <a:xfrm flipV="1">
              <a:off x="1117941" y="6651801"/>
              <a:ext cx="4534191" cy="580362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3" name="直線矢印コネクタ 122">
              <a:extLst>
                <a:ext uri="{FF2B5EF4-FFF2-40B4-BE49-F238E27FC236}">
                  <a16:creationId xmlns:a16="http://schemas.microsoft.com/office/drawing/2014/main" id="{6F9EB880-CD6C-BCFB-18FB-2191893E8E7D}"/>
                </a:ext>
              </a:extLst>
            </p:cNvPr>
            <p:cNvCxnSpPr>
              <a:cxnSpLocks/>
            </p:cNvCxnSpPr>
            <p:nvPr/>
          </p:nvCxnSpPr>
          <p:spPr>
            <a:xfrm>
              <a:off x="5956974" y="6379840"/>
              <a:ext cx="64284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4" name="直線矢印コネクタ 123">
              <a:extLst>
                <a:ext uri="{FF2B5EF4-FFF2-40B4-BE49-F238E27FC236}">
                  <a16:creationId xmlns:a16="http://schemas.microsoft.com/office/drawing/2014/main" id="{F3D0BC26-8BA4-035F-2C96-C633C2E39419}"/>
                </a:ext>
              </a:extLst>
            </p:cNvPr>
            <p:cNvCxnSpPr>
              <a:cxnSpLocks/>
            </p:cNvCxnSpPr>
            <p:nvPr/>
          </p:nvCxnSpPr>
          <p:spPr>
            <a:xfrm>
              <a:off x="4923008" y="6379840"/>
              <a:ext cx="39916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009978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72673991-03FC-BF42-D552-54E336873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/>
              <a:t>5-2-18-1</a:t>
            </a:r>
            <a:r>
              <a:rPr kumimoji="1" lang="en-US" altLang="ja-JP" dirty="0"/>
              <a:t>. </a:t>
            </a:r>
            <a:r>
              <a:rPr kumimoji="1" lang="ja-JP" altLang="en-US" dirty="0"/>
              <a:t>データ共有</a:t>
            </a:r>
            <a:r>
              <a:rPr kumimoji="1" lang="en-US" altLang="ja-JP" dirty="0"/>
              <a:t>_</a:t>
            </a:r>
            <a:r>
              <a:rPr kumimoji="1" lang="ja-JP" altLang="en-US" dirty="0"/>
              <a:t>複数組織データ分離格納方法</a:t>
            </a:r>
            <a:br>
              <a:rPr kumimoji="1" lang="en-US" altLang="ja-JP" dirty="0"/>
            </a:br>
            <a:r>
              <a:rPr kumimoji="1" lang="ja-JP" altLang="en-US" sz="3600" dirty="0"/>
              <a:t>（パターン</a:t>
            </a:r>
            <a:r>
              <a:rPr kumimoji="1" lang="en-US" altLang="ja-JP" sz="3600" dirty="0"/>
              <a:t>1 Lake Formation</a:t>
            </a:r>
            <a:r>
              <a:rPr kumimoji="1" lang="ja-JP" altLang="en-US" sz="3600" dirty="0"/>
              <a:t>＋マネジメントコンソール利用）</a:t>
            </a: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13F69FF3-42B8-C85B-9FD7-CF314C8DC13A}"/>
              </a:ext>
            </a:extLst>
          </p:cNvPr>
          <p:cNvGrpSpPr/>
          <p:nvPr/>
        </p:nvGrpSpPr>
        <p:grpSpPr>
          <a:xfrm>
            <a:off x="3049506" y="2101239"/>
            <a:ext cx="11901650" cy="6926386"/>
            <a:chOff x="-89103" y="723013"/>
            <a:chExt cx="11901650" cy="6926386"/>
          </a:xfrm>
        </p:grpSpPr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B2C6E6AF-6631-65CC-020C-ABF69AA0764F}"/>
                </a:ext>
              </a:extLst>
            </p:cNvPr>
            <p:cNvSpPr/>
            <p:nvPr/>
          </p:nvSpPr>
          <p:spPr>
            <a:xfrm>
              <a:off x="1228060" y="723013"/>
              <a:ext cx="9298173" cy="2036135"/>
            </a:xfrm>
            <a:prstGeom prst="rect">
              <a:avLst/>
            </a:prstGeom>
            <a:solidFill>
              <a:srgbClr val="45DAFF">
                <a:alpha val="30196"/>
              </a:srgbClr>
            </a:solidFill>
            <a:ln w="28575">
              <a:noFill/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defPPr>
                <a:defRPr lang="en-US"/>
              </a:defPPr>
              <a:lvl1pPr marL="0" algn="l" defTabSz="731520" rtl="0" eaLnBrk="1" latinLnBrk="0" hangingPunct="1">
                <a:defRPr sz="288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731520" algn="l" defTabSz="731520" rtl="0" eaLnBrk="1" latinLnBrk="0" hangingPunct="1">
                <a:defRPr sz="288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463040" algn="l" defTabSz="731520" rtl="0" eaLnBrk="1" latinLnBrk="0" hangingPunct="1">
                <a:defRPr sz="288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2194560" algn="l" defTabSz="731520" rtl="0" eaLnBrk="1" latinLnBrk="0" hangingPunct="1">
                <a:defRPr sz="288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926080" algn="l" defTabSz="731520" rtl="0" eaLnBrk="1" latinLnBrk="0" hangingPunct="1">
                <a:defRPr sz="288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657600" algn="l" defTabSz="731520" rtl="0" eaLnBrk="1" latinLnBrk="0" hangingPunct="1">
                <a:defRPr sz="288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4389120" algn="l" defTabSz="731520" rtl="0" eaLnBrk="1" latinLnBrk="0" hangingPunct="1">
                <a:defRPr sz="288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5120640" algn="l" defTabSz="731520" rtl="0" eaLnBrk="1" latinLnBrk="0" hangingPunct="1">
                <a:defRPr sz="288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5852160" algn="l" defTabSz="731520" rtl="0" eaLnBrk="1" latinLnBrk="0" hangingPunct="1">
                <a:defRPr sz="288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kumimoji="1" lang="ja-JP" altLang="en-US" sz="1600">
                  <a:solidFill>
                    <a:schemeClr val="tx1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データ共有</a:t>
              </a:r>
              <a:r>
                <a:rPr kumimoji="1" lang="en-US" altLang="ja-JP" sz="1600" dirty="0">
                  <a:solidFill>
                    <a:schemeClr val="tx1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_</a:t>
              </a:r>
              <a:r>
                <a:rPr kumimoji="1" lang="ja-JP" altLang="en-US" sz="1600">
                  <a:solidFill>
                    <a:schemeClr val="tx1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複数</a:t>
              </a:r>
              <a:r>
                <a:rPr kumimoji="1" lang="ja-JP" altLang="en-US" sz="1600" dirty="0">
                  <a:solidFill>
                    <a:schemeClr val="tx1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組織データ分離格納方法</a:t>
              </a:r>
            </a:p>
          </p:txBody>
        </p:sp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A65D49E0-DF3E-6E5C-5CB4-072D2FE248A8}"/>
                </a:ext>
              </a:extLst>
            </p:cNvPr>
            <p:cNvSpPr/>
            <p:nvPr/>
          </p:nvSpPr>
          <p:spPr>
            <a:xfrm>
              <a:off x="8740615" y="6090682"/>
              <a:ext cx="1624384" cy="643270"/>
            </a:xfrm>
            <a:prstGeom prst="rect">
              <a:avLst/>
            </a:prstGeom>
            <a:solidFill>
              <a:srgbClr val="45DAFF">
                <a:alpha val="30196"/>
              </a:srgbClr>
            </a:solidFill>
            <a:ln w="28575">
              <a:noFill/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defPPr>
                <a:defRPr lang="en-US"/>
              </a:defPPr>
              <a:lvl1pPr marL="0" algn="l" defTabSz="731520" rtl="0" eaLnBrk="1" latinLnBrk="0" hangingPunct="1">
                <a:defRPr sz="288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731520" algn="l" defTabSz="731520" rtl="0" eaLnBrk="1" latinLnBrk="0" hangingPunct="1">
                <a:defRPr sz="288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463040" algn="l" defTabSz="731520" rtl="0" eaLnBrk="1" latinLnBrk="0" hangingPunct="1">
                <a:defRPr sz="288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2194560" algn="l" defTabSz="731520" rtl="0" eaLnBrk="1" latinLnBrk="0" hangingPunct="1">
                <a:defRPr sz="288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926080" algn="l" defTabSz="731520" rtl="0" eaLnBrk="1" latinLnBrk="0" hangingPunct="1">
                <a:defRPr sz="288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657600" algn="l" defTabSz="731520" rtl="0" eaLnBrk="1" latinLnBrk="0" hangingPunct="1">
                <a:defRPr sz="288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4389120" algn="l" defTabSz="731520" rtl="0" eaLnBrk="1" latinLnBrk="0" hangingPunct="1">
                <a:defRPr sz="288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5120640" algn="l" defTabSz="731520" rtl="0" eaLnBrk="1" latinLnBrk="0" hangingPunct="1">
                <a:defRPr sz="288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5852160" algn="l" defTabSz="731520" rtl="0" eaLnBrk="1" latinLnBrk="0" hangingPunct="1">
                <a:defRPr sz="288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endParaRPr kumimoji="1" lang="ja-JP" altLang="en-US" sz="16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endParaRPr>
            </a:p>
          </p:txBody>
        </p:sp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07B5029D-D251-0E34-1960-D9F591EAABFB}"/>
                </a:ext>
              </a:extLst>
            </p:cNvPr>
            <p:cNvSpPr/>
            <p:nvPr/>
          </p:nvSpPr>
          <p:spPr>
            <a:xfrm>
              <a:off x="1278305" y="6092455"/>
              <a:ext cx="1624384" cy="643270"/>
            </a:xfrm>
            <a:prstGeom prst="rect">
              <a:avLst/>
            </a:prstGeom>
            <a:solidFill>
              <a:srgbClr val="45DAFF">
                <a:alpha val="30196"/>
              </a:srgbClr>
            </a:solidFill>
            <a:ln w="28575">
              <a:noFill/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defPPr>
                <a:defRPr lang="en-US"/>
              </a:defPPr>
              <a:lvl1pPr marL="0" algn="l" defTabSz="731520" rtl="0" eaLnBrk="1" latinLnBrk="0" hangingPunct="1">
                <a:defRPr sz="288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731520" algn="l" defTabSz="731520" rtl="0" eaLnBrk="1" latinLnBrk="0" hangingPunct="1">
                <a:defRPr sz="288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463040" algn="l" defTabSz="731520" rtl="0" eaLnBrk="1" latinLnBrk="0" hangingPunct="1">
                <a:defRPr sz="288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2194560" algn="l" defTabSz="731520" rtl="0" eaLnBrk="1" latinLnBrk="0" hangingPunct="1">
                <a:defRPr sz="288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926080" algn="l" defTabSz="731520" rtl="0" eaLnBrk="1" latinLnBrk="0" hangingPunct="1">
                <a:defRPr sz="288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657600" algn="l" defTabSz="731520" rtl="0" eaLnBrk="1" latinLnBrk="0" hangingPunct="1">
                <a:defRPr sz="288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4389120" algn="l" defTabSz="731520" rtl="0" eaLnBrk="1" latinLnBrk="0" hangingPunct="1">
                <a:defRPr sz="288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5120640" algn="l" defTabSz="731520" rtl="0" eaLnBrk="1" latinLnBrk="0" hangingPunct="1">
                <a:defRPr sz="288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5852160" algn="l" defTabSz="731520" rtl="0" eaLnBrk="1" latinLnBrk="0" hangingPunct="1">
                <a:defRPr sz="288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endParaRPr kumimoji="1" lang="ja-JP" altLang="en-US" sz="16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endParaRPr>
            </a:p>
          </p:txBody>
        </p:sp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AAA6009C-2D2C-8CAC-03E2-AA0D9864EDCB}"/>
                </a:ext>
              </a:extLst>
            </p:cNvPr>
            <p:cNvSpPr/>
            <p:nvPr/>
          </p:nvSpPr>
          <p:spPr>
            <a:xfrm>
              <a:off x="2151946" y="2759465"/>
              <a:ext cx="7369510" cy="3332991"/>
            </a:xfrm>
            <a:prstGeom prst="rect">
              <a:avLst/>
            </a:prstGeom>
            <a:solidFill>
              <a:srgbClr val="45DAFF">
                <a:alpha val="30196"/>
              </a:srgbClr>
            </a:solidFill>
            <a:ln w="28575">
              <a:noFill/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defPPr>
                <a:defRPr lang="en-US"/>
              </a:defPPr>
              <a:lvl1pPr marL="0" algn="l" defTabSz="731520" rtl="0" eaLnBrk="1" latinLnBrk="0" hangingPunct="1">
                <a:defRPr sz="288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731520" algn="l" defTabSz="731520" rtl="0" eaLnBrk="1" latinLnBrk="0" hangingPunct="1">
                <a:defRPr sz="288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463040" algn="l" defTabSz="731520" rtl="0" eaLnBrk="1" latinLnBrk="0" hangingPunct="1">
                <a:defRPr sz="288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2194560" algn="l" defTabSz="731520" rtl="0" eaLnBrk="1" latinLnBrk="0" hangingPunct="1">
                <a:defRPr sz="288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926080" algn="l" defTabSz="731520" rtl="0" eaLnBrk="1" latinLnBrk="0" hangingPunct="1">
                <a:defRPr sz="288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657600" algn="l" defTabSz="731520" rtl="0" eaLnBrk="1" latinLnBrk="0" hangingPunct="1">
                <a:defRPr sz="288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4389120" algn="l" defTabSz="731520" rtl="0" eaLnBrk="1" latinLnBrk="0" hangingPunct="1">
                <a:defRPr sz="288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5120640" algn="l" defTabSz="731520" rtl="0" eaLnBrk="1" latinLnBrk="0" hangingPunct="1">
                <a:defRPr sz="288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5852160" algn="l" defTabSz="731520" rtl="0" eaLnBrk="1" latinLnBrk="0" hangingPunct="1">
                <a:defRPr sz="288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endParaRPr kumimoji="1" lang="ja-JP" altLang="en-US" sz="16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endParaRPr>
            </a:p>
          </p:txBody>
        </p:sp>
        <p:sp>
          <p:nvSpPr>
            <p:cNvPr id="10" name="Rectangle 78">
              <a:extLst>
                <a:ext uri="{FF2B5EF4-FFF2-40B4-BE49-F238E27FC236}">
                  <a16:creationId xmlns:a16="http://schemas.microsoft.com/office/drawing/2014/main" id="{C61FFC59-C0A7-BC01-531E-DD2785844D0A}"/>
                </a:ext>
              </a:extLst>
            </p:cNvPr>
            <p:cNvSpPr/>
            <p:nvPr/>
          </p:nvSpPr>
          <p:spPr>
            <a:xfrm>
              <a:off x="691602" y="2009552"/>
              <a:ext cx="10332256" cy="5639847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2920" tIns="9144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AWS Cloud</a:t>
              </a:r>
            </a:p>
          </p:txBody>
        </p:sp>
        <p:pic>
          <p:nvPicPr>
            <p:cNvPr id="11" name="Graphic 79">
              <a:extLst>
                <a:ext uri="{FF2B5EF4-FFF2-40B4-BE49-F238E27FC236}">
                  <a16:creationId xmlns:a16="http://schemas.microsoft.com/office/drawing/2014/main" id="{7E0628BE-BAF0-DDE0-EA4A-E40BCD2C18B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695819" y="2003396"/>
              <a:ext cx="381000" cy="381000"/>
            </a:xfrm>
            <a:prstGeom prst="rect">
              <a:avLst/>
            </a:prstGeom>
          </p:spPr>
        </p:pic>
        <p:sp>
          <p:nvSpPr>
            <p:cNvPr id="12" name="TextBox 9">
              <a:extLst>
                <a:ext uri="{FF2B5EF4-FFF2-40B4-BE49-F238E27FC236}">
                  <a16:creationId xmlns:a16="http://schemas.microsoft.com/office/drawing/2014/main" id="{B92415AE-84FE-B983-EB9E-61C18518FB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19542" y="5323239"/>
              <a:ext cx="167760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US" altLang="en-US" sz="600" dirty="0"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Amazon S3</a:t>
              </a:r>
            </a:p>
            <a:p>
              <a:pPr algn="ctr"/>
              <a:r>
                <a:rPr lang="ja-JP" altLang="en-US" sz="600" dirty="0"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共有対象データ</a:t>
              </a:r>
              <a:endParaRPr lang="en-US" altLang="ja-JP" sz="600" dirty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ja-JP" altLang="en-US" sz="600" dirty="0"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保存ストレージ</a:t>
              </a:r>
              <a:endParaRPr lang="en-US" altLang="en-US" sz="600" dirty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ectangle 47">
              <a:extLst>
                <a:ext uri="{FF2B5EF4-FFF2-40B4-BE49-F238E27FC236}">
                  <a16:creationId xmlns:a16="http://schemas.microsoft.com/office/drawing/2014/main" id="{FBC1AEAA-D7E2-4F87-B0F1-8507F0678998}"/>
                </a:ext>
              </a:extLst>
            </p:cNvPr>
            <p:cNvSpPr/>
            <p:nvPr/>
          </p:nvSpPr>
          <p:spPr>
            <a:xfrm>
              <a:off x="770509" y="2440748"/>
              <a:ext cx="5004000" cy="5129265"/>
            </a:xfrm>
            <a:prstGeom prst="rect">
              <a:avLst/>
            </a:prstGeom>
            <a:noFill/>
            <a:ln w="15875">
              <a:solidFill>
                <a:srgbClr val="E715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88000" tIns="91440"/>
            <a:lstStyle/>
            <a:p>
              <a:pPr>
                <a:defRPr/>
              </a:pPr>
              <a:r>
                <a:rPr lang="en-US" sz="9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AWS account</a:t>
              </a:r>
              <a:r>
                <a:rPr lang="ja-JP" altLang="en-US" sz="9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（組織</a:t>
              </a:r>
              <a:r>
                <a:rPr lang="en-US" altLang="ja-JP" sz="9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ja-JP" altLang="en-US" sz="9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）（</a:t>
              </a:r>
              <a:r>
                <a:rPr lang="en-US" altLang="ja-JP" sz="9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Publisher/Consumer</a:t>
              </a:r>
              <a:r>
                <a:rPr lang="ja-JP" altLang="en-US" sz="9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）</a:t>
              </a:r>
              <a:endPara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4" name="Graphic 4">
              <a:extLst>
                <a:ext uri="{FF2B5EF4-FFF2-40B4-BE49-F238E27FC236}">
                  <a16:creationId xmlns:a16="http://schemas.microsoft.com/office/drawing/2014/main" id="{9C52CEE3-2F44-1452-F730-E0355C489BF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764100" y="2440718"/>
              <a:ext cx="227985" cy="227985"/>
            </a:xfrm>
            <a:prstGeom prst="rect">
              <a:avLst/>
            </a:prstGeom>
          </p:spPr>
        </p:pic>
        <p:sp>
          <p:nvSpPr>
            <p:cNvPr id="15" name="Rectangle 6">
              <a:extLst>
                <a:ext uri="{FF2B5EF4-FFF2-40B4-BE49-F238E27FC236}">
                  <a16:creationId xmlns:a16="http://schemas.microsoft.com/office/drawing/2014/main" id="{632C1EF0-22D9-0777-E45C-BB8071B5A743}"/>
                </a:ext>
              </a:extLst>
            </p:cNvPr>
            <p:cNvSpPr/>
            <p:nvPr/>
          </p:nvSpPr>
          <p:spPr>
            <a:xfrm>
              <a:off x="2172280" y="3199452"/>
              <a:ext cx="2965364" cy="2862081"/>
            </a:xfrm>
            <a:prstGeom prst="rect">
              <a:avLst/>
            </a:prstGeom>
            <a:noFill/>
            <a:ln w="15875">
              <a:solidFill>
                <a:srgbClr val="8C4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88000" tIns="91440"/>
            <a:lstStyle/>
            <a:p>
              <a:pPr>
                <a:defRPr/>
              </a:pPr>
              <a:r>
                <a:rPr lang="en-US" altLang="ja-JP" sz="800" dirty="0">
                  <a:ln w="0"/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AWS Lake Formation</a:t>
              </a:r>
              <a:endParaRPr lang="ja-JP" altLang="en-US" sz="8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6" name="Graphic 9">
              <a:extLst>
                <a:ext uri="{FF2B5EF4-FFF2-40B4-BE49-F238E27FC236}">
                  <a16:creationId xmlns:a16="http://schemas.microsoft.com/office/drawing/2014/main" id="{92004D13-7268-95A0-C914-48424ADDB4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 bwMode="auto">
            <a:xfrm>
              <a:off x="2179132" y="3202183"/>
              <a:ext cx="230660" cy="230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Rectangle 47">
              <a:extLst>
                <a:ext uri="{FF2B5EF4-FFF2-40B4-BE49-F238E27FC236}">
                  <a16:creationId xmlns:a16="http://schemas.microsoft.com/office/drawing/2014/main" id="{69802F36-6DDD-9D7E-9A43-70681FD0C008}"/>
                </a:ext>
              </a:extLst>
            </p:cNvPr>
            <p:cNvSpPr/>
            <p:nvPr/>
          </p:nvSpPr>
          <p:spPr>
            <a:xfrm>
              <a:off x="5912416" y="2440171"/>
              <a:ext cx="5004000" cy="5129265"/>
            </a:xfrm>
            <a:prstGeom prst="rect">
              <a:avLst/>
            </a:prstGeom>
            <a:noFill/>
            <a:ln w="15875">
              <a:solidFill>
                <a:srgbClr val="E715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88000" tIns="91440"/>
            <a:lstStyle/>
            <a:p>
              <a:pPr>
                <a:defRPr/>
              </a:pPr>
              <a:r>
                <a:rPr lang="en-US" sz="9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AWS account</a:t>
              </a:r>
              <a:r>
                <a:rPr lang="ja-JP" altLang="en-US" sz="9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（組織</a:t>
              </a:r>
              <a:r>
                <a:rPr lang="en-US" altLang="ja-JP" sz="9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r>
                <a:rPr lang="ja-JP" altLang="en-US" sz="9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）（</a:t>
              </a:r>
              <a:r>
                <a:rPr lang="en-US" altLang="ja-JP" sz="9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Publisher/Consumer</a:t>
              </a:r>
              <a:r>
                <a:rPr lang="ja-JP" altLang="en-US" sz="9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）</a:t>
              </a:r>
              <a:endPara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 6">
              <a:extLst>
                <a:ext uri="{FF2B5EF4-FFF2-40B4-BE49-F238E27FC236}">
                  <a16:creationId xmlns:a16="http://schemas.microsoft.com/office/drawing/2014/main" id="{6B38B94F-871E-744B-88F7-98C3121CE431}"/>
                </a:ext>
              </a:extLst>
            </p:cNvPr>
            <p:cNvSpPr/>
            <p:nvPr/>
          </p:nvSpPr>
          <p:spPr>
            <a:xfrm>
              <a:off x="6537925" y="3195402"/>
              <a:ext cx="2940265" cy="2870131"/>
            </a:xfrm>
            <a:prstGeom prst="rect">
              <a:avLst/>
            </a:prstGeom>
            <a:noFill/>
            <a:ln w="15875">
              <a:solidFill>
                <a:srgbClr val="8C4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88000" tIns="91440"/>
            <a:lstStyle/>
            <a:p>
              <a:pPr>
                <a:defRPr/>
              </a:pPr>
              <a:r>
                <a:rPr lang="en-US" altLang="ja-JP" sz="800" dirty="0">
                  <a:ln w="0"/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AWS Lake Formation</a:t>
              </a:r>
              <a:endParaRPr lang="ja-JP" altLang="en-US" sz="8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9" name="Graphic 9">
              <a:extLst>
                <a:ext uri="{FF2B5EF4-FFF2-40B4-BE49-F238E27FC236}">
                  <a16:creationId xmlns:a16="http://schemas.microsoft.com/office/drawing/2014/main" id="{228D32AF-83BA-B809-2A14-C44214A804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 bwMode="auto">
            <a:xfrm>
              <a:off x="6545277" y="3198132"/>
              <a:ext cx="230660" cy="230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TextBox 16">
              <a:extLst>
                <a:ext uri="{FF2B5EF4-FFF2-40B4-BE49-F238E27FC236}">
                  <a16:creationId xmlns:a16="http://schemas.microsoft.com/office/drawing/2014/main" id="{0A0CDE42-E919-3D0D-3637-FB045072DD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0437" y="4139864"/>
              <a:ext cx="123581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600" dirty="0"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Crawler</a:t>
              </a:r>
            </a:p>
            <a:p>
              <a:pPr algn="ctr" eaLnBrk="1" hangingPunct="1"/>
              <a:r>
                <a:rPr lang="ja-JP" altLang="en-US" sz="600" dirty="0"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共有対象データカタログ</a:t>
              </a:r>
              <a:endParaRPr lang="en-US" altLang="ja-JP" sz="600" dirty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endParaRPr>
            </a:p>
            <a:p>
              <a:pPr algn="ctr" eaLnBrk="1" hangingPunct="1"/>
              <a:r>
                <a:rPr lang="ja-JP" altLang="en-US" sz="600" dirty="0"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作成クローラー</a:t>
              </a:r>
              <a:endParaRPr lang="en-US" altLang="en-US" sz="600" dirty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1" name="Graphic 28">
              <a:extLst>
                <a:ext uri="{FF2B5EF4-FFF2-40B4-BE49-F238E27FC236}">
                  <a16:creationId xmlns:a16="http://schemas.microsoft.com/office/drawing/2014/main" id="{B6CFDB32-DBA2-B527-047C-52AD2619B2B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487377" y="3859403"/>
              <a:ext cx="341932" cy="341932"/>
            </a:xfrm>
            <a:prstGeom prst="rect">
              <a:avLst/>
            </a:prstGeom>
          </p:spPr>
        </p:pic>
        <p:pic>
          <p:nvPicPr>
            <p:cNvPr id="22" name="Graphic 8">
              <a:extLst>
                <a:ext uri="{FF2B5EF4-FFF2-40B4-BE49-F238E27FC236}">
                  <a16:creationId xmlns:a16="http://schemas.microsoft.com/office/drawing/2014/main" id="{1887AAF3-DEF8-96BD-998A-DB120610B4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/>
          </p:blipFill>
          <p:spPr bwMode="auto">
            <a:xfrm>
              <a:off x="2482280" y="5014813"/>
              <a:ext cx="352126" cy="352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Rectangle 6">
              <a:extLst>
                <a:ext uri="{FF2B5EF4-FFF2-40B4-BE49-F238E27FC236}">
                  <a16:creationId xmlns:a16="http://schemas.microsoft.com/office/drawing/2014/main" id="{4B0E60E3-B635-6B87-AF19-8A02275A322B}"/>
                </a:ext>
              </a:extLst>
            </p:cNvPr>
            <p:cNvSpPr/>
            <p:nvPr/>
          </p:nvSpPr>
          <p:spPr>
            <a:xfrm>
              <a:off x="3188796" y="3449246"/>
              <a:ext cx="1810428" cy="2485553"/>
            </a:xfrm>
            <a:prstGeom prst="rect">
              <a:avLst/>
            </a:prstGeom>
            <a:noFill/>
            <a:ln w="15875">
              <a:solidFill>
                <a:srgbClr val="8C4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24000" tIns="91440"/>
            <a:lstStyle/>
            <a:p>
              <a:pPr>
                <a:defRPr/>
              </a:pPr>
              <a:r>
                <a:rPr lang="en-US" altLang="ja-JP" sz="600" dirty="0">
                  <a:ln w="0"/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AWS Glue Data Catalog </a:t>
              </a:r>
              <a:r>
                <a:rPr lang="ja-JP" altLang="en-US" sz="600" dirty="0">
                  <a:ln w="0"/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データカタログ</a:t>
              </a:r>
            </a:p>
          </p:txBody>
        </p:sp>
        <p:pic>
          <p:nvPicPr>
            <p:cNvPr id="24" name="Graphic 29">
              <a:extLst>
                <a:ext uri="{FF2B5EF4-FFF2-40B4-BE49-F238E27FC236}">
                  <a16:creationId xmlns:a16="http://schemas.microsoft.com/office/drawing/2014/main" id="{ECB5FB0E-3B1B-07F4-7953-E134A90F8A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3163380" y="3454650"/>
              <a:ext cx="214688" cy="214688"/>
            </a:xfrm>
            <a:prstGeom prst="rect">
              <a:avLst/>
            </a:prstGeom>
          </p:spPr>
        </p:pic>
        <p:grpSp>
          <p:nvGrpSpPr>
            <p:cNvPr id="25" name="グループ化 24">
              <a:extLst>
                <a:ext uri="{FF2B5EF4-FFF2-40B4-BE49-F238E27FC236}">
                  <a16:creationId xmlns:a16="http://schemas.microsoft.com/office/drawing/2014/main" id="{B7B66BFB-13A9-C747-373A-54A65FF82FD2}"/>
                </a:ext>
              </a:extLst>
            </p:cNvPr>
            <p:cNvGrpSpPr/>
            <p:nvPr/>
          </p:nvGrpSpPr>
          <p:grpSpPr>
            <a:xfrm>
              <a:off x="3451691" y="3684014"/>
              <a:ext cx="1320236" cy="664868"/>
              <a:chOff x="3009090" y="4918861"/>
              <a:chExt cx="1765300" cy="889002"/>
            </a:xfrm>
          </p:grpSpPr>
          <p:sp>
            <p:nvSpPr>
              <p:cNvPr id="176" name="Rectangle 13">
                <a:extLst>
                  <a:ext uri="{FF2B5EF4-FFF2-40B4-BE49-F238E27FC236}">
                    <a16:creationId xmlns:a16="http://schemas.microsoft.com/office/drawing/2014/main" id="{B9E07797-3028-F4D4-80B3-817514A25E3F}"/>
                  </a:ext>
                </a:extLst>
              </p:cNvPr>
              <p:cNvSpPr/>
              <p:nvPr/>
            </p:nvSpPr>
            <p:spPr>
              <a:xfrm>
                <a:off x="3009090" y="4918861"/>
                <a:ext cx="1765300" cy="889002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5875">
                <a:solidFill>
                  <a:srgbClr val="7D8998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1440"/>
              <a:lstStyle/>
              <a:p>
                <a:pPr algn="ctr">
                  <a:defRPr/>
                </a:pPr>
                <a:r>
                  <a:rPr lang="ja-JP" altLang="en-US" sz="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共有対象データカタログリソース（共有元）</a:t>
                </a:r>
                <a:endParaRPr lang="en-US" sz="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77" name="グループ化 176">
                <a:extLst>
                  <a:ext uri="{FF2B5EF4-FFF2-40B4-BE49-F238E27FC236}">
                    <a16:creationId xmlns:a16="http://schemas.microsoft.com/office/drawing/2014/main" id="{694EF60E-180D-04FB-E3B3-9E857307602B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3131351" y="5207808"/>
                <a:ext cx="1520779" cy="538264"/>
                <a:chOff x="3631424" y="2675186"/>
                <a:chExt cx="1912334" cy="676851"/>
              </a:xfrm>
            </p:grpSpPr>
            <p:sp>
              <p:nvSpPr>
                <p:cNvPr id="178" name="TextBox 28">
                  <a:extLst>
                    <a:ext uri="{FF2B5EF4-FFF2-40B4-BE49-F238E27FC236}">
                      <a16:creationId xmlns:a16="http://schemas.microsoft.com/office/drawing/2014/main" id="{5D3CBEF6-1D3A-AE49-F3B0-B62D776B6EC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631424" y="3093293"/>
                  <a:ext cx="1073151" cy="2587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/>
                  <a:r>
                    <a:rPr lang="ja-JP" altLang="en-US" sz="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データベース</a:t>
                  </a:r>
                  <a:endParaRPr lang="en-US" altLang="en-US" sz="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pic>
              <p:nvPicPr>
                <p:cNvPr id="179" name="Graphic 122">
                  <a:extLst>
                    <a:ext uri="{FF2B5EF4-FFF2-40B4-BE49-F238E27FC236}">
                      <a16:creationId xmlns:a16="http://schemas.microsoft.com/office/drawing/2014/main" id="{95B529CB-4CA7-101F-8C11-D7AACF5546B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>
                  <a:extLst>
                    <a:ext uri="{96DAC541-7B7A-43D3-8B79-37D633B846F1}">
                      <asvg:svgBlip xmlns:asvg="http://schemas.microsoft.com/office/drawing/2016/SVG/main" r:embed="rId1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939399" y="2675186"/>
                  <a:ext cx="457200" cy="457200"/>
                </a:xfrm>
                <a:prstGeom prst="rect">
                  <a:avLst/>
                </a:prstGeom>
              </p:spPr>
            </p:pic>
            <p:pic>
              <p:nvPicPr>
                <p:cNvPr id="180" name="Graphic 16">
                  <a:extLst>
                    <a:ext uri="{FF2B5EF4-FFF2-40B4-BE49-F238E27FC236}">
                      <a16:creationId xmlns:a16="http://schemas.microsoft.com/office/drawing/2014/main" id="{2C305CBE-197D-0A13-9325-C93DF61F6DA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6">
                  <a:extLst>
                    <a:ext uri="{96DAC541-7B7A-43D3-8B79-37D633B846F1}">
                      <asvg:svgBlip xmlns:asvg="http://schemas.microsoft.com/office/drawing/2016/SVG/main" r:embed="rId17"/>
                    </a:ext>
                  </a:extLst>
                </a:blip>
                <a:srcRect/>
                <a:stretch/>
              </p:blipFill>
              <p:spPr bwMode="auto">
                <a:xfrm>
                  <a:off x="4778583" y="2684175"/>
                  <a:ext cx="457200" cy="4572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81" name="TextBox 33">
                  <a:extLst>
                    <a:ext uri="{FF2B5EF4-FFF2-40B4-BE49-F238E27FC236}">
                      <a16:creationId xmlns:a16="http://schemas.microsoft.com/office/drawing/2014/main" id="{908D3F4F-B140-41F2-9270-6B1C7EF828D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470607" y="3093293"/>
                  <a:ext cx="1073151" cy="2587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/>
                  <a:r>
                    <a:rPr lang="ja-JP" altLang="en-US" sz="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テーブル</a:t>
                  </a:r>
                  <a:endParaRPr lang="en-US" altLang="en-US" sz="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26" name="Rectangle 6">
              <a:extLst>
                <a:ext uri="{FF2B5EF4-FFF2-40B4-BE49-F238E27FC236}">
                  <a16:creationId xmlns:a16="http://schemas.microsoft.com/office/drawing/2014/main" id="{B6C99AB0-3A03-D2CD-6CF3-8923A3A46165}"/>
                </a:ext>
              </a:extLst>
            </p:cNvPr>
            <p:cNvSpPr/>
            <p:nvPr/>
          </p:nvSpPr>
          <p:spPr>
            <a:xfrm>
              <a:off x="6688828" y="3449246"/>
              <a:ext cx="1805338" cy="2486076"/>
            </a:xfrm>
            <a:prstGeom prst="rect">
              <a:avLst/>
            </a:prstGeom>
            <a:noFill/>
            <a:ln w="15875">
              <a:solidFill>
                <a:srgbClr val="8C4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24000" tIns="91440"/>
            <a:lstStyle/>
            <a:p>
              <a:pPr>
                <a:defRPr/>
              </a:pPr>
              <a:r>
                <a:rPr lang="en-US" altLang="ja-JP" sz="600" dirty="0">
                  <a:ln w="0"/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AWS Glue Data Catalog </a:t>
              </a:r>
              <a:r>
                <a:rPr lang="ja-JP" altLang="en-US" sz="600" dirty="0">
                  <a:ln w="0"/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データカタログ</a:t>
              </a:r>
            </a:p>
          </p:txBody>
        </p:sp>
        <p:pic>
          <p:nvPicPr>
            <p:cNvPr id="27" name="Graphic 29">
              <a:extLst>
                <a:ext uri="{FF2B5EF4-FFF2-40B4-BE49-F238E27FC236}">
                  <a16:creationId xmlns:a16="http://schemas.microsoft.com/office/drawing/2014/main" id="{B123B3F2-FE8D-EBB2-2E74-CF6AE6E5A04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6685046" y="3461215"/>
              <a:ext cx="214688" cy="214688"/>
            </a:xfrm>
            <a:prstGeom prst="rect">
              <a:avLst/>
            </a:prstGeom>
          </p:spPr>
        </p:pic>
        <p:grpSp>
          <p:nvGrpSpPr>
            <p:cNvPr id="28" name="グループ化 27">
              <a:extLst>
                <a:ext uri="{FF2B5EF4-FFF2-40B4-BE49-F238E27FC236}">
                  <a16:creationId xmlns:a16="http://schemas.microsoft.com/office/drawing/2014/main" id="{DF0B18B6-B3DD-9811-2D95-FE8EA92B6B5F}"/>
                </a:ext>
              </a:extLst>
            </p:cNvPr>
            <p:cNvGrpSpPr/>
            <p:nvPr/>
          </p:nvGrpSpPr>
          <p:grpSpPr>
            <a:xfrm>
              <a:off x="6890495" y="3684520"/>
              <a:ext cx="1320236" cy="664868"/>
              <a:chOff x="7148846" y="5887412"/>
              <a:chExt cx="1765300" cy="889002"/>
            </a:xfrm>
          </p:grpSpPr>
          <p:sp>
            <p:nvSpPr>
              <p:cNvPr id="170" name="Rectangle 13">
                <a:extLst>
                  <a:ext uri="{FF2B5EF4-FFF2-40B4-BE49-F238E27FC236}">
                    <a16:creationId xmlns:a16="http://schemas.microsoft.com/office/drawing/2014/main" id="{E072FD5A-E256-9D64-EE4D-23E4D04B077A}"/>
                  </a:ext>
                </a:extLst>
              </p:cNvPr>
              <p:cNvSpPr/>
              <p:nvPr/>
            </p:nvSpPr>
            <p:spPr>
              <a:xfrm>
                <a:off x="7148846" y="5887412"/>
                <a:ext cx="1765300" cy="889002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5875">
                <a:solidFill>
                  <a:srgbClr val="7D8998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1440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ja-JP" altLang="en-US" sz="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共有対象データカタログ</a:t>
                </a:r>
                <a:endParaRPr lang="en-US" altLang="ja-JP" sz="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ja-JP" altLang="en-US" sz="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リソースリンク（共有先）</a:t>
                </a:r>
                <a:endParaRPr lang="en-US" sz="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71" name="グループ化 170">
                <a:extLst>
                  <a:ext uri="{FF2B5EF4-FFF2-40B4-BE49-F238E27FC236}">
                    <a16:creationId xmlns:a16="http://schemas.microsoft.com/office/drawing/2014/main" id="{62672B04-7001-DC68-897D-375A947FFF2A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7271107" y="6218135"/>
                <a:ext cx="1520779" cy="538264"/>
                <a:chOff x="3631424" y="2675186"/>
                <a:chExt cx="1912334" cy="676851"/>
              </a:xfrm>
            </p:grpSpPr>
            <p:sp>
              <p:nvSpPr>
                <p:cNvPr id="172" name="TextBox 28">
                  <a:extLst>
                    <a:ext uri="{FF2B5EF4-FFF2-40B4-BE49-F238E27FC236}">
                      <a16:creationId xmlns:a16="http://schemas.microsoft.com/office/drawing/2014/main" id="{5F3C98EC-672A-8DF5-9E7A-CF37AA70F90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631424" y="3093293"/>
                  <a:ext cx="1073151" cy="2587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/>
                  <a:r>
                    <a:rPr lang="ja-JP" altLang="en-US" sz="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データベース</a:t>
                  </a:r>
                  <a:endParaRPr lang="en-US" altLang="en-US" sz="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pic>
              <p:nvPicPr>
                <p:cNvPr id="173" name="Graphic 122">
                  <a:extLst>
                    <a:ext uri="{FF2B5EF4-FFF2-40B4-BE49-F238E27FC236}">
                      <a16:creationId xmlns:a16="http://schemas.microsoft.com/office/drawing/2014/main" id="{B22E37DB-BB33-7E47-D604-856A1334D21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>
                  <a:extLst>
                    <a:ext uri="{96DAC541-7B7A-43D3-8B79-37D633B846F1}">
                      <asvg:svgBlip xmlns:asvg="http://schemas.microsoft.com/office/drawing/2016/SVG/main" r:embed="rId1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939399" y="2675186"/>
                  <a:ext cx="457200" cy="457200"/>
                </a:xfrm>
                <a:prstGeom prst="rect">
                  <a:avLst/>
                </a:prstGeom>
              </p:spPr>
            </p:pic>
            <p:pic>
              <p:nvPicPr>
                <p:cNvPr id="174" name="Graphic 16">
                  <a:extLst>
                    <a:ext uri="{FF2B5EF4-FFF2-40B4-BE49-F238E27FC236}">
                      <a16:creationId xmlns:a16="http://schemas.microsoft.com/office/drawing/2014/main" id="{1E70E386-60B5-2E27-64C8-4BDA6EE0B1B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6">
                  <a:extLst>
                    <a:ext uri="{96DAC541-7B7A-43D3-8B79-37D633B846F1}">
                      <asvg:svgBlip xmlns:asvg="http://schemas.microsoft.com/office/drawing/2016/SVG/main" r:embed="rId17"/>
                    </a:ext>
                  </a:extLst>
                </a:blip>
                <a:srcRect/>
                <a:stretch/>
              </p:blipFill>
              <p:spPr bwMode="auto">
                <a:xfrm>
                  <a:off x="4778583" y="2684175"/>
                  <a:ext cx="457200" cy="4572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75" name="TextBox 33">
                  <a:extLst>
                    <a:ext uri="{FF2B5EF4-FFF2-40B4-BE49-F238E27FC236}">
                      <a16:creationId xmlns:a16="http://schemas.microsoft.com/office/drawing/2014/main" id="{05E1B173-EE3A-E75E-8796-C16211F96F5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470607" y="3093293"/>
                  <a:ext cx="1073151" cy="2587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/>
                  <a:r>
                    <a:rPr lang="ja-JP" altLang="en-US" sz="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テーブル</a:t>
                  </a:r>
                  <a:endParaRPr lang="en-US" altLang="en-US" sz="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29" name="グループ化 28">
              <a:extLst>
                <a:ext uri="{FF2B5EF4-FFF2-40B4-BE49-F238E27FC236}">
                  <a16:creationId xmlns:a16="http://schemas.microsoft.com/office/drawing/2014/main" id="{9BB79C8A-61E0-8327-4A2D-F164E889A693}"/>
                </a:ext>
              </a:extLst>
            </p:cNvPr>
            <p:cNvGrpSpPr/>
            <p:nvPr/>
          </p:nvGrpSpPr>
          <p:grpSpPr>
            <a:xfrm>
              <a:off x="6890495" y="4440640"/>
              <a:ext cx="1320236" cy="664868"/>
              <a:chOff x="3009090" y="4918861"/>
              <a:chExt cx="1765300" cy="889002"/>
            </a:xfrm>
          </p:grpSpPr>
          <p:sp>
            <p:nvSpPr>
              <p:cNvPr id="164" name="Rectangle 13">
                <a:extLst>
                  <a:ext uri="{FF2B5EF4-FFF2-40B4-BE49-F238E27FC236}">
                    <a16:creationId xmlns:a16="http://schemas.microsoft.com/office/drawing/2014/main" id="{3ED1EABA-674A-B95D-C249-295711AF4465}"/>
                  </a:ext>
                </a:extLst>
              </p:cNvPr>
              <p:cNvSpPr/>
              <p:nvPr/>
            </p:nvSpPr>
            <p:spPr>
              <a:xfrm>
                <a:off x="3009090" y="4918861"/>
                <a:ext cx="1765300" cy="88900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5875">
                <a:solidFill>
                  <a:srgbClr val="7D8998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1440"/>
              <a:lstStyle/>
              <a:p>
                <a:pPr algn="ctr">
                  <a:defRPr/>
                </a:pPr>
                <a:r>
                  <a:rPr lang="ja-JP" altLang="en-US" sz="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共有対象データカタログリソース（共有元）</a:t>
                </a:r>
                <a:endParaRPr lang="en-US" sz="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65" name="グループ化 164">
                <a:extLst>
                  <a:ext uri="{FF2B5EF4-FFF2-40B4-BE49-F238E27FC236}">
                    <a16:creationId xmlns:a16="http://schemas.microsoft.com/office/drawing/2014/main" id="{2B574BEC-E054-118C-18F4-F4471E48111D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3131351" y="5207808"/>
                <a:ext cx="1520779" cy="538264"/>
                <a:chOff x="3631424" y="2675186"/>
                <a:chExt cx="1912334" cy="676851"/>
              </a:xfrm>
            </p:grpSpPr>
            <p:sp>
              <p:nvSpPr>
                <p:cNvPr id="166" name="TextBox 28">
                  <a:extLst>
                    <a:ext uri="{FF2B5EF4-FFF2-40B4-BE49-F238E27FC236}">
                      <a16:creationId xmlns:a16="http://schemas.microsoft.com/office/drawing/2014/main" id="{BE79C275-C9F0-7B0D-12F0-160B3BBA466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631424" y="3093293"/>
                  <a:ext cx="1073151" cy="2587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/>
                  <a:r>
                    <a:rPr lang="ja-JP" altLang="en-US" sz="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データベース</a:t>
                  </a:r>
                  <a:endParaRPr lang="en-US" altLang="en-US" sz="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pic>
              <p:nvPicPr>
                <p:cNvPr id="167" name="Graphic 122">
                  <a:extLst>
                    <a:ext uri="{FF2B5EF4-FFF2-40B4-BE49-F238E27FC236}">
                      <a16:creationId xmlns:a16="http://schemas.microsoft.com/office/drawing/2014/main" id="{BC7FD2C2-45B8-1AB9-1D20-97D117EFAB5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>
                  <a:extLst>
                    <a:ext uri="{96DAC541-7B7A-43D3-8B79-37D633B846F1}">
                      <asvg:svgBlip xmlns:asvg="http://schemas.microsoft.com/office/drawing/2016/SVG/main" r:embed="rId1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939399" y="2675186"/>
                  <a:ext cx="457200" cy="457200"/>
                </a:xfrm>
                <a:prstGeom prst="rect">
                  <a:avLst/>
                </a:prstGeom>
              </p:spPr>
            </p:pic>
            <p:pic>
              <p:nvPicPr>
                <p:cNvPr id="168" name="Graphic 16">
                  <a:extLst>
                    <a:ext uri="{FF2B5EF4-FFF2-40B4-BE49-F238E27FC236}">
                      <a16:creationId xmlns:a16="http://schemas.microsoft.com/office/drawing/2014/main" id="{A79CE834-0443-A15B-2D56-48405E84309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6">
                  <a:extLst>
                    <a:ext uri="{96DAC541-7B7A-43D3-8B79-37D633B846F1}">
                      <asvg:svgBlip xmlns:asvg="http://schemas.microsoft.com/office/drawing/2016/SVG/main" r:embed="rId17"/>
                    </a:ext>
                  </a:extLst>
                </a:blip>
                <a:srcRect/>
                <a:stretch/>
              </p:blipFill>
              <p:spPr bwMode="auto">
                <a:xfrm>
                  <a:off x="4778583" y="2684175"/>
                  <a:ext cx="457200" cy="4572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9" name="TextBox 33">
                  <a:extLst>
                    <a:ext uri="{FF2B5EF4-FFF2-40B4-BE49-F238E27FC236}">
                      <a16:creationId xmlns:a16="http://schemas.microsoft.com/office/drawing/2014/main" id="{CBBBD291-FEC1-B3C5-BBEA-8BEC91F0C69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470607" y="3093293"/>
                  <a:ext cx="1073151" cy="2587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/>
                  <a:r>
                    <a:rPr lang="ja-JP" altLang="en-US" sz="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テーブル</a:t>
                  </a:r>
                  <a:endParaRPr lang="en-US" altLang="en-US" sz="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30" name="グループ化 29">
              <a:extLst>
                <a:ext uri="{FF2B5EF4-FFF2-40B4-BE49-F238E27FC236}">
                  <a16:creationId xmlns:a16="http://schemas.microsoft.com/office/drawing/2014/main" id="{7210FBBD-B195-F1F0-702B-74211EC88274}"/>
                </a:ext>
              </a:extLst>
            </p:cNvPr>
            <p:cNvGrpSpPr/>
            <p:nvPr/>
          </p:nvGrpSpPr>
          <p:grpSpPr>
            <a:xfrm>
              <a:off x="3451691" y="4441271"/>
              <a:ext cx="1320236" cy="664868"/>
              <a:chOff x="7148846" y="5887412"/>
              <a:chExt cx="1765300" cy="889002"/>
            </a:xfrm>
          </p:grpSpPr>
          <p:sp>
            <p:nvSpPr>
              <p:cNvPr id="158" name="Rectangle 13">
                <a:extLst>
                  <a:ext uri="{FF2B5EF4-FFF2-40B4-BE49-F238E27FC236}">
                    <a16:creationId xmlns:a16="http://schemas.microsoft.com/office/drawing/2014/main" id="{532C78A1-AE9E-BDE6-5065-AA856FC535F7}"/>
                  </a:ext>
                </a:extLst>
              </p:cNvPr>
              <p:cNvSpPr/>
              <p:nvPr/>
            </p:nvSpPr>
            <p:spPr>
              <a:xfrm>
                <a:off x="7148846" y="5887412"/>
                <a:ext cx="1765300" cy="88900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5875">
                <a:solidFill>
                  <a:srgbClr val="7D8998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1440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ja-JP" altLang="en-US" sz="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共有対象データカタログ</a:t>
                </a:r>
                <a:endParaRPr lang="en-US" altLang="ja-JP" sz="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ja-JP" altLang="en-US" sz="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リソースリンク（共有先）</a:t>
                </a:r>
                <a:endParaRPr lang="en-US" sz="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59" name="グループ化 158">
                <a:extLst>
                  <a:ext uri="{FF2B5EF4-FFF2-40B4-BE49-F238E27FC236}">
                    <a16:creationId xmlns:a16="http://schemas.microsoft.com/office/drawing/2014/main" id="{9F57287E-707B-7CE8-D48C-671E5C8EF282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7271107" y="6218135"/>
                <a:ext cx="1520779" cy="538264"/>
                <a:chOff x="3631424" y="2675186"/>
                <a:chExt cx="1912334" cy="676851"/>
              </a:xfrm>
            </p:grpSpPr>
            <p:sp>
              <p:nvSpPr>
                <p:cNvPr id="160" name="TextBox 28">
                  <a:extLst>
                    <a:ext uri="{FF2B5EF4-FFF2-40B4-BE49-F238E27FC236}">
                      <a16:creationId xmlns:a16="http://schemas.microsoft.com/office/drawing/2014/main" id="{86C8D225-476E-41D2-FFAF-10C3072B1AD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631424" y="3093293"/>
                  <a:ext cx="1073151" cy="2587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/>
                  <a:r>
                    <a:rPr lang="ja-JP" altLang="en-US" sz="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データベース</a:t>
                  </a:r>
                  <a:endParaRPr lang="en-US" altLang="en-US" sz="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pic>
              <p:nvPicPr>
                <p:cNvPr id="161" name="Graphic 122">
                  <a:extLst>
                    <a:ext uri="{FF2B5EF4-FFF2-40B4-BE49-F238E27FC236}">
                      <a16:creationId xmlns:a16="http://schemas.microsoft.com/office/drawing/2014/main" id="{002BB318-EA21-80E9-EB2A-C8DB2E74239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>
                  <a:extLst>
                    <a:ext uri="{96DAC541-7B7A-43D3-8B79-37D633B846F1}">
                      <asvg:svgBlip xmlns:asvg="http://schemas.microsoft.com/office/drawing/2016/SVG/main" r:embed="rId1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939399" y="2675186"/>
                  <a:ext cx="457200" cy="457200"/>
                </a:xfrm>
                <a:prstGeom prst="rect">
                  <a:avLst/>
                </a:prstGeom>
              </p:spPr>
            </p:pic>
            <p:pic>
              <p:nvPicPr>
                <p:cNvPr id="162" name="Graphic 16">
                  <a:extLst>
                    <a:ext uri="{FF2B5EF4-FFF2-40B4-BE49-F238E27FC236}">
                      <a16:creationId xmlns:a16="http://schemas.microsoft.com/office/drawing/2014/main" id="{AF3BBDC7-35C0-0136-7A96-8D9AA8091E3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6">
                  <a:extLst>
                    <a:ext uri="{96DAC541-7B7A-43D3-8B79-37D633B846F1}">
                      <asvg:svgBlip xmlns:asvg="http://schemas.microsoft.com/office/drawing/2016/SVG/main" r:embed="rId17"/>
                    </a:ext>
                  </a:extLst>
                </a:blip>
                <a:srcRect/>
                <a:stretch/>
              </p:blipFill>
              <p:spPr bwMode="auto">
                <a:xfrm>
                  <a:off x="4778583" y="2684175"/>
                  <a:ext cx="457200" cy="4572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3" name="TextBox 33">
                  <a:extLst>
                    <a:ext uri="{FF2B5EF4-FFF2-40B4-BE49-F238E27FC236}">
                      <a16:creationId xmlns:a16="http://schemas.microsoft.com/office/drawing/2014/main" id="{6DD371B9-E2D1-E5AD-F8F9-BFB1FFB705D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470607" y="3093293"/>
                  <a:ext cx="1073151" cy="2587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/>
                  <a:r>
                    <a:rPr lang="ja-JP" altLang="en-US" sz="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テーブル</a:t>
                  </a:r>
                  <a:endParaRPr lang="en-US" altLang="en-US" sz="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cxnSp>
          <p:nvCxnSpPr>
            <p:cNvPr id="31" name="直線矢印コネクタ 30">
              <a:extLst>
                <a:ext uri="{FF2B5EF4-FFF2-40B4-BE49-F238E27FC236}">
                  <a16:creationId xmlns:a16="http://schemas.microsoft.com/office/drawing/2014/main" id="{36FE4A78-A374-6CA4-0CB3-B13428420433}"/>
                </a:ext>
              </a:extLst>
            </p:cNvPr>
            <p:cNvCxnSpPr>
              <a:cxnSpLocks/>
              <a:stCxn id="22" idx="0"/>
              <a:endCxn id="20" idx="2"/>
            </p:cNvCxnSpPr>
            <p:nvPr/>
          </p:nvCxnSpPr>
          <p:spPr>
            <a:xfrm flipV="1">
              <a:off x="2658343" y="4509196"/>
              <a:ext cx="1" cy="50561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32" name="グループ化 31">
              <a:extLst>
                <a:ext uri="{FF2B5EF4-FFF2-40B4-BE49-F238E27FC236}">
                  <a16:creationId xmlns:a16="http://schemas.microsoft.com/office/drawing/2014/main" id="{2B61D067-D9E8-664B-D521-DEDEA3F1AF98}"/>
                </a:ext>
              </a:extLst>
            </p:cNvPr>
            <p:cNvGrpSpPr/>
            <p:nvPr/>
          </p:nvGrpSpPr>
          <p:grpSpPr>
            <a:xfrm>
              <a:off x="819819" y="3568235"/>
              <a:ext cx="10026479" cy="2350639"/>
              <a:chOff x="5412912" y="2903527"/>
              <a:chExt cx="11472426" cy="2689630"/>
            </a:xfrm>
          </p:grpSpPr>
          <p:sp>
            <p:nvSpPr>
              <p:cNvPr id="147" name="TextBox 20">
                <a:extLst>
                  <a:ext uri="{FF2B5EF4-FFF2-40B4-BE49-F238E27FC236}">
                    <a16:creationId xmlns:a16="http://schemas.microsoft.com/office/drawing/2014/main" id="{FFFCA9A1-2F07-64D4-941B-7E93C4596C0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12912" y="2921543"/>
                <a:ext cx="1512392" cy="352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ja-JP" altLang="en-US" sz="800" dirty="0">
                    <a:latin typeface="Amazon Ember" panose="020B0603020204020204" pitchFamily="34" charset="0"/>
                    <a:ea typeface="Amazon Ember" panose="020B0603020204020204" pitchFamily="34" charset="0"/>
                    <a:cs typeface="Amazon Ember" panose="020B0603020204020204" pitchFamily="34" charset="0"/>
                  </a:rPr>
                  <a:t>連携機能</a:t>
                </a:r>
                <a:endParaRPr lang="en-US" altLang="ja-JP" sz="800" dirty="0"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endParaRPr>
              </a:p>
              <a:p>
                <a:pPr eaLnBrk="1" hangingPunct="1"/>
                <a:r>
                  <a:rPr lang="ja-JP" altLang="en-US" sz="600" dirty="0">
                    <a:latin typeface="Amazon Ember" panose="020B0603020204020204" pitchFamily="34" charset="0"/>
                    <a:ea typeface="Amazon Ember" panose="020B0603020204020204" pitchFamily="34" charset="0"/>
                    <a:cs typeface="Amazon Ember" panose="020B0603020204020204" pitchFamily="34" charset="0"/>
                  </a:rPr>
                  <a:t>データソースを提供する機能</a:t>
                </a:r>
                <a:endParaRPr lang="en-US" altLang="ja-JP" sz="600" dirty="0"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endParaRPr>
              </a:p>
            </p:txBody>
          </p:sp>
          <p:grpSp>
            <p:nvGrpSpPr>
              <p:cNvPr id="148" name="グループ化 147">
                <a:extLst>
                  <a:ext uri="{FF2B5EF4-FFF2-40B4-BE49-F238E27FC236}">
                    <a16:creationId xmlns:a16="http://schemas.microsoft.com/office/drawing/2014/main" id="{BB67F421-5220-0533-B3E9-F63232997686}"/>
                  </a:ext>
                </a:extLst>
              </p:cNvPr>
              <p:cNvGrpSpPr/>
              <p:nvPr/>
            </p:nvGrpSpPr>
            <p:grpSpPr>
              <a:xfrm>
                <a:off x="5442059" y="2903527"/>
                <a:ext cx="11443279" cy="2689630"/>
                <a:chOff x="5442059" y="2903527"/>
                <a:chExt cx="11443279" cy="2689630"/>
              </a:xfrm>
            </p:grpSpPr>
            <p:sp>
              <p:nvSpPr>
                <p:cNvPr id="149" name="Rectangle 134">
                  <a:extLst>
                    <a:ext uri="{FF2B5EF4-FFF2-40B4-BE49-F238E27FC236}">
                      <a16:creationId xmlns:a16="http://schemas.microsoft.com/office/drawing/2014/main" id="{9A355FF3-A090-AB7A-2331-EC1794E4AC40}"/>
                    </a:ext>
                  </a:extLst>
                </p:cNvPr>
                <p:cNvSpPr/>
                <p:nvPr/>
              </p:nvSpPr>
              <p:spPr>
                <a:xfrm>
                  <a:off x="5465454" y="2903527"/>
                  <a:ext cx="1436641" cy="2689630"/>
                </a:xfrm>
                <a:prstGeom prst="rect">
                  <a:avLst/>
                </a:prstGeom>
                <a:noFill/>
                <a:ln w="15875">
                  <a:solidFill>
                    <a:srgbClr val="7D8998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91440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altLang="ja-JP" sz="600" dirty="0">
                    <a:solidFill>
                      <a:schemeClr val="tx1"/>
                    </a:solidFill>
                    <a:latin typeface="Amazon Ember" panose="020B0603020204020204" pitchFamily="34" charset="0"/>
                    <a:ea typeface="Amazon Ember" panose="020B0603020204020204" pitchFamily="34" charset="0"/>
                    <a:cs typeface="Amazon Ember" panose="020B0603020204020204" pitchFamily="34" charset="0"/>
                  </a:endParaRPr>
                </a:p>
              </p:txBody>
            </p:sp>
            <p:sp>
              <p:nvSpPr>
                <p:cNvPr id="150" name="TextBox 20">
                  <a:extLst>
                    <a:ext uri="{FF2B5EF4-FFF2-40B4-BE49-F238E27FC236}">
                      <a16:creationId xmlns:a16="http://schemas.microsoft.com/office/drawing/2014/main" id="{C34A2344-167C-8CFD-917B-C9364D746BF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442059" y="3180503"/>
                  <a:ext cx="1502688" cy="52824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/>
                  <a:r>
                    <a:rPr lang="ja-JP" altLang="en-US" sz="600" dirty="0">
                      <a:latin typeface="Amazon Ember" panose="020B0603020204020204" pitchFamily="34" charset="0"/>
                      <a:ea typeface="Amazon Ember" panose="020B0603020204020204" pitchFamily="34" charset="0"/>
                      <a:cs typeface="Amazon Ember" panose="020B0603020204020204" pitchFamily="34" charset="0"/>
                    </a:rPr>
                    <a:t>例</a:t>
                  </a:r>
                  <a:endParaRPr lang="en-US" altLang="ja-JP" sz="600" dirty="0">
                    <a:latin typeface="Amazon Ember" panose="020B0603020204020204" pitchFamily="34" charset="0"/>
                    <a:ea typeface="Amazon Ember" panose="020B0603020204020204" pitchFamily="34" charset="0"/>
                    <a:cs typeface="Amazon Ember" panose="020B0603020204020204" pitchFamily="34" charset="0"/>
                  </a:endParaRPr>
                </a:p>
                <a:p>
                  <a:pPr marL="171450" indent="-171450" eaLnBrk="1" hangingPunct="1">
                    <a:buFont typeface="Arial" panose="020B0604020202020204" pitchFamily="34" charset="0"/>
                    <a:buChar char="•"/>
                  </a:pPr>
                  <a:r>
                    <a:rPr lang="ja-JP" altLang="en-US" sz="600">
                      <a:latin typeface="Amazon Ember" panose="020B0603020204020204" pitchFamily="34" charset="0"/>
                      <a:ea typeface="Amazon Ember" panose="020B0603020204020204" pitchFamily="34" charset="0"/>
                      <a:cs typeface="Amazon Ember" panose="020B0603020204020204" pitchFamily="34" charset="0"/>
                    </a:rPr>
                    <a:t>データ管理</a:t>
                  </a:r>
                  <a:r>
                    <a:rPr lang="en-US" altLang="ja-JP" sz="600" dirty="0">
                      <a:latin typeface="Amazon Ember" panose="020B0603020204020204" pitchFamily="34" charset="0"/>
                      <a:ea typeface="Amazon Ember" panose="020B0603020204020204" pitchFamily="34" charset="0"/>
                      <a:cs typeface="Amazon Ember" panose="020B0603020204020204" pitchFamily="34" charset="0"/>
                    </a:rPr>
                    <a:t>_</a:t>
                  </a:r>
                  <a:r>
                    <a:rPr lang="ja-JP" altLang="en-US" sz="600">
                      <a:latin typeface="Amazon Ember" panose="020B0603020204020204" pitchFamily="34" charset="0"/>
                      <a:ea typeface="Amazon Ember" panose="020B0603020204020204" pitchFamily="34" charset="0"/>
                      <a:cs typeface="Amazon Ember" panose="020B0603020204020204" pitchFamily="34" charset="0"/>
                    </a:rPr>
                    <a:t>データ連携機能</a:t>
                  </a:r>
                  <a:endParaRPr lang="en-US" altLang="ja-JP" sz="600" dirty="0">
                    <a:latin typeface="Amazon Ember" panose="020B0603020204020204" pitchFamily="34" charset="0"/>
                    <a:ea typeface="Amazon Ember" panose="020B0603020204020204" pitchFamily="34" charset="0"/>
                    <a:cs typeface="Amazon Ember" panose="020B0603020204020204" pitchFamily="34" charset="0"/>
                  </a:endParaRPr>
                </a:p>
                <a:p>
                  <a:pPr marL="171450" indent="-171450" eaLnBrk="1" hangingPunct="1">
                    <a:buFont typeface="Arial" panose="020B0604020202020204" pitchFamily="34" charset="0"/>
                    <a:buChar char="•"/>
                  </a:pPr>
                  <a:r>
                    <a:rPr lang="ja-JP" altLang="en-US" sz="600">
                      <a:latin typeface="Amazon Ember" panose="020B0603020204020204" pitchFamily="34" charset="0"/>
                      <a:ea typeface="Amazon Ember" panose="020B0603020204020204" pitchFamily="34" charset="0"/>
                      <a:cs typeface="Amazon Ember" panose="020B0603020204020204" pitchFamily="34" charset="0"/>
                    </a:rPr>
                    <a:t>データ管理</a:t>
                  </a:r>
                  <a:r>
                    <a:rPr lang="en-US" altLang="ja-JP" sz="600" dirty="0">
                      <a:latin typeface="Amazon Ember" panose="020B0603020204020204" pitchFamily="34" charset="0"/>
                      <a:ea typeface="Amazon Ember" panose="020B0603020204020204" pitchFamily="34" charset="0"/>
                      <a:cs typeface="Amazon Ember" panose="020B0603020204020204" pitchFamily="34" charset="0"/>
                    </a:rPr>
                    <a:t>_</a:t>
                  </a:r>
                  <a:r>
                    <a:rPr lang="ja-JP" altLang="en-US" sz="600">
                      <a:latin typeface="Amazon Ember" panose="020B0603020204020204" pitchFamily="34" charset="0"/>
                      <a:ea typeface="Amazon Ember" panose="020B0603020204020204" pitchFamily="34" charset="0"/>
                      <a:cs typeface="Amazon Ember" panose="020B0603020204020204" pitchFamily="34" charset="0"/>
                    </a:rPr>
                    <a:t>大量</a:t>
                  </a:r>
                  <a:r>
                    <a:rPr lang="ja-JP" altLang="en-US" sz="600" dirty="0">
                      <a:latin typeface="Amazon Ember" panose="020B0603020204020204" pitchFamily="34" charset="0"/>
                      <a:ea typeface="Amazon Ember" panose="020B0603020204020204" pitchFamily="34" charset="0"/>
                      <a:cs typeface="Amazon Ember" panose="020B0603020204020204" pitchFamily="34" charset="0"/>
                    </a:rPr>
                    <a:t>データ取り込み機能</a:t>
                  </a:r>
                  <a:endParaRPr lang="en-US" altLang="ja-JP" sz="600" dirty="0">
                    <a:latin typeface="Amazon Ember" panose="020B0603020204020204" pitchFamily="34" charset="0"/>
                    <a:ea typeface="Amazon Ember" panose="020B0603020204020204" pitchFamily="34" charset="0"/>
                    <a:cs typeface="Amazon Ember" panose="020B0603020204020204" pitchFamily="34" charset="0"/>
                  </a:endParaRPr>
                </a:p>
              </p:txBody>
            </p:sp>
            <p:pic>
              <p:nvPicPr>
                <p:cNvPr id="151" name="Graphic 7">
                  <a:extLst>
                    <a:ext uri="{FF2B5EF4-FFF2-40B4-BE49-F238E27FC236}">
                      <a16:creationId xmlns:a16="http://schemas.microsoft.com/office/drawing/2014/main" id="{4975CD31-4544-D18E-D367-66386D761EC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8">
                  <a:extLst>
                    <a:ext uri="{96DAC541-7B7A-43D3-8B79-37D633B846F1}">
                      <asvg:svgBlip xmlns:asvg="http://schemas.microsoft.com/office/drawing/2016/SVG/main" r:embed="rId19"/>
                    </a:ext>
                  </a:extLst>
                </a:blip>
                <a:srcRect/>
                <a:stretch/>
              </p:blipFill>
              <p:spPr bwMode="auto">
                <a:xfrm>
                  <a:off x="5976170" y="3715318"/>
                  <a:ext cx="395610" cy="3956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52" name="TextBox 20">
                  <a:extLst>
                    <a:ext uri="{FF2B5EF4-FFF2-40B4-BE49-F238E27FC236}">
                      <a16:creationId xmlns:a16="http://schemas.microsoft.com/office/drawing/2014/main" id="{F41C004E-0E90-298A-8C2D-B159B8D7EB1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705596" y="4130440"/>
                  <a:ext cx="936759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ja-JP" sz="600" dirty="0">
                      <a:latin typeface="Amazon Ember" panose="020B0603020204020204" pitchFamily="34" charset="0"/>
                      <a:ea typeface="Amazon Ember" panose="020B0603020204020204" pitchFamily="34" charset="0"/>
                      <a:cs typeface="Amazon Ember" panose="020B0603020204020204" pitchFamily="34" charset="0"/>
                    </a:rPr>
                    <a:t>Amazon</a:t>
                  </a:r>
                  <a:r>
                    <a:rPr lang="ja-JP" altLang="en-US" sz="600" dirty="0">
                      <a:latin typeface="Amazon Ember" panose="020B0603020204020204" pitchFamily="34" charset="0"/>
                      <a:ea typeface="Amazon Ember" panose="020B0603020204020204" pitchFamily="34" charset="0"/>
                      <a:cs typeface="Amazon Ember" panose="020B0603020204020204" pitchFamily="34" charset="0"/>
                    </a:rPr>
                    <a:t> </a:t>
                  </a:r>
                  <a:r>
                    <a:rPr lang="en-US" altLang="ja-JP" sz="600" dirty="0">
                      <a:latin typeface="Amazon Ember" panose="020B0603020204020204" pitchFamily="34" charset="0"/>
                      <a:ea typeface="Amazon Ember" panose="020B0603020204020204" pitchFamily="34" charset="0"/>
                      <a:cs typeface="Amazon Ember" panose="020B0603020204020204" pitchFamily="34" charset="0"/>
                    </a:rPr>
                    <a:t>Aurora</a:t>
                  </a:r>
                </a:p>
              </p:txBody>
            </p:sp>
            <p:pic>
              <p:nvPicPr>
                <p:cNvPr id="153" name="Graphic 18">
                  <a:extLst>
                    <a:ext uri="{FF2B5EF4-FFF2-40B4-BE49-F238E27FC236}">
                      <a16:creationId xmlns:a16="http://schemas.microsoft.com/office/drawing/2014/main" id="{3AFF6FB6-41AB-3F9B-9B11-79171FF6878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0">
                  <a:extLst>
                    <a:ext uri="{96DAC541-7B7A-43D3-8B79-37D633B846F1}">
                      <asvg:svgBlip xmlns:asvg="http://schemas.microsoft.com/office/drawing/2016/SVG/main" r:embed="rId21"/>
                    </a:ext>
                  </a:extLst>
                </a:blip>
                <a:srcRect/>
                <a:stretch/>
              </p:blipFill>
              <p:spPr bwMode="auto">
                <a:xfrm>
                  <a:off x="5976170" y="4341935"/>
                  <a:ext cx="395610" cy="3956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54" name="TextBox 11">
                  <a:extLst>
                    <a:ext uri="{FF2B5EF4-FFF2-40B4-BE49-F238E27FC236}">
                      <a16:creationId xmlns:a16="http://schemas.microsoft.com/office/drawing/2014/main" id="{FA838748-BA62-CE24-8F4D-56A41E5EF75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539634" y="4738491"/>
                  <a:ext cx="1268683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600" dirty="0">
                      <a:latin typeface="Amazon Ember" panose="020B0603020204020204" pitchFamily="34" charset="0"/>
                      <a:ea typeface="Amazon Ember" panose="020B0603020204020204" pitchFamily="34" charset="0"/>
                      <a:cs typeface="Amazon Ember" panose="020B0603020204020204" pitchFamily="34" charset="0"/>
                    </a:rPr>
                    <a:t>Amazon </a:t>
                  </a:r>
                  <a:r>
                    <a:rPr lang="en-US" altLang="en-US" sz="600" dirty="0" err="1">
                      <a:latin typeface="Amazon Ember" panose="020B0603020204020204" pitchFamily="34" charset="0"/>
                      <a:ea typeface="Amazon Ember" panose="020B0603020204020204" pitchFamily="34" charset="0"/>
                      <a:cs typeface="Amazon Ember" panose="020B0603020204020204" pitchFamily="34" charset="0"/>
                    </a:rPr>
                    <a:t>DocumentDB</a:t>
                  </a:r>
                  <a:r>
                    <a:rPr lang="en-US" altLang="en-US" sz="600" dirty="0">
                      <a:latin typeface="Amazon Ember" panose="020B0603020204020204" pitchFamily="34" charset="0"/>
                      <a:ea typeface="Amazon Ember" panose="020B0603020204020204" pitchFamily="34" charset="0"/>
                      <a:cs typeface="Amazon Ember" panose="020B0603020204020204" pitchFamily="34" charset="0"/>
                    </a:rPr>
                    <a:t> </a:t>
                  </a:r>
                </a:p>
              </p:txBody>
            </p:sp>
            <p:sp>
              <p:nvSpPr>
                <p:cNvPr id="155" name="TextBox 9">
                  <a:extLst>
                    <a:ext uri="{FF2B5EF4-FFF2-40B4-BE49-F238E27FC236}">
                      <a16:creationId xmlns:a16="http://schemas.microsoft.com/office/drawing/2014/main" id="{5EC36128-0F5F-ED4C-2849-10029220090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682319" y="5351183"/>
                  <a:ext cx="983312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/>
                  <a:r>
                    <a:rPr lang="en-US" altLang="en-US" sz="600" dirty="0">
                      <a:latin typeface="Arial" panose="020B0604020202020204" pitchFamily="34" charset="0"/>
                      <a:ea typeface="Amazon Ember" panose="020B0603020204020204" pitchFamily="34" charset="0"/>
                      <a:cs typeface="Arial" panose="020B0604020202020204" pitchFamily="34" charset="0"/>
                    </a:rPr>
                    <a:t>Amazon S3</a:t>
                  </a:r>
                </a:p>
              </p:txBody>
            </p:sp>
            <p:pic>
              <p:nvPicPr>
                <p:cNvPr id="156" name="Graphic 8">
                  <a:extLst>
                    <a:ext uri="{FF2B5EF4-FFF2-40B4-BE49-F238E27FC236}">
                      <a16:creationId xmlns:a16="http://schemas.microsoft.com/office/drawing/2014/main" id="{5A02F5BE-3765-2305-5232-68165C9C1C6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rcRect/>
                <a:stretch/>
              </p:blipFill>
              <p:spPr bwMode="auto">
                <a:xfrm>
                  <a:off x="5972522" y="4961266"/>
                  <a:ext cx="402907" cy="4029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57" name="TextBox 20">
                  <a:extLst>
                    <a:ext uri="{FF2B5EF4-FFF2-40B4-BE49-F238E27FC236}">
                      <a16:creationId xmlns:a16="http://schemas.microsoft.com/office/drawing/2014/main" id="{2E7A2973-D302-C9FA-9B11-3E20995DCF1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5382650" y="3180503"/>
                  <a:ext cx="1502688" cy="52824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/>
                  <a:r>
                    <a:rPr lang="ja-JP" altLang="en-US" sz="600" dirty="0">
                      <a:latin typeface="Amazon Ember" panose="020B0603020204020204" pitchFamily="34" charset="0"/>
                      <a:ea typeface="Amazon Ember" panose="020B0603020204020204" pitchFamily="34" charset="0"/>
                      <a:cs typeface="Amazon Ember" panose="020B0603020204020204" pitchFamily="34" charset="0"/>
                    </a:rPr>
                    <a:t>例</a:t>
                  </a:r>
                  <a:endParaRPr lang="en-US" altLang="ja-JP" sz="600" dirty="0">
                    <a:latin typeface="Amazon Ember" panose="020B0603020204020204" pitchFamily="34" charset="0"/>
                    <a:ea typeface="Amazon Ember" panose="020B0603020204020204" pitchFamily="34" charset="0"/>
                    <a:cs typeface="Amazon Ember" panose="020B0603020204020204" pitchFamily="34" charset="0"/>
                  </a:endParaRPr>
                </a:p>
                <a:p>
                  <a:pPr marL="171450" indent="-171450" eaLnBrk="1" hangingPunct="1">
                    <a:buFont typeface="Arial" panose="020B0604020202020204" pitchFamily="34" charset="0"/>
                    <a:buChar char="•"/>
                  </a:pPr>
                  <a:r>
                    <a:rPr lang="ja-JP" altLang="en-US" sz="600">
                      <a:latin typeface="Amazon Ember" panose="020B0603020204020204" pitchFamily="34" charset="0"/>
                      <a:ea typeface="Amazon Ember" panose="020B0603020204020204" pitchFamily="34" charset="0"/>
                      <a:cs typeface="Amazon Ember" panose="020B0603020204020204" pitchFamily="34" charset="0"/>
                    </a:rPr>
                    <a:t>データ管理</a:t>
                  </a:r>
                  <a:r>
                    <a:rPr lang="en-US" altLang="ja-JP" sz="600" dirty="0">
                      <a:latin typeface="Amazon Ember" panose="020B0603020204020204" pitchFamily="34" charset="0"/>
                      <a:ea typeface="Amazon Ember" panose="020B0603020204020204" pitchFamily="34" charset="0"/>
                      <a:cs typeface="Amazon Ember" panose="020B0603020204020204" pitchFamily="34" charset="0"/>
                    </a:rPr>
                    <a:t>_</a:t>
                  </a:r>
                  <a:r>
                    <a:rPr lang="ja-JP" altLang="en-US" sz="600">
                      <a:latin typeface="Amazon Ember" panose="020B0603020204020204" pitchFamily="34" charset="0"/>
                      <a:ea typeface="Amazon Ember" panose="020B0603020204020204" pitchFamily="34" charset="0"/>
                      <a:cs typeface="Amazon Ember" panose="020B0603020204020204" pitchFamily="34" charset="0"/>
                    </a:rPr>
                    <a:t>データ連携機能</a:t>
                  </a:r>
                  <a:endParaRPr lang="en-US" altLang="ja-JP" sz="600" dirty="0">
                    <a:latin typeface="Amazon Ember" panose="020B0603020204020204" pitchFamily="34" charset="0"/>
                    <a:ea typeface="Amazon Ember" panose="020B0603020204020204" pitchFamily="34" charset="0"/>
                    <a:cs typeface="Amazon Ember" panose="020B0603020204020204" pitchFamily="34" charset="0"/>
                  </a:endParaRPr>
                </a:p>
                <a:p>
                  <a:pPr marL="171450" indent="-171450" eaLnBrk="1" hangingPunct="1">
                    <a:buFont typeface="Arial" panose="020B0604020202020204" pitchFamily="34" charset="0"/>
                    <a:buChar char="•"/>
                  </a:pPr>
                  <a:r>
                    <a:rPr lang="ja-JP" altLang="en-US" sz="600">
                      <a:latin typeface="Amazon Ember" panose="020B0603020204020204" pitchFamily="34" charset="0"/>
                      <a:ea typeface="Amazon Ember" panose="020B0603020204020204" pitchFamily="34" charset="0"/>
                      <a:cs typeface="Amazon Ember" panose="020B0603020204020204" pitchFamily="34" charset="0"/>
                    </a:rPr>
                    <a:t>データ管理</a:t>
                  </a:r>
                  <a:r>
                    <a:rPr lang="en-US" altLang="ja-JP" sz="600" dirty="0">
                      <a:latin typeface="Amazon Ember" panose="020B0603020204020204" pitchFamily="34" charset="0"/>
                      <a:ea typeface="Amazon Ember" panose="020B0603020204020204" pitchFamily="34" charset="0"/>
                      <a:cs typeface="Amazon Ember" panose="020B0603020204020204" pitchFamily="34" charset="0"/>
                    </a:rPr>
                    <a:t>_</a:t>
                  </a:r>
                  <a:r>
                    <a:rPr lang="ja-JP" altLang="en-US" sz="600">
                      <a:latin typeface="Amazon Ember" panose="020B0603020204020204" pitchFamily="34" charset="0"/>
                      <a:ea typeface="Amazon Ember" panose="020B0603020204020204" pitchFamily="34" charset="0"/>
                      <a:cs typeface="Amazon Ember" panose="020B0603020204020204" pitchFamily="34" charset="0"/>
                    </a:rPr>
                    <a:t>大量</a:t>
                  </a:r>
                  <a:r>
                    <a:rPr lang="ja-JP" altLang="en-US" sz="600" dirty="0">
                      <a:latin typeface="Amazon Ember" panose="020B0603020204020204" pitchFamily="34" charset="0"/>
                      <a:ea typeface="Amazon Ember" panose="020B0603020204020204" pitchFamily="34" charset="0"/>
                      <a:cs typeface="Amazon Ember" panose="020B0603020204020204" pitchFamily="34" charset="0"/>
                    </a:rPr>
                    <a:t>データ取り込み機能</a:t>
                  </a:r>
                  <a:endParaRPr lang="en-US" altLang="ja-JP" sz="600" dirty="0">
                    <a:latin typeface="Amazon Ember" panose="020B0603020204020204" pitchFamily="34" charset="0"/>
                    <a:ea typeface="Amazon Ember" panose="020B0603020204020204" pitchFamily="34" charset="0"/>
                    <a:cs typeface="Amazon Ember" panose="020B0603020204020204" pitchFamily="34" charset="0"/>
                  </a:endParaRPr>
                </a:p>
              </p:txBody>
            </p:sp>
          </p:grpSp>
        </p:grpSp>
        <p:cxnSp>
          <p:nvCxnSpPr>
            <p:cNvPr id="33" name="Connector: Elbow 12">
              <a:extLst>
                <a:ext uri="{FF2B5EF4-FFF2-40B4-BE49-F238E27FC236}">
                  <a16:creationId xmlns:a16="http://schemas.microsoft.com/office/drawing/2014/main" id="{72AEB0D9-530C-92A0-E4ED-B220B481EE14}"/>
                </a:ext>
              </a:extLst>
            </p:cNvPr>
            <p:cNvCxnSpPr>
              <a:cxnSpLocks/>
              <a:stCxn id="149" idx="2"/>
              <a:endCxn id="145" idx="1"/>
            </p:cNvCxnSpPr>
            <p:nvPr/>
          </p:nvCxnSpPr>
          <p:spPr>
            <a:xfrm rot="16200000" flipH="1">
              <a:off x="1498834" y="5913568"/>
              <a:ext cx="400577" cy="411187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34" name="グループ化 33">
              <a:extLst>
                <a:ext uri="{FF2B5EF4-FFF2-40B4-BE49-F238E27FC236}">
                  <a16:creationId xmlns:a16="http://schemas.microsoft.com/office/drawing/2014/main" id="{733C4832-AC0B-1B28-6DAA-032D8C604CAB}"/>
                </a:ext>
              </a:extLst>
            </p:cNvPr>
            <p:cNvGrpSpPr/>
            <p:nvPr/>
          </p:nvGrpSpPr>
          <p:grpSpPr>
            <a:xfrm>
              <a:off x="1322179" y="6144232"/>
              <a:ext cx="1515511" cy="607348"/>
              <a:chOff x="2670247" y="5724554"/>
              <a:chExt cx="1734066" cy="694936"/>
            </a:xfrm>
          </p:grpSpPr>
          <p:pic>
            <p:nvPicPr>
              <p:cNvPr id="145" name="Graphic 6">
                <a:extLst>
                  <a:ext uri="{FF2B5EF4-FFF2-40B4-BE49-F238E27FC236}">
                    <a16:creationId xmlns:a16="http://schemas.microsoft.com/office/drawing/2014/main" id="{D21ACF35-9ED3-217D-35D2-15E31419665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2">
                <a:extLs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rcRect/>
              <a:stretch/>
            </p:blipFill>
            <p:spPr bwMode="auto">
              <a:xfrm>
                <a:off x="3336793" y="5724554"/>
                <a:ext cx="400975" cy="400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6" name="TextBox 10">
                <a:extLst>
                  <a:ext uri="{FF2B5EF4-FFF2-40B4-BE49-F238E27FC236}">
                    <a16:creationId xmlns:a16="http://schemas.microsoft.com/office/drawing/2014/main" id="{CF0050EF-3DBC-BAB4-1505-A582A587C4F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70247" y="6102544"/>
                <a:ext cx="1734066" cy="3169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/>
                <a:r>
                  <a:rPr lang="en-US" altLang="en-US" sz="600" dirty="0">
                    <a:latin typeface="Arial" panose="020B0604020202020204" pitchFamily="34" charset="0"/>
                    <a:ea typeface="Amazon Ember" panose="020B0603020204020204" pitchFamily="34" charset="0"/>
                    <a:cs typeface="Arial" panose="020B0604020202020204" pitchFamily="34" charset="0"/>
                  </a:rPr>
                  <a:t>AWS Glue</a:t>
                </a:r>
              </a:p>
              <a:p>
                <a:pPr algn="ctr"/>
                <a:r>
                  <a:rPr lang="ja-JP" altLang="en-US" sz="600" dirty="0">
                    <a:latin typeface="Arial" panose="020B0604020202020204" pitchFamily="34" charset="0"/>
                    <a:ea typeface="Amazon Ember" panose="020B0603020204020204" pitchFamily="34" charset="0"/>
                    <a:cs typeface="Arial" panose="020B0604020202020204" pitchFamily="34" charset="0"/>
                  </a:rPr>
                  <a:t>事前処理ジョブ</a:t>
                </a:r>
                <a:endParaRPr lang="en-US" altLang="en-US" sz="600" dirty="0"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35" name="Connector: Elbow 12">
              <a:extLst>
                <a:ext uri="{FF2B5EF4-FFF2-40B4-BE49-F238E27FC236}">
                  <a16:creationId xmlns:a16="http://schemas.microsoft.com/office/drawing/2014/main" id="{D88D168D-5E0C-C5B9-D4DC-24AAA3D82170}"/>
                </a:ext>
              </a:extLst>
            </p:cNvPr>
            <p:cNvCxnSpPr>
              <a:cxnSpLocks/>
              <a:stCxn id="145" idx="3"/>
              <a:endCxn id="12" idx="2"/>
            </p:cNvCxnSpPr>
            <p:nvPr/>
          </p:nvCxnSpPr>
          <p:spPr>
            <a:xfrm flipV="1">
              <a:off x="2255154" y="5692571"/>
              <a:ext cx="403190" cy="626880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36" name="グループ化 35">
              <a:extLst>
                <a:ext uri="{FF2B5EF4-FFF2-40B4-BE49-F238E27FC236}">
                  <a16:creationId xmlns:a16="http://schemas.microsoft.com/office/drawing/2014/main" id="{1D9C66DB-E513-3ECA-7CDE-AA2031B65ECE}"/>
                </a:ext>
              </a:extLst>
            </p:cNvPr>
            <p:cNvGrpSpPr/>
            <p:nvPr/>
          </p:nvGrpSpPr>
          <p:grpSpPr>
            <a:xfrm>
              <a:off x="5964750" y="6123226"/>
              <a:ext cx="1525281" cy="1357446"/>
              <a:chOff x="7742234" y="2944529"/>
              <a:chExt cx="1745246" cy="1553206"/>
            </a:xfrm>
          </p:grpSpPr>
          <p:grpSp>
            <p:nvGrpSpPr>
              <p:cNvPr id="137" name="グループ化 136">
                <a:extLst>
                  <a:ext uri="{FF2B5EF4-FFF2-40B4-BE49-F238E27FC236}">
                    <a16:creationId xmlns:a16="http://schemas.microsoft.com/office/drawing/2014/main" id="{3F233D8C-7A46-362B-929D-26AF2871CAB1}"/>
                  </a:ext>
                </a:extLst>
              </p:cNvPr>
              <p:cNvGrpSpPr/>
              <p:nvPr/>
            </p:nvGrpSpPr>
            <p:grpSpPr>
              <a:xfrm>
                <a:off x="7742234" y="2944529"/>
                <a:ext cx="1745246" cy="1553206"/>
                <a:chOff x="5412912" y="2903528"/>
                <a:chExt cx="1745246" cy="1553206"/>
              </a:xfrm>
            </p:grpSpPr>
            <p:sp>
              <p:nvSpPr>
                <p:cNvPr id="141" name="TextBox 20">
                  <a:extLst>
                    <a:ext uri="{FF2B5EF4-FFF2-40B4-BE49-F238E27FC236}">
                      <a16:creationId xmlns:a16="http://schemas.microsoft.com/office/drawing/2014/main" id="{130DC808-DC8A-42DF-52A1-EE4C32862BD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412912" y="2921542"/>
                  <a:ext cx="1745246" cy="3521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r>
                    <a:rPr lang="ja-JP" altLang="en-US" sz="800" dirty="0">
                      <a:latin typeface="Amazon Ember" panose="020B0603020204020204" pitchFamily="34" charset="0"/>
                      <a:ea typeface="Amazon Ember" panose="020B0603020204020204" pitchFamily="34" charset="0"/>
                      <a:cs typeface="Amazon Ember" panose="020B0603020204020204" pitchFamily="34" charset="0"/>
                    </a:rPr>
                    <a:t>連携機能</a:t>
                  </a:r>
                  <a:endParaRPr lang="en-US" altLang="ja-JP" sz="800" dirty="0">
                    <a:latin typeface="Amazon Ember" panose="020B0603020204020204" pitchFamily="34" charset="0"/>
                    <a:ea typeface="Amazon Ember" panose="020B0603020204020204" pitchFamily="34" charset="0"/>
                    <a:cs typeface="Amazon Ember" panose="020B0603020204020204" pitchFamily="34" charset="0"/>
                  </a:endParaRPr>
                </a:p>
                <a:p>
                  <a:pPr eaLnBrk="1" hangingPunct="1"/>
                  <a:r>
                    <a:rPr lang="ja-JP" altLang="en-US" sz="600" dirty="0">
                      <a:latin typeface="Amazon Ember" panose="020B0603020204020204" pitchFamily="34" charset="0"/>
                      <a:ea typeface="Amazon Ember" panose="020B0603020204020204" pitchFamily="34" charset="0"/>
                      <a:cs typeface="Amazon Ember" panose="020B0603020204020204" pitchFamily="34" charset="0"/>
                    </a:rPr>
                    <a:t>共有されたデータを利用する機能</a:t>
                  </a:r>
                  <a:endParaRPr lang="en-US" altLang="ja-JP" sz="600" dirty="0">
                    <a:latin typeface="Amazon Ember" panose="020B0603020204020204" pitchFamily="34" charset="0"/>
                    <a:ea typeface="Amazon Ember" panose="020B0603020204020204" pitchFamily="34" charset="0"/>
                    <a:cs typeface="Amazon Ember" panose="020B0603020204020204" pitchFamily="34" charset="0"/>
                  </a:endParaRPr>
                </a:p>
              </p:txBody>
            </p:sp>
            <p:grpSp>
              <p:nvGrpSpPr>
                <p:cNvPr id="142" name="グループ化 141">
                  <a:extLst>
                    <a:ext uri="{FF2B5EF4-FFF2-40B4-BE49-F238E27FC236}">
                      <a16:creationId xmlns:a16="http://schemas.microsoft.com/office/drawing/2014/main" id="{D92EE0A4-F1E9-C336-FD80-13453C5C2212}"/>
                    </a:ext>
                  </a:extLst>
                </p:cNvPr>
                <p:cNvGrpSpPr/>
                <p:nvPr/>
              </p:nvGrpSpPr>
              <p:grpSpPr>
                <a:xfrm>
                  <a:off x="5465454" y="2903528"/>
                  <a:ext cx="1604513" cy="1553206"/>
                  <a:chOff x="5465454" y="2903528"/>
                  <a:chExt cx="1604513" cy="1553206"/>
                </a:xfrm>
              </p:grpSpPr>
              <p:sp>
                <p:nvSpPr>
                  <p:cNvPr id="143" name="Rectangle 134">
                    <a:extLst>
                      <a:ext uri="{FF2B5EF4-FFF2-40B4-BE49-F238E27FC236}">
                        <a16:creationId xmlns:a16="http://schemas.microsoft.com/office/drawing/2014/main" id="{B7CFD1E6-87AF-A4BD-4E54-588338C17AD2}"/>
                      </a:ext>
                    </a:extLst>
                  </p:cNvPr>
                  <p:cNvSpPr/>
                  <p:nvPr/>
                </p:nvSpPr>
                <p:spPr>
                  <a:xfrm>
                    <a:off x="5465454" y="2903528"/>
                    <a:ext cx="1604513" cy="1553206"/>
                  </a:xfrm>
                  <a:prstGeom prst="rect">
                    <a:avLst/>
                  </a:prstGeom>
                  <a:noFill/>
                  <a:ln w="15875">
                    <a:solidFill>
                      <a:srgbClr val="7D8998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tIns="91440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altLang="ja-JP" sz="600" dirty="0">
                      <a:solidFill>
                        <a:schemeClr val="tx1"/>
                      </a:solidFill>
                      <a:latin typeface="Amazon Ember" panose="020B0603020204020204" pitchFamily="34" charset="0"/>
                      <a:ea typeface="Amazon Ember" panose="020B0603020204020204" pitchFamily="34" charset="0"/>
                      <a:cs typeface="Amazon Ember" panose="020B0603020204020204" pitchFamily="34" charset="0"/>
                    </a:endParaRPr>
                  </a:p>
                </p:txBody>
              </p:sp>
              <p:sp>
                <p:nvSpPr>
                  <p:cNvPr id="144" name="TextBox 20">
                    <a:extLst>
                      <a:ext uri="{FF2B5EF4-FFF2-40B4-BE49-F238E27FC236}">
                        <a16:creationId xmlns:a16="http://schemas.microsoft.com/office/drawing/2014/main" id="{FC68F8EC-5E0C-79B0-37EA-33CCF75EC516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488476" y="3308260"/>
                    <a:ext cx="1525792" cy="3169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/>
                    <a:r>
                      <a:rPr lang="ja-JP" altLang="en-US" sz="600" dirty="0">
                        <a:latin typeface="Amazon Ember" panose="020B0603020204020204" pitchFamily="34" charset="0"/>
                        <a:ea typeface="Amazon Ember" panose="020B0603020204020204" pitchFamily="34" charset="0"/>
                        <a:cs typeface="Amazon Ember" panose="020B0603020204020204" pitchFamily="34" charset="0"/>
                      </a:rPr>
                      <a:t>例</a:t>
                    </a:r>
                    <a:endParaRPr lang="en-US" altLang="ja-JP" sz="600" dirty="0">
                      <a:latin typeface="Amazon Ember" panose="020B0603020204020204" pitchFamily="34" charset="0"/>
                      <a:ea typeface="Amazon Ember" panose="020B0603020204020204" pitchFamily="34" charset="0"/>
                      <a:cs typeface="Amazon Ember" panose="020B0603020204020204" pitchFamily="34" charset="0"/>
                    </a:endParaRPr>
                  </a:p>
                  <a:p>
                    <a:pPr marL="171450" indent="-171450" eaLnBrk="1" hangingPunct="1">
                      <a:buFont typeface="Arial" panose="020B0604020202020204" pitchFamily="34" charset="0"/>
                      <a:buChar char="•"/>
                    </a:pPr>
                    <a:r>
                      <a:rPr lang="ja-JP" altLang="en-US" sz="600" dirty="0">
                        <a:latin typeface="Amazon Ember" panose="020B0603020204020204" pitchFamily="34" charset="0"/>
                        <a:ea typeface="Amazon Ember" panose="020B0603020204020204" pitchFamily="34" charset="0"/>
                        <a:cs typeface="Amazon Ember" panose="020B0603020204020204" pitchFamily="34" charset="0"/>
                      </a:rPr>
                      <a:t>データ管理</a:t>
                    </a:r>
                    <a:r>
                      <a:rPr lang="en-US" altLang="ja-JP" sz="600" dirty="0">
                        <a:latin typeface="Amazon Ember" panose="020B0603020204020204" pitchFamily="34" charset="0"/>
                        <a:ea typeface="Amazon Ember" panose="020B0603020204020204" pitchFamily="34" charset="0"/>
                        <a:cs typeface="Amazon Ember" panose="020B0603020204020204" pitchFamily="34" charset="0"/>
                      </a:rPr>
                      <a:t>_</a:t>
                    </a:r>
                    <a:r>
                      <a:rPr lang="ja-JP" altLang="en-US" sz="600" dirty="0">
                        <a:latin typeface="Amazon Ember" panose="020B0603020204020204" pitchFamily="34" charset="0"/>
                        <a:ea typeface="Amazon Ember" panose="020B0603020204020204" pitchFamily="34" charset="0"/>
                        <a:cs typeface="Amazon Ember" panose="020B0603020204020204" pitchFamily="34" charset="0"/>
                      </a:rPr>
                      <a:t>統計処理機能</a:t>
                    </a:r>
                    <a:endParaRPr lang="en-US" altLang="ja-JP" sz="600" dirty="0">
                      <a:latin typeface="Amazon Ember" panose="020B0603020204020204" pitchFamily="34" charset="0"/>
                      <a:ea typeface="Amazon Ember" panose="020B0603020204020204" pitchFamily="34" charset="0"/>
                      <a:cs typeface="Amazon Ember" panose="020B0603020204020204" pitchFamily="34" charset="0"/>
                    </a:endParaRPr>
                  </a:p>
                </p:txBody>
              </p:sp>
            </p:grpSp>
          </p:grpSp>
          <p:grpSp>
            <p:nvGrpSpPr>
              <p:cNvPr id="138" name="グループ化 137">
                <a:extLst>
                  <a:ext uri="{FF2B5EF4-FFF2-40B4-BE49-F238E27FC236}">
                    <a16:creationId xmlns:a16="http://schemas.microsoft.com/office/drawing/2014/main" id="{A8C0B1F0-54F5-6D27-8247-BBA26D987177}"/>
                  </a:ext>
                </a:extLst>
              </p:cNvPr>
              <p:cNvGrpSpPr/>
              <p:nvPr/>
            </p:nvGrpSpPr>
            <p:grpSpPr>
              <a:xfrm>
                <a:off x="8106893" y="3688634"/>
                <a:ext cx="1015928" cy="694942"/>
                <a:chOff x="3046958" y="5652042"/>
                <a:chExt cx="1015928" cy="694942"/>
              </a:xfrm>
            </p:grpSpPr>
            <p:pic>
              <p:nvPicPr>
                <p:cNvPr id="139" name="Graphic 6">
                  <a:extLst>
                    <a:ext uri="{FF2B5EF4-FFF2-40B4-BE49-F238E27FC236}">
                      <a16:creationId xmlns:a16="http://schemas.microsoft.com/office/drawing/2014/main" id="{FD36A902-2BCE-A0F8-7E49-0A8453528FE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2">
                  <a:extLst>
                    <a:ext uri="{96DAC541-7B7A-43D3-8B79-37D633B846F1}">
                      <asvg:svgBlip xmlns:asvg="http://schemas.microsoft.com/office/drawing/2016/SVG/main" r:embed="rId23"/>
                    </a:ext>
                  </a:extLst>
                </a:blip>
                <a:srcRect/>
                <a:stretch/>
              </p:blipFill>
              <p:spPr bwMode="auto">
                <a:xfrm>
                  <a:off x="3354435" y="5652042"/>
                  <a:ext cx="400975" cy="4009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40" name="TextBox 10">
                  <a:extLst>
                    <a:ext uri="{FF2B5EF4-FFF2-40B4-BE49-F238E27FC236}">
                      <a16:creationId xmlns:a16="http://schemas.microsoft.com/office/drawing/2014/main" id="{04AD7F01-D5D2-087A-F15C-E7477BCCDA1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046958" y="6030038"/>
                  <a:ext cx="1015928" cy="3169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/>
                  <a:r>
                    <a:rPr lang="en-US" altLang="en-US" sz="600" dirty="0">
                      <a:latin typeface="Arial" panose="020B0604020202020204" pitchFamily="34" charset="0"/>
                      <a:ea typeface="Amazon Ember" panose="020B0603020204020204" pitchFamily="34" charset="0"/>
                      <a:cs typeface="Arial" panose="020B0604020202020204" pitchFamily="34" charset="0"/>
                    </a:rPr>
                    <a:t>AWS Glue</a:t>
                  </a:r>
                </a:p>
                <a:p>
                  <a:pPr algn="ctr"/>
                  <a:r>
                    <a:rPr lang="ja-JP" altLang="en-US" sz="600" dirty="0">
                      <a:latin typeface="Arial" panose="020B0604020202020204" pitchFamily="34" charset="0"/>
                      <a:ea typeface="Amazon Ember" panose="020B0603020204020204" pitchFamily="34" charset="0"/>
                      <a:cs typeface="Arial" panose="020B0604020202020204" pitchFamily="34" charset="0"/>
                    </a:rPr>
                    <a:t>事前処理ジョブ</a:t>
                  </a:r>
                  <a:endParaRPr lang="en-US" altLang="en-US" sz="600" dirty="0">
                    <a:latin typeface="Arial" panose="020B0604020202020204" pitchFamily="34" charset="0"/>
                    <a:ea typeface="Amazon Ember" panose="020B0603020204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37" name="グループ化 36">
              <a:extLst>
                <a:ext uri="{FF2B5EF4-FFF2-40B4-BE49-F238E27FC236}">
                  <a16:creationId xmlns:a16="http://schemas.microsoft.com/office/drawing/2014/main" id="{C3DF5202-3C67-47FA-4079-19B799912D67}"/>
                </a:ext>
              </a:extLst>
            </p:cNvPr>
            <p:cNvGrpSpPr/>
            <p:nvPr/>
          </p:nvGrpSpPr>
          <p:grpSpPr>
            <a:xfrm>
              <a:off x="4213628" y="6123226"/>
              <a:ext cx="1525281" cy="1357446"/>
              <a:chOff x="7742234" y="2944529"/>
              <a:chExt cx="1745246" cy="1553206"/>
            </a:xfrm>
          </p:grpSpPr>
          <p:grpSp>
            <p:nvGrpSpPr>
              <p:cNvPr id="129" name="グループ化 128">
                <a:extLst>
                  <a:ext uri="{FF2B5EF4-FFF2-40B4-BE49-F238E27FC236}">
                    <a16:creationId xmlns:a16="http://schemas.microsoft.com/office/drawing/2014/main" id="{F0519968-C3CD-CEFB-3AF3-650EA479927F}"/>
                  </a:ext>
                </a:extLst>
              </p:cNvPr>
              <p:cNvGrpSpPr/>
              <p:nvPr/>
            </p:nvGrpSpPr>
            <p:grpSpPr>
              <a:xfrm>
                <a:off x="7742234" y="2944529"/>
                <a:ext cx="1745246" cy="1553206"/>
                <a:chOff x="5412912" y="2903528"/>
                <a:chExt cx="1745246" cy="1553206"/>
              </a:xfrm>
            </p:grpSpPr>
            <p:sp>
              <p:nvSpPr>
                <p:cNvPr id="133" name="TextBox 20">
                  <a:extLst>
                    <a:ext uri="{FF2B5EF4-FFF2-40B4-BE49-F238E27FC236}">
                      <a16:creationId xmlns:a16="http://schemas.microsoft.com/office/drawing/2014/main" id="{70BA8514-1969-AA45-34BB-9B357D451C9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412912" y="2921542"/>
                  <a:ext cx="1745246" cy="3521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r>
                    <a:rPr lang="ja-JP" altLang="en-US" sz="800" dirty="0">
                      <a:latin typeface="Amazon Ember" panose="020B0603020204020204" pitchFamily="34" charset="0"/>
                      <a:ea typeface="Amazon Ember" panose="020B0603020204020204" pitchFamily="34" charset="0"/>
                      <a:cs typeface="Amazon Ember" panose="020B0603020204020204" pitchFamily="34" charset="0"/>
                    </a:rPr>
                    <a:t>連携機能</a:t>
                  </a:r>
                  <a:endParaRPr lang="en-US" altLang="ja-JP" sz="800" dirty="0">
                    <a:latin typeface="Amazon Ember" panose="020B0603020204020204" pitchFamily="34" charset="0"/>
                    <a:ea typeface="Amazon Ember" panose="020B0603020204020204" pitchFamily="34" charset="0"/>
                    <a:cs typeface="Amazon Ember" panose="020B0603020204020204" pitchFamily="34" charset="0"/>
                  </a:endParaRPr>
                </a:p>
                <a:p>
                  <a:pPr eaLnBrk="1" hangingPunct="1"/>
                  <a:r>
                    <a:rPr lang="ja-JP" altLang="en-US" sz="600" dirty="0">
                      <a:latin typeface="Amazon Ember" panose="020B0603020204020204" pitchFamily="34" charset="0"/>
                      <a:ea typeface="Amazon Ember" panose="020B0603020204020204" pitchFamily="34" charset="0"/>
                      <a:cs typeface="Amazon Ember" panose="020B0603020204020204" pitchFamily="34" charset="0"/>
                    </a:rPr>
                    <a:t>共有されたデータを利用する機能</a:t>
                  </a:r>
                  <a:endParaRPr lang="en-US" altLang="ja-JP" sz="600" dirty="0">
                    <a:latin typeface="Amazon Ember" panose="020B0603020204020204" pitchFamily="34" charset="0"/>
                    <a:ea typeface="Amazon Ember" panose="020B0603020204020204" pitchFamily="34" charset="0"/>
                    <a:cs typeface="Amazon Ember" panose="020B0603020204020204" pitchFamily="34" charset="0"/>
                  </a:endParaRPr>
                </a:p>
              </p:txBody>
            </p:sp>
            <p:grpSp>
              <p:nvGrpSpPr>
                <p:cNvPr id="134" name="グループ化 133">
                  <a:extLst>
                    <a:ext uri="{FF2B5EF4-FFF2-40B4-BE49-F238E27FC236}">
                      <a16:creationId xmlns:a16="http://schemas.microsoft.com/office/drawing/2014/main" id="{D2B53C4C-21F9-558B-BE9B-70BD1BC528CC}"/>
                    </a:ext>
                  </a:extLst>
                </p:cNvPr>
                <p:cNvGrpSpPr/>
                <p:nvPr/>
              </p:nvGrpSpPr>
              <p:grpSpPr>
                <a:xfrm>
                  <a:off x="5465454" y="2903528"/>
                  <a:ext cx="1604513" cy="1553206"/>
                  <a:chOff x="5465454" y="2903528"/>
                  <a:chExt cx="1604513" cy="1553206"/>
                </a:xfrm>
              </p:grpSpPr>
              <p:sp>
                <p:nvSpPr>
                  <p:cNvPr id="135" name="Rectangle 134">
                    <a:extLst>
                      <a:ext uri="{FF2B5EF4-FFF2-40B4-BE49-F238E27FC236}">
                        <a16:creationId xmlns:a16="http://schemas.microsoft.com/office/drawing/2014/main" id="{786FAE73-003E-864C-7EFB-B45DF1F3EB3B}"/>
                      </a:ext>
                    </a:extLst>
                  </p:cNvPr>
                  <p:cNvSpPr/>
                  <p:nvPr/>
                </p:nvSpPr>
                <p:spPr>
                  <a:xfrm>
                    <a:off x="5465454" y="2903528"/>
                    <a:ext cx="1604513" cy="1553206"/>
                  </a:xfrm>
                  <a:prstGeom prst="rect">
                    <a:avLst/>
                  </a:prstGeom>
                  <a:noFill/>
                  <a:ln w="15875">
                    <a:solidFill>
                      <a:srgbClr val="7D8998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tIns="91440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altLang="ja-JP" sz="600" dirty="0">
                      <a:solidFill>
                        <a:schemeClr val="tx1"/>
                      </a:solidFill>
                      <a:latin typeface="Amazon Ember" panose="020B0603020204020204" pitchFamily="34" charset="0"/>
                      <a:ea typeface="Amazon Ember" panose="020B0603020204020204" pitchFamily="34" charset="0"/>
                      <a:cs typeface="Amazon Ember" panose="020B0603020204020204" pitchFamily="34" charset="0"/>
                    </a:endParaRPr>
                  </a:p>
                </p:txBody>
              </p:sp>
              <p:sp>
                <p:nvSpPr>
                  <p:cNvPr id="136" name="TextBox 20">
                    <a:extLst>
                      <a:ext uri="{FF2B5EF4-FFF2-40B4-BE49-F238E27FC236}">
                        <a16:creationId xmlns:a16="http://schemas.microsoft.com/office/drawing/2014/main" id="{25D477E8-B21D-601A-AEBD-FC6E95C072D5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488476" y="3308260"/>
                    <a:ext cx="1525792" cy="3169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/>
                    <a:r>
                      <a:rPr lang="ja-JP" altLang="en-US" sz="600" dirty="0">
                        <a:latin typeface="Amazon Ember" panose="020B0603020204020204" pitchFamily="34" charset="0"/>
                        <a:ea typeface="Amazon Ember" panose="020B0603020204020204" pitchFamily="34" charset="0"/>
                        <a:cs typeface="Amazon Ember" panose="020B0603020204020204" pitchFamily="34" charset="0"/>
                      </a:rPr>
                      <a:t>例</a:t>
                    </a:r>
                    <a:endParaRPr lang="en-US" altLang="ja-JP" sz="600" dirty="0">
                      <a:latin typeface="Amazon Ember" panose="020B0603020204020204" pitchFamily="34" charset="0"/>
                      <a:ea typeface="Amazon Ember" panose="020B0603020204020204" pitchFamily="34" charset="0"/>
                      <a:cs typeface="Amazon Ember" panose="020B0603020204020204" pitchFamily="34" charset="0"/>
                    </a:endParaRPr>
                  </a:p>
                  <a:p>
                    <a:pPr marL="171450" indent="-171450" eaLnBrk="1" hangingPunct="1">
                      <a:buFont typeface="Arial" panose="020B0604020202020204" pitchFamily="34" charset="0"/>
                      <a:buChar char="•"/>
                    </a:pPr>
                    <a:r>
                      <a:rPr lang="ja-JP" altLang="en-US" sz="600" dirty="0">
                        <a:latin typeface="Amazon Ember" panose="020B0603020204020204" pitchFamily="34" charset="0"/>
                        <a:ea typeface="Amazon Ember" panose="020B0603020204020204" pitchFamily="34" charset="0"/>
                        <a:cs typeface="Amazon Ember" panose="020B0603020204020204" pitchFamily="34" charset="0"/>
                      </a:rPr>
                      <a:t>データ管理</a:t>
                    </a:r>
                    <a:r>
                      <a:rPr lang="en-US" altLang="ja-JP" sz="600" dirty="0">
                        <a:latin typeface="Amazon Ember" panose="020B0603020204020204" pitchFamily="34" charset="0"/>
                        <a:ea typeface="Amazon Ember" panose="020B0603020204020204" pitchFamily="34" charset="0"/>
                        <a:cs typeface="Amazon Ember" panose="020B0603020204020204" pitchFamily="34" charset="0"/>
                      </a:rPr>
                      <a:t>_</a:t>
                    </a:r>
                    <a:r>
                      <a:rPr lang="ja-JP" altLang="en-US" sz="600" dirty="0">
                        <a:latin typeface="Amazon Ember" panose="020B0603020204020204" pitchFamily="34" charset="0"/>
                        <a:ea typeface="Amazon Ember" panose="020B0603020204020204" pitchFamily="34" charset="0"/>
                        <a:cs typeface="Amazon Ember" panose="020B0603020204020204" pitchFamily="34" charset="0"/>
                      </a:rPr>
                      <a:t>統計処理機能</a:t>
                    </a:r>
                    <a:endParaRPr lang="en-US" altLang="ja-JP" sz="600" dirty="0">
                      <a:latin typeface="Amazon Ember" panose="020B0603020204020204" pitchFamily="34" charset="0"/>
                      <a:ea typeface="Amazon Ember" panose="020B0603020204020204" pitchFamily="34" charset="0"/>
                      <a:cs typeface="Amazon Ember" panose="020B0603020204020204" pitchFamily="34" charset="0"/>
                    </a:endParaRPr>
                  </a:p>
                </p:txBody>
              </p:sp>
            </p:grpSp>
          </p:grpSp>
          <p:grpSp>
            <p:nvGrpSpPr>
              <p:cNvPr id="130" name="グループ化 129">
                <a:extLst>
                  <a:ext uri="{FF2B5EF4-FFF2-40B4-BE49-F238E27FC236}">
                    <a16:creationId xmlns:a16="http://schemas.microsoft.com/office/drawing/2014/main" id="{F03DAFB9-2554-6CE0-82B7-71BE5F33648B}"/>
                  </a:ext>
                </a:extLst>
              </p:cNvPr>
              <p:cNvGrpSpPr/>
              <p:nvPr/>
            </p:nvGrpSpPr>
            <p:grpSpPr>
              <a:xfrm>
                <a:off x="8106893" y="3688634"/>
                <a:ext cx="1015928" cy="694942"/>
                <a:chOff x="3046958" y="5652042"/>
                <a:chExt cx="1015928" cy="694942"/>
              </a:xfrm>
            </p:grpSpPr>
            <p:pic>
              <p:nvPicPr>
                <p:cNvPr id="131" name="Graphic 6">
                  <a:extLst>
                    <a:ext uri="{FF2B5EF4-FFF2-40B4-BE49-F238E27FC236}">
                      <a16:creationId xmlns:a16="http://schemas.microsoft.com/office/drawing/2014/main" id="{698A8F55-BEC1-765F-63CA-4FF2FF8604D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2">
                  <a:extLst>
                    <a:ext uri="{96DAC541-7B7A-43D3-8B79-37D633B846F1}">
                      <asvg:svgBlip xmlns:asvg="http://schemas.microsoft.com/office/drawing/2016/SVG/main" r:embed="rId23"/>
                    </a:ext>
                  </a:extLst>
                </a:blip>
                <a:srcRect/>
                <a:stretch/>
              </p:blipFill>
              <p:spPr bwMode="auto">
                <a:xfrm>
                  <a:off x="3354435" y="5652042"/>
                  <a:ext cx="400975" cy="4009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2" name="TextBox 10">
                  <a:extLst>
                    <a:ext uri="{FF2B5EF4-FFF2-40B4-BE49-F238E27FC236}">
                      <a16:creationId xmlns:a16="http://schemas.microsoft.com/office/drawing/2014/main" id="{BA7DD5F4-4CCA-5867-18C5-B742CE9044D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046958" y="6030038"/>
                  <a:ext cx="1015928" cy="3169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/>
                  <a:r>
                    <a:rPr lang="en-US" altLang="en-US" sz="600" dirty="0">
                      <a:latin typeface="Arial" panose="020B0604020202020204" pitchFamily="34" charset="0"/>
                      <a:ea typeface="Amazon Ember" panose="020B0603020204020204" pitchFamily="34" charset="0"/>
                      <a:cs typeface="Arial" panose="020B0604020202020204" pitchFamily="34" charset="0"/>
                    </a:rPr>
                    <a:t>AWS Glue</a:t>
                  </a:r>
                </a:p>
                <a:p>
                  <a:pPr algn="ctr"/>
                  <a:r>
                    <a:rPr lang="ja-JP" altLang="en-US" sz="600" dirty="0">
                      <a:latin typeface="Arial" panose="020B0604020202020204" pitchFamily="34" charset="0"/>
                      <a:ea typeface="Amazon Ember" panose="020B0603020204020204" pitchFamily="34" charset="0"/>
                      <a:cs typeface="Arial" panose="020B0604020202020204" pitchFamily="34" charset="0"/>
                    </a:rPr>
                    <a:t>事前処理ジョブ</a:t>
                  </a:r>
                  <a:endParaRPr lang="en-US" altLang="en-US" sz="600" dirty="0">
                    <a:latin typeface="Arial" panose="020B0604020202020204" pitchFamily="34" charset="0"/>
                    <a:ea typeface="Amazon Ember" panose="020B0603020204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cxnSp>
          <p:nvCxnSpPr>
            <p:cNvPr id="38" name="Connector: Elbow 12">
              <a:extLst>
                <a:ext uri="{FF2B5EF4-FFF2-40B4-BE49-F238E27FC236}">
                  <a16:creationId xmlns:a16="http://schemas.microsoft.com/office/drawing/2014/main" id="{7EF7F489-4E9D-E7DB-8E92-316C7C7C0907}"/>
                </a:ext>
              </a:extLst>
            </p:cNvPr>
            <p:cNvCxnSpPr>
              <a:cxnSpLocks/>
              <a:stCxn id="47" idx="1"/>
              <a:endCxn id="26" idx="3"/>
            </p:cNvCxnSpPr>
            <p:nvPr/>
          </p:nvCxnSpPr>
          <p:spPr>
            <a:xfrm rot="10800000" flipV="1">
              <a:off x="8494166" y="4029596"/>
              <a:ext cx="342144" cy="662687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Connector: Elbow 12">
              <a:extLst>
                <a:ext uri="{FF2B5EF4-FFF2-40B4-BE49-F238E27FC236}">
                  <a16:creationId xmlns:a16="http://schemas.microsoft.com/office/drawing/2014/main" id="{10A57E0B-608E-3B7F-6743-885B7125A6BF}"/>
                </a:ext>
              </a:extLst>
            </p:cNvPr>
            <p:cNvCxnSpPr>
              <a:cxnSpLocks/>
              <a:stCxn id="104" idx="3"/>
              <a:endCxn id="23" idx="0"/>
            </p:cNvCxnSpPr>
            <p:nvPr/>
          </p:nvCxnSpPr>
          <p:spPr>
            <a:xfrm>
              <a:off x="2140707" y="1392881"/>
              <a:ext cx="1953303" cy="2056365"/>
            </a:xfrm>
            <a:prstGeom prst="bentConnector2">
              <a:avLst/>
            </a:prstGeom>
            <a:ln>
              <a:headEnd type="triangl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0" name="TextBox 12">
              <a:extLst>
                <a:ext uri="{FF2B5EF4-FFF2-40B4-BE49-F238E27FC236}">
                  <a16:creationId xmlns:a16="http://schemas.microsoft.com/office/drawing/2014/main" id="{F93B16C8-327A-A60A-EA42-9517A46633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89103" y="2154148"/>
              <a:ext cx="743571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ja-JP" altLang="en-US" sz="800" dirty="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業務分析者</a:t>
              </a:r>
              <a:endParaRPr lang="en-US" altLang="en-US" sz="8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endParaRPr>
            </a:p>
            <a:p>
              <a:pPr algn="ctr" eaLnBrk="1" hangingPunct="1"/>
              <a:r>
                <a:rPr lang="ja-JP" altLang="en-US" sz="800" dirty="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（職員）</a:t>
              </a:r>
              <a:endParaRPr lang="en-US" altLang="en-US" sz="8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endParaRPr>
            </a:p>
          </p:txBody>
        </p:sp>
        <p:pic>
          <p:nvPicPr>
            <p:cNvPr id="41" name="Graphic 23">
              <a:extLst>
                <a:ext uri="{FF2B5EF4-FFF2-40B4-BE49-F238E27FC236}">
                  <a16:creationId xmlns:a16="http://schemas.microsoft.com/office/drawing/2014/main" id="{E6A502EB-AC04-64A4-0FC9-251EBA98C1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rcRect/>
            <a:stretch/>
          </p:blipFill>
          <p:spPr bwMode="auto">
            <a:xfrm flipH="1">
              <a:off x="101453" y="1819517"/>
              <a:ext cx="362458" cy="362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42" name="Connector: Elbow 12">
              <a:extLst>
                <a:ext uri="{FF2B5EF4-FFF2-40B4-BE49-F238E27FC236}">
                  <a16:creationId xmlns:a16="http://schemas.microsoft.com/office/drawing/2014/main" id="{0D04315F-60BB-9CFF-34AA-DCF80D9C7E79}"/>
                </a:ext>
              </a:extLst>
            </p:cNvPr>
            <p:cNvCxnSpPr>
              <a:cxnSpLocks/>
              <a:stCxn id="41" idx="0"/>
              <a:endCxn id="104" idx="1"/>
            </p:cNvCxnSpPr>
            <p:nvPr/>
          </p:nvCxnSpPr>
          <p:spPr>
            <a:xfrm rot="5400000" flipH="1" flipV="1">
              <a:off x="822925" y="852638"/>
              <a:ext cx="426636" cy="1507122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3" name="TextBox 12">
              <a:extLst>
                <a:ext uri="{FF2B5EF4-FFF2-40B4-BE49-F238E27FC236}">
                  <a16:creationId xmlns:a16="http://schemas.microsoft.com/office/drawing/2014/main" id="{BA9CF22F-1444-0FBB-E0A5-A1537B6857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51708" y="2153375"/>
              <a:ext cx="760839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ja-JP" altLang="en-US" sz="800" dirty="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業務分析者</a:t>
              </a:r>
              <a:endParaRPr lang="en-US" altLang="en-US" sz="8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endParaRPr>
            </a:p>
            <a:p>
              <a:pPr algn="ctr"/>
              <a:r>
                <a:rPr lang="ja-JP" altLang="en-US" sz="800" dirty="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（職員）</a:t>
              </a:r>
              <a:endParaRPr lang="en-US" altLang="en-US" sz="8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endParaRPr>
            </a:p>
          </p:txBody>
        </p:sp>
        <p:pic>
          <p:nvPicPr>
            <p:cNvPr id="44" name="Graphic 23">
              <a:extLst>
                <a:ext uri="{FF2B5EF4-FFF2-40B4-BE49-F238E27FC236}">
                  <a16:creationId xmlns:a16="http://schemas.microsoft.com/office/drawing/2014/main" id="{910DCBDE-5971-3EB2-A9D7-6D9C46D26E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rcRect/>
            <a:stretch/>
          </p:blipFill>
          <p:spPr bwMode="auto">
            <a:xfrm flipH="1">
              <a:off x="11250898" y="1818744"/>
              <a:ext cx="362458" cy="362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45" name="Connector: Elbow 12">
              <a:extLst>
                <a:ext uri="{FF2B5EF4-FFF2-40B4-BE49-F238E27FC236}">
                  <a16:creationId xmlns:a16="http://schemas.microsoft.com/office/drawing/2014/main" id="{907A2F10-93C7-98E8-2FE1-1BFEB1434E3B}"/>
                </a:ext>
              </a:extLst>
            </p:cNvPr>
            <p:cNvCxnSpPr>
              <a:cxnSpLocks/>
              <a:stCxn id="44" idx="0"/>
              <a:endCxn id="102" idx="3"/>
            </p:cNvCxnSpPr>
            <p:nvPr/>
          </p:nvCxnSpPr>
          <p:spPr>
            <a:xfrm rot="16200000" flipV="1">
              <a:off x="10503989" y="890605"/>
              <a:ext cx="425863" cy="1430415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6" name="TextBox 16">
              <a:extLst>
                <a:ext uri="{FF2B5EF4-FFF2-40B4-BE49-F238E27FC236}">
                  <a16:creationId xmlns:a16="http://schemas.microsoft.com/office/drawing/2014/main" id="{E1593773-BAA7-78F8-AA7F-D2920202F9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89370" y="4139092"/>
              <a:ext cx="123581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600" dirty="0"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Crawler</a:t>
              </a:r>
            </a:p>
            <a:p>
              <a:pPr algn="ctr" eaLnBrk="1" hangingPunct="1"/>
              <a:r>
                <a:rPr lang="ja-JP" altLang="en-US" sz="600" dirty="0"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共有対象データカタログ</a:t>
              </a:r>
              <a:endParaRPr lang="en-US" altLang="ja-JP" sz="600" dirty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endParaRPr>
            </a:p>
            <a:p>
              <a:pPr algn="ctr" eaLnBrk="1" hangingPunct="1"/>
              <a:r>
                <a:rPr lang="ja-JP" altLang="en-US" sz="600" dirty="0"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作成クローラー</a:t>
              </a:r>
              <a:endParaRPr lang="en-US" altLang="en-US" sz="600" dirty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7" name="Graphic 28">
              <a:extLst>
                <a:ext uri="{FF2B5EF4-FFF2-40B4-BE49-F238E27FC236}">
                  <a16:creationId xmlns:a16="http://schemas.microsoft.com/office/drawing/2014/main" id="{76889EBC-8C93-3549-E8C3-7A70E893A91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8836310" y="3858631"/>
              <a:ext cx="341932" cy="341932"/>
            </a:xfrm>
            <a:prstGeom prst="rect">
              <a:avLst/>
            </a:prstGeom>
          </p:spPr>
        </p:pic>
        <p:pic>
          <p:nvPicPr>
            <p:cNvPr id="48" name="Graphic 8">
              <a:extLst>
                <a:ext uri="{FF2B5EF4-FFF2-40B4-BE49-F238E27FC236}">
                  <a16:creationId xmlns:a16="http://schemas.microsoft.com/office/drawing/2014/main" id="{DE6887F5-4E59-4EDB-3D84-B0335E2776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/>
          </p:blipFill>
          <p:spPr bwMode="auto">
            <a:xfrm>
              <a:off x="8831213" y="5014041"/>
              <a:ext cx="352126" cy="352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49" name="直線矢印コネクタ 48">
              <a:extLst>
                <a:ext uri="{FF2B5EF4-FFF2-40B4-BE49-F238E27FC236}">
                  <a16:creationId xmlns:a16="http://schemas.microsoft.com/office/drawing/2014/main" id="{F3656003-AE0B-50F6-3D27-9F17C11F6686}"/>
                </a:ext>
              </a:extLst>
            </p:cNvPr>
            <p:cNvCxnSpPr>
              <a:cxnSpLocks/>
              <a:stCxn id="48" idx="0"/>
              <a:endCxn id="46" idx="2"/>
            </p:cNvCxnSpPr>
            <p:nvPr/>
          </p:nvCxnSpPr>
          <p:spPr>
            <a:xfrm flipV="1">
              <a:off x="9007276" y="4508424"/>
              <a:ext cx="1" cy="50561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50" name="グループ化 49">
              <a:extLst>
                <a:ext uri="{FF2B5EF4-FFF2-40B4-BE49-F238E27FC236}">
                  <a16:creationId xmlns:a16="http://schemas.microsoft.com/office/drawing/2014/main" id="{59718775-F8A4-BC9C-E518-1792EE0A23D9}"/>
                </a:ext>
              </a:extLst>
            </p:cNvPr>
            <p:cNvGrpSpPr/>
            <p:nvPr/>
          </p:nvGrpSpPr>
          <p:grpSpPr>
            <a:xfrm>
              <a:off x="9489556" y="3567463"/>
              <a:ext cx="1321776" cy="2350639"/>
              <a:chOff x="5412912" y="2903527"/>
              <a:chExt cx="1512392" cy="2689630"/>
            </a:xfrm>
          </p:grpSpPr>
          <p:sp>
            <p:nvSpPr>
              <p:cNvPr id="120" name="TextBox 20">
                <a:extLst>
                  <a:ext uri="{FF2B5EF4-FFF2-40B4-BE49-F238E27FC236}">
                    <a16:creationId xmlns:a16="http://schemas.microsoft.com/office/drawing/2014/main" id="{1D978B00-FE7D-8A16-7777-C1F29C4A713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12912" y="2921543"/>
                <a:ext cx="1512392" cy="352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ja-JP" altLang="en-US" sz="800" dirty="0">
                    <a:latin typeface="Amazon Ember" panose="020B0603020204020204" pitchFamily="34" charset="0"/>
                    <a:ea typeface="Amazon Ember" panose="020B0603020204020204" pitchFamily="34" charset="0"/>
                    <a:cs typeface="Amazon Ember" panose="020B0603020204020204" pitchFamily="34" charset="0"/>
                  </a:rPr>
                  <a:t>連携機能</a:t>
                </a:r>
                <a:endParaRPr lang="en-US" altLang="ja-JP" sz="800" dirty="0"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endParaRPr>
              </a:p>
              <a:p>
                <a:pPr eaLnBrk="1" hangingPunct="1"/>
                <a:r>
                  <a:rPr lang="ja-JP" altLang="en-US" sz="600" dirty="0">
                    <a:latin typeface="Amazon Ember" panose="020B0603020204020204" pitchFamily="34" charset="0"/>
                    <a:ea typeface="Amazon Ember" panose="020B0603020204020204" pitchFamily="34" charset="0"/>
                    <a:cs typeface="Amazon Ember" panose="020B0603020204020204" pitchFamily="34" charset="0"/>
                  </a:rPr>
                  <a:t>データソースを提供する機能</a:t>
                </a:r>
                <a:endParaRPr lang="en-US" altLang="ja-JP" sz="600" dirty="0"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endParaRPr>
              </a:p>
            </p:txBody>
          </p:sp>
          <p:grpSp>
            <p:nvGrpSpPr>
              <p:cNvPr id="121" name="グループ化 120">
                <a:extLst>
                  <a:ext uri="{FF2B5EF4-FFF2-40B4-BE49-F238E27FC236}">
                    <a16:creationId xmlns:a16="http://schemas.microsoft.com/office/drawing/2014/main" id="{F1C6BEC3-3161-6D90-A2CF-9D7BED5748BE}"/>
                  </a:ext>
                </a:extLst>
              </p:cNvPr>
              <p:cNvGrpSpPr/>
              <p:nvPr/>
            </p:nvGrpSpPr>
            <p:grpSpPr>
              <a:xfrm>
                <a:off x="5465454" y="2903527"/>
                <a:ext cx="1436641" cy="2689630"/>
                <a:chOff x="5465454" y="2903527"/>
                <a:chExt cx="1436641" cy="2689630"/>
              </a:xfrm>
            </p:grpSpPr>
            <p:sp>
              <p:nvSpPr>
                <p:cNvPr id="122" name="Rectangle 134">
                  <a:extLst>
                    <a:ext uri="{FF2B5EF4-FFF2-40B4-BE49-F238E27FC236}">
                      <a16:creationId xmlns:a16="http://schemas.microsoft.com/office/drawing/2014/main" id="{FC2461DB-5262-5FF0-D87B-FBBD13114A92}"/>
                    </a:ext>
                  </a:extLst>
                </p:cNvPr>
                <p:cNvSpPr/>
                <p:nvPr/>
              </p:nvSpPr>
              <p:spPr>
                <a:xfrm>
                  <a:off x="5465454" y="2903527"/>
                  <a:ext cx="1436641" cy="2689630"/>
                </a:xfrm>
                <a:prstGeom prst="rect">
                  <a:avLst/>
                </a:prstGeom>
                <a:noFill/>
                <a:ln w="15875">
                  <a:solidFill>
                    <a:srgbClr val="7D8998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91440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altLang="ja-JP" sz="600" dirty="0">
                    <a:solidFill>
                      <a:schemeClr val="tx1"/>
                    </a:solidFill>
                    <a:latin typeface="Amazon Ember" panose="020B0603020204020204" pitchFamily="34" charset="0"/>
                    <a:ea typeface="Amazon Ember" panose="020B0603020204020204" pitchFamily="34" charset="0"/>
                    <a:cs typeface="Amazon Ember" panose="020B0603020204020204" pitchFamily="34" charset="0"/>
                  </a:endParaRPr>
                </a:p>
              </p:txBody>
            </p:sp>
            <p:pic>
              <p:nvPicPr>
                <p:cNvPr id="123" name="Graphic 7">
                  <a:extLst>
                    <a:ext uri="{FF2B5EF4-FFF2-40B4-BE49-F238E27FC236}">
                      <a16:creationId xmlns:a16="http://schemas.microsoft.com/office/drawing/2014/main" id="{CBA31C1E-0422-2FFA-A55D-4A157FCC5F7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8">
                  <a:extLst>
                    <a:ext uri="{96DAC541-7B7A-43D3-8B79-37D633B846F1}">
                      <asvg:svgBlip xmlns:asvg="http://schemas.microsoft.com/office/drawing/2016/SVG/main" r:embed="rId19"/>
                    </a:ext>
                  </a:extLst>
                </a:blip>
                <a:srcRect/>
                <a:stretch/>
              </p:blipFill>
              <p:spPr bwMode="auto">
                <a:xfrm>
                  <a:off x="5976170" y="3715318"/>
                  <a:ext cx="395610" cy="3956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24" name="TextBox 20">
                  <a:extLst>
                    <a:ext uri="{FF2B5EF4-FFF2-40B4-BE49-F238E27FC236}">
                      <a16:creationId xmlns:a16="http://schemas.microsoft.com/office/drawing/2014/main" id="{EEC50AE3-ED0D-AEAE-29C6-1AE0B326D64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705596" y="4130440"/>
                  <a:ext cx="936759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ja-JP" sz="600" dirty="0">
                      <a:latin typeface="Amazon Ember" panose="020B0603020204020204" pitchFamily="34" charset="0"/>
                      <a:ea typeface="Amazon Ember" panose="020B0603020204020204" pitchFamily="34" charset="0"/>
                      <a:cs typeface="Amazon Ember" panose="020B0603020204020204" pitchFamily="34" charset="0"/>
                    </a:rPr>
                    <a:t>Amazon</a:t>
                  </a:r>
                  <a:r>
                    <a:rPr lang="ja-JP" altLang="en-US" sz="600" dirty="0">
                      <a:latin typeface="Amazon Ember" panose="020B0603020204020204" pitchFamily="34" charset="0"/>
                      <a:ea typeface="Amazon Ember" panose="020B0603020204020204" pitchFamily="34" charset="0"/>
                      <a:cs typeface="Amazon Ember" panose="020B0603020204020204" pitchFamily="34" charset="0"/>
                    </a:rPr>
                    <a:t> </a:t>
                  </a:r>
                  <a:r>
                    <a:rPr lang="en-US" altLang="ja-JP" sz="600" dirty="0">
                      <a:latin typeface="Amazon Ember" panose="020B0603020204020204" pitchFamily="34" charset="0"/>
                      <a:ea typeface="Amazon Ember" panose="020B0603020204020204" pitchFamily="34" charset="0"/>
                      <a:cs typeface="Amazon Ember" panose="020B0603020204020204" pitchFamily="34" charset="0"/>
                    </a:rPr>
                    <a:t>Aurora</a:t>
                  </a:r>
                </a:p>
              </p:txBody>
            </p:sp>
            <p:pic>
              <p:nvPicPr>
                <p:cNvPr id="125" name="Graphic 18">
                  <a:extLst>
                    <a:ext uri="{FF2B5EF4-FFF2-40B4-BE49-F238E27FC236}">
                      <a16:creationId xmlns:a16="http://schemas.microsoft.com/office/drawing/2014/main" id="{E5E857B7-8E59-3FDC-59F5-4A9C59713FE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0">
                  <a:extLst>
                    <a:ext uri="{96DAC541-7B7A-43D3-8B79-37D633B846F1}">
                      <asvg:svgBlip xmlns:asvg="http://schemas.microsoft.com/office/drawing/2016/SVG/main" r:embed="rId21"/>
                    </a:ext>
                  </a:extLst>
                </a:blip>
                <a:srcRect/>
                <a:stretch/>
              </p:blipFill>
              <p:spPr bwMode="auto">
                <a:xfrm>
                  <a:off x="5976170" y="4341935"/>
                  <a:ext cx="395610" cy="3956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26" name="TextBox 11">
                  <a:extLst>
                    <a:ext uri="{FF2B5EF4-FFF2-40B4-BE49-F238E27FC236}">
                      <a16:creationId xmlns:a16="http://schemas.microsoft.com/office/drawing/2014/main" id="{BB962FFC-0C86-0641-9949-56C072F1BC8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539634" y="4738491"/>
                  <a:ext cx="1268683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600" dirty="0">
                      <a:latin typeface="Amazon Ember" panose="020B0603020204020204" pitchFamily="34" charset="0"/>
                      <a:ea typeface="Amazon Ember" panose="020B0603020204020204" pitchFamily="34" charset="0"/>
                      <a:cs typeface="Amazon Ember" panose="020B0603020204020204" pitchFamily="34" charset="0"/>
                    </a:rPr>
                    <a:t>Amazon </a:t>
                  </a:r>
                  <a:r>
                    <a:rPr lang="en-US" altLang="en-US" sz="600" dirty="0" err="1">
                      <a:latin typeface="Amazon Ember" panose="020B0603020204020204" pitchFamily="34" charset="0"/>
                      <a:ea typeface="Amazon Ember" panose="020B0603020204020204" pitchFamily="34" charset="0"/>
                      <a:cs typeface="Amazon Ember" panose="020B0603020204020204" pitchFamily="34" charset="0"/>
                    </a:rPr>
                    <a:t>DocumentDB</a:t>
                  </a:r>
                  <a:r>
                    <a:rPr lang="en-US" altLang="en-US" sz="600" dirty="0">
                      <a:latin typeface="Amazon Ember" panose="020B0603020204020204" pitchFamily="34" charset="0"/>
                      <a:ea typeface="Amazon Ember" panose="020B0603020204020204" pitchFamily="34" charset="0"/>
                      <a:cs typeface="Amazon Ember" panose="020B0603020204020204" pitchFamily="34" charset="0"/>
                    </a:rPr>
                    <a:t> </a:t>
                  </a:r>
                </a:p>
              </p:txBody>
            </p:sp>
            <p:sp>
              <p:nvSpPr>
                <p:cNvPr id="127" name="TextBox 9">
                  <a:extLst>
                    <a:ext uri="{FF2B5EF4-FFF2-40B4-BE49-F238E27FC236}">
                      <a16:creationId xmlns:a16="http://schemas.microsoft.com/office/drawing/2014/main" id="{2F5943C5-26E6-1A5B-469B-01197DB1EB2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682319" y="5351183"/>
                  <a:ext cx="983312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/>
                  <a:r>
                    <a:rPr lang="en-US" altLang="en-US" sz="600" dirty="0">
                      <a:latin typeface="Arial" panose="020B0604020202020204" pitchFamily="34" charset="0"/>
                      <a:ea typeface="Amazon Ember" panose="020B0603020204020204" pitchFamily="34" charset="0"/>
                      <a:cs typeface="Arial" panose="020B0604020202020204" pitchFamily="34" charset="0"/>
                    </a:rPr>
                    <a:t>Amazon S3</a:t>
                  </a:r>
                </a:p>
              </p:txBody>
            </p:sp>
            <p:pic>
              <p:nvPicPr>
                <p:cNvPr id="128" name="Graphic 8">
                  <a:extLst>
                    <a:ext uri="{FF2B5EF4-FFF2-40B4-BE49-F238E27FC236}">
                      <a16:creationId xmlns:a16="http://schemas.microsoft.com/office/drawing/2014/main" id="{3E7D80FD-FB04-F64A-F062-EAF7F6B96EB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rcRect/>
                <a:stretch/>
              </p:blipFill>
              <p:spPr bwMode="auto">
                <a:xfrm>
                  <a:off x="5972522" y="4961266"/>
                  <a:ext cx="402907" cy="4029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cxnSp>
          <p:nvCxnSpPr>
            <p:cNvPr id="51" name="Connector: Elbow 12">
              <a:extLst>
                <a:ext uri="{FF2B5EF4-FFF2-40B4-BE49-F238E27FC236}">
                  <a16:creationId xmlns:a16="http://schemas.microsoft.com/office/drawing/2014/main" id="{EAA40952-EBBB-7C92-D3AA-A1F13429F3D2}"/>
                </a:ext>
              </a:extLst>
            </p:cNvPr>
            <p:cNvCxnSpPr>
              <a:cxnSpLocks/>
              <a:stCxn id="122" idx="2"/>
              <a:endCxn id="118" idx="3"/>
            </p:cNvCxnSpPr>
            <p:nvPr/>
          </p:nvCxnSpPr>
          <p:spPr>
            <a:xfrm rot="5400000">
              <a:off x="9754570" y="5900164"/>
              <a:ext cx="390754" cy="426630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52" name="グループ化 51">
              <a:extLst>
                <a:ext uri="{FF2B5EF4-FFF2-40B4-BE49-F238E27FC236}">
                  <a16:creationId xmlns:a16="http://schemas.microsoft.com/office/drawing/2014/main" id="{6E223F07-FBB1-B536-5F6C-79C6C6CA18BC}"/>
                </a:ext>
              </a:extLst>
            </p:cNvPr>
            <p:cNvGrpSpPr/>
            <p:nvPr/>
          </p:nvGrpSpPr>
          <p:grpSpPr>
            <a:xfrm>
              <a:off x="8803657" y="6133636"/>
              <a:ext cx="1515511" cy="607332"/>
              <a:chOff x="2670247" y="5761046"/>
              <a:chExt cx="1734066" cy="694912"/>
            </a:xfrm>
          </p:grpSpPr>
          <p:pic>
            <p:nvPicPr>
              <p:cNvPr id="118" name="Graphic 6">
                <a:extLst>
                  <a:ext uri="{FF2B5EF4-FFF2-40B4-BE49-F238E27FC236}">
                    <a16:creationId xmlns:a16="http://schemas.microsoft.com/office/drawing/2014/main" id="{6361865E-BA4D-1922-4012-B4072DC77CD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2">
                <a:extLs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rcRect/>
              <a:stretch/>
            </p:blipFill>
            <p:spPr bwMode="auto">
              <a:xfrm>
                <a:off x="3336793" y="5761046"/>
                <a:ext cx="400975" cy="4009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9" name="TextBox 10">
                <a:extLst>
                  <a:ext uri="{FF2B5EF4-FFF2-40B4-BE49-F238E27FC236}">
                    <a16:creationId xmlns:a16="http://schemas.microsoft.com/office/drawing/2014/main" id="{13416705-7CFD-A09E-89CD-AB2D65A764F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70247" y="6139012"/>
                <a:ext cx="1734066" cy="3169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/>
                <a:r>
                  <a:rPr lang="en-US" altLang="en-US" sz="600" dirty="0">
                    <a:latin typeface="Arial" panose="020B0604020202020204" pitchFamily="34" charset="0"/>
                    <a:ea typeface="Amazon Ember" panose="020B0603020204020204" pitchFamily="34" charset="0"/>
                    <a:cs typeface="Arial" panose="020B0604020202020204" pitchFamily="34" charset="0"/>
                  </a:rPr>
                  <a:t>AWS Glue</a:t>
                </a:r>
              </a:p>
              <a:p>
                <a:pPr algn="ctr"/>
                <a:r>
                  <a:rPr lang="ja-JP" altLang="en-US" sz="600" dirty="0">
                    <a:latin typeface="Arial" panose="020B0604020202020204" pitchFamily="34" charset="0"/>
                    <a:ea typeface="Amazon Ember" panose="020B0603020204020204" pitchFamily="34" charset="0"/>
                    <a:cs typeface="Arial" panose="020B0604020202020204" pitchFamily="34" charset="0"/>
                  </a:rPr>
                  <a:t>事前処理ジョブ</a:t>
                </a:r>
                <a:endParaRPr lang="en-US" altLang="en-US" sz="600" dirty="0"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53" name="Connector: Elbow 12">
              <a:extLst>
                <a:ext uri="{FF2B5EF4-FFF2-40B4-BE49-F238E27FC236}">
                  <a16:creationId xmlns:a16="http://schemas.microsoft.com/office/drawing/2014/main" id="{D4FA5961-6F72-1BD4-D117-F213F16F907F}"/>
                </a:ext>
              </a:extLst>
            </p:cNvPr>
            <p:cNvCxnSpPr>
              <a:cxnSpLocks/>
              <a:stCxn id="118" idx="1"/>
              <a:endCxn id="54" idx="2"/>
            </p:cNvCxnSpPr>
            <p:nvPr/>
          </p:nvCxnSpPr>
          <p:spPr>
            <a:xfrm rot="10800000">
              <a:off x="9007278" y="5691800"/>
              <a:ext cx="378917" cy="617057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4" name="TextBox 9">
              <a:extLst>
                <a:ext uri="{FF2B5EF4-FFF2-40B4-BE49-F238E27FC236}">
                  <a16:creationId xmlns:a16="http://schemas.microsoft.com/office/drawing/2014/main" id="{557D574E-CF20-8D90-0F58-73C9B0FE1F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68475" y="5322467"/>
              <a:ext cx="167760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US" altLang="en-US" sz="600" dirty="0"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Amazon S3</a:t>
              </a:r>
            </a:p>
            <a:p>
              <a:pPr algn="ctr"/>
              <a:r>
                <a:rPr lang="ja-JP" altLang="en-US" sz="600" dirty="0"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共有対象データ</a:t>
              </a:r>
              <a:endParaRPr lang="en-US" altLang="ja-JP" sz="600" dirty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ja-JP" altLang="en-US" sz="600" dirty="0"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保存ストレージ</a:t>
              </a:r>
              <a:endParaRPr lang="en-US" altLang="en-US" sz="600" dirty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55" name="グループ化 54">
              <a:extLst>
                <a:ext uri="{FF2B5EF4-FFF2-40B4-BE49-F238E27FC236}">
                  <a16:creationId xmlns:a16="http://schemas.microsoft.com/office/drawing/2014/main" id="{D00CDA36-0D41-2022-3A05-A1136289F588}"/>
                </a:ext>
              </a:extLst>
            </p:cNvPr>
            <p:cNvGrpSpPr/>
            <p:nvPr/>
          </p:nvGrpSpPr>
          <p:grpSpPr>
            <a:xfrm>
              <a:off x="6889723" y="5196453"/>
              <a:ext cx="1320236" cy="664868"/>
              <a:chOff x="3009090" y="4918861"/>
              <a:chExt cx="1765300" cy="889002"/>
            </a:xfrm>
          </p:grpSpPr>
          <p:sp>
            <p:nvSpPr>
              <p:cNvPr id="112" name="Rectangle 13">
                <a:extLst>
                  <a:ext uri="{FF2B5EF4-FFF2-40B4-BE49-F238E27FC236}">
                    <a16:creationId xmlns:a16="http://schemas.microsoft.com/office/drawing/2014/main" id="{E3BC9A59-E8D0-0077-A7BB-B5F2F16E040B}"/>
                  </a:ext>
                </a:extLst>
              </p:cNvPr>
              <p:cNvSpPr/>
              <p:nvPr/>
            </p:nvSpPr>
            <p:spPr>
              <a:xfrm>
                <a:off x="3009090" y="4918861"/>
                <a:ext cx="1765300" cy="889002"/>
              </a:xfrm>
              <a:prstGeom prst="rect">
                <a:avLst/>
              </a:prstGeom>
              <a:solidFill>
                <a:schemeClr val="bg1"/>
              </a:solidFill>
              <a:ln w="15875">
                <a:solidFill>
                  <a:srgbClr val="7D8998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1440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ja-JP" altLang="en-US" sz="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非共有対象データカタログリソース</a:t>
                </a:r>
                <a:endParaRPr lang="en-US" sz="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13" name="グループ化 112">
                <a:extLst>
                  <a:ext uri="{FF2B5EF4-FFF2-40B4-BE49-F238E27FC236}">
                    <a16:creationId xmlns:a16="http://schemas.microsoft.com/office/drawing/2014/main" id="{4C0F8228-2412-368B-ABB8-3FB65082A228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3131351" y="5207808"/>
                <a:ext cx="1520779" cy="538264"/>
                <a:chOff x="3631424" y="2675186"/>
                <a:chExt cx="1912334" cy="676851"/>
              </a:xfrm>
            </p:grpSpPr>
            <p:sp>
              <p:nvSpPr>
                <p:cNvPr id="114" name="TextBox 28">
                  <a:extLst>
                    <a:ext uri="{FF2B5EF4-FFF2-40B4-BE49-F238E27FC236}">
                      <a16:creationId xmlns:a16="http://schemas.microsoft.com/office/drawing/2014/main" id="{1DDA0F63-BBB3-88A0-8207-1A499DB934E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631424" y="3093293"/>
                  <a:ext cx="1073151" cy="2587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/>
                  <a:r>
                    <a:rPr lang="ja-JP" altLang="en-US" sz="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データベース</a:t>
                  </a:r>
                  <a:endParaRPr lang="en-US" altLang="en-US" sz="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pic>
              <p:nvPicPr>
                <p:cNvPr id="115" name="Graphic 122">
                  <a:extLst>
                    <a:ext uri="{FF2B5EF4-FFF2-40B4-BE49-F238E27FC236}">
                      <a16:creationId xmlns:a16="http://schemas.microsoft.com/office/drawing/2014/main" id="{1CEF8C70-D08F-A2E3-19C7-21C3E85E053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>
                  <a:extLst>
                    <a:ext uri="{96DAC541-7B7A-43D3-8B79-37D633B846F1}">
                      <asvg:svgBlip xmlns:asvg="http://schemas.microsoft.com/office/drawing/2016/SVG/main" r:embed="rId1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939399" y="2675186"/>
                  <a:ext cx="457200" cy="457200"/>
                </a:xfrm>
                <a:prstGeom prst="rect">
                  <a:avLst/>
                </a:prstGeom>
              </p:spPr>
            </p:pic>
            <p:pic>
              <p:nvPicPr>
                <p:cNvPr id="116" name="Graphic 16">
                  <a:extLst>
                    <a:ext uri="{FF2B5EF4-FFF2-40B4-BE49-F238E27FC236}">
                      <a16:creationId xmlns:a16="http://schemas.microsoft.com/office/drawing/2014/main" id="{8AE8A613-1E7D-923F-A1E0-77D70DF2E06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6">
                  <a:extLst>
                    <a:ext uri="{96DAC541-7B7A-43D3-8B79-37D633B846F1}">
                      <asvg:svgBlip xmlns:asvg="http://schemas.microsoft.com/office/drawing/2016/SVG/main" r:embed="rId17"/>
                    </a:ext>
                  </a:extLst>
                </a:blip>
                <a:srcRect/>
                <a:stretch/>
              </p:blipFill>
              <p:spPr bwMode="auto">
                <a:xfrm>
                  <a:off x="4778583" y="2684175"/>
                  <a:ext cx="457200" cy="4572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17" name="TextBox 33">
                  <a:extLst>
                    <a:ext uri="{FF2B5EF4-FFF2-40B4-BE49-F238E27FC236}">
                      <a16:creationId xmlns:a16="http://schemas.microsoft.com/office/drawing/2014/main" id="{9B742FBF-2EC7-64A7-F143-68A5307FADB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470607" y="3093293"/>
                  <a:ext cx="1073151" cy="2587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/>
                  <a:r>
                    <a:rPr lang="ja-JP" altLang="en-US" sz="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テーブル</a:t>
                  </a:r>
                  <a:endParaRPr lang="en-US" altLang="en-US" sz="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56" name="グループ化 55">
              <a:extLst>
                <a:ext uri="{FF2B5EF4-FFF2-40B4-BE49-F238E27FC236}">
                  <a16:creationId xmlns:a16="http://schemas.microsoft.com/office/drawing/2014/main" id="{F3CEC695-1097-CDF2-0F49-740EE220BA88}"/>
                </a:ext>
              </a:extLst>
            </p:cNvPr>
            <p:cNvGrpSpPr/>
            <p:nvPr/>
          </p:nvGrpSpPr>
          <p:grpSpPr>
            <a:xfrm>
              <a:off x="3449526" y="5200321"/>
              <a:ext cx="1320236" cy="664868"/>
              <a:chOff x="3009090" y="4918861"/>
              <a:chExt cx="1765300" cy="889002"/>
            </a:xfrm>
          </p:grpSpPr>
          <p:sp>
            <p:nvSpPr>
              <p:cNvPr id="106" name="Rectangle 13">
                <a:extLst>
                  <a:ext uri="{FF2B5EF4-FFF2-40B4-BE49-F238E27FC236}">
                    <a16:creationId xmlns:a16="http://schemas.microsoft.com/office/drawing/2014/main" id="{E0BAB202-7D51-3BC2-152D-53B016590FB3}"/>
                  </a:ext>
                </a:extLst>
              </p:cNvPr>
              <p:cNvSpPr/>
              <p:nvPr/>
            </p:nvSpPr>
            <p:spPr>
              <a:xfrm>
                <a:off x="3009090" y="4918861"/>
                <a:ext cx="1765300" cy="889002"/>
              </a:xfrm>
              <a:prstGeom prst="rect">
                <a:avLst/>
              </a:prstGeom>
              <a:solidFill>
                <a:schemeClr val="bg1"/>
              </a:solidFill>
              <a:ln w="15875">
                <a:solidFill>
                  <a:srgbClr val="7D8998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1440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ja-JP" altLang="en-US" sz="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非共有対象データカタログリソース</a:t>
                </a:r>
                <a:endParaRPr lang="en-US" sz="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07" name="グループ化 106">
                <a:extLst>
                  <a:ext uri="{FF2B5EF4-FFF2-40B4-BE49-F238E27FC236}">
                    <a16:creationId xmlns:a16="http://schemas.microsoft.com/office/drawing/2014/main" id="{0DD10E35-DA10-E74B-C02A-3334B96A00D9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3131351" y="5207808"/>
                <a:ext cx="1520779" cy="538264"/>
                <a:chOff x="3631424" y="2675186"/>
                <a:chExt cx="1912334" cy="676851"/>
              </a:xfrm>
            </p:grpSpPr>
            <p:sp>
              <p:nvSpPr>
                <p:cNvPr id="108" name="TextBox 28">
                  <a:extLst>
                    <a:ext uri="{FF2B5EF4-FFF2-40B4-BE49-F238E27FC236}">
                      <a16:creationId xmlns:a16="http://schemas.microsoft.com/office/drawing/2014/main" id="{DEF9ADE3-02B2-6DE7-042D-422886A0A77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631424" y="3093293"/>
                  <a:ext cx="1073151" cy="2587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/>
                  <a:r>
                    <a:rPr lang="ja-JP" altLang="en-US" sz="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データベース</a:t>
                  </a:r>
                  <a:endParaRPr lang="en-US" altLang="en-US" sz="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pic>
              <p:nvPicPr>
                <p:cNvPr id="109" name="Graphic 122">
                  <a:extLst>
                    <a:ext uri="{FF2B5EF4-FFF2-40B4-BE49-F238E27FC236}">
                      <a16:creationId xmlns:a16="http://schemas.microsoft.com/office/drawing/2014/main" id="{2DC4AB08-D348-DA3D-F36E-2A60BC1120C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>
                  <a:extLst>
                    <a:ext uri="{96DAC541-7B7A-43D3-8B79-37D633B846F1}">
                      <asvg:svgBlip xmlns:asvg="http://schemas.microsoft.com/office/drawing/2016/SVG/main" r:embed="rId1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939399" y="2675186"/>
                  <a:ext cx="457200" cy="457200"/>
                </a:xfrm>
                <a:prstGeom prst="rect">
                  <a:avLst/>
                </a:prstGeom>
              </p:spPr>
            </p:pic>
            <p:pic>
              <p:nvPicPr>
                <p:cNvPr id="110" name="Graphic 16">
                  <a:extLst>
                    <a:ext uri="{FF2B5EF4-FFF2-40B4-BE49-F238E27FC236}">
                      <a16:creationId xmlns:a16="http://schemas.microsoft.com/office/drawing/2014/main" id="{9F79B2F6-A2A4-F075-E1BA-378760C7B51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6">
                  <a:extLst>
                    <a:ext uri="{96DAC541-7B7A-43D3-8B79-37D633B846F1}">
                      <asvg:svgBlip xmlns:asvg="http://schemas.microsoft.com/office/drawing/2016/SVG/main" r:embed="rId17"/>
                    </a:ext>
                  </a:extLst>
                </a:blip>
                <a:srcRect/>
                <a:stretch/>
              </p:blipFill>
              <p:spPr bwMode="auto">
                <a:xfrm>
                  <a:off x="4778583" y="2684175"/>
                  <a:ext cx="457200" cy="4572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11" name="TextBox 33">
                  <a:extLst>
                    <a:ext uri="{FF2B5EF4-FFF2-40B4-BE49-F238E27FC236}">
                      <a16:creationId xmlns:a16="http://schemas.microsoft.com/office/drawing/2014/main" id="{5A121CD7-5068-2040-1345-7200FCFBAC4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470607" y="3093293"/>
                  <a:ext cx="1073151" cy="2587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/>
                  <a:r>
                    <a:rPr lang="ja-JP" altLang="en-US" sz="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テーブル</a:t>
                  </a:r>
                  <a:endParaRPr lang="en-US" altLang="en-US" sz="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cxnSp>
          <p:nvCxnSpPr>
            <p:cNvPr id="57" name="Connector: Elbow 12">
              <a:extLst>
                <a:ext uri="{FF2B5EF4-FFF2-40B4-BE49-F238E27FC236}">
                  <a16:creationId xmlns:a16="http://schemas.microsoft.com/office/drawing/2014/main" id="{32B8373F-9A08-7972-0926-E8297F798EAE}"/>
                </a:ext>
              </a:extLst>
            </p:cNvPr>
            <p:cNvCxnSpPr>
              <a:cxnSpLocks/>
              <a:stCxn id="139" idx="0"/>
              <a:endCxn id="26" idx="2"/>
            </p:cNvCxnSpPr>
            <p:nvPr/>
          </p:nvCxnSpPr>
          <p:spPr>
            <a:xfrm rot="5400000" flipH="1" flipV="1">
              <a:off x="6740332" y="5922383"/>
              <a:ext cx="838225" cy="864105"/>
            </a:xfrm>
            <a:prstGeom prst="bentConnector3">
              <a:avLst>
                <a:gd name="adj1" fmla="val 26743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Connector: Elbow 12">
              <a:extLst>
                <a:ext uri="{FF2B5EF4-FFF2-40B4-BE49-F238E27FC236}">
                  <a16:creationId xmlns:a16="http://schemas.microsoft.com/office/drawing/2014/main" id="{B93384B8-237D-74BD-6846-2685587E5F31}"/>
                </a:ext>
              </a:extLst>
            </p:cNvPr>
            <p:cNvCxnSpPr>
              <a:cxnSpLocks/>
              <a:stCxn id="131" idx="0"/>
              <a:endCxn id="23" idx="2"/>
            </p:cNvCxnSpPr>
            <p:nvPr/>
          </p:nvCxnSpPr>
          <p:spPr>
            <a:xfrm rot="16200000" flipV="1">
              <a:off x="4115766" y="5913043"/>
              <a:ext cx="838748" cy="882260"/>
            </a:xfrm>
            <a:prstGeom prst="bentConnector3">
              <a:avLst>
                <a:gd name="adj1" fmla="val 33398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Connector: Elbow 12">
              <a:extLst>
                <a:ext uri="{FF2B5EF4-FFF2-40B4-BE49-F238E27FC236}">
                  <a16:creationId xmlns:a16="http://schemas.microsoft.com/office/drawing/2014/main" id="{8624737E-72F6-89D6-7DD6-9B423B382723}"/>
                </a:ext>
              </a:extLst>
            </p:cNvPr>
            <p:cNvCxnSpPr>
              <a:cxnSpLocks/>
              <a:stCxn id="21" idx="3"/>
              <a:endCxn id="23" idx="1"/>
            </p:cNvCxnSpPr>
            <p:nvPr/>
          </p:nvCxnSpPr>
          <p:spPr>
            <a:xfrm>
              <a:off x="2829309" y="4030369"/>
              <a:ext cx="359487" cy="661654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0" name="TextBox 12">
              <a:extLst>
                <a:ext uri="{FF2B5EF4-FFF2-40B4-BE49-F238E27FC236}">
                  <a16:creationId xmlns:a16="http://schemas.microsoft.com/office/drawing/2014/main" id="{4FC8D2F2-C599-6C80-8437-C16D510AA3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16496" y="6970603"/>
              <a:ext cx="63126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ja-JP" altLang="en-US" sz="800" dirty="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分析者</a:t>
              </a:r>
              <a:endParaRPr lang="en-US" altLang="en-US" sz="8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endParaRPr>
            </a:p>
          </p:txBody>
        </p:sp>
        <p:pic>
          <p:nvPicPr>
            <p:cNvPr id="61" name="Graphic 23">
              <a:extLst>
                <a:ext uri="{FF2B5EF4-FFF2-40B4-BE49-F238E27FC236}">
                  <a16:creationId xmlns:a16="http://schemas.microsoft.com/office/drawing/2014/main" id="{73AFD585-424E-F947-5C61-B3453CAF21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rcRect/>
            <a:stretch/>
          </p:blipFill>
          <p:spPr bwMode="auto">
            <a:xfrm flipH="1">
              <a:off x="11250898" y="6635972"/>
              <a:ext cx="362458" cy="362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2" name="直線矢印コネクタ 61">
              <a:extLst>
                <a:ext uri="{FF2B5EF4-FFF2-40B4-BE49-F238E27FC236}">
                  <a16:creationId xmlns:a16="http://schemas.microsoft.com/office/drawing/2014/main" id="{ECC9BA85-D0C9-9A9D-BF7B-46EB01508721}"/>
                </a:ext>
              </a:extLst>
            </p:cNvPr>
            <p:cNvCxnSpPr>
              <a:cxnSpLocks/>
              <a:stCxn id="61" idx="3"/>
              <a:endCxn id="143" idx="3"/>
            </p:cNvCxnSpPr>
            <p:nvPr/>
          </p:nvCxnSpPr>
          <p:spPr>
            <a:xfrm flipH="1" flipV="1">
              <a:off x="7412956" y="6801949"/>
              <a:ext cx="3837942" cy="1525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3" name="TextBox 12">
              <a:extLst>
                <a:ext uri="{FF2B5EF4-FFF2-40B4-BE49-F238E27FC236}">
                  <a16:creationId xmlns:a16="http://schemas.microsoft.com/office/drawing/2014/main" id="{D385C5EF-7996-AA9D-999F-EA6DB9E918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32949" y="6951261"/>
              <a:ext cx="63126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ja-JP" altLang="en-US" sz="800" dirty="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分析者</a:t>
              </a:r>
              <a:endParaRPr lang="en-US" altLang="en-US" sz="8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endParaRPr>
            </a:p>
          </p:txBody>
        </p:sp>
        <p:pic>
          <p:nvPicPr>
            <p:cNvPr id="64" name="Graphic 23">
              <a:extLst>
                <a:ext uri="{FF2B5EF4-FFF2-40B4-BE49-F238E27FC236}">
                  <a16:creationId xmlns:a16="http://schemas.microsoft.com/office/drawing/2014/main" id="{40334D6E-CCE0-BFD0-594D-9318D75FB0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rcRect/>
            <a:stretch/>
          </p:blipFill>
          <p:spPr bwMode="auto">
            <a:xfrm flipH="1">
              <a:off x="101453" y="6616630"/>
              <a:ext cx="362458" cy="362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5" name="直線矢印コネクタ 64">
              <a:extLst>
                <a:ext uri="{FF2B5EF4-FFF2-40B4-BE49-F238E27FC236}">
                  <a16:creationId xmlns:a16="http://schemas.microsoft.com/office/drawing/2014/main" id="{8EB5F530-56B0-4CEF-79A9-9D3200CB2A0A}"/>
                </a:ext>
              </a:extLst>
            </p:cNvPr>
            <p:cNvCxnSpPr>
              <a:cxnSpLocks/>
              <a:stCxn id="64" idx="1"/>
              <a:endCxn id="135" idx="1"/>
            </p:cNvCxnSpPr>
            <p:nvPr/>
          </p:nvCxnSpPr>
          <p:spPr>
            <a:xfrm>
              <a:off x="463911" y="6797859"/>
              <a:ext cx="3795637" cy="409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6" name="TextBox 12">
              <a:extLst>
                <a:ext uri="{FF2B5EF4-FFF2-40B4-BE49-F238E27FC236}">
                  <a16:creationId xmlns:a16="http://schemas.microsoft.com/office/drawing/2014/main" id="{50DF6743-FAFA-8BFF-77AD-ECF91C9C1D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32949" y="4896568"/>
              <a:ext cx="63126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800" dirty="0" err="1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利用者</a:t>
              </a:r>
              <a:endParaRPr lang="en-US" altLang="en-US" sz="8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endParaRPr>
            </a:p>
          </p:txBody>
        </p:sp>
        <p:pic>
          <p:nvPicPr>
            <p:cNvPr id="67" name="Graphic 23">
              <a:extLst>
                <a:ext uri="{FF2B5EF4-FFF2-40B4-BE49-F238E27FC236}">
                  <a16:creationId xmlns:a16="http://schemas.microsoft.com/office/drawing/2014/main" id="{82858400-53BC-8FBC-207E-8704F7E0A0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rcRect/>
            <a:stretch/>
          </p:blipFill>
          <p:spPr bwMode="auto">
            <a:xfrm flipH="1">
              <a:off x="101453" y="4561937"/>
              <a:ext cx="362458" cy="362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8" name="直線矢印コネクタ 67">
              <a:extLst>
                <a:ext uri="{FF2B5EF4-FFF2-40B4-BE49-F238E27FC236}">
                  <a16:creationId xmlns:a16="http://schemas.microsoft.com/office/drawing/2014/main" id="{2B7CD28A-FD50-D71F-7D6D-B063F3D5D76E}"/>
                </a:ext>
              </a:extLst>
            </p:cNvPr>
            <p:cNvCxnSpPr>
              <a:cxnSpLocks/>
              <a:stCxn id="67" idx="1"/>
              <a:endCxn id="149" idx="1"/>
            </p:cNvCxnSpPr>
            <p:nvPr/>
          </p:nvCxnSpPr>
          <p:spPr>
            <a:xfrm>
              <a:off x="463911" y="4743166"/>
              <a:ext cx="401832" cy="38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9" name="TextBox 12">
              <a:extLst>
                <a:ext uri="{FF2B5EF4-FFF2-40B4-BE49-F238E27FC236}">
                  <a16:creationId xmlns:a16="http://schemas.microsoft.com/office/drawing/2014/main" id="{777A03A8-801E-B720-0F17-5D4EF93379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16496" y="4895790"/>
              <a:ext cx="63126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800" dirty="0" err="1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利用者</a:t>
              </a:r>
              <a:endParaRPr lang="en-US" altLang="en-US" sz="8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endParaRPr>
            </a:p>
          </p:txBody>
        </p:sp>
        <p:pic>
          <p:nvPicPr>
            <p:cNvPr id="70" name="Graphic 23">
              <a:extLst>
                <a:ext uri="{FF2B5EF4-FFF2-40B4-BE49-F238E27FC236}">
                  <a16:creationId xmlns:a16="http://schemas.microsoft.com/office/drawing/2014/main" id="{4F662F6A-9C9F-8CC8-2F79-884664989E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rcRect/>
            <a:stretch/>
          </p:blipFill>
          <p:spPr bwMode="auto">
            <a:xfrm flipH="1">
              <a:off x="11250898" y="4561159"/>
              <a:ext cx="362458" cy="362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71" name="直線矢印コネクタ 70">
              <a:extLst>
                <a:ext uri="{FF2B5EF4-FFF2-40B4-BE49-F238E27FC236}">
                  <a16:creationId xmlns:a16="http://schemas.microsoft.com/office/drawing/2014/main" id="{1F4EE265-5F50-B079-8761-5B5ECE355CE1}"/>
                </a:ext>
              </a:extLst>
            </p:cNvPr>
            <p:cNvCxnSpPr>
              <a:cxnSpLocks/>
              <a:stCxn id="70" idx="3"/>
              <a:endCxn id="122" idx="3"/>
            </p:cNvCxnSpPr>
            <p:nvPr/>
          </p:nvCxnSpPr>
          <p:spPr>
            <a:xfrm flipH="1">
              <a:off x="10791048" y="4742388"/>
              <a:ext cx="459850" cy="39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78" name="グループ化 77">
              <a:extLst>
                <a:ext uri="{FF2B5EF4-FFF2-40B4-BE49-F238E27FC236}">
                  <a16:creationId xmlns:a16="http://schemas.microsoft.com/office/drawing/2014/main" id="{38DF9C4A-52B4-3D45-C990-BF79C8303E32}"/>
                </a:ext>
              </a:extLst>
            </p:cNvPr>
            <p:cNvGrpSpPr/>
            <p:nvPr/>
          </p:nvGrpSpPr>
          <p:grpSpPr>
            <a:xfrm>
              <a:off x="1288089" y="1217429"/>
              <a:ext cx="1354332" cy="590712"/>
              <a:chOff x="1713392" y="1834117"/>
              <a:chExt cx="1354332" cy="590712"/>
            </a:xfrm>
          </p:grpSpPr>
          <p:pic>
            <p:nvPicPr>
              <p:cNvPr id="104" name="Graphic 7">
                <a:extLst>
                  <a:ext uri="{FF2B5EF4-FFF2-40B4-BE49-F238E27FC236}">
                    <a16:creationId xmlns:a16="http://schemas.microsoft.com/office/drawing/2014/main" id="{2C6371EA-9773-65B1-E013-A19AF5AA18A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6">
                <a:extLst>
                  <a:ext uri="{96DAC541-7B7A-43D3-8B79-37D633B846F1}">
                    <asvg:svgBlip xmlns:asvg="http://schemas.microsoft.com/office/drawing/2016/SVG/main" r:embed="rId27"/>
                  </a:ext>
                </a:extLst>
              </a:blip>
              <a:srcRect/>
              <a:stretch/>
            </p:blipFill>
            <p:spPr bwMode="auto">
              <a:xfrm>
                <a:off x="2215107" y="1834117"/>
                <a:ext cx="350903" cy="3509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5" name="TextBox 11">
                <a:extLst>
                  <a:ext uri="{FF2B5EF4-FFF2-40B4-BE49-F238E27FC236}">
                    <a16:creationId xmlns:a16="http://schemas.microsoft.com/office/drawing/2014/main" id="{5EF8189C-302B-0F4D-51F2-68A6C4AE4D1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13392" y="2147830"/>
                <a:ext cx="1354332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/>
                <a:r>
                  <a:rPr lang="en-US" altLang="en-US" sz="600" dirty="0">
                    <a:latin typeface="Amazon Ember" panose="020B0603020204020204" pitchFamily="34" charset="0"/>
                    <a:ea typeface="Amazon Ember" panose="020B0603020204020204" pitchFamily="34" charset="0"/>
                    <a:cs typeface="Amazon Ember" panose="020B0603020204020204" pitchFamily="34" charset="0"/>
                  </a:rPr>
                  <a:t>AWS Management Console</a:t>
                </a:r>
              </a:p>
              <a:p>
                <a:pPr algn="ctr"/>
                <a:r>
                  <a:rPr lang="ja-JP" altLang="en-US" sz="600" dirty="0">
                    <a:latin typeface="Amazon Ember" panose="020B0603020204020204" pitchFamily="34" charset="0"/>
                    <a:ea typeface="Amazon Ember" panose="020B0603020204020204" pitchFamily="34" charset="0"/>
                    <a:cs typeface="Amazon Ember" panose="020B0603020204020204" pitchFamily="34" charset="0"/>
                  </a:rPr>
                  <a:t>データカタログ参照操作</a:t>
                </a:r>
                <a:endParaRPr lang="en-US" altLang="en-US" sz="600" dirty="0"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endParaRPr>
              </a:p>
            </p:txBody>
          </p:sp>
        </p:grpSp>
        <p:pic>
          <p:nvPicPr>
            <p:cNvPr id="79" name="Graphic 4">
              <a:extLst>
                <a:ext uri="{FF2B5EF4-FFF2-40B4-BE49-F238E27FC236}">
                  <a16:creationId xmlns:a16="http://schemas.microsoft.com/office/drawing/2014/main" id="{6F6CBAE9-9126-C50E-4631-DD24E5E7DB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5913803" y="2440718"/>
              <a:ext cx="227985" cy="227985"/>
            </a:xfrm>
            <a:prstGeom prst="rect">
              <a:avLst/>
            </a:prstGeom>
          </p:spPr>
        </p:pic>
        <p:grpSp>
          <p:nvGrpSpPr>
            <p:cNvPr id="80" name="グループ化 79">
              <a:extLst>
                <a:ext uri="{FF2B5EF4-FFF2-40B4-BE49-F238E27FC236}">
                  <a16:creationId xmlns:a16="http://schemas.microsoft.com/office/drawing/2014/main" id="{DD0A7BAE-4FD9-A093-596E-CC5688033D28}"/>
                </a:ext>
              </a:extLst>
            </p:cNvPr>
            <p:cNvGrpSpPr/>
            <p:nvPr/>
          </p:nvGrpSpPr>
          <p:grpSpPr>
            <a:xfrm>
              <a:off x="9149094" y="1217429"/>
              <a:ext cx="1354332" cy="590712"/>
              <a:chOff x="1713392" y="1834117"/>
              <a:chExt cx="1354332" cy="590712"/>
            </a:xfrm>
          </p:grpSpPr>
          <p:pic>
            <p:nvPicPr>
              <p:cNvPr id="102" name="Graphic 7">
                <a:extLst>
                  <a:ext uri="{FF2B5EF4-FFF2-40B4-BE49-F238E27FC236}">
                    <a16:creationId xmlns:a16="http://schemas.microsoft.com/office/drawing/2014/main" id="{C02E9846-69CA-9AE8-8F5B-77C9A112FA6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6">
                <a:extLst>
                  <a:ext uri="{96DAC541-7B7A-43D3-8B79-37D633B846F1}">
                    <asvg:svgBlip xmlns:asvg="http://schemas.microsoft.com/office/drawing/2016/SVG/main" r:embed="rId27"/>
                  </a:ext>
                </a:extLst>
              </a:blip>
              <a:srcRect/>
              <a:stretch/>
            </p:blipFill>
            <p:spPr bwMode="auto">
              <a:xfrm>
                <a:off x="2215107" y="1834117"/>
                <a:ext cx="350903" cy="3509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3" name="TextBox 11">
                <a:extLst>
                  <a:ext uri="{FF2B5EF4-FFF2-40B4-BE49-F238E27FC236}">
                    <a16:creationId xmlns:a16="http://schemas.microsoft.com/office/drawing/2014/main" id="{FB314C08-069B-C717-5DFA-3E0AE9B6C52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13392" y="2147830"/>
                <a:ext cx="1354332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/>
                <a:r>
                  <a:rPr lang="en-US" altLang="en-US" sz="600" dirty="0">
                    <a:latin typeface="Amazon Ember" panose="020B0603020204020204" pitchFamily="34" charset="0"/>
                    <a:ea typeface="Amazon Ember" panose="020B0603020204020204" pitchFamily="34" charset="0"/>
                    <a:cs typeface="Amazon Ember" panose="020B0603020204020204" pitchFamily="34" charset="0"/>
                  </a:rPr>
                  <a:t>AWS Management Console</a:t>
                </a:r>
              </a:p>
              <a:p>
                <a:pPr algn="ctr"/>
                <a:r>
                  <a:rPr lang="ja-JP" altLang="en-US" sz="600" dirty="0">
                    <a:latin typeface="Amazon Ember" panose="020B0603020204020204" pitchFamily="34" charset="0"/>
                    <a:ea typeface="Amazon Ember" panose="020B0603020204020204" pitchFamily="34" charset="0"/>
                    <a:cs typeface="Amazon Ember" panose="020B0603020204020204" pitchFamily="34" charset="0"/>
                  </a:rPr>
                  <a:t>データカタログ参照操作</a:t>
                </a:r>
                <a:endParaRPr lang="en-US" altLang="en-US" sz="600" dirty="0"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endParaRPr>
              </a:p>
            </p:txBody>
          </p:sp>
        </p:grpSp>
        <p:cxnSp>
          <p:nvCxnSpPr>
            <p:cNvPr id="81" name="Connector: Elbow 12">
              <a:extLst>
                <a:ext uri="{FF2B5EF4-FFF2-40B4-BE49-F238E27FC236}">
                  <a16:creationId xmlns:a16="http://schemas.microsoft.com/office/drawing/2014/main" id="{814E8F04-CCDC-D5A5-0E24-BCEB3412B105}"/>
                </a:ext>
              </a:extLst>
            </p:cNvPr>
            <p:cNvCxnSpPr>
              <a:cxnSpLocks/>
              <a:stCxn id="102" idx="1"/>
              <a:endCxn id="26" idx="0"/>
            </p:cNvCxnSpPr>
            <p:nvPr/>
          </p:nvCxnSpPr>
          <p:spPr>
            <a:xfrm rot="10800000" flipV="1">
              <a:off x="7591497" y="1392880"/>
              <a:ext cx="2059312" cy="2056365"/>
            </a:xfrm>
            <a:prstGeom prst="bentConnector2">
              <a:avLst/>
            </a:prstGeom>
            <a:ln>
              <a:headEnd type="triangl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3" name="直線矢印コネクタ 82">
              <a:extLst>
                <a:ext uri="{FF2B5EF4-FFF2-40B4-BE49-F238E27FC236}">
                  <a16:creationId xmlns:a16="http://schemas.microsoft.com/office/drawing/2014/main" id="{5BC60359-1C02-C712-7C02-6A4B18C8EAE4}"/>
                </a:ext>
              </a:extLst>
            </p:cNvPr>
            <p:cNvCxnSpPr>
              <a:cxnSpLocks/>
              <a:endCxn id="100" idx="1"/>
            </p:cNvCxnSpPr>
            <p:nvPr/>
          </p:nvCxnSpPr>
          <p:spPr>
            <a:xfrm>
              <a:off x="4771927" y="4010735"/>
              <a:ext cx="900862" cy="28949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4" name="直線矢印コネクタ 83">
              <a:extLst>
                <a:ext uri="{FF2B5EF4-FFF2-40B4-BE49-F238E27FC236}">
                  <a16:creationId xmlns:a16="http://schemas.microsoft.com/office/drawing/2014/main" id="{C0847B54-65EC-5A88-CE0A-76BFFA5B3DA1}"/>
                </a:ext>
              </a:extLst>
            </p:cNvPr>
            <p:cNvCxnSpPr>
              <a:cxnSpLocks/>
              <a:endCxn id="100" idx="3"/>
            </p:cNvCxnSpPr>
            <p:nvPr/>
          </p:nvCxnSpPr>
          <p:spPr>
            <a:xfrm flipH="1" flipV="1">
              <a:off x="6020213" y="4300232"/>
              <a:ext cx="870282" cy="46712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85" name="グループ化 84">
              <a:extLst>
                <a:ext uri="{FF2B5EF4-FFF2-40B4-BE49-F238E27FC236}">
                  <a16:creationId xmlns:a16="http://schemas.microsoft.com/office/drawing/2014/main" id="{AEEA4187-DBFF-4D2D-EA9E-40B9131E338B}"/>
                </a:ext>
              </a:extLst>
            </p:cNvPr>
            <p:cNvGrpSpPr/>
            <p:nvPr/>
          </p:nvGrpSpPr>
          <p:grpSpPr>
            <a:xfrm>
              <a:off x="5287742" y="4126520"/>
              <a:ext cx="1117519" cy="608929"/>
              <a:chOff x="8953694" y="879515"/>
              <a:chExt cx="1278679" cy="696744"/>
            </a:xfrm>
          </p:grpSpPr>
          <p:pic>
            <p:nvPicPr>
              <p:cNvPr id="100" name="Graphic 16">
                <a:extLst>
                  <a:ext uri="{FF2B5EF4-FFF2-40B4-BE49-F238E27FC236}">
                    <a16:creationId xmlns:a16="http://schemas.microsoft.com/office/drawing/2014/main" id="{26C8EA43-EE30-C0D4-1250-ECB62EB8217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8">
                <a:extLst>
                  <a:ext uri="{96DAC541-7B7A-43D3-8B79-37D633B846F1}">
                    <asvg:svgBlip xmlns:asvg="http://schemas.microsoft.com/office/drawing/2016/SVG/main" r:embed="rId29"/>
                  </a:ext>
                </a:extLst>
              </a:blip>
              <a:srcRect/>
              <a:stretch/>
            </p:blipFill>
            <p:spPr bwMode="auto">
              <a:xfrm>
                <a:off x="9394270" y="879515"/>
                <a:ext cx="397527" cy="3975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1" name="TextBox 17">
                <a:extLst>
                  <a:ext uri="{FF2B5EF4-FFF2-40B4-BE49-F238E27FC236}">
                    <a16:creationId xmlns:a16="http://schemas.microsoft.com/office/drawing/2014/main" id="{4F0ABBA5-ABF1-F456-960A-A8F74F49892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953694" y="1259314"/>
                <a:ext cx="1278679" cy="3169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600" dirty="0">
                    <a:latin typeface="Arial" panose="020B0604020202020204" pitchFamily="34" charset="0"/>
                    <a:ea typeface="Amazon Ember" panose="020B0603020204020204" pitchFamily="34" charset="0"/>
                    <a:cs typeface="Arial" panose="020B0604020202020204" pitchFamily="34" charset="0"/>
                  </a:rPr>
                  <a:t>AWS Resource</a:t>
                </a:r>
              </a:p>
              <a:p>
                <a:pPr algn="ctr" eaLnBrk="1" hangingPunct="1"/>
                <a:r>
                  <a:rPr lang="en-US" altLang="en-US" sz="600" dirty="0">
                    <a:latin typeface="Arial" panose="020B0604020202020204" pitchFamily="34" charset="0"/>
                    <a:ea typeface="Amazon Ember" panose="020B0603020204020204" pitchFamily="34" charset="0"/>
                    <a:cs typeface="Arial" panose="020B0604020202020204" pitchFamily="34" charset="0"/>
                  </a:rPr>
                  <a:t>Access Manager</a:t>
                </a:r>
              </a:p>
            </p:txBody>
          </p:sp>
        </p:grpSp>
        <p:cxnSp>
          <p:nvCxnSpPr>
            <p:cNvPr id="86" name="直線矢印コネクタ 85">
              <a:extLst>
                <a:ext uri="{FF2B5EF4-FFF2-40B4-BE49-F238E27FC236}">
                  <a16:creationId xmlns:a16="http://schemas.microsoft.com/office/drawing/2014/main" id="{0BAE8195-3D35-B6ED-062B-D6A8F1033708}"/>
                </a:ext>
              </a:extLst>
            </p:cNvPr>
            <p:cNvCxnSpPr>
              <a:cxnSpLocks/>
              <a:stCxn id="100" idx="3"/>
            </p:cNvCxnSpPr>
            <p:nvPr/>
          </p:nvCxnSpPr>
          <p:spPr>
            <a:xfrm flipV="1">
              <a:off x="6020213" y="4011241"/>
              <a:ext cx="870282" cy="28899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7" name="直線矢印コネクタ 86">
              <a:extLst>
                <a:ext uri="{FF2B5EF4-FFF2-40B4-BE49-F238E27FC236}">
                  <a16:creationId xmlns:a16="http://schemas.microsoft.com/office/drawing/2014/main" id="{ED066F72-D520-93E6-7C80-10A1E8AB5EAA}"/>
                </a:ext>
              </a:extLst>
            </p:cNvPr>
            <p:cNvCxnSpPr>
              <a:cxnSpLocks/>
              <a:stCxn id="100" idx="1"/>
            </p:cNvCxnSpPr>
            <p:nvPr/>
          </p:nvCxnSpPr>
          <p:spPr>
            <a:xfrm flipH="1">
              <a:off x="4771927" y="4300232"/>
              <a:ext cx="900862" cy="46776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8" name="TextBox 12">
              <a:extLst>
                <a:ext uri="{FF2B5EF4-FFF2-40B4-BE49-F238E27FC236}">
                  <a16:creationId xmlns:a16="http://schemas.microsoft.com/office/drawing/2014/main" id="{817839F3-DBFD-3EC4-C56E-03E555D4A1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39265" y="3907580"/>
              <a:ext cx="74893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ja-JP" altLang="en-US" sz="800" dirty="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リソース共有</a:t>
              </a:r>
              <a:endParaRPr lang="en-US" altLang="en-US" sz="8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89" name="TextBox 12">
              <a:extLst>
                <a:ext uri="{FF2B5EF4-FFF2-40B4-BE49-F238E27FC236}">
                  <a16:creationId xmlns:a16="http://schemas.microsoft.com/office/drawing/2014/main" id="{0EB8AAB1-DDBE-34EA-A681-8B5EDBF0EF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99764" y="3784470"/>
              <a:ext cx="1110037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ja-JP" altLang="en-US" sz="800" dirty="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リソース共有の承諾</a:t>
              </a:r>
              <a:endParaRPr lang="en-US" altLang="ja-JP" sz="8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endParaRPr>
            </a:p>
            <a:p>
              <a:pPr algn="ctr" eaLnBrk="1" hangingPunct="1"/>
              <a:r>
                <a:rPr lang="ja-JP" altLang="en-US" sz="800" dirty="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リソースリンクの作成</a:t>
              </a:r>
              <a:endParaRPr lang="en-US" altLang="en-US" sz="8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90" name="グループ化 89">
              <a:extLst>
                <a:ext uri="{FF2B5EF4-FFF2-40B4-BE49-F238E27FC236}">
                  <a16:creationId xmlns:a16="http://schemas.microsoft.com/office/drawing/2014/main" id="{06BB923E-C4F7-494E-699E-F90A1D0508E1}"/>
                </a:ext>
              </a:extLst>
            </p:cNvPr>
            <p:cNvGrpSpPr/>
            <p:nvPr/>
          </p:nvGrpSpPr>
          <p:grpSpPr>
            <a:xfrm>
              <a:off x="11032939" y="3429830"/>
              <a:ext cx="760839" cy="550075"/>
              <a:chOff x="11032939" y="3475625"/>
              <a:chExt cx="760839" cy="550075"/>
            </a:xfrm>
          </p:grpSpPr>
          <p:sp>
            <p:nvSpPr>
              <p:cNvPr id="98" name="TextBox 12">
                <a:extLst>
                  <a:ext uri="{FF2B5EF4-FFF2-40B4-BE49-F238E27FC236}">
                    <a16:creationId xmlns:a16="http://schemas.microsoft.com/office/drawing/2014/main" id="{0C18A599-BD5C-CA54-6A4B-2858DAB17F5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032939" y="3810256"/>
                <a:ext cx="760839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/>
                <a:r>
                  <a:rPr lang="ja-JP" altLang="en-US" sz="800" dirty="0">
                    <a:latin typeface="Meiryo UI" panose="020B0604030504040204" pitchFamily="34" charset="-128"/>
                    <a:ea typeface="Meiryo UI" panose="020B0604030504040204" pitchFamily="34" charset="-128"/>
                    <a:cs typeface="Arial" panose="020B0604020202020204" pitchFamily="34" charset="0"/>
                  </a:rPr>
                  <a:t>運用者</a:t>
                </a:r>
                <a:endParaRPr lang="en-US" altLang="en-US" sz="800" dirty="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endParaRPr>
              </a:p>
            </p:txBody>
          </p:sp>
          <p:pic>
            <p:nvPicPr>
              <p:cNvPr id="99" name="Graphic 23">
                <a:extLst>
                  <a:ext uri="{FF2B5EF4-FFF2-40B4-BE49-F238E27FC236}">
                    <a16:creationId xmlns:a16="http://schemas.microsoft.com/office/drawing/2014/main" id="{34A9C958-F87A-83C0-AA05-7D15DC22C86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4">
                <a:extLst>
                  <a:ext uri="{96DAC541-7B7A-43D3-8B79-37D633B846F1}">
                    <asvg:svgBlip xmlns:asvg="http://schemas.microsoft.com/office/drawing/2016/SVG/main" r:embed="rId25"/>
                  </a:ext>
                </a:extLst>
              </a:blip>
              <a:srcRect/>
              <a:stretch/>
            </p:blipFill>
            <p:spPr bwMode="auto">
              <a:xfrm flipH="1">
                <a:off x="11232129" y="3475625"/>
                <a:ext cx="362458" cy="3624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cxnSp>
          <p:nvCxnSpPr>
            <p:cNvPr id="91" name="Connector: Elbow 12">
              <a:extLst>
                <a:ext uri="{FF2B5EF4-FFF2-40B4-BE49-F238E27FC236}">
                  <a16:creationId xmlns:a16="http://schemas.microsoft.com/office/drawing/2014/main" id="{0974948E-82C5-19B6-D39D-5255AAE4206D}"/>
                </a:ext>
              </a:extLst>
            </p:cNvPr>
            <p:cNvCxnSpPr>
              <a:cxnSpLocks/>
              <a:stCxn id="99" idx="0"/>
              <a:endCxn id="100" idx="0"/>
            </p:cNvCxnSpPr>
            <p:nvPr/>
          </p:nvCxnSpPr>
          <p:spPr>
            <a:xfrm rot="16200000" flipH="1" flipV="1">
              <a:off x="8281585" y="994746"/>
              <a:ext cx="696690" cy="5566857"/>
            </a:xfrm>
            <a:prstGeom prst="bentConnector3">
              <a:avLst>
                <a:gd name="adj1" fmla="val -60614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92" name="グループ化 91">
              <a:extLst>
                <a:ext uri="{FF2B5EF4-FFF2-40B4-BE49-F238E27FC236}">
                  <a16:creationId xmlns:a16="http://schemas.microsoft.com/office/drawing/2014/main" id="{ECDD2F4B-F975-2124-2872-AD87641C66C7}"/>
                </a:ext>
              </a:extLst>
            </p:cNvPr>
            <p:cNvGrpSpPr/>
            <p:nvPr/>
          </p:nvGrpSpPr>
          <p:grpSpPr>
            <a:xfrm>
              <a:off x="-71240" y="3429830"/>
              <a:ext cx="760839" cy="550075"/>
              <a:chOff x="-71240" y="3429830"/>
              <a:chExt cx="760839" cy="550075"/>
            </a:xfrm>
          </p:grpSpPr>
          <p:sp>
            <p:nvSpPr>
              <p:cNvPr id="96" name="TextBox 12">
                <a:extLst>
                  <a:ext uri="{FF2B5EF4-FFF2-40B4-BE49-F238E27FC236}">
                    <a16:creationId xmlns:a16="http://schemas.microsoft.com/office/drawing/2014/main" id="{7C04D44B-BD4E-E44E-4937-3BFD340E087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71240" y="3764461"/>
                <a:ext cx="760839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/>
                <a:r>
                  <a:rPr lang="ja-JP" altLang="en-US" sz="800" dirty="0">
                    <a:latin typeface="Meiryo UI" panose="020B0604030504040204" pitchFamily="34" charset="-128"/>
                    <a:ea typeface="Meiryo UI" panose="020B0604030504040204" pitchFamily="34" charset="-128"/>
                    <a:cs typeface="Arial" panose="020B0604020202020204" pitchFamily="34" charset="0"/>
                  </a:rPr>
                  <a:t>運用者</a:t>
                </a:r>
                <a:endParaRPr lang="en-US" altLang="en-US" sz="800" dirty="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endParaRPr>
              </a:p>
            </p:txBody>
          </p:sp>
          <p:pic>
            <p:nvPicPr>
              <p:cNvPr id="97" name="Graphic 23">
                <a:extLst>
                  <a:ext uri="{FF2B5EF4-FFF2-40B4-BE49-F238E27FC236}">
                    <a16:creationId xmlns:a16="http://schemas.microsoft.com/office/drawing/2014/main" id="{6AC28B9C-A2E8-1481-E321-9D4A0F7E81C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4">
                <a:extLst>
                  <a:ext uri="{96DAC541-7B7A-43D3-8B79-37D633B846F1}">
                    <asvg:svgBlip xmlns:asvg="http://schemas.microsoft.com/office/drawing/2016/SVG/main" r:embed="rId25"/>
                  </a:ext>
                </a:extLst>
              </a:blip>
              <a:srcRect/>
              <a:stretch/>
            </p:blipFill>
            <p:spPr bwMode="auto">
              <a:xfrm flipH="1">
                <a:off x="127950" y="3429830"/>
                <a:ext cx="362458" cy="3624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cxnSp>
          <p:nvCxnSpPr>
            <p:cNvPr id="93" name="Connector: Elbow 12">
              <a:extLst>
                <a:ext uri="{FF2B5EF4-FFF2-40B4-BE49-F238E27FC236}">
                  <a16:creationId xmlns:a16="http://schemas.microsoft.com/office/drawing/2014/main" id="{C3CF3B81-0130-DDD1-F12C-FBDDED5B3968}"/>
                </a:ext>
              </a:extLst>
            </p:cNvPr>
            <p:cNvCxnSpPr>
              <a:cxnSpLocks/>
              <a:stCxn id="97" idx="0"/>
              <a:endCxn id="100" idx="0"/>
            </p:cNvCxnSpPr>
            <p:nvPr/>
          </p:nvCxnSpPr>
          <p:spPr>
            <a:xfrm rot="16200000" flipH="1">
              <a:off x="2729495" y="1009514"/>
              <a:ext cx="696690" cy="5537322"/>
            </a:xfrm>
            <a:prstGeom prst="bentConnector3">
              <a:avLst>
                <a:gd name="adj1" fmla="val -60613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4" name="TextBox 12">
              <a:extLst>
                <a:ext uri="{FF2B5EF4-FFF2-40B4-BE49-F238E27FC236}">
                  <a16:creationId xmlns:a16="http://schemas.microsoft.com/office/drawing/2014/main" id="{E12FF40C-242D-EFEA-6045-F452D47E4E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61037" y="4680103"/>
              <a:ext cx="97940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ja-JP" altLang="en-US" sz="800" dirty="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リソース共有の承諾</a:t>
              </a:r>
              <a:endParaRPr lang="en-US" altLang="ja-JP" sz="8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endParaRPr>
            </a:p>
            <a:p>
              <a:pPr algn="ctr"/>
              <a:r>
                <a:rPr lang="ja-JP" altLang="en-US" sz="800" dirty="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リソースリンクの作成</a:t>
              </a:r>
              <a:endParaRPr lang="en-US" altLang="en-US" sz="8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95" name="TextBox 12">
              <a:extLst>
                <a:ext uri="{FF2B5EF4-FFF2-40B4-BE49-F238E27FC236}">
                  <a16:creationId xmlns:a16="http://schemas.microsoft.com/office/drawing/2014/main" id="{FD3E6976-DDB9-A388-275A-8819865C2D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39554" y="4702625"/>
              <a:ext cx="1110037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ja-JP" altLang="en-US" sz="800" dirty="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リソース共有</a:t>
              </a:r>
              <a:endParaRPr lang="en-US" altLang="en-US" sz="8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9459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72673991-03FC-BF42-D552-54E336873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/>
              <a:t>5-2-18-1</a:t>
            </a:r>
            <a:r>
              <a:rPr kumimoji="1" lang="en-US" altLang="ja-JP" dirty="0"/>
              <a:t>. </a:t>
            </a:r>
            <a:r>
              <a:rPr kumimoji="1" lang="ja-JP" altLang="en-US" dirty="0"/>
              <a:t>データ共有</a:t>
            </a:r>
            <a:r>
              <a:rPr kumimoji="1" lang="en-US" altLang="ja-JP" dirty="0"/>
              <a:t>_</a:t>
            </a:r>
            <a:r>
              <a:rPr kumimoji="1" lang="ja-JP" altLang="en-US" dirty="0"/>
              <a:t>複数組織データ分離格納方法</a:t>
            </a:r>
            <a:br>
              <a:rPr kumimoji="1" lang="en-US" altLang="ja-JP" dirty="0"/>
            </a:br>
            <a:r>
              <a:rPr kumimoji="1" lang="ja-JP" altLang="en-US" sz="3600" dirty="0"/>
              <a:t>（パターン</a:t>
            </a:r>
            <a:r>
              <a:rPr kumimoji="1" lang="en-US" altLang="ja-JP" sz="3600" dirty="0"/>
              <a:t>2 Lake Formation</a:t>
            </a:r>
            <a:r>
              <a:rPr kumimoji="1" lang="ja-JP" altLang="en-US" sz="3600" dirty="0"/>
              <a:t>＋アプリによる実装）</a:t>
            </a:r>
          </a:p>
        </p:txBody>
      </p:sp>
      <p:sp>
        <p:nvSpPr>
          <p:cNvPr id="440" name="正方形/長方形 439">
            <a:extLst>
              <a:ext uri="{FF2B5EF4-FFF2-40B4-BE49-F238E27FC236}">
                <a16:creationId xmlns:a16="http://schemas.microsoft.com/office/drawing/2014/main" id="{60C9CFAE-3537-606C-0540-ACCF823A392E}"/>
              </a:ext>
            </a:extLst>
          </p:cNvPr>
          <p:cNvSpPr/>
          <p:nvPr/>
        </p:nvSpPr>
        <p:spPr>
          <a:xfrm>
            <a:off x="3935687" y="4377998"/>
            <a:ext cx="1305382" cy="1112874"/>
          </a:xfrm>
          <a:prstGeom prst="rect">
            <a:avLst/>
          </a:prstGeom>
          <a:solidFill>
            <a:srgbClr val="45DAFF">
              <a:alpha val="30196"/>
            </a:srgbClr>
          </a:solidFill>
          <a:ln w="28575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en-US"/>
            </a:defPPr>
            <a:lvl1pPr marL="0" algn="l" defTabSz="731520" rtl="0" eaLnBrk="1" latinLnBrk="0" hangingPunct="1">
              <a:defRPr sz="288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31520" algn="l" defTabSz="731520" rtl="0" eaLnBrk="1" latinLnBrk="0" hangingPunct="1">
              <a:defRPr sz="288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463040" algn="l" defTabSz="731520" rtl="0" eaLnBrk="1" latinLnBrk="0" hangingPunct="1">
              <a:defRPr sz="288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194560" algn="l" defTabSz="731520" rtl="0" eaLnBrk="1" latinLnBrk="0" hangingPunct="1">
              <a:defRPr sz="288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926080" algn="l" defTabSz="731520" rtl="0" eaLnBrk="1" latinLnBrk="0" hangingPunct="1">
              <a:defRPr sz="288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657600" algn="l" defTabSz="731520" rtl="0" eaLnBrk="1" latinLnBrk="0" hangingPunct="1">
              <a:defRPr sz="288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4389120" algn="l" defTabSz="731520" rtl="0" eaLnBrk="1" latinLnBrk="0" hangingPunct="1">
              <a:defRPr sz="288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5120640" algn="l" defTabSz="731520" rtl="0" eaLnBrk="1" latinLnBrk="0" hangingPunct="1">
              <a:defRPr sz="288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5852160" algn="l" defTabSz="731520" rtl="0" eaLnBrk="1" latinLnBrk="0" hangingPunct="1">
              <a:defRPr sz="288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kumimoji="1" lang="ja-JP" altLang="en-US" sz="1600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41" name="正方形/長方形 440">
            <a:extLst>
              <a:ext uri="{FF2B5EF4-FFF2-40B4-BE49-F238E27FC236}">
                <a16:creationId xmlns:a16="http://schemas.microsoft.com/office/drawing/2014/main" id="{0D8E3895-A6ED-17F8-FACC-BAFB141DFEC6}"/>
              </a:ext>
            </a:extLst>
          </p:cNvPr>
          <p:cNvSpPr/>
          <p:nvPr/>
        </p:nvSpPr>
        <p:spPr>
          <a:xfrm>
            <a:off x="3920791" y="3378534"/>
            <a:ext cx="2296633" cy="999464"/>
          </a:xfrm>
          <a:prstGeom prst="rect">
            <a:avLst/>
          </a:prstGeom>
          <a:solidFill>
            <a:srgbClr val="45DAFF">
              <a:alpha val="30196"/>
            </a:srgbClr>
          </a:solidFill>
          <a:ln w="28575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en-US"/>
            </a:defPPr>
            <a:lvl1pPr marL="0" algn="l" defTabSz="731520" rtl="0" eaLnBrk="1" latinLnBrk="0" hangingPunct="1">
              <a:defRPr sz="288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31520" algn="l" defTabSz="731520" rtl="0" eaLnBrk="1" latinLnBrk="0" hangingPunct="1">
              <a:defRPr sz="288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463040" algn="l" defTabSz="731520" rtl="0" eaLnBrk="1" latinLnBrk="0" hangingPunct="1">
              <a:defRPr sz="288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194560" algn="l" defTabSz="731520" rtl="0" eaLnBrk="1" latinLnBrk="0" hangingPunct="1">
              <a:defRPr sz="288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926080" algn="l" defTabSz="731520" rtl="0" eaLnBrk="1" latinLnBrk="0" hangingPunct="1">
              <a:defRPr sz="288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657600" algn="l" defTabSz="731520" rtl="0" eaLnBrk="1" latinLnBrk="0" hangingPunct="1">
              <a:defRPr sz="288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4389120" algn="l" defTabSz="731520" rtl="0" eaLnBrk="1" latinLnBrk="0" hangingPunct="1">
              <a:defRPr sz="288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5120640" algn="l" defTabSz="731520" rtl="0" eaLnBrk="1" latinLnBrk="0" hangingPunct="1">
              <a:defRPr sz="288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5852160" algn="l" defTabSz="731520" rtl="0" eaLnBrk="1" latinLnBrk="0" hangingPunct="1">
              <a:defRPr sz="288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kumimoji="1" lang="ja-JP" altLang="en-US" sz="1600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42" name="正方形/長方形 441">
            <a:extLst>
              <a:ext uri="{FF2B5EF4-FFF2-40B4-BE49-F238E27FC236}">
                <a16:creationId xmlns:a16="http://schemas.microsoft.com/office/drawing/2014/main" id="{1780B2C7-3C01-15CC-21B5-09C199C5AA48}"/>
              </a:ext>
            </a:extLst>
          </p:cNvPr>
          <p:cNvSpPr/>
          <p:nvPr/>
        </p:nvSpPr>
        <p:spPr>
          <a:xfrm>
            <a:off x="12603846" y="4377993"/>
            <a:ext cx="1305382" cy="1061487"/>
          </a:xfrm>
          <a:prstGeom prst="rect">
            <a:avLst/>
          </a:prstGeom>
          <a:solidFill>
            <a:srgbClr val="45DAFF">
              <a:alpha val="30196"/>
            </a:srgbClr>
          </a:solidFill>
          <a:ln w="28575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en-US"/>
            </a:defPPr>
            <a:lvl1pPr marL="0" algn="l" defTabSz="731520" rtl="0" eaLnBrk="1" latinLnBrk="0" hangingPunct="1">
              <a:defRPr sz="288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31520" algn="l" defTabSz="731520" rtl="0" eaLnBrk="1" latinLnBrk="0" hangingPunct="1">
              <a:defRPr sz="288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463040" algn="l" defTabSz="731520" rtl="0" eaLnBrk="1" latinLnBrk="0" hangingPunct="1">
              <a:defRPr sz="288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194560" algn="l" defTabSz="731520" rtl="0" eaLnBrk="1" latinLnBrk="0" hangingPunct="1">
              <a:defRPr sz="288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926080" algn="l" defTabSz="731520" rtl="0" eaLnBrk="1" latinLnBrk="0" hangingPunct="1">
              <a:defRPr sz="288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657600" algn="l" defTabSz="731520" rtl="0" eaLnBrk="1" latinLnBrk="0" hangingPunct="1">
              <a:defRPr sz="288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4389120" algn="l" defTabSz="731520" rtl="0" eaLnBrk="1" latinLnBrk="0" hangingPunct="1">
              <a:defRPr sz="288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5120640" algn="l" defTabSz="731520" rtl="0" eaLnBrk="1" latinLnBrk="0" hangingPunct="1">
              <a:defRPr sz="288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5852160" algn="l" defTabSz="731520" rtl="0" eaLnBrk="1" latinLnBrk="0" hangingPunct="1">
              <a:defRPr sz="288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kumimoji="1" lang="ja-JP" altLang="en-US" sz="1600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43" name="正方形/長方形 442">
            <a:extLst>
              <a:ext uri="{FF2B5EF4-FFF2-40B4-BE49-F238E27FC236}">
                <a16:creationId xmlns:a16="http://schemas.microsoft.com/office/drawing/2014/main" id="{DB191409-3F2F-06B6-5BB6-B3F4FD026E1E}"/>
              </a:ext>
            </a:extLst>
          </p:cNvPr>
          <p:cNvSpPr/>
          <p:nvPr/>
        </p:nvSpPr>
        <p:spPr>
          <a:xfrm>
            <a:off x="11793080" y="3316510"/>
            <a:ext cx="2101051" cy="1061487"/>
          </a:xfrm>
          <a:prstGeom prst="rect">
            <a:avLst/>
          </a:prstGeom>
          <a:solidFill>
            <a:srgbClr val="45DAFF">
              <a:alpha val="30196"/>
            </a:srgbClr>
          </a:solidFill>
          <a:ln w="28575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en-US"/>
            </a:defPPr>
            <a:lvl1pPr marL="0" algn="l" defTabSz="731520" rtl="0" eaLnBrk="1" latinLnBrk="0" hangingPunct="1">
              <a:defRPr sz="288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31520" algn="l" defTabSz="731520" rtl="0" eaLnBrk="1" latinLnBrk="0" hangingPunct="1">
              <a:defRPr sz="288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463040" algn="l" defTabSz="731520" rtl="0" eaLnBrk="1" latinLnBrk="0" hangingPunct="1">
              <a:defRPr sz="288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194560" algn="l" defTabSz="731520" rtl="0" eaLnBrk="1" latinLnBrk="0" hangingPunct="1">
              <a:defRPr sz="288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926080" algn="l" defTabSz="731520" rtl="0" eaLnBrk="1" latinLnBrk="0" hangingPunct="1">
              <a:defRPr sz="288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657600" algn="l" defTabSz="731520" rtl="0" eaLnBrk="1" latinLnBrk="0" hangingPunct="1">
              <a:defRPr sz="288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4389120" algn="l" defTabSz="731520" rtl="0" eaLnBrk="1" latinLnBrk="0" hangingPunct="1">
              <a:defRPr sz="288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5120640" algn="l" defTabSz="731520" rtl="0" eaLnBrk="1" latinLnBrk="0" hangingPunct="1">
              <a:defRPr sz="288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5852160" algn="l" defTabSz="731520" rtl="0" eaLnBrk="1" latinLnBrk="0" hangingPunct="1">
              <a:defRPr sz="288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kumimoji="1" lang="ja-JP" altLang="en-US" sz="1600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44" name="正方形/長方形 443">
            <a:extLst>
              <a:ext uri="{FF2B5EF4-FFF2-40B4-BE49-F238E27FC236}">
                <a16:creationId xmlns:a16="http://schemas.microsoft.com/office/drawing/2014/main" id="{FD5F6A31-49CC-187F-E748-509B8CD69367}"/>
              </a:ext>
            </a:extLst>
          </p:cNvPr>
          <p:cNvSpPr/>
          <p:nvPr/>
        </p:nvSpPr>
        <p:spPr>
          <a:xfrm>
            <a:off x="6217425" y="2341861"/>
            <a:ext cx="5576777" cy="2036135"/>
          </a:xfrm>
          <a:prstGeom prst="rect">
            <a:avLst/>
          </a:prstGeom>
          <a:solidFill>
            <a:srgbClr val="45DAFF">
              <a:alpha val="30196"/>
            </a:srgbClr>
          </a:solidFill>
          <a:ln w="28575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en-US"/>
            </a:defPPr>
            <a:lvl1pPr marL="0" algn="l" defTabSz="731520" rtl="0" eaLnBrk="1" latinLnBrk="0" hangingPunct="1">
              <a:defRPr sz="288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31520" algn="l" defTabSz="731520" rtl="0" eaLnBrk="1" latinLnBrk="0" hangingPunct="1">
              <a:defRPr sz="288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463040" algn="l" defTabSz="731520" rtl="0" eaLnBrk="1" latinLnBrk="0" hangingPunct="1">
              <a:defRPr sz="288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194560" algn="l" defTabSz="731520" rtl="0" eaLnBrk="1" latinLnBrk="0" hangingPunct="1">
              <a:defRPr sz="288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926080" algn="l" defTabSz="731520" rtl="0" eaLnBrk="1" latinLnBrk="0" hangingPunct="1">
              <a:defRPr sz="288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657600" algn="l" defTabSz="731520" rtl="0" eaLnBrk="1" latinLnBrk="0" hangingPunct="1">
              <a:defRPr sz="288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4389120" algn="l" defTabSz="731520" rtl="0" eaLnBrk="1" latinLnBrk="0" hangingPunct="1">
              <a:defRPr sz="288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5120640" algn="l" defTabSz="731520" rtl="0" eaLnBrk="1" latinLnBrk="0" hangingPunct="1">
              <a:defRPr sz="288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5852160" algn="l" defTabSz="731520" rtl="0" eaLnBrk="1" latinLnBrk="0" hangingPunct="1">
              <a:defRPr sz="288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kumimoji="1" lang="ja-JP" altLang="en-US" sz="160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データ共有</a:t>
            </a:r>
            <a:r>
              <a:rPr kumimoji="1" lang="en-US" altLang="ja-JP" sz="16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_</a:t>
            </a:r>
            <a:r>
              <a:rPr kumimoji="1" lang="ja-JP" altLang="en-US" sz="160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複数</a:t>
            </a:r>
            <a:r>
              <a:rPr kumimoji="1" lang="ja-JP" altLang="en-US" sz="16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組織データ分離格納方法</a:t>
            </a:r>
          </a:p>
        </p:txBody>
      </p:sp>
      <p:sp>
        <p:nvSpPr>
          <p:cNvPr id="445" name="正方形/長方形 444">
            <a:extLst>
              <a:ext uri="{FF2B5EF4-FFF2-40B4-BE49-F238E27FC236}">
                <a16:creationId xmlns:a16="http://schemas.microsoft.com/office/drawing/2014/main" id="{4B786672-9913-10AE-933B-E24A465FE742}"/>
              </a:ext>
            </a:extLst>
          </p:cNvPr>
          <p:cNvSpPr/>
          <p:nvPr/>
        </p:nvSpPr>
        <p:spPr>
          <a:xfrm>
            <a:off x="11810803" y="7938130"/>
            <a:ext cx="1624384" cy="643270"/>
          </a:xfrm>
          <a:prstGeom prst="rect">
            <a:avLst/>
          </a:prstGeom>
          <a:solidFill>
            <a:srgbClr val="45DAFF">
              <a:alpha val="30196"/>
            </a:srgbClr>
          </a:solidFill>
          <a:ln w="28575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en-US"/>
            </a:defPPr>
            <a:lvl1pPr marL="0" algn="l" defTabSz="731520" rtl="0" eaLnBrk="1" latinLnBrk="0" hangingPunct="1">
              <a:defRPr sz="288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31520" algn="l" defTabSz="731520" rtl="0" eaLnBrk="1" latinLnBrk="0" hangingPunct="1">
              <a:defRPr sz="288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463040" algn="l" defTabSz="731520" rtl="0" eaLnBrk="1" latinLnBrk="0" hangingPunct="1">
              <a:defRPr sz="288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194560" algn="l" defTabSz="731520" rtl="0" eaLnBrk="1" latinLnBrk="0" hangingPunct="1">
              <a:defRPr sz="288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926080" algn="l" defTabSz="731520" rtl="0" eaLnBrk="1" latinLnBrk="0" hangingPunct="1">
              <a:defRPr sz="288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657600" algn="l" defTabSz="731520" rtl="0" eaLnBrk="1" latinLnBrk="0" hangingPunct="1">
              <a:defRPr sz="288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4389120" algn="l" defTabSz="731520" rtl="0" eaLnBrk="1" latinLnBrk="0" hangingPunct="1">
              <a:defRPr sz="288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5120640" algn="l" defTabSz="731520" rtl="0" eaLnBrk="1" latinLnBrk="0" hangingPunct="1">
              <a:defRPr sz="288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5852160" algn="l" defTabSz="731520" rtl="0" eaLnBrk="1" latinLnBrk="0" hangingPunct="1">
              <a:defRPr sz="288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kumimoji="1" lang="ja-JP" altLang="en-US" sz="1600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46" name="正方形/長方形 445">
            <a:extLst>
              <a:ext uri="{FF2B5EF4-FFF2-40B4-BE49-F238E27FC236}">
                <a16:creationId xmlns:a16="http://schemas.microsoft.com/office/drawing/2014/main" id="{35825489-02C3-7608-4618-23B0F4F8EB6C}"/>
              </a:ext>
            </a:extLst>
          </p:cNvPr>
          <p:cNvSpPr/>
          <p:nvPr/>
        </p:nvSpPr>
        <p:spPr>
          <a:xfrm>
            <a:off x="4348493" y="7939903"/>
            <a:ext cx="1624384" cy="643270"/>
          </a:xfrm>
          <a:prstGeom prst="rect">
            <a:avLst/>
          </a:prstGeom>
          <a:solidFill>
            <a:srgbClr val="45DAFF">
              <a:alpha val="30196"/>
            </a:srgbClr>
          </a:solidFill>
          <a:ln w="28575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en-US"/>
            </a:defPPr>
            <a:lvl1pPr marL="0" algn="l" defTabSz="731520" rtl="0" eaLnBrk="1" latinLnBrk="0" hangingPunct="1">
              <a:defRPr sz="288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31520" algn="l" defTabSz="731520" rtl="0" eaLnBrk="1" latinLnBrk="0" hangingPunct="1">
              <a:defRPr sz="288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463040" algn="l" defTabSz="731520" rtl="0" eaLnBrk="1" latinLnBrk="0" hangingPunct="1">
              <a:defRPr sz="288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194560" algn="l" defTabSz="731520" rtl="0" eaLnBrk="1" latinLnBrk="0" hangingPunct="1">
              <a:defRPr sz="288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926080" algn="l" defTabSz="731520" rtl="0" eaLnBrk="1" latinLnBrk="0" hangingPunct="1">
              <a:defRPr sz="288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657600" algn="l" defTabSz="731520" rtl="0" eaLnBrk="1" latinLnBrk="0" hangingPunct="1">
              <a:defRPr sz="288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4389120" algn="l" defTabSz="731520" rtl="0" eaLnBrk="1" latinLnBrk="0" hangingPunct="1">
              <a:defRPr sz="288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5120640" algn="l" defTabSz="731520" rtl="0" eaLnBrk="1" latinLnBrk="0" hangingPunct="1">
              <a:defRPr sz="288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5852160" algn="l" defTabSz="731520" rtl="0" eaLnBrk="1" latinLnBrk="0" hangingPunct="1">
              <a:defRPr sz="288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kumimoji="1" lang="ja-JP" altLang="en-US" sz="1600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47" name="正方形/長方形 446">
            <a:extLst>
              <a:ext uri="{FF2B5EF4-FFF2-40B4-BE49-F238E27FC236}">
                <a16:creationId xmlns:a16="http://schemas.microsoft.com/office/drawing/2014/main" id="{B24FD6B2-C3AE-1AAF-B34D-95786A87797F}"/>
              </a:ext>
            </a:extLst>
          </p:cNvPr>
          <p:cNvSpPr/>
          <p:nvPr/>
        </p:nvSpPr>
        <p:spPr>
          <a:xfrm>
            <a:off x="5243399" y="4377034"/>
            <a:ext cx="7369510" cy="3561591"/>
          </a:xfrm>
          <a:prstGeom prst="rect">
            <a:avLst/>
          </a:prstGeom>
          <a:solidFill>
            <a:srgbClr val="45DAFF">
              <a:alpha val="30196"/>
            </a:srgbClr>
          </a:solidFill>
          <a:ln w="28575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en-US"/>
            </a:defPPr>
            <a:lvl1pPr marL="0" algn="l" defTabSz="731520" rtl="0" eaLnBrk="1" latinLnBrk="0" hangingPunct="1">
              <a:defRPr sz="288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31520" algn="l" defTabSz="731520" rtl="0" eaLnBrk="1" latinLnBrk="0" hangingPunct="1">
              <a:defRPr sz="288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463040" algn="l" defTabSz="731520" rtl="0" eaLnBrk="1" latinLnBrk="0" hangingPunct="1">
              <a:defRPr sz="288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194560" algn="l" defTabSz="731520" rtl="0" eaLnBrk="1" latinLnBrk="0" hangingPunct="1">
              <a:defRPr sz="288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926080" algn="l" defTabSz="731520" rtl="0" eaLnBrk="1" latinLnBrk="0" hangingPunct="1">
              <a:defRPr sz="288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657600" algn="l" defTabSz="731520" rtl="0" eaLnBrk="1" latinLnBrk="0" hangingPunct="1">
              <a:defRPr sz="288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4389120" algn="l" defTabSz="731520" rtl="0" eaLnBrk="1" latinLnBrk="0" hangingPunct="1">
              <a:defRPr sz="288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5120640" algn="l" defTabSz="731520" rtl="0" eaLnBrk="1" latinLnBrk="0" hangingPunct="1">
              <a:defRPr sz="288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5852160" algn="l" defTabSz="731520" rtl="0" eaLnBrk="1" latinLnBrk="0" hangingPunct="1">
              <a:defRPr sz="288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kumimoji="1" lang="ja-JP" altLang="en-US" sz="1600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48" name="Rectangle 78">
            <a:extLst>
              <a:ext uri="{FF2B5EF4-FFF2-40B4-BE49-F238E27FC236}">
                <a16:creationId xmlns:a16="http://schemas.microsoft.com/office/drawing/2014/main" id="{90ECC2C4-B1FB-7A72-DDE6-73E6D47BB5D3}"/>
              </a:ext>
            </a:extLst>
          </p:cNvPr>
          <p:cNvSpPr/>
          <p:nvPr/>
        </p:nvSpPr>
        <p:spPr>
          <a:xfrm>
            <a:off x="3761790" y="2224903"/>
            <a:ext cx="10332256" cy="7107865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2920" tIns="9144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AWS Cloud</a:t>
            </a:r>
          </a:p>
        </p:txBody>
      </p:sp>
      <p:pic>
        <p:nvPicPr>
          <p:cNvPr id="449" name="Graphic 79">
            <a:extLst>
              <a:ext uri="{FF2B5EF4-FFF2-40B4-BE49-F238E27FC236}">
                <a16:creationId xmlns:a16="http://schemas.microsoft.com/office/drawing/2014/main" id="{8004A5E5-E16E-651F-7C75-472443A9C7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766007" y="2229378"/>
            <a:ext cx="381000" cy="381000"/>
          </a:xfrm>
          <a:prstGeom prst="rect">
            <a:avLst/>
          </a:prstGeom>
        </p:spPr>
      </p:pic>
      <p:sp>
        <p:nvSpPr>
          <p:cNvPr id="450" name="TextBox 9">
            <a:extLst>
              <a:ext uri="{FF2B5EF4-FFF2-40B4-BE49-F238E27FC236}">
                <a16:creationId xmlns:a16="http://schemas.microsoft.com/office/drawing/2014/main" id="{228591BC-BC6D-6B4D-FA5A-D81354BE89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9730" y="7223843"/>
            <a:ext cx="16776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600" dirty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Amazon S3</a:t>
            </a:r>
          </a:p>
          <a:p>
            <a:pPr algn="ctr"/>
            <a:r>
              <a:rPr lang="ja-JP" altLang="en-US" sz="600" dirty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共有対象データ</a:t>
            </a:r>
            <a:endParaRPr lang="en-US" altLang="ja-JP" sz="600" dirty="0">
              <a:latin typeface="Arial" panose="020B0604020202020204" pitchFamily="34" charset="0"/>
              <a:ea typeface="Amazon Ember" panose="020B0603020204020204" pitchFamily="34" charset="0"/>
              <a:cs typeface="Arial" panose="020B0604020202020204" pitchFamily="34" charset="0"/>
            </a:endParaRPr>
          </a:p>
          <a:p>
            <a:pPr algn="ctr"/>
            <a:r>
              <a:rPr lang="ja-JP" altLang="en-US" sz="600" dirty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保存ストレージ</a:t>
            </a:r>
            <a:endParaRPr lang="en-US" altLang="en-US" sz="600" dirty="0">
              <a:latin typeface="Arial" panose="020B0604020202020204" pitchFamily="34" charset="0"/>
              <a:ea typeface="Amazon Ember" panose="020B0603020204020204" pitchFamily="34" charset="0"/>
              <a:cs typeface="Arial" panose="020B0604020202020204" pitchFamily="34" charset="0"/>
            </a:endParaRPr>
          </a:p>
        </p:txBody>
      </p:sp>
      <p:sp>
        <p:nvSpPr>
          <p:cNvPr id="451" name="Rectangle 47">
            <a:extLst>
              <a:ext uri="{FF2B5EF4-FFF2-40B4-BE49-F238E27FC236}">
                <a16:creationId xmlns:a16="http://schemas.microsoft.com/office/drawing/2014/main" id="{9DE673CB-E31F-98AF-27B6-AA76295C5E47}"/>
              </a:ext>
            </a:extLst>
          </p:cNvPr>
          <p:cNvSpPr/>
          <p:nvPr/>
        </p:nvSpPr>
        <p:spPr>
          <a:xfrm>
            <a:off x="3840697" y="2640151"/>
            <a:ext cx="5004000" cy="6645349"/>
          </a:xfrm>
          <a:prstGeom prst="rect">
            <a:avLst/>
          </a:prstGeom>
          <a:noFill/>
          <a:ln w="15875">
            <a:solidFill>
              <a:srgbClr val="E715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91440"/>
          <a:lstStyle/>
          <a:p>
            <a:pPr>
              <a:defRPr/>
            </a:pP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AWS account</a:t>
            </a:r>
            <a:r>
              <a:rPr lang="ja-JP" alt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（組織</a:t>
            </a:r>
            <a:r>
              <a:rPr lang="en-US" altLang="ja-JP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ja-JP" alt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）（</a:t>
            </a:r>
            <a:r>
              <a:rPr lang="en-US" altLang="ja-JP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Publisher/Consumer</a:t>
            </a:r>
            <a:r>
              <a:rPr lang="ja-JP" alt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）</a:t>
            </a:r>
            <a:endParaRPr lang="en-US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52" name="Graphic 4">
            <a:extLst>
              <a:ext uri="{FF2B5EF4-FFF2-40B4-BE49-F238E27FC236}">
                <a16:creationId xmlns:a16="http://schemas.microsoft.com/office/drawing/2014/main" id="{84F9E629-E636-100F-0D20-D664CB61B0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3844921" y="2647213"/>
            <a:ext cx="227985" cy="227985"/>
          </a:xfrm>
          <a:prstGeom prst="rect">
            <a:avLst/>
          </a:prstGeom>
        </p:spPr>
      </p:pic>
      <p:sp>
        <p:nvSpPr>
          <p:cNvPr id="453" name="Rectangle 6">
            <a:extLst>
              <a:ext uri="{FF2B5EF4-FFF2-40B4-BE49-F238E27FC236}">
                <a16:creationId xmlns:a16="http://schemas.microsoft.com/office/drawing/2014/main" id="{F06EECF1-D3EF-72BF-219E-CEAD2F374760}"/>
              </a:ext>
            </a:extLst>
          </p:cNvPr>
          <p:cNvSpPr/>
          <p:nvPr/>
        </p:nvSpPr>
        <p:spPr>
          <a:xfrm>
            <a:off x="5242468" y="5100056"/>
            <a:ext cx="2965364" cy="2862081"/>
          </a:xfrm>
          <a:prstGeom prst="rect">
            <a:avLst/>
          </a:prstGeom>
          <a:noFill/>
          <a:ln w="15875">
            <a:solidFill>
              <a:srgbClr val="8C4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91440"/>
          <a:lstStyle/>
          <a:p>
            <a:pPr>
              <a:defRPr/>
            </a:pPr>
            <a:r>
              <a:rPr lang="en-US" altLang="ja-JP" sz="8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AWS Lake Formation</a:t>
            </a:r>
            <a:endParaRPr lang="ja-JP" altLang="en-US" sz="80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54" name="Graphic 9">
            <a:extLst>
              <a:ext uri="{FF2B5EF4-FFF2-40B4-BE49-F238E27FC236}">
                <a16:creationId xmlns:a16="http://schemas.microsoft.com/office/drawing/2014/main" id="{EA2F3999-62C0-05F9-E653-1CA56755D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 bwMode="auto">
          <a:xfrm>
            <a:off x="5249320" y="5102787"/>
            <a:ext cx="230660" cy="230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5" name="Rectangle 47">
            <a:extLst>
              <a:ext uri="{FF2B5EF4-FFF2-40B4-BE49-F238E27FC236}">
                <a16:creationId xmlns:a16="http://schemas.microsoft.com/office/drawing/2014/main" id="{4E150E98-9DE4-CA6E-8E0C-8A0A50B9EB1A}"/>
              </a:ext>
            </a:extLst>
          </p:cNvPr>
          <p:cNvSpPr/>
          <p:nvPr/>
        </p:nvSpPr>
        <p:spPr>
          <a:xfrm>
            <a:off x="8982604" y="2639574"/>
            <a:ext cx="5004000" cy="6645349"/>
          </a:xfrm>
          <a:prstGeom prst="rect">
            <a:avLst/>
          </a:prstGeom>
          <a:noFill/>
          <a:ln w="15875">
            <a:solidFill>
              <a:srgbClr val="E715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91440"/>
          <a:lstStyle/>
          <a:p>
            <a:pPr>
              <a:defRPr/>
            </a:pP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AWS account</a:t>
            </a:r>
            <a:r>
              <a:rPr lang="ja-JP" alt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（組織</a:t>
            </a:r>
            <a:r>
              <a:rPr lang="en-US" altLang="ja-JP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ja-JP" alt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）（</a:t>
            </a:r>
            <a:r>
              <a:rPr lang="en-US" altLang="ja-JP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Publisher/Consumer</a:t>
            </a:r>
            <a:r>
              <a:rPr lang="ja-JP" alt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）</a:t>
            </a:r>
            <a:endParaRPr lang="en-US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56" name="Graphic 4">
            <a:extLst>
              <a:ext uri="{FF2B5EF4-FFF2-40B4-BE49-F238E27FC236}">
                <a16:creationId xmlns:a16="http://schemas.microsoft.com/office/drawing/2014/main" id="{315705ED-BF8B-41F3-6C44-9AE9C68685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982605" y="2646635"/>
            <a:ext cx="227985" cy="227985"/>
          </a:xfrm>
          <a:prstGeom prst="rect">
            <a:avLst/>
          </a:prstGeom>
        </p:spPr>
      </p:pic>
      <p:cxnSp>
        <p:nvCxnSpPr>
          <p:cNvPr id="457" name="直線矢印コネクタ 456">
            <a:extLst>
              <a:ext uri="{FF2B5EF4-FFF2-40B4-BE49-F238E27FC236}">
                <a16:creationId xmlns:a16="http://schemas.microsoft.com/office/drawing/2014/main" id="{01F1B291-A390-DF11-6D61-58BD1DCA898A}"/>
              </a:ext>
            </a:extLst>
          </p:cNvPr>
          <p:cNvCxnSpPr>
            <a:cxnSpLocks/>
          </p:cNvCxnSpPr>
          <p:nvPr/>
        </p:nvCxnSpPr>
        <p:spPr>
          <a:xfrm>
            <a:off x="7842115" y="5917052"/>
            <a:ext cx="900862" cy="2894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8" name="Rectangle 6">
            <a:extLst>
              <a:ext uri="{FF2B5EF4-FFF2-40B4-BE49-F238E27FC236}">
                <a16:creationId xmlns:a16="http://schemas.microsoft.com/office/drawing/2014/main" id="{32D2B30D-F338-6116-D2CB-06C5A6AC7008}"/>
              </a:ext>
            </a:extLst>
          </p:cNvPr>
          <p:cNvSpPr/>
          <p:nvPr/>
        </p:nvSpPr>
        <p:spPr>
          <a:xfrm>
            <a:off x="9608113" y="5096006"/>
            <a:ext cx="2940265" cy="2870131"/>
          </a:xfrm>
          <a:prstGeom prst="rect">
            <a:avLst/>
          </a:prstGeom>
          <a:noFill/>
          <a:ln w="15875">
            <a:solidFill>
              <a:srgbClr val="8C4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91440"/>
          <a:lstStyle/>
          <a:p>
            <a:pPr>
              <a:defRPr/>
            </a:pPr>
            <a:r>
              <a:rPr lang="en-US" altLang="ja-JP" sz="8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AWS Lake Formation</a:t>
            </a:r>
            <a:endParaRPr lang="ja-JP" altLang="en-US" sz="80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59" name="Graphic 9">
            <a:extLst>
              <a:ext uri="{FF2B5EF4-FFF2-40B4-BE49-F238E27FC236}">
                <a16:creationId xmlns:a16="http://schemas.microsoft.com/office/drawing/2014/main" id="{7109783A-0A72-23C7-BC52-83BC82584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 bwMode="auto">
          <a:xfrm>
            <a:off x="9615465" y="5098736"/>
            <a:ext cx="230660" cy="230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" name="TextBox 16">
            <a:extLst>
              <a:ext uri="{FF2B5EF4-FFF2-40B4-BE49-F238E27FC236}">
                <a16:creationId xmlns:a16="http://schemas.microsoft.com/office/drawing/2014/main" id="{82A5A387-37CB-1B28-24EA-78F19E1364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0625" y="6040468"/>
            <a:ext cx="12358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600" dirty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Crawler</a:t>
            </a:r>
          </a:p>
          <a:p>
            <a:pPr algn="ctr" eaLnBrk="1" hangingPunct="1"/>
            <a:r>
              <a:rPr lang="ja-JP" altLang="en-US" sz="600" dirty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共有対象データカタログ</a:t>
            </a:r>
            <a:endParaRPr lang="en-US" altLang="ja-JP" sz="600" dirty="0">
              <a:latin typeface="Arial" panose="020B0604020202020204" pitchFamily="34" charset="0"/>
              <a:ea typeface="Amazon Ember" panose="020B0603020204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ja-JP" altLang="en-US" sz="600" dirty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作成クローラー</a:t>
            </a:r>
            <a:endParaRPr lang="en-US" altLang="en-US" sz="600" dirty="0">
              <a:latin typeface="Arial" panose="020B0604020202020204" pitchFamily="34" charset="0"/>
              <a:ea typeface="Amazon Ember" panose="020B0603020204020204" pitchFamily="34" charset="0"/>
              <a:cs typeface="Arial" panose="020B0604020202020204" pitchFamily="34" charset="0"/>
            </a:endParaRPr>
          </a:p>
        </p:txBody>
      </p:sp>
      <p:pic>
        <p:nvPicPr>
          <p:cNvPr id="461" name="Graphic 28">
            <a:extLst>
              <a:ext uri="{FF2B5EF4-FFF2-40B4-BE49-F238E27FC236}">
                <a16:creationId xmlns:a16="http://schemas.microsoft.com/office/drawing/2014/main" id="{9D73AAAA-5469-E66D-FA76-4AE74FB3C0E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557565" y="5760007"/>
            <a:ext cx="341932" cy="341932"/>
          </a:xfrm>
          <a:prstGeom prst="rect">
            <a:avLst/>
          </a:prstGeom>
        </p:spPr>
      </p:pic>
      <p:pic>
        <p:nvPicPr>
          <p:cNvPr id="462" name="Graphic 8">
            <a:extLst>
              <a:ext uri="{FF2B5EF4-FFF2-40B4-BE49-F238E27FC236}">
                <a16:creationId xmlns:a16="http://schemas.microsoft.com/office/drawing/2014/main" id="{EE1AD239-3818-4B03-A329-0985DB4388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 bwMode="auto">
          <a:xfrm>
            <a:off x="5552468" y="6915417"/>
            <a:ext cx="352126" cy="352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3" name="Rectangle 6">
            <a:extLst>
              <a:ext uri="{FF2B5EF4-FFF2-40B4-BE49-F238E27FC236}">
                <a16:creationId xmlns:a16="http://schemas.microsoft.com/office/drawing/2014/main" id="{D31F719E-340B-9244-64D3-E72DBA19CAA0}"/>
              </a:ext>
            </a:extLst>
          </p:cNvPr>
          <p:cNvSpPr/>
          <p:nvPr/>
        </p:nvSpPr>
        <p:spPr>
          <a:xfrm>
            <a:off x="6258984" y="5349850"/>
            <a:ext cx="1810428" cy="2485553"/>
          </a:xfrm>
          <a:prstGeom prst="rect">
            <a:avLst/>
          </a:prstGeom>
          <a:noFill/>
          <a:ln w="15875">
            <a:solidFill>
              <a:srgbClr val="8C4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4000" tIns="91440"/>
          <a:lstStyle/>
          <a:p>
            <a:pPr>
              <a:defRPr/>
            </a:pPr>
            <a:r>
              <a:rPr lang="en-US" altLang="ja-JP" sz="6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AWS Glue Data Catalog </a:t>
            </a:r>
            <a:r>
              <a:rPr lang="ja-JP" altLang="en-US" sz="6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データカタログ</a:t>
            </a:r>
          </a:p>
        </p:txBody>
      </p:sp>
      <p:pic>
        <p:nvPicPr>
          <p:cNvPr id="464" name="Graphic 29">
            <a:extLst>
              <a:ext uri="{FF2B5EF4-FFF2-40B4-BE49-F238E27FC236}">
                <a16:creationId xmlns:a16="http://schemas.microsoft.com/office/drawing/2014/main" id="{DD7F57D7-A190-3D18-455D-448C0EAD856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233568" y="5355254"/>
            <a:ext cx="214688" cy="214688"/>
          </a:xfrm>
          <a:prstGeom prst="rect">
            <a:avLst/>
          </a:prstGeom>
        </p:spPr>
      </p:pic>
      <p:grpSp>
        <p:nvGrpSpPr>
          <p:cNvPr id="465" name="グループ化 464">
            <a:extLst>
              <a:ext uri="{FF2B5EF4-FFF2-40B4-BE49-F238E27FC236}">
                <a16:creationId xmlns:a16="http://schemas.microsoft.com/office/drawing/2014/main" id="{1BD5C19E-6F58-6BA1-8FD2-B7D689AF6DEC}"/>
              </a:ext>
            </a:extLst>
          </p:cNvPr>
          <p:cNvGrpSpPr/>
          <p:nvPr/>
        </p:nvGrpSpPr>
        <p:grpSpPr>
          <a:xfrm>
            <a:off x="6521879" y="5584618"/>
            <a:ext cx="1320236" cy="664868"/>
            <a:chOff x="3009090" y="4918861"/>
            <a:chExt cx="1765300" cy="889002"/>
          </a:xfrm>
        </p:grpSpPr>
        <p:sp>
          <p:nvSpPr>
            <p:cNvPr id="466" name="Rectangle 13">
              <a:extLst>
                <a:ext uri="{FF2B5EF4-FFF2-40B4-BE49-F238E27FC236}">
                  <a16:creationId xmlns:a16="http://schemas.microsoft.com/office/drawing/2014/main" id="{485E8EE6-C613-CF23-07B9-A37B6C042CC3}"/>
                </a:ext>
              </a:extLst>
            </p:cNvPr>
            <p:cNvSpPr/>
            <p:nvPr/>
          </p:nvSpPr>
          <p:spPr>
            <a:xfrm>
              <a:off x="3009090" y="4918861"/>
              <a:ext cx="1765300" cy="88900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5875">
              <a:solidFill>
                <a:srgbClr val="7D899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/>
            <a:lstStyle/>
            <a:p>
              <a:pPr algn="ctr">
                <a:defRPr/>
              </a:pPr>
              <a:r>
                <a:rPr lang="ja-JP" altLang="en-US" sz="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共有対象データカタログリソース（共有元）</a:t>
              </a:r>
              <a:endParaRPr lang="en-US" sz="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67" name="グループ化 466">
              <a:extLst>
                <a:ext uri="{FF2B5EF4-FFF2-40B4-BE49-F238E27FC236}">
                  <a16:creationId xmlns:a16="http://schemas.microsoft.com/office/drawing/2014/main" id="{5FAB7470-5998-1923-18DC-5A9CCC58911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131351" y="5207808"/>
              <a:ext cx="1520779" cy="538264"/>
              <a:chOff x="3631424" y="2675186"/>
              <a:chExt cx="1912334" cy="676851"/>
            </a:xfrm>
          </p:grpSpPr>
          <p:sp>
            <p:nvSpPr>
              <p:cNvPr id="468" name="TextBox 28">
                <a:extLst>
                  <a:ext uri="{FF2B5EF4-FFF2-40B4-BE49-F238E27FC236}">
                    <a16:creationId xmlns:a16="http://schemas.microsoft.com/office/drawing/2014/main" id="{25CE5EEE-11C0-01AF-B61F-AD31D1EFDA4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31424" y="3093293"/>
                <a:ext cx="1073151" cy="2587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/>
                <a:r>
                  <a:rPr lang="ja-JP" altLang="en-US" sz="400" dirty="0">
                    <a:latin typeface="Arial" panose="020B0604020202020204" pitchFamily="34" charset="0"/>
                    <a:cs typeface="Arial" panose="020B0604020202020204" pitchFamily="34" charset="0"/>
                  </a:rPr>
                  <a:t>データベース</a:t>
                </a:r>
                <a:endParaRPr lang="en-US" altLang="en-US" sz="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469" name="Graphic 122">
                <a:extLst>
                  <a:ext uri="{FF2B5EF4-FFF2-40B4-BE49-F238E27FC236}">
                    <a16:creationId xmlns:a16="http://schemas.microsoft.com/office/drawing/2014/main" id="{52B6D348-BDD7-51E6-AC79-E0973BC4E7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3939399" y="2675186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470" name="Graphic 16">
                <a:extLst>
                  <a:ext uri="{FF2B5EF4-FFF2-40B4-BE49-F238E27FC236}">
                    <a16:creationId xmlns:a16="http://schemas.microsoft.com/office/drawing/2014/main" id="{64D0D2A1-0D94-0485-CD46-86F58050972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rcRect/>
              <a:stretch/>
            </p:blipFill>
            <p:spPr bwMode="auto">
              <a:xfrm>
                <a:off x="4778583" y="2684175"/>
                <a:ext cx="45720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71" name="TextBox 33">
                <a:extLst>
                  <a:ext uri="{FF2B5EF4-FFF2-40B4-BE49-F238E27FC236}">
                    <a16:creationId xmlns:a16="http://schemas.microsoft.com/office/drawing/2014/main" id="{6773FD37-C18B-06C6-24B7-111D116A6AF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70607" y="3093293"/>
                <a:ext cx="1073151" cy="2587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/>
                <a:r>
                  <a:rPr lang="ja-JP" altLang="en-US" sz="400" dirty="0">
                    <a:latin typeface="Arial" panose="020B0604020202020204" pitchFamily="34" charset="0"/>
                    <a:cs typeface="Arial" panose="020B0604020202020204" pitchFamily="34" charset="0"/>
                  </a:rPr>
                  <a:t>テーブル</a:t>
                </a:r>
                <a:endParaRPr lang="en-US" altLang="en-US" sz="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472" name="Rectangle 6">
            <a:extLst>
              <a:ext uri="{FF2B5EF4-FFF2-40B4-BE49-F238E27FC236}">
                <a16:creationId xmlns:a16="http://schemas.microsoft.com/office/drawing/2014/main" id="{82BA92A8-93C6-1264-DE07-50E1EB0D9581}"/>
              </a:ext>
            </a:extLst>
          </p:cNvPr>
          <p:cNvSpPr/>
          <p:nvPr/>
        </p:nvSpPr>
        <p:spPr>
          <a:xfrm>
            <a:off x="9759016" y="5349850"/>
            <a:ext cx="1805338" cy="2486076"/>
          </a:xfrm>
          <a:prstGeom prst="rect">
            <a:avLst/>
          </a:prstGeom>
          <a:noFill/>
          <a:ln w="15875">
            <a:solidFill>
              <a:srgbClr val="8C4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4000" tIns="91440"/>
          <a:lstStyle/>
          <a:p>
            <a:pPr>
              <a:defRPr/>
            </a:pPr>
            <a:r>
              <a:rPr lang="en-US" altLang="ja-JP" sz="6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AWS Glue Data Catalog </a:t>
            </a:r>
            <a:r>
              <a:rPr lang="ja-JP" altLang="en-US" sz="6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データカタログ</a:t>
            </a:r>
          </a:p>
        </p:txBody>
      </p:sp>
      <p:pic>
        <p:nvPicPr>
          <p:cNvPr id="473" name="Graphic 29">
            <a:extLst>
              <a:ext uri="{FF2B5EF4-FFF2-40B4-BE49-F238E27FC236}">
                <a16:creationId xmlns:a16="http://schemas.microsoft.com/office/drawing/2014/main" id="{28CDEF70-C698-300C-3E87-7A53E26B471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755234" y="5361819"/>
            <a:ext cx="214688" cy="214688"/>
          </a:xfrm>
          <a:prstGeom prst="rect">
            <a:avLst/>
          </a:prstGeom>
        </p:spPr>
      </p:pic>
      <p:grpSp>
        <p:nvGrpSpPr>
          <p:cNvPr id="474" name="グループ化 473">
            <a:extLst>
              <a:ext uri="{FF2B5EF4-FFF2-40B4-BE49-F238E27FC236}">
                <a16:creationId xmlns:a16="http://schemas.microsoft.com/office/drawing/2014/main" id="{2CD0D96B-87A0-51C0-EB0C-C54012E75C72}"/>
              </a:ext>
            </a:extLst>
          </p:cNvPr>
          <p:cNvGrpSpPr/>
          <p:nvPr/>
        </p:nvGrpSpPr>
        <p:grpSpPr>
          <a:xfrm>
            <a:off x="9960683" y="5585124"/>
            <a:ext cx="1320236" cy="664868"/>
            <a:chOff x="7148846" y="5887412"/>
            <a:chExt cx="1765300" cy="889002"/>
          </a:xfrm>
        </p:grpSpPr>
        <p:sp>
          <p:nvSpPr>
            <p:cNvPr id="475" name="Rectangle 13">
              <a:extLst>
                <a:ext uri="{FF2B5EF4-FFF2-40B4-BE49-F238E27FC236}">
                  <a16:creationId xmlns:a16="http://schemas.microsoft.com/office/drawing/2014/main" id="{F1E74329-35C2-7491-7BAE-7AFC10D5D819}"/>
                </a:ext>
              </a:extLst>
            </p:cNvPr>
            <p:cNvSpPr/>
            <p:nvPr/>
          </p:nvSpPr>
          <p:spPr>
            <a:xfrm>
              <a:off x="7148846" y="5887412"/>
              <a:ext cx="1765300" cy="88900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5875">
              <a:solidFill>
                <a:srgbClr val="7D899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共有対象データカタログ</a:t>
              </a:r>
              <a:endParaRPr lang="en-US" altLang="ja-JP" sz="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リソースリンク（共有先）</a:t>
              </a:r>
              <a:endParaRPr lang="en-US" sz="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76" name="グループ化 475">
              <a:extLst>
                <a:ext uri="{FF2B5EF4-FFF2-40B4-BE49-F238E27FC236}">
                  <a16:creationId xmlns:a16="http://schemas.microsoft.com/office/drawing/2014/main" id="{72A0C4C2-0BA8-8837-7C10-AA30151DA18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271107" y="6218135"/>
              <a:ext cx="1520779" cy="538264"/>
              <a:chOff x="3631424" y="2675186"/>
              <a:chExt cx="1912334" cy="676851"/>
            </a:xfrm>
          </p:grpSpPr>
          <p:sp>
            <p:nvSpPr>
              <p:cNvPr id="477" name="TextBox 28">
                <a:extLst>
                  <a:ext uri="{FF2B5EF4-FFF2-40B4-BE49-F238E27FC236}">
                    <a16:creationId xmlns:a16="http://schemas.microsoft.com/office/drawing/2014/main" id="{F4967D4E-C89E-9DA0-9143-EBE902F13D1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31424" y="3093293"/>
                <a:ext cx="1073151" cy="2587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/>
                <a:r>
                  <a:rPr lang="ja-JP" altLang="en-US" sz="400" dirty="0">
                    <a:latin typeface="Arial" panose="020B0604020202020204" pitchFamily="34" charset="0"/>
                    <a:cs typeface="Arial" panose="020B0604020202020204" pitchFamily="34" charset="0"/>
                  </a:rPr>
                  <a:t>データベース</a:t>
                </a:r>
                <a:endParaRPr lang="en-US" altLang="en-US" sz="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478" name="Graphic 122">
                <a:extLst>
                  <a:ext uri="{FF2B5EF4-FFF2-40B4-BE49-F238E27FC236}">
                    <a16:creationId xmlns:a16="http://schemas.microsoft.com/office/drawing/2014/main" id="{E641FACE-951B-0472-D6B8-ED1BE257CB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3939399" y="2675186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479" name="Graphic 16">
                <a:extLst>
                  <a:ext uri="{FF2B5EF4-FFF2-40B4-BE49-F238E27FC236}">
                    <a16:creationId xmlns:a16="http://schemas.microsoft.com/office/drawing/2014/main" id="{7E8EBD9E-C08F-0F22-64F4-072A49CE97B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rcRect/>
              <a:stretch/>
            </p:blipFill>
            <p:spPr bwMode="auto">
              <a:xfrm>
                <a:off x="4778583" y="2684175"/>
                <a:ext cx="45720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80" name="TextBox 33">
                <a:extLst>
                  <a:ext uri="{FF2B5EF4-FFF2-40B4-BE49-F238E27FC236}">
                    <a16:creationId xmlns:a16="http://schemas.microsoft.com/office/drawing/2014/main" id="{7BE1AD3F-0BDE-F8CF-13B5-44223DCF988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70607" y="3093293"/>
                <a:ext cx="1073151" cy="2587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/>
                <a:r>
                  <a:rPr lang="ja-JP" altLang="en-US" sz="400" dirty="0">
                    <a:latin typeface="Arial" panose="020B0604020202020204" pitchFamily="34" charset="0"/>
                    <a:cs typeface="Arial" panose="020B0604020202020204" pitchFamily="34" charset="0"/>
                  </a:rPr>
                  <a:t>テーブル</a:t>
                </a:r>
                <a:endParaRPr lang="en-US" altLang="en-US" sz="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481" name="グループ化 480">
            <a:extLst>
              <a:ext uri="{FF2B5EF4-FFF2-40B4-BE49-F238E27FC236}">
                <a16:creationId xmlns:a16="http://schemas.microsoft.com/office/drawing/2014/main" id="{A77416F4-F2B6-CEC3-D25A-BB9B969DCCE8}"/>
              </a:ext>
            </a:extLst>
          </p:cNvPr>
          <p:cNvGrpSpPr/>
          <p:nvPr/>
        </p:nvGrpSpPr>
        <p:grpSpPr>
          <a:xfrm>
            <a:off x="9960683" y="6341244"/>
            <a:ext cx="1320236" cy="664868"/>
            <a:chOff x="3009090" y="4918861"/>
            <a:chExt cx="1765300" cy="889002"/>
          </a:xfrm>
        </p:grpSpPr>
        <p:sp>
          <p:nvSpPr>
            <p:cNvPr id="482" name="Rectangle 13">
              <a:extLst>
                <a:ext uri="{FF2B5EF4-FFF2-40B4-BE49-F238E27FC236}">
                  <a16:creationId xmlns:a16="http://schemas.microsoft.com/office/drawing/2014/main" id="{414DC73F-9E1B-2B2F-ECF1-75715A44A5EB}"/>
                </a:ext>
              </a:extLst>
            </p:cNvPr>
            <p:cNvSpPr/>
            <p:nvPr/>
          </p:nvSpPr>
          <p:spPr>
            <a:xfrm>
              <a:off x="3009090" y="4918861"/>
              <a:ext cx="1765300" cy="88900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5875">
              <a:solidFill>
                <a:srgbClr val="7D899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/>
            <a:lstStyle/>
            <a:p>
              <a:pPr algn="ctr">
                <a:defRPr/>
              </a:pPr>
              <a:r>
                <a:rPr lang="ja-JP" altLang="en-US" sz="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共有対象データカタログリソース（共有元）</a:t>
              </a:r>
              <a:endParaRPr lang="en-US" sz="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83" name="グループ化 482">
              <a:extLst>
                <a:ext uri="{FF2B5EF4-FFF2-40B4-BE49-F238E27FC236}">
                  <a16:creationId xmlns:a16="http://schemas.microsoft.com/office/drawing/2014/main" id="{2B36CAEC-7032-6904-8874-A673733B707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131351" y="5207808"/>
              <a:ext cx="1520779" cy="538264"/>
              <a:chOff x="3631424" y="2675186"/>
              <a:chExt cx="1912334" cy="676851"/>
            </a:xfrm>
          </p:grpSpPr>
          <p:sp>
            <p:nvSpPr>
              <p:cNvPr id="484" name="TextBox 28">
                <a:extLst>
                  <a:ext uri="{FF2B5EF4-FFF2-40B4-BE49-F238E27FC236}">
                    <a16:creationId xmlns:a16="http://schemas.microsoft.com/office/drawing/2014/main" id="{3FA30077-4E76-1F20-DAD6-5FB447FBEE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31424" y="3093293"/>
                <a:ext cx="1073151" cy="2587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/>
                <a:r>
                  <a:rPr lang="ja-JP" altLang="en-US" sz="400" dirty="0">
                    <a:latin typeface="Arial" panose="020B0604020202020204" pitchFamily="34" charset="0"/>
                    <a:cs typeface="Arial" panose="020B0604020202020204" pitchFamily="34" charset="0"/>
                  </a:rPr>
                  <a:t>データベース</a:t>
                </a:r>
                <a:endParaRPr lang="en-US" altLang="en-US" sz="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485" name="Graphic 122">
                <a:extLst>
                  <a:ext uri="{FF2B5EF4-FFF2-40B4-BE49-F238E27FC236}">
                    <a16:creationId xmlns:a16="http://schemas.microsoft.com/office/drawing/2014/main" id="{C6D29B6D-F119-88BD-A531-0E2FBCF0A7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3939399" y="2675186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486" name="Graphic 16">
                <a:extLst>
                  <a:ext uri="{FF2B5EF4-FFF2-40B4-BE49-F238E27FC236}">
                    <a16:creationId xmlns:a16="http://schemas.microsoft.com/office/drawing/2014/main" id="{6F14353A-B6BF-46BC-E421-2F41B918E0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rcRect/>
              <a:stretch/>
            </p:blipFill>
            <p:spPr bwMode="auto">
              <a:xfrm>
                <a:off x="4778583" y="2684175"/>
                <a:ext cx="45720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87" name="TextBox 33">
                <a:extLst>
                  <a:ext uri="{FF2B5EF4-FFF2-40B4-BE49-F238E27FC236}">
                    <a16:creationId xmlns:a16="http://schemas.microsoft.com/office/drawing/2014/main" id="{2D6947C5-87EB-98CD-A7E4-BF2734CB956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70607" y="3093293"/>
                <a:ext cx="1073151" cy="2587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/>
                <a:r>
                  <a:rPr lang="ja-JP" altLang="en-US" sz="400" dirty="0">
                    <a:latin typeface="Arial" panose="020B0604020202020204" pitchFamily="34" charset="0"/>
                    <a:cs typeface="Arial" panose="020B0604020202020204" pitchFamily="34" charset="0"/>
                  </a:rPr>
                  <a:t>テーブル</a:t>
                </a:r>
                <a:endParaRPr lang="en-US" altLang="en-US" sz="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488" name="グループ化 487">
            <a:extLst>
              <a:ext uri="{FF2B5EF4-FFF2-40B4-BE49-F238E27FC236}">
                <a16:creationId xmlns:a16="http://schemas.microsoft.com/office/drawing/2014/main" id="{43196210-8941-2932-2C4A-ADA2645DA745}"/>
              </a:ext>
            </a:extLst>
          </p:cNvPr>
          <p:cNvGrpSpPr/>
          <p:nvPr/>
        </p:nvGrpSpPr>
        <p:grpSpPr>
          <a:xfrm>
            <a:off x="6521879" y="6341875"/>
            <a:ext cx="1320236" cy="664868"/>
            <a:chOff x="7148846" y="5887412"/>
            <a:chExt cx="1765300" cy="889002"/>
          </a:xfrm>
        </p:grpSpPr>
        <p:sp>
          <p:nvSpPr>
            <p:cNvPr id="489" name="Rectangle 13">
              <a:extLst>
                <a:ext uri="{FF2B5EF4-FFF2-40B4-BE49-F238E27FC236}">
                  <a16:creationId xmlns:a16="http://schemas.microsoft.com/office/drawing/2014/main" id="{240263E8-4469-8118-6A8C-0ED3235CE0D6}"/>
                </a:ext>
              </a:extLst>
            </p:cNvPr>
            <p:cNvSpPr/>
            <p:nvPr/>
          </p:nvSpPr>
          <p:spPr>
            <a:xfrm>
              <a:off x="7148846" y="5887412"/>
              <a:ext cx="1765300" cy="88900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5875">
              <a:solidFill>
                <a:srgbClr val="7D899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共有対象データカタログ</a:t>
              </a:r>
              <a:endParaRPr lang="en-US" altLang="ja-JP" sz="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リソースリンク（共有先）</a:t>
              </a:r>
              <a:endParaRPr lang="en-US" sz="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90" name="グループ化 489">
              <a:extLst>
                <a:ext uri="{FF2B5EF4-FFF2-40B4-BE49-F238E27FC236}">
                  <a16:creationId xmlns:a16="http://schemas.microsoft.com/office/drawing/2014/main" id="{AB54BCED-A071-E06B-59BA-AE3D98CC769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271107" y="6218135"/>
              <a:ext cx="1520779" cy="538264"/>
              <a:chOff x="3631424" y="2675186"/>
              <a:chExt cx="1912334" cy="676851"/>
            </a:xfrm>
          </p:grpSpPr>
          <p:sp>
            <p:nvSpPr>
              <p:cNvPr id="491" name="TextBox 28">
                <a:extLst>
                  <a:ext uri="{FF2B5EF4-FFF2-40B4-BE49-F238E27FC236}">
                    <a16:creationId xmlns:a16="http://schemas.microsoft.com/office/drawing/2014/main" id="{39C6841C-A8D1-34BB-62CA-C4886F29D10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31424" y="3093293"/>
                <a:ext cx="1073151" cy="2587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/>
                <a:r>
                  <a:rPr lang="ja-JP" altLang="en-US" sz="400" dirty="0">
                    <a:latin typeface="Arial" panose="020B0604020202020204" pitchFamily="34" charset="0"/>
                    <a:cs typeface="Arial" panose="020B0604020202020204" pitchFamily="34" charset="0"/>
                  </a:rPr>
                  <a:t>データベース</a:t>
                </a:r>
                <a:endParaRPr lang="en-US" altLang="en-US" sz="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492" name="Graphic 122">
                <a:extLst>
                  <a:ext uri="{FF2B5EF4-FFF2-40B4-BE49-F238E27FC236}">
                    <a16:creationId xmlns:a16="http://schemas.microsoft.com/office/drawing/2014/main" id="{11CA90C4-E7CA-FE89-CEA7-238578EB9F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3939399" y="2675186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493" name="Graphic 16">
                <a:extLst>
                  <a:ext uri="{FF2B5EF4-FFF2-40B4-BE49-F238E27FC236}">
                    <a16:creationId xmlns:a16="http://schemas.microsoft.com/office/drawing/2014/main" id="{7E0A79EB-FCD9-A73D-61F6-8C52E2B3C4B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rcRect/>
              <a:stretch/>
            </p:blipFill>
            <p:spPr bwMode="auto">
              <a:xfrm>
                <a:off x="4778583" y="2684175"/>
                <a:ext cx="45720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94" name="TextBox 33">
                <a:extLst>
                  <a:ext uri="{FF2B5EF4-FFF2-40B4-BE49-F238E27FC236}">
                    <a16:creationId xmlns:a16="http://schemas.microsoft.com/office/drawing/2014/main" id="{CF11CAF9-AE22-0849-4B53-F0FD7F3DCB7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70607" y="3093293"/>
                <a:ext cx="1073151" cy="2587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/>
                <a:r>
                  <a:rPr lang="ja-JP" altLang="en-US" sz="400" dirty="0">
                    <a:latin typeface="Arial" panose="020B0604020202020204" pitchFamily="34" charset="0"/>
                    <a:cs typeface="Arial" panose="020B0604020202020204" pitchFamily="34" charset="0"/>
                  </a:rPr>
                  <a:t>テーブル</a:t>
                </a:r>
                <a:endParaRPr lang="en-US" altLang="en-US" sz="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cxnSp>
        <p:nvCxnSpPr>
          <p:cNvPr id="495" name="直線矢印コネクタ 494">
            <a:extLst>
              <a:ext uri="{FF2B5EF4-FFF2-40B4-BE49-F238E27FC236}">
                <a16:creationId xmlns:a16="http://schemas.microsoft.com/office/drawing/2014/main" id="{528C8334-CEB2-5EF0-41D8-BD5685D52F33}"/>
              </a:ext>
            </a:extLst>
          </p:cNvPr>
          <p:cNvCxnSpPr>
            <a:cxnSpLocks/>
          </p:cNvCxnSpPr>
          <p:nvPr/>
        </p:nvCxnSpPr>
        <p:spPr>
          <a:xfrm flipH="1" flipV="1">
            <a:off x="9090401" y="6206549"/>
            <a:ext cx="870282" cy="4671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6" name="直線矢印コネクタ 495">
            <a:extLst>
              <a:ext uri="{FF2B5EF4-FFF2-40B4-BE49-F238E27FC236}">
                <a16:creationId xmlns:a16="http://schemas.microsoft.com/office/drawing/2014/main" id="{4E07261C-170B-78B5-9499-ACD2110658EB}"/>
              </a:ext>
            </a:extLst>
          </p:cNvPr>
          <p:cNvCxnSpPr>
            <a:cxnSpLocks/>
            <a:stCxn id="462" idx="0"/>
            <a:endCxn id="460" idx="2"/>
          </p:cNvCxnSpPr>
          <p:nvPr/>
        </p:nvCxnSpPr>
        <p:spPr>
          <a:xfrm flipV="1">
            <a:off x="5728531" y="6409800"/>
            <a:ext cx="1" cy="5056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97" name="グループ化 496">
            <a:extLst>
              <a:ext uri="{FF2B5EF4-FFF2-40B4-BE49-F238E27FC236}">
                <a16:creationId xmlns:a16="http://schemas.microsoft.com/office/drawing/2014/main" id="{F4626A53-1C1E-8E9D-E246-D2330AEF55D0}"/>
              </a:ext>
            </a:extLst>
          </p:cNvPr>
          <p:cNvGrpSpPr/>
          <p:nvPr/>
        </p:nvGrpSpPr>
        <p:grpSpPr>
          <a:xfrm>
            <a:off x="3890011" y="5468839"/>
            <a:ext cx="1321776" cy="2350639"/>
            <a:chOff x="5412912" y="2903527"/>
            <a:chExt cx="1512392" cy="2689630"/>
          </a:xfrm>
        </p:grpSpPr>
        <p:sp>
          <p:nvSpPr>
            <p:cNvPr id="498" name="TextBox 20">
              <a:extLst>
                <a:ext uri="{FF2B5EF4-FFF2-40B4-BE49-F238E27FC236}">
                  <a16:creationId xmlns:a16="http://schemas.microsoft.com/office/drawing/2014/main" id="{66F27AFF-0683-33D1-4155-049331C20C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12912" y="2921543"/>
              <a:ext cx="1512392" cy="352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ja-JP" altLang="en-US" sz="800" dirty="0"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連携機能</a:t>
              </a:r>
              <a:endParaRPr lang="en-US" altLang="ja-JP" sz="8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endParaRPr>
            </a:p>
            <a:p>
              <a:pPr eaLnBrk="1" hangingPunct="1"/>
              <a:r>
                <a:rPr lang="ja-JP" altLang="en-US" sz="600" dirty="0"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データソースを提供する機能</a:t>
              </a:r>
              <a:endParaRPr lang="en-US" altLang="ja-JP" sz="6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endParaRPr>
            </a:p>
          </p:txBody>
        </p:sp>
        <p:grpSp>
          <p:nvGrpSpPr>
            <p:cNvPr id="499" name="グループ化 498">
              <a:extLst>
                <a:ext uri="{FF2B5EF4-FFF2-40B4-BE49-F238E27FC236}">
                  <a16:creationId xmlns:a16="http://schemas.microsoft.com/office/drawing/2014/main" id="{FF75D5FA-2CCE-2E32-D8D9-EB4D694FFA6C}"/>
                </a:ext>
              </a:extLst>
            </p:cNvPr>
            <p:cNvGrpSpPr/>
            <p:nvPr/>
          </p:nvGrpSpPr>
          <p:grpSpPr>
            <a:xfrm>
              <a:off x="5465454" y="2903527"/>
              <a:ext cx="1436641" cy="2689630"/>
              <a:chOff x="5465454" y="2903527"/>
              <a:chExt cx="1436641" cy="2689630"/>
            </a:xfrm>
          </p:grpSpPr>
          <p:sp>
            <p:nvSpPr>
              <p:cNvPr id="500" name="Rectangle 134">
                <a:extLst>
                  <a:ext uri="{FF2B5EF4-FFF2-40B4-BE49-F238E27FC236}">
                    <a16:creationId xmlns:a16="http://schemas.microsoft.com/office/drawing/2014/main" id="{B9221E58-3FB5-E8D1-3AA1-3460E4DBEFB6}"/>
                  </a:ext>
                </a:extLst>
              </p:cNvPr>
              <p:cNvSpPr/>
              <p:nvPr/>
            </p:nvSpPr>
            <p:spPr>
              <a:xfrm>
                <a:off x="5465454" y="2903527"/>
                <a:ext cx="1436641" cy="2689630"/>
              </a:xfrm>
              <a:prstGeom prst="rect">
                <a:avLst/>
              </a:prstGeom>
              <a:noFill/>
              <a:ln w="15875">
                <a:solidFill>
                  <a:srgbClr val="7D8998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1440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ja-JP" sz="600" dirty="0">
                  <a:solidFill>
                    <a:schemeClr val="tx1"/>
                  </a:solidFill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endParaRPr>
              </a:p>
            </p:txBody>
          </p:sp>
          <p:pic>
            <p:nvPicPr>
              <p:cNvPr id="501" name="Graphic 7">
                <a:extLst>
                  <a:ext uri="{FF2B5EF4-FFF2-40B4-BE49-F238E27FC236}">
                    <a16:creationId xmlns:a16="http://schemas.microsoft.com/office/drawing/2014/main" id="{CE7EA99B-5790-CCF6-E62B-465E3A70AA5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rcRect/>
              <a:stretch/>
            </p:blipFill>
            <p:spPr bwMode="auto">
              <a:xfrm>
                <a:off x="5976170" y="3715318"/>
                <a:ext cx="395610" cy="3956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02" name="TextBox 20">
                <a:extLst>
                  <a:ext uri="{FF2B5EF4-FFF2-40B4-BE49-F238E27FC236}">
                    <a16:creationId xmlns:a16="http://schemas.microsoft.com/office/drawing/2014/main" id="{3BAEDA21-323C-608E-43A3-419DD0AF24D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05596" y="4130440"/>
                <a:ext cx="936759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/>
                <a:r>
                  <a:rPr lang="en-US" altLang="ja-JP" sz="600" dirty="0">
                    <a:latin typeface="Amazon Ember" panose="020B0603020204020204" pitchFamily="34" charset="0"/>
                    <a:ea typeface="Amazon Ember" panose="020B0603020204020204" pitchFamily="34" charset="0"/>
                    <a:cs typeface="Amazon Ember" panose="020B0603020204020204" pitchFamily="34" charset="0"/>
                  </a:rPr>
                  <a:t>Amazon</a:t>
                </a:r>
                <a:r>
                  <a:rPr lang="ja-JP" altLang="en-US" sz="600" dirty="0">
                    <a:latin typeface="Amazon Ember" panose="020B0603020204020204" pitchFamily="34" charset="0"/>
                    <a:ea typeface="Amazon Ember" panose="020B0603020204020204" pitchFamily="34" charset="0"/>
                    <a:cs typeface="Amazon Ember" panose="020B0603020204020204" pitchFamily="34" charset="0"/>
                  </a:rPr>
                  <a:t> </a:t>
                </a:r>
                <a:r>
                  <a:rPr lang="en-US" altLang="ja-JP" sz="600" dirty="0">
                    <a:latin typeface="Amazon Ember" panose="020B0603020204020204" pitchFamily="34" charset="0"/>
                    <a:ea typeface="Amazon Ember" panose="020B0603020204020204" pitchFamily="34" charset="0"/>
                    <a:cs typeface="Amazon Ember" panose="020B0603020204020204" pitchFamily="34" charset="0"/>
                  </a:rPr>
                  <a:t>Aurora</a:t>
                </a:r>
              </a:p>
            </p:txBody>
          </p:sp>
          <p:pic>
            <p:nvPicPr>
              <p:cNvPr id="503" name="Graphic 18">
                <a:extLst>
                  <a:ext uri="{FF2B5EF4-FFF2-40B4-BE49-F238E27FC236}">
                    <a16:creationId xmlns:a16="http://schemas.microsoft.com/office/drawing/2014/main" id="{600800BD-48EA-2B8D-3270-13DE12F44F3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rcRect/>
              <a:stretch/>
            </p:blipFill>
            <p:spPr bwMode="auto">
              <a:xfrm>
                <a:off x="5976170" y="4341935"/>
                <a:ext cx="395610" cy="3956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04" name="TextBox 11">
                <a:extLst>
                  <a:ext uri="{FF2B5EF4-FFF2-40B4-BE49-F238E27FC236}">
                    <a16:creationId xmlns:a16="http://schemas.microsoft.com/office/drawing/2014/main" id="{58B83052-C6B8-365F-02AD-1255C576872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39634" y="4738491"/>
                <a:ext cx="1268683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600" dirty="0">
                    <a:latin typeface="Amazon Ember" panose="020B0603020204020204" pitchFamily="34" charset="0"/>
                    <a:ea typeface="Amazon Ember" panose="020B0603020204020204" pitchFamily="34" charset="0"/>
                    <a:cs typeface="Amazon Ember" panose="020B0603020204020204" pitchFamily="34" charset="0"/>
                  </a:rPr>
                  <a:t>Amazon </a:t>
                </a:r>
                <a:r>
                  <a:rPr lang="en-US" altLang="en-US" sz="600" dirty="0" err="1">
                    <a:latin typeface="Amazon Ember" panose="020B0603020204020204" pitchFamily="34" charset="0"/>
                    <a:ea typeface="Amazon Ember" panose="020B0603020204020204" pitchFamily="34" charset="0"/>
                    <a:cs typeface="Amazon Ember" panose="020B0603020204020204" pitchFamily="34" charset="0"/>
                  </a:rPr>
                  <a:t>DocumentDB</a:t>
                </a:r>
                <a:r>
                  <a:rPr lang="en-US" altLang="en-US" sz="600" dirty="0">
                    <a:latin typeface="Amazon Ember" panose="020B0603020204020204" pitchFamily="34" charset="0"/>
                    <a:ea typeface="Amazon Ember" panose="020B0603020204020204" pitchFamily="34" charset="0"/>
                    <a:cs typeface="Amazon Ember" panose="020B0603020204020204" pitchFamily="34" charset="0"/>
                  </a:rPr>
                  <a:t> </a:t>
                </a:r>
              </a:p>
            </p:txBody>
          </p:sp>
          <p:sp>
            <p:nvSpPr>
              <p:cNvPr id="505" name="TextBox 9">
                <a:extLst>
                  <a:ext uri="{FF2B5EF4-FFF2-40B4-BE49-F238E27FC236}">
                    <a16:creationId xmlns:a16="http://schemas.microsoft.com/office/drawing/2014/main" id="{36ADDE86-6B8D-E705-7904-2893BA96F4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682319" y="5351183"/>
                <a:ext cx="983312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/>
                <a:r>
                  <a:rPr lang="en-US" altLang="en-US" sz="600" dirty="0">
                    <a:latin typeface="Arial" panose="020B0604020202020204" pitchFamily="34" charset="0"/>
                    <a:ea typeface="Amazon Ember" panose="020B0603020204020204" pitchFamily="34" charset="0"/>
                    <a:cs typeface="Arial" panose="020B0604020202020204" pitchFamily="34" charset="0"/>
                  </a:rPr>
                  <a:t>Amazon S3</a:t>
                </a:r>
              </a:p>
            </p:txBody>
          </p:sp>
          <p:pic>
            <p:nvPicPr>
              <p:cNvPr id="506" name="Graphic 8">
                <a:extLst>
                  <a:ext uri="{FF2B5EF4-FFF2-40B4-BE49-F238E27FC236}">
                    <a16:creationId xmlns:a16="http://schemas.microsoft.com/office/drawing/2014/main" id="{37DEFB17-8F5E-4191-F901-986E03B9126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rcRect/>
              <a:stretch/>
            </p:blipFill>
            <p:spPr bwMode="auto">
              <a:xfrm>
                <a:off x="5972522" y="4961266"/>
                <a:ext cx="402907" cy="4029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cxnSp>
        <p:nvCxnSpPr>
          <p:cNvPr id="507" name="Connector: Elbow 12">
            <a:extLst>
              <a:ext uri="{FF2B5EF4-FFF2-40B4-BE49-F238E27FC236}">
                <a16:creationId xmlns:a16="http://schemas.microsoft.com/office/drawing/2014/main" id="{F2C24D25-2974-A837-64BD-8A22671DF62D}"/>
              </a:ext>
            </a:extLst>
          </p:cNvPr>
          <p:cNvCxnSpPr>
            <a:cxnSpLocks/>
            <a:stCxn id="500" idx="2"/>
            <a:endCxn id="509" idx="1"/>
          </p:cNvCxnSpPr>
          <p:nvPr/>
        </p:nvCxnSpPr>
        <p:spPr>
          <a:xfrm rot="16200000" flipH="1">
            <a:off x="4611549" y="7771645"/>
            <a:ext cx="315523" cy="41118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08" name="グループ化 507">
            <a:extLst>
              <a:ext uri="{FF2B5EF4-FFF2-40B4-BE49-F238E27FC236}">
                <a16:creationId xmlns:a16="http://schemas.microsoft.com/office/drawing/2014/main" id="{5925A73F-3544-05FA-B137-232DF5D47100}"/>
              </a:ext>
            </a:extLst>
          </p:cNvPr>
          <p:cNvGrpSpPr/>
          <p:nvPr/>
        </p:nvGrpSpPr>
        <p:grpSpPr>
          <a:xfrm>
            <a:off x="4392367" y="7959782"/>
            <a:ext cx="1515511" cy="607354"/>
            <a:chOff x="2670247" y="5712382"/>
            <a:chExt cx="1734066" cy="694942"/>
          </a:xfrm>
        </p:grpSpPr>
        <p:pic>
          <p:nvPicPr>
            <p:cNvPr id="509" name="Graphic 6">
              <a:extLst>
                <a:ext uri="{FF2B5EF4-FFF2-40B4-BE49-F238E27FC236}">
                  <a16:creationId xmlns:a16="http://schemas.microsoft.com/office/drawing/2014/main" id="{0C3B48FE-DF76-68A0-CAD0-1308F1680D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rcRect/>
            <a:stretch/>
          </p:blipFill>
          <p:spPr bwMode="auto">
            <a:xfrm>
              <a:off x="3336793" y="5712382"/>
              <a:ext cx="400975" cy="400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0" name="TextBox 10">
              <a:extLst>
                <a:ext uri="{FF2B5EF4-FFF2-40B4-BE49-F238E27FC236}">
                  <a16:creationId xmlns:a16="http://schemas.microsoft.com/office/drawing/2014/main" id="{1451B846-CDFC-6DA9-8F7D-04B4094134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70247" y="6090378"/>
              <a:ext cx="1734066" cy="3169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US" altLang="en-US" sz="600" dirty="0"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AWS Glue</a:t>
              </a:r>
            </a:p>
            <a:p>
              <a:pPr algn="ctr"/>
              <a:r>
                <a:rPr lang="ja-JP" altLang="en-US" sz="600" dirty="0"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事前処理ジョブ</a:t>
              </a:r>
              <a:endParaRPr lang="en-US" altLang="en-US" sz="600" dirty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511" name="Connector: Elbow 12">
            <a:extLst>
              <a:ext uri="{FF2B5EF4-FFF2-40B4-BE49-F238E27FC236}">
                <a16:creationId xmlns:a16="http://schemas.microsoft.com/office/drawing/2014/main" id="{44C214DE-63AA-7D09-289A-E237B819D7B7}"/>
              </a:ext>
            </a:extLst>
          </p:cNvPr>
          <p:cNvCxnSpPr>
            <a:cxnSpLocks/>
            <a:stCxn id="509" idx="3"/>
            <a:endCxn id="450" idx="2"/>
          </p:cNvCxnSpPr>
          <p:nvPr/>
        </p:nvCxnSpPr>
        <p:spPr>
          <a:xfrm flipV="1">
            <a:off x="5325342" y="7593175"/>
            <a:ext cx="403190" cy="541826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12" name="グループ化 511">
            <a:extLst>
              <a:ext uri="{FF2B5EF4-FFF2-40B4-BE49-F238E27FC236}">
                <a16:creationId xmlns:a16="http://schemas.microsoft.com/office/drawing/2014/main" id="{8BCAA40D-91EB-E9C5-56D1-7D11CCE896CC}"/>
              </a:ext>
            </a:extLst>
          </p:cNvPr>
          <p:cNvGrpSpPr/>
          <p:nvPr/>
        </p:nvGrpSpPr>
        <p:grpSpPr>
          <a:xfrm>
            <a:off x="9034938" y="7981100"/>
            <a:ext cx="1525281" cy="1235375"/>
            <a:chOff x="5412912" y="3043202"/>
            <a:chExt cx="1745246" cy="1413531"/>
          </a:xfrm>
        </p:grpSpPr>
        <p:sp>
          <p:nvSpPr>
            <p:cNvPr id="513" name="TextBox 20">
              <a:extLst>
                <a:ext uri="{FF2B5EF4-FFF2-40B4-BE49-F238E27FC236}">
                  <a16:creationId xmlns:a16="http://schemas.microsoft.com/office/drawing/2014/main" id="{670A197C-9806-39F7-14AE-8627E06EBA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12912" y="3043202"/>
              <a:ext cx="1745246" cy="352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ja-JP" altLang="en-US" sz="800" dirty="0"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連携機能</a:t>
              </a:r>
              <a:endParaRPr lang="en-US" altLang="ja-JP" sz="8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endParaRPr>
            </a:p>
            <a:p>
              <a:pPr eaLnBrk="1" hangingPunct="1"/>
              <a:r>
                <a:rPr lang="ja-JP" altLang="en-US" sz="600" dirty="0"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共有されたデータを利用する機能</a:t>
              </a:r>
              <a:endParaRPr lang="en-US" altLang="ja-JP" sz="6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endParaRPr>
            </a:p>
          </p:txBody>
        </p:sp>
        <p:grpSp>
          <p:nvGrpSpPr>
            <p:cNvPr id="514" name="グループ化 513">
              <a:extLst>
                <a:ext uri="{FF2B5EF4-FFF2-40B4-BE49-F238E27FC236}">
                  <a16:creationId xmlns:a16="http://schemas.microsoft.com/office/drawing/2014/main" id="{9E90B8D8-C159-1889-76B5-CA7857E15C80}"/>
                </a:ext>
              </a:extLst>
            </p:cNvPr>
            <p:cNvGrpSpPr/>
            <p:nvPr/>
          </p:nvGrpSpPr>
          <p:grpSpPr>
            <a:xfrm>
              <a:off x="5465454" y="3062976"/>
              <a:ext cx="1604513" cy="1393757"/>
              <a:chOff x="5465454" y="3062976"/>
              <a:chExt cx="1604513" cy="1393757"/>
            </a:xfrm>
          </p:grpSpPr>
          <p:sp>
            <p:nvSpPr>
              <p:cNvPr id="515" name="Rectangle 134">
                <a:extLst>
                  <a:ext uri="{FF2B5EF4-FFF2-40B4-BE49-F238E27FC236}">
                    <a16:creationId xmlns:a16="http://schemas.microsoft.com/office/drawing/2014/main" id="{08507F91-26F5-69E3-23C5-71AC81AC23EF}"/>
                  </a:ext>
                </a:extLst>
              </p:cNvPr>
              <p:cNvSpPr/>
              <p:nvPr/>
            </p:nvSpPr>
            <p:spPr>
              <a:xfrm>
                <a:off x="5465454" y="3062976"/>
                <a:ext cx="1604513" cy="1393757"/>
              </a:xfrm>
              <a:prstGeom prst="rect">
                <a:avLst/>
              </a:prstGeom>
              <a:noFill/>
              <a:ln w="15875">
                <a:solidFill>
                  <a:srgbClr val="7D8998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1440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ja-JP" sz="600" dirty="0">
                  <a:solidFill>
                    <a:schemeClr val="tx1"/>
                  </a:solidFill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endParaRPr>
              </a:p>
            </p:txBody>
          </p:sp>
          <p:sp>
            <p:nvSpPr>
              <p:cNvPr id="516" name="TextBox 20">
                <a:extLst>
                  <a:ext uri="{FF2B5EF4-FFF2-40B4-BE49-F238E27FC236}">
                    <a16:creationId xmlns:a16="http://schemas.microsoft.com/office/drawing/2014/main" id="{E47179BA-1D63-F4DF-B7EF-C86D65A2D32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88476" y="3429919"/>
                <a:ext cx="1525792" cy="3169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ja-JP" altLang="en-US" sz="600" dirty="0">
                    <a:latin typeface="Amazon Ember" panose="020B0603020204020204" pitchFamily="34" charset="0"/>
                    <a:ea typeface="Amazon Ember" panose="020B0603020204020204" pitchFamily="34" charset="0"/>
                    <a:cs typeface="Amazon Ember" panose="020B0603020204020204" pitchFamily="34" charset="0"/>
                  </a:rPr>
                  <a:t>例</a:t>
                </a:r>
                <a:endParaRPr lang="en-US" altLang="ja-JP" sz="600" dirty="0"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endParaRPr>
              </a:p>
              <a:p>
                <a:pPr marL="171450" indent="-171450" eaLnBrk="1" hangingPunct="1">
                  <a:buFont typeface="Arial" panose="020B0604020202020204" pitchFamily="34" charset="0"/>
                  <a:buChar char="•"/>
                </a:pPr>
                <a:r>
                  <a:rPr lang="ja-JP" altLang="en-US" sz="600" dirty="0">
                    <a:latin typeface="Amazon Ember" panose="020B0603020204020204" pitchFamily="34" charset="0"/>
                    <a:ea typeface="Amazon Ember" panose="020B0603020204020204" pitchFamily="34" charset="0"/>
                    <a:cs typeface="Amazon Ember" panose="020B0603020204020204" pitchFamily="34" charset="0"/>
                  </a:rPr>
                  <a:t>データ管理</a:t>
                </a:r>
                <a:r>
                  <a:rPr lang="en-US" altLang="ja-JP" sz="600" dirty="0">
                    <a:latin typeface="Amazon Ember" panose="020B0603020204020204" pitchFamily="34" charset="0"/>
                    <a:ea typeface="Amazon Ember" panose="020B0603020204020204" pitchFamily="34" charset="0"/>
                    <a:cs typeface="Amazon Ember" panose="020B0603020204020204" pitchFamily="34" charset="0"/>
                  </a:rPr>
                  <a:t>_</a:t>
                </a:r>
                <a:r>
                  <a:rPr lang="ja-JP" altLang="en-US" sz="600" dirty="0">
                    <a:latin typeface="Amazon Ember" panose="020B0603020204020204" pitchFamily="34" charset="0"/>
                    <a:ea typeface="Amazon Ember" panose="020B0603020204020204" pitchFamily="34" charset="0"/>
                    <a:cs typeface="Amazon Ember" panose="020B0603020204020204" pitchFamily="34" charset="0"/>
                  </a:rPr>
                  <a:t>統計処理機能</a:t>
                </a:r>
                <a:endParaRPr lang="en-US" altLang="ja-JP" sz="600" dirty="0"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endParaRPr>
              </a:p>
            </p:txBody>
          </p:sp>
        </p:grpSp>
      </p:grpSp>
      <p:grpSp>
        <p:nvGrpSpPr>
          <p:cNvPr id="517" name="グループ化 516">
            <a:extLst>
              <a:ext uri="{FF2B5EF4-FFF2-40B4-BE49-F238E27FC236}">
                <a16:creationId xmlns:a16="http://schemas.microsoft.com/office/drawing/2014/main" id="{B52816DD-95BB-52A2-8782-AF73FFA9B819}"/>
              </a:ext>
            </a:extLst>
          </p:cNvPr>
          <p:cNvGrpSpPr/>
          <p:nvPr/>
        </p:nvGrpSpPr>
        <p:grpSpPr>
          <a:xfrm>
            <a:off x="9353637" y="8615677"/>
            <a:ext cx="887884" cy="607354"/>
            <a:chOff x="3046958" y="5652042"/>
            <a:chExt cx="1015928" cy="694942"/>
          </a:xfrm>
        </p:grpSpPr>
        <p:pic>
          <p:nvPicPr>
            <p:cNvPr id="518" name="Graphic 6">
              <a:extLst>
                <a:ext uri="{FF2B5EF4-FFF2-40B4-BE49-F238E27FC236}">
                  <a16:creationId xmlns:a16="http://schemas.microsoft.com/office/drawing/2014/main" id="{A95D3694-F0B8-CADE-1F43-470B6D5AC0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rcRect/>
            <a:stretch/>
          </p:blipFill>
          <p:spPr bwMode="auto">
            <a:xfrm>
              <a:off x="3354435" y="5652042"/>
              <a:ext cx="400975" cy="400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9" name="TextBox 10">
              <a:extLst>
                <a:ext uri="{FF2B5EF4-FFF2-40B4-BE49-F238E27FC236}">
                  <a16:creationId xmlns:a16="http://schemas.microsoft.com/office/drawing/2014/main" id="{16E5698C-DA43-4DD7-7CCE-C7EE15FECB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6958" y="6030038"/>
              <a:ext cx="1015928" cy="3169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US" altLang="en-US" sz="600" dirty="0"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AWS Glue</a:t>
              </a:r>
            </a:p>
            <a:p>
              <a:pPr algn="ctr"/>
              <a:r>
                <a:rPr lang="ja-JP" altLang="en-US" sz="600" dirty="0"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事前処理ジョブ</a:t>
              </a:r>
              <a:endParaRPr lang="en-US" altLang="en-US" sz="600" dirty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20" name="グループ化 519">
            <a:extLst>
              <a:ext uri="{FF2B5EF4-FFF2-40B4-BE49-F238E27FC236}">
                <a16:creationId xmlns:a16="http://schemas.microsoft.com/office/drawing/2014/main" id="{41D04641-74E3-B091-D3E3-A2B5BEDF750F}"/>
              </a:ext>
            </a:extLst>
          </p:cNvPr>
          <p:cNvGrpSpPr/>
          <p:nvPr/>
        </p:nvGrpSpPr>
        <p:grpSpPr>
          <a:xfrm>
            <a:off x="7283816" y="7981099"/>
            <a:ext cx="1525281" cy="1235376"/>
            <a:chOff x="5412912" y="3043201"/>
            <a:chExt cx="1745246" cy="1413532"/>
          </a:xfrm>
        </p:grpSpPr>
        <p:sp>
          <p:nvSpPr>
            <p:cNvPr id="521" name="TextBox 20">
              <a:extLst>
                <a:ext uri="{FF2B5EF4-FFF2-40B4-BE49-F238E27FC236}">
                  <a16:creationId xmlns:a16="http://schemas.microsoft.com/office/drawing/2014/main" id="{A1727BAB-84C2-57BC-9840-CE60647BEC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12912" y="3043201"/>
              <a:ext cx="1745246" cy="352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ja-JP" altLang="en-US" sz="800" dirty="0"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連携機能</a:t>
              </a:r>
              <a:endParaRPr lang="en-US" altLang="ja-JP" sz="8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endParaRPr>
            </a:p>
            <a:p>
              <a:pPr eaLnBrk="1" hangingPunct="1"/>
              <a:r>
                <a:rPr lang="ja-JP" altLang="en-US" sz="600" dirty="0"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共有されたデータを利用する機能</a:t>
              </a:r>
              <a:endParaRPr lang="en-US" altLang="ja-JP" sz="6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endParaRPr>
            </a:p>
          </p:txBody>
        </p:sp>
        <p:grpSp>
          <p:nvGrpSpPr>
            <p:cNvPr id="522" name="グループ化 521">
              <a:extLst>
                <a:ext uri="{FF2B5EF4-FFF2-40B4-BE49-F238E27FC236}">
                  <a16:creationId xmlns:a16="http://schemas.microsoft.com/office/drawing/2014/main" id="{353063C9-06CC-4286-D2C3-B37A72717BDE}"/>
                </a:ext>
              </a:extLst>
            </p:cNvPr>
            <p:cNvGrpSpPr/>
            <p:nvPr/>
          </p:nvGrpSpPr>
          <p:grpSpPr>
            <a:xfrm>
              <a:off x="5465454" y="3069059"/>
              <a:ext cx="1604513" cy="1387674"/>
              <a:chOff x="5465454" y="3069059"/>
              <a:chExt cx="1604513" cy="1387674"/>
            </a:xfrm>
          </p:grpSpPr>
          <p:sp>
            <p:nvSpPr>
              <p:cNvPr id="523" name="Rectangle 134">
                <a:extLst>
                  <a:ext uri="{FF2B5EF4-FFF2-40B4-BE49-F238E27FC236}">
                    <a16:creationId xmlns:a16="http://schemas.microsoft.com/office/drawing/2014/main" id="{E176D6A2-8317-D383-0B28-9CF9994486D2}"/>
                  </a:ext>
                </a:extLst>
              </p:cNvPr>
              <p:cNvSpPr/>
              <p:nvPr/>
            </p:nvSpPr>
            <p:spPr>
              <a:xfrm>
                <a:off x="5465454" y="3069059"/>
                <a:ext cx="1604513" cy="1387674"/>
              </a:xfrm>
              <a:prstGeom prst="rect">
                <a:avLst/>
              </a:prstGeom>
              <a:noFill/>
              <a:ln w="15875">
                <a:solidFill>
                  <a:srgbClr val="7D8998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1440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ja-JP" sz="600" dirty="0">
                  <a:solidFill>
                    <a:schemeClr val="tx1"/>
                  </a:solidFill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endParaRPr>
              </a:p>
            </p:txBody>
          </p:sp>
          <p:sp>
            <p:nvSpPr>
              <p:cNvPr id="524" name="TextBox 20">
                <a:extLst>
                  <a:ext uri="{FF2B5EF4-FFF2-40B4-BE49-F238E27FC236}">
                    <a16:creationId xmlns:a16="http://schemas.microsoft.com/office/drawing/2014/main" id="{9213F29C-E295-9EE8-3541-A26D4B3A65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88476" y="3429918"/>
                <a:ext cx="1525792" cy="3169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ja-JP" altLang="en-US" sz="600" dirty="0">
                    <a:latin typeface="Amazon Ember" panose="020B0603020204020204" pitchFamily="34" charset="0"/>
                    <a:ea typeface="Amazon Ember" panose="020B0603020204020204" pitchFamily="34" charset="0"/>
                    <a:cs typeface="Amazon Ember" panose="020B0603020204020204" pitchFamily="34" charset="0"/>
                  </a:rPr>
                  <a:t>例</a:t>
                </a:r>
                <a:endParaRPr lang="en-US" altLang="ja-JP" sz="600" dirty="0"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endParaRPr>
              </a:p>
              <a:p>
                <a:pPr marL="171450" indent="-171450" eaLnBrk="1" hangingPunct="1">
                  <a:buFont typeface="Arial" panose="020B0604020202020204" pitchFamily="34" charset="0"/>
                  <a:buChar char="•"/>
                </a:pPr>
                <a:r>
                  <a:rPr lang="ja-JP" altLang="en-US" sz="600" dirty="0">
                    <a:latin typeface="Amazon Ember" panose="020B0603020204020204" pitchFamily="34" charset="0"/>
                    <a:ea typeface="Amazon Ember" panose="020B0603020204020204" pitchFamily="34" charset="0"/>
                    <a:cs typeface="Amazon Ember" panose="020B0603020204020204" pitchFamily="34" charset="0"/>
                  </a:rPr>
                  <a:t>データ管理</a:t>
                </a:r>
                <a:r>
                  <a:rPr lang="en-US" altLang="ja-JP" sz="600" dirty="0">
                    <a:latin typeface="Amazon Ember" panose="020B0603020204020204" pitchFamily="34" charset="0"/>
                    <a:ea typeface="Amazon Ember" panose="020B0603020204020204" pitchFamily="34" charset="0"/>
                    <a:cs typeface="Amazon Ember" panose="020B0603020204020204" pitchFamily="34" charset="0"/>
                  </a:rPr>
                  <a:t>_</a:t>
                </a:r>
                <a:r>
                  <a:rPr lang="ja-JP" altLang="en-US" sz="600" dirty="0">
                    <a:latin typeface="Amazon Ember" panose="020B0603020204020204" pitchFamily="34" charset="0"/>
                    <a:ea typeface="Amazon Ember" panose="020B0603020204020204" pitchFamily="34" charset="0"/>
                    <a:cs typeface="Amazon Ember" panose="020B0603020204020204" pitchFamily="34" charset="0"/>
                  </a:rPr>
                  <a:t>統計処理機能</a:t>
                </a:r>
                <a:endParaRPr lang="en-US" altLang="ja-JP" sz="600" dirty="0"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endParaRPr>
              </a:p>
            </p:txBody>
          </p:sp>
        </p:grpSp>
      </p:grpSp>
      <p:grpSp>
        <p:nvGrpSpPr>
          <p:cNvPr id="525" name="グループ化 524">
            <a:extLst>
              <a:ext uri="{FF2B5EF4-FFF2-40B4-BE49-F238E27FC236}">
                <a16:creationId xmlns:a16="http://schemas.microsoft.com/office/drawing/2014/main" id="{98F5E5C8-55F5-D002-FD2B-CF69C4419DF0}"/>
              </a:ext>
            </a:extLst>
          </p:cNvPr>
          <p:cNvGrpSpPr/>
          <p:nvPr/>
        </p:nvGrpSpPr>
        <p:grpSpPr>
          <a:xfrm>
            <a:off x="7602515" y="8615677"/>
            <a:ext cx="887884" cy="607354"/>
            <a:chOff x="3046958" y="5652042"/>
            <a:chExt cx="1015928" cy="694942"/>
          </a:xfrm>
        </p:grpSpPr>
        <p:pic>
          <p:nvPicPr>
            <p:cNvPr id="526" name="Graphic 6">
              <a:extLst>
                <a:ext uri="{FF2B5EF4-FFF2-40B4-BE49-F238E27FC236}">
                  <a16:creationId xmlns:a16="http://schemas.microsoft.com/office/drawing/2014/main" id="{E3DEAB64-30EB-E2DE-E357-59157E822A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rcRect/>
            <a:stretch/>
          </p:blipFill>
          <p:spPr bwMode="auto">
            <a:xfrm>
              <a:off x="3354435" y="5652042"/>
              <a:ext cx="400975" cy="400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7" name="TextBox 10">
              <a:extLst>
                <a:ext uri="{FF2B5EF4-FFF2-40B4-BE49-F238E27FC236}">
                  <a16:creationId xmlns:a16="http://schemas.microsoft.com/office/drawing/2014/main" id="{2271ADFC-FF8C-2BEA-7161-83DBEAFC40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6958" y="6030038"/>
              <a:ext cx="1015928" cy="3169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US" altLang="en-US" sz="600" dirty="0"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AWS Glue</a:t>
              </a:r>
            </a:p>
            <a:p>
              <a:pPr algn="ctr"/>
              <a:r>
                <a:rPr lang="ja-JP" altLang="en-US" sz="600" dirty="0"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事前処理ジョブ</a:t>
              </a:r>
              <a:endParaRPr lang="en-US" altLang="en-US" sz="600" dirty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528" name="Connector: Elbow 12">
            <a:extLst>
              <a:ext uri="{FF2B5EF4-FFF2-40B4-BE49-F238E27FC236}">
                <a16:creationId xmlns:a16="http://schemas.microsoft.com/office/drawing/2014/main" id="{87303D0C-B934-4DBE-FD9C-3C6D32177C3A}"/>
              </a:ext>
            </a:extLst>
          </p:cNvPr>
          <p:cNvCxnSpPr>
            <a:cxnSpLocks/>
            <a:stCxn id="535" idx="1"/>
            <a:endCxn id="472" idx="3"/>
          </p:cNvCxnSpPr>
          <p:nvPr/>
        </p:nvCxnSpPr>
        <p:spPr>
          <a:xfrm rot="10800000" flipV="1">
            <a:off x="11564354" y="5930200"/>
            <a:ext cx="342144" cy="662687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29" name="グループ化 528">
            <a:extLst>
              <a:ext uri="{FF2B5EF4-FFF2-40B4-BE49-F238E27FC236}">
                <a16:creationId xmlns:a16="http://schemas.microsoft.com/office/drawing/2014/main" id="{E988DBA2-1156-69DF-4268-1BB2977F7F3F}"/>
              </a:ext>
            </a:extLst>
          </p:cNvPr>
          <p:cNvGrpSpPr/>
          <p:nvPr/>
        </p:nvGrpSpPr>
        <p:grpSpPr>
          <a:xfrm>
            <a:off x="8357930" y="6032837"/>
            <a:ext cx="1117519" cy="608929"/>
            <a:chOff x="8953694" y="879515"/>
            <a:chExt cx="1278679" cy="696744"/>
          </a:xfrm>
        </p:grpSpPr>
        <p:pic>
          <p:nvPicPr>
            <p:cNvPr id="530" name="Graphic 16">
              <a:extLst>
                <a:ext uri="{FF2B5EF4-FFF2-40B4-BE49-F238E27FC236}">
                  <a16:creationId xmlns:a16="http://schemas.microsoft.com/office/drawing/2014/main" id="{6E98375F-88FE-9A39-9A98-C5F87B1E82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rcRect/>
            <a:stretch/>
          </p:blipFill>
          <p:spPr bwMode="auto">
            <a:xfrm>
              <a:off x="9394270" y="879515"/>
              <a:ext cx="397527" cy="397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31" name="TextBox 17">
              <a:extLst>
                <a:ext uri="{FF2B5EF4-FFF2-40B4-BE49-F238E27FC236}">
                  <a16:creationId xmlns:a16="http://schemas.microsoft.com/office/drawing/2014/main" id="{1878E8BB-4FDE-EAF2-054C-749E6A8308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53694" y="1259314"/>
              <a:ext cx="1278679" cy="316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600" dirty="0"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AWS Resource</a:t>
              </a:r>
            </a:p>
            <a:p>
              <a:pPr algn="ctr" eaLnBrk="1" hangingPunct="1"/>
              <a:r>
                <a:rPr lang="en-US" altLang="en-US" sz="600" dirty="0"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Access Manager</a:t>
              </a:r>
            </a:p>
          </p:txBody>
        </p:sp>
      </p:grpSp>
      <p:sp>
        <p:nvSpPr>
          <p:cNvPr id="532" name="TextBox 12">
            <a:extLst>
              <a:ext uri="{FF2B5EF4-FFF2-40B4-BE49-F238E27FC236}">
                <a16:creationId xmlns:a16="http://schemas.microsoft.com/office/drawing/2014/main" id="{092313FE-A66A-6B83-32A1-F658D79465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1085" y="4607654"/>
            <a:ext cx="743571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ja-JP" altLang="en-US" sz="8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業務分析者</a:t>
            </a:r>
            <a:endParaRPr lang="en-US" altLang="en-US" sz="800" dirty="0">
              <a:latin typeface="Meiryo UI" panose="020B0604030504040204" pitchFamily="34" charset="-128"/>
              <a:ea typeface="Meiryo UI" panose="020B0604030504040204" pitchFamily="34" charset="-128"/>
              <a:cs typeface="Arial" panose="020B0604020202020204" pitchFamily="34" charset="0"/>
            </a:endParaRPr>
          </a:p>
          <a:p>
            <a:pPr algn="ctr" eaLnBrk="1" hangingPunct="1"/>
            <a:r>
              <a:rPr lang="ja-JP" altLang="en-US" sz="8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（職員）</a:t>
            </a:r>
            <a:endParaRPr lang="en-US" altLang="en-US" sz="800" dirty="0">
              <a:latin typeface="Meiryo UI" panose="020B0604030504040204" pitchFamily="34" charset="-128"/>
              <a:ea typeface="Meiryo UI" panose="020B0604030504040204" pitchFamily="34" charset="-128"/>
              <a:cs typeface="Arial" panose="020B0604020202020204" pitchFamily="34" charset="0"/>
            </a:endParaRPr>
          </a:p>
        </p:txBody>
      </p:sp>
      <p:pic>
        <p:nvPicPr>
          <p:cNvPr id="533" name="Graphic 23">
            <a:extLst>
              <a:ext uri="{FF2B5EF4-FFF2-40B4-BE49-F238E27FC236}">
                <a16:creationId xmlns:a16="http://schemas.microsoft.com/office/drawing/2014/main" id="{8C276411-DB6C-879E-11F6-187AA41359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/>
        </p:blipFill>
        <p:spPr bwMode="auto">
          <a:xfrm flipH="1">
            <a:off x="3171641" y="4273023"/>
            <a:ext cx="362458" cy="36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4" name="TextBox 16">
            <a:extLst>
              <a:ext uri="{FF2B5EF4-FFF2-40B4-BE49-F238E27FC236}">
                <a16:creationId xmlns:a16="http://schemas.microsoft.com/office/drawing/2014/main" id="{FB80FACD-2998-B041-43A4-D9F9BC14E3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59558" y="6039696"/>
            <a:ext cx="12358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600" dirty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Crawler</a:t>
            </a:r>
          </a:p>
          <a:p>
            <a:pPr algn="ctr" eaLnBrk="1" hangingPunct="1"/>
            <a:r>
              <a:rPr lang="ja-JP" altLang="en-US" sz="600" dirty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共有対象データカタログ</a:t>
            </a:r>
            <a:endParaRPr lang="en-US" altLang="ja-JP" sz="600" dirty="0">
              <a:latin typeface="Arial" panose="020B0604020202020204" pitchFamily="34" charset="0"/>
              <a:ea typeface="Amazon Ember" panose="020B0603020204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ja-JP" altLang="en-US" sz="600" dirty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作成クローラー</a:t>
            </a:r>
            <a:endParaRPr lang="en-US" altLang="en-US" sz="600" dirty="0">
              <a:latin typeface="Arial" panose="020B0604020202020204" pitchFamily="34" charset="0"/>
              <a:ea typeface="Amazon Ember" panose="020B0603020204020204" pitchFamily="34" charset="0"/>
              <a:cs typeface="Arial" panose="020B0604020202020204" pitchFamily="34" charset="0"/>
            </a:endParaRPr>
          </a:p>
        </p:txBody>
      </p:sp>
      <p:pic>
        <p:nvPicPr>
          <p:cNvPr id="535" name="Graphic 28">
            <a:extLst>
              <a:ext uri="{FF2B5EF4-FFF2-40B4-BE49-F238E27FC236}">
                <a16:creationId xmlns:a16="http://schemas.microsoft.com/office/drawing/2014/main" id="{D5D3A19E-28C6-ADE6-560C-3A89EA28ECE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906498" y="5759235"/>
            <a:ext cx="341932" cy="341932"/>
          </a:xfrm>
          <a:prstGeom prst="rect">
            <a:avLst/>
          </a:prstGeom>
        </p:spPr>
      </p:pic>
      <p:pic>
        <p:nvPicPr>
          <p:cNvPr id="536" name="Graphic 8">
            <a:extLst>
              <a:ext uri="{FF2B5EF4-FFF2-40B4-BE49-F238E27FC236}">
                <a16:creationId xmlns:a16="http://schemas.microsoft.com/office/drawing/2014/main" id="{5B0EAE25-6B38-D6CA-E9B3-5291738B1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 bwMode="auto">
          <a:xfrm>
            <a:off x="11901401" y="6914645"/>
            <a:ext cx="352126" cy="352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37" name="直線矢印コネクタ 536">
            <a:extLst>
              <a:ext uri="{FF2B5EF4-FFF2-40B4-BE49-F238E27FC236}">
                <a16:creationId xmlns:a16="http://schemas.microsoft.com/office/drawing/2014/main" id="{8840AE26-20D5-8DF7-B500-A9CEA5042802}"/>
              </a:ext>
            </a:extLst>
          </p:cNvPr>
          <p:cNvCxnSpPr>
            <a:cxnSpLocks/>
            <a:stCxn id="536" idx="0"/>
            <a:endCxn id="534" idx="2"/>
          </p:cNvCxnSpPr>
          <p:nvPr/>
        </p:nvCxnSpPr>
        <p:spPr>
          <a:xfrm flipV="1">
            <a:off x="12077464" y="6409028"/>
            <a:ext cx="1" cy="5056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38" name="グループ化 537">
            <a:extLst>
              <a:ext uri="{FF2B5EF4-FFF2-40B4-BE49-F238E27FC236}">
                <a16:creationId xmlns:a16="http://schemas.microsoft.com/office/drawing/2014/main" id="{146E21B3-D87E-A266-0207-8309A136CEFF}"/>
              </a:ext>
            </a:extLst>
          </p:cNvPr>
          <p:cNvGrpSpPr/>
          <p:nvPr/>
        </p:nvGrpSpPr>
        <p:grpSpPr>
          <a:xfrm>
            <a:off x="12559744" y="5468067"/>
            <a:ext cx="1321776" cy="2350639"/>
            <a:chOff x="5412912" y="2903527"/>
            <a:chExt cx="1512392" cy="2689630"/>
          </a:xfrm>
        </p:grpSpPr>
        <p:sp>
          <p:nvSpPr>
            <p:cNvPr id="539" name="TextBox 20">
              <a:extLst>
                <a:ext uri="{FF2B5EF4-FFF2-40B4-BE49-F238E27FC236}">
                  <a16:creationId xmlns:a16="http://schemas.microsoft.com/office/drawing/2014/main" id="{854AC2E8-8882-C02E-C714-5B9806FA0C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12912" y="2921543"/>
              <a:ext cx="1512392" cy="352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ja-JP" altLang="en-US" sz="800" dirty="0"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連携機能</a:t>
              </a:r>
              <a:endParaRPr lang="en-US" altLang="ja-JP" sz="8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endParaRPr>
            </a:p>
            <a:p>
              <a:pPr eaLnBrk="1" hangingPunct="1"/>
              <a:r>
                <a:rPr lang="ja-JP" altLang="en-US" sz="600" dirty="0"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データソースを提供する機能</a:t>
              </a:r>
              <a:endParaRPr lang="en-US" altLang="ja-JP" sz="6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endParaRPr>
            </a:p>
          </p:txBody>
        </p:sp>
        <p:grpSp>
          <p:nvGrpSpPr>
            <p:cNvPr id="540" name="グループ化 539">
              <a:extLst>
                <a:ext uri="{FF2B5EF4-FFF2-40B4-BE49-F238E27FC236}">
                  <a16:creationId xmlns:a16="http://schemas.microsoft.com/office/drawing/2014/main" id="{1875C3BD-F11C-14C2-5D1D-D28002C2AFB8}"/>
                </a:ext>
              </a:extLst>
            </p:cNvPr>
            <p:cNvGrpSpPr/>
            <p:nvPr/>
          </p:nvGrpSpPr>
          <p:grpSpPr>
            <a:xfrm>
              <a:off x="5465454" y="2903527"/>
              <a:ext cx="1436641" cy="2689630"/>
              <a:chOff x="5465454" y="2903527"/>
              <a:chExt cx="1436641" cy="2689630"/>
            </a:xfrm>
          </p:grpSpPr>
          <p:sp>
            <p:nvSpPr>
              <p:cNvPr id="541" name="Rectangle 134">
                <a:extLst>
                  <a:ext uri="{FF2B5EF4-FFF2-40B4-BE49-F238E27FC236}">
                    <a16:creationId xmlns:a16="http://schemas.microsoft.com/office/drawing/2014/main" id="{1732E106-18CF-21B9-C350-D2A3E2B776F6}"/>
                  </a:ext>
                </a:extLst>
              </p:cNvPr>
              <p:cNvSpPr/>
              <p:nvPr/>
            </p:nvSpPr>
            <p:spPr>
              <a:xfrm>
                <a:off x="5465454" y="2903527"/>
                <a:ext cx="1436641" cy="2689630"/>
              </a:xfrm>
              <a:prstGeom prst="rect">
                <a:avLst/>
              </a:prstGeom>
              <a:noFill/>
              <a:ln w="15875">
                <a:solidFill>
                  <a:srgbClr val="7D8998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1440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ja-JP" sz="600" dirty="0">
                  <a:solidFill>
                    <a:schemeClr val="tx1"/>
                  </a:solidFill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endParaRPr>
              </a:p>
            </p:txBody>
          </p:sp>
          <p:pic>
            <p:nvPicPr>
              <p:cNvPr id="542" name="Graphic 7">
                <a:extLst>
                  <a:ext uri="{FF2B5EF4-FFF2-40B4-BE49-F238E27FC236}">
                    <a16:creationId xmlns:a16="http://schemas.microsoft.com/office/drawing/2014/main" id="{77A1EE7A-F3A8-FE32-7CBF-70C29968882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rcRect/>
              <a:stretch/>
            </p:blipFill>
            <p:spPr bwMode="auto">
              <a:xfrm>
                <a:off x="5976170" y="3715318"/>
                <a:ext cx="395610" cy="3956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43" name="TextBox 20">
                <a:extLst>
                  <a:ext uri="{FF2B5EF4-FFF2-40B4-BE49-F238E27FC236}">
                    <a16:creationId xmlns:a16="http://schemas.microsoft.com/office/drawing/2014/main" id="{F354E637-C066-7A40-1C49-DD1DEC8DDD5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05596" y="4130440"/>
                <a:ext cx="936759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/>
                <a:r>
                  <a:rPr lang="en-US" altLang="ja-JP" sz="600" dirty="0">
                    <a:latin typeface="Amazon Ember" panose="020B0603020204020204" pitchFamily="34" charset="0"/>
                    <a:ea typeface="Amazon Ember" panose="020B0603020204020204" pitchFamily="34" charset="0"/>
                    <a:cs typeface="Amazon Ember" panose="020B0603020204020204" pitchFamily="34" charset="0"/>
                  </a:rPr>
                  <a:t>Amazon</a:t>
                </a:r>
                <a:r>
                  <a:rPr lang="ja-JP" altLang="en-US" sz="600" dirty="0">
                    <a:latin typeface="Amazon Ember" panose="020B0603020204020204" pitchFamily="34" charset="0"/>
                    <a:ea typeface="Amazon Ember" panose="020B0603020204020204" pitchFamily="34" charset="0"/>
                    <a:cs typeface="Amazon Ember" panose="020B0603020204020204" pitchFamily="34" charset="0"/>
                  </a:rPr>
                  <a:t> </a:t>
                </a:r>
                <a:r>
                  <a:rPr lang="en-US" altLang="ja-JP" sz="600" dirty="0">
                    <a:latin typeface="Amazon Ember" panose="020B0603020204020204" pitchFamily="34" charset="0"/>
                    <a:ea typeface="Amazon Ember" panose="020B0603020204020204" pitchFamily="34" charset="0"/>
                    <a:cs typeface="Amazon Ember" panose="020B0603020204020204" pitchFamily="34" charset="0"/>
                  </a:rPr>
                  <a:t>Aurora</a:t>
                </a:r>
              </a:p>
            </p:txBody>
          </p:sp>
          <p:pic>
            <p:nvPicPr>
              <p:cNvPr id="544" name="Graphic 18">
                <a:extLst>
                  <a:ext uri="{FF2B5EF4-FFF2-40B4-BE49-F238E27FC236}">
                    <a16:creationId xmlns:a16="http://schemas.microsoft.com/office/drawing/2014/main" id="{54E839C4-7226-63B6-D463-523D862BFA2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rcRect/>
              <a:stretch/>
            </p:blipFill>
            <p:spPr bwMode="auto">
              <a:xfrm>
                <a:off x="5976170" y="4341935"/>
                <a:ext cx="395610" cy="3956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45" name="TextBox 11">
                <a:extLst>
                  <a:ext uri="{FF2B5EF4-FFF2-40B4-BE49-F238E27FC236}">
                    <a16:creationId xmlns:a16="http://schemas.microsoft.com/office/drawing/2014/main" id="{012C9BAC-4409-7D37-656E-3BC527A70E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39634" y="4738491"/>
                <a:ext cx="1268683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600" dirty="0">
                    <a:latin typeface="Amazon Ember" panose="020B0603020204020204" pitchFamily="34" charset="0"/>
                    <a:ea typeface="Amazon Ember" panose="020B0603020204020204" pitchFamily="34" charset="0"/>
                    <a:cs typeface="Amazon Ember" panose="020B0603020204020204" pitchFamily="34" charset="0"/>
                  </a:rPr>
                  <a:t>Amazon </a:t>
                </a:r>
                <a:r>
                  <a:rPr lang="en-US" altLang="en-US" sz="600" dirty="0" err="1">
                    <a:latin typeface="Amazon Ember" panose="020B0603020204020204" pitchFamily="34" charset="0"/>
                    <a:ea typeface="Amazon Ember" panose="020B0603020204020204" pitchFamily="34" charset="0"/>
                    <a:cs typeface="Amazon Ember" panose="020B0603020204020204" pitchFamily="34" charset="0"/>
                  </a:rPr>
                  <a:t>DocumentDB</a:t>
                </a:r>
                <a:r>
                  <a:rPr lang="en-US" altLang="en-US" sz="600" dirty="0">
                    <a:latin typeface="Amazon Ember" panose="020B0603020204020204" pitchFamily="34" charset="0"/>
                    <a:ea typeface="Amazon Ember" panose="020B0603020204020204" pitchFamily="34" charset="0"/>
                    <a:cs typeface="Amazon Ember" panose="020B0603020204020204" pitchFamily="34" charset="0"/>
                  </a:rPr>
                  <a:t> </a:t>
                </a:r>
              </a:p>
            </p:txBody>
          </p:sp>
          <p:sp>
            <p:nvSpPr>
              <p:cNvPr id="546" name="TextBox 9">
                <a:extLst>
                  <a:ext uri="{FF2B5EF4-FFF2-40B4-BE49-F238E27FC236}">
                    <a16:creationId xmlns:a16="http://schemas.microsoft.com/office/drawing/2014/main" id="{4DACF822-9CAC-EFC3-6E0F-B363A40696D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682319" y="5351183"/>
                <a:ext cx="983312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/>
                <a:r>
                  <a:rPr lang="en-US" altLang="en-US" sz="600" dirty="0">
                    <a:latin typeface="Arial" panose="020B0604020202020204" pitchFamily="34" charset="0"/>
                    <a:ea typeface="Amazon Ember" panose="020B0603020204020204" pitchFamily="34" charset="0"/>
                    <a:cs typeface="Arial" panose="020B0604020202020204" pitchFamily="34" charset="0"/>
                  </a:rPr>
                  <a:t>Amazon S3</a:t>
                </a:r>
              </a:p>
            </p:txBody>
          </p:sp>
          <p:pic>
            <p:nvPicPr>
              <p:cNvPr id="547" name="Graphic 8">
                <a:extLst>
                  <a:ext uri="{FF2B5EF4-FFF2-40B4-BE49-F238E27FC236}">
                    <a16:creationId xmlns:a16="http://schemas.microsoft.com/office/drawing/2014/main" id="{2C56F5D7-1ABD-692B-1D43-E07B2478628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rcRect/>
              <a:stretch/>
            </p:blipFill>
            <p:spPr bwMode="auto">
              <a:xfrm>
                <a:off x="5972522" y="4961266"/>
                <a:ext cx="402907" cy="4029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cxnSp>
        <p:nvCxnSpPr>
          <p:cNvPr id="548" name="Connector: Elbow 12">
            <a:extLst>
              <a:ext uri="{FF2B5EF4-FFF2-40B4-BE49-F238E27FC236}">
                <a16:creationId xmlns:a16="http://schemas.microsoft.com/office/drawing/2014/main" id="{2EC56495-B0BD-E5BF-B9D1-3CE95C8148F2}"/>
              </a:ext>
            </a:extLst>
          </p:cNvPr>
          <p:cNvCxnSpPr>
            <a:cxnSpLocks/>
            <a:stCxn id="541" idx="2"/>
            <a:endCxn id="550" idx="3"/>
          </p:cNvCxnSpPr>
          <p:nvPr/>
        </p:nvCxnSpPr>
        <p:spPr>
          <a:xfrm rot="5400000">
            <a:off x="12861988" y="7763538"/>
            <a:ext cx="316295" cy="42663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49" name="グループ化 548">
            <a:extLst>
              <a:ext uri="{FF2B5EF4-FFF2-40B4-BE49-F238E27FC236}">
                <a16:creationId xmlns:a16="http://schemas.microsoft.com/office/drawing/2014/main" id="{89DD352F-AF22-94CF-6859-60A30C3AA40C}"/>
              </a:ext>
            </a:extLst>
          </p:cNvPr>
          <p:cNvGrpSpPr/>
          <p:nvPr/>
        </p:nvGrpSpPr>
        <p:grpSpPr>
          <a:xfrm>
            <a:off x="11873845" y="7959782"/>
            <a:ext cx="1515511" cy="607354"/>
            <a:chOff x="2670247" y="5712382"/>
            <a:chExt cx="1734066" cy="694942"/>
          </a:xfrm>
        </p:grpSpPr>
        <p:pic>
          <p:nvPicPr>
            <p:cNvPr id="550" name="Graphic 6">
              <a:extLst>
                <a:ext uri="{FF2B5EF4-FFF2-40B4-BE49-F238E27FC236}">
                  <a16:creationId xmlns:a16="http://schemas.microsoft.com/office/drawing/2014/main" id="{FB453972-08B3-CB6C-EFF9-CAA6DACD56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rcRect/>
            <a:stretch/>
          </p:blipFill>
          <p:spPr bwMode="auto">
            <a:xfrm>
              <a:off x="3336793" y="5712382"/>
              <a:ext cx="400975" cy="400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1" name="TextBox 10">
              <a:extLst>
                <a:ext uri="{FF2B5EF4-FFF2-40B4-BE49-F238E27FC236}">
                  <a16:creationId xmlns:a16="http://schemas.microsoft.com/office/drawing/2014/main" id="{DCFF814A-5E5A-561E-8675-109F086C39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70247" y="6090378"/>
              <a:ext cx="1734066" cy="3169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US" altLang="en-US" sz="600" dirty="0"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AWS Glue</a:t>
              </a:r>
            </a:p>
            <a:p>
              <a:pPr algn="ctr"/>
              <a:r>
                <a:rPr lang="ja-JP" altLang="en-US" sz="600" dirty="0"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事前処理ジョブ</a:t>
              </a:r>
              <a:endParaRPr lang="en-US" altLang="en-US" sz="600" dirty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552" name="Connector: Elbow 12">
            <a:extLst>
              <a:ext uri="{FF2B5EF4-FFF2-40B4-BE49-F238E27FC236}">
                <a16:creationId xmlns:a16="http://schemas.microsoft.com/office/drawing/2014/main" id="{B5DF69D2-A4FF-582E-FBEC-07E57A16E379}"/>
              </a:ext>
            </a:extLst>
          </p:cNvPr>
          <p:cNvCxnSpPr>
            <a:cxnSpLocks/>
            <a:stCxn id="550" idx="1"/>
            <a:endCxn id="553" idx="2"/>
          </p:cNvCxnSpPr>
          <p:nvPr/>
        </p:nvCxnSpPr>
        <p:spPr>
          <a:xfrm rot="10800000">
            <a:off x="12077466" y="7592403"/>
            <a:ext cx="378917" cy="542598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3" name="TextBox 9">
            <a:extLst>
              <a:ext uri="{FF2B5EF4-FFF2-40B4-BE49-F238E27FC236}">
                <a16:creationId xmlns:a16="http://schemas.microsoft.com/office/drawing/2014/main" id="{6FC2C791-61C6-8194-FCE0-B8A76973ED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38663" y="7223071"/>
            <a:ext cx="16776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600" dirty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Amazon S3</a:t>
            </a:r>
          </a:p>
          <a:p>
            <a:pPr algn="ctr"/>
            <a:r>
              <a:rPr lang="ja-JP" altLang="en-US" sz="600" dirty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共有対象データ</a:t>
            </a:r>
            <a:endParaRPr lang="en-US" altLang="ja-JP" sz="600" dirty="0">
              <a:latin typeface="Arial" panose="020B0604020202020204" pitchFamily="34" charset="0"/>
              <a:ea typeface="Amazon Ember" panose="020B0603020204020204" pitchFamily="34" charset="0"/>
              <a:cs typeface="Arial" panose="020B0604020202020204" pitchFamily="34" charset="0"/>
            </a:endParaRPr>
          </a:p>
          <a:p>
            <a:pPr algn="ctr"/>
            <a:r>
              <a:rPr lang="ja-JP" altLang="en-US" sz="600" dirty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保存ストレージ</a:t>
            </a:r>
            <a:endParaRPr lang="en-US" altLang="en-US" sz="600" dirty="0">
              <a:latin typeface="Arial" panose="020B0604020202020204" pitchFamily="34" charset="0"/>
              <a:ea typeface="Amazon Ember" panose="020B0603020204020204" pitchFamily="34" charset="0"/>
              <a:cs typeface="Arial" panose="020B0604020202020204" pitchFamily="34" charset="0"/>
            </a:endParaRPr>
          </a:p>
        </p:txBody>
      </p:sp>
      <p:grpSp>
        <p:nvGrpSpPr>
          <p:cNvPr id="554" name="グループ化 553">
            <a:extLst>
              <a:ext uri="{FF2B5EF4-FFF2-40B4-BE49-F238E27FC236}">
                <a16:creationId xmlns:a16="http://schemas.microsoft.com/office/drawing/2014/main" id="{513F1354-008C-BCD3-9AD1-C06B8A42939F}"/>
              </a:ext>
            </a:extLst>
          </p:cNvPr>
          <p:cNvGrpSpPr/>
          <p:nvPr/>
        </p:nvGrpSpPr>
        <p:grpSpPr>
          <a:xfrm>
            <a:off x="9959911" y="7097057"/>
            <a:ext cx="1320236" cy="664868"/>
            <a:chOff x="3009090" y="4918861"/>
            <a:chExt cx="1765300" cy="889002"/>
          </a:xfrm>
        </p:grpSpPr>
        <p:sp>
          <p:nvSpPr>
            <p:cNvPr id="555" name="Rectangle 13">
              <a:extLst>
                <a:ext uri="{FF2B5EF4-FFF2-40B4-BE49-F238E27FC236}">
                  <a16:creationId xmlns:a16="http://schemas.microsoft.com/office/drawing/2014/main" id="{240F3436-FBCF-A282-E118-008850E330C4}"/>
                </a:ext>
              </a:extLst>
            </p:cNvPr>
            <p:cNvSpPr/>
            <p:nvPr/>
          </p:nvSpPr>
          <p:spPr>
            <a:xfrm>
              <a:off x="3009090" y="4918861"/>
              <a:ext cx="1765300" cy="889002"/>
            </a:xfrm>
            <a:prstGeom prst="rect">
              <a:avLst/>
            </a:prstGeom>
            <a:solidFill>
              <a:schemeClr val="bg2"/>
            </a:solidFill>
            <a:ln w="15875">
              <a:solidFill>
                <a:srgbClr val="7D899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非共有対象データカタログリソース</a:t>
              </a:r>
              <a:endParaRPr lang="en-US" sz="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556" name="グループ化 555">
              <a:extLst>
                <a:ext uri="{FF2B5EF4-FFF2-40B4-BE49-F238E27FC236}">
                  <a16:creationId xmlns:a16="http://schemas.microsoft.com/office/drawing/2014/main" id="{224CEA1E-920F-D498-2547-C69E678D50F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131351" y="5207808"/>
              <a:ext cx="1520779" cy="538264"/>
              <a:chOff x="3631424" y="2675186"/>
              <a:chExt cx="1912334" cy="676851"/>
            </a:xfrm>
          </p:grpSpPr>
          <p:sp>
            <p:nvSpPr>
              <p:cNvPr id="557" name="TextBox 28">
                <a:extLst>
                  <a:ext uri="{FF2B5EF4-FFF2-40B4-BE49-F238E27FC236}">
                    <a16:creationId xmlns:a16="http://schemas.microsoft.com/office/drawing/2014/main" id="{EAD65EFD-9142-B678-B268-3EEC946893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31424" y="3093293"/>
                <a:ext cx="1073151" cy="2587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/>
                <a:r>
                  <a:rPr lang="ja-JP" altLang="en-US" sz="400" dirty="0">
                    <a:latin typeface="Arial" panose="020B0604020202020204" pitchFamily="34" charset="0"/>
                    <a:cs typeface="Arial" panose="020B0604020202020204" pitchFamily="34" charset="0"/>
                  </a:rPr>
                  <a:t>データベース</a:t>
                </a:r>
                <a:endParaRPr lang="en-US" altLang="en-US" sz="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558" name="Graphic 122">
                <a:extLst>
                  <a:ext uri="{FF2B5EF4-FFF2-40B4-BE49-F238E27FC236}">
                    <a16:creationId xmlns:a16="http://schemas.microsoft.com/office/drawing/2014/main" id="{95DBD37D-3381-BA3E-6BC8-CFA183C03B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3939399" y="2675186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559" name="Graphic 16">
                <a:extLst>
                  <a:ext uri="{FF2B5EF4-FFF2-40B4-BE49-F238E27FC236}">
                    <a16:creationId xmlns:a16="http://schemas.microsoft.com/office/drawing/2014/main" id="{DEE8EB89-4377-9F2F-4B38-953361EFBBD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rcRect/>
              <a:stretch/>
            </p:blipFill>
            <p:spPr bwMode="auto">
              <a:xfrm>
                <a:off x="4778583" y="2684175"/>
                <a:ext cx="45720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60" name="TextBox 33">
                <a:extLst>
                  <a:ext uri="{FF2B5EF4-FFF2-40B4-BE49-F238E27FC236}">
                    <a16:creationId xmlns:a16="http://schemas.microsoft.com/office/drawing/2014/main" id="{E5294311-6B8E-8C88-FB26-DD2E8074741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70607" y="3093293"/>
                <a:ext cx="1073151" cy="2587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/>
                <a:r>
                  <a:rPr lang="ja-JP" altLang="en-US" sz="400" dirty="0">
                    <a:latin typeface="Arial" panose="020B0604020202020204" pitchFamily="34" charset="0"/>
                    <a:cs typeface="Arial" panose="020B0604020202020204" pitchFamily="34" charset="0"/>
                  </a:rPr>
                  <a:t>テーブル</a:t>
                </a:r>
                <a:endParaRPr lang="en-US" altLang="en-US" sz="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561" name="グループ化 560">
            <a:extLst>
              <a:ext uri="{FF2B5EF4-FFF2-40B4-BE49-F238E27FC236}">
                <a16:creationId xmlns:a16="http://schemas.microsoft.com/office/drawing/2014/main" id="{D0109D41-1A7C-47CC-8FBD-A3AA10EB4E79}"/>
              </a:ext>
            </a:extLst>
          </p:cNvPr>
          <p:cNvGrpSpPr/>
          <p:nvPr/>
        </p:nvGrpSpPr>
        <p:grpSpPr>
          <a:xfrm>
            <a:off x="6519714" y="7100925"/>
            <a:ext cx="1320236" cy="664868"/>
            <a:chOff x="3009090" y="4918861"/>
            <a:chExt cx="1765300" cy="889002"/>
          </a:xfrm>
        </p:grpSpPr>
        <p:sp>
          <p:nvSpPr>
            <p:cNvPr id="562" name="Rectangle 13">
              <a:extLst>
                <a:ext uri="{FF2B5EF4-FFF2-40B4-BE49-F238E27FC236}">
                  <a16:creationId xmlns:a16="http://schemas.microsoft.com/office/drawing/2014/main" id="{FACC9141-47EE-1CA7-AB84-D501570D09AE}"/>
                </a:ext>
              </a:extLst>
            </p:cNvPr>
            <p:cNvSpPr/>
            <p:nvPr/>
          </p:nvSpPr>
          <p:spPr>
            <a:xfrm>
              <a:off x="3009090" y="4918861"/>
              <a:ext cx="1765300" cy="889002"/>
            </a:xfrm>
            <a:prstGeom prst="rect">
              <a:avLst/>
            </a:prstGeom>
            <a:solidFill>
              <a:schemeClr val="bg2"/>
            </a:solidFill>
            <a:ln w="15875">
              <a:solidFill>
                <a:srgbClr val="7D899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非共有対象データカタログリソース</a:t>
              </a:r>
              <a:endParaRPr lang="en-US" sz="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563" name="グループ化 562">
              <a:extLst>
                <a:ext uri="{FF2B5EF4-FFF2-40B4-BE49-F238E27FC236}">
                  <a16:creationId xmlns:a16="http://schemas.microsoft.com/office/drawing/2014/main" id="{D7FA93C1-9503-2DC3-3E78-49E253F5BAB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131351" y="5207808"/>
              <a:ext cx="1520779" cy="538264"/>
              <a:chOff x="3631424" y="2675186"/>
              <a:chExt cx="1912334" cy="676851"/>
            </a:xfrm>
          </p:grpSpPr>
          <p:sp>
            <p:nvSpPr>
              <p:cNvPr id="564" name="TextBox 28">
                <a:extLst>
                  <a:ext uri="{FF2B5EF4-FFF2-40B4-BE49-F238E27FC236}">
                    <a16:creationId xmlns:a16="http://schemas.microsoft.com/office/drawing/2014/main" id="{D0A3E22D-7AA5-6AF8-3426-CB03869C5F8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31424" y="3093293"/>
                <a:ext cx="1073151" cy="2587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/>
                <a:r>
                  <a:rPr lang="ja-JP" altLang="en-US" sz="400" dirty="0">
                    <a:latin typeface="Arial" panose="020B0604020202020204" pitchFamily="34" charset="0"/>
                    <a:cs typeface="Arial" panose="020B0604020202020204" pitchFamily="34" charset="0"/>
                  </a:rPr>
                  <a:t>データベース</a:t>
                </a:r>
                <a:endParaRPr lang="en-US" altLang="en-US" sz="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565" name="Graphic 122">
                <a:extLst>
                  <a:ext uri="{FF2B5EF4-FFF2-40B4-BE49-F238E27FC236}">
                    <a16:creationId xmlns:a16="http://schemas.microsoft.com/office/drawing/2014/main" id="{B319EF35-1A2B-E5BE-2971-A197B6717A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3939399" y="2675186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566" name="Graphic 16">
                <a:extLst>
                  <a:ext uri="{FF2B5EF4-FFF2-40B4-BE49-F238E27FC236}">
                    <a16:creationId xmlns:a16="http://schemas.microsoft.com/office/drawing/2014/main" id="{4D570262-41BD-1E38-DA31-013BA16AF85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rcRect/>
              <a:stretch/>
            </p:blipFill>
            <p:spPr bwMode="auto">
              <a:xfrm>
                <a:off x="4778583" y="2684175"/>
                <a:ext cx="45720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67" name="TextBox 33">
                <a:extLst>
                  <a:ext uri="{FF2B5EF4-FFF2-40B4-BE49-F238E27FC236}">
                    <a16:creationId xmlns:a16="http://schemas.microsoft.com/office/drawing/2014/main" id="{61FA2300-A94B-2AE2-80B4-2293B2F0126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70607" y="3093293"/>
                <a:ext cx="1073151" cy="2587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/>
                <a:r>
                  <a:rPr lang="ja-JP" altLang="en-US" sz="400" dirty="0">
                    <a:latin typeface="Arial" panose="020B0604020202020204" pitchFamily="34" charset="0"/>
                    <a:cs typeface="Arial" panose="020B0604020202020204" pitchFamily="34" charset="0"/>
                  </a:rPr>
                  <a:t>テーブル</a:t>
                </a:r>
                <a:endParaRPr lang="en-US" altLang="en-US" sz="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cxnSp>
        <p:nvCxnSpPr>
          <p:cNvPr id="568" name="Connector: Elbow 12">
            <a:extLst>
              <a:ext uri="{FF2B5EF4-FFF2-40B4-BE49-F238E27FC236}">
                <a16:creationId xmlns:a16="http://schemas.microsoft.com/office/drawing/2014/main" id="{DA31EABC-FF1B-3DEF-DBA5-2E1A0613857C}"/>
              </a:ext>
            </a:extLst>
          </p:cNvPr>
          <p:cNvCxnSpPr>
            <a:cxnSpLocks/>
            <a:stCxn id="518" idx="0"/>
            <a:endCxn id="472" idx="2"/>
          </p:cNvCxnSpPr>
          <p:nvPr/>
        </p:nvCxnSpPr>
        <p:spPr>
          <a:xfrm rot="5400000" flipH="1" flipV="1">
            <a:off x="9839757" y="7793750"/>
            <a:ext cx="779751" cy="864105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9" name="Connector: Elbow 12">
            <a:extLst>
              <a:ext uri="{FF2B5EF4-FFF2-40B4-BE49-F238E27FC236}">
                <a16:creationId xmlns:a16="http://schemas.microsoft.com/office/drawing/2014/main" id="{A16DEC0A-7ED2-7A72-3A9D-B976B9FEC551}"/>
              </a:ext>
            </a:extLst>
          </p:cNvPr>
          <p:cNvCxnSpPr>
            <a:cxnSpLocks/>
            <a:stCxn id="526" idx="0"/>
            <a:endCxn id="463" idx="2"/>
          </p:cNvCxnSpPr>
          <p:nvPr/>
        </p:nvCxnSpPr>
        <p:spPr>
          <a:xfrm rot="16200000" flipV="1">
            <a:off x="7215191" y="7784410"/>
            <a:ext cx="780274" cy="88226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0" name="Connector: Elbow 12">
            <a:extLst>
              <a:ext uri="{FF2B5EF4-FFF2-40B4-BE49-F238E27FC236}">
                <a16:creationId xmlns:a16="http://schemas.microsoft.com/office/drawing/2014/main" id="{786955EE-EA4F-CB54-B258-DDA87F48C7CA}"/>
              </a:ext>
            </a:extLst>
          </p:cNvPr>
          <p:cNvCxnSpPr>
            <a:cxnSpLocks/>
            <a:stCxn id="461" idx="3"/>
            <a:endCxn id="463" idx="1"/>
          </p:cNvCxnSpPr>
          <p:nvPr/>
        </p:nvCxnSpPr>
        <p:spPr>
          <a:xfrm>
            <a:off x="5899497" y="5930973"/>
            <a:ext cx="359487" cy="661654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1" name="TextBox 12">
            <a:extLst>
              <a:ext uri="{FF2B5EF4-FFF2-40B4-BE49-F238E27FC236}">
                <a16:creationId xmlns:a16="http://schemas.microsoft.com/office/drawing/2014/main" id="{E69DD36D-00DA-0E25-947A-F918DC067E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86684" y="8717041"/>
            <a:ext cx="631262" cy="21544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ja-JP" altLang="en-US" sz="8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分析者</a:t>
            </a:r>
            <a:endParaRPr lang="en-US" altLang="en-US" sz="800" dirty="0">
              <a:latin typeface="Meiryo UI" panose="020B0604030504040204" pitchFamily="34" charset="-128"/>
              <a:ea typeface="Meiryo UI" panose="020B0604030504040204" pitchFamily="34" charset="-128"/>
              <a:cs typeface="Arial" panose="020B0604020202020204" pitchFamily="34" charset="0"/>
            </a:endParaRPr>
          </a:p>
        </p:txBody>
      </p:sp>
      <p:pic>
        <p:nvPicPr>
          <p:cNvPr id="572" name="Graphic 23">
            <a:extLst>
              <a:ext uri="{FF2B5EF4-FFF2-40B4-BE49-F238E27FC236}">
                <a16:creationId xmlns:a16="http://schemas.microsoft.com/office/drawing/2014/main" id="{816BC1B1-1B7D-6018-E22D-A2219C426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/>
        </p:blipFill>
        <p:spPr bwMode="auto">
          <a:xfrm flipH="1">
            <a:off x="14321086" y="8424938"/>
            <a:ext cx="362458" cy="36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73" name="直線矢印コネクタ 572">
            <a:extLst>
              <a:ext uri="{FF2B5EF4-FFF2-40B4-BE49-F238E27FC236}">
                <a16:creationId xmlns:a16="http://schemas.microsoft.com/office/drawing/2014/main" id="{896045CA-918C-EDE1-85D6-3DA180FE0A89}"/>
              </a:ext>
            </a:extLst>
          </p:cNvPr>
          <p:cNvCxnSpPr>
            <a:cxnSpLocks/>
            <a:stCxn id="572" idx="3"/>
            <a:endCxn id="515" idx="3"/>
          </p:cNvCxnSpPr>
          <p:nvPr/>
        </p:nvCxnSpPr>
        <p:spPr>
          <a:xfrm flipH="1">
            <a:off x="10483144" y="8606167"/>
            <a:ext cx="3837942" cy="12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4" name="TextBox 12">
            <a:extLst>
              <a:ext uri="{FF2B5EF4-FFF2-40B4-BE49-F238E27FC236}">
                <a16:creationId xmlns:a16="http://schemas.microsoft.com/office/drawing/2014/main" id="{1A3AD7DF-900C-00A8-D27E-DBAA0D5B8E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7239" y="8734913"/>
            <a:ext cx="631262" cy="21544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ja-JP" altLang="en-US" sz="8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分析者</a:t>
            </a:r>
            <a:endParaRPr lang="en-US" altLang="en-US" sz="800" dirty="0">
              <a:latin typeface="Meiryo UI" panose="020B0604030504040204" pitchFamily="34" charset="-128"/>
              <a:ea typeface="Meiryo UI" panose="020B0604030504040204" pitchFamily="34" charset="-128"/>
              <a:cs typeface="Arial" panose="020B0604020202020204" pitchFamily="34" charset="0"/>
            </a:endParaRPr>
          </a:p>
        </p:txBody>
      </p:sp>
      <p:pic>
        <p:nvPicPr>
          <p:cNvPr id="575" name="Graphic 23">
            <a:extLst>
              <a:ext uri="{FF2B5EF4-FFF2-40B4-BE49-F238E27FC236}">
                <a16:creationId xmlns:a16="http://schemas.microsoft.com/office/drawing/2014/main" id="{D70A8891-849F-367B-FF68-381FAFEEF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/>
        </p:blipFill>
        <p:spPr bwMode="auto">
          <a:xfrm flipH="1">
            <a:off x="3171641" y="8442810"/>
            <a:ext cx="362458" cy="36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76" name="直線矢印コネクタ 575">
            <a:extLst>
              <a:ext uri="{FF2B5EF4-FFF2-40B4-BE49-F238E27FC236}">
                <a16:creationId xmlns:a16="http://schemas.microsoft.com/office/drawing/2014/main" id="{9E4EB441-8E4D-B57E-8F4A-BCBDFE683DD1}"/>
              </a:ext>
            </a:extLst>
          </p:cNvPr>
          <p:cNvCxnSpPr>
            <a:cxnSpLocks/>
            <a:stCxn id="575" idx="1"/>
            <a:endCxn id="523" idx="1"/>
          </p:cNvCxnSpPr>
          <p:nvPr/>
        </p:nvCxnSpPr>
        <p:spPr>
          <a:xfrm flipV="1">
            <a:off x="3534099" y="8610087"/>
            <a:ext cx="3795637" cy="139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7" name="TextBox 12">
            <a:extLst>
              <a:ext uri="{FF2B5EF4-FFF2-40B4-BE49-F238E27FC236}">
                <a16:creationId xmlns:a16="http://schemas.microsoft.com/office/drawing/2014/main" id="{FBE49F2A-EF72-DC14-2EF2-ADB7A02848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7239" y="6754644"/>
            <a:ext cx="631262" cy="21544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 err="1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利用者</a:t>
            </a:r>
            <a:endParaRPr lang="en-US" altLang="en-US" sz="800" dirty="0">
              <a:latin typeface="Meiryo UI" panose="020B0604030504040204" pitchFamily="34" charset="-128"/>
              <a:ea typeface="Meiryo UI" panose="020B0604030504040204" pitchFamily="34" charset="-128"/>
              <a:cs typeface="Arial" panose="020B0604020202020204" pitchFamily="34" charset="0"/>
            </a:endParaRPr>
          </a:p>
        </p:txBody>
      </p:sp>
      <p:pic>
        <p:nvPicPr>
          <p:cNvPr id="578" name="Graphic 23">
            <a:extLst>
              <a:ext uri="{FF2B5EF4-FFF2-40B4-BE49-F238E27FC236}">
                <a16:creationId xmlns:a16="http://schemas.microsoft.com/office/drawing/2014/main" id="{2F77996B-4C43-0B21-D4B3-F71CB607E2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/>
        </p:blipFill>
        <p:spPr bwMode="auto">
          <a:xfrm flipH="1">
            <a:off x="3171641" y="6462541"/>
            <a:ext cx="362458" cy="36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79" name="直線矢印コネクタ 578">
            <a:extLst>
              <a:ext uri="{FF2B5EF4-FFF2-40B4-BE49-F238E27FC236}">
                <a16:creationId xmlns:a16="http://schemas.microsoft.com/office/drawing/2014/main" id="{E7010842-A5DD-611D-4E2C-D198BFAFD61A}"/>
              </a:ext>
            </a:extLst>
          </p:cNvPr>
          <p:cNvCxnSpPr>
            <a:cxnSpLocks/>
            <a:stCxn id="578" idx="1"/>
            <a:endCxn id="500" idx="1"/>
          </p:cNvCxnSpPr>
          <p:nvPr/>
        </p:nvCxnSpPr>
        <p:spPr>
          <a:xfrm>
            <a:off x="3534099" y="6643770"/>
            <a:ext cx="401832" cy="3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0" name="直線矢印コネクタ 579">
            <a:extLst>
              <a:ext uri="{FF2B5EF4-FFF2-40B4-BE49-F238E27FC236}">
                <a16:creationId xmlns:a16="http://schemas.microsoft.com/office/drawing/2014/main" id="{B8199ED1-AB8E-5056-CB42-269F539481E4}"/>
              </a:ext>
            </a:extLst>
          </p:cNvPr>
          <p:cNvCxnSpPr>
            <a:cxnSpLocks/>
            <a:stCxn id="588" idx="3"/>
            <a:endCxn id="541" idx="3"/>
          </p:cNvCxnSpPr>
          <p:nvPr/>
        </p:nvCxnSpPr>
        <p:spPr>
          <a:xfrm flipH="1">
            <a:off x="13861236" y="6641998"/>
            <a:ext cx="462225" cy="13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7" name="TextBox 12">
            <a:extLst>
              <a:ext uri="{FF2B5EF4-FFF2-40B4-BE49-F238E27FC236}">
                <a16:creationId xmlns:a16="http://schemas.microsoft.com/office/drawing/2014/main" id="{EFC54A12-9C9E-5E3C-DDDB-9AF0A795C8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89059" y="6752872"/>
            <a:ext cx="631262" cy="21544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 err="1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利用者</a:t>
            </a:r>
            <a:endParaRPr lang="en-US" altLang="en-US" sz="800" dirty="0">
              <a:latin typeface="Meiryo UI" panose="020B0604030504040204" pitchFamily="34" charset="-128"/>
              <a:ea typeface="Meiryo UI" panose="020B0604030504040204" pitchFamily="34" charset="-128"/>
              <a:cs typeface="Arial" panose="020B0604020202020204" pitchFamily="34" charset="0"/>
            </a:endParaRPr>
          </a:p>
        </p:txBody>
      </p:sp>
      <p:pic>
        <p:nvPicPr>
          <p:cNvPr id="588" name="Graphic 23">
            <a:extLst>
              <a:ext uri="{FF2B5EF4-FFF2-40B4-BE49-F238E27FC236}">
                <a16:creationId xmlns:a16="http://schemas.microsoft.com/office/drawing/2014/main" id="{9B3419B3-E648-3D2F-D145-C3C8685F3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/>
        </p:blipFill>
        <p:spPr bwMode="auto">
          <a:xfrm flipH="1">
            <a:off x="14323461" y="6460769"/>
            <a:ext cx="362458" cy="36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9" name="Graphic 10">
            <a:extLst>
              <a:ext uri="{FF2B5EF4-FFF2-40B4-BE49-F238E27FC236}">
                <a16:creationId xmlns:a16="http://schemas.microsoft.com/office/drawing/2014/main" id="{67774E0C-42B7-0756-F455-5AC48A615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/>
        </p:blipFill>
        <p:spPr bwMode="auto">
          <a:xfrm>
            <a:off x="6001149" y="4280778"/>
            <a:ext cx="346949" cy="346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0" name="TextBox 20">
            <a:extLst>
              <a:ext uri="{FF2B5EF4-FFF2-40B4-BE49-F238E27FC236}">
                <a16:creationId xmlns:a16="http://schemas.microsoft.com/office/drawing/2014/main" id="{97ADCA6D-FBC2-E24A-540D-3EC8A0E159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9804" y="4591214"/>
            <a:ext cx="14496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6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AWS Lambda</a:t>
            </a:r>
          </a:p>
          <a:p>
            <a:pPr algn="ctr" eaLnBrk="1" hangingPunct="1"/>
            <a:r>
              <a:rPr lang="ja-JP" altLang="en-US" sz="6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データカタログ参照処理実行関数</a:t>
            </a:r>
            <a:endParaRPr lang="en-US" altLang="en-US" sz="600" dirty="0"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  <p:cxnSp>
        <p:nvCxnSpPr>
          <p:cNvPr id="591" name="直線矢印コネクタ 120">
            <a:extLst>
              <a:ext uri="{FF2B5EF4-FFF2-40B4-BE49-F238E27FC236}">
                <a16:creationId xmlns:a16="http://schemas.microsoft.com/office/drawing/2014/main" id="{606393FD-9181-6FDB-4789-96AF47CB65F1}"/>
              </a:ext>
            </a:extLst>
          </p:cNvPr>
          <p:cNvCxnSpPr>
            <a:cxnSpLocks/>
            <a:stCxn id="592" idx="3"/>
            <a:endCxn id="589" idx="1"/>
          </p:cNvCxnSpPr>
          <p:nvPr/>
        </p:nvCxnSpPr>
        <p:spPr>
          <a:xfrm>
            <a:off x="4758219" y="4454253"/>
            <a:ext cx="124293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92" name="Graphic 17">
            <a:extLst>
              <a:ext uri="{FF2B5EF4-FFF2-40B4-BE49-F238E27FC236}">
                <a16:creationId xmlns:a16="http://schemas.microsoft.com/office/drawing/2014/main" id="{61B8FAA0-D490-6525-9236-2B8A2326F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/>
        </p:blipFill>
        <p:spPr bwMode="auto">
          <a:xfrm>
            <a:off x="4411270" y="4280778"/>
            <a:ext cx="346949" cy="346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" name="TextBox 9">
            <a:extLst>
              <a:ext uri="{FF2B5EF4-FFF2-40B4-BE49-F238E27FC236}">
                <a16:creationId xmlns:a16="http://schemas.microsoft.com/office/drawing/2014/main" id="{2F40A105-0B5A-BE42-8015-B6F3A5BB10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5486" y="4584632"/>
            <a:ext cx="141851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6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Amazon API Gateway</a:t>
            </a:r>
          </a:p>
          <a:p>
            <a:pPr algn="ctr" eaLnBrk="1" hangingPunct="1"/>
            <a:r>
              <a:rPr lang="ja-JP" altLang="en-US" sz="6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バックエンド</a:t>
            </a:r>
            <a:r>
              <a:rPr lang="en-US" altLang="ja-JP" sz="6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API</a:t>
            </a:r>
          </a:p>
        </p:txBody>
      </p:sp>
      <p:pic>
        <p:nvPicPr>
          <p:cNvPr id="594" name="Graphic 10">
            <a:extLst>
              <a:ext uri="{FF2B5EF4-FFF2-40B4-BE49-F238E27FC236}">
                <a16:creationId xmlns:a16="http://schemas.microsoft.com/office/drawing/2014/main" id="{76903848-0321-1D10-41AC-41B33693B9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/>
        </p:blipFill>
        <p:spPr bwMode="auto">
          <a:xfrm>
            <a:off x="4469094" y="4990180"/>
            <a:ext cx="231300" cy="23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5" name="TextBox 20">
            <a:extLst>
              <a:ext uri="{FF2B5EF4-FFF2-40B4-BE49-F238E27FC236}">
                <a16:creationId xmlns:a16="http://schemas.microsoft.com/office/drawing/2014/main" id="{480490DF-DCAF-F1DF-2B83-289E5A9EB7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9925" y="5184270"/>
            <a:ext cx="1449638" cy="175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6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AWS Lambda</a:t>
            </a:r>
          </a:p>
          <a:p>
            <a:pPr algn="ctr" eaLnBrk="1" hangingPunct="1"/>
            <a:r>
              <a:rPr lang="ja-JP" altLang="en-US" sz="6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認証トークン検証関数</a:t>
            </a:r>
            <a:endParaRPr lang="en-US" altLang="en-US" sz="600" dirty="0"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  <p:cxnSp>
        <p:nvCxnSpPr>
          <p:cNvPr id="596" name="直線矢印コネクタ 120">
            <a:extLst>
              <a:ext uri="{FF2B5EF4-FFF2-40B4-BE49-F238E27FC236}">
                <a16:creationId xmlns:a16="http://schemas.microsoft.com/office/drawing/2014/main" id="{821DB987-787C-90AF-ACAF-5D664E6A05F4}"/>
              </a:ext>
            </a:extLst>
          </p:cNvPr>
          <p:cNvCxnSpPr>
            <a:cxnSpLocks/>
            <a:stCxn id="593" idx="2"/>
            <a:endCxn id="594" idx="0"/>
          </p:cNvCxnSpPr>
          <p:nvPr/>
        </p:nvCxnSpPr>
        <p:spPr>
          <a:xfrm flipH="1">
            <a:off x="4584744" y="4861631"/>
            <a:ext cx="1" cy="1285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7" name="直線矢印コネクタ 120">
            <a:extLst>
              <a:ext uri="{FF2B5EF4-FFF2-40B4-BE49-F238E27FC236}">
                <a16:creationId xmlns:a16="http://schemas.microsoft.com/office/drawing/2014/main" id="{357FF6FE-F99E-21F7-AEA9-CDF0C19DBD6F}"/>
              </a:ext>
            </a:extLst>
          </p:cNvPr>
          <p:cNvCxnSpPr>
            <a:cxnSpLocks/>
            <a:stCxn id="611" idx="2"/>
            <a:endCxn id="592" idx="0"/>
          </p:cNvCxnSpPr>
          <p:nvPr/>
        </p:nvCxnSpPr>
        <p:spPr>
          <a:xfrm>
            <a:off x="4584744" y="4147882"/>
            <a:ext cx="1" cy="1328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98" name="グループ化 597">
            <a:extLst>
              <a:ext uri="{FF2B5EF4-FFF2-40B4-BE49-F238E27FC236}">
                <a16:creationId xmlns:a16="http://schemas.microsoft.com/office/drawing/2014/main" id="{E56AF8FB-3DEB-66D2-AD5D-67B27F736963}"/>
              </a:ext>
            </a:extLst>
          </p:cNvPr>
          <p:cNvGrpSpPr/>
          <p:nvPr/>
        </p:nvGrpSpPr>
        <p:grpSpPr>
          <a:xfrm>
            <a:off x="4298307" y="2860969"/>
            <a:ext cx="1916674" cy="480349"/>
            <a:chOff x="3237679" y="5548311"/>
            <a:chExt cx="1916674" cy="480349"/>
          </a:xfrm>
        </p:grpSpPr>
        <p:sp>
          <p:nvSpPr>
            <p:cNvPr id="599" name="Rectangle 115">
              <a:extLst>
                <a:ext uri="{FF2B5EF4-FFF2-40B4-BE49-F238E27FC236}">
                  <a16:creationId xmlns:a16="http://schemas.microsoft.com/office/drawing/2014/main" id="{A954179D-1973-D749-86F9-8DEF786A9E1C}"/>
                </a:ext>
              </a:extLst>
            </p:cNvPr>
            <p:cNvSpPr/>
            <p:nvPr/>
          </p:nvSpPr>
          <p:spPr>
            <a:xfrm>
              <a:off x="3237679" y="5548311"/>
              <a:ext cx="1823419" cy="480349"/>
            </a:xfrm>
            <a:prstGeom prst="rect">
              <a:avLst/>
            </a:prstGeom>
            <a:noFill/>
            <a:ln w="15875">
              <a:solidFill>
                <a:srgbClr val="7D899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600" dirty="0">
                <a:solidFill>
                  <a:schemeClr val="tx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endParaRPr>
            </a:p>
          </p:txBody>
        </p:sp>
        <p:sp>
          <p:nvSpPr>
            <p:cNvPr id="600" name="TextBox 20">
              <a:extLst>
                <a:ext uri="{FF2B5EF4-FFF2-40B4-BE49-F238E27FC236}">
                  <a16:creationId xmlns:a16="http://schemas.microsoft.com/office/drawing/2014/main" id="{4EB39B75-C4A0-5BBD-DC52-2F96E53A05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54437" y="5565230"/>
              <a:ext cx="110677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ja-JP" altLang="en-US" sz="800" dirty="0">
                  <a:latin typeface="Amazon Ember"/>
                  <a:ea typeface="Amazon Ember" panose="020B0603020204020204" pitchFamily="34" charset="0"/>
                  <a:cs typeface="Amazon Ember" panose="020B0603020204020204" pitchFamily="34" charset="0"/>
                </a:rPr>
                <a:t>連携機能</a:t>
              </a:r>
              <a:endParaRPr lang="en-US" altLang="ja-JP" sz="800" dirty="0">
                <a:latin typeface="Amazon Ember"/>
                <a:ea typeface="Amazon Ember" panose="020B0603020204020204" pitchFamily="34" charset="0"/>
                <a:cs typeface="Amazon Ember" panose="020B0603020204020204" pitchFamily="34" charset="0"/>
              </a:endParaRPr>
            </a:p>
          </p:txBody>
        </p:sp>
        <p:sp>
          <p:nvSpPr>
            <p:cNvPr id="601" name="TextBox 20">
              <a:extLst>
                <a:ext uri="{FF2B5EF4-FFF2-40B4-BE49-F238E27FC236}">
                  <a16:creationId xmlns:a16="http://schemas.microsoft.com/office/drawing/2014/main" id="{D3A1FF2A-7B36-F13C-DC7C-FF887B7DEA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07529" y="5651105"/>
              <a:ext cx="104682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ja-JP" altLang="en-US" sz="600" dirty="0"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例</a:t>
              </a:r>
              <a:endParaRPr lang="en-US" altLang="ja-JP" sz="6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endParaRPr>
            </a:p>
            <a:p>
              <a:pPr marL="171450" indent="-171450" eaLnBrk="1" hangingPunct="1">
                <a:buFont typeface="Arial" panose="020B0604020202020204" pitchFamily="34" charset="0"/>
                <a:buChar char="•"/>
              </a:pPr>
              <a:r>
                <a:rPr lang="ja-JP" altLang="en-US" sz="600"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利用者認証</a:t>
              </a:r>
              <a:r>
                <a:rPr lang="en-US" altLang="ja-JP" sz="600" dirty="0"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_</a:t>
              </a:r>
              <a:r>
                <a:rPr lang="ja-JP" altLang="en-US" sz="600"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ユーザ</a:t>
              </a:r>
              <a:r>
                <a:rPr lang="ja-JP" altLang="en-US" sz="600" dirty="0"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認証機能</a:t>
              </a:r>
              <a:r>
                <a:rPr lang="en-US" altLang="ja-JP" sz="600" dirty="0"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(</a:t>
              </a:r>
              <a:r>
                <a:rPr lang="ja-JP" altLang="en-US" sz="600" dirty="0"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職員向け</a:t>
              </a:r>
              <a:r>
                <a:rPr lang="en-US" altLang="ja-JP" sz="600" dirty="0"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)</a:t>
              </a:r>
            </a:p>
          </p:txBody>
        </p:sp>
        <p:sp>
          <p:nvSpPr>
            <p:cNvPr id="602" name="TextBox 2">
              <a:extLst>
                <a:ext uri="{FF2B5EF4-FFF2-40B4-BE49-F238E27FC236}">
                  <a16:creationId xmlns:a16="http://schemas.microsoft.com/office/drawing/2014/main" id="{6F3E2E0A-9AB7-0E35-EF8E-2B7CF2AD7A08}"/>
                </a:ext>
              </a:extLst>
            </p:cNvPr>
            <p:cNvSpPr txBox="1"/>
            <p:nvPr/>
          </p:nvSpPr>
          <p:spPr>
            <a:xfrm>
              <a:off x="3265068" y="5728955"/>
              <a:ext cx="1142892" cy="276999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ja-JP" altLang="en-US" sz="600" dirty="0">
                  <a:latin typeface="Amazon Ember"/>
                  <a:ea typeface="Meiryo" panose="020B0604030504040204" pitchFamily="34" charset="-128"/>
                  <a:cs typeface="Amazon Ember" panose="020B0603020204020204" pitchFamily="34" charset="0"/>
                </a:rPr>
                <a:t>ユーザ認証を行い</a:t>
              </a:r>
              <a:endParaRPr lang="en-US" altLang="ja-JP" sz="600" dirty="0">
                <a:latin typeface="Amazon Ember"/>
                <a:ea typeface="Meiryo" panose="020B0604030504040204" pitchFamily="34" charset="-128"/>
                <a:cs typeface="Amazon Ember" panose="020B0603020204020204" pitchFamily="34" charset="0"/>
              </a:endParaRPr>
            </a:p>
            <a:p>
              <a:r>
                <a:rPr lang="ja-JP" altLang="en-US" sz="600" dirty="0">
                  <a:latin typeface="Amazon Ember"/>
                  <a:ea typeface="Meiryo" panose="020B0604030504040204" pitchFamily="34" charset="-128"/>
                  <a:cs typeface="Amazon Ember" panose="020B0603020204020204" pitchFamily="34" charset="0"/>
                </a:rPr>
                <a:t>認証トークンを発行する</a:t>
              </a:r>
            </a:p>
          </p:txBody>
        </p:sp>
      </p:grpSp>
      <p:pic>
        <p:nvPicPr>
          <p:cNvPr id="603" name="Graphic 19">
            <a:extLst>
              <a:ext uri="{FF2B5EF4-FFF2-40B4-BE49-F238E27FC236}">
                <a16:creationId xmlns:a16="http://schemas.microsoft.com/office/drawing/2014/main" id="{E4A53B37-B9F0-6C2F-1BB1-99514124C0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rcRect/>
          <a:stretch/>
        </p:blipFill>
        <p:spPr bwMode="auto">
          <a:xfrm>
            <a:off x="6415507" y="3491621"/>
            <a:ext cx="346949" cy="346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" name="TextBox 11">
            <a:extLst>
              <a:ext uri="{FF2B5EF4-FFF2-40B4-BE49-F238E27FC236}">
                <a16:creationId xmlns:a16="http://schemas.microsoft.com/office/drawing/2014/main" id="{16C11C81-ED48-4049-A635-6B71EF1F95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4162" y="3808479"/>
            <a:ext cx="14496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6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Amazon CloudFront</a:t>
            </a:r>
          </a:p>
          <a:p>
            <a:pPr algn="ctr"/>
            <a:r>
              <a:rPr lang="ja-JP" altLang="en-US" sz="6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データカタログ参照用</a:t>
            </a:r>
            <a:r>
              <a:rPr lang="en-US" altLang="ja-JP" sz="6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Web</a:t>
            </a:r>
            <a:r>
              <a:rPr lang="ja-JP" altLang="en-US" sz="6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アプリ</a:t>
            </a:r>
            <a:endParaRPr lang="en-US" altLang="ja-JP" sz="600" dirty="0"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  <a:p>
            <a:pPr algn="ctr"/>
            <a:r>
              <a:rPr lang="ja-JP" altLang="en-US" sz="6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配信</a:t>
            </a:r>
            <a:r>
              <a:rPr lang="en-US" altLang="ja-JP" sz="6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CDN</a:t>
            </a:r>
          </a:p>
        </p:txBody>
      </p:sp>
      <p:pic>
        <p:nvPicPr>
          <p:cNvPr id="605" name="Graphic 8">
            <a:extLst>
              <a:ext uri="{FF2B5EF4-FFF2-40B4-BE49-F238E27FC236}">
                <a16:creationId xmlns:a16="http://schemas.microsoft.com/office/drawing/2014/main" id="{8E9D8963-9869-A128-5498-1F048633B3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 bwMode="auto">
          <a:xfrm>
            <a:off x="7911263" y="3491621"/>
            <a:ext cx="346949" cy="346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6" name="TextBox 9">
            <a:extLst>
              <a:ext uri="{FF2B5EF4-FFF2-40B4-BE49-F238E27FC236}">
                <a16:creationId xmlns:a16="http://schemas.microsoft.com/office/drawing/2014/main" id="{47E844CF-15AF-D3E4-C4C6-A9C4CB57EA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6483" y="3808202"/>
            <a:ext cx="141650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6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Amazon S3</a:t>
            </a:r>
          </a:p>
          <a:p>
            <a:pPr algn="ctr"/>
            <a:r>
              <a:rPr lang="ja-JP" altLang="en-US" sz="6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データカタログ参照用</a:t>
            </a:r>
            <a:r>
              <a:rPr lang="en-US" altLang="ja-JP" sz="6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Web</a:t>
            </a:r>
            <a:r>
              <a:rPr lang="ja-JP" altLang="en-US" sz="6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アプリ</a:t>
            </a:r>
            <a:endParaRPr lang="en-US" altLang="ja-JP" sz="600" dirty="0"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  <a:p>
            <a:pPr algn="ctr"/>
            <a:r>
              <a:rPr lang="ja-JP" altLang="en-US" sz="6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配信ストレージ</a:t>
            </a:r>
          </a:p>
        </p:txBody>
      </p:sp>
      <p:cxnSp>
        <p:nvCxnSpPr>
          <p:cNvPr id="607" name="直線矢印コネクタ 120">
            <a:extLst>
              <a:ext uri="{FF2B5EF4-FFF2-40B4-BE49-F238E27FC236}">
                <a16:creationId xmlns:a16="http://schemas.microsoft.com/office/drawing/2014/main" id="{E2B20E8C-1E9D-4581-9898-B7055CB8266E}"/>
              </a:ext>
            </a:extLst>
          </p:cNvPr>
          <p:cNvCxnSpPr>
            <a:cxnSpLocks/>
            <a:stCxn id="603" idx="3"/>
            <a:endCxn id="605" idx="1"/>
          </p:cNvCxnSpPr>
          <p:nvPr/>
        </p:nvCxnSpPr>
        <p:spPr>
          <a:xfrm>
            <a:off x="6762456" y="3665096"/>
            <a:ext cx="114880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08" name="Graphic 8">
            <a:extLst>
              <a:ext uri="{FF2B5EF4-FFF2-40B4-BE49-F238E27FC236}">
                <a16:creationId xmlns:a16="http://schemas.microsoft.com/office/drawing/2014/main" id="{89E396B7-4688-5773-834B-99DE2FEF4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rcRect/>
          <a:stretch/>
        </p:blipFill>
        <p:spPr bwMode="auto">
          <a:xfrm>
            <a:off x="6473331" y="2893784"/>
            <a:ext cx="231300" cy="23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9" name="TextBox 11">
            <a:extLst>
              <a:ext uri="{FF2B5EF4-FFF2-40B4-BE49-F238E27FC236}">
                <a16:creationId xmlns:a16="http://schemas.microsoft.com/office/drawing/2014/main" id="{FEE1EE4C-DEC2-18D0-0B46-754B57A746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2157" y="3080201"/>
            <a:ext cx="103364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6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AWS WAF</a:t>
            </a:r>
          </a:p>
          <a:p>
            <a:pPr algn="ctr" eaLnBrk="1" hangingPunct="1"/>
            <a:r>
              <a:rPr lang="ja-JP" altLang="en-US" sz="6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フロントエンド保護</a:t>
            </a:r>
            <a:endParaRPr lang="en-US" altLang="ja-JP" sz="600" dirty="0"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  <p:pic>
        <p:nvPicPr>
          <p:cNvPr id="610" name="Graphic 8">
            <a:extLst>
              <a:ext uri="{FF2B5EF4-FFF2-40B4-BE49-F238E27FC236}">
                <a16:creationId xmlns:a16="http://schemas.microsoft.com/office/drawing/2014/main" id="{6874FC5C-09BA-E184-93EE-78ED46EE1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rcRect/>
          <a:stretch/>
        </p:blipFill>
        <p:spPr bwMode="auto">
          <a:xfrm>
            <a:off x="4469094" y="3688948"/>
            <a:ext cx="231300" cy="23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1" name="TextBox 11">
            <a:extLst>
              <a:ext uri="{FF2B5EF4-FFF2-40B4-BE49-F238E27FC236}">
                <a16:creationId xmlns:a16="http://schemas.microsoft.com/office/drawing/2014/main" id="{CFC2D3EC-6EB4-87F0-376E-4ED8933607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2583" y="3870883"/>
            <a:ext cx="86432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6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AWS WAF</a:t>
            </a:r>
          </a:p>
          <a:p>
            <a:pPr algn="ctr" eaLnBrk="1" hangingPunct="1"/>
            <a:r>
              <a:rPr lang="en-US" altLang="en-US" sz="6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API</a:t>
            </a:r>
            <a:r>
              <a:rPr lang="ja-JP" altLang="en-US" sz="6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保護</a:t>
            </a:r>
            <a:endParaRPr lang="en-US" altLang="ja-JP" sz="600" dirty="0"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  <p:cxnSp>
        <p:nvCxnSpPr>
          <p:cNvPr id="612" name="直線矢印コネクタ 120">
            <a:extLst>
              <a:ext uri="{FF2B5EF4-FFF2-40B4-BE49-F238E27FC236}">
                <a16:creationId xmlns:a16="http://schemas.microsoft.com/office/drawing/2014/main" id="{576EA285-D780-4FC8-0270-CD2A25DDC83A}"/>
              </a:ext>
            </a:extLst>
          </p:cNvPr>
          <p:cNvCxnSpPr>
            <a:cxnSpLocks/>
            <a:stCxn id="609" idx="2"/>
            <a:endCxn id="603" idx="0"/>
          </p:cNvCxnSpPr>
          <p:nvPr/>
        </p:nvCxnSpPr>
        <p:spPr>
          <a:xfrm>
            <a:off x="6588982" y="3357200"/>
            <a:ext cx="0" cy="1344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3" name="Connector: Elbow 12">
            <a:extLst>
              <a:ext uri="{FF2B5EF4-FFF2-40B4-BE49-F238E27FC236}">
                <a16:creationId xmlns:a16="http://schemas.microsoft.com/office/drawing/2014/main" id="{C303D898-F0A4-8E69-BA09-2B3FE34A315D}"/>
              </a:ext>
            </a:extLst>
          </p:cNvPr>
          <p:cNvCxnSpPr>
            <a:cxnSpLocks/>
            <a:stCxn id="533" idx="1"/>
          </p:cNvCxnSpPr>
          <p:nvPr/>
        </p:nvCxnSpPr>
        <p:spPr>
          <a:xfrm flipV="1">
            <a:off x="3534099" y="3101144"/>
            <a:ext cx="764208" cy="1353108"/>
          </a:xfrm>
          <a:prstGeom prst="bentConnector3">
            <a:avLst>
              <a:gd name="adj1" fmla="val 16763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4" name="Connector: Elbow 12">
            <a:extLst>
              <a:ext uri="{FF2B5EF4-FFF2-40B4-BE49-F238E27FC236}">
                <a16:creationId xmlns:a16="http://schemas.microsoft.com/office/drawing/2014/main" id="{5F24C8E2-014D-2BF7-8404-55AEB5E893FD}"/>
              </a:ext>
            </a:extLst>
          </p:cNvPr>
          <p:cNvCxnSpPr>
            <a:cxnSpLocks/>
            <a:stCxn id="589" idx="3"/>
            <a:endCxn id="463" idx="0"/>
          </p:cNvCxnSpPr>
          <p:nvPr/>
        </p:nvCxnSpPr>
        <p:spPr>
          <a:xfrm>
            <a:off x="6348098" y="4454253"/>
            <a:ext cx="816100" cy="895597"/>
          </a:xfrm>
          <a:prstGeom prst="bentConnector2">
            <a:avLst/>
          </a:prstGeom>
          <a:ln>
            <a:headEnd type="triangl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5" name="直線矢印コネクタ 614">
            <a:extLst>
              <a:ext uri="{FF2B5EF4-FFF2-40B4-BE49-F238E27FC236}">
                <a16:creationId xmlns:a16="http://schemas.microsoft.com/office/drawing/2014/main" id="{9A034161-10D6-3C59-1ED1-A4BAC31561D7}"/>
              </a:ext>
            </a:extLst>
          </p:cNvPr>
          <p:cNvCxnSpPr>
            <a:cxnSpLocks/>
            <a:stCxn id="533" idx="1"/>
            <a:endCxn id="592" idx="1"/>
          </p:cNvCxnSpPr>
          <p:nvPr/>
        </p:nvCxnSpPr>
        <p:spPr>
          <a:xfrm>
            <a:off x="3534099" y="4454252"/>
            <a:ext cx="877171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6" name="Connector: Elbow 12">
            <a:extLst>
              <a:ext uri="{FF2B5EF4-FFF2-40B4-BE49-F238E27FC236}">
                <a16:creationId xmlns:a16="http://schemas.microsoft.com/office/drawing/2014/main" id="{A07F88B5-7B10-739B-9A04-32223488EFA0}"/>
              </a:ext>
            </a:extLst>
          </p:cNvPr>
          <p:cNvCxnSpPr>
            <a:cxnSpLocks/>
            <a:stCxn id="533" idx="1"/>
            <a:endCxn id="603" idx="1"/>
          </p:cNvCxnSpPr>
          <p:nvPr/>
        </p:nvCxnSpPr>
        <p:spPr>
          <a:xfrm flipV="1">
            <a:off x="3534099" y="3665096"/>
            <a:ext cx="2881408" cy="789156"/>
          </a:xfrm>
          <a:prstGeom prst="bentConnector3">
            <a:avLst>
              <a:gd name="adj1" fmla="val 4509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17" name="Graphic 19">
            <a:extLst>
              <a:ext uri="{FF2B5EF4-FFF2-40B4-BE49-F238E27FC236}">
                <a16:creationId xmlns:a16="http://schemas.microsoft.com/office/drawing/2014/main" id="{E4F5EEFC-79FE-0EA6-34C2-05D4D89380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rcRect/>
          <a:stretch/>
        </p:blipFill>
        <p:spPr bwMode="auto">
          <a:xfrm>
            <a:off x="11161088" y="3499337"/>
            <a:ext cx="346949" cy="346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8" name="TextBox 11">
            <a:extLst>
              <a:ext uri="{FF2B5EF4-FFF2-40B4-BE49-F238E27FC236}">
                <a16:creationId xmlns:a16="http://schemas.microsoft.com/office/drawing/2014/main" id="{F3B81B7B-3A63-9CD4-7C5E-4DA97E9AAF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09743" y="3816195"/>
            <a:ext cx="14496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6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Amazon CloudFront</a:t>
            </a:r>
          </a:p>
          <a:p>
            <a:pPr algn="ctr"/>
            <a:r>
              <a:rPr lang="ja-JP" altLang="en-US" sz="6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データカタログ参照用</a:t>
            </a:r>
            <a:r>
              <a:rPr lang="en-US" altLang="ja-JP" sz="6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Web</a:t>
            </a:r>
            <a:r>
              <a:rPr lang="ja-JP" altLang="en-US" sz="6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アプリ</a:t>
            </a:r>
            <a:endParaRPr lang="en-US" altLang="ja-JP" sz="600" dirty="0"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  <a:p>
            <a:pPr algn="ctr"/>
            <a:r>
              <a:rPr lang="ja-JP" altLang="en-US" sz="6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配信</a:t>
            </a:r>
            <a:r>
              <a:rPr lang="en-US" altLang="ja-JP" sz="6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CDN</a:t>
            </a:r>
          </a:p>
        </p:txBody>
      </p:sp>
      <p:pic>
        <p:nvPicPr>
          <p:cNvPr id="619" name="Graphic 8">
            <a:extLst>
              <a:ext uri="{FF2B5EF4-FFF2-40B4-BE49-F238E27FC236}">
                <a16:creationId xmlns:a16="http://schemas.microsoft.com/office/drawing/2014/main" id="{DC847D11-45CD-D818-2B5C-6026C40B2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 bwMode="auto">
          <a:xfrm>
            <a:off x="9522064" y="3499337"/>
            <a:ext cx="346949" cy="346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0" name="TextBox 9">
            <a:extLst>
              <a:ext uri="{FF2B5EF4-FFF2-40B4-BE49-F238E27FC236}">
                <a16:creationId xmlns:a16="http://schemas.microsoft.com/office/drawing/2014/main" id="{44B3AC88-2BFD-F339-71E7-25EFEDB103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7284" y="3815918"/>
            <a:ext cx="141650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6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Amazon S3</a:t>
            </a:r>
          </a:p>
          <a:p>
            <a:pPr algn="ctr"/>
            <a:r>
              <a:rPr lang="ja-JP" altLang="en-US" sz="6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データカタログ参照用</a:t>
            </a:r>
            <a:r>
              <a:rPr lang="en-US" altLang="ja-JP" sz="6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Web</a:t>
            </a:r>
            <a:r>
              <a:rPr lang="ja-JP" altLang="en-US" sz="6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アプリ</a:t>
            </a:r>
            <a:endParaRPr lang="en-US" altLang="ja-JP" sz="600" dirty="0"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  <a:p>
            <a:pPr algn="ctr"/>
            <a:r>
              <a:rPr lang="ja-JP" altLang="en-US" sz="6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配信ストレージ</a:t>
            </a:r>
          </a:p>
        </p:txBody>
      </p:sp>
      <p:cxnSp>
        <p:nvCxnSpPr>
          <p:cNvPr id="621" name="直線矢印コネクタ 120">
            <a:extLst>
              <a:ext uri="{FF2B5EF4-FFF2-40B4-BE49-F238E27FC236}">
                <a16:creationId xmlns:a16="http://schemas.microsoft.com/office/drawing/2014/main" id="{B5506215-669F-C4A7-8C77-933AC193B3D1}"/>
              </a:ext>
            </a:extLst>
          </p:cNvPr>
          <p:cNvCxnSpPr>
            <a:cxnSpLocks/>
            <a:stCxn id="617" idx="1"/>
            <a:endCxn id="619" idx="3"/>
          </p:cNvCxnSpPr>
          <p:nvPr/>
        </p:nvCxnSpPr>
        <p:spPr>
          <a:xfrm flipH="1">
            <a:off x="9869013" y="3672812"/>
            <a:ext cx="129207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22" name="Graphic 8">
            <a:extLst>
              <a:ext uri="{FF2B5EF4-FFF2-40B4-BE49-F238E27FC236}">
                <a16:creationId xmlns:a16="http://schemas.microsoft.com/office/drawing/2014/main" id="{D51BFEF8-3C58-3BBC-650A-A3C089925A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rcRect/>
          <a:stretch/>
        </p:blipFill>
        <p:spPr bwMode="auto">
          <a:xfrm>
            <a:off x="11218912" y="2901500"/>
            <a:ext cx="231300" cy="23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3" name="TextBox 11">
            <a:extLst>
              <a:ext uri="{FF2B5EF4-FFF2-40B4-BE49-F238E27FC236}">
                <a16:creationId xmlns:a16="http://schemas.microsoft.com/office/drawing/2014/main" id="{46960161-E3B7-DB6F-2439-343485DE00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17738" y="3087917"/>
            <a:ext cx="103364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6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AWS WAF</a:t>
            </a:r>
          </a:p>
          <a:p>
            <a:pPr algn="ctr" eaLnBrk="1" hangingPunct="1"/>
            <a:r>
              <a:rPr lang="ja-JP" altLang="en-US" sz="6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フロントエンド保護</a:t>
            </a:r>
            <a:endParaRPr lang="en-US" altLang="ja-JP" sz="600" dirty="0"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  <p:cxnSp>
        <p:nvCxnSpPr>
          <p:cNvPr id="624" name="直線矢印コネクタ 120">
            <a:extLst>
              <a:ext uri="{FF2B5EF4-FFF2-40B4-BE49-F238E27FC236}">
                <a16:creationId xmlns:a16="http://schemas.microsoft.com/office/drawing/2014/main" id="{4B599C74-FFEC-FAAA-1589-D97E335F29B0}"/>
              </a:ext>
            </a:extLst>
          </p:cNvPr>
          <p:cNvCxnSpPr>
            <a:cxnSpLocks/>
            <a:stCxn id="623" idx="2"/>
            <a:endCxn id="617" idx="0"/>
          </p:cNvCxnSpPr>
          <p:nvPr/>
        </p:nvCxnSpPr>
        <p:spPr>
          <a:xfrm>
            <a:off x="11334563" y="3364916"/>
            <a:ext cx="0" cy="1344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25" name="グループ化 624">
            <a:extLst>
              <a:ext uri="{FF2B5EF4-FFF2-40B4-BE49-F238E27FC236}">
                <a16:creationId xmlns:a16="http://schemas.microsoft.com/office/drawing/2014/main" id="{7A9440CB-695E-9EF5-8905-F24A962E76A1}"/>
              </a:ext>
            </a:extLst>
          </p:cNvPr>
          <p:cNvGrpSpPr/>
          <p:nvPr/>
        </p:nvGrpSpPr>
        <p:grpSpPr>
          <a:xfrm>
            <a:off x="11846930" y="2747151"/>
            <a:ext cx="1916708" cy="480349"/>
            <a:chOff x="3237679" y="5548311"/>
            <a:chExt cx="1916708" cy="480349"/>
          </a:xfrm>
        </p:grpSpPr>
        <p:sp>
          <p:nvSpPr>
            <p:cNvPr id="626" name="Rectangle 115">
              <a:extLst>
                <a:ext uri="{FF2B5EF4-FFF2-40B4-BE49-F238E27FC236}">
                  <a16:creationId xmlns:a16="http://schemas.microsoft.com/office/drawing/2014/main" id="{EE053D06-D8C2-71D4-F6DB-9813462541D2}"/>
                </a:ext>
              </a:extLst>
            </p:cNvPr>
            <p:cNvSpPr/>
            <p:nvPr/>
          </p:nvSpPr>
          <p:spPr>
            <a:xfrm>
              <a:off x="3237679" y="5548311"/>
              <a:ext cx="1823419" cy="480349"/>
            </a:xfrm>
            <a:prstGeom prst="rect">
              <a:avLst/>
            </a:prstGeom>
            <a:noFill/>
            <a:ln w="15875">
              <a:solidFill>
                <a:srgbClr val="7D899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600" dirty="0">
                <a:solidFill>
                  <a:schemeClr val="tx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endParaRPr>
            </a:p>
          </p:txBody>
        </p:sp>
        <p:sp>
          <p:nvSpPr>
            <p:cNvPr id="627" name="TextBox 20">
              <a:extLst>
                <a:ext uri="{FF2B5EF4-FFF2-40B4-BE49-F238E27FC236}">
                  <a16:creationId xmlns:a16="http://schemas.microsoft.com/office/drawing/2014/main" id="{BBDD6AC8-B9EE-F6DE-130F-9FEDA3034A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54437" y="5565230"/>
              <a:ext cx="110677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ja-JP" altLang="en-US" sz="800" dirty="0">
                  <a:latin typeface="Amazon Ember"/>
                  <a:ea typeface="Amazon Ember" panose="020B0603020204020204" pitchFamily="34" charset="0"/>
                  <a:cs typeface="Amazon Ember" panose="020B0603020204020204" pitchFamily="34" charset="0"/>
                </a:rPr>
                <a:t>連携機能</a:t>
              </a:r>
              <a:endParaRPr lang="en-US" altLang="ja-JP" sz="800" dirty="0">
                <a:latin typeface="Amazon Ember"/>
                <a:ea typeface="Amazon Ember" panose="020B0603020204020204" pitchFamily="34" charset="0"/>
                <a:cs typeface="Amazon Ember" panose="020B0603020204020204" pitchFamily="34" charset="0"/>
              </a:endParaRPr>
            </a:p>
          </p:txBody>
        </p:sp>
        <p:sp>
          <p:nvSpPr>
            <p:cNvPr id="628" name="TextBox 20">
              <a:extLst>
                <a:ext uri="{FF2B5EF4-FFF2-40B4-BE49-F238E27FC236}">
                  <a16:creationId xmlns:a16="http://schemas.microsoft.com/office/drawing/2014/main" id="{F04899C1-A697-26F5-48CA-4DF6EDE292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13131" y="5617239"/>
              <a:ext cx="10412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ja-JP" altLang="en-US" sz="600" dirty="0"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例</a:t>
              </a:r>
              <a:endParaRPr lang="en-US" altLang="ja-JP" sz="6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endParaRPr>
            </a:p>
            <a:p>
              <a:pPr marL="171450" indent="-171450" eaLnBrk="1" hangingPunct="1">
                <a:buFont typeface="Arial" panose="020B0604020202020204" pitchFamily="34" charset="0"/>
                <a:buChar char="•"/>
              </a:pPr>
              <a:r>
                <a:rPr lang="ja-JP" altLang="en-US" sz="600"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利用者認証</a:t>
              </a:r>
              <a:r>
                <a:rPr lang="en-US" altLang="ja-JP" sz="600" dirty="0"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_</a:t>
              </a:r>
              <a:r>
                <a:rPr lang="ja-JP" altLang="en-US" sz="600"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ユーザ</a:t>
              </a:r>
              <a:r>
                <a:rPr lang="ja-JP" altLang="en-US" sz="600" dirty="0"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認証機能</a:t>
              </a:r>
              <a:r>
                <a:rPr lang="en-US" altLang="ja-JP" sz="600" dirty="0"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(</a:t>
              </a:r>
              <a:r>
                <a:rPr lang="ja-JP" altLang="en-US" sz="600" dirty="0"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職員向け</a:t>
              </a:r>
              <a:r>
                <a:rPr lang="en-US" altLang="ja-JP" sz="600" dirty="0"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)</a:t>
              </a:r>
            </a:p>
          </p:txBody>
        </p:sp>
        <p:sp>
          <p:nvSpPr>
            <p:cNvPr id="629" name="TextBox 2">
              <a:extLst>
                <a:ext uri="{FF2B5EF4-FFF2-40B4-BE49-F238E27FC236}">
                  <a16:creationId xmlns:a16="http://schemas.microsoft.com/office/drawing/2014/main" id="{FEF3D7E4-95EB-1DA7-0964-77DA0CC97BE9}"/>
                </a:ext>
              </a:extLst>
            </p:cNvPr>
            <p:cNvSpPr txBox="1"/>
            <p:nvPr/>
          </p:nvSpPr>
          <p:spPr>
            <a:xfrm>
              <a:off x="3265068" y="5728955"/>
              <a:ext cx="1142892" cy="276999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ja-JP" altLang="en-US" sz="600" dirty="0">
                  <a:latin typeface="Amazon Ember"/>
                  <a:ea typeface="Meiryo" panose="020B0604030504040204" pitchFamily="34" charset="-128"/>
                  <a:cs typeface="Amazon Ember" panose="020B0603020204020204" pitchFamily="34" charset="0"/>
                </a:rPr>
                <a:t>ユーザ認証を行い</a:t>
              </a:r>
              <a:endParaRPr lang="en-US" altLang="ja-JP" sz="600" dirty="0">
                <a:latin typeface="Amazon Ember"/>
                <a:ea typeface="Meiryo" panose="020B0604030504040204" pitchFamily="34" charset="-128"/>
                <a:cs typeface="Amazon Ember" panose="020B0603020204020204" pitchFamily="34" charset="0"/>
              </a:endParaRPr>
            </a:p>
            <a:p>
              <a:r>
                <a:rPr lang="ja-JP" altLang="en-US" sz="600" dirty="0">
                  <a:latin typeface="Amazon Ember"/>
                  <a:ea typeface="Meiryo" panose="020B0604030504040204" pitchFamily="34" charset="-128"/>
                  <a:cs typeface="Amazon Ember" panose="020B0603020204020204" pitchFamily="34" charset="0"/>
                </a:rPr>
                <a:t>認証トークンを発行する</a:t>
              </a:r>
            </a:p>
          </p:txBody>
        </p:sp>
      </p:grpSp>
      <p:pic>
        <p:nvPicPr>
          <p:cNvPr id="630" name="Graphic 10">
            <a:extLst>
              <a:ext uri="{FF2B5EF4-FFF2-40B4-BE49-F238E27FC236}">
                <a16:creationId xmlns:a16="http://schemas.microsoft.com/office/drawing/2014/main" id="{F537D29C-44A9-68C7-17AD-E2756A137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/>
        </p:blipFill>
        <p:spPr bwMode="auto">
          <a:xfrm>
            <a:off x="11385324" y="4276920"/>
            <a:ext cx="346949" cy="346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1" name="TextBox 20">
            <a:extLst>
              <a:ext uri="{FF2B5EF4-FFF2-40B4-BE49-F238E27FC236}">
                <a16:creationId xmlns:a16="http://schemas.microsoft.com/office/drawing/2014/main" id="{47A1E6C8-6800-70F5-3031-DB5382E0B4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33979" y="4587356"/>
            <a:ext cx="14496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6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AWS Lambda</a:t>
            </a:r>
          </a:p>
          <a:p>
            <a:pPr algn="ctr"/>
            <a:r>
              <a:rPr lang="ja-JP" altLang="en-US" sz="6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データカタログ参照処理実行関数</a:t>
            </a:r>
            <a:endParaRPr lang="en-US" altLang="en-US" sz="600" dirty="0"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  <p:cxnSp>
        <p:nvCxnSpPr>
          <p:cNvPr id="632" name="直線矢印コネクタ 120">
            <a:extLst>
              <a:ext uri="{FF2B5EF4-FFF2-40B4-BE49-F238E27FC236}">
                <a16:creationId xmlns:a16="http://schemas.microsoft.com/office/drawing/2014/main" id="{A17B4DBB-3F9B-D882-F347-643C3B2E689B}"/>
              </a:ext>
            </a:extLst>
          </p:cNvPr>
          <p:cNvCxnSpPr>
            <a:cxnSpLocks/>
            <a:stCxn id="633" idx="1"/>
            <a:endCxn id="630" idx="3"/>
          </p:cNvCxnSpPr>
          <p:nvPr/>
        </p:nvCxnSpPr>
        <p:spPr>
          <a:xfrm flipH="1">
            <a:off x="11732273" y="4450395"/>
            <a:ext cx="13503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33" name="Graphic 17">
            <a:extLst>
              <a:ext uri="{FF2B5EF4-FFF2-40B4-BE49-F238E27FC236}">
                <a16:creationId xmlns:a16="http://schemas.microsoft.com/office/drawing/2014/main" id="{60B8775A-6B2A-F849-4911-B458385FC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/>
        </p:blipFill>
        <p:spPr bwMode="auto">
          <a:xfrm>
            <a:off x="13082637" y="4276920"/>
            <a:ext cx="346949" cy="346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" name="TextBox 9">
            <a:extLst>
              <a:ext uri="{FF2B5EF4-FFF2-40B4-BE49-F238E27FC236}">
                <a16:creationId xmlns:a16="http://schemas.microsoft.com/office/drawing/2014/main" id="{E6531BB3-D12C-FDEA-91FB-C2339CFC50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46853" y="4580774"/>
            <a:ext cx="141851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6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Amazon API Gateway</a:t>
            </a:r>
          </a:p>
          <a:p>
            <a:pPr algn="ctr" eaLnBrk="1" hangingPunct="1"/>
            <a:r>
              <a:rPr lang="ja-JP" altLang="en-US" sz="6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バックエンド</a:t>
            </a:r>
            <a:r>
              <a:rPr lang="en-US" altLang="ja-JP" sz="6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API</a:t>
            </a:r>
          </a:p>
        </p:txBody>
      </p:sp>
      <p:pic>
        <p:nvPicPr>
          <p:cNvPr id="635" name="Graphic 10">
            <a:extLst>
              <a:ext uri="{FF2B5EF4-FFF2-40B4-BE49-F238E27FC236}">
                <a16:creationId xmlns:a16="http://schemas.microsoft.com/office/drawing/2014/main" id="{5B081577-EBC7-A781-A6F1-0E82187B70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/>
        </p:blipFill>
        <p:spPr bwMode="auto">
          <a:xfrm>
            <a:off x="13140461" y="4986322"/>
            <a:ext cx="231300" cy="23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6" name="TextBox 20">
            <a:extLst>
              <a:ext uri="{FF2B5EF4-FFF2-40B4-BE49-F238E27FC236}">
                <a16:creationId xmlns:a16="http://schemas.microsoft.com/office/drawing/2014/main" id="{3C323C33-9EA7-4947-D099-4B7252C9A7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31292" y="5180412"/>
            <a:ext cx="1449638" cy="175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6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AWS Lambda</a:t>
            </a:r>
          </a:p>
          <a:p>
            <a:pPr algn="ctr" eaLnBrk="1" hangingPunct="1"/>
            <a:r>
              <a:rPr lang="ja-JP" altLang="en-US" sz="6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認証トークン検証関数</a:t>
            </a:r>
            <a:endParaRPr lang="en-US" altLang="en-US" sz="600" dirty="0"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  <p:cxnSp>
        <p:nvCxnSpPr>
          <p:cNvPr id="637" name="直線矢印コネクタ 120">
            <a:extLst>
              <a:ext uri="{FF2B5EF4-FFF2-40B4-BE49-F238E27FC236}">
                <a16:creationId xmlns:a16="http://schemas.microsoft.com/office/drawing/2014/main" id="{52C27B54-C878-A940-0D5A-20EE5A449EED}"/>
              </a:ext>
            </a:extLst>
          </p:cNvPr>
          <p:cNvCxnSpPr>
            <a:cxnSpLocks/>
            <a:stCxn id="634" idx="2"/>
            <a:endCxn id="635" idx="0"/>
          </p:cNvCxnSpPr>
          <p:nvPr/>
        </p:nvCxnSpPr>
        <p:spPr>
          <a:xfrm flipH="1">
            <a:off x="13256111" y="4857773"/>
            <a:ext cx="1" cy="1285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8" name="直線矢印コネクタ 120">
            <a:extLst>
              <a:ext uri="{FF2B5EF4-FFF2-40B4-BE49-F238E27FC236}">
                <a16:creationId xmlns:a16="http://schemas.microsoft.com/office/drawing/2014/main" id="{FFE75A0D-2FCB-5A64-1BC8-83970979C65D}"/>
              </a:ext>
            </a:extLst>
          </p:cNvPr>
          <p:cNvCxnSpPr>
            <a:cxnSpLocks/>
            <a:stCxn id="640" idx="2"/>
            <a:endCxn id="633" idx="0"/>
          </p:cNvCxnSpPr>
          <p:nvPr/>
        </p:nvCxnSpPr>
        <p:spPr>
          <a:xfrm>
            <a:off x="13256111" y="4144024"/>
            <a:ext cx="1" cy="1328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39" name="Graphic 8">
            <a:extLst>
              <a:ext uri="{FF2B5EF4-FFF2-40B4-BE49-F238E27FC236}">
                <a16:creationId xmlns:a16="http://schemas.microsoft.com/office/drawing/2014/main" id="{383F3D0E-B1CC-0D11-3F9F-2E5F63CD6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rcRect/>
          <a:stretch/>
        </p:blipFill>
        <p:spPr bwMode="auto">
          <a:xfrm>
            <a:off x="13140461" y="3685090"/>
            <a:ext cx="231300" cy="23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0" name="TextBox 11">
            <a:extLst>
              <a:ext uri="{FF2B5EF4-FFF2-40B4-BE49-F238E27FC236}">
                <a16:creationId xmlns:a16="http://schemas.microsoft.com/office/drawing/2014/main" id="{8D4587C4-84B7-AC38-7B22-51477BEAA4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23950" y="3867025"/>
            <a:ext cx="86432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6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AWS WAF</a:t>
            </a:r>
          </a:p>
          <a:p>
            <a:pPr algn="ctr" eaLnBrk="1" hangingPunct="1"/>
            <a:r>
              <a:rPr lang="en-US" altLang="en-US" sz="6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API</a:t>
            </a:r>
            <a:r>
              <a:rPr lang="ja-JP" altLang="en-US" sz="6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保護</a:t>
            </a:r>
            <a:endParaRPr lang="en-US" altLang="ja-JP" sz="600" dirty="0"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  <p:cxnSp>
        <p:nvCxnSpPr>
          <p:cNvPr id="641" name="Connector: Elbow 12">
            <a:extLst>
              <a:ext uri="{FF2B5EF4-FFF2-40B4-BE49-F238E27FC236}">
                <a16:creationId xmlns:a16="http://schemas.microsoft.com/office/drawing/2014/main" id="{15D5B24C-9B4A-F5FC-9A03-97EDE0802020}"/>
              </a:ext>
            </a:extLst>
          </p:cNvPr>
          <p:cNvCxnSpPr>
            <a:cxnSpLocks/>
            <a:stCxn id="630" idx="1"/>
            <a:endCxn id="472" idx="0"/>
          </p:cNvCxnSpPr>
          <p:nvPr/>
        </p:nvCxnSpPr>
        <p:spPr>
          <a:xfrm rot="10800000" flipV="1">
            <a:off x="10661686" y="4450394"/>
            <a:ext cx="723639" cy="899455"/>
          </a:xfrm>
          <a:prstGeom prst="bentConnector2">
            <a:avLst/>
          </a:prstGeom>
          <a:ln>
            <a:headEnd type="triangl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2" name="TextBox 12">
            <a:extLst>
              <a:ext uri="{FF2B5EF4-FFF2-40B4-BE49-F238E27FC236}">
                <a16:creationId xmlns:a16="http://schemas.microsoft.com/office/drawing/2014/main" id="{8DF8F2D3-E04B-374E-281E-BC5F823E9B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17786" y="4603798"/>
            <a:ext cx="743571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ja-JP" altLang="en-US" sz="8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業務分析者</a:t>
            </a:r>
            <a:endParaRPr lang="en-US" altLang="en-US" sz="800" dirty="0">
              <a:latin typeface="Meiryo UI" panose="020B0604030504040204" pitchFamily="34" charset="-128"/>
              <a:ea typeface="Meiryo UI" panose="020B0604030504040204" pitchFamily="34" charset="-128"/>
              <a:cs typeface="Arial" panose="020B0604020202020204" pitchFamily="34" charset="0"/>
            </a:endParaRPr>
          </a:p>
          <a:p>
            <a:pPr algn="ctr" eaLnBrk="1" hangingPunct="1"/>
            <a:r>
              <a:rPr lang="ja-JP" altLang="en-US" sz="8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（職員）</a:t>
            </a:r>
            <a:endParaRPr lang="en-US" altLang="en-US" sz="800" dirty="0">
              <a:latin typeface="Meiryo UI" panose="020B0604030504040204" pitchFamily="34" charset="-128"/>
              <a:ea typeface="Meiryo UI" panose="020B0604030504040204" pitchFamily="34" charset="-128"/>
              <a:cs typeface="Arial" panose="020B0604020202020204" pitchFamily="34" charset="0"/>
            </a:endParaRPr>
          </a:p>
        </p:txBody>
      </p:sp>
      <p:pic>
        <p:nvPicPr>
          <p:cNvPr id="643" name="Graphic 23">
            <a:extLst>
              <a:ext uri="{FF2B5EF4-FFF2-40B4-BE49-F238E27FC236}">
                <a16:creationId xmlns:a16="http://schemas.microsoft.com/office/drawing/2014/main" id="{36FFDEE6-4892-19F3-B48D-D9CDD040E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/>
        </p:blipFill>
        <p:spPr bwMode="auto">
          <a:xfrm flipH="1">
            <a:off x="14308342" y="4269167"/>
            <a:ext cx="362458" cy="36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44" name="直線矢印コネクタ 120">
            <a:extLst>
              <a:ext uri="{FF2B5EF4-FFF2-40B4-BE49-F238E27FC236}">
                <a16:creationId xmlns:a16="http://schemas.microsoft.com/office/drawing/2014/main" id="{0599B242-CAEC-05C6-3B23-9E95A680AFE6}"/>
              </a:ext>
            </a:extLst>
          </p:cNvPr>
          <p:cNvCxnSpPr>
            <a:cxnSpLocks/>
            <a:stCxn id="643" idx="3"/>
            <a:endCxn id="633" idx="3"/>
          </p:cNvCxnSpPr>
          <p:nvPr/>
        </p:nvCxnSpPr>
        <p:spPr>
          <a:xfrm flipH="1" flipV="1">
            <a:off x="13429586" y="4450395"/>
            <a:ext cx="87875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5" name="Connector: Elbow 12">
            <a:extLst>
              <a:ext uri="{FF2B5EF4-FFF2-40B4-BE49-F238E27FC236}">
                <a16:creationId xmlns:a16="http://schemas.microsoft.com/office/drawing/2014/main" id="{DB5DE3DF-216F-A40B-E7C2-211620807C6F}"/>
              </a:ext>
            </a:extLst>
          </p:cNvPr>
          <p:cNvCxnSpPr>
            <a:cxnSpLocks/>
            <a:stCxn id="643" idx="3"/>
          </p:cNvCxnSpPr>
          <p:nvPr/>
        </p:nvCxnSpPr>
        <p:spPr>
          <a:xfrm rot="10800000">
            <a:off x="13670350" y="2987326"/>
            <a:ext cx="637993" cy="1463070"/>
          </a:xfrm>
          <a:prstGeom prst="bentConnector3">
            <a:avLst>
              <a:gd name="adj1" fmla="val 13505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6" name="Connector: Elbow 12">
            <a:extLst>
              <a:ext uri="{FF2B5EF4-FFF2-40B4-BE49-F238E27FC236}">
                <a16:creationId xmlns:a16="http://schemas.microsoft.com/office/drawing/2014/main" id="{57952D90-FC34-530A-4079-C1955D2BCACD}"/>
              </a:ext>
            </a:extLst>
          </p:cNvPr>
          <p:cNvCxnSpPr>
            <a:cxnSpLocks/>
            <a:stCxn id="643" idx="3"/>
            <a:endCxn id="617" idx="3"/>
          </p:cNvCxnSpPr>
          <p:nvPr/>
        </p:nvCxnSpPr>
        <p:spPr>
          <a:xfrm rot="10800000">
            <a:off x="11508038" y="3672812"/>
            <a:ext cx="2800305" cy="777584"/>
          </a:xfrm>
          <a:prstGeom prst="bentConnector3">
            <a:avLst>
              <a:gd name="adj1" fmla="val 303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8" name="直線矢印コネクタ 647">
            <a:extLst>
              <a:ext uri="{FF2B5EF4-FFF2-40B4-BE49-F238E27FC236}">
                <a16:creationId xmlns:a16="http://schemas.microsoft.com/office/drawing/2014/main" id="{782BC6FE-F2CF-C726-6AD9-A5B8B6D47208}"/>
              </a:ext>
            </a:extLst>
          </p:cNvPr>
          <p:cNvCxnSpPr>
            <a:cxnSpLocks/>
            <a:stCxn id="530" idx="3"/>
            <a:endCxn id="475" idx="1"/>
          </p:cNvCxnSpPr>
          <p:nvPr/>
        </p:nvCxnSpPr>
        <p:spPr>
          <a:xfrm flipV="1">
            <a:off x="9090401" y="5917558"/>
            <a:ext cx="870282" cy="2889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9" name="直線矢印コネクタ 648">
            <a:extLst>
              <a:ext uri="{FF2B5EF4-FFF2-40B4-BE49-F238E27FC236}">
                <a16:creationId xmlns:a16="http://schemas.microsoft.com/office/drawing/2014/main" id="{3F5D2264-2334-8E0D-0A24-C6319A92213E}"/>
              </a:ext>
            </a:extLst>
          </p:cNvPr>
          <p:cNvCxnSpPr>
            <a:cxnSpLocks/>
            <a:stCxn id="530" idx="1"/>
            <a:endCxn id="489" idx="3"/>
          </p:cNvCxnSpPr>
          <p:nvPr/>
        </p:nvCxnSpPr>
        <p:spPr>
          <a:xfrm flipH="1">
            <a:off x="7842115" y="6206549"/>
            <a:ext cx="900862" cy="4677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50" name="TextBox 12">
            <a:extLst>
              <a:ext uri="{FF2B5EF4-FFF2-40B4-BE49-F238E27FC236}">
                <a16:creationId xmlns:a16="http://schemas.microsoft.com/office/drawing/2014/main" id="{6F0E3AD9-CC2B-69AF-4423-95CEF77132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9453" y="5809392"/>
            <a:ext cx="748932" cy="21544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ja-JP" altLang="en-US" sz="8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リソース共有</a:t>
            </a:r>
            <a:endParaRPr lang="en-US" altLang="en-US" sz="800" dirty="0">
              <a:latin typeface="Meiryo UI" panose="020B0604030504040204" pitchFamily="34" charset="-128"/>
              <a:ea typeface="Meiryo UI" panose="020B0604030504040204" pitchFamily="34" charset="-128"/>
              <a:cs typeface="Arial" panose="020B0604020202020204" pitchFamily="34" charset="0"/>
            </a:endParaRPr>
          </a:p>
        </p:txBody>
      </p:sp>
      <p:sp>
        <p:nvSpPr>
          <p:cNvPr id="651" name="TextBox 12">
            <a:extLst>
              <a:ext uri="{FF2B5EF4-FFF2-40B4-BE49-F238E27FC236}">
                <a16:creationId xmlns:a16="http://schemas.microsoft.com/office/drawing/2014/main" id="{321BB68A-81A5-6E73-B729-57A744BC1A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69952" y="5686282"/>
            <a:ext cx="1110037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ja-JP" altLang="en-US" sz="8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リソース共有の承諾</a:t>
            </a:r>
            <a:endParaRPr lang="en-US" altLang="ja-JP" sz="800" dirty="0">
              <a:latin typeface="Meiryo UI" panose="020B0604030504040204" pitchFamily="34" charset="-128"/>
              <a:ea typeface="Meiryo UI" panose="020B0604030504040204" pitchFamily="34" charset="-128"/>
              <a:cs typeface="Arial" panose="020B0604020202020204" pitchFamily="34" charset="0"/>
            </a:endParaRPr>
          </a:p>
          <a:p>
            <a:pPr algn="ctr" eaLnBrk="1" hangingPunct="1"/>
            <a:r>
              <a:rPr lang="ja-JP" altLang="en-US" sz="8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リソースリンクの作成</a:t>
            </a:r>
            <a:endParaRPr lang="en-US" altLang="en-US" sz="800" dirty="0">
              <a:latin typeface="Meiryo UI" panose="020B0604030504040204" pitchFamily="34" charset="-128"/>
              <a:ea typeface="Meiryo UI" panose="020B0604030504040204" pitchFamily="34" charset="-128"/>
              <a:cs typeface="Arial" panose="020B0604020202020204" pitchFamily="34" charset="0"/>
            </a:endParaRPr>
          </a:p>
        </p:txBody>
      </p:sp>
      <p:sp>
        <p:nvSpPr>
          <p:cNvPr id="652" name="TextBox 12">
            <a:extLst>
              <a:ext uri="{FF2B5EF4-FFF2-40B4-BE49-F238E27FC236}">
                <a16:creationId xmlns:a16="http://schemas.microsoft.com/office/drawing/2014/main" id="{69FF4273-1A87-865A-EF72-0E6C40300B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1225" y="6559392"/>
            <a:ext cx="979408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ja-JP" altLang="en-US" sz="8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リソース共有の承諾</a:t>
            </a:r>
            <a:endParaRPr lang="en-US" altLang="ja-JP" sz="800" dirty="0">
              <a:latin typeface="Meiryo UI" panose="020B0604030504040204" pitchFamily="34" charset="-128"/>
              <a:ea typeface="Meiryo UI" panose="020B0604030504040204" pitchFamily="34" charset="-128"/>
              <a:cs typeface="Arial" panose="020B0604020202020204" pitchFamily="34" charset="0"/>
            </a:endParaRPr>
          </a:p>
          <a:p>
            <a:pPr algn="ctr"/>
            <a:r>
              <a:rPr lang="ja-JP" altLang="en-US" sz="8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リソースリンクの作成</a:t>
            </a:r>
            <a:endParaRPr lang="en-US" altLang="en-US" sz="800" dirty="0">
              <a:latin typeface="Meiryo UI" panose="020B0604030504040204" pitchFamily="34" charset="-128"/>
              <a:ea typeface="Meiryo UI" panose="020B0604030504040204" pitchFamily="34" charset="-128"/>
              <a:cs typeface="Arial" panose="020B0604020202020204" pitchFamily="34" charset="0"/>
            </a:endParaRPr>
          </a:p>
        </p:txBody>
      </p:sp>
      <p:sp>
        <p:nvSpPr>
          <p:cNvPr id="653" name="TextBox 12">
            <a:extLst>
              <a:ext uri="{FF2B5EF4-FFF2-40B4-BE49-F238E27FC236}">
                <a16:creationId xmlns:a16="http://schemas.microsoft.com/office/drawing/2014/main" id="{2CDA744B-1E3B-6651-FFBE-DD02BB0A90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09742" y="6581914"/>
            <a:ext cx="1110037" cy="21544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ja-JP" altLang="en-US" sz="8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リソース共有</a:t>
            </a:r>
            <a:endParaRPr lang="en-US" altLang="en-US" sz="800" dirty="0">
              <a:latin typeface="Meiryo UI" panose="020B0604030504040204" pitchFamily="34" charset="-128"/>
              <a:ea typeface="Meiryo UI" panose="020B0604030504040204" pitchFamily="34" charset="-128"/>
              <a:cs typeface="Arial" panose="020B0604020202020204" pitchFamily="34" charset="0"/>
            </a:endParaRPr>
          </a:p>
        </p:txBody>
      </p:sp>
      <p:grpSp>
        <p:nvGrpSpPr>
          <p:cNvPr id="654" name="グループ化 653">
            <a:extLst>
              <a:ext uri="{FF2B5EF4-FFF2-40B4-BE49-F238E27FC236}">
                <a16:creationId xmlns:a16="http://schemas.microsoft.com/office/drawing/2014/main" id="{FA67214A-2508-237E-A6FC-069342CAD31C}"/>
              </a:ext>
            </a:extLst>
          </p:cNvPr>
          <p:cNvGrpSpPr/>
          <p:nvPr/>
        </p:nvGrpSpPr>
        <p:grpSpPr>
          <a:xfrm>
            <a:off x="14103127" y="5331642"/>
            <a:ext cx="760839" cy="550075"/>
            <a:chOff x="11032939" y="3475625"/>
            <a:chExt cx="760839" cy="550075"/>
          </a:xfrm>
        </p:grpSpPr>
        <p:sp>
          <p:nvSpPr>
            <p:cNvPr id="655" name="TextBox 12">
              <a:extLst>
                <a:ext uri="{FF2B5EF4-FFF2-40B4-BE49-F238E27FC236}">
                  <a16:creationId xmlns:a16="http://schemas.microsoft.com/office/drawing/2014/main" id="{5964EDA9-B723-F94B-60FA-8B0D500274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32939" y="3810256"/>
              <a:ext cx="760839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ja-JP" altLang="en-US" sz="800" dirty="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運用者</a:t>
              </a:r>
              <a:endParaRPr lang="en-US" altLang="en-US" sz="8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endParaRPr>
            </a:p>
          </p:txBody>
        </p:sp>
        <p:pic>
          <p:nvPicPr>
            <p:cNvPr id="656" name="Graphic 23">
              <a:extLst>
                <a:ext uri="{FF2B5EF4-FFF2-40B4-BE49-F238E27FC236}">
                  <a16:creationId xmlns:a16="http://schemas.microsoft.com/office/drawing/2014/main" id="{8A1DCDCD-628F-FEB1-930C-34DB012CF0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rcRect/>
            <a:stretch/>
          </p:blipFill>
          <p:spPr bwMode="auto">
            <a:xfrm flipH="1">
              <a:off x="11232129" y="3475625"/>
              <a:ext cx="362458" cy="362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657" name="Connector: Elbow 12">
            <a:extLst>
              <a:ext uri="{FF2B5EF4-FFF2-40B4-BE49-F238E27FC236}">
                <a16:creationId xmlns:a16="http://schemas.microsoft.com/office/drawing/2014/main" id="{92A102F9-9BEA-2A28-8E23-BECA79F5CB36}"/>
              </a:ext>
            </a:extLst>
          </p:cNvPr>
          <p:cNvCxnSpPr>
            <a:cxnSpLocks/>
            <a:stCxn id="656" idx="0"/>
          </p:cNvCxnSpPr>
          <p:nvPr/>
        </p:nvCxnSpPr>
        <p:spPr>
          <a:xfrm rot="16200000" flipH="1" flipV="1">
            <a:off x="11351773" y="2896558"/>
            <a:ext cx="696690" cy="5566857"/>
          </a:xfrm>
          <a:prstGeom prst="bentConnector3">
            <a:avLst>
              <a:gd name="adj1" fmla="val -60614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58" name="グループ化 657">
            <a:extLst>
              <a:ext uri="{FF2B5EF4-FFF2-40B4-BE49-F238E27FC236}">
                <a16:creationId xmlns:a16="http://schemas.microsoft.com/office/drawing/2014/main" id="{D0CEE74F-5C0E-C270-3959-F93985B148BD}"/>
              </a:ext>
            </a:extLst>
          </p:cNvPr>
          <p:cNvGrpSpPr/>
          <p:nvPr/>
        </p:nvGrpSpPr>
        <p:grpSpPr>
          <a:xfrm>
            <a:off x="2998948" y="5331642"/>
            <a:ext cx="760839" cy="550075"/>
            <a:chOff x="-71240" y="3429830"/>
            <a:chExt cx="760839" cy="550075"/>
          </a:xfrm>
        </p:grpSpPr>
        <p:sp>
          <p:nvSpPr>
            <p:cNvPr id="659" name="TextBox 12">
              <a:extLst>
                <a:ext uri="{FF2B5EF4-FFF2-40B4-BE49-F238E27FC236}">
                  <a16:creationId xmlns:a16="http://schemas.microsoft.com/office/drawing/2014/main" id="{1659FBB3-1222-9498-C478-2F51C1CF90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71240" y="3764461"/>
              <a:ext cx="760839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ja-JP" altLang="en-US" sz="800" dirty="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運用者</a:t>
              </a:r>
              <a:endParaRPr lang="en-US" altLang="en-US" sz="8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endParaRPr>
            </a:p>
          </p:txBody>
        </p:sp>
        <p:pic>
          <p:nvPicPr>
            <p:cNvPr id="660" name="Graphic 23">
              <a:extLst>
                <a:ext uri="{FF2B5EF4-FFF2-40B4-BE49-F238E27FC236}">
                  <a16:creationId xmlns:a16="http://schemas.microsoft.com/office/drawing/2014/main" id="{075683EE-39E5-191B-E860-BA17CF1A6A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rcRect/>
            <a:stretch/>
          </p:blipFill>
          <p:spPr bwMode="auto">
            <a:xfrm flipH="1">
              <a:off x="127950" y="3429830"/>
              <a:ext cx="362458" cy="362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661" name="Connector: Elbow 12">
            <a:extLst>
              <a:ext uri="{FF2B5EF4-FFF2-40B4-BE49-F238E27FC236}">
                <a16:creationId xmlns:a16="http://schemas.microsoft.com/office/drawing/2014/main" id="{A73FEAE6-6266-9302-391D-C8DBEF9B6227}"/>
              </a:ext>
            </a:extLst>
          </p:cNvPr>
          <p:cNvCxnSpPr>
            <a:cxnSpLocks/>
            <a:stCxn id="660" idx="0"/>
          </p:cNvCxnSpPr>
          <p:nvPr/>
        </p:nvCxnSpPr>
        <p:spPr>
          <a:xfrm rot="16200000" flipH="1">
            <a:off x="5799683" y="2911326"/>
            <a:ext cx="696690" cy="5537322"/>
          </a:xfrm>
          <a:prstGeom prst="bentConnector3">
            <a:avLst>
              <a:gd name="adj1" fmla="val -60613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62" name="TextBox 20">
            <a:extLst>
              <a:ext uri="{FF2B5EF4-FFF2-40B4-BE49-F238E27FC236}">
                <a16:creationId xmlns:a16="http://schemas.microsoft.com/office/drawing/2014/main" id="{81376A77-DDC5-0146-D496-AA19D9A787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5480" y="5709909"/>
            <a:ext cx="13132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ja-JP" altLang="en-US" sz="6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例</a:t>
            </a:r>
            <a:endParaRPr lang="en-US" altLang="ja-JP" sz="600" dirty="0"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ja-JP" altLang="en-US" sz="60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データ管理</a:t>
            </a:r>
            <a:r>
              <a:rPr lang="en-US" altLang="ja-JP" sz="6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_</a:t>
            </a:r>
            <a:r>
              <a:rPr lang="ja-JP" altLang="en-US" sz="60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データ連携機能</a:t>
            </a:r>
            <a:endParaRPr lang="en-US" altLang="ja-JP" sz="600" dirty="0"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ja-JP" altLang="en-US" sz="60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データ管理</a:t>
            </a:r>
            <a:r>
              <a:rPr lang="en-US" altLang="ja-JP" sz="6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_</a:t>
            </a:r>
            <a:r>
              <a:rPr lang="ja-JP" altLang="en-US" sz="60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大量</a:t>
            </a:r>
            <a:r>
              <a:rPr lang="ja-JP" altLang="en-US" sz="6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データ取り込み機能</a:t>
            </a:r>
            <a:endParaRPr lang="en-US" altLang="ja-JP" sz="600" dirty="0"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  <p:sp>
        <p:nvSpPr>
          <p:cNvPr id="663" name="TextBox 20">
            <a:extLst>
              <a:ext uri="{FF2B5EF4-FFF2-40B4-BE49-F238E27FC236}">
                <a16:creationId xmlns:a16="http://schemas.microsoft.com/office/drawing/2014/main" id="{5E997406-92BE-C51E-ECE3-9CE29631AD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03192" y="5709909"/>
            <a:ext cx="13132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ja-JP" altLang="en-US" sz="6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例</a:t>
            </a:r>
            <a:endParaRPr lang="en-US" altLang="ja-JP" sz="600" dirty="0"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ja-JP" altLang="en-US" sz="60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データ管理</a:t>
            </a:r>
            <a:r>
              <a:rPr lang="en-US" altLang="ja-JP" sz="6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_</a:t>
            </a:r>
            <a:r>
              <a:rPr lang="ja-JP" altLang="en-US" sz="60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データ連携機能</a:t>
            </a:r>
            <a:endParaRPr lang="en-US" altLang="ja-JP" sz="600" dirty="0"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ja-JP" altLang="en-US" sz="60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データ管理</a:t>
            </a:r>
            <a:r>
              <a:rPr lang="en-US" altLang="ja-JP" sz="6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_</a:t>
            </a:r>
            <a:r>
              <a:rPr lang="ja-JP" altLang="en-US" sz="60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大量</a:t>
            </a:r>
            <a:r>
              <a:rPr lang="ja-JP" altLang="en-US" sz="6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データ取り込み機能</a:t>
            </a:r>
            <a:endParaRPr lang="en-US" altLang="ja-JP" sz="600" dirty="0"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79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72673991-03FC-BF42-D552-54E336873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/>
              <a:t>5-2-19-1</a:t>
            </a:r>
            <a:r>
              <a:rPr kumimoji="1" lang="en-US" altLang="ja-JP" dirty="0"/>
              <a:t>. </a:t>
            </a:r>
            <a:r>
              <a:rPr kumimoji="1" lang="ja-JP" altLang="en-US" dirty="0"/>
              <a:t>機械学習・</a:t>
            </a:r>
            <a:r>
              <a:rPr kumimoji="1" lang="en-US" altLang="ja-JP" dirty="0"/>
              <a:t>AI_</a:t>
            </a:r>
            <a:r>
              <a:rPr kumimoji="1" lang="ja-JP" altLang="en-US" dirty="0"/>
              <a:t>機械学習・</a:t>
            </a:r>
            <a:r>
              <a:rPr kumimoji="1" lang="en-US" altLang="ja-JP" dirty="0"/>
              <a:t>AI</a:t>
            </a:r>
            <a:r>
              <a:rPr kumimoji="1" lang="ja-JP" altLang="en-US" dirty="0"/>
              <a:t>機能</a:t>
            </a:r>
            <a:br>
              <a:rPr kumimoji="1" lang="en-US" altLang="ja-JP" dirty="0"/>
            </a:br>
            <a:r>
              <a:rPr kumimoji="1" lang="ja-JP" altLang="en-US" sz="3600" dirty="0"/>
              <a:t>（パターン</a:t>
            </a:r>
            <a:r>
              <a:rPr kumimoji="1" lang="en-US" altLang="ja-JP" sz="3600" dirty="0"/>
              <a:t>1 </a:t>
            </a:r>
            <a:r>
              <a:rPr kumimoji="1" lang="ja-JP" altLang="en-US" sz="3600" dirty="0"/>
              <a:t>省庁内文書対応チャットボットによる業務効率化）</a:t>
            </a:r>
          </a:p>
        </p:txBody>
      </p:sp>
      <p:sp>
        <p:nvSpPr>
          <p:cNvPr id="2" name="正方形/長方形 3">
            <a:extLst>
              <a:ext uri="{FF2B5EF4-FFF2-40B4-BE49-F238E27FC236}">
                <a16:creationId xmlns:a16="http://schemas.microsoft.com/office/drawing/2014/main" id="{0F3C833C-05FD-7451-77DB-FD69674416E4}"/>
              </a:ext>
            </a:extLst>
          </p:cNvPr>
          <p:cNvSpPr/>
          <p:nvPr/>
        </p:nvSpPr>
        <p:spPr>
          <a:xfrm>
            <a:off x="4953575" y="2686475"/>
            <a:ext cx="6392444" cy="4688271"/>
          </a:xfrm>
          <a:prstGeom prst="rect">
            <a:avLst/>
          </a:prstGeom>
          <a:solidFill>
            <a:srgbClr val="3EBEFF">
              <a:alpha val="30196"/>
            </a:srgbClr>
          </a:solidFill>
          <a:ln w="28575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r"/>
            <a:r>
              <a:rPr kumimoji="1" lang="ja-JP" altLang="en-US" sz="1600">
                <a:solidFill>
                  <a:schemeClr val="tx1"/>
                </a:solidFill>
                <a:latin typeface="Meiryo UI"/>
                <a:ea typeface="Meiryo UI"/>
              </a:rPr>
              <a:t>機械学習・</a:t>
            </a:r>
            <a:r>
              <a:rPr kumimoji="1" lang="en-US" altLang="ja-JP" sz="1600" dirty="0">
                <a:solidFill>
                  <a:schemeClr val="tx1"/>
                </a:solidFill>
                <a:latin typeface="Meiryo UI"/>
                <a:ea typeface="Meiryo UI"/>
              </a:rPr>
              <a:t>AI_</a:t>
            </a:r>
            <a:r>
              <a:rPr kumimoji="1" lang="ja-JP" altLang="en-US" sz="1600">
                <a:solidFill>
                  <a:schemeClr val="tx1"/>
                </a:solidFill>
                <a:latin typeface="Meiryo UI"/>
                <a:ea typeface="Meiryo UI"/>
              </a:rPr>
              <a:t>機械学習・</a:t>
            </a:r>
            <a:r>
              <a:rPr kumimoji="1" lang="en-US" altLang="ja-JP" sz="1600" dirty="0">
                <a:solidFill>
                  <a:schemeClr val="tx1"/>
                </a:solidFill>
                <a:latin typeface="Meiryo UI"/>
                <a:ea typeface="Meiryo UI"/>
              </a:rPr>
              <a:t>AI</a:t>
            </a:r>
            <a:r>
              <a:rPr kumimoji="1" lang="ja-JP" altLang="en-US" sz="1600">
                <a:solidFill>
                  <a:schemeClr val="tx1"/>
                </a:solidFill>
                <a:latin typeface="Meiryo UI"/>
                <a:ea typeface="Meiryo UI"/>
              </a:rPr>
              <a:t>機能</a:t>
            </a:r>
          </a:p>
        </p:txBody>
      </p:sp>
      <p:sp>
        <p:nvSpPr>
          <p:cNvPr id="4" name="TextBox 12">
            <a:extLst>
              <a:ext uri="{FF2B5EF4-FFF2-40B4-BE49-F238E27FC236}">
                <a16:creationId xmlns:a16="http://schemas.microsoft.com/office/drawing/2014/main" id="{F59B3EA4-3054-AC64-2577-C0E85310CC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9841" y="6061898"/>
            <a:ext cx="982095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200" dirty="0" err="1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利用者</a:t>
            </a:r>
            <a:endParaRPr lang="en-US" altLang="en-US" sz="1200" dirty="0"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  <a:p>
            <a:pPr algn="ctr" eaLnBrk="1" hangingPunct="1"/>
            <a:r>
              <a:rPr lang="en-US" altLang="en-US" sz="12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(</a:t>
            </a:r>
            <a:r>
              <a:rPr lang="ja-JP" altLang="en-US" sz="12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職員</a:t>
            </a:r>
            <a:r>
              <a:rPr lang="en-US" altLang="en-US" sz="12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)</a:t>
            </a:r>
          </a:p>
        </p:txBody>
      </p:sp>
      <p:pic>
        <p:nvPicPr>
          <p:cNvPr id="5" name="Graphic 23">
            <a:extLst>
              <a:ext uri="{FF2B5EF4-FFF2-40B4-BE49-F238E27FC236}">
                <a16:creationId xmlns:a16="http://schemas.microsoft.com/office/drawing/2014/main" id="{63C3F79D-83E5-2872-0F90-5E65EAC30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auto">
          <a:xfrm flipH="1">
            <a:off x="3715512" y="5562341"/>
            <a:ext cx="4699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78">
            <a:extLst>
              <a:ext uri="{FF2B5EF4-FFF2-40B4-BE49-F238E27FC236}">
                <a16:creationId xmlns:a16="http://schemas.microsoft.com/office/drawing/2014/main" id="{F6A1FC1E-7969-23D8-3674-B86238969E93}"/>
              </a:ext>
            </a:extLst>
          </p:cNvPr>
          <p:cNvSpPr/>
          <p:nvPr/>
        </p:nvSpPr>
        <p:spPr>
          <a:xfrm>
            <a:off x="4721698" y="2195014"/>
            <a:ext cx="10010830" cy="7204780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2920" tIns="9144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AWS Cloud</a:t>
            </a:r>
          </a:p>
        </p:txBody>
      </p:sp>
      <p:pic>
        <p:nvPicPr>
          <p:cNvPr id="7" name="Graphic 79">
            <a:extLst>
              <a:ext uri="{FF2B5EF4-FFF2-40B4-BE49-F238E27FC236}">
                <a16:creationId xmlns:a16="http://schemas.microsoft.com/office/drawing/2014/main" id="{636A76CB-4A88-77A8-E4CB-EC37408AF0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721699" y="2193426"/>
            <a:ext cx="381000" cy="381000"/>
          </a:xfrm>
          <a:prstGeom prst="rect">
            <a:avLst/>
          </a:prstGeom>
        </p:spPr>
      </p:pic>
      <p:cxnSp>
        <p:nvCxnSpPr>
          <p:cNvPr id="9" name="Straight Arrow Connector 3">
            <a:extLst>
              <a:ext uri="{FF2B5EF4-FFF2-40B4-BE49-F238E27FC236}">
                <a16:creationId xmlns:a16="http://schemas.microsoft.com/office/drawing/2014/main" id="{66CB6F52-03B4-90D2-5FC3-D36DC52FB694}"/>
              </a:ext>
            </a:extLst>
          </p:cNvPr>
          <p:cNvCxnSpPr>
            <a:cxnSpLocks/>
            <a:stCxn id="5" idx="1"/>
            <a:endCxn id="12" idx="1"/>
          </p:cNvCxnSpPr>
          <p:nvPr/>
        </p:nvCxnSpPr>
        <p:spPr>
          <a:xfrm>
            <a:off x="4185412" y="5797291"/>
            <a:ext cx="188118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36">
            <a:extLst>
              <a:ext uri="{FF2B5EF4-FFF2-40B4-BE49-F238E27FC236}">
                <a16:creationId xmlns:a16="http://schemas.microsoft.com/office/drawing/2014/main" id="{76571DF8-6C28-D129-82DC-2BDE005BF326}"/>
              </a:ext>
            </a:extLst>
          </p:cNvPr>
          <p:cNvSpPr/>
          <p:nvPr/>
        </p:nvSpPr>
        <p:spPr>
          <a:xfrm>
            <a:off x="5838458" y="7505711"/>
            <a:ext cx="6314278" cy="764737"/>
          </a:xfrm>
          <a:prstGeom prst="rect">
            <a:avLst/>
          </a:prstGeom>
          <a:noFill/>
          <a:ln w="15875">
            <a:solidFill>
              <a:srgbClr val="7D899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200" dirty="0">
              <a:solidFill>
                <a:schemeClr val="tx1"/>
              </a:solidFill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  <p:sp>
        <p:nvSpPr>
          <p:cNvPr id="11" name="TextBox 20">
            <a:extLst>
              <a:ext uri="{FF2B5EF4-FFF2-40B4-BE49-F238E27FC236}">
                <a16:creationId xmlns:a16="http://schemas.microsoft.com/office/drawing/2014/main" id="{F11B36B0-695E-DB06-6F1F-58E0BD382B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8813" y="7536291"/>
            <a:ext cx="179609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ja-JP" altLang="en-US" sz="16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連携機能</a:t>
            </a:r>
            <a:endParaRPr lang="en-US" altLang="ja-JP" sz="1600" dirty="0"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  <a:p>
            <a:pPr eaLnBrk="1" hangingPunct="1"/>
            <a:r>
              <a:rPr lang="ja-JP" altLang="en-US" sz="12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静的コンテンツを配信する機能</a:t>
            </a:r>
            <a:endParaRPr lang="en-US" altLang="ja-JP" sz="1800" dirty="0"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  <p:pic>
        <p:nvPicPr>
          <p:cNvPr id="12" name="Graphic 17">
            <a:extLst>
              <a:ext uri="{FF2B5EF4-FFF2-40B4-BE49-F238E27FC236}">
                <a16:creationId xmlns:a16="http://schemas.microsoft.com/office/drawing/2014/main" id="{2FC56D4E-9543-D073-27BD-9040EB78EA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 bwMode="auto">
          <a:xfrm>
            <a:off x="6066594" y="5522971"/>
            <a:ext cx="548640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01812257-97D0-4B5E-5CD8-0EA94BB406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4332" y="6063932"/>
            <a:ext cx="22431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Amazon API Gateway</a:t>
            </a:r>
          </a:p>
          <a:p>
            <a:pPr algn="ctr" eaLnBrk="1" hangingPunct="1"/>
            <a:r>
              <a:rPr lang="ja-JP" altLang="en-US" sz="10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バックエンド</a:t>
            </a:r>
            <a:r>
              <a:rPr lang="en-US" altLang="ja-JP" sz="10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API</a:t>
            </a:r>
            <a:endParaRPr lang="en-US" altLang="en-US" sz="1000" dirty="0"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  <p:pic>
        <p:nvPicPr>
          <p:cNvPr id="14" name="Graphic 10">
            <a:extLst>
              <a:ext uri="{FF2B5EF4-FFF2-40B4-BE49-F238E27FC236}">
                <a16:creationId xmlns:a16="http://schemas.microsoft.com/office/drawing/2014/main" id="{782675A0-9B8A-1646-0ADC-15F427093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 bwMode="auto">
          <a:xfrm>
            <a:off x="6203020" y="6694258"/>
            <a:ext cx="36576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20">
            <a:extLst>
              <a:ext uri="{FF2B5EF4-FFF2-40B4-BE49-F238E27FC236}">
                <a16:creationId xmlns:a16="http://schemas.microsoft.com/office/drawing/2014/main" id="{D31545CA-38E9-6F28-BEF8-49CDA8E556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9886" y="7054477"/>
            <a:ext cx="151202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AWS Lambda</a:t>
            </a:r>
          </a:p>
          <a:p>
            <a:pPr algn="ctr" eaLnBrk="1" hangingPunct="1"/>
            <a:r>
              <a:rPr lang="ja-JP" altLang="en-US" sz="8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認証トークン検証関数</a:t>
            </a:r>
            <a:endParaRPr lang="en-US" altLang="en-US" sz="800" dirty="0"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  <p:pic>
        <p:nvPicPr>
          <p:cNvPr id="16" name="Graphic 8">
            <a:extLst>
              <a:ext uri="{FF2B5EF4-FFF2-40B4-BE49-F238E27FC236}">
                <a16:creationId xmlns:a16="http://schemas.microsoft.com/office/drawing/2014/main" id="{A527B7ED-569B-CDDB-5851-0108D9606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 bwMode="auto">
          <a:xfrm>
            <a:off x="6171137" y="4670899"/>
            <a:ext cx="36576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1">
            <a:extLst>
              <a:ext uri="{FF2B5EF4-FFF2-40B4-BE49-F238E27FC236}">
                <a16:creationId xmlns:a16="http://schemas.microsoft.com/office/drawing/2014/main" id="{82DE2B04-3896-A30E-37DD-BB6D77A016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6361" y="5014430"/>
            <a:ext cx="86910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AWS WAF</a:t>
            </a:r>
          </a:p>
          <a:p>
            <a:pPr algn="ctr" eaLnBrk="1" hangingPunct="1"/>
            <a:r>
              <a:rPr lang="en-US" altLang="en-US" sz="8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API</a:t>
            </a:r>
            <a:r>
              <a:rPr lang="ja-JP" altLang="en-US" sz="8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保護</a:t>
            </a:r>
            <a:endParaRPr lang="en-US" altLang="ja-JP" sz="800" dirty="0"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  <p:pic>
        <p:nvPicPr>
          <p:cNvPr id="18" name="Graphic 10">
            <a:extLst>
              <a:ext uri="{FF2B5EF4-FFF2-40B4-BE49-F238E27FC236}">
                <a16:creationId xmlns:a16="http://schemas.microsoft.com/office/drawing/2014/main" id="{A1815FA3-463A-8DC0-C10D-62775A1145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 bwMode="auto">
          <a:xfrm>
            <a:off x="7869239" y="5522971"/>
            <a:ext cx="548640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20">
            <a:extLst>
              <a:ext uri="{FF2B5EF4-FFF2-40B4-BE49-F238E27FC236}">
                <a16:creationId xmlns:a16="http://schemas.microsoft.com/office/drawing/2014/main" id="{FA49FC50-D3E4-C616-AB71-957676F0DF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7384" y="6074166"/>
            <a:ext cx="22923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AWS Lambda</a:t>
            </a:r>
          </a:p>
          <a:p>
            <a:pPr algn="ctr" eaLnBrk="1" hangingPunct="1"/>
            <a:r>
              <a:rPr lang="ja-JP" altLang="en-US" sz="10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レスポンス生成関数</a:t>
            </a:r>
            <a:endParaRPr lang="en-US" altLang="en-US" sz="1000" dirty="0"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  <p:cxnSp>
        <p:nvCxnSpPr>
          <p:cNvPr id="20" name="直線矢印コネクタ 120">
            <a:extLst>
              <a:ext uri="{FF2B5EF4-FFF2-40B4-BE49-F238E27FC236}">
                <a16:creationId xmlns:a16="http://schemas.microsoft.com/office/drawing/2014/main" id="{0D2588B2-BFC9-10AE-3449-AA8BD821A498}"/>
              </a:ext>
            </a:extLst>
          </p:cNvPr>
          <p:cNvCxnSpPr>
            <a:cxnSpLocks/>
            <a:stCxn id="18" idx="3"/>
            <a:endCxn id="36" idx="1"/>
          </p:cNvCxnSpPr>
          <p:nvPr/>
        </p:nvCxnSpPr>
        <p:spPr>
          <a:xfrm>
            <a:off x="8417879" y="5797291"/>
            <a:ext cx="1571825" cy="5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84">
            <a:extLst>
              <a:ext uri="{FF2B5EF4-FFF2-40B4-BE49-F238E27FC236}">
                <a16:creationId xmlns:a16="http://schemas.microsoft.com/office/drawing/2014/main" id="{D036EBFA-C62B-1695-18EB-0467C4BB27D4}"/>
              </a:ext>
            </a:extLst>
          </p:cNvPr>
          <p:cNvCxnSpPr>
            <a:cxnSpLocks/>
            <a:stCxn id="12" idx="3"/>
            <a:endCxn id="18" idx="1"/>
          </p:cNvCxnSpPr>
          <p:nvPr/>
        </p:nvCxnSpPr>
        <p:spPr>
          <a:xfrm>
            <a:off x="6615234" y="5797291"/>
            <a:ext cx="125400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直線矢印コネクタ 120">
            <a:extLst>
              <a:ext uri="{FF2B5EF4-FFF2-40B4-BE49-F238E27FC236}">
                <a16:creationId xmlns:a16="http://schemas.microsoft.com/office/drawing/2014/main" id="{C31F0F7F-C13D-1A7B-3D65-8EB0F4620C27}"/>
              </a:ext>
            </a:extLst>
          </p:cNvPr>
          <p:cNvCxnSpPr>
            <a:cxnSpLocks/>
            <a:stCxn id="17" idx="2"/>
            <a:endCxn id="12" idx="0"/>
          </p:cNvCxnSpPr>
          <p:nvPr/>
        </p:nvCxnSpPr>
        <p:spPr>
          <a:xfrm>
            <a:off x="6340914" y="5352984"/>
            <a:ext cx="0" cy="1699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直線矢印コネクタ 120">
            <a:extLst>
              <a:ext uri="{FF2B5EF4-FFF2-40B4-BE49-F238E27FC236}">
                <a16:creationId xmlns:a16="http://schemas.microsoft.com/office/drawing/2014/main" id="{7CA37D6D-951F-DCEE-8052-C938BDE52409}"/>
              </a:ext>
            </a:extLst>
          </p:cNvPr>
          <p:cNvCxnSpPr>
            <a:cxnSpLocks/>
            <a:stCxn id="13" idx="2"/>
            <a:endCxn id="14" idx="0"/>
          </p:cNvCxnSpPr>
          <p:nvPr/>
        </p:nvCxnSpPr>
        <p:spPr>
          <a:xfrm flipH="1">
            <a:off x="6385900" y="6464042"/>
            <a:ext cx="1" cy="2302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9">
            <a:extLst>
              <a:ext uri="{FF2B5EF4-FFF2-40B4-BE49-F238E27FC236}">
                <a16:creationId xmlns:a16="http://schemas.microsoft.com/office/drawing/2014/main" id="{6791AC31-C1B9-71E1-5806-FDE17B0E84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7266" y="6046413"/>
            <a:ext cx="2243137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50" dirty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Amazon </a:t>
            </a:r>
            <a:r>
              <a:rPr lang="en-US" altLang="ja-JP" sz="1050" dirty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Kendra</a:t>
            </a:r>
          </a:p>
          <a:p>
            <a:pPr algn="ctr" eaLnBrk="1" hangingPunct="1"/>
            <a:r>
              <a:rPr lang="ja-JP" altLang="en-US" sz="1050" dirty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関連資料検索</a:t>
            </a:r>
            <a:endParaRPr lang="en-US" altLang="ja-JP" sz="1050" dirty="0">
              <a:latin typeface="Arial" panose="020B0604020202020204" pitchFamily="34" charset="0"/>
              <a:ea typeface="Amazon Ember" panose="020B0603020204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Connector: Elbow 105">
            <a:extLst>
              <a:ext uri="{FF2B5EF4-FFF2-40B4-BE49-F238E27FC236}">
                <a16:creationId xmlns:a16="http://schemas.microsoft.com/office/drawing/2014/main" id="{60602214-D5A6-692F-0665-4ED5D1A64F98}"/>
              </a:ext>
            </a:extLst>
          </p:cNvPr>
          <p:cNvCxnSpPr>
            <a:cxnSpLocks/>
            <a:stCxn id="5" idx="1"/>
            <a:endCxn id="10" idx="1"/>
          </p:cNvCxnSpPr>
          <p:nvPr/>
        </p:nvCxnSpPr>
        <p:spPr>
          <a:xfrm>
            <a:off x="4185412" y="5797291"/>
            <a:ext cx="1653046" cy="2090789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Rectangle 109">
            <a:extLst>
              <a:ext uri="{FF2B5EF4-FFF2-40B4-BE49-F238E27FC236}">
                <a16:creationId xmlns:a16="http://schemas.microsoft.com/office/drawing/2014/main" id="{7FB4C962-2777-17C4-5AFF-EB9AD0F4811A}"/>
              </a:ext>
            </a:extLst>
          </p:cNvPr>
          <p:cNvSpPr/>
          <p:nvPr/>
        </p:nvSpPr>
        <p:spPr>
          <a:xfrm>
            <a:off x="5851023" y="8312082"/>
            <a:ext cx="6301713" cy="804947"/>
          </a:xfrm>
          <a:prstGeom prst="rect">
            <a:avLst/>
          </a:prstGeom>
          <a:noFill/>
          <a:ln w="15875">
            <a:solidFill>
              <a:srgbClr val="7D899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200" dirty="0">
              <a:solidFill>
                <a:schemeClr val="tx1"/>
              </a:solidFill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  <p:sp>
        <p:nvSpPr>
          <p:cNvPr id="28" name="TextBox 20">
            <a:extLst>
              <a:ext uri="{FF2B5EF4-FFF2-40B4-BE49-F238E27FC236}">
                <a16:creationId xmlns:a16="http://schemas.microsoft.com/office/drawing/2014/main" id="{B32AB2F6-40E3-3C58-6EC1-2CF9BE1289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1377" y="8322375"/>
            <a:ext cx="178353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ja-JP" altLang="en-US" sz="16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連携機能</a:t>
            </a:r>
            <a:endParaRPr lang="en-US" altLang="ja-JP" sz="1600" dirty="0"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  <a:p>
            <a:pPr eaLnBrk="1" hangingPunct="1"/>
            <a:r>
              <a:rPr lang="ja-JP" altLang="en-US" sz="12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ユーザ認証を行い認証トークンを発行する</a:t>
            </a:r>
            <a:endParaRPr lang="en-US" altLang="ja-JP" sz="1800" dirty="0"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  <p:sp>
        <p:nvSpPr>
          <p:cNvPr id="29" name="TextBox 20">
            <a:extLst>
              <a:ext uri="{FF2B5EF4-FFF2-40B4-BE49-F238E27FC236}">
                <a16:creationId xmlns:a16="http://schemas.microsoft.com/office/drawing/2014/main" id="{CE72A0A9-1816-E485-2A2E-7E5AC39E26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4272" y="8307104"/>
            <a:ext cx="39435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ja-JP" altLang="en-US" sz="12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例</a:t>
            </a:r>
            <a:endParaRPr lang="en-US" altLang="ja-JP" sz="1200" dirty="0"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ja-JP" altLang="en-US" sz="1200">
                <a:latin typeface="Amazon Ember"/>
                <a:ea typeface="Amazon Ember" panose="020B0603020204020204" pitchFamily="34" charset="0"/>
                <a:cs typeface="Amazon Ember" panose="020B0603020204020204" pitchFamily="34" charset="0"/>
              </a:rPr>
              <a:t>利用者認証</a:t>
            </a:r>
            <a:r>
              <a:rPr lang="en-US" altLang="ja-JP" sz="1200" dirty="0">
                <a:latin typeface="Amazon Ember"/>
                <a:ea typeface="Amazon Ember" panose="020B0603020204020204" pitchFamily="34" charset="0"/>
                <a:cs typeface="Amazon Ember" panose="020B0603020204020204" pitchFamily="34" charset="0"/>
              </a:rPr>
              <a:t>_</a:t>
            </a:r>
            <a:r>
              <a:rPr lang="ja-JP" altLang="en-US" sz="1200">
                <a:latin typeface="Amazon Ember"/>
                <a:ea typeface="Amazon Ember" panose="020B0603020204020204" pitchFamily="34" charset="0"/>
                <a:cs typeface="Amazon Ember" panose="020B0603020204020204" pitchFamily="34" charset="0"/>
              </a:rPr>
              <a:t>ユーザ認証機能（職員向け）</a:t>
            </a:r>
            <a:endParaRPr lang="en-US" altLang="ja-JP" sz="1200">
              <a:latin typeface="Amazon Ember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  <p:cxnSp>
        <p:nvCxnSpPr>
          <p:cNvPr id="30" name="Connector: Elbow 126">
            <a:extLst>
              <a:ext uri="{FF2B5EF4-FFF2-40B4-BE49-F238E27FC236}">
                <a16:creationId xmlns:a16="http://schemas.microsoft.com/office/drawing/2014/main" id="{9C59C2BE-034B-CF77-8B9C-D7104A060305}"/>
              </a:ext>
            </a:extLst>
          </p:cNvPr>
          <p:cNvCxnSpPr>
            <a:cxnSpLocks/>
            <a:stCxn id="5" idx="1"/>
            <a:endCxn id="27" idx="1"/>
          </p:cNvCxnSpPr>
          <p:nvPr/>
        </p:nvCxnSpPr>
        <p:spPr>
          <a:xfrm>
            <a:off x="4185412" y="5797291"/>
            <a:ext cx="1665611" cy="2917265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4" name="Graphic 8">
            <a:extLst>
              <a:ext uri="{FF2B5EF4-FFF2-40B4-BE49-F238E27FC236}">
                <a16:creationId xmlns:a16="http://schemas.microsoft.com/office/drawing/2014/main" id="{F2FA8880-D7D9-C306-F3F0-3219CFBF0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 bwMode="auto">
          <a:xfrm>
            <a:off x="12556183" y="5522971"/>
            <a:ext cx="548640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Box 9">
            <a:extLst>
              <a:ext uri="{FF2B5EF4-FFF2-40B4-BE49-F238E27FC236}">
                <a16:creationId xmlns:a16="http://schemas.microsoft.com/office/drawing/2014/main" id="{A28AB8BD-6E0F-F66E-91F3-1CC496F91E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46506" y="6057954"/>
            <a:ext cx="17403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1000" dirty="0">
                <a:latin typeface="Amazon Ember"/>
                <a:ea typeface="Amazon Ember" panose="020B0603020204020204" pitchFamily="34" charset="0"/>
                <a:cs typeface="Amazon Ember" panose="020B0603020204020204" pitchFamily="34" charset="0"/>
              </a:rPr>
              <a:t>Amazon S3</a:t>
            </a:r>
          </a:p>
          <a:p>
            <a:pPr algn="ctr" eaLnBrk="1" hangingPunct="1"/>
            <a:r>
              <a:rPr lang="ja-JP" altLang="en-US" sz="10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資料保管</a:t>
            </a:r>
            <a:endParaRPr lang="en-US" altLang="ja-JP" sz="1000" dirty="0"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  <a:p>
            <a:pPr algn="ctr" eaLnBrk="1" hangingPunct="1"/>
            <a:r>
              <a:rPr lang="ja-JP" altLang="en-US" sz="10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ストレージ</a:t>
            </a:r>
            <a:endParaRPr lang="en-US" altLang="ja-JP" sz="1000" dirty="0"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  <p:pic>
        <p:nvPicPr>
          <p:cNvPr id="36" name="Graphic 16">
            <a:extLst>
              <a:ext uri="{FF2B5EF4-FFF2-40B4-BE49-F238E27FC236}">
                <a16:creationId xmlns:a16="http://schemas.microsoft.com/office/drawing/2014/main" id="{BF899449-7492-DA22-99F8-B9BCC45186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 bwMode="auto">
          <a:xfrm>
            <a:off x="9989704" y="5523542"/>
            <a:ext cx="548640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Graphic 68">
            <a:extLst>
              <a:ext uri="{FF2B5EF4-FFF2-40B4-BE49-F238E27FC236}">
                <a16:creationId xmlns:a16="http://schemas.microsoft.com/office/drawing/2014/main" id="{0E31AA1F-6A7E-B814-FB2E-14089FD64BA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054083" y="3623123"/>
            <a:ext cx="549581" cy="549581"/>
          </a:xfrm>
          <a:prstGeom prst="rect">
            <a:avLst/>
          </a:prstGeom>
        </p:spPr>
      </p:pic>
      <p:sp>
        <p:nvSpPr>
          <p:cNvPr id="38" name="TextBox 9">
            <a:extLst>
              <a:ext uri="{FF2B5EF4-FFF2-40B4-BE49-F238E27FC236}">
                <a16:creationId xmlns:a16="http://schemas.microsoft.com/office/drawing/2014/main" id="{0737EACA-4FD8-9363-CFF9-A27DD8AECC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64388" y="4200457"/>
            <a:ext cx="2243137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50" dirty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Amazon </a:t>
            </a:r>
            <a:r>
              <a:rPr lang="en-US" altLang="ja-JP" sz="1050" dirty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Bedrock</a:t>
            </a:r>
            <a:endParaRPr lang="en-US" altLang="ja-JP" sz="1050">
              <a:latin typeface="Arial" panose="020B0604020202020204" pitchFamily="34" charset="0"/>
              <a:ea typeface="Amazon Ember" panose="020B0603020204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en-US" altLang="ja-JP" sz="1050" dirty="0">
                <a:latin typeface="Arial"/>
                <a:ea typeface="Amazon Ember" panose="020B0603020204020204" pitchFamily="34" charset="0"/>
                <a:cs typeface="Arial"/>
              </a:rPr>
              <a:t>Claude-2</a:t>
            </a:r>
            <a:r>
              <a:rPr lang="ja-JP" altLang="en-US" sz="1050" dirty="0">
                <a:latin typeface="Arial"/>
                <a:ea typeface="Amazon Ember" panose="020B0603020204020204" pitchFamily="34" charset="0"/>
                <a:cs typeface="Arial"/>
              </a:rPr>
              <a:t>日本語生成モデル</a:t>
            </a:r>
          </a:p>
          <a:p>
            <a:pPr algn="ctr"/>
            <a:r>
              <a:rPr lang="ja-JP" altLang="en-US" sz="1050">
                <a:latin typeface="Arial"/>
                <a:ea typeface="Amazon Ember" panose="020B0603020204020204" pitchFamily="34" charset="0"/>
                <a:cs typeface="Arial"/>
              </a:rPr>
              <a:t>回答文生成</a:t>
            </a:r>
            <a:endParaRPr lang="ja-JP" altLang="en-US" sz="1050" dirty="0">
              <a:latin typeface="Arial" panose="020B0604020202020204" pitchFamily="34" charset="0"/>
              <a:ea typeface="Amazon Ember" panose="020B0603020204020204" pitchFamily="34" charset="0"/>
              <a:cs typeface="Arial" panose="020B0604020202020204" pitchFamily="34" charset="0"/>
            </a:endParaRPr>
          </a:p>
        </p:txBody>
      </p:sp>
      <p:cxnSp>
        <p:nvCxnSpPr>
          <p:cNvPr id="39" name="Connector: Elbow 70">
            <a:extLst>
              <a:ext uri="{FF2B5EF4-FFF2-40B4-BE49-F238E27FC236}">
                <a16:creationId xmlns:a16="http://schemas.microsoft.com/office/drawing/2014/main" id="{0CC39646-BFFF-F9A9-9288-D4F1A23E8C87}"/>
              </a:ext>
            </a:extLst>
          </p:cNvPr>
          <p:cNvCxnSpPr>
            <a:cxnSpLocks/>
            <a:stCxn id="18" idx="3"/>
            <a:endCxn id="37" idx="1"/>
          </p:cNvCxnSpPr>
          <p:nvPr/>
        </p:nvCxnSpPr>
        <p:spPr>
          <a:xfrm flipV="1">
            <a:off x="8417879" y="3897914"/>
            <a:ext cx="1636204" cy="1899377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TextBox 9">
            <a:extLst>
              <a:ext uri="{FF2B5EF4-FFF2-40B4-BE49-F238E27FC236}">
                <a16:creationId xmlns:a16="http://schemas.microsoft.com/office/drawing/2014/main" id="{872A4F18-3BC5-85E1-045B-17CEB5B431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09602" y="5538176"/>
            <a:ext cx="1155049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ja-JP" altLang="en-US" sz="1050" dirty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同期</a:t>
            </a:r>
            <a:endParaRPr lang="en-US" altLang="ja-JP" sz="1050" dirty="0">
              <a:latin typeface="Arial" panose="020B0604020202020204" pitchFamily="34" charset="0"/>
              <a:ea typeface="Amazon Ember" panose="020B0603020204020204" pitchFamily="34" charset="0"/>
              <a:cs typeface="Arial" panose="020B0604020202020204" pitchFamily="34" charset="0"/>
            </a:endParaRPr>
          </a:p>
        </p:txBody>
      </p:sp>
      <p:cxnSp>
        <p:nvCxnSpPr>
          <p:cNvPr id="41" name="Straight Arrow Connector 5">
            <a:extLst>
              <a:ext uri="{FF2B5EF4-FFF2-40B4-BE49-F238E27FC236}">
                <a16:creationId xmlns:a16="http://schemas.microsoft.com/office/drawing/2014/main" id="{E0EF9AFC-3FF6-D53B-4EC5-38551B4F2107}"/>
              </a:ext>
            </a:extLst>
          </p:cNvPr>
          <p:cNvCxnSpPr>
            <a:stCxn id="36" idx="3"/>
            <a:endCxn id="34" idx="1"/>
          </p:cNvCxnSpPr>
          <p:nvPr/>
        </p:nvCxnSpPr>
        <p:spPr>
          <a:xfrm flipV="1">
            <a:off x="10538344" y="5797291"/>
            <a:ext cx="2017839" cy="57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TextBox 9">
            <a:extLst>
              <a:ext uri="{FF2B5EF4-FFF2-40B4-BE49-F238E27FC236}">
                <a16:creationId xmlns:a16="http://schemas.microsoft.com/office/drawing/2014/main" id="{3756E290-698E-18FA-1C66-8848E7BEED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96001" y="5835366"/>
            <a:ext cx="1155049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ja-JP" altLang="en-US" sz="1050" dirty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関連文書抽出</a:t>
            </a:r>
            <a:endParaRPr lang="en-US" altLang="ja-JP" sz="1050" dirty="0">
              <a:latin typeface="Arial" panose="020B0604020202020204" pitchFamily="34" charset="0"/>
              <a:ea typeface="Amazon Ember" panose="020B0603020204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9">
            <a:extLst>
              <a:ext uri="{FF2B5EF4-FFF2-40B4-BE49-F238E27FC236}">
                <a16:creationId xmlns:a16="http://schemas.microsoft.com/office/drawing/2014/main" id="{D6C446E1-4F69-5E58-D0CC-4305BD081E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8905" y="4435652"/>
            <a:ext cx="1424569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ja-JP" altLang="en-US" sz="1050" dirty="0">
                <a:latin typeface="Arial"/>
                <a:ea typeface="Amazon Ember" panose="020B0603020204020204" pitchFamily="34" charset="0"/>
                <a:cs typeface="Arial"/>
              </a:rPr>
              <a:t>質問文</a:t>
            </a:r>
            <a:endParaRPr lang="en-US" altLang="ja-JP" sz="1050" dirty="0">
              <a:latin typeface="Arial"/>
              <a:ea typeface="Amazon Ember" panose="020B0603020204020204" pitchFamily="34" charset="0"/>
              <a:cs typeface="Arial"/>
            </a:endParaRPr>
          </a:p>
          <a:p>
            <a:pPr algn="ctr" eaLnBrk="1" hangingPunct="1"/>
            <a:r>
              <a:rPr lang="ja-JP" altLang="en-US" sz="1050" dirty="0">
                <a:latin typeface="Arial"/>
                <a:ea typeface="Amazon Ember" panose="020B0603020204020204" pitchFamily="34" charset="0"/>
                <a:cs typeface="Arial"/>
              </a:rPr>
              <a:t>及び</a:t>
            </a:r>
            <a:endParaRPr lang="en-US" altLang="ja-JP" sz="1050" dirty="0">
              <a:latin typeface="Arial"/>
              <a:ea typeface="Amazon Ember" panose="020B0603020204020204" pitchFamily="34" charset="0"/>
              <a:cs typeface="Arial"/>
            </a:endParaRPr>
          </a:p>
          <a:p>
            <a:pPr algn="ctr" eaLnBrk="1" hangingPunct="1"/>
            <a:r>
              <a:rPr lang="ja-JP" altLang="en-US" sz="1050" dirty="0">
                <a:latin typeface="Arial"/>
                <a:ea typeface="Amazon Ember" panose="020B0603020204020204" pitchFamily="34" charset="0"/>
                <a:cs typeface="Arial"/>
              </a:rPr>
              <a:t>関連文書内容</a:t>
            </a:r>
            <a:endParaRPr lang="ja-JP" altLang="en-US" sz="1050" dirty="0">
              <a:latin typeface="Arial" panose="020B0604020202020204" pitchFamily="34" charset="0"/>
              <a:ea typeface="Amazon Ember" panose="020B0603020204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ctangle 67">
            <a:extLst>
              <a:ext uri="{FF2B5EF4-FFF2-40B4-BE49-F238E27FC236}">
                <a16:creationId xmlns:a16="http://schemas.microsoft.com/office/drawing/2014/main" id="{C8A0E721-3EFE-1F67-181C-746405DDF567}"/>
              </a:ext>
            </a:extLst>
          </p:cNvPr>
          <p:cNvSpPr/>
          <p:nvPr/>
        </p:nvSpPr>
        <p:spPr>
          <a:xfrm>
            <a:off x="11665324" y="3731648"/>
            <a:ext cx="2573773" cy="3247138"/>
          </a:xfrm>
          <a:prstGeom prst="rect">
            <a:avLst/>
          </a:prstGeom>
          <a:noFill/>
          <a:ln w="15875">
            <a:solidFill>
              <a:srgbClr val="7D899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200" dirty="0">
              <a:solidFill>
                <a:schemeClr val="tx1"/>
              </a:solidFill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  <p:sp>
        <p:nvSpPr>
          <p:cNvPr id="45" name="TextBox 20">
            <a:extLst>
              <a:ext uri="{FF2B5EF4-FFF2-40B4-BE49-F238E27FC236}">
                <a16:creationId xmlns:a16="http://schemas.microsoft.com/office/drawing/2014/main" id="{44BC40BA-72AA-369A-A1BB-C90B9EE0AA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93016" y="3931191"/>
            <a:ext cx="24460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ja-JP" altLang="en-US" sz="16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連携機能</a:t>
            </a:r>
            <a:endParaRPr lang="en-US" altLang="ja-JP" sz="1600" dirty="0"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  <a:p>
            <a:pPr eaLnBrk="1" hangingPunct="1"/>
            <a:r>
              <a:rPr lang="ja-JP" altLang="en-US" sz="12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資料を</a:t>
            </a:r>
            <a:r>
              <a:rPr lang="en-US" altLang="ja-JP" sz="12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S3</a:t>
            </a:r>
            <a:r>
              <a:rPr lang="ja-JP" altLang="en-US" sz="12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にアップロードする機能</a:t>
            </a:r>
            <a:endParaRPr lang="en-US" altLang="ja-JP" sz="1800" dirty="0"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  <p:sp>
        <p:nvSpPr>
          <p:cNvPr id="46" name="TextBox 20">
            <a:extLst>
              <a:ext uri="{FF2B5EF4-FFF2-40B4-BE49-F238E27FC236}">
                <a16:creationId xmlns:a16="http://schemas.microsoft.com/office/drawing/2014/main" id="{00C4B3F3-3C42-1D57-639A-7DA660CD6A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17824" y="4670899"/>
            <a:ext cx="256032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ja-JP" altLang="en-US" sz="12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例</a:t>
            </a:r>
            <a:endParaRPr lang="en-US" altLang="ja-JP" sz="1200" dirty="0"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  <a:p>
            <a:pPr fontAlgn="base"/>
            <a:r>
              <a:rPr lang="ja-JP" altLang="en-US" sz="1200" dirty="0"/>
              <a:t>データ管理</a:t>
            </a:r>
            <a:r>
              <a:rPr lang="en-US" altLang="ja-JP" sz="1200" dirty="0"/>
              <a:t>_</a:t>
            </a:r>
            <a:r>
              <a:rPr lang="ja-JP" altLang="en-US" sz="1200" dirty="0"/>
              <a:t>データ連携機能</a:t>
            </a:r>
            <a:r>
              <a:rPr lang="en-US" sz="1200" dirty="0"/>
              <a:t>​</a:t>
            </a:r>
          </a:p>
          <a:p>
            <a:pPr fontAlgn="base"/>
            <a:r>
              <a:rPr lang="ja-JP" altLang="en-US" sz="1200" dirty="0"/>
              <a:t>データ管理</a:t>
            </a:r>
            <a:r>
              <a:rPr lang="en-US" altLang="ja-JP" sz="1200" dirty="0"/>
              <a:t>_</a:t>
            </a:r>
            <a:r>
              <a:rPr lang="ja-JP" altLang="en-US" sz="1200" dirty="0"/>
              <a:t>データ収集機能</a:t>
            </a:r>
            <a:endParaRPr lang="en-US" altLang="ja-JP" sz="1200" dirty="0"/>
          </a:p>
          <a:p>
            <a:pPr fontAlgn="base"/>
            <a:r>
              <a:rPr lang="ja-JP" altLang="en-US" sz="1200" dirty="0"/>
              <a:t>申請・届出</a:t>
            </a:r>
            <a:r>
              <a:rPr lang="en-US" altLang="ja-JP" sz="1200" dirty="0"/>
              <a:t>_</a:t>
            </a:r>
            <a:r>
              <a:rPr lang="ja-JP" altLang="en-US" sz="1200" dirty="0"/>
              <a:t>添付資料管理機能​</a:t>
            </a:r>
            <a:r>
              <a:rPr lang="en-US" sz="1200" dirty="0"/>
              <a:t>​</a:t>
            </a:r>
          </a:p>
        </p:txBody>
      </p:sp>
      <p:pic>
        <p:nvPicPr>
          <p:cNvPr id="48" name="Graphic 16">
            <a:extLst>
              <a:ext uri="{FF2B5EF4-FFF2-40B4-BE49-F238E27FC236}">
                <a16:creationId xmlns:a16="http://schemas.microsoft.com/office/drawing/2014/main" id="{59D806FC-9981-4790-5407-D097444D7D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 bwMode="auto">
          <a:xfrm>
            <a:off x="9989704" y="5522971"/>
            <a:ext cx="548640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TextBox 20">
            <a:extLst>
              <a:ext uri="{FF2B5EF4-FFF2-40B4-BE49-F238E27FC236}">
                <a16:creationId xmlns:a16="http://schemas.microsoft.com/office/drawing/2014/main" id="{EDB75B63-7E9D-F0EE-FE93-426B141453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0418" y="7603782"/>
            <a:ext cx="42601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ja-JP" altLang="en-US" sz="12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例</a:t>
            </a:r>
          </a:p>
          <a:p>
            <a:pPr marL="268288" indent="-268288">
              <a:buFont typeface="Arial" panose="020B0604020202020204" pitchFamily="34" charset="0"/>
              <a:buChar char="•"/>
            </a:pPr>
            <a:r>
              <a:rPr lang="ja-JP" altLang="en-US" sz="12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コンテンツ管理</a:t>
            </a:r>
            <a:r>
              <a:rPr lang="en-US" altLang="ja-JP" sz="12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_Web</a:t>
            </a:r>
            <a:r>
              <a:rPr lang="ja-JP" altLang="en-US" sz="12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ページ</a:t>
            </a:r>
            <a:r>
              <a:rPr lang="en-US" altLang="ja-JP" sz="12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(</a:t>
            </a:r>
            <a:r>
              <a:rPr lang="ja-JP" altLang="en-US" sz="12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静的コンテンツ</a:t>
            </a:r>
            <a:r>
              <a:rPr lang="en-US" altLang="ja-JP" sz="12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)</a:t>
            </a:r>
            <a:r>
              <a:rPr lang="ja-JP" altLang="en-US" sz="12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公開機能</a:t>
            </a:r>
          </a:p>
        </p:txBody>
      </p:sp>
    </p:spTree>
    <p:extLst>
      <p:ext uri="{BB962C8B-B14F-4D97-AF65-F5344CB8AC3E}">
        <p14:creationId xmlns:p14="http://schemas.microsoft.com/office/powerpoint/2010/main" val="1461741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72673991-03FC-BF42-D552-54E336873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/>
              <a:t>5-2-1-1</a:t>
            </a:r>
            <a:r>
              <a:rPr kumimoji="1" lang="en-US" altLang="ja-JP" dirty="0"/>
              <a:t>. </a:t>
            </a:r>
            <a:r>
              <a:rPr kumimoji="1" lang="ja-JP" altLang="en-US" dirty="0"/>
              <a:t>利用者認証</a:t>
            </a:r>
            <a:r>
              <a:rPr kumimoji="1" lang="en-US" altLang="ja-JP" dirty="0"/>
              <a:t>_</a:t>
            </a:r>
            <a:r>
              <a:rPr kumimoji="1" lang="ja-JP" altLang="en-US" dirty="0"/>
              <a:t>ユーザ認証機能（国民向け）</a:t>
            </a:r>
            <a:br>
              <a:rPr kumimoji="1" lang="en-US" altLang="ja-JP" dirty="0"/>
            </a:br>
            <a:r>
              <a:rPr kumimoji="1" lang="ja-JP" altLang="en-US" sz="3600" dirty="0"/>
              <a:t>（パターン</a:t>
            </a:r>
            <a:r>
              <a:rPr kumimoji="1" lang="en-US" altLang="ja-JP" sz="3600" dirty="0"/>
              <a:t>2 OSS</a:t>
            </a:r>
            <a:r>
              <a:rPr kumimoji="1" lang="ja-JP" altLang="en-US" sz="3600" dirty="0"/>
              <a:t>利用）</a:t>
            </a: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9F7F8919-8D7D-8B63-9781-60C804B73B13}"/>
              </a:ext>
            </a:extLst>
          </p:cNvPr>
          <p:cNvGrpSpPr/>
          <p:nvPr/>
        </p:nvGrpSpPr>
        <p:grpSpPr>
          <a:xfrm>
            <a:off x="3347810" y="2462923"/>
            <a:ext cx="11305042" cy="6396607"/>
            <a:chOff x="-124050" y="1011820"/>
            <a:chExt cx="11305042" cy="6396607"/>
          </a:xfrm>
        </p:grpSpPr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B42FB537-F06B-BF19-5140-91B39929F58B}"/>
                </a:ext>
              </a:extLst>
            </p:cNvPr>
            <p:cNvSpPr/>
            <p:nvPr/>
          </p:nvSpPr>
          <p:spPr>
            <a:xfrm>
              <a:off x="4487294" y="1790752"/>
              <a:ext cx="5389984" cy="2595937"/>
            </a:xfrm>
            <a:prstGeom prst="rect">
              <a:avLst/>
            </a:prstGeom>
            <a:solidFill>
              <a:srgbClr val="45DAFF">
                <a:alpha val="30196"/>
              </a:srgbClr>
            </a:solidFill>
            <a:ln w="28575">
              <a:noFill/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/>
              <a:r>
                <a:rPr kumimoji="1" lang="ja-JP" altLang="en-US" sz="1600" dirty="0">
                  <a:solidFill>
                    <a:schemeClr val="tx1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利用者認証</a:t>
              </a:r>
              <a:r>
                <a:rPr kumimoji="1" lang="en-US" altLang="ja-JP" sz="1600" dirty="0">
                  <a:solidFill>
                    <a:schemeClr val="tx1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_</a:t>
              </a:r>
              <a:r>
                <a:rPr kumimoji="1" lang="ja-JP" altLang="en-US" sz="1600" dirty="0">
                  <a:solidFill>
                    <a:schemeClr val="tx1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ユーザ認証機能（国民向け）</a:t>
              </a:r>
              <a:endParaRPr kumimoji="1" lang="en-US" altLang="ja-JP" sz="16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endParaRPr>
            </a:p>
          </p:txBody>
        </p:sp>
        <p:sp>
          <p:nvSpPr>
            <p:cNvPr id="6" name="Rectangle 78">
              <a:extLst>
                <a:ext uri="{FF2B5EF4-FFF2-40B4-BE49-F238E27FC236}">
                  <a16:creationId xmlns:a16="http://schemas.microsoft.com/office/drawing/2014/main" id="{FFA3F7CD-7748-D06B-F97B-862BFFC2709C}"/>
                </a:ext>
              </a:extLst>
            </p:cNvPr>
            <p:cNvSpPr/>
            <p:nvPr/>
          </p:nvSpPr>
          <p:spPr>
            <a:xfrm>
              <a:off x="4349628" y="1301637"/>
              <a:ext cx="6831364" cy="6106790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2920" tIns="9144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chemeClr val="tx1"/>
                  </a:solidFill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AWS Cloud</a:t>
              </a:r>
            </a:p>
          </p:txBody>
        </p:sp>
        <p:pic>
          <p:nvPicPr>
            <p:cNvPr id="7" name="Graphic 79">
              <a:extLst>
                <a:ext uri="{FF2B5EF4-FFF2-40B4-BE49-F238E27FC236}">
                  <a16:creationId xmlns:a16="http://schemas.microsoft.com/office/drawing/2014/main" id="{7E030603-A72A-1AC9-4577-4200410D98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4349629" y="1300048"/>
              <a:ext cx="381000" cy="381000"/>
            </a:xfrm>
            <a:prstGeom prst="rect">
              <a:avLst/>
            </a:prstGeom>
          </p:spPr>
        </p:pic>
        <p:pic>
          <p:nvPicPr>
            <p:cNvPr id="8" name="Graphic 8">
              <a:extLst>
                <a:ext uri="{FF2B5EF4-FFF2-40B4-BE49-F238E27FC236}">
                  <a16:creationId xmlns:a16="http://schemas.microsoft.com/office/drawing/2014/main" id="{685C43FA-3E6D-D677-9D16-26BE251E9B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 bwMode="auto">
            <a:xfrm>
              <a:off x="5306486" y="1869715"/>
              <a:ext cx="365760" cy="365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11">
              <a:extLst>
                <a:ext uri="{FF2B5EF4-FFF2-40B4-BE49-F238E27FC236}">
                  <a16:creationId xmlns:a16="http://schemas.microsoft.com/office/drawing/2014/main" id="{508A1DB7-F464-C68C-C4F9-E9F08C2A3E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54813" y="2213246"/>
              <a:ext cx="86910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8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AWS WAF</a:t>
              </a:r>
            </a:p>
            <a:p>
              <a:pPr algn="ctr" eaLnBrk="1" hangingPunct="1"/>
              <a:r>
                <a:rPr lang="en-US" altLang="en-US" sz="8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API</a:t>
              </a:r>
              <a:r>
                <a:rPr lang="ja-JP" altLang="en-US" sz="8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保護</a:t>
              </a:r>
              <a:endParaRPr lang="en-US" altLang="ja-JP" sz="8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</p:txBody>
        </p:sp>
        <p:cxnSp>
          <p:nvCxnSpPr>
            <p:cNvPr id="10" name="直線矢印コネクタ 120">
              <a:extLst>
                <a:ext uri="{FF2B5EF4-FFF2-40B4-BE49-F238E27FC236}">
                  <a16:creationId xmlns:a16="http://schemas.microsoft.com/office/drawing/2014/main" id="{421B3B36-7779-C0BE-7001-E8157F420943}"/>
                </a:ext>
              </a:extLst>
            </p:cNvPr>
            <p:cNvCxnSpPr>
              <a:cxnSpLocks/>
              <a:stCxn id="9" idx="2"/>
              <a:endCxn id="33" idx="0"/>
            </p:cNvCxnSpPr>
            <p:nvPr/>
          </p:nvCxnSpPr>
          <p:spPr>
            <a:xfrm>
              <a:off x="5489366" y="2551800"/>
              <a:ext cx="4978" cy="57503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E3E35F8-1630-261B-21F1-270F634913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2172" y="4561898"/>
              <a:ext cx="664814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 dirty="0" err="1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利用者</a:t>
              </a:r>
              <a:endParaRPr lang="en-US" altLang="en-US" sz="12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  <a:p>
              <a:pPr algn="ctr" eaLnBrk="1" hangingPunct="1"/>
              <a:r>
                <a:rPr lang="en-US" altLang="en-US" sz="12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(</a:t>
              </a:r>
              <a:r>
                <a:rPr lang="en-US" altLang="en-US" sz="1200" dirty="0" err="1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国民</a:t>
              </a:r>
              <a:r>
                <a:rPr lang="en-US" altLang="en-US" sz="12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)</a:t>
              </a:r>
            </a:p>
          </p:txBody>
        </p:sp>
        <p:pic>
          <p:nvPicPr>
            <p:cNvPr id="14" name="Graphic 23">
              <a:extLst>
                <a:ext uri="{FF2B5EF4-FFF2-40B4-BE49-F238E27FC236}">
                  <a16:creationId xmlns:a16="http://schemas.microsoft.com/office/drawing/2014/main" id="{D4EBCE51-8BD6-77DF-3539-F0CB7C4327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 bwMode="auto">
            <a:xfrm flipH="1">
              <a:off x="1389629" y="4091998"/>
              <a:ext cx="469900" cy="469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115">
              <a:extLst>
                <a:ext uri="{FF2B5EF4-FFF2-40B4-BE49-F238E27FC236}">
                  <a16:creationId xmlns:a16="http://schemas.microsoft.com/office/drawing/2014/main" id="{95CD9FE8-3BF9-6682-BAEC-D0C3DF72A034}"/>
                </a:ext>
              </a:extLst>
            </p:cNvPr>
            <p:cNvSpPr/>
            <p:nvPr/>
          </p:nvSpPr>
          <p:spPr>
            <a:xfrm>
              <a:off x="505367" y="1260377"/>
              <a:ext cx="2238423" cy="1769824"/>
            </a:xfrm>
            <a:prstGeom prst="rect">
              <a:avLst/>
            </a:prstGeom>
            <a:noFill/>
            <a:ln w="15875">
              <a:solidFill>
                <a:srgbClr val="7D899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12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6" name="TextBox 20">
              <a:extLst>
                <a:ext uri="{FF2B5EF4-FFF2-40B4-BE49-F238E27FC236}">
                  <a16:creationId xmlns:a16="http://schemas.microsoft.com/office/drawing/2014/main" id="{C5323E2E-4FED-35D9-3015-FB7982AA18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9300" y="1325679"/>
              <a:ext cx="204721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ja-JP" altLang="en-US" sz="160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ソーシャル</a:t>
              </a:r>
              <a:r>
                <a:rPr lang="en-US" altLang="ja-JP" sz="1600" dirty="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ID</a:t>
              </a:r>
              <a:r>
                <a:rPr lang="ja-JP" altLang="en-US" sz="160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プロバイダ</a:t>
              </a:r>
              <a:endPara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7" name="TextBox 20">
              <a:extLst>
                <a:ext uri="{FF2B5EF4-FFF2-40B4-BE49-F238E27FC236}">
                  <a16:creationId xmlns:a16="http://schemas.microsoft.com/office/drawing/2014/main" id="{402CBA7C-4583-2EDE-72B2-F455A31960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0893" y="1624934"/>
              <a:ext cx="1953821" cy="1384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ja-JP" altLang="en-US" sz="120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利用者の</a:t>
              </a:r>
              <a:r>
                <a:rPr lang="en-US" altLang="ja-JP" sz="1200" dirty="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ID</a:t>
              </a:r>
              <a:r>
                <a:rPr lang="ja-JP" altLang="en-US" sz="120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を管理する外部システム。利用者の実際のログイン先。</a:t>
              </a:r>
              <a:endParaRPr lang="en-US" altLang="ja-JP" sz="12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endParaRPr>
            </a:p>
            <a:p>
              <a:pPr eaLnBrk="1" hangingPunct="1"/>
              <a:endParaRPr lang="en-US" altLang="ja-JP" sz="12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endParaRPr>
            </a:p>
            <a:p>
              <a:pPr eaLnBrk="1" hangingPunct="1"/>
              <a:r>
                <a:rPr lang="ja-JP" altLang="en-US" sz="120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・</a:t>
              </a:r>
              <a:r>
                <a:rPr lang="en-US" altLang="ja-JP" sz="1200" dirty="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 OpenID Connect</a:t>
              </a:r>
            </a:p>
            <a:p>
              <a:pPr eaLnBrk="1" hangingPunct="1"/>
              <a:r>
                <a:rPr lang="en-US" altLang="ja-JP" sz="1200" dirty="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  </a:t>
              </a:r>
              <a:r>
                <a:rPr lang="ja-JP" altLang="en-US" sz="120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対応プロバイダ</a:t>
              </a:r>
              <a:endParaRPr lang="en-US" altLang="ja-JP" sz="12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endParaRPr>
            </a:p>
            <a:p>
              <a:pPr eaLnBrk="1" hangingPunct="1"/>
              <a:r>
                <a:rPr lang="ja-JP" altLang="en-US" sz="120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・</a:t>
              </a:r>
              <a:r>
                <a:rPr lang="en-US" altLang="ja-JP" sz="1200" dirty="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 SAML2.0</a:t>
              </a:r>
              <a:r>
                <a:rPr lang="ja-JP" altLang="en-US" sz="120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対応プロバイダ</a:t>
              </a:r>
              <a:endParaRPr lang="en-US" altLang="ja-JP" sz="12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endParaRPr>
            </a:p>
          </p:txBody>
        </p:sp>
        <p:cxnSp>
          <p:nvCxnSpPr>
            <p:cNvPr id="18" name="直線矢印コネクタ 120">
              <a:extLst>
                <a:ext uri="{FF2B5EF4-FFF2-40B4-BE49-F238E27FC236}">
                  <a16:creationId xmlns:a16="http://schemas.microsoft.com/office/drawing/2014/main" id="{8B6F2DE0-302F-689E-4D32-7A23C43D2DA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19454" y="3039475"/>
              <a:ext cx="0" cy="10080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TextBox 12">
              <a:extLst>
                <a:ext uri="{FF2B5EF4-FFF2-40B4-BE49-F238E27FC236}">
                  <a16:creationId xmlns:a16="http://schemas.microsoft.com/office/drawing/2014/main" id="{82F87CF8-A37B-087E-2D54-E74AFAEABC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24050" y="3107656"/>
              <a:ext cx="1821785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 dirty="0" err="1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ログイン</a:t>
              </a:r>
              <a:endParaRPr lang="en-US" altLang="en-US" sz="12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  <a:p>
              <a:pPr algn="ctr" eaLnBrk="1" hangingPunct="1"/>
              <a:r>
                <a:rPr lang="en-US" altLang="en-US" sz="12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(</a:t>
              </a:r>
              <a:r>
                <a:rPr lang="en-US" altLang="en-US" sz="1200" dirty="0" err="1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ID&amp;パスワードを</a:t>
              </a:r>
              <a:endParaRPr lang="en-US" altLang="en-US" sz="12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  <a:p>
              <a:pPr algn="ctr" eaLnBrk="1" hangingPunct="1"/>
              <a:r>
                <a:rPr lang="en-US" altLang="en-US" sz="1200" dirty="0" err="1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入力</a:t>
              </a:r>
              <a:r>
                <a:rPr lang="en-US" altLang="en-US" sz="12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)</a:t>
              </a:r>
            </a:p>
            <a:p>
              <a:pPr algn="ctr" eaLnBrk="1" hangingPunct="1"/>
              <a:r>
                <a:rPr lang="en-US" altLang="en-US" sz="105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※</a:t>
              </a:r>
              <a:r>
                <a:rPr lang="en-US" altLang="en-US" sz="1050" dirty="0" err="1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ソーシャルログインの場合</a:t>
              </a:r>
              <a:endParaRPr lang="en-US" altLang="en-US" sz="105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</p:txBody>
        </p:sp>
        <p:sp>
          <p:nvSpPr>
            <p:cNvPr id="20" name="TextBox 12">
              <a:extLst>
                <a:ext uri="{FF2B5EF4-FFF2-40B4-BE49-F238E27FC236}">
                  <a16:creationId xmlns:a16="http://schemas.microsoft.com/office/drawing/2014/main" id="{C52987DC-EA1E-2ED1-EC9D-6A40992225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42670" y="1011820"/>
              <a:ext cx="1540852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 dirty="0" err="1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IDプロバイダとの連携</a:t>
              </a:r>
              <a:endParaRPr lang="en-US" altLang="en-US" sz="12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</p:txBody>
        </p:sp>
        <p:cxnSp>
          <p:nvCxnSpPr>
            <p:cNvPr id="21" name="カギ線コネクタ 51">
              <a:extLst>
                <a:ext uri="{FF2B5EF4-FFF2-40B4-BE49-F238E27FC236}">
                  <a16:creationId xmlns:a16="http://schemas.microsoft.com/office/drawing/2014/main" id="{BE41E108-3EF7-22C1-95E4-C38A9AA5D71C}"/>
                </a:ext>
              </a:extLst>
            </p:cNvPr>
            <p:cNvCxnSpPr>
              <a:cxnSpLocks/>
            </p:cNvCxnSpPr>
            <p:nvPr/>
          </p:nvCxnSpPr>
          <p:spPr>
            <a:xfrm>
              <a:off x="1859529" y="4466244"/>
              <a:ext cx="2778069" cy="900000"/>
            </a:xfrm>
            <a:prstGeom prst="bentConnector3">
              <a:avLst>
                <a:gd name="adj1" fmla="val 60436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TextBox 12">
              <a:extLst>
                <a:ext uri="{FF2B5EF4-FFF2-40B4-BE49-F238E27FC236}">
                  <a16:creationId xmlns:a16="http://schemas.microsoft.com/office/drawing/2014/main" id="{F8F58A91-5CF3-78A7-D2B0-73026B48D1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42670" y="5369016"/>
              <a:ext cx="1540852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 dirty="0" err="1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API呼び出し</a:t>
              </a:r>
              <a:endParaRPr lang="en-US" altLang="en-US" sz="12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  <a:p>
              <a:pPr algn="ctr" eaLnBrk="1" hangingPunct="1"/>
              <a:r>
                <a:rPr lang="en-US" altLang="en-US" sz="12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(</a:t>
              </a:r>
              <a:r>
                <a:rPr lang="en-US" altLang="en-US" sz="1200" dirty="0" err="1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トークン含む</a:t>
              </a:r>
              <a:r>
                <a:rPr lang="en-US" altLang="en-US" sz="12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)</a:t>
              </a:r>
            </a:p>
          </p:txBody>
        </p:sp>
        <p:sp>
          <p:nvSpPr>
            <p:cNvPr id="23" name="Rectangle 115">
              <a:extLst>
                <a:ext uri="{FF2B5EF4-FFF2-40B4-BE49-F238E27FC236}">
                  <a16:creationId xmlns:a16="http://schemas.microsoft.com/office/drawing/2014/main" id="{1207804C-021C-486A-331D-1BC25A5646A9}"/>
                </a:ext>
              </a:extLst>
            </p:cNvPr>
            <p:cNvSpPr/>
            <p:nvPr/>
          </p:nvSpPr>
          <p:spPr>
            <a:xfrm>
              <a:off x="4643916" y="6186657"/>
              <a:ext cx="4378143" cy="1036667"/>
            </a:xfrm>
            <a:prstGeom prst="rect">
              <a:avLst/>
            </a:prstGeom>
            <a:noFill/>
            <a:ln w="15875">
              <a:solidFill>
                <a:srgbClr val="7D899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12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</p:txBody>
        </p:sp>
        <p:sp>
          <p:nvSpPr>
            <p:cNvPr id="24" name="TextBox 20">
              <a:extLst>
                <a:ext uri="{FF2B5EF4-FFF2-40B4-BE49-F238E27FC236}">
                  <a16:creationId xmlns:a16="http://schemas.microsoft.com/office/drawing/2014/main" id="{81FFCE88-27EB-AF9F-5613-0845F371B9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99231" y="6385761"/>
              <a:ext cx="1750173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ja-JP" altLang="en-US" sz="160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連携機能</a:t>
              </a:r>
              <a:endPara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  <a:p>
              <a:r>
                <a:rPr lang="ja-JP" altLang="en-US" sz="1200">
                  <a:latin typeface="Meiryo UI" panose="020B0604030504040204" pitchFamily="34" charset="-128"/>
                  <a:ea typeface="Meiryo UI" panose="020B0604030504040204" pitchFamily="34" charset="-128"/>
                </a:rPr>
                <a:t>アプリケーションのトップ画面を表示</a:t>
              </a:r>
              <a:endParaRPr lang="ja-JP">
                <a:latin typeface="Meiryo UI" panose="020B0604030504040204" pitchFamily="34" charset="-128"/>
                <a:ea typeface="Meiryo UI" panose="020B0604030504040204" pitchFamily="34" charset="-128"/>
              </a:endParaRPr>
            </a:p>
          </p:txBody>
        </p:sp>
        <p:sp>
          <p:nvSpPr>
            <p:cNvPr id="25" name="TextBox 20">
              <a:extLst>
                <a:ext uri="{FF2B5EF4-FFF2-40B4-BE49-F238E27FC236}">
                  <a16:creationId xmlns:a16="http://schemas.microsoft.com/office/drawing/2014/main" id="{1255C82D-43EC-B697-854B-1E1A54679E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69325" y="6304431"/>
              <a:ext cx="258968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ja-JP" altLang="en-US" sz="12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例</a:t>
              </a:r>
              <a:endParaRPr lang="en-US" altLang="ja-JP" sz="12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  <a:p>
              <a:pPr marL="285750" indent="-285750" eaLnBrk="1" hangingPunct="1">
                <a:buFont typeface="Arial" panose="020B0604020202020204" pitchFamily="34" charset="0"/>
                <a:buChar char="•"/>
              </a:pPr>
              <a:r>
                <a:rPr lang="ja-JP" altLang="en-US" sz="12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コンテンツ管理</a:t>
              </a:r>
              <a:r>
                <a:rPr lang="en-US" altLang="ja-JP" sz="12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_</a:t>
              </a:r>
              <a:r>
                <a:rPr lang="en" altLang="ja-JP" sz="12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Web</a:t>
              </a:r>
              <a:r>
                <a:rPr lang="ja-JP" altLang="en-US" sz="120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ページ</a:t>
              </a:r>
              <a:br>
                <a:rPr lang="en-US" altLang="ja-JP" sz="120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</a:br>
              <a:r>
                <a:rPr lang="en-US" altLang="ja-JP" sz="12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(</a:t>
              </a:r>
              <a:r>
                <a:rPr lang="ja-JP" altLang="en-US" sz="120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静的コンテンツ</a:t>
              </a:r>
              <a:r>
                <a:rPr lang="en-US" altLang="ja-JP" sz="12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)</a:t>
              </a:r>
              <a:r>
                <a:rPr lang="ja-JP" altLang="en-US" sz="120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公開機能</a:t>
              </a:r>
              <a:endParaRPr lang="en-US" altLang="ja-JP" sz="12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</p:txBody>
        </p:sp>
        <p:cxnSp>
          <p:nvCxnSpPr>
            <p:cNvPr id="26" name="カギ線コネクタ 63">
              <a:extLst>
                <a:ext uri="{FF2B5EF4-FFF2-40B4-BE49-F238E27FC236}">
                  <a16:creationId xmlns:a16="http://schemas.microsoft.com/office/drawing/2014/main" id="{A72D58A1-2581-675B-7FCE-49C9819DE317}"/>
                </a:ext>
              </a:extLst>
            </p:cNvPr>
            <p:cNvCxnSpPr>
              <a:cxnSpLocks/>
              <a:stCxn id="13" idx="2"/>
              <a:endCxn id="23" idx="1"/>
            </p:cNvCxnSpPr>
            <p:nvPr/>
          </p:nvCxnSpPr>
          <p:spPr>
            <a:xfrm rot="16200000" flipH="1">
              <a:off x="2293533" y="4354608"/>
              <a:ext cx="1681428" cy="3019337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TextBox 20">
              <a:extLst>
                <a:ext uri="{FF2B5EF4-FFF2-40B4-BE49-F238E27FC236}">
                  <a16:creationId xmlns:a16="http://schemas.microsoft.com/office/drawing/2014/main" id="{C9467E00-920F-D430-8F1A-253757F5AF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09616" y="3674030"/>
              <a:ext cx="1031537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0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Amazon ECS</a:t>
              </a:r>
            </a:p>
            <a:p>
              <a:pPr algn="ctr"/>
              <a:r>
                <a:rPr lang="en-US" altLang="en-US" sz="1000" dirty="0" err="1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ID管理及びIDプロバイダ連携</a:t>
              </a:r>
              <a:endParaRPr lang="en-US" altLang="en-US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</p:txBody>
        </p:sp>
        <p:sp>
          <p:nvSpPr>
            <p:cNvPr id="28" name="TextBox 9">
              <a:extLst>
                <a:ext uri="{FF2B5EF4-FFF2-40B4-BE49-F238E27FC236}">
                  <a16:creationId xmlns:a16="http://schemas.microsoft.com/office/drawing/2014/main" id="{3C9C2745-2CAF-8A54-4EB3-F78B348FBA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06361" y="3667498"/>
              <a:ext cx="1368209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0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Amazon Aurora</a:t>
              </a:r>
            </a:p>
            <a:p>
              <a:pPr algn="ctr" eaLnBrk="1" hangingPunct="1"/>
              <a:r>
                <a:rPr lang="ja-JP" altLang="en-US" sz="100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ユーザ情報保管</a:t>
              </a:r>
              <a:endPara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  <a:p>
              <a:pPr algn="ctr" eaLnBrk="1" hangingPunct="1"/>
              <a:r>
                <a:rPr lang="ja-JP" altLang="en-US" sz="10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データベース</a:t>
              </a:r>
              <a:endParaRPr lang="en-US" altLang="en-US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</p:txBody>
        </p:sp>
        <p:cxnSp>
          <p:nvCxnSpPr>
            <p:cNvPr id="29" name="直線矢印コネクタ 120">
              <a:extLst>
                <a:ext uri="{FF2B5EF4-FFF2-40B4-BE49-F238E27FC236}">
                  <a16:creationId xmlns:a16="http://schemas.microsoft.com/office/drawing/2014/main" id="{93ACC80D-FF29-95DE-1AEC-F86D9E5CC55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97091" y="3382721"/>
              <a:ext cx="1119775" cy="458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Rectangle 86">
              <a:extLst>
                <a:ext uri="{FF2B5EF4-FFF2-40B4-BE49-F238E27FC236}">
                  <a16:creationId xmlns:a16="http://schemas.microsoft.com/office/drawing/2014/main" id="{8BD7CA89-B7A6-E45E-903C-AFC093D13D39}"/>
                </a:ext>
              </a:extLst>
            </p:cNvPr>
            <p:cNvSpPr/>
            <p:nvPr/>
          </p:nvSpPr>
          <p:spPr>
            <a:xfrm>
              <a:off x="4643916" y="2626508"/>
              <a:ext cx="5071567" cy="1637286"/>
            </a:xfrm>
            <a:prstGeom prst="rect">
              <a:avLst/>
            </a:prstGeom>
            <a:noFill/>
            <a:ln w="15875">
              <a:solidFill>
                <a:srgbClr val="8C4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2920" tIns="9144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ln w="0"/>
                  <a:solidFill>
                    <a:schemeClr val="tx1"/>
                  </a:solidFill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Virtual private cloud (VPC)</a:t>
              </a:r>
            </a:p>
          </p:txBody>
        </p:sp>
        <p:pic>
          <p:nvPicPr>
            <p:cNvPr id="31" name="Graphic 87">
              <a:extLst>
                <a:ext uri="{FF2B5EF4-FFF2-40B4-BE49-F238E27FC236}">
                  <a16:creationId xmlns:a16="http://schemas.microsoft.com/office/drawing/2014/main" id="{6119732E-E2B7-5381-FD5D-91992779888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/>
          </p:blipFill>
          <p:spPr>
            <a:xfrm>
              <a:off x="4647882" y="2636242"/>
              <a:ext cx="381000" cy="381000"/>
            </a:xfrm>
            <a:prstGeom prst="rect">
              <a:avLst/>
            </a:prstGeom>
          </p:spPr>
        </p:pic>
        <p:pic>
          <p:nvPicPr>
            <p:cNvPr id="32" name="Graphic 18">
              <a:extLst>
                <a:ext uri="{FF2B5EF4-FFF2-40B4-BE49-F238E27FC236}">
                  <a16:creationId xmlns:a16="http://schemas.microsoft.com/office/drawing/2014/main" id="{F10E5EE2-3CA0-30DD-E3EE-7C4569ACBA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/>
          </p:blipFill>
          <p:spPr bwMode="auto">
            <a:xfrm>
              <a:off x="6951786" y="3126830"/>
              <a:ext cx="547200" cy="54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Graphic 6">
              <a:extLst>
                <a:ext uri="{FF2B5EF4-FFF2-40B4-BE49-F238E27FC236}">
                  <a16:creationId xmlns:a16="http://schemas.microsoft.com/office/drawing/2014/main" id="{5B540E1E-B271-5A8D-0928-44E5D8AE8D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/>
          </p:blipFill>
          <p:spPr bwMode="auto">
            <a:xfrm>
              <a:off x="5220744" y="3126830"/>
              <a:ext cx="547200" cy="54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4" name="カギ線コネクタ 26">
              <a:extLst>
                <a:ext uri="{FF2B5EF4-FFF2-40B4-BE49-F238E27FC236}">
                  <a16:creationId xmlns:a16="http://schemas.microsoft.com/office/drawing/2014/main" id="{35FC64C9-36D3-A741-C511-6B06DCB4D558}"/>
                </a:ext>
              </a:extLst>
            </p:cNvPr>
            <p:cNvCxnSpPr>
              <a:cxnSpLocks/>
              <a:stCxn id="15" idx="0"/>
              <a:endCxn id="32" idx="0"/>
            </p:cNvCxnSpPr>
            <p:nvPr/>
          </p:nvCxnSpPr>
          <p:spPr>
            <a:xfrm rot="16200000" flipH="1">
              <a:off x="3491755" y="-606800"/>
              <a:ext cx="1866453" cy="5600807"/>
            </a:xfrm>
            <a:prstGeom prst="bentConnector3">
              <a:avLst>
                <a:gd name="adj1" fmla="val -12248"/>
              </a:avLst>
            </a:prstGeom>
            <a:ln>
              <a:prstDash val="lgDash"/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TextBox 20">
              <a:extLst>
                <a:ext uri="{FF2B5EF4-FFF2-40B4-BE49-F238E27FC236}">
                  <a16:creationId xmlns:a16="http://schemas.microsoft.com/office/drawing/2014/main" id="{C9F3472A-53FF-5776-3357-D7A67D49D2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98766" y="3674030"/>
              <a:ext cx="1552417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0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Elastic Load Balancing</a:t>
              </a:r>
            </a:p>
            <a:p>
              <a:pPr algn="ctr" eaLnBrk="1" hangingPunct="1"/>
              <a:r>
                <a:rPr lang="en-US" altLang="en-US" sz="1000" dirty="0" err="1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負荷分散</a:t>
              </a:r>
              <a:endParaRPr lang="en-US" altLang="en-US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  <a:p>
              <a:pPr algn="ctr" eaLnBrk="1" hangingPunct="1"/>
              <a:endParaRPr lang="en-US" altLang="en-US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</p:txBody>
        </p:sp>
        <p:cxnSp>
          <p:nvCxnSpPr>
            <p:cNvPr id="36" name="直線矢印コネクタ 120">
              <a:extLst>
                <a:ext uri="{FF2B5EF4-FFF2-40B4-BE49-F238E27FC236}">
                  <a16:creationId xmlns:a16="http://schemas.microsoft.com/office/drawing/2014/main" id="{F41FB704-7B69-1310-678C-719005914889}"/>
                </a:ext>
              </a:extLst>
            </p:cNvPr>
            <p:cNvCxnSpPr>
              <a:cxnSpLocks/>
              <a:stCxn id="33" idx="3"/>
              <a:endCxn id="32" idx="1"/>
            </p:cNvCxnSpPr>
            <p:nvPr/>
          </p:nvCxnSpPr>
          <p:spPr>
            <a:xfrm>
              <a:off x="5767944" y="3400430"/>
              <a:ext cx="118384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カギ線コネクタ 53">
              <a:extLst>
                <a:ext uri="{FF2B5EF4-FFF2-40B4-BE49-F238E27FC236}">
                  <a16:creationId xmlns:a16="http://schemas.microsoft.com/office/drawing/2014/main" id="{7FE08C29-FB87-D1FA-8D4A-C697E1152D31}"/>
                </a:ext>
              </a:extLst>
            </p:cNvPr>
            <p:cNvCxnSpPr>
              <a:cxnSpLocks/>
              <a:stCxn id="14" idx="1"/>
              <a:endCxn id="33" idx="1"/>
            </p:cNvCxnSpPr>
            <p:nvPr/>
          </p:nvCxnSpPr>
          <p:spPr>
            <a:xfrm flipV="1">
              <a:off x="1859529" y="3400430"/>
              <a:ext cx="3361215" cy="926518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8" name="TextBox 12">
              <a:extLst>
                <a:ext uri="{FF2B5EF4-FFF2-40B4-BE49-F238E27FC236}">
                  <a16:creationId xmlns:a16="http://schemas.microsoft.com/office/drawing/2014/main" id="{4E5CD536-76B7-096C-26E3-AA56BB6314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42670" y="2546340"/>
              <a:ext cx="1540852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 dirty="0" err="1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ログイン</a:t>
              </a:r>
              <a:endParaRPr lang="en-US" altLang="en-US" sz="12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  <a:p>
              <a:pPr algn="ctr" eaLnBrk="1" hangingPunct="1"/>
              <a:r>
                <a:rPr lang="en-US" altLang="en-US" sz="12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(</a:t>
              </a:r>
              <a:r>
                <a:rPr lang="en-US" altLang="en-US" sz="1200" dirty="0" err="1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ID&amp;パスワードを</a:t>
              </a:r>
              <a:endParaRPr lang="en-US" altLang="en-US" sz="12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  <a:p>
              <a:pPr algn="ctr" eaLnBrk="1" hangingPunct="1"/>
              <a:r>
                <a:rPr lang="en-US" altLang="en-US" sz="1200" dirty="0" err="1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入力</a:t>
              </a:r>
              <a:r>
                <a:rPr lang="en-US" altLang="en-US" sz="12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)</a:t>
              </a:r>
            </a:p>
            <a:p>
              <a:pPr algn="ctr" eaLnBrk="1" hangingPunct="1"/>
              <a:r>
                <a:rPr lang="en-US" altLang="en-US" sz="12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/</a:t>
              </a:r>
              <a:r>
                <a:rPr lang="en-US" altLang="en-US" sz="1200" dirty="0" err="1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トークン返却</a:t>
              </a:r>
              <a:endParaRPr lang="en-US" altLang="en-US" sz="12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</p:txBody>
        </p:sp>
        <p:pic>
          <p:nvPicPr>
            <p:cNvPr id="39" name="Graphic 7">
              <a:extLst>
                <a:ext uri="{FF2B5EF4-FFF2-40B4-BE49-F238E27FC236}">
                  <a16:creationId xmlns:a16="http://schemas.microsoft.com/office/drawing/2014/main" id="{13432A1B-589A-4256-CB69-83397DD312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/>
          </p:blipFill>
          <p:spPr bwMode="auto">
            <a:xfrm>
              <a:off x="8614971" y="3126830"/>
              <a:ext cx="547200" cy="54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40" name="直線矢印コネクタ 120">
              <a:extLst>
                <a:ext uri="{FF2B5EF4-FFF2-40B4-BE49-F238E27FC236}">
                  <a16:creationId xmlns:a16="http://schemas.microsoft.com/office/drawing/2014/main" id="{69992C8E-CC48-A89F-968F-30BFC64108B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44655" y="4049609"/>
              <a:ext cx="0" cy="8280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1" name="Rectangle 115">
              <a:extLst>
                <a:ext uri="{FF2B5EF4-FFF2-40B4-BE49-F238E27FC236}">
                  <a16:creationId xmlns:a16="http://schemas.microsoft.com/office/drawing/2014/main" id="{EAE74487-B654-6C65-0F5C-52AE07D7CEFD}"/>
                </a:ext>
              </a:extLst>
            </p:cNvPr>
            <p:cNvSpPr/>
            <p:nvPr/>
          </p:nvSpPr>
          <p:spPr>
            <a:xfrm>
              <a:off x="4637598" y="4893034"/>
              <a:ext cx="4378143" cy="1024726"/>
            </a:xfrm>
            <a:prstGeom prst="rect">
              <a:avLst/>
            </a:prstGeom>
            <a:noFill/>
            <a:ln w="15875">
              <a:solidFill>
                <a:srgbClr val="7D899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12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42" name="TextBox 20">
              <a:extLst>
                <a:ext uri="{FF2B5EF4-FFF2-40B4-BE49-F238E27FC236}">
                  <a16:creationId xmlns:a16="http://schemas.microsoft.com/office/drawing/2014/main" id="{86A144D0-945A-A6E2-59A7-F39F68A98A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52530" y="4966233"/>
              <a:ext cx="144254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ja-JP" altLang="en-US" sz="160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連携機能</a:t>
              </a:r>
              <a:endPara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43" name="TextBox 20">
              <a:extLst>
                <a:ext uri="{FF2B5EF4-FFF2-40B4-BE49-F238E27FC236}">
                  <a16:creationId xmlns:a16="http://schemas.microsoft.com/office/drawing/2014/main" id="{F1FFE00F-BBA2-198C-8661-BE975A9E92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52529" y="5306376"/>
              <a:ext cx="169687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ja-JP" sz="1200" dirty="0" err="1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WebAPI</a:t>
              </a:r>
              <a:r>
                <a:rPr lang="ja-JP" altLang="en-US" sz="120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を提供する他の機能ブロック</a:t>
              </a:r>
              <a:endParaRPr lang="en-US" altLang="ja-JP" sz="12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44" name="TextBox 12">
              <a:extLst>
                <a:ext uri="{FF2B5EF4-FFF2-40B4-BE49-F238E27FC236}">
                  <a16:creationId xmlns:a16="http://schemas.microsoft.com/office/drawing/2014/main" id="{0006229E-1879-BEB7-3C4D-2AFCC9A829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0790" y="4353066"/>
              <a:ext cx="1540852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 dirty="0" err="1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トークンの有効性</a:t>
              </a:r>
              <a:endParaRPr lang="en-US" altLang="en-US" sz="12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  <a:p>
              <a:pPr algn="ctr" eaLnBrk="1" hangingPunct="1"/>
              <a:r>
                <a:rPr lang="en-US" altLang="en-US" sz="1200" dirty="0" err="1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確認</a:t>
              </a:r>
              <a:endParaRPr lang="en-US" altLang="en-US" sz="12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</p:txBody>
        </p:sp>
        <p:sp>
          <p:nvSpPr>
            <p:cNvPr id="45" name="TextBox 20">
              <a:extLst>
                <a:ext uri="{FF2B5EF4-FFF2-40B4-BE49-F238E27FC236}">
                  <a16:creationId xmlns:a16="http://schemas.microsoft.com/office/drawing/2014/main" id="{7CD964BC-4A4A-D790-BBBB-15243744FB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69325" y="4997241"/>
              <a:ext cx="2589684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ja-JP" altLang="en-US" sz="12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例</a:t>
              </a:r>
              <a:endParaRPr lang="en-US" altLang="ja-JP" sz="12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  <a:p>
              <a:pPr marL="285750" indent="-285750" eaLnBrk="1" hangingPunct="1">
                <a:buFont typeface="Arial" panose="020B0604020202020204" pitchFamily="34" charset="0"/>
                <a:buChar char="•"/>
              </a:pPr>
              <a:r>
                <a:rPr lang="ja-JP" altLang="en-US" sz="120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申請・届出</a:t>
              </a:r>
              <a:r>
                <a:rPr lang="en-US" altLang="ja-JP" sz="120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_</a:t>
              </a:r>
              <a:r>
                <a:rPr lang="ja-JP" altLang="en-US" sz="120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申請・届出機能</a:t>
              </a:r>
              <a:endParaRPr lang="en-US" altLang="ja-JP" sz="12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  <a:p>
              <a:pPr marL="285750" indent="-285750" eaLnBrk="1" hangingPunct="1">
                <a:buFont typeface="Arial" panose="020B0604020202020204" pitchFamily="34" charset="0"/>
                <a:buChar char="•"/>
              </a:pPr>
              <a:r>
                <a:rPr lang="ja-JP" altLang="en-US" sz="12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コンテンツ管理</a:t>
              </a:r>
              <a:r>
                <a:rPr lang="en-US" altLang="ja-JP" sz="12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_</a:t>
              </a:r>
              <a:r>
                <a:rPr lang="en" altLang="ja-JP" sz="12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Web</a:t>
              </a:r>
              <a:r>
                <a:rPr lang="ja-JP" altLang="en-US" sz="120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ページ</a:t>
              </a:r>
              <a:br>
                <a:rPr lang="en-US" altLang="ja-JP" sz="120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</a:br>
              <a:r>
                <a:rPr lang="en-US" altLang="ja-JP" sz="12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(</a:t>
              </a:r>
              <a:r>
                <a:rPr lang="ja-JP" altLang="en-US" sz="120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動的コンテンツ</a:t>
              </a:r>
              <a:r>
                <a:rPr lang="en-US" altLang="ja-JP" sz="12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)</a:t>
              </a:r>
              <a:r>
                <a:rPr lang="ja-JP" altLang="en-US" sz="120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公開機能</a:t>
              </a:r>
              <a:endParaRPr lang="en-US" altLang="ja-JP" sz="12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7893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72673991-03FC-BF42-D552-54E336873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/>
              <a:t>5-2-19-1</a:t>
            </a:r>
            <a:r>
              <a:rPr kumimoji="1" lang="en-US" altLang="ja-JP" dirty="0"/>
              <a:t>. </a:t>
            </a:r>
            <a:r>
              <a:rPr kumimoji="1" lang="ja-JP" altLang="en-US" dirty="0"/>
              <a:t>機械学習・</a:t>
            </a:r>
            <a:r>
              <a:rPr kumimoji="1" lang="en-US" altLang="ja-JP" dirty="0"/>
              <a:t>AI_</a:t>
            </a:r>
            <a:r>
              <a:rPr kumimoji="1" lang="ja-JP" altLang="en-US" dirty="0"/>
              <a:t>機械学習・</a:t>
            </a:r>
            <a:r>
              <a:rPr kumimoji="1" lang="en-US" altLang="ja-JP" dirty="0"/>
              <a:t>AI</a:t>
            </a:r>
            <a:r>
              <a:rPr kumimoji="1" lang="ja-JP" altLang="en-US" dirty="0"/>
              <a:t>機能</a:t>
            </a:r>
            <a:br>
              <a:rPr kumimoji="1" lang="en-US" altLang="ja-JP" dirty="0"/>
            </a:br>
            <a:r>
              <a:rPr kumimoji="1" lang="ja-JP" altLang="en-US" sz="3600" dirty="0"/>
              <a:t>（パターン</a:t>
            </a:r>
            <a:r>
              <a:rPr kumimoji="1" lang="en-US" altLang="ja-JP" sz="3600" dirty="0"/>
              <a:t>2 </a:t>
            </a:r>
            <a:r>
              <a:rPr kumimoji="1" lang="ja-JP" altLang="en-US" sz="3600" dirty="0"/>
              <a:t>省庁内文書の作成補助による業務効率化）</a:t>
            </a:r>
          </a:p>
        </p:txBody>
      </p:sp>
      <p:sp>
        <p:nvSpPr>
          <p:cNvPr id="50" name="正方形/長方形 3">
            <a:extLst>
              <a:ext uri="{FF2B5EF4-FFF2-40B4-BE49-F238E27FC236}">
                <a16:creationId xmlns:a16="http://schemas.microsoft.com/office/drawing/2014/main" id="{223B3DEA-89FF-02D3-9EF2-1DBF862D4023}"/>
              </a:ext>
            </a:extLst>
          </p:cNvPr>
          <p:cNvSpPr/>
          <p:nvPr/>
        </p:nvSpPr>
        <p:spPr>
          <a:xfrm>
            <a:off x="4230348" y="3503829"/>
            <a:ext cx="9283247" cy="4059916"/>
          </a:xfrm>
          <a:prstGeom prst="rect">
            <a:avLst/>
          </a:prstGeom>
          <a:solidFill>
            <a:srgbClr val="3EBEFF">
              <a:alpha val="30196"/>
            </a:srgbClr>
          </a:solidFill>
          <a:ln w="28575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r"/>
            <a:r>
              <a:rPr kumimoji="1" lang="ja-JP" altLang="en-US" sz="1600" dirty="0">
                <a:solidFill>
                  <a:schemeClr val="tx1"/>
                </a:solidFill>
                <a:latin typeface="Meiryo UI"/>
                <a:ea typeface="Meiryo UI"/>
              </a:rPr>
              <a:t>機械学習・</a:t>
            </a:r>
            <a:r>
              <a:rPr kumimoji="1" lang="en-US" altLang="ja-JP" sz="1600" dirty="0">
                <a:solidFill>
                  <a:schemeClr val="tx1"/>
                </a:solidFill>
                <a:latin typeface="Meiryo UI"/>
                <a:ea typeface="Meiryo UI"/>
              </a:rPr>
              <a:t>AI_</a:t>
            </a:r>
            <a:r>
              <a:rPr kumimoji="1" lang="ja-JP" altLang="en-US" sz="1600" dirty="0">
                <a:solidFill>
                  <a:schemeClr val="tx1"/>
                </a:solidFill>
                <a:latin typeface="Meiryo UI"/>
                <a:ea typeface="Meiryo UI"/>
              </a:rPr>
              <a:t>機械学習・</a:t>
            </a:r>
            <a:r>
              <a:rPr kumimoji="1" lang="en-US" altLang="ja-JP" sz="1600" dirty="0">
                <a:solidFill>
                  <a:schemeClr val="tx1"/>
                </a:solidFill>
                <a:latin typeface="Meiryo UI"/>
                <a:ea typeface="Meiryo UI"/>
              </a:rPr>
              <a:t>AI</a:t>
            </a:r>
            <a:r>
              <a:rPr kumimoji="1" lang="ja-JP" altLang="en-US" sz="1600" dirty="0">
                <a:solidFill>
                  <a:schemeClr val="tx1"/>
                </a:solidFill>
                <a:latin typeface="Meiryo UI"/>
                <a:ea typeface="Meiryo UI"/>
              </a:rPr>
              <a:t>機能</a:t>
            </a:r>
          </a:p>
        </p:txBody>
      </p:sp>
      <p:sp>
        <p:nvSpPr>
          <p:cNvPr id="51" name="TextBox 12">
            <a:extLst>
              <a:ext uri="{FF2B5EF4-FFF2-40B4-BE49-F238E27FC236}">
                <a16:creationId xmlns:a16="http://schemas.microsoft.com/office/drawing/2014/main" id="{98D1F9E6-C91B-653A-794A-A17CD42E49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1647" y="5503598"/>
            <a:ext cx="982095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200" dirty="0" err="1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利用者</a:t>
            </a:r>
            <a:endParaRPr lang="en-US" altLang="en-US" sz="1200" dirty="0"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  <a:p>
            <a:pPr algn="ctr" eaLnBrk="1" hangingPunct="1"/>
            <a:r>
              <a:rPr lang="en-US" altLang="en-US" sz="12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(</a:t>
            </a:r>
            <a:r>
              <a:rPr lang="ja-JP" altLang="en-US" sz="12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職員</a:t>
            </a:r>
            <a:r>
              <a:rPr lang="en-US" altLang="en-US" sz="12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)</a:t>
            </a:r>
          </a:p>
        </p:txBody>
      </p:sp>
      <p:pic>
        <p:nvPicPr>
          <p:cNvPr id="52" name="Graphic 23">
            <a:extLst>
              <a:ext uri="{FF2B5EF4-FFF2-40B4-BE49-F238E27FC236}">
                <a16:creationId xmlns:a16="http://schemas.microsoft.com/office/drawing/2014/main" id="{46B6B650-E3E3-61F2-ACBB-526AADA93D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auto">
          <a:xfrm flipH="1">
            <a:off x="3057318" y="5004041"/>
            <a:ext cx="4699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Rectangle 78">
            <a:extLst>
              <a:ext uri="{FF2B5EF4-FFF2-40B4-BE49-F238E27FC236}">
                <a16:creationId xmlns:a16="http://schemas.microsoft.com/office/drawing/2014/main" id="{E24A478D-D50F-90B9-1449-41B8FB257C52}"/>
              </a:ext>
            </a:extLst>
          </p:cNvPr>
          <p:cNvSpPr/>
          <p:nvPr/>
        </p:nvSpPr>
        <p:spPr>
          <a:xfrm>
            <a:off x="4063504" y="2235484"/>
            <a:ext cx="10010830" cy="7204780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2920" tIns="9144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AWS Cloud</a:t>
            </a:r>
          </a:p>
        </p:txBody>
      </p:sp>
      <p:pic>
        <p:nvPicPr>
          <p:cNvPr id="54" name="Graphic 79">
            <a:extLst>
              <a:ext uri="{FF2B5EF4-FFF2-40B4-BE49-F238E27FC236}">
                <a16:creationId xmlns:a16="http://schemas.microsoft.com/office/drawing/2014/main" id="{2AFBAF51-B11A-B535-A4CA-958AEF3521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063505" y="2233896"/>
            <a:ext cx="381000" cy="381000"/>
          </a:xfrm>
          <a:prstGeom prst="rect">
            <a:avLst/>
          </a:prstGeom>
        </p:spPr>
      </p:pic>
      <p:cxnSp>
        <p:nvCxnSpPr>
          <p:cNvPr id="56" name="Straight Arrow Connector 3">
            <a:extLst>
              <a:ext uri="{FF2B5EF4-FFF2-40B4-BE49-F238E27FC236}">
                <a16:creationId xmlns:a16="http://schemas.microsoft.com/office/drawing/2014/main" id="{4372E5FA-F802-D369-69DD-9F9616EE4619}"/>
              </a:ext>
            </a:extLst>
          </p:cNvPr>
          <p:cNvCxnSpPr>
            <a:cxnSpLocks/>
            <a:stCxn id="52" idx="1"/>
            <a:endCxn id="59" idx="1"/>
          </p:cNvCxnSpPr>
          <p:nvPr/>
        </p:nvCxnSpPr>
        <p:spPr>
          <a:xfrm>
            <a:off x="3527218" y="5238991"/>
            <a:ext cx="149449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Rectangle 36">
            <a:extLst>
              <a:ext uri="{FF2B5EF4-FFF2-40B4-BE49-F238E27FC236}">
                <a16:creationId xmlns:a16="http://schemas.microsoft.com/office/drawing/2014/main" id="{818CB14C-752C-3A3B-DFE4-840CED1C703B}"/>
              </a:ext>
            </a:extLst>
          </p:cNvPr>
          <p:cNvSpPr/>
          <p:nvPr/>
        </p:nvSpPr>
        <p:spPr>
          <a:xfrm>
            <a:off x="5180264" y="2551816"/>
            <a:ext cx="6314278" cy="764737"/>
          </a:xfrm>
          <a:prstGeom prst="rect">
            <a:avLst/>
          </a:prstGeom>
          <a:noFill/>
          <a:ln w="15875">
            <a:solidFill>
              <a:srgbClr val="7D899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200" dirty="0">
              <a:solidFill>
                <a:schemeClr val="tx1"/>
              </a:solidFill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  <p:sp>
        <p:nvSpPr>
          <p:cNvPr id="58" name="TextBox 20">
            <a:extLst>
              <a:ext uri="{FF2B5EF4-FFF2-40B4-BE49-F238E27FC236}">
                <a16:creationId xmlns:a16="http://schemas.microsoft.com/office/drawing/2014/main" id="{1EABD07D-1D8E-A3C5-92A0-6759AE6BC0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0619" y="2582396"/>
            <a:ext cx="179609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ja-JP" altLang="en-US" sz="16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連携機能</a:t>
            </a:r>
            <a:endParaRPr lang="en-US" altLang="ja-JP" sz="1600" dirty="0"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  <a:p>
            <a:pPr eaLnBrk="1" hangingPunct="1"/>
            <a:r>
              <a:rPr lang="ja-JP" altLang="en-US" sz="12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静的コンテンツを配信する機能</a:t>
            </a:r>
            <a:endParaRPr lang="en-US" altLang="ja-JP" sz="1800" dirty="0"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  <p:pic>
        <p:nvPicPr>
          <p:cNvPr id="59" name="Graphic 17">
            <a:extLst>
              <a:ext uri="{FF2B5EF4-FFF2-40B4-BE49-F238E27FC236}">
                <a16:creationId xmlns:a16="http://schemas.microsoft.com/office/drawing/2014/main" id="{A31B624C-F74F-5945-7E1A-E22E3BB46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 bwMode="auto">
          <a:xfrm>
            <a:off x="5021716" y="4964671"/>
            <a:ext cx="548640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TextBox 9">
            <a:extLst>
              <a:ext uri="{FF2B5EF4-FFF2-40B4-BE49-F238E27FC236}">
                <a16:creationId xmlns:a16="http://schemas.microsoft.com/office/drawing/2014/main" id="{5FADB079-ACB0-78E7-92F0-28C829DF81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4468" y="5505632"/>
            <a:ext cx="22431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Amazon API Gateway</a:t>
            </a:r>
          </a:p>
          <a:p>
            <a:pPr algn="ctr" eaLnBrk="1" hangingPunct="1"/>
            <a:r>
              <a:rPr lang="ja-JP" altLang="en-US" sz="10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バックエンド</a:t>
            </a:r>
            <a:r>
              <a:rPr lang="en-US" altLang="ja-JP" sz="10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API</a:t>
            </a:r>
            <a:endParaRPr lang="en-US" altLang="en-US" sz="1000" dirty="0"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  <p:pic>
        <p:nvPicPr>
          <p:cNvPr id="61" name="Graphic 10">
            <a:extLst>
              <a:ext uri="{FF2B5EF4-FFF2-40B4-BE49-F238E27FC236}">
                <a16:creationId xmlns:a16="http://schemas.microsoft.com/office/drawing/2014/main" id="{348BDBAA-72D2-14C9-A406-117E2FB4AE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 bwMode="auto">
          <a:xfrm>
            <a:off x="5113156" y="6135958"/>
            <a:ext cx="36576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TextBox 20">
            <a:extLst>
              <a:ext uri="{FF2B5EF4-FFF2-40B4-BE49-F238E27FC236}">
                <a16:creationId xmlns:a16="http://schemas.microsoft.com/office/drawing/2014/main" id="{A87D261C-A646-B639-E17D-F24BC6D020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0022" y="6496177"/>
            <a:ext cx="151202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AWS Lambda</a:t>
            </a:r>
          </a:p>
          <a:p>
            <a:pPr algn="ctr" eaLnBrk="1" hangingPunct="1"/>
            <a:r>
              <a:rPr lang="ja-JP" altLang="en-US" sz="8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認証トークン検証関数</a:t>
            </a:r>
            <a:endParaRPr lang="en-US" altLang="en-US" sz="800" dirty="0"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  <p:pic>
        <p:nvPicPr>
          <p:cNvPr id="63" name="Graphic 8">
            <a:extLst>
              <a:ext uri="{FF2B5EF4-FFF2-40B4-BE49-F238E27FC236}">
                <a16:creationId xmlns:a16="http://schemas.microsoft.com/office/drawing/2014/main" id="{E67D36CF-2539-EDB6-6077-D2AD857104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 bwMode="auto">
          <a:xfrm>
            <a:off x="5113156" y="4112599"/>
            <a:ext cx="36576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TextBox 11">
            <a:extLst>
              <a:ext uri="{FF2B5EF4-FFF2-40B4-BE49-F238E27FC236}">
                <a16:creationId xmlns:a16="http://schemas.microsoft.com/office/drawing/2014/main" id="{F91CEB5B-13A8-193C-658E-3ED43EEE50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1483" y="4456130"/>
            <a:ext cx="86910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AWS WAF</a:t>
            </a:r>
          </a:p>
          <a:p>
            <a:pPr algn="ctr" eaLnBrk="1" hangingPunct="1"/>
            <a:r>
              <a:rPr lang="en-US" altLang="en-US" sz="8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API</a:t>
            </a:r>
            <a:r>
              <a:rPr lang="ja-JP" altLang="en-US" sz="8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保護</a:t>
            </a:r>
            <a:endParaRPr lang="en-US" altLang="ja-JP" sz="800" dirty="0"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  <p:pic>
        <p:nvPicPr>
          <p:cNvPr id="65" name="Graphic 10">
            <a:extLst>
              <a:ext uri="{FF2B5EF4-FFF2-40B4-BE49-F238E27FC236}">
                <a16:creationId xmlns:a16="http://schemas.microsoft.com/office/drawing/2014/main" id="{FB9BAA76-178D-FD4A-4602-C245139B3D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 bwMode="auto">
          <a:xfrm>
            <a:off x="8071678" y="4955389"/>
            <a:ext cx="548640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TextBox 20">
            <a:extLst>
              <a:ext uri="{FF2B5EF4-FFF2-40B4-BE49-F238E27FC236}">
                <a16:creationId xmlns:a16="http://schemas.microsoft.com/office/drawing/2014/main" id="{3A023697-168B-7716-DBF6-7E045047AA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9823" y="5506584"/>
            <a:ext cx="22923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AWS Lambda</a:t>
            </a:r>
          </a:p>
          <a:p>
            <a:pPr algn="ctr" eaLnBrk="1" hangingPunct="1"/>
            <a:r>
              <a:rPr lang="ja-JP" altLang="en-US" sz="10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レスポンス生成関数</a:t>
            </a:r>
            <a:endParaRPr lang="en-US" altLang="en-US" sz="1000" dirty="0"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  <p:cxnSp>
        <p:nvCxnSpPr>
          <p:cNvPr id="68" name="直線矢印コネクタ 120">
            <a:extLst>
              <a:ext uri="{FF2B5EF4-FFF2-40B4-BE49-F238E27FC236}">
                <a16:creationId xmlns:a16="http://schemas.microsoft.com/office/drawing/2014/main" id="{7570C245-5E60-95F9-B85B-A6825F3211A5}"/>
              </a:ext>
            </a:extLst>
          </p:cNvPr>
          <p:cNvCxnSpPr>
            <a:cxnSpLocks/>
          </p:cNvCxnSpPr>
          <p:nvPr/>
        </p:nvCxnSpPr>
        <p:spPr>
          <a:xfrm>
            <a:off x="5296036" y="4794684"/>
            <a:ext cx="0" cy="1699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直線矢印コネクタ 120">
            <a:extLst>
              <a:ext uri="{FF2B5EF4-FFF2-40B4-BE49-F238E27FC236}">
                <a16:creationId xmlns:a16="http://schemas.microsoft.com/office/drawing/2014/main" id="{E4192D51-09D5-86BC-53E4-E1A933686C39}"/>
              </a:ext>
            </a:extLst>
          </p:cNvPr>
          <p:cNvCxnSpPr>
            <a:cxnSpLocks/>
          </p:cNvCxnSpPr>
          <p:nvPr/>
        </p:nvCxnSpPr>
        <p:spPr>
          <a:xfrm flipH="1">
            <a:off x="5296036" y="5905742"/>
            <a:ext cx="1" cy="2302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Connector: Elbow 105">
            <a:extLst>
              <a:ext uri="{FF2B5EF4-FFF2-40B4-BE49-F238E27FC236}">
                <a16:creationId xmlns:a16="http://schemas.microsoft.com/office/drawing/2014/main" id="{E6D9BC6C-1DAD-3B37-99BD-415E843899E1}"/>
              </a:ext>
            </a:extLst>
          </p:cNvPr>
          <p:cNvCxnSpPr>
            <a:cxnSpLocks/>
            <a:stCxn id="52" idx="1"/>
            <a:endCxn id="57" idx="1"/>
          </p:cNvCxnSpPr>
          <p:nvPr/>
        </p:nvCxnSpPr>
        <p:spPr>
          <a:xfrm flipV="1">
            <a:off x="3527218" y="2934185"/>
            <a:ext cx="1653046" cy="2304806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1" name="Rectangle 109">
            <a:extLst>
              <a:ext uri="{FF2B5EF4-FFF2-40B4-BE49-F238E27FC236}">
                <a16:creationId xmlns:a16="http://schemas.microsoft.com/office/drawing/2014/main" id="{ACED47AB-1B4F-B156-2E61-D71FD0DF1F5D}"/>
              </a:ext>
            </a:extLst>
          </p:cNvPr>
          <p:cNvSpPr/>
          <p:nvPr/>
        </p:nvSpPr>
        <p:spPr>
          <a:xfrm>
            <a:off x="5192829" y="7721291"/>
            <a:ext cx="6301713" cy="804947"/>
          </a:xfrm>
          <a:prstGeom prst="rect">
            <a:avLst/>
          </a:prstGeom>
          <a:noFill/>
          <a:ln w="15875">
            <a:solidFill>
              <a:srgbClr val="7D899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200" dirty="0">
              <a:solidFill>
                <a:schemeClr val="tx1"/>
              </a:solidFill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  <p:sp>
        <p:nvSpPr>
          <p:cNvPr id="72" name="TextBox 20">
            <a:extLst>
              <a:ext uri="{FF2B5EF4-FFF2-40B4-BE49-F238E27FC236}">
                <a16:creationId xmlns:a16="http://schemas.microsoft.com/office/drawing/2014/main" id="{0C3C35C6-95B8-2B6C-54EC-0F64781952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3183" y="7731584"/>
            <a:ext cx="178353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ja-JP" altLang="en-US" sz="16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連携機能</a:t>
            </a:r>
            <a:endParaRPr lang="en-US" altLang="ja-JP" sz="1600" dirty="0"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  <a:p>
            <a:pPr eaLnBrk="1" hangingPunct="1"/>
            <a:r>
              <a:rPr lang="ja-JP" altLang="en-US" sz="12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ユーザ認証を行い認証トークンを発行する</a:t>
            </a:r>
            <a:endParaRPr lang="en-US" altLang="ja-JP" sz="1800" dirty="0"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  <p:sp>
        <p:nvSpPr>
          <p:cNvPr id="73" name="TextBox 20">
            <a:extLst>
              <a:ext uri="{FF2B5EF4-FFF2-40B4-BE49-F238E27FC236}">
                <a16:creationId xmlns:a16="http://schemas.microsoft.com/office/drawing/2014/main" id="{468BC4F7-80B6-1E6F-6442-056E82B7F7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6078" y="7716313"/>
            <a:ext cx="39435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ja-JP" altLang="en-US" sz="12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例</a:t>
            </a:r>
            <a:endParaRPr lang="en-US" altLang="ja-JP" sz="1200" dirty="0"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ja-JP" altLang="en-US" sz="1200">
                <a:latin typeface="Amazon Ember"/>
                <a:ea typeface="Amazon Ember" panose="020B0603020204020204" pitchFamily="34" charset="0"/>
                <a:cs typeface="Amazon Ember" panose="020B0603020204020204" pitchFamily="34" charset="0"/>
              </a:rPr>
              <a:t>利用者認証</a:t>
            </a:r>
            <a:r>
              <a:rPr lang="en-US" altLang="ja-JP" sz="1200" dirty="0">
                <a:latin typeface="Amazon Ember"/>
                <a:ea typeface="Amazon Ember" panose="020B0603020204020204" pitchFamily="34" charset="0"/>
                <a:cs typeface="Amazon Ember" panose="020B0603020204020204" pitchFamily="34" charset="0"/>
              </a:rPr>
              <a:t>_</a:t>
            </a:r>
            <a:r>
              <a:rPr lang="ja-JP" altLang="en-US" sz="1200">
                <a:latin typeface="Amazon Ember"/>
                <a:ea typeface="Amazon Ember" panose="020B0603020204020204" pitchFamily="34" charset="0"/>
                <a:cs typeface="Amazon Ember" panose="020B0603020204020204" pitchFamily="34" charset="0"/>
              </a:rPr>
              <a:t>ユーザ認証機能（職員向け）</a:t>
            </a:r>
            <a:endParaRPr lang="en-US" altLang="ja-JP" sz="1200">
              <a:latin typeface="Amazon Ember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  <p:cxnSp>
        <p:nvCxnSpPr>
          <p:cNvPr id="74" name="Connector: Elbow 126">
            <a:extLst>
              <a:ext uri="{FF2B5EF4-FFF2-40B4-BE49-F238E27FC236}">
                <a16:creationId xmlns:a16="http://schemas.microsoft.com/office/drawing/2014/main" id="{5CF5E134-38F4-7009-24B4-65B20566F2FF}"/>
              </a:ext>
            </a:extLst>
          </p:cNvPr>
          <p:cNvCxnSpPr>
            <a:cxnSpLocks/>
            <a:stCxn id="52" idx="1"/>
            <a:endCxn id="71" idx="1"/>
          </p:cNvCxnSpPr>
          <p:nvPr/>
        </p:nvCxnSpPr>
        <p:spPr>
          <a:xfrm>
            <a:off x="3527218" y="5238991"/>
            <a:ext cx="1665611" cy="2884774"/>
          </a:xfrm>
          <a:prstGeom prst="bentConnector3">
            <a:avLst>
              <a:gd name="adj1" fmla="val 49164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8" name="Graphic 8">
            <a:extLst>
              <a:ext uri="{FF2B5EF4-FFF2-40B4-BE49-F238E27FC236}">
                <a16:creationId xmlns:a16="http://schemas.microsoft.com/office/drawing/2014/main" id="{860CB83F-8A9B-AD4D-5106-D3792254EE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 bwMode="auto">
          <a:xfrm>
            <a:off x="11981535" y="5651635"/>
            <a:ext cx="548640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" name="TextBox 9">
            <a:extLst>
              <a:ext uri="{FF2B5EF4-FFF2-40B4-BE49-F238E27FC236}">
                <a16:creationId xmlns:a16="http://schemas.microsoft.com/office/drawing/2014/main" id="{28AC2960-DDB1-2F16-66F6-D14AC37F1E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71858" y="6186618"/>
            <a:ext cx="17403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1000" dirty="0">
                <a:latin typeface="Amazon Ember"/>
                <a:ea typeface="Amazon Ember" panose="020B0603020204020204" pitchFamily="34" charset="0"/>
                <a:cs typeface="Amazon Ember" panose="020B0603020204020204" pitchFamily="34" charset="0"/>
              </a:rPr>
              <a:t>Amazon S3</a:t>
            </a:r>
          </a:p>
          <a:p>
            <a:pPr algn="ctr" eaLnBrk="1" hangingPunct="1"/>
            <a:r>
              <a:rPr lang="ja-JP" altLang="en-US" sz="10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フォーマット定義文書保管</a:t>
            </a:r>
            <a:endParaRPr lang="en-US" altLang="ja-JP" sz="1000" dirty="0"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  <a:p>
            <a:pPr algn="ctr" eaLnBrk="1" hangingPunct="1"/>
            <a:r>
              <a:rPr lang="ja-JP" altLang="en-US" sz="10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ストレージ</a:t>
            </a:r>
            <a:endParaRPr lang="en-US" altLang="ja-JP" sz="1000" dirty="0"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  <p:pic>
        <p:nvPicPr>
          <p:cNvPr id="80" name="Graphic 68">
            <a:extLst>
              <a:ext uri="{FF2B5EF4-FFF2-40B4-BE49-F238E27FC236}">
                <a16:creationId xmlns:a16="http://schemas.microsoft.com/office/drawing/2014/main" id="{92D94710-723A-A83F-B856-CAE7832D2D5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1985912" y="4085982"/>
            <a:ext cx="549581" cy="549581"/>
          </a:xfrm>
          <a:prstGeom prst="rect">
            <a:avLst/>
          </a:prstGeom>
        </p:spPr>
      </p:pic>
      <p:sp>
        <p:nvSpPr>
          <p:cNvPr id="81" name="TextBox 9">
            <a:extLst>
              <a:ext uri="{FF2B5EF4-FFF2-40B4-BE49-F238E27FC236}">
                <a16:creationId xmlns:a16="http://schemas.microsoft.com/office/drawing/2014/main" id="{EAEF7139-9F24-A6B0-3ABC-5CB7D4AB1D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96217" y="4663316"/>
            <a:ext cx="2243137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50" dirty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Amazon </a:t>
            </a:r>
            <a:r>
              <a:rPr lang="en-US" altLang="ja-JP" sz="1050" dirty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Bedrock</a:t>
            </a:r>
          </a:p>
          <a:p>
            <a:pPr algn="ctr" eaLnBrk="1" hangingPunct="1"/>
            <a:r>
              <a:rPr lang="en-US" altLang="ja-JP" sz="1050" dirty="0">
                <a:latin typeface="Arial"/>
                <a:ea typeface="Amazon Ember" panose="020B0603020204020204" pitchFamily="34" charset="0"/>
                <a:cs typeface="Arial"/>
              </a:rPr>
              <a:t>Claude-2</a:t>
            </a:r>
            <a:r>
              <a:rPr lang="ja-JP" altLang="en-US" sz="1050" dirty="0">
                <a:latin typeface="Arial"/>
                <a:ea typeface="Amazon Ember" panose="020B0603020204020204" pitchFamily="34" charset="0"/>
                <a:cs typeface="Arial"/>
              </a:rPr>
              <a:t>日本語生成モデル</a:t>
            </a:r>
          </a:p>
          <a:p>
            <a:pPr algn="ctr"/>
            <a:r>
              <a:rPr lang="ja-JP" altLang="en-US" sz="1050" dirty="0">
                <a:latin typeface="Arial"/>
                <a:ea typeface="Amazon Ember" panose="020B0603020204020204" pitchFamily="34" charset="0"/>
                <a:cs typeface="Arial"/>
              </a:rPr>
              <a:t>回答文生成</a:t>
            </a:r>
            <a:endParaRPr lang="ja-JP" altLang="en-US" sz="1050" dirty="0">
              <a:latin typeface="Arial" panose="020B0604020202020204" pitchFamily="34" charset="0"/>
              <a:ea typeface="Amazon Ember" panose="020B0603020204020204" pitchFamily="34" charset="0"/>
              <a:cs typeface="Arial" panose="020B0604020202020204" pitchFamily="34" charset="0"/>
            </a:endParaRPr>
          </a:p>
        </p:txBody>
      </p:sp>
      <p:cxnSp>
        <p:nvCxnSpPr>
          <p:cNvPr id="82" name="Connector: Elbow 70">
            <a:extLst>
              <a:ext uri="{FF2B5EF4-FFF2-40B4-BE49-F238E27FC236}">
                <a16:creationId xmlns:a16="http://schemas.microsoft.com/office/drawing/2014/main" id="{9DAE89B5-8751-ED55-29E4-DF02859AAFB9}"/>
              </a:ext>
            </a:extLst>
          </p:cNvPr>
          <p:cNvCxnSpPr>
            <a:cxnSpLocks/>
            <a:stCxn id="65" idx="3"/>
            <a:endCxn id="80" idx="1"/>
          </p:cNvCxnSpPr>
          <p:nvPr/>
        </p:nvCxnSpPr>
        <p:spPr>
          <a:xfrm flipV="1">
            <a:off x="8620318" y="4360773"/>
            <a:ext cx="3365594" cy="868936"/>
          </a:xfrm>
          <a:prstGeom prst="bentConnector3">
            <a:avLst>
              <a:gd name="adj1" fmla="val 31795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3" name="TextBox 9">
            <a:extLst>
              <a:ext uri="{FF2B5EF4-FFF2-40B4-BE49-F238E27FC236}">
                <a16:creationId xmlns:a16="http://schemas.microsoft.com/office/drawing/2014/main" id="{C2BAA45F-A138-7009-223F-B27326A03A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37817" y="5964501"/>
            <a:ext cx="1995055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ja-JP" altLang="en-US" sz="1050" dirty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フォーマット定義文書の参照</a:t>
            </a:r>
            <a:endParaRPr lang="en-US" altLang="ja-JP" sz="1050" dirty="0">
              <a:latin typeface="Arial" panose="020B0604020202020204" pitchFamily="34" charset="0"/>
              <a:ea typeface="Amazon Ember" panose="020B0603020204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TextBox 9">
            <a:extLst>
              <a:ext uri="{FF2B5EF4-FFF2-40B4-BE49-F238E27FC236}">
                <a16:creationId xmlns:a16="http://schemas.microsoft.com/office/drawing/2014/main" id="{F2C49F3F-991F-C673-53EB-DAD7642717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0301" y="4348997"/>
            <a:ext cx="2025554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ja-JP" altLang="en-US" sz="1050" dirty="0">
                <a:latin typeface="Arial"/>
                <a:ea typeface="Amazon Ember" panose="020B0603020204020204" pitchFamily="34" charset="0"/>
                <a:cs typeface="Arial"/>
              </a:rPr>
              <a:t>整形対象テキスト文、及び</a:t>
            </a:r>
            <a:endParaRPr lang="en-US" altLang="ja-JP" sz="1050" dirty="0">
              <a:latin typeface="Arial"/>
              <a:ea typeface="Amazon Ember" panose="020B0603020204020204" pitchFamily="34" charset="0"/>
              <a:cs typeface="Arial"/>
            </a:endParaRPr>
          </a:p>
          <a:p>
            <a:pPr algn="ctr" eaLnBrk="1" hangingPunct="1"/>
            <a:r>
              <a:rPr lang="ja-JP" altLang="en-US" sz="1050" dirty="0">
                <a:latin typeface="Arial"/>
                <a:ea typeface="Amazon Ember" panose="020B0603020204020204" pitchFamily="34" charset="0"/>
                <a:cs typeface="Arial"/>
              </a:rPr>
              <a:t>フォーマット内容</a:t>
            </a:r>
            <a:endParaRPr lang="ja-JP" altLang="en-US" sz="1050" dirty="0">
              <a:latin typeface="Arial" panose="020B0604020202020204" pitchFamily="34" charset="0"/>
              <a:ea typeface="Amazon Ember" panose="020B0603020204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TextBox 20">
            <a:extLst>
              <a:ext uri="{FF2B5EF4-FFF2-40B4-BE49-F238E27FC236}">
                <a16:creationId xmlns:a16="http://schemas.microsoft.com/office/drawing/2014/main" id="{5F3B581B-4847-D6E8-54CC-A0E30B033B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2224" y="2649887"/>
            <a:ext cx="42601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ja-JP" altLang="en-US" sz="12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例</a:t>
            </a:r>
          </a:p>
          <a:p>
            <a:pPr marL="268288" indent="-268288">
              <a:buFont typeface="Arial" panose="020B0604020202020204" pitchFamily="34" charset="0"/>
              <a:buChar char="•"/>
            </a:pPr>
            <a:r>
              <a:rPr lang="ja-JP" altLang="en-US" sz="12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コンテンツ管理</a:t>
            </a:r>
            <a:r>
              <a:rPr lang="en-US" altLang="ja-JP" sz="12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_Web</a:t>
            </a:r>
            <a:r>
              <a:rPr lang="ja-JP" altLang="en-US" sz="12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ページ</a:t>
            </a:r>
            <a:r>
              <a:rPr lang="en-US" altLang="ja-JP" sz="12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(</a:t>
            </a:r>
            <a:r>
              <a:rPr lang="ja-JP" altLang="en-US" sz="12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静的コンテンツ</a:t>
            </a:r>
            <a:r>
              <a:rPr lang="en-US" altLang="ja-JP" sz="12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)</a:t>
            </a:r>
            <a:r>
              <a:rPr lang="ja-JP" altLang="en-US" sz="12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公開機能</a:t>
            </a:r>
          </a:p>
        </p:txBody>
      </p:sp>
      <p:cxnSp>
        <p:nvCxnSpPr>
          <p:cNvPr id="86" name="Connector: Elbow 70">
            <a:extLst>
              <a:ext uri="{FF2B5EF4-FFF2-40B4-BE49-F238E27FC236}">
                <a16:creationId xmlns:a16="http://schemas.microsoft.com/office/drawing/2014/main" id="{EC8557BF-3EE5-6046-E005-ED68AC8C0EAC}"/>
              </a:ext>
            </a:extLst>
          </p:cNvPr>
          <p:cNvCxnSpPr>
            <a:cxnSpLocks/>
            <a:stCxn id="65" idx="3"/>
            <a:endCxn id="78" idx="1"/>
          </p:cNvCxnSpPr>
          <p:nvPr/>
        </p:nvCxnSpPr>
        <p:spPr>
          <a:xfrm>
            <a:off x="8620318" y="5229709"/>
            <a:ext cx="3361217" cy="696246"/>
          </a:xfrm>
          <a:prstGeom prst="bentConnector3">
            <a:avLst>
              <a:gd name="adj1" fmla="val 31772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7" name="Graphic 10">
            <a:extLst>
              <a:ext uri="{FF2B5EF4-FFF2-40B4-BE49-F238E27FC236}">
                <a16:creationId xmlns:a16="http://schemas.microsoft.com/office/drawing/2014/main" id="{E35DB9D6-5225-C15F-8942-0926C1F786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 bwMode="auto">
          <a:xfrm>
            <a:off x="6883423" y="5790108"/>
            <a:ext cx="548640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" name="TextBox 20">
            <a:extLst>
              <a:ext uri="{FF2B5EF4-FFF2-40B4-BE49-F238E27FC236}">
                <a16:creationId xmlns:a16="http://schemas.microsoft.com/office/drawing/2014/main" id="{6B66D899-66AB-9EAE-C4C9-46AE8C8861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1568" y="6341303"/>
            <a:ext cx="22923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10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AWS Lambda​</a:t>
            </a:r>
          </a:p>
          <a:p>
            <a:pPr algn="ctr"/>
            <a:r>
              <a:rPr lang="en-US" altLang="en-US" sz="1000" dirty="0" err="1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PresignedURL</a:t>
            </a:r>
            <a:r>
              <a:rPr lang="ja-JP" altLang="en-US" sz="10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発行関数​</a:t>
            </a:r>
            <a:endParaRPr lang="en-US" altLang="en-US" sz="1000" dirty="0"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  <p:cxnSp>
        <p:nvCxnSpPr>
          <p:cNvPr id="89" name="Connector: Elbow 70">
            <a:extLst>
              <a:ext uri="{FF2B5EF4-FFF2-40B4-BE49-F238E27FC236}">
                <a16:creationId xmlns:a16="http://schemas.microsoft.com/office/drawing/2014/main" id="{FB69D150-122C-41AC-30F2-967455DAB071}"/>
              </a:ext>
            </a:extLst>
          </p:cNvPr>
          <p:cNvCxnSpPr>
            <a:cxnSpLocks/>
            <a:stCxn id="59" idx="3"/>
            <a:endCxn id="87" idx="1"/>
          </p:cNvCxnSpPr>
          <p:nvPr/>
        </p:nvCxnSpPr>
        <p:spPr>
          <a:xfrm>
            <a:off x="5570356" y="5238991"/>
            <a:ext cx="1313067" cy="825437"/>
          </a:xfrm>
          <a:prstGeom prst="bentConnector3">
            <a:avLst>
              <a:gd name="adj1" fmla="val 31972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Connector: Elbow 70">
            <a:extLst>
              <a:ext uri="{FF2B5EF4-FFF2-40B4-BE49-F238E27FC236}">
                <a16:creationId xmlns:a16="http://schemas.microsoft.com/office/drawing/2014/main" id="{F29B1CA8-AC83-D93C-2A51-9F1B8E61C1B2}"/>
              </a:ext>
            </a:extLst>
          </p:cNvPr>
          <p:cNvCxnSpPr>
            <a:cxnSpLocks/>
            <a:stCxn id="52" idx="1"/>
            <a:endCxn id="79" idx="2"/>
          </p:cNvCxnSpPr>
          <p:nvPr/>
        </p:nvCxnSpPr>
        <p:spPr>
          <a:xfrm>
            <a:off x="3527218" y="5238991"/>
            <a:ext cx="8714790" cy="1501625"/>
          </a:xfrm>
          <a:prstGeom prst="bentConnector4">
            <a:avLst>
              <a:gd name="adj1" fmla="val 9429"/>
              <a:gd name="adj2" fmla="val 142117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1" name="TextBox 9">
            <a:extLst>
              <a:ext uri="{FF2B5EF4-FFF2-40B4-BE49-F238E27FC236}">
                <a16:creationId xmlns:a16="http://schemas.microsoft.com/office/drawing/2014/main" id="{35F2A3A6-5B2B-E487-E345-D564A0D7A8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1698" y="6033352"/>
            <a:ext cx="1437174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ja-JP" sz="1050" dirty="0" err="1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PresignedURL</a:t>
            </a:r>
            <a:endParaRPr lang="en-US" altLang="ja-JP" sz="1050" dirty="0">
              <a:latin typeface="Arial" panose="020B0604020202020204" pitchFamily="34" charset="0"/>
              <a:ea typeface="Amazon Ember" panose="020B0603020204020204" pitchFamily="34" charset="0"/>
              <a:cs typeface="Arial" panose="020B0604020202020204" pitchFamily="34" charset="0"/>
            </a:endParaRPr>
          </a:p>
          <a:p>
            <a:pPr algn="ctr"/>
            <a:r>
              <a:rPr lang="ja-JP" altLang="en-US" sz="1050" dirty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取得​</a:t>
            </a:r>
            <a:endParaRPr lang="en-US" altLang="ja-JP" sz="1050" dirty="0">
              <a:latin typeface="Arial" panose="020B0604020202020204" pitchFamily="34" charset="0"/>
              <a:ea typeface="Amazon Ember" panose="020B0603020204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TextBox 9">
            <a:extLst>
              <a:ext uri="{FF2B5EF4-FFF2-40B4-BE49-F238E27FC236}">
                <a16:creationId xmlns:a16="http://schemas.microsoft.com/office/drawing/2014/main" id="{395AF186-02BA-34D1-A57C-4E29815A42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4587" y="7059151"/>
            <a:ext cx="2407273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ja-JP" sz="1050" dirty="0" err="1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PresignedURL</a:t>
            </a:r>
            <a:r>
              <a:rPr lang="ja-JP" altLang="en-US" sz="1050" dirty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によるアップロード​</a:t>
            </a:r>
            <a:endParaRPr lang="en-US" altLang="ja-JP" sz="1050" dirty="0">
              <a:latin typeface="Arial" panose="020B0604020202020204" pitchFamily="34" charset="0"/>
              <a:ea typeface="Amazon Ember" panose="020B0603020204020204" pitchFamily="34" charset="0"/>
              <a:cs typeface="Arial" panose="020B0604020202020204" pitchFamily="34" charset="0"/>
            </a:endParaRPr>
          </a:p>
        </p:txBody>
      </p:sp>
      <p:cxnSp>
        <p:nvCxnSpPr>
          <p:cNvPr id="93" name="Straight Arrow Connector 3">
            <a:extLst>
              <a:ext uri="{FF2B5EF4-FFF2-40B4-BE49-F238E27FC236}">
                <a16:creationId xmlns:a16="http://schemas.microsoft.com/office/drawing/2014/main" id="{F9CBCE80-A713-9D81-CBB0-A4F31DA17041}"/>
              </a:ext>
            </a:extLst>
          </p:cNvPr>
          <p:cNvCxnSpPr>
            <a:cxnSpLocks/>
            <a:stCxn id="59" idx="3"/>
            <a:endCxn id="65" idx="1"/>
          </p:cNvCxnSpPr>
          <p:nvPr/>
        </p:nvCxnSpPr>
        <p:spPr>
          <a:xfrm flipV="1">
            <a:off x="5570356" y="5229709"/>
            <a:ext cx="2501322" cy="92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39577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72673991-03FC-BF42-D552-54E336873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/>
              <a:t>5-2-20-1</a:t>
            </a:r>
            <a:r>
              <a:rPr kumimoji="1" lang="en-US" altLang="ja-JP" dirty="0"/>
              <a:t>. </a:t>
            </a:r>
            <a:r>
              <a:rPr kumimoji="1" lang="ja-JP" altLang="en-US" dirty="0"/>
              <a:t>メンテナンス</a:t>
            </a:r>
            <a:r>
              <a:rPr kumimoji="1" lang="en-US" altLang="ja-JP" dirty="0"/>
              <a:t>_DB</a:t>
            </a:r>
            <a:r>
              <a:rPr kumimoji="1" lang="ja-JP" altLang="en-US" dirty="0"/>
              <a:t>直接メンテナンス機能</a:t>
            </a:r>
            <a:br>
              <a:rPr kumimoji="1" lang="en-US" altLang="ja-JP" dirty="0"/>
            </a:br>
            <a:r>
              <a:rPr kumimoji="1" lang="ja-JP" altLang="en-US" sz="3600" dirty="0"/>
              <a:t>（パターン</a:t>
            </a:r>
            <a:r>
              <a:rPr kumimoji="1" lang="en-US" altLang="ja-JP" sz="3600" dirty="0"/>
              <a:t>1 </a:t>
            </a:r>
            <a:r>
              <a:rPr kumimoji="1" lang="ja-JP" altLang="en-US" sz="3600" dirty="0"/>
              <a:t>定常運用、</a:t>
            </a:r>
            <a:r>
              <a:rPr kumimoji="1" lang="en-US" altLang="ja-JP" sz="3600" dirty="0"/>
              <a:t>Lambda</a:t>
            </a:r>
            <a:r>
              <a:rPr kumimoji="1" lang="ja-JP" altLang="en-US" sz="3600" dirty="0"/>
              <a:t>経由での操作）</a:t>
            </a:r>
          </a:p>
        </p:txBody>
      </p:sp>
      <p:sp>
        <p:nvSpPr>
          <p:cNvPr id="37" name="Rectangle 115">
            <a:extLst>
              <a:ext uri="{FF2B5EF4-FFF2-40B4-BE49-F238E27FC236}">
                <a16:creationId xmlns:a16="http://schemas.microsoft.com/office/drawing/2014/main" id="{0B950E9E-7319-DB25-9363-344A9A50E9E9}"/>
              </a:ext>
            </a:extLst>
          </p:cNvPr>
          <p:cNvSpPr/>
          <p:nvPr/>
        </p:nvSpPr>
        <p:spPr>
          <a:xfrm>
            <a:off x="9819605" y="7433454"/>
            <a:ext cx="3969192" cy="1451375"/>
          </a:xfrm>
          <a:prstGeom prst="rect">
            <a:avLst/>
          </a:prstGeom>
          <a:noFill/>
          <a:ln w="15875">
            <a:solidFill>
              <a:srgbClr val="7D899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200" dirty="0">
              <a:solidFill>
                <a:schemeClr val="tx1"/>
              </a:solidFill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0A9624DD-1613-8F6F-68D5-DE0A0C3B6433}"/>
              </a:ext>
            </a:extLst>
          </p:cNvPr>
          <p:cNvSpPr/>
          <p:nvPr/>
        </p:nvSpPr>
        <p:spPr>
          <a:xfrm>
            <a:off x="4784835" y="2656876"/>
            <a:ext cx="4985329" cy="4878652"/>
          </a:xfrm>
          <a:prstGeom prst="rect">
            <a:avLst/>
          </a:prstGeom>
          <a:solidFill>
            <a:srgbClr val="45DAFF">
              <a:alpha val="30196"/>
            </a:srgbClr>
          </a:solidFill>
          <a:ln w="28575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kumimoji="1" lang="ja-JP" altLang="en-US" sz="16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メンテナンス</a:t>
            </a:r>
            <a:r>
              <a:rPr kumimoji="1" lang="en-US" altLang="ja-JP" sz="16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_DB</a:t>
            </a:r>
            <a:r>
              <a:rPr kumimoji="1" lang="ja-JP" altLang="en-US" sz="16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直接メンテナンス機能</a:t>
            </a:r>
            <a:endParaRPr kumimoji="1" lang="en-US" altLang="ja-JP" sz="1600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48" name="Graphic 23">
            <a:extLst>
              <a:ext uri="{FF2B5EF4-FFF2-40B4-BE49-F238E27FC236}">
                <a16:creationId xmlns:a16="http://schemas.microsoft.com/office/drawing/2014/main" id="{6F52F8F7-E147-8405-4FE2-575A55574D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auto">
          <a:xfrm flipH="1">
            <a:off x="3222232" y="5668371"/>
            <a:ext cx="4699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9" name="直線矢印コネクタ 48">
            <a:extLst>
              <a:ext uri="{FF2B5EF4-FFF2-40B4-BE49-F238E27FC236}">
                <a16:creationId xmlns:a16="http://schemas.microsoft.com/office/drawing/2014/main" id="{EFF7883F-0527-7D5B-E509-543D41BA5120}"/>
              </a:ext>
            </a:extLst>
          </p:cNvPr>
          <p:cNvCxnSpPr>
            <a:cxnSpLocks/>
            <a:stCxn id="48" idx="1"/>
            <a:endCxn id="84" idx="1"/>
          </p:cNvCxnSpPr>
          <p:nvPr/>
        </p:nvCxnSpPr>
        <p:spPr>
          <a:xfrm>
            <a:off x="3692132" y="5903321"/>
            <a:ext cx="202229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4" name="Graphic 10">
            <a:extLst>
              <a:ext uri="{FF2B5EF4-FFF2-40B4-BE49-F238E27FC236}">
                <a16:creationId xmlns:a16="http://schemas.microsoft.com/office/drawing/2014/main" id="{E1284014-84F9-02AA-6A97-565CE9F003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 bwMode="auto">
          <a:xfrm>
            <a:off x="8233189" y="5629001"/>
            <a:ext cx="548640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TextBox 20">
            <a:extLst>
              <a:ext uri="{FF2B5EF4-FFF2-40B4-BE49-F238E27FC236}">
                <a16:creationId xmlns:a16="http://schemas.microsoft.com/office/drawing/2014/main" id="{6AC0183E-AEFA-9134-9C58-04B4A4F3A1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1334" y="6196906"/>
            <a:ext cx="22923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AWS Lambda</a:t>
            </a:r>
          </a:p>
          <a:p>
            <a:pPr algn="ctr" eaLnBrk="1" hangingPunct="1"/>
            <a:r>
              <a:rPr lang="ja-JP" altLang="en-US" sz="10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メンテナンス操作実行関数</a:t>
            </a:r>
            <a:endParaRPr lang="en-US" altLang="en-US" sz="1000" dirty="0"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  <p:cxnSp>
        <p:nvCxnSpPr>
          <p:cNvPr id="64" name="直線矢印コネクタ 120">
            <a:extLst>
              <a:ext uri="{FF2B5EF4-FFF2-40B4-BE49-F238E27FC236}">
                <a16:creationId xmlns:a16="http://schemas.microsoft.com/office/drawing/2014/main" id="{1AAF52E9-064F-A7C6-2BBA-B3D0049CD0BC}"/>
              </a:ext>
            </a:extLst>
          </p:cNvPr>
          <p:cNvCxnSpPr>
            <a:cxnSpLocks/>
            <a:stCxn id="84" idx="3"/>
            <a:endCxn id="54" idx="1"/>
          </p:cNvCxnSpPr>
          <p:nvPr/>
        </p:nvCxnSpPr>
        <p:spPr>
          <a:xfrm>
            <a:off x="6263070" y="5903321"/>
            <a:ext cx="197011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Connector: Elbow 12">
            <a:extLst>
              <a:ext uri="{FF2B5EF4-FFF2-40B4-BE49-F238E27FC236}">
                <a16:creationId xmlns:a16="http://schemas.microsoft.com/office/drawing/2014/main" id="{3788BDF4-17B1-2A6D-AFEF-1C32575B3DDF}"/>
              </a:ext>
            </a:extLst>
          </p:cNvPr>
          <p:cNvCxnSpPr>
            <a:cxnSpLocks/>
            <a:stCxn id="48" idx="1"/>
            <a:endCxn id="95" idx="1"/>
          </p:cNvCxnSpPr>
          <p:nvPr/>
        </p:nvCxnSpPr>
        <p:spPr>
          <a:xfrm flipV="1">
            <a:off x="3692132" y="3790298"/>
            <a:ext cx="2020803" cy="2113023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直線矢印コネクタ 120">
            <a:extLst>
              <a:ext uri="{FF2B5EF4-FFF2-40B4-BE49-F238E27FC236}">
                <a16:creationId xmlns:a16="http://schemas.microsoft.com/office/drawing/2014/main" id="{D55F48B7-0FEF-CA1A-B02B-22491D9B6C71}"/>
              </a:ext>
            </a:extLst>
          </p:cNvPr>
          <p:cNvCxnSpPr>
            <a:cxnSpLocks/>
            <a:stCxn id="54" idx="3"/>
            <a:endCxn id="79" idx="1"/>
          </p:cNvCxnSpPr>
          <p:nvPr/>
        </p:nvCxnSpPr>
        <p:spPr>
          <a:xfrm>
            <a:off x="8781829" y="5903321"/>
            <a:ext cx="1084737" cy="42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9" name="Rectangle 78">
            <a:extLst>
              <a:ext uri="{FF2B5EF4-FFF2-40B4-BE49-F238E27FC236}">
                <a16:creationId xmlns:a16="http://schemas.microsoft.com/office/drawing/2014/main" id="{947D6AA2-63FB-A682-6324-4C63EE184516}"/>
              </a:ext>
            </a:extLst>
          </p:cNvPr>
          <p:cNvSpPr/>
          <p:nvPr/>
        </p:nvSpPr>
        <p:spPr>
          <a:xfrm>
            <a:off x="4536706" y="2238242"/>
            <a:ext cx="9459079" cy="6985843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2920" tIns="9144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AWS Cloud</a:t>
            </a:r>
          </a:p>
        </p:txBody>
      </p:sp>
      <p:pic>
        <p:nvPicPr>
          <p:cNvPr id="70" name="Graphic 79">
            <a:extLst>
              <a:ext uri="{FF2B5EF4-FFF2-40B4-BE49-F238E27FC236}">
                <a16:creationId xmlns:a16="http://schemas.microsoft.com/office/drawing/2014/main" id="{EE05955E-1763-A9E5-8BF5-4753E0C6C0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4536707" y="2236654"/>
            <a:ext cx="381000" cy="381000"/>
          </a:xfrm>
          <a:prstGeom prst="rect">
            <a:avLst/>
          </a:prstGeom>
        </p:spPr>
      </p:pic>
      <p:sp>
        <p:nvSpPr>
          <p:cNvPr id="71" name="Rectangle 86">
            <a:extLst>
              <a:ext uri="{FF2B5EF4-FFF2-40B4-BE49-F238E27FC236}">
                <a16:creationId xmlns:a16="http://schemas.microsoft.com/office/drawing/2014/main" id="{D48865C6-1538-16D5-0555-B58BE07B85A9}"/>
              </a:ext>
            </a:extLst>
          </p:cNvPr>
          <p:cNvSpPr/>
          <p:nvPr/>
        </p:nvSpPr>
        <p:spPr>
          <a:xfrm>
            <a:off x="7228553" y="4578040"/>
            <a:ext cx="6540955" cy="2733440"/>
          </a:xfrm>
          <a:prstGeom prst="rect">
            <a:avLst/>
          </a:prstGeom>
          <a:noFill/>
          <a:ln w="15875">
            <a:solidFill>
              <a:srgbClr val="8C4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2920" tIns="9144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n w="0"/>
                <a:solidFill>
                  <a:schemeClr val="tx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Virtual private cloud (VPC)</a:t>
            </a:r>
          </a:p>
        </p:txBody>
      </p:sp>
      <p:pic>
        <p:nvPicPr>
          <p:cNvPr id="72" name="Graphic 87">
            <a:extLst>
              <a:ext uri="{FF2B5EF4-FFF2-40B4-BE49-F238E27FC236}">
                <a16:creationId xmlns:a16="http://schemas.microsoft.com/office/drawing/2014/main" id="{4FF37BDD-E700-0C1C-3CB0-7C886D76F70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7228552" y="4579355"/>
            <a:ext cx="381000" cy="381000"/>
          </a:xfrm>
          <a:prstGeom prst="rect">
            <a:avLst/>
          </a:prstGeom>
        </p:spPr>
      </p:pic>
      <p:cxnSp>
        <p:nvCxnSpPr>
          <p:cNvPr id="73" name="Connector: Elbow 109">
            <a:extLst>
              <a:ext uri="{FF2B5EF4-FFF2-40B4-BE49-F238E27FC236}">
                <a16:creationId xmlns:a16="http://schemas.microsoft.com/office/drawing/2014/main" id="{6F0980DC-83B7-C043-F2EF-14B0E5A18D02}"/>
              </a:ext>
            </a:extLst>
          </p:cNvPr>
          <p:cNvCxnSpPr>
            <a:cxnSpLocks/>
            <a:stCxn id="48" idx="1"/>
            <a:endCxn id="74" idx="1"/>
          </p:cNvCxnSpPr>
          <p:nvPr/>
        </p:nvCxnSpPr>
        <p:spPr>
          <a:xfrm>
            <a:off x="3692132" y="5903321"/>
            <a:ext cx="1999633" cy="246725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4" name="Rectangle 115">
            <a:extLst>
              <a:ext uri="{FF2B5EF4-FFF2-40B4-BE49-F238E27FC236}">
                <a16:creationId xmlns:a16="http://schemas.microsoft.com/office/drawing/2014/main" id="{0824CEB2-916F-3281-4F73-D29FB12B6895}"/>
              </a:ext>
            </a:extLst>
          </p:cNvPr>
          <p:cNvSpPr/>
          <p:nvPr/>
        </p:nvSpPr>
        <p:spPr>
          <a:xfrm>
            <a:off x="5691765" y="7852237"/>
            <a:ext cx="3365811" cy="1036667"/>
          </a:xfrm>
          <a:prstGeom prst="rect">
            <a:avLst/>
          </a:prstGeom>
          <a:noFill/>
          <a:ln w="15875">
            <a:solidFill>
              <a:srgbClr val="7D899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200" dirty="0">
              <a:solidFill>
                <a:schemeClr val="tx1"/>
              </a:solidFill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  <p:sp>
        <p:nvSpPr>
          <p:cNvPr id="75" name="TextBox 20">
            <a:extLst>
              <a:ext uri="{FF2B5EF4-FFF2-40B4-BE49-F238E27FC236}">
                <a16:creationId xmlns:a16="http://schemas.microsoft.com/office/drawing/2014/main" id="{1B3263F2-749D-B340-0757-FEE993A229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3484" y="7988281"/>
            <a:ext cx="175017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ja-JP" altLang="en-US" sz="1600" dirty="0">
                <a:latin typeface="Amazon Ember"/>
                <a:ea typeface="Amazon Ember" panose="020B0603020204020204" pitchFamily="34" charset="0"/>
                <a:cs typeface="Amazon Ember" panose="020B0603020204020204" pitchFamily="34" charset="0"/>
              </a:rPr>
              <a:t>連携機能</a:t>
            </a:r>
            <a:endParaRPr lang="en-US" altLang="ja-JP" sz="1600" dirty="0">
              <a:latin typeface="Amazon Ember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  <p:sp>
        <p:nvSpPr>
          <p:cNvPr id="76" name="TextBox 20">
            <a:extLst>
              <a:ext uri="{FF2B5EF4-FFF2-40B4-BE49-F238E27FC236}">
                <a16:creationId xmlns:a16="http://schemas.microsoft.com/office/drawing/2014/main" id="{5B98D224-6C04-DFEA-CC26-0D17B89BA6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6832" y="8104642"/>
            <a:ext cx="172327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ja-JP" altLang="en-US" sz="12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例</a:t>
            </a:r>
            <a:endParaRPr lang="en-US" altLang="ja-JP" sz="1200" dirty="0"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ja-JP" altLang="en-US" sz="120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利用者認証</a:t>
            </a:r>
            <a:r>
              <a:rPr lang="en-US" altLang="ja-JP" sz="12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_</a:t>
            </a:r>
            <a:r>
              <a:rPr lang="ja-JP" altLang="en-US" sz="120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ユーザ</a:t>
            </a:r>
            <a:r>
              <a:rPr lang="ja-JP" altLang="en-US" sz="12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認証機能（職員向け）</a:t>
            </a:r>
            <a:endParaRPr lang="en-US" altLang="ja-JP" sz="1200" dirty="0"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  <p:pic>
        <p:nvPicPr>
          <p:cNvPr id="77" name="Graphic 7">
            <a:extLst>
              <a:ext uri="{FF2B5EF4-FFF2-40B4-BE49-F238E27FC236}">
                <a16:creationId xmlns:a16="http://schemas.microsoft.com/office/drawing/2014/main" id="{B2A1BA73-4A49-C059-5224-A68BBDA50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 bwMode="auto">
          <a:xfrm>
            <a:off x="10776820" y="5939058"/>
            <a:ext cx="548640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" name="TextBox 9">
            <a:extLst>
              <a:ext uri="{FF2B5EF4-FFF2-40B4-BE49-F238E27FC236}">
                <a16:creationId xmlns:a16="http://schemas.microsoft.com/office/drawing/2014/main" id="{3D6C663E-BAD3-F027-598F-FB2B7C7324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58066" y="6498155"/>
            <a:ext cx="224313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Amazon Aurora</a:t>
            </a:r>
          </a:p>
          <a:p>
            <a:pPr algn="ctr" eaLnBrk="1" hangingPunct="1"/>
            <a:r>
              <a:rPr lang="ja-JP" altLang="en-US" sz="10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メンテナンス対象の</a:t>
            </a:r>
            <a:endParaRPr lang="en-US" altLang="ja-JP" sz="1000" dirty="0"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  <a:p>
            <a:pPr algn="ctr" eaLnBrk="1" hangingPunct="1"/>
            <a:r>
              <a:rPr lang="ja-JP" altLang="en-US" sz="10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データベース</a:t>
            </a:r>
            <a:endParaRPr lang="en-US" altLang="en-US" sz="1000" dirty="0"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  <p:sp>
        <p:nvSpPr>
          <p:cNvPr id="79" name="Rectangle 134">
            <a:extLst>
              <a:ext uri="{FF2B5EF4-FFF2-40B4-BE49-F238E27FC236}">
                <a16:creationId xmlns:a16="http://schemas.microsoft.com/office/drawing/2014/main" id="{75C6CA1F-7C76-A53F-5BA7-AFDB74BFD62F}"/>
              </a:ext>
            </a:extLst>
          </p:cNvPr>
          <p:cNvSpPr/>
          <p:nvPr/>
        </p:nvSpPr>
        <p:spPr>
          <a:xfrm>
            <a:off x="9866566" y="4646789"/>
            <a:ext cx="3755161" cy="2521527"/>
          </a:xfrm>
          <a:prstGeom prst="rect">
            <a:avLst/>
          </a:prstGeom>
          <a:noFill/>
          <a:ln w="15875">
            <a:solidFill>
              <a:srgbClr val="7D899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200" dirty="0">
              <a:solidFill>
                <a:schemeClr val="tx1"/>
              </a:solidFill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  <p:sp>
        <p:nvSpPr>
          <p:cNvPr id="80" name="TextBox 20">
            <a:extLst>
              <a:ext uri="{FF2B5EF4-FFF2-40B4-BE49-F238E27FC236}">
                <a16:creationId xmlns:a16="http://schemas.microsoft.com/office/drawing/2014/main" id="{67A29E23-B912-2651-2DFD-749BE81C70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51839" y="4664949"/>
            <a:ext cx="36018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ja-JP" altLang="en-US" sz="16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連携機能</a:t>
            </a:r>
            <a:endParaRPr lang="en-US" altLang="ja-JP" sz="1600" dirty="0"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  <p:sp>
        <p:nvSpPr>
          <p:cNvPr id="81" name="TextBox 20">
            <a:extLst>
              <a:ext uri="{FF2B5EF4-FFF2-40B4-BE49-F238E27FC236}">
                <a16:creationId xmlns:a16="http://schemas.microsoft.com/office/drawing/2014/main" id="{61B5E269-91A3-7CFF-26D9-CEA3AF0C32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54267" y="5422322"/>
            <a:ext cx="30500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ja-JP" altLang="en-US" sz="12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例</a:t>
            </a:r>
            <a:endParaRPr lang="en-US" altLang="ja-JP" sz="1200" dirty="0"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ja-JP" altLang="en-US" sz="1200">
                <a:latin typeface="Amazon Ember"/>
                <a:ea typeface="Amazon Ember" panose="020B0603020204020204" pitchFamily="34" charset="0"/>
                <a:cs typeface="Amazon Ember" panose="020B0603020204020204" pitchFamily="34" charset="0"/>
              </a:rPr>
              <a:t>申請・届出</a:t>
            </a:r>
            <a:r>
              <a:rPr lang="en-US" altLang="ja-JP" sz="1200" dirty="0">
                <a:latin typeface="Amazon Ember"/>
                <a:ea typeface="Amazon Ember" panose="020B0603020204020204" pitchFamily="34" charset="0"/>
                <a:cs typeface="Amazon Ember" panose="020B0603020204020204" pitchFamily="34" charset="0"/>
              </a:rPr>
              <a:t>_</a:t>
            </a:r>
            <a:r>
              <a:rPr lang="ja-JP" altLang="en-US" sz="1200">
                <a:latin typeface="Amazon Ember"/>
                <a:ea typeface="Amazon Ember" panose="020B0603020204020204" pitchFamily="34" charset="0"/>
                <a:cs typeface="Amazon Ember" panose="020B0603020204020204" pitchFamily="34" charset="0"/>
              </a:rPr>
              <a:t>申請・届出機能</a:t>
            </a:r>
            <a:endParaRPr lang="en-US" altLang="ja-JP" sz="1200" dirty="0">
              <a:latin typeface="Amazon Ember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  <p:sp>
        <p:nvSpPr>
          <p:cNvPr id="82" name="TextBox 9">
            <a:extLst>
              <a:ext uri="{FF2B5EF4-FFF2-40B4-BE49-F238E27FC236}">
                <a16:creationId xmlns:a16="http://schemas.microsoft.com/office/drawing/2014/main" id="{AE05075D-7485-0F56-87C9-719A6DBA4F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25976" y="6495919"/>
            <a:ext cx="224313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Amazon </a:t>
            </a:r>
            <a:r>
              <a:rPr lang="en-US" altLang="en-US" sz="1000" dirty="0" err="1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DocumentDB</a:t>
            </a:r>
            <a:endParaRPr lang="en-US" altLang="en-US" sz="1000" dirty="0"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  <a:p>
            <a:pPr algn="ctr" eaLnBrk="1" hangingPunct="1"/>
            <a:r>
              <a:rPr lang="ja-JP" altLang="en-US" sz="10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メンテナンス対象の</a:t>
            </a:r>
            <a:endParaRPr lang="en-US" altLang="ja-JP" sz="1000" dirty="0"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  <a:p>
            <a:pPr algn="ctr" eaLnBrk="1" hangingPunct="1"/>
            <a:r>
              <a:rPr lang="ja-JP" altLang="en-US" sz="10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データベース</a:t>
            </a:r>
            <a:endParaRPr lang="en-US" altLang="en-US" sz="1000" dirty="0"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  <p:pic>
        <p:nvPicPr>
          <p:cNvPr id="83" name="Graphic 18">
            <a:extLst>
              <a:ext uri="{FF2B5EF4-FFF2-40B4-BE49-F238E27FC236}">
                <a16:creationId xmlns:a16="http://schemas.microsoft.com/office/drawing/2014/main" id="{E0EBF945-5E9E-F4D0-7A3A-C0F2F89BB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 bwMode="auto">
          <a:xfrm>
            <a:off x="12143449" y="5939058"/>
            <a:ext cx="548640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" name="Graphic 17">
            <a:extLst>
              <a:ext uri="{FF2B5EF4-FFF2-40B4-BE49-F238E27FC236}">
                <a16:creationId xmlns:a16="http://schemas.microsoft.com/office/drawing/2014/main" id="{FC1A4CB8-D84D-63CE-ADCB-12EF5806A6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 bwMode="auto">
          <a:xfrm>
            <a:off x="5714430" y="5629001"/>
            <a:ext cx="548640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" name="TextBox 9">
            <a:extLst>
              <a:ext uri="{FF2B5EF4-FFF2-40B4-BE49-F238E27FC236}">
                <a16:creationId xmlns:a16="http://schemas.microsoft.com/office/drawing/2014/main" id="{B58F6ADF-C1D0-DAC7-355D-7FBECEA00A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7182" y="6175333"/>
            <a:ext cx="22431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Amazon API Gateway</a:t>
            </a:r>
          </a:p>
          <a:p>
            <a:pPr algn="ctr" eaLnBrk="1" hangingPunct="1"/>
            <a:r>
              <a:rPr lang="ja-JP" altLang="en-US" sz="10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バックエンド</a:t>
            </a:r>
            <a:r>
              <a:rPr lang="en-US" altLang="ja-JP" sz="10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API</a:t>
            </a:r>
            <a:endParaRPr lang="en-US" altLang="en-US" sz="1000" dirty="0"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  <p:pic>
        <p:nvPicPr>
          <p:cNvPr id="86" name="Graphic 10">
            <a:extLst>
              <a:ext uri="{FF2B5EF4-FFF2-40B4-BE49-F238E27FC236}">
                <a16:creationId xmlns:a16="http://schemas.microsoft.com/office/drawing/2014/main" id="{E98EB698-880F-BC75-6C26-576F03EBDE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 bwMode="auto">
          <a:xfrm>
            <a:off x="5805870" y="6805659"/>
            <a:ext cx="36576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" name="TextBox 20">
            <a:extLst>
              <a:ext uri="{FF2B5EF4-FFF2-40B4-BE49-F238E27FC236}">
                <a16:creationId xmlns:a16="http://schemas.microsoft.com/office/drawing/2014/main" id="{F94FF3C1-A0AF-7FF2-7E0C-8995AACF0B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2575" y="7185161"/>
            <a:ext cx="22923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AWS Lambda</a:t>
            </a:r>
          </a:p>
          <a:p>
            <a:pPr algn="ctr" eaLnBrk="1" hangingPunct="1"/>
            <a:r>
              <a:rPr lang="ja-JP" altLang="en-US" sz="8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認証トークン検証関数</a:t>
            </a:r>
            <a:endParaRPr lang="en-US" altLang="en-US" sz="800" dirty="0"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  <p:cxnSp>
        <p:nvCxnSpPr>
          <p:cNvPr id="88" name="直線矢印コネクタ 120">
            <a:extLst>
              <a:ext uri="{FF2B5EF4-FFF2-40B4-BE49-F238E27FC236}">
                <a16:creationId xmlns:a16="http://schemas.microsoft.com/office/drawing/2014/main" id="{C3378DC6-1D67-310F-7CD6-A4CD82BECDE8}"/>
              </a:ext>
            </a:extLst>
          </p:cNvPr>
          <p:cNvCxnSpPr>
            <a:cxnSpLocks/>
            <a:stCxn id="85" idx="2"/>
            <a:endCxn id="86" idx="0"/>
          </p:cNvCxnSpPr>
          <p:nvPr/>
        </p:nvCxnSpPr>
        <p:spPr>
          <a:xfrm flipH="1">
            <a:off x="5988750" y="6575443"/>
            <a:ext cx="1" cy="2302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直線矢印コネクタ 120">
            <a:extLst>
              <a:ext uri="{FF2B5EF4-FFF2-40B4-BE49-F238E27FC236}">
                <a16:creationId xmlns:a16="http://schemas.microsoft.com/office/drawing/2014/main" id="{69DA3A17-D32F-4CC4-357C-7EE1001C94B4}"/>
              </a:ext>
            </a:extLst>
          </p:cNvPr>
          <p:cNvCxnSpPr>
            <a:cxnSpLocks/>
            <a:stCxn id="121" idx="2"/>
            <a:endCxn id="84" idx="0"/>
          </p:cNvCxnSpPr>
          <p:nvPr/>
        </p:nvCxnSpPr>
        <p:spPr>
          <a:xfrm>
            <a:off x="5988750" y="5464385"/>
            <a:ext cx="0" cy="1646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0" name="TextBox 2">
            <a:extLst>
              <a:ext uri="{FF2B5EF4-FFF2-40B4-BE49-F238E27FC236}">
                <a16:creationId xmlns:a16="http://schemas.microsoft.com/office/drawing/2014/main" id="{9CCAB49A-E997-5546-50FB-E40C14463A9B}"/>
              </a:ext>
            </a:extLst>
          </p:cNvPr>
          <p:cNvSpPr txBox="1"/>
          <p:nvPr/>
        </p:nvSpPr>
        <p:spPr>
          <a:xfrm>
            <a:off x="5743484" y="8314437"/>
            <a:ext cx="1807285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ja-JP" altLang="en-US" sz="1100" dirty="0">
                <a:latin typeface="Amazon Ember"/>
                <a:ea typeface="Meiryo" panose="020B0604030504040204" pitchFamily="34" charset="-128"/>
                <a:cs typeface="Amazon Ember" panose="020B0603020204020204" pitchFamily="34" charset="0"/>
              </a:rPr>
              <a:t>ユーザ認証を行い認証トークンを発行する</a:t>
            </a:r>
          </a:p>
        </p:txBody>
      </p:sp>
      <p:sp>
        <p:nvSpPr>
          <p:cNvPr id="91" name="TextBox 2">
            <a:extLst>
              <a:ext uri="{FF2B5EF4-FFF2-40B4-BE49-F238E27FC236}">
                <a16:creationId xmlns:a16="http://schemas.microsoft.com/office/drawing/2014/main" id="{212431BA-A141-2D05-5328-E851CFAB5454}"/>
              </a:ext>
            </a:extLst>
          </p:cNvPr>
          <p:cNvSpPr txBox="1"/>
          <p:nvPr/>
        </p:nvSpPr>
        <p:spPr>
          <a:xfrm>
            <a:off x="10157078" y="5021694"/>
            <a:ext cx="3233763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ja-JP" altLang="en-US" sz="1100" dirty="0">
                <a:latin typeface="Amazon Ember"/>
                <a:ea typeface="Meiryo" panose="020B0604030504040204" pitchFamily="34" charset="-128"/>
                <a:cs typeface="Amazon Ember" panose="020B0603020204020204" pitchFamily="34" charset="0"/>
              </a:rPr>
              <a:t>メンテナンス操作対象データベースを持つ機能</a:t>
            </a:r>
          </a:p>
        </p:txBody>
      </p:sp>
      <p:pic>
        <p:nvPicPr>
          <p:cNvPr id="95" name="Graphic 19">
            <a:extLst>
              <a:ext uri="{FF2B5EF4-FFF2-40B4-BE49-F238E27FC236}">
                <a16:creationId xmlns:a16="http://schemas.microsoft.com/office/drawing/2014/main" id="{01569508-038F-293F-F928-0ABADCC81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 bwMode="auto">
          <a:xfrm>
            <a:off x="5712935" y="3515978"/>
            <a:ext cx="548640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" name="TextBox 11">
            <a:extLst>
              <a:ext uri="{FF2B5EF4-FFF2-40B4-BE49-F238E27FC236}">
                <a16:creationId xmlns:a16="http://schemas.microsoft.com/office/drawing/2014/main" id="{39A4A591-3BC6-AAE1-AEE4-2AD81E9A42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1860" y="4061703"/>
            <a:ext cx="229235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Amazon CloudFront</a:t>
            </a:r>
          </a:p>
          <a:p>
            <a:pPr algn="ctr"/>
            <a:r>
              <a:rPr lang="en-US" altLang="ja-JP" sz="10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DB</a:t>
            </a:r>
            <a:r>
              <a:rPr lang="ja-JP" altLang="en-US" sz="10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メンテナンス用</a:t>
            </a:r>
            <a:r>
              <a:rPr lang="en-US" altLang="ja-JP" sz="10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Web</a:t>
            </a:r>
            <a:r>
              <a:rPr lang="ja-JP" altLang="en-US" sz="10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アプリ</a:t>
            </a:r>
            <a:endParaRPr lang="en-US" altLang="ja-JP" sz="1000" dirty="0"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  <a:p>
            <a:pPr algn="ctr"/>
            <a:r>
              <a:rPr lang="ja-JP" altLang="en-US" sz="10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配信</a:t>
            </a:r>
            <a:r>
              <a:rPr lang="en-US" altLang="ja-JP" sz="10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CDN</a:t>
            </a:r>
          </a:p>
        </p:txBody>
      </p:sp>
      <p:pic>
        <p:nvPicPr>
          <p:cNvPr id="97" name="Graphic 8">
            <a:extLst>
              <a:ext uri="{FF2B5EF4-FFF2-40B4-BE49-F238E27FC236}">
                <a16:creationId xmlns:a16="http://schemas.microsoft.com/office/drawing/2014/main" id="{B96B5A81-7529-A301-F953-DC72BCCFE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/>
        </p:blipFill>
        <p:spPr bwMode="auto">
          <a:xfrm>
            <a:off x="8105719" y="3515978"/>
            <a:ext cx="548640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" name="TextBox 9">
            <a:extLst>
              <a:ext uri="{FF2B5EF4-FFF2-40B4-BE49-F238E27FC236}">
                <a16:creationId xmlns:a16="http://schemas.microsoft.com/office/drawing/2014/main" id="{97420AA8-750B-2C4E-F354-AE66126DC8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0058" y="4061265"/>
            <a:ext cx="223996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Amazon S3</a:t>
            </a:r>
          </a:p>
          <a:p>
            <a:pPr algn="ctr"/>
            <a:r>
              <a:rPr lang="en-US" altLang="ja-JP" sz="10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DB</a:t>
            </a:r>
            <a:r>
              <a:rPr lang="ja-JP" altLang="en-US" sz="10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メンテナンス用</a:t>
            </a:r>
            <a:r>
              <a:rPr lang="en-US" altLang="ja-JP" sz="10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Web</a:t>
            </a:r>
            <a:r>
              <a:rPr lang="ja-JP" altLang="en-US" sz="10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アプリ配信ストレージ</a:t>
            </a:r>
          </a:p>
        </p:txBody>
      </p:sp>
      <p:cxnSp>
        <p:nvCxnSpPr>
          <p:cNvPr id="99" name="直線矢印コネクタ 120">
            <a:extLst>
              <a:ext uri="{FF2B5EF4-FFF2-40B4-BE49-F238E27FC236}">
                <a16:creationId xmlns:a16="http://schemas.microsoft.com/office/drawing/2014/main" id="{73CFBE72-02BF-F4A5-1BB0-1C18B597F8C6}"/>
              </a:ext>
            </a:extLst>
          </p:cNvPr>
          <p:cNvCxnSpPr>
            <a:cxnSpLocks/>
            <a:stCxn id="95" idx="3"/>
            <a:endCxn id="97" idx="1"/>
          </p:cNvCxnSpPr>
          <p:nvPr/>
        </p:nvCxnSpPr>
        <p:spPr>
          <a:xfrm>
            <a:off x="6261575" y="3790298"/>
            <a:ext cx="184414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0" name="Graphic 8">
            <a:extLst>
              <a:ext uri="{FF2B5EF4-FFF2-40B4-BE49-F238E27FC236}">
                <a16:creationId xmlns:a16="http://schemas.microsoft.com/office/drawing/2014/main" id="{F5FF983C-7CC0-B87D-79DE-C3C1D7A67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/>
        </p:blipFill>
        <p:spPr bwMode="auto">
          <a:xfrm>
            <a:off x="5799256" y="2704472"/>
            <a:ext cx="36576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" name="TextBox 11">
            <a:extLst>
              <a:ext uri="{FF2B5EF4-FFF2-40B4-BE49-F238E27FC236}">
                <a16:creationId xmlns:a16="http://schemas.microsoft.com/office/drawing/2014/main" id="{575B4B80-19EC-3868-608E-944C369583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6533" y="3032759"/>
            <a:ext cx="117120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AWS WAF</a:t>
            </a:r>
          </a:p>
          <a:p>
            <a:pPr algn="ctr" eaLnBrk="1" hangingPunct="1"/>
            <a:r>
              <a:rPr lang="ja-JP" altLang="en-US" sz="8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フロントエンド保護</a:t>
            </a:r>
            <a:endParaRPr lang="en-US" altLang="ja-JP" sz="800" dirty="0"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  <p:cxnSp>
        <p:nvCxnSpPr>
          <p:cNvPr id="102" name="直線矢印コネクタ 120">
            <a:extLst>
              <a:ext uri="{FF2B5EF4-FFF2-40B4-BE49-F238E27FC236}">
                <a16:creationId xmlns:a16="http://schemas.microsoft.com/office/drawing/2014/main" id="{B21AC47B-D4CC-0C32-EB36-6842CE0CA8FA}"/>
              </a:ext>
            </a:extLst>
          </p:cNvPr>
          <p:cNvCxnSpPr>
            <a:cxnSpLocks/>
            <a:stCxn id="101" idx="2"/>
            <a:endCxn id="95" idx="0"/>
          </p:cNvCxnSpPr>
          <p:nvPr/>
        </p:nvCxnSpPr>
        <p:spPr>
          <a:xfrm>
            <a:off x="5982136" y="3371313"/>
            <a:ext cx="5119" cy="1446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5" name="TextBox 20">
            <a:extLst>
              <a:ext uri="{FF2B5EF4-FFF2-40B4-BE49-F238E27FC236}">
                <a16:creationId xmlns:a16="http://schemas.microsoft.com/office/drawing/2014/main" id="{7CC25695-99BE-C9AC-0DEF-0D1F64F2ED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71324" y="7475658"/>
            <a:ext cx="175017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ja-JP" altLang="en-US" sz="1600" dirty="0">
                <a:latin typeface="Amazon Ember"/>
                <a:ea typeface="Amazon Ember" panose="020B0603020204020204" pitchFamily="34" charset="0"/>
                <a:cs typeface="Amazon Ember" panose="020B0603020204020204" pitchFamily="34" charset="0"/>
              </a:rPr>
              <a:t>連携機能</a:t>
            </a:r>
            <a:endParaRPr lang="en-US" altLang="ja-JP" sz="1600" dirty="0">
              <a:latin typeface="Amazon Ember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  <p:pic>
        <p:nvPicPr>
          <p:cNvPr id="106" name="Graphic 17">
            <a:extLst>
              <a:ext uri="{FF2B5EF4-FFF2-40B4-BE49-F238E27FC236}">
                <a16:creationId xmlns:a16="http://schemas.microsoft.com/office/drawing/2014/main" id="{78257F73-72E8-7146-4837-E66FE16C47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/>
        </p:blipFill>
        <p:spPr bwMode="auto">
          <a:xfrm>
            <a:off x="10526533" y="8054463"/>
            <a:ext cx="403398" cy="403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" name="TextBox 9">
            <a:extLst>
              <a:ext uri="{FF2B5EF4-FFF2-40B4-BE49-F238E27FC236}">
                <a16:creationId xmlns:a16="http://schemas.microsoft.com/office/drawing/2014/main" id="{F1995B77-BD4C-4483-0B35-AEA93A59ED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6664" y="8435758"/>
            <a:ext cx="22431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Amazon CloudWatch Logs</a:t>
            </a:r>
          </a:p>
          <a:p>
            <a:pPr algn="ctr" eaLnBrk="1" hangingPunct="1"/>
            <a:r>
              <a:rPr lang="en-US" altLang="en-US" sz="1000" dirty="0" err="1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ログ監視</a:t>
            </a:r>
            <a:endParaRPr lang="en-US" altLang="en-US" sz="1000" dirty="0"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  <p:cxnSp>
        <p:nvCxnSpPr>
          <p:cNvPr id="108" name="Connector: Elbow 12">
            <a:extLst>
              <a:ext uri="{FF2B5EF4-FFF2-40B4-BE49-F238E27FC236}">
                <a16:creationId xmlns:a16="http://schemas.microsoft.com/office/drawing/2014/main" id="{52B9F353-E9F1-DF26-9A8D-326F494D2A8F}"/>
              </a:ext>
            </a:extLst>
          </p:cNvPr>
          <p:cNvCxnSpPr>
            <a:cxnSpLocks/>
            <a:stCxn id="63" idx="2"/>
            <a:endCxn id="106" idx="1"/>
          </p:cNvCxnSpPr>
          <p:nvPr/>
        </p:nvCxnSpPr>
        <p:spPr>
          <a:xfrm rot="16200000" flipH="1">
            <a:off x="8687448" y="6417077"/>
            <a:ext cx="1659146" cy="201902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" name="Connector: Elbow 12">
            <a:extLst>
              <a:ext uri="{FF2B5EF4-FFF2-40B4-BE49-F238E27FC236}">
                <a16:creationId xmlns:a16="http://schemas.microsoft.com/office/drawing/2014/main" id="{BF24AEB7-F0F3-7500-E8D7-31ABCCDC30B4}"/>
              </a:ext>
            </a:extLst>
          </p:cNvPr>
          <p:cNvCxnSpPr>
            <a:cxnSpLocks/>
            <a:stCxn id="79" idx="2"/>
            <a:endCxn id="106" idx="3"/>
          </p:cNvCxnSpPr>
          <p:nvPr/>
        </p:nvCxnSpPr>
        <p:spPr>
          <a:xfrm rot="5400000">
            <a:off x="10793116" y="7305131"/>
            <a:ext cx="1087846" cy="814216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1" name="TextBox 20">
            <a:extLst>
              <a:ext uri="{FF2B5EF4-FFF2-40B4-BE49-F238E27FC236}">
                <a16:creationId xmlns:a16="http://schemas.microsoft.com/office/drawing/2014/main" id="{B34ED9A0-6A1E-658B-C72F-D45E42EA8B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27447" y="7579542"/>
            <a:ext cx="172327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ja-JP" altLang="en-US" sz="12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例</a:t>
            </a:r>
            <a:endParaRPr lang="en-US" altLang="ja-JP" sz="1200" dirty="0"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ja-JP" altLang="en-US" sz="120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ログ管理</a:t>
            </a:r>
            <a:r>
              <a:rPr lang="en-US" altLang="ja-JP" sz="12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_</a:t>
            </a:r>
            <a:r>
              <a:rPr lang="ja-JP" altLang="en-US" sz="120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ログ</a:t>
            </a:r>
            <a:r>
              <a:rPr lang="ja-JP" altLang="en-US" sz="12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管理機能</a:t>
            </a:r>
            <a:endParaRPr lang="en-US" altLang="ja-JP" sz="1200" dirty="0"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  <p:sp>
        <p:nvSpPr>
          <p:cNvPr id="112" name="TextBox 2">
            <a:extLst>
              <a:ext uri="{FF2B5EF4-FFF2-40B4-BE49-F238E27FC236}">
                <a16:creationId xmlns:a16="http://schemas.microsoft.com/office/drawing/2014/main" id="{5A94F4E9-2DE1-4307-3769-A77F09F45532}"/>
              </a:ext>
            </a:extLst>
          </p:cNvPr>
          <p:cNvSpPr txBox="1"/>
          <p:nvPr/>
        </p:nvSpPr>
        <p:spPr>
          <a:xfrm>
            <a:off x="9871324" y="7801814"/>
            <a:ext cx="2362504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ja-JP" altLang="en-US" sz="1100" dirty="0">
                <a:latin typeface="Amazon Ember"/>
                <a:ea typeface="Meiryo" panose="020B0604030504040204" pitchFamily="34" charset="-128"/>
                <a:cs typeface="Amazon Ember" panose="020B0603020204020204" pitchFamily="34" charset="0"/>
              </a:rPr>
              <a:t>操作ログ及び監査ログを保管する</a:t>
            </a:r>
          </a:p>
        </p:txBody>
      </p:sp>
      <p:sp>
        <p:nvSpPr>
          <p:cNvPr id="113" name="Rectangle 65">
            <a:extLst>
              <a:ext uri="{FF2B5EF4-FFF2-40B4-BE49-F238E27FC236}">
                <a16:creationId xmlns:a16="http://schemas.microsoft.com/office/drawing/2014/main" id="{9C406F7A-8D23-3CE8-26F3-C9C976345C34}"/>
              </a:ext>
            </a:extLst>
          </p:cNvPr>
          <p:cNvSpPr/>
          <p:nvPr/>
        </p:nvSpPr>
        <p:spPr>
          <a:xfrm>
            <a:off x="10141546" y="2667110"/>
            <a:ext cx="3731270" cy="1327123"/>
          </a:xfrm>
          <a:prstGeom prst="rect">
            <a:avLst/>
          </a:prstGeom>
          <a:noFill/>
          <a:ln w="15875">
            <a:solidFill>
              <a:srgbClr val="7D899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200" dirty="0">
              <a:solidFill>
                <a:schemeClr val="tx1"/>
              </a:solidFill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  <p:sp>
        <p:nvSpPr>
          <p:cNvPr id="114" name="TextBox 20">
            <a:extLst>
              <a:ext uri="{FF2B5EF4-FFF2-40B4-BE49-F238E27FC236}">
                <a16:creationId xmlns:a16="http://schemas.microsoft.com/office/drawing/2014/main" id="{68B24E43-E598-1636-E535-5E513F3D9F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33722" y="2998363"/>
            <a:ext cx="210215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ja-JP" altLang="en-US" sz="12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例</a:t>
            </a:r>
            <a:endParaRPr lang="en-US" altLang="ja-JP" sz="1200" dirty="0"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ja-JP" sz="12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CI/CD_CI/CD</a:t>
            </a:r>
            <a:r>
              <a:rPr lang="ja-JP" altLang="en-US" sz="12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パイプライン機能</a:t>
            </a:r>
            <a:endParaRPr lang="en-US" altLang="ja-JP" sz="1200" dirty="0"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ja-JP" altLang="en-US" sz="120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構成管理</a:t>
            </a:r>
            <a:r>
              <a:rPr lang="en-US" altLang="ja-JP" sz="12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_</a:t>
            </a:r>
            <a:r>
              <a:rPr lang="ja-JP" altLang="en-US" sz="120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システム</a:t>
            </a:r>
            <a:r>
              <a:rPr lang="ja-JP" altLang="en-US" sz="12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構成管理機能</a:t>
            </a:r>
            <a:endParaRPr lang="en-US" altLang="ja-JP" sz="1200" dirty="0"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  <p:sp>
        <p:nvSpPr>
          <p:cNvPr id="115" name="TextBox 20">
            <a:extLst>
              <a:ext uri="{FF2B5EF4-FFF2-40B4-BE49-F238E27FC236}">
                <a16:creationId xmlns:a16="http://schemas.microsoft.com/office/drawing/2014/main" id="{EE93D9E1-88A9-5947-385F-88B410ADB2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00828" y="2854802"/>
            <a:ext cx="164524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ja-JP" altLang="en-US" sz="16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連携機能</a:t>
            </a:r>
          </a:p>
          <a:p>
            <a:endParaRPr lang="ja-JP" altLang="en-US" sz="1600" dirty="0"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  <p:sp>
        <p:nvSpPr>
          <p:cNvPr id="116" name="TextBox 2">
            <a:extLst>
              <a:ext uri="{FF2B5EF4-FFF2-40B4-BE49-F238E27FC236}">
                <a16:creationId xmlns:a16="http://schemas.microsoft.com/office/drawing/2014/main" id="{DE137A4C-37B2-3BB2-57E3-D3A5CCCB4AD7}"/>
              </a:ext>
            </a:extLst>
          </p:cNvPr>
          <p:cNvSpPr txBox="1"/>
          <p:nvPr/>
        </p:nvSpPr>
        <p:spPr>
          <a:xfrm>
            <a:off x="10200828" y="3188390"/>
            <a:ext cx="1807285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ja-JP" altLang="en-US" sz="1100" dirty="0">
                <a:latin typeface="Amazon Ember"/>
                <a:ea typeface="Meiryo" panose="020B0604030504040204" pitchFamily="34" charset="-128"/>
                <a:cs typeface="Amazon Ember" panose="020B0603020204020204" pitchFamily="34" charset="0"/>
              </a:rPr>
              <a:t>バックエンドで起動するサーバー環境を構築する</a:t>
            </a:r>
          </a:p>
        </p:txBody>
      </p:sp>
      <p:cxnSp>
        <p:nvCxnSpPr>
          <p:cNvPr id="117" name="Connector: Elbow 12">
            <a:extLst>
              <a:ext uri="{FF2B5EF4-FFF2-40B4-BE49-F238E27FC236}">
                <a16:creationId xmlns:a16="http://schemas.microsoft.com/office/drawing/2014/main" id="{32045B48-0E2F-C2B5-C8A8-88F907633BC5}"/>
              </a:ext>
            </a:extLst>
          </p:cNvPr>
          <p:cNvCxnSpPr>
            <a:cxnSpLocks/>
            <a:stCxn id="113" idx="2"/>
            <a:endCxn id="54" idx="0"/>
          </p:cNvCxnSpPr>
          <p:nvPr/>
        </p:nvCxnSpPr>
        <p:spPr>
          <a:xfrm rot="5400000">
            <a:off x="9439961" y="3061781"/>
            <a:ext cx="1634768" cy="3499672"/>
          </a:xfrm>
          <a:prstGeom prst="bentConnector3">
            <a:avLst>
              <a:gd name="adj1" fmla="val 33892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0" name="Graphic 8">
            <a:extLst>
              <a:ext uri="{FF2B5EF4-FFF2-40B4-BE49-F238E27FC236}">
                <a16:creationId xmlns:a16="http://schemas.microsoft.com/office/drawing/2014/main" id="{86EED62E-A51D-80DC-4CFE-78488BAF9F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/>
        </p:blipFill>
        <p:spPr bwMode="auto">
          <a:xfrm>
            <a:off x="5805870" y="4782300"/>
            <a:ext cx="36576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" name="TextBox 11">
            <a:extLst>
              <a:ext uri="{FF2B5EF4-FFF2-40B4-BE49-F238E27FC236}">
                <a16:creationId xmlns:a16="http://schemas.microsoft.com/office/drawing/2014/main" id="{B395CE21-9040-D606-EA10-793BDF018E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4197" y="5125831"/>
            <a:ext cx="86910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AWS WAF</a:t>
            </a:r>
          </a:p>
          <a:p>
            <a:pPr algn="ctr" eaLnBrk="1" hangingPunct="1"/>
            <a:r>
              <a:rPr lang="en-US" altLang="en-US" sz="8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API</a:t>
            </a:r>
            <a:r>
              <a:rPr lang="ja-JP" altLang="en-US" sz="8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保護</a:t>
            </a:r>
            <a:endParaRPr lang="en-US" altLang="ja-JP" sz="800" dirty="0"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  <p:sp>
        <p:nvSpPr>
          <p:cNvPr id="122" name="TextBox 12">
            <a:extLst>
              <a:ext uri="{FF2B5EF4-FFF2-40B4-BE49-F238E27FC236}">
                <a16:creationId xmlns:a16="http://schemas.microsoft.com/office/drawing/2014/main" id="{77D4E1AE-59EA-B1F2-1703-EAE2FBD771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3498" y="6145772"/>
            <a:ext cx="664814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1200" dirty="0" err="1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運用者</a:t>
            </a:r>
            <a:endParaRPr lang="en-US" altLang="en-US" sz="1200" dirty="0">
              <a:latin typeface="Meiryo UI" panose="020B0604030504040204" pitchFamily="34" charset="-128"/>
              <a:ea typeface="Meiryo UI" panose="020B060403050404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0575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72673991-03FC-BF42-D552-54E336873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/>
              <a:t>5-2-20-1</a:t>
            </a:r>
            <a:r>
              <a:rPr kumimoji="1" lang="en-US" altLang="ja-JP" dirty="0"/>
              <a:t>. </a:t>
            </a:r>
            <a:r>
              <a:rPr kumimoji="1" lang="ja-JP" altLang="en-US" dirty="0"/>
              <a:t>メンテナンス</a:t>
            </a:r>
            <a:r>
              <a:rPr kumimoji="1" lang="en-US" altLang="ja-JP" dirty="0"/>
              <a:t>_DB</a:t>
            </a:r>
            <a:r>
              <a:rPr kumimoji="1" lang="ja-JP" altLang="en-US" dirty="0"/>
              <a:t>直接メンテナンス機能</a:t>
            </a:r>
            <a:br>
              <a:rPr kumimoji="1" lang="en-US" altLang="ja-JP" dirty="0"/>
            </a:br>
            <a:r>
              <a:rPr kumimoji="1" lang="ja-JP" altLang="en-US" sz="3600" dirty="0"/>
              <a:t>（パターン</a:t>
            </a:r>
            <a:r>
              <a:rPr kumimoji="1" lang="en-US" altLang="ja-JP" sz="3600" dirty="0"/>
              <a:t>2 </a:t>
            </a:r>
            <a:r>
              <a:rPr kumimoji="1" lang="ja-JP" altLang="en-US" sz="3600" dirty="0"/>
              <a:t>定常運用、</a:t>
            </a:r>
            <a:r>
              <a:rPr kumimoji="1" lang="en-US" altLang="ja-JP" sz="3600" dirty="0"/>
              <a:t>ECS</a:t>
            </a:r>
            <a:r>
              <a:rPr kumimoji="1" lang="ja-JP" altLang="en-US" sz="3600" dirty="0"/>
              <a:t>経由での操作）</a:t>
            </a:r>
          </a:p>
        </p:txBody>
      </p: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1B968DA5-55A1-6FAA-02B4-D5659E81BBB9}"/>
              </a:ext>
            </a:extLst>
          </p:cNvPr>
          <p:cNvSpPr/>
          <p:nvPr/>
        </p:nvSpPr>
        <p:spPr>
          <a:xfrm>
            <a:off x="4831316" y="2628616"/>
            <a:ext cx="4985329" cy="4878652"/>
          </a:xfrm>
          <a:prstGeom prst="rect">
            <a:avLst/>
          </a:prstGeom>
          <a:solidFill>
            <a:srgbClr val="45DAFF">
              <a:alpha val="30196"/>
            </a:srgbClr>
          </a:solidFill>
          <a:ln w="28575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kumimoji="1" lang="ja-JP" altLang="en-US" sz="160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メンテナンス</a:t>
            </a:r>
            <a:r>
              <a:rPr kumimoji="1" lang="en-US" altLang="ja-JP" sz="16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_DB</a:t>
            </a:r>
            <a:r>
              <a:rPr kumimoji="1" lang="ja-JP" altLang="en-US" sz="16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直接メンテナンス機能</a:t>
            </a:r>
            <a:endParaRPr kumimoji="1" lang="en-US" altLang="ja-JP" sz="1600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57" name="Graphic 23">
            <a:extLst>
              <a:ext uri="{FF2B5EF4-FFF2-40B4-BE49-F238E27FC236}">
                <a16:creationId xmlns:a16="http://schemas.microsoft.com/office/drawing/2014/main" id="{904F4B45-6EA4-0D34-A3FA-2BE79F3B90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auto">
          <a:xfrm flipH="1">
            <a:off x="3268713" y="5633252"/>
            <a:ext cx="4699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8" name="直線矢印コネクタ 57">
            <a:extLst>
              <a:ext uri="{FF2B5EF4-FFF2-40B4-BE49-F238E27FC236}">
                <a16:creationId xmlns:a16="http://schemas.microsoft.com/office/drawing/2014/main" id="{3CD4D1AB-24CA-9435-9E5F-3E5482165129}"/>
              </a:ext>
            </a:extLst>
          </p:cNvPr>
          <p:cNvCxnSpPr>
            <a:cxnSpLocks/>
            <a:stCxn id="57" idx="1"/>
            <a:endCxn id="59" idx="1"/>
          </p:cNvCxnSpPr>
          <p:nvPr/>
        </p:nvCxnSpPr>
        <p:spPr>
          <a:xfrm>
            <a:off x="3738613" y="5868202"/>
            <a:ext cx="202229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9" name="Graphic 17">
            <a:extLst>
              <a:ext uri="{FF2B5EF4-FFF2-40B4-BE49-F238E27FC236}">
                <a16:creationId xmlns:a16="http://schemas.microsoft.com/office/drawing/2014/main" id="{7787A03C-3E81-1108-9B23-3A877B3CF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 bwMode="auto">
          <a:xfrm>
            <a:off x="5760911" y="5593882"/>
            <a:ext cx="548640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TextBox 9">
            <a:extLst>
              <a:ext uri="{FF2B5EF4-FFF2-40B4-BE49-F238E27FC236}">
                <a16:creationId xmlns:a16="http://schemas.microsoft.com/office/drawing/2014/main" id="{0BA6BCE9-7046-3C0A-D588-643B2342AB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3663" y="6147073"/>
            <a:ext cx="22431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Amazon API Gateway</a:t>
            </a:r>
          </a:p>
          <a:p>
            <a:pPr algn="ctr" eaLnBrk="1" hangingPunct="1"/>
            <a:r>
              <a:rPr lang="ja-JP" altLang="en-US" sz="10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バックエンド</a:t>
            </a:r>
            <a:r>
              <a:rPr lang="en-US" altLang="ja-JP" sz="10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API</a:t>
            </a:r>
            <a:endParaRPr lang="en-US" altLang="en-US" sz="1000" dirty="0"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  <p:cxnSp>
        <p:nvCxnSpPr>
          <p:cNvPr id="61" name="直線矢印コネクタ 120">
            <a:extLst>
              <a:ext uri="{FF2B5EF4-FFF2-40B4-BE49-F238E27FC236}">
                <a16:creationId xmlns:a16="http://schemas.microsoft.com/office/drawing/2014/main" id="{58FCE99E-D538-8D13-1A10-9691FD3B01CC}"/>
              </a:ext>
            </a:extLst>
          </p:cNvPr>
          <p:cNvCxnSpPr>
            <a:cxnSpLocks/>
            <a:stCxn id="59" idx="3"/>
            <a:endCxn id="89" idx="1"/>
          </p:cNvCxnSpPr>
          <p:nvPr/>
        </p:nvCxnSpPr>
        <p:spPr>
          <a:xfrm>
            <a:off x="6309551" y="5868202"/>
            <a:ext cx="10596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8" name="Rectangle 78">
            <a:extLst>
              <a:ext uri="{FF2B5EF4-FFF2-40B4-BE49-F238E27FC236}">
                <a16:creationId xmlns:a16="http://schemas.microsoft.com/office/drawing/2014/main" id="{42BA2A3B-286E-0B82-5D0B-9F6268329739}"/>
              </a:ext>
            </a:extLst>
          </p:cNvPr>
          <p:cNvSpPr/>
          <p:nvPr/>
        </p:nvSpPr>
        <p:spPr>
          <a:xfrm>
            <a:off x="4583187" y="2209982"/>
            <a:ext cx="9459079" cy="6985843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2920" tIns="9144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AWS Cloud</a:t>
            </a:r>
          </a:p>
        </p:txBody>
      </p:sp>
      <p:pic>
        <p:nvPicPr>
          <p:cNvPr id="71" name="Graphic 79">
            <a:extLst>
              <a:ext uri="{FF2B5EF4-FFF2-40B4-BE49-F238E27FC236}">
                <a16:creationId xmlns:a16="http://schemas.microsoft.com/office/drawing/2014/main" id="{D0191F86-F39E-42DB-51D4-F15E59F279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4583188" y="2208394"/>
            <a:ext cx="381000" cy="381000"/>
          </a:xfrm>
          <a:prstGeom prst="rect">
            <a:avLst/>
          </a:prstGeom>
        </p:spPr>
      </p:pic>
      <p:sp>
        <p:nvSpPr>
          <p:cNvPr id="72" name="Rectangle 86">
            <a:extLst>
              <a:ext uri="{FF2B5EF4-FFF2-40B4-BE49-F238E27FC236}">
                <a16:creationId xmlns:a16="http://schemas.microsoft.com/office/drawing/2014/main" id="{7B60638B-74BF-94B0-B7C8-10B52E21C3C3}"/>
              </a:ext>
            </a:extLst>
          </p:cNvPr>
          <p:cNvSpPr/>
          <p:nvPr/>
        </p:nvSpPr>
        <p:spPr>
          <a:xfrm>
            <a:off x="6793284" y="4533990"/>
            <a:ext cx="7022706" cy="2749229"/>
          </a:xfrm>
          <a:prstGeom prst="rect">
            <a:avLst/>
          </a:prstGeom>
          <a:noFill/>
          <a:ln w="15875">
            <a:solidFill>
              <a:srgbClr val="8C4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2920" tIns="9144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n w="0"/>
                <a:solidFill>
                  <a:schemeClr val="tx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Virtual private cloud (VPC)</a:t>
            </a:r>
          </a:p>
        </p:txBody>
      </p:sp>
      <p:pic>
        <p:nvPicPr>
          <p:cNvPr id="73" name="Graphic 87">
            <a:extLst>
              <a:ext uri="{FF2B5EF4-FFF2-40B4-BE49-F238E27FC236}">
                <a16:creationId xmlns:a16="http://schemas.microsoft.com/office/drawing/2014/main" id="{9B06BA4C-6BDC-FB76-9B67-1A2F173B80D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6793059" y="4538536"/>
            <a:ext cx="381000" cy="381000"/>
          </a:xfrm>
          <a:prstGeom prst="rect">
            <a:avLst/>
          </a:prstGeom>
        </p:spPr>
      </p:pic>
      <p:pic>
        <p:nvPicPr>
          <p:cNvPr id="74" name="Graphic 10">
            <a:extLst>
              <a:ext uri="{FF2B5EF4-FFF2-40B4-BE49-F238E27FC236}">
                <a16:creationId xmlns:a16="http://schemas.microsoft.com/office/drawing/2014/main" id="{A204E83F-F2B9-60A2-B778-C11618BABA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 bwMode="auto">
          <a:xfrm>
            <a:off x="5852351" y="6777399"/>
            <a:ext cx="36576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" name="TextBox 20">
            <a:extLst>
              <a:ext uri="{FF2B5EF4-FFF2-40B4-BE49-F238E27FC236}">
                <a16:creationId xmlns:a16="http://schemas.microsoft.com/office/drawing/2014/main" id="{9AEA1757-D91C-47E0-D555-D47BDE655F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9056" y="7156901"/>
            <a:ext cx="22923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AWS Lambda</a:t>
            </a:r>
          </a:p>
          <a:p>
            <a:pPr algn="ctr" eaLnBrk="1" hangingPunct="1"/>
            <a:r>
              <a:rPr lang="ja-JP" altLang="en-US" sz="8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認証トークン検証関数</a:t>
            </a:r>
            <a:endParaRPr lang="en-US" altLang="en-US" sz="800" dirty="0"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  <p:cxnSp>
        <p:nvCxnSpPr>
          <p:cNvPr id="76" name="直線矢印コネクタ 120">
            <a:extLst>
              <a:ext uri="{FF2B5EF4-FFF2-40B4-BE49-F238E27FC236}">
                <a16:creationId xmlns:a16="http://schemas.microsoft.com/office/drawing/2014/main" id="{9574F004-2064-F579-C4EB-F2F3035C5AA4}"/>
              </a:ext>
            </a:extLst>
          </p:cNvPr>
          <p:cNvCxnSpPr>
            <a:cxnSpLocks/>
            <a:stCxn id="60" idx="2"/>
            <a:endCxn id="74" idx="0"/>
          </p:cNvCxnSpPr>
          <p:nvPr/>
        </p:nvCxnSpPr>
        <p:spPr>
          <a:xfrm flipH="1">
            <a:off x="6035231" y="6547183"/>
            <a:ext cx="1" cy="2302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Connector: Elbow 109">
            <a:extLst>
              <a:ext uri="{FF2B5EF4-FFF2-40B4-BE49-F238E27FC236}">
                <a16:creationId xmlns:a16="http://schemas.microsoft.com/office/drawing/2014/main" id="{B5DD82E2-22D5-0E39-1F37-C7CDEE4F0A82}"/>
              </a:ext>
            </a:extLst>
          </p:cNvPr>
          <p:cNvCxnSpPr>
            <a:cxnSpLocks/>
            <a:stCxn id="57" idx="1"/>
            <a:endCxn id="99" idx="1"/>
          </p:cNvCxnSpPr>
          <p:nvPr/>
        </p:nvCxnSpPr>
        <p:spPr>
          <a:xfrm>
            <a:off x="3738613" y="5868202"/>
            <a:ext cx="1999633" cy="2474109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8" name="Graphic 8">
            <a:extLst>
              <a:ext uri="{FF2B5EF4-FFF2-40B4-BE49-F238E27FC236}">
                <a16:creationId xmlns:a16="http://schemas.microsoft.com/office/drawing/2014/main" id="{AFC81F83-6E7D-7B47-C11D-8DE5B8C4B0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 bwMode="auto">
          <a:xfrm>
            <a:off x="5852351" y="4754040"/>
            <a:ext cx="36576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" name="TextBox 11">
            <a:extLst>
              <a:ext uri="{FF2B5EF4-FFF2-40B4-BE49-F238E27FC236}">
                <a16:creationId xmlns:a16="http://schemas.microsoft.com/office/drawing/2014/main" id="{D8239B10-A221-9CD6-277B-75C3AA1FB5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0678" y="5097571"/>
            <a:ext cx="86910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AWS WAF</a:t>
            </a:r>
          </a:p>
          <a:p>
            <a:pPr algn="ctr" eaLnBrk="1" hangingPunct="1"/>
            <a:r>
              <a:rPr lang="en-US" altLang="en-US" sz="8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API</a:t>
            </a:r>
            <a:r>
              <a:rPr lang="ja-JP" altLang="en-US" sz="8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保護</a:t>
            </a:r>
            <a:endParaRPr lang="en-US" altLang="ja-JP" sz="800" dirty="0"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  <p:cxnSp>
        <p:nvCxnSpPr>
          <p:cNvPr id="80" name="直線矢印コネクタ 120">
            <a:extLst>
              <a:ext uri="{FF2B5EF4-FFF2-40B4-BE49-F238E27FC236}">
                <a16:creationId xmlns:a16="http://schemas.microsoft.com/office/drawing/2014/main" id="{EFEB6110-416B-6B22-D5EA-6FC6DE5735AE}"/>
              </a:ext>
            </a:extLst>
          </p:cNvPr>
          <p:cNvCxnSpPr>
            <a:cxnSpLocks/>
            <a:stCxn id="79" idx="2"/>
            <a:endCxn id="59" idx="0"/>
          </p:cNvCxnSpPr>
          <p:nvPr/>
        </p:nvCxnSpPr>
        <p:spPr>
          <a:xfrm>
            <a:off x="6035231" y="5436125"/>
            <a:ext cx="0" cy="1577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1" name="Graphic 7">
            <a:extLst>
              <a:ext uri="{FF2B5EF4-FFF2-40B4-BE49-F238E27FC236}">
                <a16:creationId xmlns:a16="http://schemas.microsoft.com/office/drawing/2014/main" id="{FE2136D0-D9B4-A735-4F24-03B346A90C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 bwMode="auto">
          <a:xfrm>
            <a:off x="10823301" y="5910798"/>
            <a:ext cx="548640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" name="TextBox 9">
            <a:extLst>
              <a:ext uri="{FF2B5EF4-FFF2-40B4-BE49-F238E27FC236}">
                <a16:creationId xmlns:a16="http://schemas.microsoft.com/office/drawing/2014/main" id="{75877E03-49E9-2E4C-11D2-87D9E0EAF5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4547" y="6469895"/>
            <a:ext cx="224313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Amazon Aurora</a:t>
            </a:r>
          </a:p>
          <a:p>
            <a:pPr algn="ctr" eaLnBrk="1" hangingPunct="1"/>
            <a:r>
              <a:rPr lang="ja-JP" altLang="en-US" sz="10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メンテナンス対象の</a:t>
            </a:r>
            <a:endParaRPr lang="en-US" altLang="ja-JP" sz="1000" dirty="0"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  <a:p>
            <a:pPr algn="ctr" eaLnBrk="1" hangingPunct="1"/>
            <a:r>
              <a:rPr lang="ja-JP" altLang="en-US" sz="10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データベース</a:t>
            </a:r>
            <a:endParaRPr lang="en-US" altLang="en-US" sz="1000" dirty="0"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  <p:sp>
        <p:nvSpPr>
          <p:cNvPr id="83" name="Rectangle 134">
            <a:extLst>
              <a:ext uri="{FF2B5EF4-FFF2-40B4-BE49-F238E27FC236}">
                <a16:creationId xmlns:a16="http://schemas.microsoft.com/office/drawing/2014/main" id="{3A33F633-2E27-AE41-EFC9-E7FF2EBB37E8}"/>
              </a:ext>
            </a:extLst>
          </p:cNvPr>
          <p:cNvSpPr/>
          <p:nvPr/>
        </p:nvSpPr>
        <p:spPr>
          <a:xfrm>
            <a:off x="9913047" y="4609521"/>
            <a:ext cx="3755161" cy="2521527"/>
          </a:xfrm>
          <a:prstGeom prst="rect">
            <a:avLst/>
          </a:prstGeom>
          <a:noFill/>
          <a:ln w="15875">
            <a:solidFill>
              <a:srgbClr val="7D899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200" dirty="0">
              <a:solidFill>
                <a:schemeClr val="tx1"/>
              </a:solidFill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  <p:sp>
        <p:nvSpPr>
          <p:cNvPr id="84" name="TextBox 20">
            <a:extLst>
              <a:ext uri="{FF2B5EF4-FFF2-40B4-BE49-F238E27FC236}">
                <a16:creationId xmlns:a16="http://schemas.microsoft.com/office/drawing/2014/main" id="{FD680040-7FAB-399E-51E0-31A7D8F838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8320" y="4636689"/>
            <a:ext cx="36018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ja-JP" altLang="en-US" sz="16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連携機能</a:t>
            </a:r>
            <a:endParaRPr lang="en-US" altLang="ja-JP" sz="1600" dirty="0"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  <p:sp>
        <p:nvSpPr>
          <p:cNvPr id="85" name="TextBox 20">
            <a:extLst>
              <a:ext uri="{FF2B5EF4-FFF2-40B4-BE49-F238E27FC236}">
                <a16:creationId xmlns:a16="http://schemas.microsoft.com/office/drawing/2014/main" id="{9AE7B935-A12B-5393-E438-A6F58358B6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00748" y="5394062"/>
            <a:ext cx="305009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ja-JP" sz="1200">
                <a:latin typeface="Amazon Ember"/>
                <a:ea typeface="Amazon Ember" panose="020B0603020204020204" pitchFamily="34" charset="0"/>
                <a:cs typeface="Amazon Ember" panose="020B0603020204020204" pitchFamily="34" charset="0"/>
              </a:rPr>
              <a:t>例</a:t>
            </a:r>
            <a:endParaRPr lang="en-US" sz="1200" dirty="0">
              <a:latin typeface="Amazon Ember"/>
              <a:ea typeface="Amazon Ember" panose="020B0603020204020204" pitchFamily="34" charset="0"/>
              <a:cs typeface="Amazon Ember" panose="020B0603020204020204" pitchFamily="34" charset="0"/>
            </a:endParaRPr>
          </a:p>
          <a:p>
            <a:pPr marL="285750" indent="-285750">
              <a:buFont typeface="Arial,Sans-Serif"/>
              <a:buChar char="•"/>
            </a:pPr>
            <a:r>
              <a:rPr lang="ja-JP" altLang="en-US" sz="1200">
                <a:latin typeface="Amazon Ember"/>
                <a:ea typeface="Amazon Ember" panose="020B0603020204020204" pitchFamily="34" charset="0"/>
                <a:cs typeface="Amazon Ember" panose="020B0603020204020204" pitchFamily="34" charset="0"/>
              </a:rPr>
              <a:t>申請・届出</a:t>
            </a:r>
            <a:r>
              <a:rPr lang="en-US" altLang="ja-JP" sz="1200" dirty="0">
                <a:latin typeface="Amazon Ember"/>
                <a:ea typeface="Amazon Ember" panose="020B0603020204020204" pitchFamily="34" charset="0"/>
                <a:cs typeface="Amazon Ember" panose="020B0603020204020204" pitchFamily="34" charset="0"/>
              </a:rPr>
              <a:t>_</a:t>
            </a:r>
            <a:r>
              <a:rPr lang="ja-JP" sz="1200">
                <a:latin typeface="Amazon Ember"/>
                <a:ea typeface="Amazon Ember" panose="020B0603020204020204" pitchFamily="34" charset="0"/>
                <a:cs typeface="Amazon Ember" panose="020B0603020204020204" pitchFamily="34" charset="0"/>
              </a:rPr>
              <a:t>申請・届出機能</a:t>
            </a:r>
            <a:endParaRPr lang="en-US" sz="1200" dirty="0">
              <a:latin typeface="Amazon Ember"/>
              <a:ea typeface="Amazon Ember" panose="020B0603020204020204" pitchFamily="34" charset="0"/>
              <a:cs typeface="Amazon Ember" panose="020B0603020204020204" pitchFamily="34" charset="0"/>
            </a:endParaRPr>
          </a:p>
          <a:p>
            <a:endParaRPr lang="ja-JP" altLang="en-US" sz="1200" dirty="0">
              <a:latin typeface="Amazon Ember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  <p:sp>
        <p:nvSpPr>
          <p:cNvPr id="86" name="TextBox 9">
            <a:extLst>
              <a:ext uri="{FF2B5EF4-FFF2-40B4-BE49-F238E27FC236}">
                <a16:creationId xmlns:a16="http://schemas.microsoft.com/office/drawing/2014/main" id="{E8A8FC59-2542-AA50-C10E-D871C7DFC7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72457" y="6467659"/>
            <a:ext cx="224313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Amazon </a:t>
            </a:r>
            <a:r>
              <a:rPr lang="en-US" altLang="en-US" sz="1000" dirty="0" err="1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DocumentDB</a:t>
            </a:r>
            <a:endParaRPr lang="en-US" altLang="en-US" sz="1000" dirty="0"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  <a:p>
            <a:pPr algn="ctr" eaLnBrk="1" hangingPunct="1"/>
            <a:r>
              <a:rPr lang="ja-JP" altLang="en-US" sz="10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メンテナンス対象の</a:t>
            </a:r>
            <a:endParaRPr lang="en-US" altLang="ja-JP" sz="1000" dirty="0"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  <a:p>
            <a:pPr algn="ctr" eaLnBrk="1" hangingPunct="1"/>
            <a:r>
              <a:rPr lang="ja-JP" altLang="en-US" sz="10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データベース</a:t>
            </a:r>
            <a:endParaRPr lang="en-US" altLang="en-US" sz="1000" dirty="0"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  <p:pic>
        <p:nvPicPr>
          <p:cNvPr id="87" name="Graphic 18">
            <a:extLst>
              <a:ext uri="{FF2B5EF4-FFF2-40B4-BE49-F238E27FC236}">
                <a16:creationId xmlns:a16="http://schemas.microsoft.com/office/drawing/2014/main" id="{C3C1F790-7C91-5828-5827-DB4B4DDF1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 bwMode="auto">
          <a:xfrm>
            <a:off x="12189930" y="5910798"/>
            <a:ext cx="548640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" name="TextBox 19">
            <a:extLst>
              <a:ext uri="{FF2B5EF4-FFF2-40B4-BE49-F238E27FC236}">
                <a16:creationId xmlns:a16="http://schemas.microsoft.com/office/drawing/2014/main" id="{49C203F2-A37A-2A6B-CCDC-E4F706C02E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9147" y="6177172"/>
            <a:ext cx="17173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Network Load Balancer</a:t>
            </a:r>
          </a:p>
          <a:p>
            <a:pPr algn="ctr" eaLnBrk="1" hangingPunct="1"/>
            <a:r>
              <a:rPr lang="ja-JP" altLang="en-US" sz="10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動的コンテンツ配信</a:t>
            </a:r>
            <a:endParaRPr lang="en-US" altLang="en-US" sz="1000" dirty="0"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  <p:pic>
        <p:nvPicPr>
          <p:cNvPr id="89" name="Graphic 48">
            <a:extLst>
              <a:ext uri="{FF2B5EF4-FFF2-40B4-BE49-F238E27FC236}">
                <a16:creationId xmlns:a16="http://schemas.microsoft.com/office/drawing/2014/main" id="{645E6537-A312-ECD1-4B56-577E2D08210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369238" y="5639602"/>
            <a:ext cx="457200" cy="457200"/>
          </a:xfrm>
          <a:prstGeom prst="rect">
            <a:avLst/>
          </a:prstGeom>
        </p:spPr>
      </p:pic>
      <p:pic>
        <p:nvPicPr>
          <p:cNvPr id="90" name="Graphic 18">
            <a:extLst>
              <a:ext uri="{FF2B5EF4-FFF2-40B4-BE49-F238E27FC236}">
                <a16:creationId xmlns:a16="http://schemas.microsoft.com/office/drawing/2014/main" id="{30A2972D-14B1-C6B8-DC74-91B9C1978D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/>
        </p:blipFill>
        <p:spPr bwMode="auto">
          <a:xfrm>
            <a:off x="8878182" y="5593882"/>
            <a:ext cx="548640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" name="TextBox 19">
            <a:extLst>
              <a:ext uri="{FF2B5EF4-FFF2-40B4-BE49-F238E27FC236}">
                <a16:creationId xmlns:a16="http://schemas.microsoft.com/office/drawing/2014/main" id="{0403E495-BB4D-6211-4C54-44B12E1AF5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3812" y="6177172"/>
            <a:ext cx="171738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Amazon ECS(</a:t>
            </a:r>
            <a:r>
              <a:rPr lang="en-US" altLang="en-US" sz="1000" dirty="0" err="1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Fargate</a:t>
            </a:r>
            <a:r>
              <a:rPr lang="en-US" altLang="en-US" sz="10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)</a:t>
            </a:r>
          </a:p>
          <a:p>
            <a:pPr algn="ctr"/>
            <a:r>
              <a:rPr lang="ja-JP" altLang="en-US" sz="10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メンテナンス操作実行</a:t>
            </a:r>
            <a:endParaRPr lang="en-US" altLang="ja-JP" sz="1000" dirty="0"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  <a:p>
            <a:pPr algn="ctr" eaLnBrk="1" hangingPunct="1"/>
            <a:r>
              <a:rPr lang="ja-JP" altLang="en-US" sz="10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サーバー</a:t>
            </a:r>
            <a:endParaRPr lang="en-US" altLang="en-US" sz="1000" dirty="0"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  <p:cxnSp>
        <p:nvCxnSpPr>
          <p:cNvPr id="92" name="直線矢印コネクタ 120">
            <a:extLst>
              <a:ext uri="{FF2B5EF4-FFF2-40B4-BE49-F238E27FC236}">
                <a16:creationId xmlns:a16="http://schemas.microsoft.com/office/drawing/2014/main" id="{99D68E35-51BD-4CBE-0C6A-7E9878B970E9}"/>
              </a:ext>
            </a:extLst>
          </p:cNvPr>
          <p:cNvCxnSpPr>
            <a:cxnSpLocks/>
            <a:stCxn id="89" idx="3"/>
            <a:endCxn id="90" idx="1"/>
          </p:cNvCxnSpPr>
          <p:nvPr/>
        </p:nvCxnSpPr>
        <p:spPr>
          <a:xfrm>
            <a:off x="7826438" y="5868202"/>
            <a:ext cx="105174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直線矢印コネクタ 120">
            <a:extLst>
              <a:ext uri="{FF2B5EF4-FFF2-40B4-BE49-F238E27FC236}">
                <a16:creationId xmlns:a16="http://schemas.microsoft.com/office/drawing/2014/main" id="{9E96424C-5A29-6375-456F-FBA6747A8BE4}"/>
              </a:ext>
            </a:extLst>
          </p:cNvPr>
          <p:cNvCxnSpPr>
            <a:cxnSpLocks/>
            <a:stCxn id="90" idx="3"/>
            <a:endCxn id="83" idx="1"/>
          </p:cNvCxnSpPr>
          <p:nvPr/>
        </p:nvCxnSpPr>
        <p:spPr>
          <a:xfrm>
            <a:off x="9426822" y="5868202"/>
            <a:ext cx="486225" cy="20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4" name="Rectangle 65">
            <a:extLst>
              <a:ext uri="{FF2B5EF4-FFF2-40B4-BE49-F238E27FC236}">
                <a16:creationId xmlns:a16="http://schemas.microsoft.com/office/drawing/2014/main" id="{07DC5986-C8CC-8816-CCDA-BD91F057EF02}"/>
              </a:ext>
            </a:extLst>
          </p:cNvPr>
          <p:cNvSpPr/>
          <p:nvPr/>
        </p:nvSpPr>
        <p:spPr>
          <a:xfrm>
            <a:off x="10188027" y="2638850"/>
            <a:ext cx="3731270" cy="1327123"/>
          </a:xfrm>
          <a:prstGeom prst="rect">
            <a:avLst/>
          </a:prstGeom>
          <a:noFill/>
          <a:ln w="15875">
            <a:solidFill>
              <a:srgbClr val="7D899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200" dirty="0">
              <a:solidFill>
                <a:schemeClr val="tx1"/>
              </a:solidFill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  <p:sp>
        <p:nvSpPr>
          <p:cNvPr id="95" name="TextBox 20">
            <a:extLst>
              <a:ext uri="{FF2B5EF4-FFF2-40B4-BE49-F238E27FC236}">
                <a16:creationId xmlns:a16="http://schemas.microsoft.com/office/drawing/2014/main" id="{74F02712-ED2B-D97C-D972-F1D16943C3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80203" y="2970103"/>
            <a:ext cx="210215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ja-JP" altLang="en-US" sz="12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例</a:t>
            </a:r>
            <a:endParaRPr lang="en-US" altLang="ja-JP" sz="1200" dirty="0"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ja-JP" sz="12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CI/CD_CI/CD</a:t>
            </a:r>
            <a:r>
              <a:rPr lang="ja-JP" altLang="en-US" sz="12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パイプライン機能</a:t>
            </a:r>
            <a:endParaRPr lang="en-US" altLang="ja-JP" sz="1200" dirty="0"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ja-JP" altLang="en-US" sz="120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構成管理</a:t>
            </a:r>
            <a:r>
              <a:rPr lang="en-US" altLang="ja-JP" sz="12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_</a:t>
            </a:r>
            <a:r>
              <a:rPr lang="ja-JP" altLang="en-US" sz="120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システム</a:t>
            </a:r>
            <a:r>
              <a:rPr lang="ja-JP" altLang="en-US" sz="12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構成管理機能</a:t>
            </a:r>
            <a:endParaRPr lang="en-US" altLang="ja-JP" sz="1200" dirty="0"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  <p:sp>
        <p:nvSpPr>
          <p:cNvPr id="96" name="TextBox 20">
            <a:extLst>
              <a:ext uri="{FF2B5EF4-FFF2-40B4-BE49-F238E27FC236}">
                <a16:creationId xmlns:a16="http://schemas.microsoft.com/office/drawing/2014/main" id="{D08A0133-2AE0-355F-B20B-0E4D348AF7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47309" y="2826542"/>
            <a:ext cx="164524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ja-JP" altLang="en-US" sz="16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連携機能</a:t>
            </a:r>
          </a:p>
          <a:p>
            <a:endParaRPr lang="ja-JP" altLang="en-US" sz="1600" dirty="0"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  <p:sp>
        <p:nvSpPr>
          <p:cNvPr id="97" name="TextBox 2">
            <a:extLst>
              <a:ext uri="{FF2B5EF4-FFF2-40B4-BE49-F238E27FC236}">
                <a16:creationId xmlns:a16="http://schemas.microsoft.com/office/drawing/2014/main" id="{61D49A7B-8B5F-CAA3-DE97-DF4A789BEB60}"/>
              </a:ext>
            </a:extLst>
          </p:cNvPr>
          <p:cNvSpPr txBox="1"/>
          <p:nvPr/>
        </p:nvSpPr>
        <p:spPr>
          <a:xfrm>
            <a:off x="10247309" y="3160130"/>
            <a:ext cx="1807285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ja-JP" altLang="en-US" sz="1100" dirty="0">
                <a:latin typeface="Amazon Ember"/>
                <a:ea typeface="Meiryo" panose="020B0604030504040204" pitchFamily="34" charset="-128"/>
                <a:cs typeface="Amazon Ember" panose="020B0603020204020204" pitchFamily="34" charset="0"/>
              </a:rPr>
              <a:t>バックエンドで起動するサーバー環境を構築する</a:t>
            </a:r>
          </a:p>
        </p:txBody>
      </p:sp>
      <p:cxnSp>
        <p:nvCxnSpPr>
          <p:cNvPr id="98" name="Connector: Elbow 12">
            <a:extLst>
              <a:ext uri="{FF2B5EF4-FFF2-40B4-BE49-F238E27FC236}">
                <a16:creationId xmlns:a16="http://schemas.microsoft.com/office/drawing/2014/main" id="{8CAE7677-8134-A6D5-F543-BA7E911A6814}"/>
              </a:ext>
            </a:extLst>
          </p:cNvPr>
          <p:cNvCxnSpPr>
            <a:cxnSpLocks/>
            <a:stCxn id="94" idx="2"/>
            <a:endCxn id="90" idx="0"/>
          </p:cNvCxnSpPr>
          <p:nvPr/>
        </p:nvCxnSpPr>
        <p:spPr>
          <a:xfrm rot="5400000">
            <a:off x="9789128" y="3329347"/>
            <a:ext cx="1627909" cy="2901160"/>
          </a:xfrm>
          <a:prstGeom prst="bentConnector3">
            <a:avLst>
              <a:gd name="adj1" fmla="val 30078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9" name="Rectangle 115">
            <a:extLst>
              <a:ext uri="{FF2B5EF4-FFF2-40B4-BE49-F238E27FC236}">
                <a16:creationId xmlns:a16="http://schemas.microsoft.com/office/drawing/2014/main" id="{BA09BB12-17F2-938B-A975-50E01C57516B}"/>
              </a:ext>
            </a:extLst>
          </p:cNvPr>
          <p:cNvSpPr/>
          <p:nvPr/>
        </p:nvSpPr>
        <p:spPr>
          <a:xfrm>
            <a:off x="5738246" y="7823977"/>
            <a:ext cx="3365811" cy="1036667"/>
          </a:xfrm>
          <a:prstGeom prst="rect">
            <a:avLst/>
          </a:prstGeom>
          <a:noFill/>
          <a:ln w="15875">
            <a:solidFill>
              <a:srgbClr val="7D899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200" dirty="0">
              <a:solidFill>
                <a:schemeClr val="tx1"/>
              </a:solidFill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  <p:sp>
        <p:nvSpPr>
          <p:cNvPr id="100" name="TextBox 20">
            <a:extLst>
              <a:ext uri="{FF2B5EF4-FFF2-40B4-BE49-F238E27FC236}">
                <a16:creationId xmlns:a16="http://schemas.microsoft.com/office/drawing/2014/main" id="{B3170036-658E-D818-52BE-5A10C0AA5D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9965" y="7960021"/>
            <a:ext cx="175017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ja-JP" altLang="en-US" sz="1600" dirty="0">
                <a:latin typeface="Amazon Ember"/>
                <a:ea typeface="Amazon Ember" panose="020B0603020204020204" pitchFamily="34" charset="0"/>
                <a:cs typeface="Amazon Ember" panose="020B0603020204020204" pitchFamily="34" charset="0"/>
              </a:rPr>
              <a:t>連携機能</a:t>
            </a:r>
            <a:endParaRPr lang="en-US" altLang="ja-JP" sz="1600" dirty="0">
              <a:latin typeface="Amazon Ember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  <p:sp>
        <p:nvSpPr>
          <p:cNvPr id="101" name="TextBox 20">
            <a:extLst>
              <a:ext uri="{FF2B5EF4-FFF2-40B4-BE49-F238E27FC236}">
                <a16:creationId xmlns:a16="http://schemas.microsoft.com/office/drawing/2014/main" id="{4741852F-F34C-CEBA-6B44-888F8ADAC3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3313" y="8049150"/>
            <a:ext cx="172327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ja-JP" altLang="en-US" sz="12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例</a:t>
            </a:r>
            <a:endParaRPr lang="en-US" altLang="ja-JP" sz="1200" dirty="0"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ja-JP" altLang="en-US" sz="120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利用者認証</a:t>
            </a:r>
            <a:r>
              <a:rPr lang="en-US" altLang="ja-JP" sz="12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_</a:t>
            </a:r>
            <a:r>
              <a:rPr lang="ja-JP" altLang="en-US" sz="120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ユーザ</a:t>
            </a:r>
            <a:r>
              <a:rPr lang="ja-JP" altLang="en-US" sz="12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認証機能（職員向け）</a:t>
            </a:r>
            <a:endParaRPr lang="en-US" altLang="ja-JP" sz="1200" dirty="0"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  <p:sp>
        <p:nvSpPr>
          <p:cNvPr id="102" name="TextBox 2">
            <a:extLst>
              <a:ext uri="{FF2B5EF4-FFF2-40B4-BE49-F238E27FC236}">
                <a16:creationId xmlns:a16="http://schemas.microsoft.com/office/drawing/2014/main" id="{33E950AE-6A42-2DA4-FAC1-239A68EDB1B6}"/>
              </a:ext>
            </a:extLst>
          </p:cNvPr>
          <p:cNvSpPr txBox="1"/>
          <p:nvPr/>
        </p:nvSpPr>
        <p:spPr>
          <a:xfrm>
            <a:off x="5789965" y="8286177"/>
            <a:ext cx="1807285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ja-JP" altLang="en-US" sz="1100" dirty="0">
                <a:latin typeface="Amazon Ember"/>
                <a:ea typeface="Meiryo" panose="020B0604030504040204" pitchFamily="34" charset="-128"/>
                <a:cs typeface="Amazon Ember" panose="020B0603020204020204" pitchFamily="34" charset="0"/>
              </a:rPr>
              <a:t>ユーザ認証を行い認証トークンを発行する</a:t>
            </a:r>
          </a:p>
        </p:txBody>
      </p:sp>
      <p:sp>
        <p:nvSpPr>
          <p:cNvPr id="103" name="TextBox 2">
            <a:extLst>
              <a:ext uri="{FF2B5EF4-FFF2-40B4-BE49-F238E27FC236}">
                <a16:creationId xmlns:a16="http://schemas.microsoft.com/office/drawing/2014/main" id="{004A7730-3059-0BD8-5F27-97D0457D1C12}"/>
              </a:ext>
            </a:extLst>
          </p:cNvPr>
          <p:cNvSpPr txBox="1"/>
          <p:nvPr/>
        </p:nvSpPr>
        <p:spPr>
          <a:xfrm>
            <a:off x="10203559" y="4993434"/>
            <a:ext cx="3233763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ja-JP" altLang="en-US" sz="1100" dirty="0">
                <a:latin typeface="Amazon Ember"/>
                <a:ea typeface="Meiryo" panose="020B0604030504040204" pitchFamily="34" charset="-128"/>
                <a:cs typeface="Amazon Ember" panose="020B0603020204020204" pitchFamily="34" charset="0"/>
              </a:rPr>
              <a:t>メンテナンス操作対象データベースを持つ機能</a:t>
            </a:r>
          </a:p>
        </p:txBody>
      </p:sp>
      <p:sp>
        <p:nvSpPr>
          <p:cNvPr id="104" name="Oval 28">
            <a:extLst>
              <a:ext uri="{FF2B5EF4-FFF2-40B4-BE49-F238E27FC236}">
                <a16:creationId xmlns:a16="http://schemas.microsoft.com/office/drawing/2014/main" id="{58223751-5AC3-0C4F-9702-889FE2F8B878}"/>
              </a:ext>
            </a:extLst>
          </p:cNvPr>
          <p:cNvSpPr>
            <a:spLocks noChangeAspect="1"/>
          </p:cNvSpPr>
          <p:nvPr/>
        </p:nvSpPr>
        <p:spPr bwMode="auto">
          <a:xfrm>
            <a:off x="7093993" y="3139928"/>
            <a:ext cx="329184" cy="329184"/>
          </a:xfrm>
          <a:prstGeom prst="ellipse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bg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1</a:t>
            </a:r>
          </a:p>
        </p:txBody>
      </p:sp>
      <p:pic>
        <p:nvPicPr>
          <p:cNvPr id="105" name="Graphic 19">
            <a:extLst>
              <a:ext uri="{FF2B5EF4-FFF2-40B4-BE49-F238E27FC236}">
                <a16:creationId xmlns:a16="http://schemas.microsoft.com/office/drawing/2014/main" id="{E6578028-DECD-9EF6-80D9-6D44C0DC64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/>
        </p:blipFill>
        <p:spPr bwMode="auto">
          <a:xfrm>
            <a:off x="5759416" y="3487718"/>
            <a:ext cx="548640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" name="TextBox 11">
            <a:extLst>
              <a:ext uri="{FF2B5EF4-FFF2-40B4-BE49-F238E27FC236}">
                <a16:creationId xmlns:a16="http://schemas.microsoft.com/office/drawing/2014/main" id="{2B41669D-9AF0-BB93-CA29-ACAFF5A9DD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8341" y="4033443"/>
            <a:ext cx="229235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10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Amazon CloudFront</a:t>
            </a:r>
          </a:p>
          <a:p>
            <a:pPr algn="ctr"/>
            <a:r>
              <a:rPr lang="en-US" altLang="ja-JP" sz="10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DB</a:t>
            </a:r>
            <a:r>
              <a:rPr lang="ja-JP" altLang="en-US" sz="10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メンテナンス用</a:t>
            </a:r>
            <a:r>
              <a:rPr lang="en-US" altLang="ja-JP" sz="10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Web</a:t>
            </a:r>
            <a:r>
              <a:rPr lang="ja-JP" altLang="en-US" sz="10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アプリ</a:t>
            </a:r>
            <a:endParaRPr lang="en-US" altLang="ja-JP" sz="1000" dirty="0"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  <a:p>
            <a:pPr algn="ctr"/>
            <a:r>
              <a:rPr lang="ja-JP" altLang="en-US" sz="10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配信</a:t>
            </a:r>
            <a:r>
              <a:rPr lang="en-US" altLang="ja-JP" sz="10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CDN</a:t>
            </a:r>
          </a:p>
        </p:txBody>
      </p:sp>
      <p:pic>
        <p:nvPicPr>
          <p:cNvPr id="107" name="Graphic 8">
            <a:extLst>
              <a:ext uri="{FF2B5EF4-FFF2-40B4-BE49-F238E27FC236}">
                <a16:creationId xmlns:a16="http://schemas.microsoft.com/office/drawing/2014/main" id="{94A18231-B903-543F-C55B-F90678572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/>
        </p:blipFill>
        <p:spPr bwMode="auto">
          <a:xfrm>
            <a:off x="8152200" y="3487718"/>
            <a:ext cx="548640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" name="TextBox 9">
            <a:extLst>
              <a:ext uri="{FF2B5EF4-FFF2-40B4-BE49-F238E27FC236}">
                <a16:creationId xmlns:a16="http://schemas.microsoft.com/office/drawing/2014/main" id="{B196882B-45D1-5FD2-C6AF-42F1EAD2D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6539" y="4033005"/>
            <a:ext cx="223996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10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Amazon S3</a:t>
            </a:r>
          </a:p>
          <a:p>
            <a:pPr algn="ctr"/>
            <a:r>
              <a:rPr lang="en-US" altLang="ja-JP" sz="10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DB</a:t>
            </a:r>
            <a:r>
              <a:rPr lang="ja-JP" altLang="en-US" sz="10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メンテナンス用</a:t>
            </a:r>
            <a:r>
              <a:rPr lang="en-US" altLang="ja-JP" sz="10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Web</a:t>
            </a:r>
            <a:r>
              <a:rPr lang="ja-JP" altLang="en-US" sz="10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アプリ配信ストレージ</a:t>
            </a:r>
          </a:p>
        </p:txBody>
      </p:sp>
      <p:cxnSp>
        <p:nvCxnSpPr>
          <p:cNvPr id="109" name="直線矢印コネクタ 120">
            <a:extLst>
              <a:ext uri="{FF2B5EF4-FFF2-40B4-BE49-F238E27FC236}">
                <a16:creationId xmlns:a16="http://schemas.microsoft.com/office/drawing/2014/main" id="{CCCF6917-A316-CE8E-2E85-D13BD7B0E039}"/>
              </a:ext>
            </a:extLst>
          </p:cNvPr>
          <p:cNvCxnSpPr>
            <a:cxnSpLocks/>
            <a:stCxn id="105" idx="3"/>
            <a:endCxn id="107" idx="1"/>
          </p:cNvCxnSpPr>
          <p:nvPr/>
        </p:nvCxnSpPr>
        <p:spPr>
          <a:xfrm>
            <a:off x="6308056" y="3762038"/>
            <a:ext cx="184414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0" name="Graphic 8">
            <a:extLst>
              <a:ext uri="{FF2B5EF4-FFF2-40B4-BE49-F238E27FC236}">
                <a16:creationId xmlns:a16="http://schemas.microsoft.com/office/drawing/2014/main" id="{BE8A6AEC-B7C9-219E-C33F-8DAB1704FD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 bwMode="auto">
          <a:xfrm>
            <a:off x="5845737" y="2676212"/>
            <a:ext cx="36576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" name="TextBox 11">
            <a:extLst>
              <a:ext uri="{FF2B5EF4-FFF2-40B4-BE49-F238E27FC236}">
                <a16:creationId xmlns:a16="http://schemas.microsoft.com/office/drawing/2014/main" id="{3A978375-CDD0-73C6-4018-97C2B7984B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3014" y="3004499"/>
            <a:ext cx="117120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AWS WAF</a:t>
            </a:r>
          </a:p>
          <a:p>
            <a:pPr algn="ctr" eaLnBrk="1" hangingPunct="1"/>
            <a:r>
              <a:rPr lang="ja-JP" altLang="en-US" sz="8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フロントエンド保護</a:t>
            </a:r>
            <a:endParaRPr lang="en-US" altLang="ja-JP" sz="800" dirty="0"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  <p:cxnSp>
        <p:nvCxnSpPr>
          <p:cNvPr id="112" name="直線矢印コネクタ 120">
            <a:extLst>
              <a:ext uri="{FF2B5EF4-FFF2-40B4-BE49-F238E27FC236}">
                <a16:creationId xmlns:a16="http://schemas.microsoft.com/office/drawing/2014/main" id="{A2EE0B70-8E61-880B-E6A7-4F551FC25EFA}"/>
              </a:ext>
            </a:extLst>
          </p:cNvPr>
          <p:cNvCxnSpPr>
            <a:cxnSpLocks/>
            <a:stCxn id="111" idx="2"/>
            <a:endCxn id="105" idx="0"/>
          </p:cNvCxnSpPr>
          <p:nvPr/>
        </p:nvCxnSpPr>
        <p:spPr>
          <a:xfrm>
            <a:off x="6028617" y="3343053"/>
            <a:ext cx="5119" cy="1446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3" name="Connector: Elbow 12">
            <a:extLst>
              <a:ext uri="{FF2B5EF4-FFF2-40B4-BE49-F238E27FC236}">
                <a16:creationId xmlns:a16="http://schemas.microsoft.com/office/drawing/2014/main" id="{F365020B-06C9-DC26-2626-1262BF48DDC7}"/>
              </a:ext>
            </a:extLst>
          </p:cNvPr>
          <p:cNvCxnSpPr>
            <a:cxnSpLocks/>
            <a:stCxn id="57" idx="1"/>
            <a:endCxn id="105" idx="1"/>
          </p:cNvCxnSpPr>
          <p:nvPr/>
        </p:nvCxnSpPr>
        <p:spPr>
          <a:xfrm flipV="1">
            <a:off x="3738613" y="3762038"/>
            <a:ext cx="2020803" cy="2106164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1" name="Rectangle 115">
            <a:extLst>
              <a:ext uri="{FF2B5EF4-FFF2-40B4-BE49-F238E27FC236}">
                <a16:creationId xmlns:a16="http://schemas.microsoft.com/office/drawing/2014/main" id="{61AC4541-B3E7-FE88-F1E8-D81998D3665E}"/>
              </a:ext>
            </a:extLst>
          </p:cNvPr>
          <p:cNvSpPr/>
          <p:nvPr/>
        </p:nvSpPr>
        <p:spPr>
          <a:xfrm>
            <a:off x="9866086" y="7405194"/>
            <a:ext cx="3969192" cy="1451375"/>
          </a:xfrm>
          <a:prstGeom prst="rect">
            <a:avLst/>
          </a:prstGeom>
          <a:noFill/>
          <a:ln w="15875">
            <a:solidFill>
              <a:srgbClr val="7D899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200" dirty="0">
              <a:solidFill>
                <a:schemeClr val="tx1"/>
              </a:solidFill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  <p:sp>
        <p:nvSpPr>
          <p:cNvPr id="122" name="TextBox 20">
            <a:extLst>
              <a:ext uri="{FF2B5EF4-FFF2-40B4-BE49-F238E27FC236}">
                <a16:creationId xmlns:a16="http://schemas.microsoft.com/office/drawing/2014/main" id="{8C4E9832-52CF-EAE6-B994-63C2FAF2C5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17805" y="7447398"/>
            <a:ext cx="175017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ja-JP" altLang="en-US" sz="1600" dirty="0">
                <a:latin typeface="Amazon Ember"/>
                <a:ea typeface="Amazon Ember" panose="020B0603020204020204" pitchFamily="34" charset="0"/>
                <a:cs typeface="Amazon Ember" panose="020B0603020204020204" pitchFamily="34" charset="0"/>
              </a:rPr>
              <a:t>連携機能</a:t>
            </a:r>
            <a:endParaRPr lang="en-US" altLang="ja-JP" sz="1600" dirty="0">
              <a:latin typeface="Amazon Ember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  <p:sp>
        <p:nvSpPr>
          <p:cNvPr id="123" name="TextBox 20">
            <a:extLst>
              <a:ext uri="{FF2B5EF4-FFF2-40B4-BE49-F238E27FC236}">
                <a16:creationId xmlns:a16="http://schemas.microsoft.com/office/drawing/2014/main" id="{56B3F48E-2415-56FF-E58A-0D1170A111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73928" y="7551282"/>
            <a:ext cx="172327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ja-JP" altLang="en-US" sz="12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例</a:t>
            </a:r>
            <a:endParaRPr lang="en-US" altLang="ja-JP" sz="1200" dirty="0"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ja-JP" altLang="en-US" sz="120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ログ管理</a:t>
            </a:r>
            <a:r>
              <a:rPr lang="en-US" altLang="ja-JP" sz="12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_</a:t>
            </a:r>
            <a:r>
              <a:rPr lang="ja-JP" altLang="en-US" sz="120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ログ</a:t>
            </a:r>
            <a:r>
              <a:rPr lang="ja-JP" altLang="en-US" sz="12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管理機能</a:t>
            </a:r>
            <a:endParaRPr lang="en-US" altLang="ja-JP" sz="1200" dirty="0"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  <p:sp>
        <p:nvSpPr>
          <p:cNvPr id="124" name="TextBox 2">
            <a:extLst>
              <a:ext uri="{FF2B5EF4-FFF2-40B4-BE49-F238E27FC236}">
                <a16:creationId xmlns:a16="http://schemas.microsoft.com/office/drawing/2014/main" id="{9E2E5052-D833-E149-2CAE-AF54E1FC9998}"/>
              </a:ext>
            </a:extLst>
          </p:cNvPr>
          <p:cNvSpPr txBox="1"/>
          <p:nvPr/>
        </p:nvSpPr>
        <p:spPr>
          <a:xfrm>
            <a:off x="9917805" y="7773554"/>
            <a:ext cx="2362504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ja-JP" altLang="en-US" sz="1100" dirty="0">
                <a:latin typeface="Amazon Ember"/>
                <a:ea typeface="Meiryo" panose="020B0604030504040204" pitchFamily="34" charset="-128"/>
                <a:cs typeface="Amazon Ember" panose="020B0603020204020204" pitchFamily="34" charset="0"/>
              </a:rPr>
              <a:t>操作ログ及び監査ログを保管する</a:t>
            </a:r>
          </a:p>
        </p:txBody>
      </p:sp>
      <p:pic>
        <p:nvPicPr>
          <p:cNvPr id="125" name="Graphic 17">
            <a:extLst>
              <a:ext uri="{FF2B5EF4-FFF2-40B4-BE49-F238E27FC236}">
                <a16:creationId xmlns:a16="http://schemas.microsoft.com/office/drawing/2014/main" id="{8DCE79D9-C295-8432-167C-C4289BC6A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/>
        </p:blipFill>
        <p:spPr bwMode="auto">
          <a:xfrm>
            <a:off x="10573014" y="8026203"/>
            <a:ext cx="403398" cy="403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" name="TextBox 9">
            <a:extLst>
              <a:ext uri="{FF2B5EF4-FFF2-40B4-BE49-F238E27FC236}">
                <a16:creationId xmlns:a16="http://schemas.microsoft.com/office/drawing/2014/main" id="{E7EF4FF9-7BDE-DDD1-259E-1434ED9A2D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3145" y="8407498"/>
            <a:ext cx="22431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Amazon CloudWatch Logs</a:t>
            </a:r>
          </a:p>
          <a:p>
            <a:pPr algn="ctr" eaLnBrk="1" hangingPunct="1"/>
            <a:r>
              <a:rPr lang="en-US" altLang="en-US" sz="1000" dirty="0" err="1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ログ監視</a:t>
            </a:r>
            <a:endParaRPr lang="en-US" altLang="en-US" sz="1000" dirty="0"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  <p:cxnSp>
        <p:nvCxnSpPr>
          <p:cNvPr id="128" name="Connector: Elbow 12">
            <a:extLst>
              <a:ext uri="{FF2B5EF4-FFF2-40B4-BE49-F238E27FC236}">
                <a16:creationId xmlns:a16="http://schemas.microsoft.com/office/drawing/2014/main" id="{42B6AC3D-0CFD-8ADB-6A7C-2DDC3F6ACA2F}"/>
              </a:ext>
            </a:extLst>
          </p:cNvPr>
          <p:cNvCxnSpPr>
            <a:cxnSpLocks/>
            <a:stCxn id="91" idx="2"/>
            <a:endCxn id="125" idx="1"/>
          </p:cNvCxnSpPr>
          <p:nvPr/>
        </p:nvCxnSpPr>
        <p:spPr>
          <a:xfrm rot="16200000" flipH="1">
            <a:off x="9114392" y="6769280"/>
            <a:ext cx="1496732" cy="1420511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9" name="Connector: Elbow 12">
            <a:extLst>
              <a:ext uri="{FF2B5EF4-FFF2-40B4-BE49-F238E27FC236}">
                <a16:creationId xmlns:a16="http://schemas.microsoft.com/office/drawing/2014/main" id="{83FCF8EA-03C1-5AA6-EBA8-696ACB1C8C84}"/>
              </a:ext>
            </a:extLst>
          </p:cNvPr>
          <p:cNvCxnSpPr>
            <a:cxnSpLocks/>
            <a:stCxn id="83" idx="2"/>
            <a:endCxn id="125" idx="3"/>
          </p:cNvCxnSpPr>
          <p:nvPr/>
        </p:nvCxnSpPr>
        <p:spPr>
          <a:xfrm rot="5400000">
            <a:off x="10835093" y="7272367"/>
            <a:ext cx="1096854" cy="814216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0" name="TextBox 12">
            <a:extLst>
              <a:ext uri="{FF2B5EF4-FFF2-40B4-BE49-F238E27FC236}">
                <a16:creationId xmlns:a16="http://schemas.microsoft.com/office/drawing/2014/main" id="{9A74FAFE-734D-B74E-DCC0-5AC7D5AB68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3498" y="6145772"/>
            <a:ext cx="664814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1200" dirty="0" err="1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運用者</a:t>
            </a:r>
            <a:endParaRPr lang="en-US" altLang="en-US" sz="1200" dirty="0">
              <a:latin typeface="Meiryo UI" panose="020B0604030504040204" pitchFamily="34" charset="-128"/>
              <a:ea typeface="Meiryo UI" panose="020B060403050404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7864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72673991-03FC-BF42-D552-54E336873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/>
              <a:t>5-2-20-1</a:t>
            </a:r>
            <a:r>
              <a:rPr kumimoji="1" lang="en-US" altLang="ja-JP" dirty="0"/>
              <a:t>. </a:t>
            </a:r>
            <a:r>
              <a:rPr kumimoji="1" lang="ja-JP" altLang="en-US" dirty="0"/>
              <a:t>メンテナンス</a:t>
            </a:r>
            <a:r>
              <a:rPr kumimoji="1" lang="en-US" altLang="ja-JP" dirty="0"/>
              <a:t>_DB</a:t>
            </a:r>
            <a:r>
              <a:rPr kumimoji="1" lang="ja-JP" altLang="en-US" dirty="0"/>
              <a:t>直接メンテナンス機能</a:t>
            </a:r>
            <a:br>
              <a:rPr kumimoji="1" lang="en-US" altLang="ja-JP" dirty="0"/>
            </a:br>
            <a:r>
              <a:rPr kumimoji="1" lang="ja-JP" altLang="en-US" sz="3600" dirty="0"/>
              <a:t>（パターン</a:t>
            </a:r>
            <a:r>
              <a:rPr kumimoji="1" lang="en-US" altLang="ja-JP" sz="3600" dirty="0"/>
              <a:t>3 </a:t>
            </a:r>
            <a:r>
              <a:rPr kumimoji="1" lang="ja-JP" altLang="en-US" sz="3600" dirty="0"/>
              <a:t>非定常作業、</a:t>
            </a:r>
            <a:r>
              <a:rPr kumimoji="1" lang="en-US" altLang="ja-JP" sz="3600" dirty="0"/>
              <a:t>AWS</a:t>
            </a:r>
            <a:r>
              <a:rPr kumimoji="1" lang="ja-JP" altLang="en-US" sz="3600" dirty="0"/>
              <a:t>コンソール</a:t>
            </a:r>
            <a:r>
              <a:rPr kumimoji="1" lang="en-US" altLang="ja-JP" sz="3600" dirty="0"/>
              <a:t>+SSM</a:t>
            </a:r>
            <a:r>
              <a:rPr kumimoji="1" lang="ja-JP" altLang="en-US" sz="3600" dirty="0"/>
              <a:t>を介した</a:t>
            </a:r>
            <a:r>
              <a:rPr kumimoji="1" lang="en-US" altLang="ja-JP" sz="3600" dirty="0"/>
              <a:t>EC2</a:t>
            </a:r>
            <a:r>
              <a:rPr kumimoji="1" lang="ja-JP" altLang="en-US" sz="3600" dirty="0"/>
              <a:t>経由での操作）</a:t>
            </a: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F45AAC74-471F-41F3-E5B6-70E3E1BC2FB2}"/>
              </a:ext>
            </a:extLst>
          </p:cNvPr>
          <p:cNvGrpSpPr/>
          <p:nvPr/>
        </p:nvGrpSpPr>
        <p:grpSpPr>
          <a:xfrm>
            <a:off x="3348991" y="2182600"/>
            <a:ext cx="11302681" cy="6987431"/>
            <a:chOff x="388924" y="656338"/>
            <a:chExt cx="11302681" cy="6987431"/>
          </a:xfrm>
        </p:grpSpPr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F43E3416-5A69-8C0C-548E-E2810188FCFB}"/>
                </a:ext>
              </a:extLst>
            </p:cNvPr>
            <p:cNvSpPr/>
            <p:nvPr/>
          </p:nvSpPr>
          <p:spPr>
            <a:xfrm>
              <a:off x="3127294" y="1563191"/>
              <a:ext cx="3906231" cy="4865315"/>
            </a:xfrm>
            <a:prstGeom prst="rect">
              <a:avLst/>
            </a:prstGeom>
            <a:solidFill>
              <a:srgbClr val="45DAFF">
                <a:alpha val="30196"/>
              </a:srgbClr>
            </a:solidFill>
            <a:ln w="28575">
              <a:noFill/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/>
              <a:r>
                <a:rPr kumimoji="1" lang="ja-JP" altLang="en-US" sz="1600">
                  <a:solidFill>
                    <a:schemeClr val="tx1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メンテナンス</a:t>
              </a:r>
              <a:r>
                <a:rPr kumimoji="1" lang="en-US" altLang="ja-JP" sz="1600" dirty="0">
                  <a:solidFill>
                    <a:schemeClr val="tx1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_DB</a:t>
              </a:r>
              <a:r>
                <a:rPr kumimoji="1" lang="ja-JP" altLang="en-US" sz="1600" dirty="0">
                  <a:solidFill>
                    <a:schemeClr val="tx1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直接メンテナンス機能</a:t>
              </a:r>
              <a:endParaRPr kumimoji="1" lang="en-US" altLang="ja-JP" sz="16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endParaRPr>
            </a:p>
          </p:txBody>
        </p:sp>
        <p:sp>
          <p:nvSpPr>
            <p:cNvPr id="5" name="TextBox 12">
              <a:extLst>
                <a:ext uri="{FF2B5EF4-FFF2-40B4-BE49-F238E27FC236}">
                  <a16:creationId xmlns:a16="http://schemas.microsoft.com/office/drawing/2014/main" id="{7658098E-FDF7-5982-5B17-97489B37E5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8924" y="3520057"/>
              <a:ext cx="664814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US" altLang="en-US" sz="1200" dirty="0" err="1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運用者</a:t>
              </a:r>
              <a:endParaRPr lang="en-US" altLang="en-US" sz="12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endParaRPr>
            </a:p>
          </p:txBody>
        </p:sp>
        <p:pic>
          <p:nvPicPr>
            <p:cNvPr id="6" name="Graphic 23">
              <a:extLst>
                <a:ext uri="{FF2B5EF4-FFF2-40B4-BE49-F238E27FC236}">
                  <a16:creationId xmlns:a16="http://schemas.microsoft.com/office/drawing/2014/main" id="{389CE9FA-68F9-2DCE-F1ED-8C2F4A3B1D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 bwMode="auto">
            <a:xfrm flipH="1">
              <a:off x="485593" y="3101670"/>
              <a:ext cx="469900" cy="469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7" name="直線矢印コネクタ 6">
              <a:extLst>
                <a:ext uri="{FF2B5EF4-FFF2-40B4-BE49-F238E27FC236}">
                  <a16:creationId xmlns:a16="http://schemas.microsoft.com/office/drawing/2014/main" id="{912C5B0A-6E5B-306B-10CE-39709267E8DA}"/>
                </a:ext>
              </a:extLst>
            </p:cNvPr>
            <p:cNvCxnSpPr>
              <a:cxnSpLocks/>
              <a:stCxn id="6" idx="1"/>
              <a:endCxn id="27" idx="1"/>
            </p:cNvCxnSpPr>
            <p:nvPr/>
          </p:nvCxnSpPr>
          <p:spPr>
            <a:xfrm>
              <a:off x="955493" y="3336620"/>
              <a:ext cx="2780012" cy="207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" name="Rectangle 78">
              <a:extLst>
                <a:ext uri="{FF2B5EF4-FFF2-40B4-BE49-F238E27FC236}">
                  <a16:creationId xmlns:a16="http://schemas.microsoft.com/office/drawing/2014/main" id="{E365DBC7-1224-B6C7-CF8B-F015A641FDC7}"/>
                </a:ext>
              </a:extLst>
            </p:cNvPr>
            <p:cNvSpPr/>
            <p:nvPr/>
          </p:nvSpPr>
          <p:spPr>
            <a:xfrm>
              <a:off x="2729686" y="657926"/>
              <a:ext cx="8961919" cy="6985843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2920" tIns="9144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chemeClr val="tx1"/>
                  </a:solidFill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AWS Cloud</a:t>
              </a:r>
            </a:p>
          </p:txBody>
        </p:sp>
        <p:pic>
          <p:nvPicPr>
            <p:cNvPr id="9" name="Graphic 79">
              <a:extLst>
                <a:ext uri="{FF2B5EF4-FFF2-40B4-BE49-F238E27FC236}">
                  <a16:creationId xmlns:a16="http://schemas.microsoft.com/office/drawing/2014/main" id="{E0E53C2C-8FBD-243D-1E21-6549D72B25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2717748" y="656338"/>
              <a:ext cx="381000" cy="381000"/>
            </a:xfrm>
            <a:prstGeom prst="rect">
              <a:avLst/>
            </a:prstGeom>
          </p:spPr>
        </p:pic>
        <p:sp>
          <p:nvSpPr>
            <p:cNvPr id="10" name="Rectangle 86">
              <a:extLst>
                <a:ext uri="{FF2B5EF4-FFF2-40B4-BE49-F238E27FC236}">
                  <a16:creationId xmlns:a16="http://schemas.microsoft.com/office/drawing/2014/main" id="{C8EBEA57-51AE-BE05-85EB-A2BAB9FDFBAC}"/>
                </a:ext>
              </a:extLst>
            </p:cNvPr>
            <p:cNvSpPr/>
            <p:nvPr/>
          </p:nvSpPr>
          <p:spPr>
            <a:xfrm>
              <a:off x="4811952" y="2002408"/>
              <a:ext cx="6220918" cy="2666923"/>
            </a:xfrm>
            <a:prstGeom prst="rect">
              <a:avLst/>
            </a:prstGeom>
            <a:noFill/>
            <a:ln w="15875">
              <a:solidFill>
                <a:srgbClr val="8C4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2920" tIns="9144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ln w="0"/>
                  <a:solidFill>
                    <a:schemeClr val="tx1"/>
                  </a:solidFill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Virtual private cloud (VPC)</a:t>
              </a:r>
            </a:p>
          </p:txBody>
        </p:sp>
        <p:pic>
          <p:nvPicPr>
            <p:cNvPr id="11" name="Graphic 87">
              <a:extLst>
                <a:ext uri="{FF2B5EF4-FFF2-40B4-BE49-F238E27FC236}">
                  <a16:creationId xmlns:a16="http://schemas.microsoft.com/office/drawing/2014/main" id="{36A3FA81-7523-5672-1F34-5D17D7140A6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>
              <a:off x="4820734" y="2006954"/>
              <a:ext cx="381000" cy="381000"/>
            </a:xfrm>
            <a:prstGeom prst="rect">
              <a:avLst/>
            </a:prstGeom>
          </p:spPr>
        </p:pic>
        <p:pic>
          <p:nvPicPr>
            <p:cNvPr id="12" name="Graphic 7">
              <a:extLst>
                <a:ext uri="{FF2B5EF4-FFF2-40B4-BE49-F238E27FC236}">
                  <a16:creationId xmlns:a16="http://schemas.microsoft.com/office/drawing/2014/main" id="{A05D1D6B-0A1B-A3F3-69B1-10F6FE2600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/>
          </p:blipFill>
          <p:spPr bwMode="auto">
            <a:xfrm>
              <a:off x="8040181" y="3379216"/>
              <a:ext cx="548640" cy="548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9">
              <a:extLst>
                <a:ext uri="{FF2B5EF4-FFF2-40B4-BE49-F238E27FC236}">
                  <a16:creationId xmlns:a16="http://schemas.microsoft.com/office/drawing/2014/main" id="{6024F855-E535-58F4-591E-42D1CCC884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21427" y="3938313"/>
              <a:ext cx="2243137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000" dirty="0"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Amazon Aurora</a:t>
              </a:r>
            </a:p>
            <a:p>
              <a:pPr algn="ctr" eaLnBrk="1" hangingPunct="1"/>
              <a:r>
                <a:rPr lang="ja-JP" altLang="en-US" sz="1000" dirty="0"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メンテナンス対象の</a:t>
              </a:r>
              <a:endParaRPr lang="en-US" altLang="ja-JP" sz="10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endParaRPr>
            </a:p>
            <a:p>
              <a:pPr algn="ctr" eaLnBrk="1" hangingPunct="1"/>
              <a:r>
                <a:rPr lang="ja-JP" altLang="en-US" sz="1000" dirty="0"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データベース</a:t>
              </a:r>
              <a:endParaRPr lang="en-US" altLang="en-US" sz="10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endParaRPr>
            </a:p>
          </p:txBody>
        </p:sp>
        <p:sp>
          <p:nvSpPr>
            <p:cNvPr id="14" name="Rectangle 134">
              <a:extLst>
                <a:ext uri="{FF2B5EF4-FFF2-40B4-BE49-F238E27FC236}">
                  <a16:creationId xmlns:a16="http://schemas.microsoft.com/office/drawing/2014/main" id="{2BEFBAAF-E426-C20F-DC07-6347798FC979}"/>
                </a:ext>
              </a:extLst>
            </p:cNvPr>
            <p:cNvSpPr/>
            <p:nvPr/>
          </p:nvSpPr>
          <p:spPr>
            <a:xfrm>
              <a:off x="7129927" y="2077939"/>
              <a:ext cx="3755161" cy="2521527"/>
            </a:xfrm>
            <a:prstGeom prst="rect">
              <a:avLst/>
            </a:prstGeom>
            <a:noFill/>
            <a:ln w="15875">
              <a:solidFill>
                <a:srgbClr val="7D899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1200" dirty="0">
                <a:solidFill>
                  <a:schemeClr val="tx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endParaRPr>
            </a:p>
          </p:txBody>
        </p:sp>
        <p:sp>
          <p:nvSpPr>
            <p:cNvPr id="15" name="TextBox 20">
              <a:extLst>
                <a:ext uri="{FF2B5EF4-FFF2-40B4-BE49-F238E27FC236}">
                  <a16:creationId xmlns:a16="http://schemas.microsoft.com/office/drawing/2014/main" id="{21132F7F-FD1B-62B0-3728-FB10CBAD34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15200" y="2105107"/>
              <a:ext cx="360181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ja-JP" altLang="en-US" sz="1600" dirty="0"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連携機能</a:t>
              </a:r>
              <a:endParaRPr lang="en-US" altLang="ja-JP" sz="16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endParaRPr>
            </a:p>
          </p:txBody>
        </p:sp>
        <p:sp>
          <p:nvSpPr>
            <p:cNvPr id="16" name="TextBox 20">
              <a:extLst>
                <a:ext uri="{FF2B5EF4-FFF2-40B4-BE49-F238E27FC236}">
                  <a16:creationId xmlns:a16="http://schemas.microsoft.com/office/drawing/2014/main" id="{E64F8C77-0966-A5A5-47E7-A8B995AEFD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17628" y="2862480"/>
              <a:ext cx="305009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ja-JP" sz="1200" dirty="0">
                  <a:latin typeface="Amazon Ember"/>
                  <a:ea typeface="Amazon Ember" panose="020B0603020204020204" pitchFamily="34" charset="0"/>
                  <a:cs typeface="Amazon Ember" panose="020B0603020204020204" pitchFamily="34" charset="0"/>
                </a:rPr>
                <a:t>例</a:t>
              </a:r>
              <a:endParaRPr lang="en-US" sz="1200" dirty="0">
                <a:latin typeface="Amazon Ember"/>
                <a:ea typeface="Amazon Ember" panose="020B0603020204020204" pitchFamily="34" charset="0"/>
                <a:cs typeface="Amazon Ember" panose="020B0603020204020204" pitchFamily="34" charset="0"/>
              </a:endParaRPr>
            </a:p>
            <a:p>
              <a:pPr marL="285750" indent="-285750">
                <a:buFont typeface="Arial,Sans-Serif"/>
                <a:buChar char="•"/>
              </a:pPr>
              <a:r>
                <a:rPr lang="ja-JP" altLang="en-US" sz="1200">
                  <a:latin typeface="Amazon Ember"/>
                  <a:ea typeface="Amazon Ember" panose="020B0603020204020204" pitchFamily="34" charset="0"/>
                  <a:cs typeface="Amazon Ember" panose="020B0603020204020204" pitchFamily="34" charset="0"/>
                </a:rPr>
                <a:t>申請・届出</a:t>
              </a:r>
              <a:r>
                <a:rPr lang="en-US" altLang="ja-JP" sz="1200" dirty="0">
                  <a:latin typeface="Amazon Ember"/>
                  <a:ea typeface="Amazon Ember" panose="020B0603020204020204" pitchFamily="34" charset="0"/>
                  <a:cs typeface="Amazon Ember" panose="020B0603020204020204" pitchFamily="34" charset="0"/>
                </a:rPr>
                <a:t>_</a:t>
              </a:r>
              <a:r>
                <a:rPr lang="ja-JP" sz="1200">
                  <a:latin typeface="Amazon Ember"/>
                  <a:ea typeface="Amazon Ember" panose="020B0603020204020204" pitchFamily="34" charset="0"/>
                  <a:cs typeface="Amazon Ember" panose="020B0603020204020204" pitchFamily="34" charset="0"/>
                </a:rPr>
                <a:t>申請</a:t>
              </a:r>
              <a:r>
                <a:rPr lang="ja-JP" sz="1200" dirty="0">
                  <a:latin typeface="Amazon Ember"/>
                  <a:ea typeface="Amazon Ember" panose="020B0603020204020204" pitchFamily="34" charset="0"/>
                  <a:cs typeface="Amazon Ember" panose="020B0603020204020204" pitchFamily="34" charset="0"/>
                </a:rPr>
                <a:t>・届出機能</a:t>
              </a:r>
              <a:endParaRPr lang="en-US" sz="1200" dirty="0">
                <a:latin typeface="Amazon Ember"/>
                <a:ea typeface="Amazon Ember" panose="020B0603020204020204" pitchFamily="34" charset="0"/>
                <a:cs typeface="Amazon Ember" panose="020B0603020204020204" pitchFamily="34" charset="0"/>
              </a:endParaRPr>
            </a:p>
            <a:p>
              <a:endParaRPr lang="ja-JP" altLang="en-US" sz="1200" dirty="0">
                <a:latin typeface="Amazon Ember"/>
                <a:ea typeface="Amazon Ember" panose="020B0603020204020204" pitchFamily="34" charset="0"/>
                <a:cs typeface="Amazon Ember" panose="020B0603020204020204" pitchFamily="34" charset="0"/>
              </a:endParaRPr>
            </a:p>
          </p:txBody>
        </p:sp>
        <p:sp>
          <p:nvSpPr>
            <p:cNvPr id="17" name="TextBox 9">
              <a:extLst>
                <a:ext uri="{FF2B5EF4-FFF2-40B4-BE49-F238E27FC236}">
                  <a16:creationId xmlns:a16="http://schemas.microsoft.com/office/drawing/2014/main" id="{4938A3CE-45EC-4106-E3A1-14B50EDB4C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89337" y="3936077"/>
              <a:ext cx="2243137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000" dirty="0"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Amazon </a:t>
              </a:r>
              <a:r>
                <a:rPr lang="en-US" altLang="en-US" sz="1000" dirty="0" err="1"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DocumentDB</a:t>
              </a:r>
              <a:endParaRPr lang="en-US" altLang="en-US" sz="10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endParaRPr>
            </a:p>
            <a:p>
              <a:pPr algn="ctr" eaLnBrk="1" hangingPunct="1"/>
              <a:r>
                <a:rPr lang="ja-JP" altLang="en-US" sz="1000" dirty="0"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メンテナンス対象の</a:t>
              </a:r>
              <a:endParaRPr lang="en-US" altLang="ja-JP" sz="10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endParaRPr>
            </a:p>
            <a:p>
              <a:pPr algn="ctr" eaLnBrk="1" hangingPunct="1"/>
              <a:r>
                <a:rPr lang="ja-JP" altLang="en-US" sz="1000" dirty="0"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データベース</a:t>
              </a:r>
              <a:endParaRPr lang="en-US" altLang="en-US" sz="10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endParaRPr>
            </a:p>
          </p:txBody>
        </p:sp>
        <p:pic>
          <p:nvPicPr>
            <p:cNvPr id="18" name="Graphic 18">
              <a:extLst>
                <a:ext uri="{FF2B5EF4-FFF2-40B4-BE49-F238E27FC236}">
                  <a16:creationId xmlns:a16="http://schemas.microsoft.com/office/drawing/2014/main" id="{0541F077-1A2B-7BC8-9526-6C27589B10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/>
          </p:blipFill>
          <p:spPr bwMode="auto">
            <a:xfrm>
              <a:off x="9406810" y="3379216"/>
              <a:ext cx="548640" cy="548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9" name="直線矢印コネクタ 120">
              <a:extLst>
                <a:ext uri="{FF2B5EF4-FFF2-40B4-BE49-F238E27FC236}">
                  <a16:creationId xmlns:a16="http://schemas.microsoft.com/office/drawing/2014/main" id="{9DE3FFA6-BE37-CB41-51A5-9A04F8DA4123}"/>
                </a:ext>
              </a:extLst>
            </p:cNvPr>
            <p:cNvCxnSpPr>
              <a:cxnSpLocks/>
              <a:stCxn id="20" idx="3"/>
              <a:endCxn id="14" idx="1"/>
            </p:cNvCxnSpPr>
            <p:nvPr/>
          </p:nvCxnSpPr>
          <p:spPr>
            <a:xfrm>
              <a:off x="6267480" y="3335108"/>
              <a:ext cx="862447" cy="359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20" name="Graphic 5">
              <a:extLst>
                <a:ext uri="{FF2B5EF4-FFF2-40B4-BE49-F238E27FC236}">
                  <a16:creationId xmlns:a16="http://schemas.microsoft.com/office/drawing/2014/main" id="{A69BC3D1-D0D1-05E1-C2FB-8C4D9410B5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/>
          </p:blipFill>
          <p:spPr bwMode="auto">
            <a:xfrm>
              <a:off x="5710166" y="3056451"/>
              <a:ext cx="557314" cy="557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TextBox 6">
              <a:extLst>
                <a:ext uri="{FF2B5EF4-FFF2-40B4-BE49-F238E27FC236}">
                  <a16:creationId xmlns:a16="http://schemas.microsoft.com/office/drawing/2014/main" id="{C240459F-F93A-06C6-6FDE-7E28402373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54555" y="3682922"/>
              <a:ext cx="2268537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000" dirty="0"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Amazon Elastic Compute Cloud</a:t>
              </a:r>
            </a:p>
            <a:p>
              <a:pPr algn="ctr" eaLnBrk="1" hangingPunct="1"/>
              <a:r>
                <a:rPr lang="ja-JP" altLang="en-US" sz="1000" dirty="0"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メンテナンス操作実行</a:t>
              </a:r>
              <a:endParaRPr lang="en-US" altLang="ja-JP" sz="10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endParaRPr>
            </a:p>
            <a:p>
              <a:pPr algn="ctr" eaLnBrk="1" hangingPunct="1"/>
              <a:r>
                <a:rPr lang="ja-JP" altLang="en-US" sz="1000" dirty="0"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サーバー</a:t>
              </a:r>
              <a:endParaRPr lang="en-US" altLang="ja-JP" sz="10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endParaRPr>
            </a:p>
            <a:p>
              <a:pPr algn="ctr" eaLnBrk="1" hangingPunct="1"/>
              <a:r>
                <a:rPr lang="ja-JP" altLang="en-US" sz="1000" dirty="0"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（</a:t>
              </a:r>
              <a:r>
                <a:rPr lang="en-US" altLang="ja-JP" sz="1000" dirty="0"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DB</a:t>
              </a:r>
              <a:r>
                <a:rPr lang="ja-JP" altLang="en-US" sz="1000" dirty="0"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クライアントツール）</a:t>
              </a:r>
              <a:endParaRPr lang="en-US" altLang="en-US" sz="10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endParaRPr>
            </a:p>
          </p:txBody>
        </p:sp>
        <p:sp>
          <p:nvSpPr>
            <p:cNvPr id="22" name="TextBox 11">
              <a:extLst>
                <a:ext uri="{FF2B5EF4-FFF2-40B4-BE49-F238E27FC236}">
                  <a16:creationId xmlns:a16="http://schemas.microsoft.com/office/drawing/2014/main" id="{49D0017E-D69C-EE4A-A5CB-FCBEEC9757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17930" y="3606347"/>
              <a:ext cx="2292350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000" dirty="0"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AWS Systems Manager</a:t>
              </a:r>
            </a:p>
            <a:p>
              <a:pPr algn="ctr" eaLnBrk="1" hangingPunct="1"/>
              <a:r>
                <a:rPr lang="ja-JP" altLang="en-US" sz="1000" dirty="0"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サーバ接続用</a:t>
              </a:r>
              <a:endParaRPr lang="en-US" altLang="ja-JP" sz="10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endParaRPr>
            </a:p>
            <a:p>
              <a:pPr algn="ctr" eaLnBrk="1" hangingPunct="1"/>
              <a:r>
                <a:rPr lang="ja-JP" altLang="en-US" sz="1000" dirty="0"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セッションマネージャー</a:t>
              </a:r>
              <a:endParaRPr lang="en-US" altLang="en-US" sz="10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endParaRPr>
            </a:p>
          </p:txBody>
        </p:sp>
        <p:cxnSp>
          <p:nvCxnSpPr>
            <p:cNvPr id="23" name="直線矢印コネクタ 120">
              <a:extLst>
                <a:ext uri="{FF2B5EF4-FFF2-40B4-BE49-F238E27FC236}">
                  <a16:creationId xmlns:a16="http://schemas.microsoft.com/office/drawing/2014/main" id="{D6796D5E-24D2-9333-AB55-2C50F1D93CF2}"/>
                </a:ext>
              </a:extLst>
            </p:cNvPr>
            <p:cNvCxnSpPr>
              <a:cxnSpLocks/>
              <a:stCxn id="27" idx="3"/>
              <a:endCxn id="20" idx="1"/>
            </p:cNvCxnSpPr>
            <p:nvPr/>
          </p:nvCxnSpPr>
          <p:spPr>
            <a:xfrm flipV="1">
              <a:off x="4192705" y="3335108"/>
              <a:ext cx="1517461" cy="359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24" name="Graphic 7">
              <a:extLst>
                <a:ext uri="{FF2B5EF4-FFF2-40B4-BE49-F238E27FC236}">
                  <a16:creationId xmlns:a16="http://schemas.microsoft.com/office/drawing/2014/main" id="{6B92FF3C-40C9-CDE1-EA1C-35FACCC59A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/>
          </p:blipFill>
          <p:spPr bwMode="auto">
            <a:xfrm>
              <a:off x="1705650" y="3053537"/>
              <a:ext cx="560231" cy="560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TextBox 11">
              <a:extLst>
                <a:ext uri="{FF2B5EF4-FFF2-40B4-BE49-F238E27FC236}">
                  <a16:creationId xmlns:a16="http://schemas.microsoft.com/office/drawing/2014/main" id="{55FEAAE3-86E6-C2B7-61B2-7E22F55E5E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0095" y="3619108"/>
              <a:ext cx="257134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US" altLang="en-US" sz="1000" dirty="0"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AWS Management Console</a:t>
              </a:r>
            </a:p>
            <a:p>
              <a:pPr algn="ctr"/>
              <a:r>
                <a:rPr lang="ja-JP" altLang="en-US" sz="1000" dirty="0"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セッションマネージャー接続操作</a:t>
              </a:r>
              <a:endParaRPr lang="en-US" altLang="en-US" sz="10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endParaRPr>
            </a:p>
          </p:txBody>
        </p:sp>
        <p:sp>
          <p:nvSpPr>
            <p:cNvPr id="26" name="TextBox 2">
              <a:extLst>
                <a:ext uri="{FF2B5EF4-FFF2-40B4-BE49-F238E27FC236}">
                  <a16:creationId xmlns:a16="http://schemas.microsoft.com/office/drawing/2014/main" id="{33372256-9550-00B3-D980-D4D2884ACE63}"/>
                </a:ext>
              </a:extLst>
            </p:cNvPr>
            <p:cNvSpPr txBox="1"/>
            <p:nvPr/>
          </p:nvSpPr>
          <p:spPr>
            <a:xfrm>
              <a:off x="7420439" y="2461852"/>
              <a:ext cx="3233763" cy="26161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ja-JP" altLang="en-US" sz="1100" dirty="0">
                  <a:latin typeface="Amazon Ember"/>
                  <a:ea typeface="Meiryo" panose="020B0604030504040204" pitchFamily="34" charset="-128"/>
                  <a:cs typeface="Amazon Ember" panose="020B0603020204020204" pitchFamily="34" charset="0"/>
                </a:rPr>
                <a:t>メンテナンス操作対象データベースを持つ機能</a:t>
              </a:r>
            </a:p>
          </p:txBody>
        </p:sp>
        <p:pic>
          <p:nvPicPr>
            <p:cNvPr id="27" name="Graphic 49">
              <a:extLst>
                <a:ext uri="{FF2B5EF4-FFF2-40B4-BE49-F238E27FC236}">
                  <a16:creationId xmlns:a16="http://schemas.microsoft.com/office/drawing/2014/main" id="{B979DD4C-3965-41A5-1812-7D0565C807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3735505" y="3110098"/>
              <a:ext cx="457200" cy="457200"/>
            </a:xfrm>
            <a:prstGeom prst="rect">
              <a:avLst/>
            </a:prstGeom>
          </p:spPr>
        </p:pic>
        <p:sp>
          <p:nvSpPr>
            <p:cNvPr id="32" name="Rectangle 115">
              <a:extLst>
                <a:ext uri="{FF2B5EF4-FFF2-40B4-BE49-F238E27FC236}">
                  <a16:creationId xmlns:a16="http://schemas.microsoft.com/office/drawing/2014/main" id="{F0B0B17F-F17C-B0C9-A542-1ECC659192F2}"/>
                </a:ext>
              </a:extLst>
            </p:cNvPr>
            <p:cNvSpPr/>
            <p:nvPr/>
          </p:nvSpPr>
          <p:spPr>
            <a:xfrm>
              <a:off x="7082966" y="4929310"/>
              <a:ext cx="4450332" cy="1494555"/>
            </a:xfrm>
            <a:prstGeom prst="rect">
              <a:avLst/>
            </a:prstGeom>
            <a:noFill/>
            <a:ln w="15875">
              <a:solidFill>
                <a:srgbClr val="7D899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1200" dirty="0">
                <a:solidFill>
                  <a:schemeClr val="tx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endParaRPr>
            </a:p>
          </p:txBody>
        </p:sp>
        <p:sp>
          <p:nvSpPr>
            <p:cNvPr id="33" name="TextBox 20">
              <a:extLst>
                <a:ext uri="{FF2B5EF4-FFF2-40B4-BE49-F238E27FC236}">
                  <a16:creationId xmlns:a16="http://schemas.microsoft.com/office/drawing/2014/main" id="{8E56DA98-EE54-A7F7-F4F1-65D7063B55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34685" y="4971514"/>
              <a:ext cx="175017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ja-JP" altLang="en-US" sz="1600" dirty="0">
                  <a:latin typeface="Amazon Ember"/>
                  <a:ea typeface="Amazon Ember" panose="020B0603020204020204" pitchFamily="34" charset="0"/>
                  <a:cs typeface="Amazon Ember" panose="020B0603020204020204" pitchFamily="34" charset="0"/>
                </a:rPr>
                <a:t>連携機能</a:t>
              </a:r>
              <a:endParaRPr lang="en-US" altLang="ja-JP" sz="1600" dirty="0">
                <a:latin typeface="Amazon Ember"/>
                <a:ea typeface="Amazon Ember" panose="020B0603020204020204" pitchFamily="34" charset="0"/>
                <a:cs typeface="Amazon Ember" panose="020B0603020204020204" pitchFamily="34" charset="0"/>
              </a:endParaRPr>
            </a:p>
          </p:txBody>
        </p:sp>
        <p:sp>
          <p:nvSpPr>
            <p:cNvPr id="34" name="TextBox 20">
              <a:extLst>
                <a:ext uri="{FF2B5EF4-FFF2-40B4-BE49-F238E27FC236}">
                  <a16:creationId xmlns:a16="http://schemas.microsoft.com/office/drawing/2014/main" id="{D8C92BA9-9071-35BC-CE94-FBB9DB346C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59879" y="5576693"/>
              <a:ext cx="1723271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ja-JP" altLang="en-US" sz="1200" dirty="0"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例</a:t>
              </a:r>
              <a:endParaRPr lang="en-US" altLang="ja-JP" sz="12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endParaRPr>
            </a:p>
            <a:p>
              <a:pPr marL="285750" indent="-285750" eaLnBrk="1" hangingPunct="1">
                <a:buFont typeface="Arial" panose="020B0604020202020204" pitchFamily="34" charset="0"/>
                <a:buChar char="•"/>
              </a:pPr>
              <a:r>
                <a:rPr lang="ja-JP" altLang="en-US" sz="1200"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ログ管理</a:t>
              </a:r>
              <a:r>
                <a:rPr lang="en-US" altLang="ja-JP" sz="1200" dirty="0"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_</a:t>
              </a:r>
              <a:r>
                <a:rPr lang="ja-JP" altLang="en-US" sz="1200"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ログ</a:t>
              </a:r>
              <a:r>
                <a:rPr lang="ja-JP" altLang="en-US" sz="1200" dirty="0"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管理機能</a:t>
              </a:r>
              <a:endParaRPr lang="en-US" altLang="ja-JP" sz="12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endParaRPr>
            </a:p>
          </p:txBody>
        </p:sp>
        <p:sp>
          <p:nvSpPr>
            <p:cNvPr id="35" name="TextBox 2">
              <a:extLst>
                <a:ext uri="{FF2B5EF4-FFF2-40B4-BE49-F238E27FC236}">
                  <a16:creationId xmlns:a16="http://schemas.microsoft.com/office/drawing/2014/main" id="{540B25A2-C101-1C85-CD10-E4E0A976505E}"/>
                </a:ext>
              </a:extLst>
            </p:cNvPr>
            <p:cNvSpPr txBox="1"/>
            <p:nvPr/>
          </p:nvSpPr>
          <p:spPr>
            <a:xfrm>
              <a:off x="7120015" y="5292780"/>
              <a:ext cx="2377174" cy="26161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ja-JP" altLang="en-US" sz="1100" dirty="0">
                  <a:latin typeface="Amazon Ember"/>
                  <a:ea typeface="Meiryo" panose="020B0604030504040204" pitchFamily="34" charset="-128"/>
                  <a:cs typeface="Amazon Ember" panose="020B0603020204020204" pitchFamily="34" charset="0"/>
                </a:rPr>
                <a:t>操作ログ及び監査ログを保管する</a:t>
              </a:r>
            </a:p>
          </p:txBody>
        </p:sp>
        <p:pic>
          <p:nvPicPr>
            <p:cNvPr id="36" name="Graphic 17">
              <a:extLst>
                <a:ext uri="{FF2B5EF4-FFF2-40B4-BE49-F238E27FC236}">
                  <a16:creationId xmlns:a16="http://schemas.microsoft.com/office/drawing/2014/main" id="{61F65E34-B386-FCA5-D0C8-CE3852C77B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rcRect/>
            <a:stretch/>
          </p:blipFill>
          <p:spPr bwMode="auto">
            <a:xfrm>
              <a:off x="9368046" y="5495116"/>
              <a:ext cx="403398" cy="403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TextBox 9">
              <a:extLst>
                <a:ext uri="{FF2B5EF4-FFF2-40B4-BE49-F238E27FC236}">
                  <a16:creationId xmlns:a16="http://schemas.microsoft.com/office/drawing/2014/main" id="{142214AF-D881-277B-7751-97CE3F7F4D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48177" y="5876411"/>
              <a:ext cx="224313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000" dirty="0"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Amazon CloudWatch Logs</a:t>
              </a:r>
            </a:p>
            <a:p>
              <a:pPr algn="ctr" eaLnBrk="1" hangingPunct="1"/>
              <a:r>
                <a:rPr lang="en-US" altLang="en-US" sz="1000" dirty="0" err="1"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ログ監視</a:t>
              </a:r>
              <a:endParaRPr lang="en-US" altLang="en-US" sz="10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endParaRPr>
            </a:p>
          </p:txBody>
        </p:sp>
        <p:pic>
          <p:nvPicPr>
            <p:cNvPr id="38" name="Graphic 23">
              <a:extLst>
                <a:ext uri="{FF2B5EF4-FFF2-40B4-BE49-F238E27FC236}">
                  <a16:creationId xmlns:a16="http://schemas.microsoft.com/office/drawing/2014/main" id="{594287D9-C923-CEBB-ECEB-E92346B83E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rcRect/>
            <a:stretch/>
          </p:blipFill>
          <p:spPr bwMode="auto">
            <a:xfrm>
              <a:off x="10730523" y="5496964"/>
              <a:ext cx="389282" cy="389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TextBox 15">
              <a:extLst>
                <a:ext uri="{FF2B5EF4-FFF2-40B4-BE49-F238E27FC236}">
                  <a16:creationId xmlns:a16="http://schemas.microsoft.com/office/drawing/2014/main" id="{7153F58D-5672-3844-724C-64364FB063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97239" y="5858428"/>
              <a:ext cx="117569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000" dirty="0"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AWS CloudTrail</a:t>
              </a:r>
            </a:p>
            <a:p>
              <a:pPr algn="ctr" eaLnBrk="1" hangingPunct="1"/>
              <a:r>
                <a:rPr lang="en-US" altLang="en-US" sz="1000" dirty="0"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API</a:t>
              </a:r>
              <a:r>
                <a:rPr lang="ja-JP" altLang="en-US" sz="1000" dirty="0"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操作</a:t>
              </a:r>
              <a:r>
                <a:rPr lang="en-US" altLang="en-US" sz="1000" dirty="0" err="1"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ログ取得</a:t>
              </a:r>
              <a:endParaRPr lang="en-US" altLang="en-US" sz="10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endParaRPr>
            </a:p>
          </p:txBody>
        </p:sp>
        <p:cxnSp>
          <p:nvCxnSpPr>
            <p:cNvPr id="40" name="Connector: Elbow 12">
              <a:extLst>
                <a:ext uri="{FF2B5EF4-FFF2-40B4-BE49-F238E27FC236}">
                  <a16:creationId xmlns:a16="http://schemas.microsoft.com/office/drawing/2014/main" id="{8650FF22-0DE2-BF49-3CB6-EDE15E43858F}"/>
                </a:ext>
              </a:extLst>
            </p:cNvPr>
            <p:cNvCxnSpPr>
              <a:cxnSpLocks/>
              <a:stCxn id="14" idx="2"/>
              <a:endCxn id="36" idx="0"/>
            </p:cNvCxnSpPr>
            <p:nvPr/>
          </p:nvCxnSpPr>
          <p:spPr>
            <a:xfrm rot="16200000" flipH="1">
              <a:off x="8840801" y="4766172"/>
              <a:ext cx="895650" cy="562237"/>
            </a:xfrm>
            <a:prstGeom prst="bentConnector3">
              <a:avLst>
                <a:gd name="adj1" fmla="val 25124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Connector: Elbow 12">
              <a:extLst>
                <a:ext uri="{FF2B5EF4-FFF2-40B4-BE49-F238E27FC236}">
                  <a16:creationId xmlns:a16="http://schemas.microsoft.com/office/drawing/2014/main" id="{1F17595D-11A3-ABA0-FD76-8116231415EC}"/>
                </a:ext>
              </a:extLst>
            </p:cNvPr>
            <p:cNvCxnSpPr>
              <a:cxnSpLocks/>
              <a:stCxn id="25" idx="2"/>
            </p:cNvCxnSpPr>
            <p:nvPr/>
          </p:nvCxnSpPr>
          <p:spPr>
            <a:xfrm rot="16200000" flipH="1">
              <a:off x="5326856" y="678127"/>
              <a:ext cx="2257218" cy="8939400"/>
            </a:xfrm>
            <a:prstGeom prst="bentConnector3">
              <a:avLst>
                <a:gd name="adj1" fmla="val 110128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Connector: Elbow 12">
              <a:extLst>
                <a:ext uri="{FF2B5EF4-FFF2-40B4-BE49-F238E27FC236}">
                  <a16:creationId xmlns:a16="http://schemas.microsoft.com/office/drawing/2014/main" id="{CE136B5E-E8E0-2CAB-1EB9-B72D9AA4C569}"/>
                </a:ext>
              </a:extLst>
            </p:cNvPr>
            <p:cNvCxnSpPr>
              <a:cxnSpLocks/>
              <a:stCxn id="22" idx="2"/>
              <a:endCxn id="36" idx="0"/>
            </p:cNvCxnSpPr>
            <p:nvPr/>
          </p:nvCxnSpPr>
          <p:spPr>
            <a:xfrm rot="16200000" flipH="1">
              <a:off x="6099540" y="2024910"/>
              <a:ext cx="1334771" cy="5605640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45" name="グループ化 44">
              <a:extLst>
                <a:ext uri="{FF2B5EF4-FFF2-40B4-BE49-F238E27FC236}">
                  <a16:creationId xmlns:a16="http://schemas.microsoft.com/office/drawing/2014/main" id="{160A848D-869D-3170-AC65-73A537D7BFE2}"/>
                </a:ext>
              </a:extLst>
            </p:cNvPr>
            <p:cNvGrpSpPr/>
            <p:nvPr/>
          </p:nvGrpSpPr>
          <p:grpSpPr>
            <a:xfrm>
              <a:off x="4962306" y="3682922"/>
              <a:ext cx="2314779" cy="2720483"/>
              <a:chOff x="4962306" y="3682922"/>
              <a:chExt cx="2314779" cy="2720483"/>
            </a:xfrm>
          </p:grpSpPr>
          <p:grpSp>
            <p:nvGrpSpPr>
              <p:cNvPr id="47" name="グループ化 46">
                <a:extLst>
                  <a:ext uri="{FF2B5EF4-FFF2-40B4-BE49-F238E27FC236}">
                    <a16:creationId xmlns:a16="http://schemas.microsoft.com/office/drawing/2014/main" id="{E14CE4AA-D37F-5710-7DE4-431D1749B026}"/>
                  </a:ext>
                </a:extLst>
              </p:cNvPr>
              <p:cNvGrpSpPr/>
              <p:nvPr/>
            </p:nvGrpSpPr>
            <p:grpSpPr>
              <a:xfrm>
                <a:off x="6089635" y="5732265"/>
                <a:ext cx="1187450" cy="671140"/>
                <a:chOff x="-1593" y="6994107"/>
                <a:chExt cx="1187450" cy="671140"/>
              </a:xfrm>
            </p:grpSpPr>
            <p:sp>
              <p:nvSpPr>
                <p:cNvPr id="59" name="TextBox 28">
                  <a:extLst>
                    <a:ext uri="{FF2B5EF4-FFF2-40B4-BE49-F238E27FC236}">
                      <a16:creationId xmlns:a16="http://schemas.microsoft.com/office/drawing/2014/main" id="{6C80A6EC-8B55-CCBA-507C-37B4C110A5A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-1593" y="7465192"/>
                  <a:ext cx="1187450" cy="2000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700" dirty="0">
                      <a:latin typeface="Arial" panose="020B0604020202020204" pitchFamily="34" charset="0"/>
                      <a:ea typeface="Amazon Ember" panose="020B0603020204020204" pitchFamily="34" charset="0"/>
                      <a:cs typeface="Arial" panose="020B0604020202020204" pitchFamily="34" charset="0"/>
                    </a:rPr>
                    <a:t>EC2</a:t>
                  </a:r>
                  <a:r>
                    <a:rPr lang="ja-JP" altLang="en-US" sz="700" dirty="0">
                      <a:latin typeface="Arial" panose="020B0604020202020204" pitchFamily="34" charset="0"/>
                      <a:ea typeface="Amazon Ember" panose="020B0603020204020204" pitchFamily="34" charset="0"/>
                      <a:cs typeface="Arial" panose="020B0604020202020204" pitchFamily="34" charset="0"/>
                    </a:rPr>
                    <a:t>起動テンプレート</a:t>
                  </a:r>
                  <a:endParaRPr lang="en-US" altLang="en-US" sz="700" dirty="0">
                    <a:latin typeface="Arial" panose="020B0604020202020204" pitchFamily="34" charset="0"/>
                    <a:ea typeface="Amazon Ember" panose="020B0603020204020204" pitchFamily="34" charset="0"/>
                    <a:cs typeface="Arial" panose="020B0604020202020204" pitchFamily="34" charset="0"/>
                  </a:endParaRPr>
                </a:p>
              </p:txBody>
            </p:sp>
            <p:pic>
              <p:nvPicPr>
                <p:cNvPr id="60" name="Graphic 37">
                  <a:extLst>
                    <a:ext uri="{FF2B5EF4-FFF2-40B4-BE49-F238E27FC236}">
                      <a16:creationId xmlns:a16="http://schemas.microsoft.com/office/drawing/2014/main" id="{5A23562A-F124-861F-0B5B-13924D2D3E2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2">
                  <a:extLst>
                    <a:ext uri="{96DAC541-7B7A-43D3-8B79-37D633B846F1}">
                      <asvg:svgBlip xmlns:asvg="http://schemas.microsoft.com/office/drawing/2016/SVG/main" r:embed="rId2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3033" y="6994107"/>
                  <a:ext cx="457200" cy="457200"/>
                </a:xfrm>
                <a:prstGeom prst="rect">
                  <a:avLst/>
                </a:prstGeom>
              </p:spPr>
            </p:pic>
          </p:grpSp>
          <p:grpSp>
            <p:nvGrpSpPr>
              <p:cNvPr id="48" name="グループ化 47">
                <a:extLst>
                  <a:ext uri="{FF2B5EF4-FFF2-40B4-BE49-F238E27FC236}">
                    <a16:creationId xmlns:a16="http://schemas.microsoft.com/office/drawing/2014/main" id="{C0703971-89DD-2113-269C-2A68843B898B}"/>
                  </a:ext>
                </a:extLst>
              </p:cNvPr>
              <p:cNvGrpSpPr/>
              <p:nvPr/>
            </p:nvGrpSpPr>
            <p:grpSpPr>
              <a:xfrm>
                <a:off x="5063889" y="5735987"/>
                <a:ext cx="1187450" cy="658843"/>
                <a:chOff x="5581409" y="6105746"/>
                <a:chExt cx="1187450" cy="658843"/>
              </a:xfrm>
            </p:grpSpPr>
            <p:pic>
              <p:nvPicPr>
                <p:cNvPr id="57" name="Graphic 51">
                  <a:extLst>
                    <a:ext uri="{FF2B5EF4-FFF2-40B4-BE49-F238E27FC236}">
                      <a16:creationId xmlns:a16="http://schemas.microsoft.com/office/drawing/2014/main" id="{98E3D721-84C4-B913-53E5-C39E1CD45A2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4">
                  <a:extLst>
                    <a:ext uri="{96DAC541-7B7A-43D3-8B79-37D633B846F1}">
                      <asvg:svgBlip xmlns:asvg="http://schemas.microsoft.com/office/drawing/2016/SVG/main" r:embed="rId2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46534" y="6105746"/>
                  <a:ext cx="457200" cy="457200"/>
                </a:xfrm>
                <a:prstGeom prst="rect">
                  <a:avLst/>
                </a:prstGeom>
              </p:spPr>
            </p:pic>
            <p:sp>
              <p:nvSpPr>
                <p:cNvPr id="58" name="TextBox 28">
                  <a:extLst>
                    <a:ext uri="{FF2B5EF4-FFF2-40B4-BE49-F238E27FC236}">
                      <a16:creationId xmlns:a16="http://schemas.microsoft.com/office/drawing/2014/main" id="{62EA0ECC-5F5C-A212-FA0A-BFB0D75AED3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581409" y="6564534"/>
                  <a:ext cx="1187450" cy="2000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/>
                  <a:r>
                    <a:rPr lang="ja-JP" altLang="en-US" sz="700" dirty="0">
                      <a:latin typeface="Arial" panose="020B0604020202020204" pitchFamily="34" charset="0"/>
                      <a:ea typeface="Amazon Ember" panose="020B0603020204020204" pitchFamily="34" charset="0"/>
                      <a:cs typeface="Arial" panose="020B0604020202020204" pitchFamily="34" charset="0"/>
                    </a:rPr>
                    <a:t>クイックスタート</a:t>
                  </a:r>
                  <a:r>
                    <a:rPr lang="en-US" altLang="ja-JP" sz="700" dirty="0">
                      <a:latin typeface="Arial" panose="020B0604020202020204" pitchFamily="34" charset="0"/>
                      <a:ea typeface="Amazon Ember" panose="020B0603020204020204" pitchFamily="34" charset="0"/>
                      <a:cs typeface="Arial" panose="020B0604020202020204" pitchFamily="34" charset="0"/>
                    </a:rPr>
                    <a:t>AMI</a:t>
                  </a:r>
                  <a:endParaRPr lang="en-US" altLang="en-US" sz="700" dirty="0">
                    <a:latin typeface="Arial" panose="020B0604020202020204" pitchFamily="34" charset="0"/>
                    <a:ea typeface="Amazon Ember" panose="020B0603020204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cxnSp>
            <p:nvCxnSpPr>
              <p:cNvPr id="49" name="直線コネクタ 48">
                <a:extLst>
                  <a:ext uri="{FF2B5EF4-FFF2-40B4-BE49-F238E27FC236}">
                    <a16:creationId xmlns:a16="http://schemas.microsoft.com/office/drawing/2014/main" id="{52241366-7B7C-F5F6-6949-2BBE5E0304CB}"/>
                  </a:ext>
                </a:extLst>
              </p:cNvPr>
              <p:cNvCxnSpPr>
                <a:cxnSpLocks/>
                <a:stCxn id="57" idx="3"/>
                <a:endCxn id="60" idx="1"/>
              </p:cNvCxnSpPr>
              <p:nvPr/>
            </p:nvCxnSpPr>
            <p:spPr>
              <a:xfrm flipV="1">
                <a:off x="5886214" y="5960865"/>
                <a:ext cx="568047" cy="3722"/>
              </a:xfrm>
              <a:prstGeom prst="line">
                <a:avLst/>
              </a:prstGeom>
              <a:ln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0" name="直線矢印コネクタ 49">
                <a:extLst>
                  <a:ext uri="{FF2B5EF4-FFF2-40B4-BE49-F238E27FC236}">
                    <a16:creationId xmlns:a16="http://schemas.microsoft.com/office/drawing/2014/main" id="{E12333C6-A738-F1B6-9EF1-4B254BCBA8A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214839" y="3682922"/>
                <a:ext cx="0" cy="227785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51" name="グループ化 50">
                <a:extLst>
                  <a:ext uri="{FF2B5EF4-FFF2-40B4-BE49-F238E27FC236}">
                    <a16:creationId xmlns:a16="http://schemas.microsoft.com/office/drawing/2014/main" id="{40BBCCEB-C3BF-F4D5-926A-3CDE7D18D2D5}"/>
                  </a:ext>
                </a:extLst>
              </p:cNvPr>
              <p:cNvGrpSpPr/>
              <p:nvPr/>
            </p:nvGrpSpPr>
            <p:grpSpPr>
              <a:xfrm>
                <a:off x="4962306" y="5033106"/>
                <a:ext cx="1382713" cy="688918"/>
                <a:chOff x="4246249" y="5615214"/>
                <a:chExt cx="1382713" cy="688918"/>
              </a:xfrm>
            </p:grpSpPr>
            <p:sp>
              <p:nvSpPr>
                <p:cNvPr id="55" name="TextBox 21">
                  <a:extLst>
                    <a:ext uri="{FF2B5EF4-FFF2-40B4-BE49-F238E27FC236}">
                      <a16:creationId xmlns:a16="http://schemas.microsoft.com/office/drawing/2014/main" id="{8E447DDC-F2D9-DF69-10F2-7D83AC8F656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246249" y="6088688"/>
                  <a:ext cx="1382713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800" dirty="0">
                      <a:latin typeface="Arial" panose="020B0604020202020204" pitchFamily="34" charset="0"/>
                      <a:ea typeface="Amazon Ember" panose="020B0603020204020204" pitchFamily="34" charset="0"/>
                      <a:cs typeface="Arial" panose="020B0604020202020204" pitchFamily="34" charset="0"/>
                    </a:rPr>
                    <a:t>EC2</a:t>
                  </a:r>
                  <a:r>
                    <a:rPr lang="ja-JP" altLang="en-US" sz="800" dirty="0">
                      <a:latin typeface="Arial" panose="020B0604020202020204" pitchFamily="34" charset="0"/>
                      <a:ea typeface="Amazon Ember" panose="020B0603020204020204" pitchFamily="34" charset="0"/>
                      <a:cs typeface="Arial" panose="020B0604020202020204" pitchFamily="34" charset="0"/>
                    </a:rPr>
                    <a:t>起動資材用バケット</a:t>
                  </a:r>
                  <a:endParaRPr lang="en-US" altLang="en-US" sz="800" dirty="0">
                    <a:latin typeface="Arial" panose="020B0604020202020204" pitchFamily="34" charset="0"/>
                    <a:ea typeface="Amazon Ember" panose="020B0603020204020204" pitchFamily="34" charset="0"/>
                    <a:cs typeface="Arial" panose="020B0604020202020204" pitchFamily="34" charset="0"/>
                  </a:endParaRPr>
                </a:p>
              </p:txBody>
            </p:sp>
            <p:pic>
              <p:nvPicPr>
                <p:cNvPr id="56" name="Graphic 173105">
                  <a:extLst>
                    <a:ext uri="{FF2B5EF4-FFF2-40B4-BE49-F238E27FC236}">
                      <a16:creationId xmlns:a16="http://schemas.microsoft.com/office/drawing/2014/main" id="{54509FE5-3175-FB4A-0952-BED2C3DF822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6">
                  <a:extLst>
                    <a:ext uri="{96DAC541-7B7A-43D3-8B79-37D633B846F1}">
                      <asvg:svgBlip xmlns:asvg="http://schemas.microsoft.com/office/drawing/2016/SVG/main" r:embed="rId2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707000" y="5615214"/>
                  <a:ext cx="457200" cy="457200"/>
                </a:xfrm>
                <a:prstGeom prst="rect">
                  <a:avLst/>
                </a:prstGeom>
              </p:spPr>
            </p:pic>
          </p:grpSp>
          <p:pic>
            <p:nvPicPr>
              <p:cNvPr id="52" name="Graphic 56">
                <a:extLst>
                  <a:ext uri="{FF2B5EF4-FFF2-40B4-BE49-F238E27FC236}">
                    <a16:creationId xmlns:a16="http://schemas.microsoft.com/office/drawing/2014/main" id="{FB7D8118-4DE2-AADB-E87E-B3C3E567B2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8">
                <a:extLst>
                  <a:ext uri="{96DAC541-7B7A-43D3-8B79-37D633B846F1}">
                    <asvg:svgBlip xmlns:asvg="http://schemas.microsoft.com/office/drawing/2016/SVG/main" r:embed="rId29"/>
                  </a:ext>
                </a:extLst>
              </a:blip>
              <a:stretch>
                <a:fillRect/>
              </a:stretch>
            </p:blipFill>
            <p:spPr>
              <a:xfrm>
                <a:off x="5424261" y="4327495"/>
                <a:ext cx="457200" cy="457200"/>
              </a:xfrm>
              <a:prstGeom prst="rect">
                <a:avLst/>
              </a:prstGeom>
            </p:spPr>
          </p:pic>
          <p:cxnSp>
            <p:nvCxnSpPr>
              <p:cNvPr id="53" name="直線矢印コネクタ 52">
                <a:extLst>
                  <a:ext uri="{FF2B5EF4-FFF2-40B4-BE49-F238E27FC236}">
                    <a16:creationId xmlns:a16="http://schemas.microsoft.com/office/drawing/2014/main" id="{BAB70B0C-54A2-D30C-7E04-8347E0EAD05B}"/>
                  </a:ext>
                </a:extLst>
              </p:cNvPr>
              <p:cNvCxnSpPr>
                <a:cxnSpLocks/>
                <a:stCxn id="21" idx="0"/>
              </p:cNvCxnSpPr>
              <p:nvPr/>
            </p:nvCxnSpPr>
            <p:spPr>
              <a:xfrm flipH="1">
                <a:off x="5652861" y="3682922"/>
                <a:ext cx="335963" cy="69652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4" name="直線矢印コネクタ 53">
                <a:extLst>
                  <a:ext uri="{FF2B5EF4-FFF2-40B4-BE49-F238E27FC236}">
                    <a16:creationId xmlns:a16="http://schemas.microsoft.com/office/drawing/2014/main" id="{B762A90A-2606-16A7-36C0-A67C17DA56FB}"/>
                  </a:ext>
                </a:extLst>
              </p:cNvPr>
              <p:cNvCxnSpPr>
                <a:cxnSpLocks/>
                <a:stCxn id="52" idx="2"/>
                <a:endCxn id="56" idx="0"/>
              </p:cNvCxnSpPr>
              <p:nvPr/>
            </p:nvCxnSpPr>
            <p:spPr>
              <a:xfrm flipH="1">
                <a:off x="5651657" y="4784695"/>
                <a:ext cx="1204" cy="24841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7824865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72673991-03FC-BF42-D552-54E336873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/>
              <a:t>5-2-20-1</a:t>
            </a:r>
            <a:r>
              <a:rPr kumimoji="1" lang="en-US" altLang="ja-JP" dirty="0"/>
              <a:t>. </a:t>
            </a:r>
            <a:r>
              <a:rPr kumimoji="1" lang="ja-JP" altLang="en-US" dirty="0"/>
              <a:t>メンテナンス</a:t>
            </a:r>
            <a:r>
              <a:rPr kumimoji="1" lang="en-US" altLang="ja-JP" dirty="0"/>
              <a:t>_DB</a:t>
            </a:r>
            <a:r>
              <a:rPr kumimoji="1" lang="ja-JP" altLang="en-US" dirty="0"/>
              <a:t>直接メンテナンス機能</a:t>
            </a:r>
            <a:br>
              <a:rPr kumimoji="1" lang="en-US" altLang="ja-JP" dirty="0"/>
            </a:br>
            <a:r>
              <a:rPr kumimoji="1" lang="ja-JP" altLang="en-US" sz="3600" dirty="0"/>
              <a:t>（パターン</a:t>
            </a:r>
            <a:r>
              <a:rPr kumimoji="1" lang="en-US" altLang="ja-JP" sz="3600" dirty="0"/>
              <a:t>4 </a:t>
            </a:r>
            <a:r>
              <a:rPr kumimoji="1" lang="ja-JP" altLang="en-US" sz="3600" dirty="0"/>
              <a:t>非定常作業、</a:t>
            </a:r>
            <a:r>
              <a:rPr kumimoji="1" lang="en-US" altLang="ja-JP" sz="3600" dirty="0"/>
              <a:t>AWS CLI+SSM</a:t>
            </a:r>
            <a:r>
              <a:rPr kumimoji="1" lang="ja-JP" altLang="en-US" sz="3600" dirty="0"/>
              <a:t>を介した</a:t>
            </a:r>
            <a:r>
              <a:rPr kumimoji="1" lang="en-US" altLang="ja-JP" sz="3600" dirty="0"/>
              <a:t>EC2</a:t>
            </a:r>
            <a:r>
              <a:rPr kumimoji="1" lang="ja-JP" altLang="en-US" sz="3600" dirty="0"/>
              <a:t>経由での操作）</a:t>
            </a: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EBAB2E1B-CA08-2E65-DD58-22B2D41999EB}"/>
              </a:ext>
            </a:extLst>
          </p:cNvPr>
          <p:cNvGrpSpPr/>
          <p:nvPr/>
        </p:nvGrpSpPr>
        <p:grpSpPr>
          <a:xfrm>
            <a:off x="3200508" y="2208719"/>
            <a:ext cx="11599646" cy="6987431"/>
            <a:chOff x="-117845" y="656338"/>
            <a:chExt cx="11599646" cy="6987431"/>
          </a:xfrm>
        </p:grpSpPr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878B5EF2-D22F-4A26-BE19-072DABF9496C}"/>
                </a:ext>
              </a:extLst>
            </p:cNvPr>
            <p:cNvSpPr/>
            <p:nvPr/>
          </p:nvSpPr>
          <p:spPr>
            <a:xfrm>
              <a:off x="1947880" y="1410179"/>
              <a:ext cx="4618417" cy="5424254"/>
            </a:xfrm>
            <a:prstGeom prst="rect">
              <a:avLst/>
            </a:prstGeom>
            <a:solidFill>
              <a:srgbClr val="45DAFF">
                <a:alpha val="30196"/>
              </a:srgbClr>
            </a:solidFill>
            <a:ln w="28575">
              <a:noFill/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/>
              <a:r>
                <a:rPr kumimoji="1" lang="ja-JP" altLang="en-US" sz="1600">
                  <a:solidFill>
                    <a:schemeClr val="tx1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メンテナンス</a:t>
              </a:r>
              <a:r>
                <a:rPr kumimoji="1" lang="en-US" altLang="ja-JP" sz="1600" dirty="0">
                  <a:solidFill>
                    <a:schemeClr val="tx1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_DB</a:t>
              </a:r>
              <a:r>
                <a:rPr kumimoji="1" lang="ja-JP" altLang="en-US" sz="1600" dirty="0">
                  <a:solidFill>
                    <a:schemeClr val="tx1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直接メンテナンス機能</a:t>
              </a:r>
              <a:endParaRPr kumimoji="1" lang="en-US" altLang="ja-JP" sz="16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endParaRPr>
            </a:p>
          </p:txBody>
        </p:sp>
        <p:sp>
          <p:nvSpPr>
            <p:cNvPr id="5" name="TextBox 12">
              <a:extLst>
                <a:ext uri="{FF2B5EF4-FFF2-40B4-BE49-F238E27FC236}">
                  <a16:creationId xmlns:a16="http://schemas.microsoft.com/office/drawing/2014/main" id="{65D72B81-C09C-27C0-1B02-A6FFAECB64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17845" y="2249193"/>
              <a:ext cx="1351328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36000" rIns="36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US" altLang="en-US" sz="1200" dirty="0" err="1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運用者</a:t>
              </a:r>
              <a:endParaRPr lang="en-US" altLang="en-US" sz="12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endParaRPr>
            </a:p>
            <a:p>
              <a:pPr algn="ctr"/>
              <a:r>
                <a:rPr lang="ja-JP" altLang="en-US" sz="1200" dirty="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（</a:t>
              </a:r>
              <a:r>
                <a:rPr lang="en-US" altLang="ja-JP" sz="1200" dirty="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AWS CLI</a:t>
              </a:r>
              <a:r>
                <a:rPr lang="ja-JP" altLang="en-US" sz="1200" dirty="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）</a:t>
              </a:r>
              <a:endParaRPr lang="en-US" altLang="en-US" sz="12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endParaRPr>
            </a:p>
          </p:txBody>
        </p:sp>
        <p:pic>
          <p:nvPicPr>
            <p:cNvPr id="6" name="Graphic 23">
              <a:extLst>
                <a:ext uri="{FF2B5EF4-FFF2-40B4-BE49-F238E27FC236}">
                  <a16:creationId xmlns:a16="http://schemas.microsoft.com/office/drawing/2014/main" id="{032CED55-C121-BBF1-0424-C7402301E6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 bwMode="auto">
            <a:xfrm flipH="1">
              <a:off x="322869" y="1821076"/>
              <a:ext cx="469900" cy="469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7" name="直線矢印コネクタ 6">
              <a:extLst>
                <a:ext uri="{FF2B5EF4-FFF2-40B4-BE49-F238E27FC236}">
                  <a16:creationId xmlns:a16="http://schemas.microsoft.com/office/drawing/2014/main" id="{4A0F1F89-E9D4-23C5-A8C6-707BBE0DBAA6}"/>
                </a:ext>
              </a:extLst>
            </p:cNvPr>
            <p:cNvCxnSpPr>
              <a:cxnSpLocks/>
            </p:cNvCxnSpPr>
            <p:nvPr/>
          </p:nvCxnSpPr>
          <p:spPr>
            <a:xfrm>
              <a:off x="792769" y="1907384"/>
              <a:ext cx="197796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" name="Rectangle 78">
              <a:extLst>
                <a:ext uri="{FF2B5EF4-FFF2-40B4-BE49-F238E27FC236}">
                  <a16:creationId xmlns:a16="http://schemas.microsoft.com/office/drawing/2014/main" id="{32D07318-F88A-3A29-68E4-A7FAF7B9329A}"/>
                </a:ext>
              </a:extLst>
            </p:cNvPr>
            <p:cNvSpPr/>
            <p:nvPr/>
          </p:nvSpPr>
          <p:spPr>
            <a:xfrm>
              <a:off x="1884499" y="657926"/>
              <a:ext cx="9597302" cy="6985843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2920" tIns="9144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chemeClr val="tx1"/>
                  </a:solidFill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AWS Cloud</a:t>
              </a:r>
            </a:p>
          </p:txBody>
        </p:sp>
        <p:pic>
          <p:nvPicPr>
            <p:cNvPr id="9" name="Graphic 79">
              <a:extLst>
                <a:ext uri="{FF2B5EF4-FFF2-40B4-BE49-F238E27FC236}">
                  <a16:creationId xmlns:a16="http://schemas.microsoft.com/office/drawing/2014/main" id="{48D73184-4F7C-0634-4EC8-3E2C0F7414C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1874001" y="656338"/>
              <a:ext cx="381000" cy="381000"/>
            </a:xfrm>
            <a:prstGeom prst="rect">
              <a:avLst/>
            </a:prstGeom>
          </p:spPr>
        </p:pic>
        <p:pic>
          <p:nvPicPr>
            <p:cNvPr id="10" name="Graphic 7">
              <a:extLst>
                <a:ext uri="{FF2B5EF4-FFF2-40B4-BE49-F238E27FC236}">
                  <a16:creationId xmlns:a16="http://schemas.microsoft.com/office/drawing/2014/main" id="{2B916A47-E0B1-D42C-8BED-F04E3D223A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 bwMode="auto">
            <a:xfrm>
              <a:off x="7515464" y="3124685"/>
              <a:ext cx="548640" cy="548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9">
              <a:extLst>
                <a:ext uri="{FF2B5EF4-FFF2-40B4-BE49-F238E27FC236}">
                  <a16:creationId xmlns:a16="http://schemas.microsoft.com/office/drawing/2014/main" id="{945D8E17-3D26-6E34-6580-07739BDC96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96710" y="3683782"/>
              <a:ext cx="2243137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000" dirty="0"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Amazon Aurora</a:t>
              </a:r>
            </a:p>
            <a:p>
              <a:pPr algn="ctr" eaLnBrk="1" hangingPunct="1"/>
              <a:r>
                <a:rPr lang="ja-JP" altLang="en-US" sz="1000" dirty="0"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メンテナンス対象の</a:t>
              </a:r>
              <a:endParaRPr lang="en-US" altLang="ja-JP" sz="10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endParaRPr>
            </a:p>
            <a:p>
              <a:pPr algn="ctr" eaLnBrk="1" hangingPunct="1"/>
              <a:r>
                <a:rPr lang="ja-JP" altLang="en-US" sz="1000" dirty="0"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データベース</a:t>
              </a:r>
              <a:endParaRPr lang="en-US" altLang="en-US" sz="10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endParaRPr>
            </a:p>
          </p:txBody>
        </p:sp>
        <p:sp>
          <p:nvSpPr>
            <p:cNvPr id="12" name="Rectangle 134">
              <a:extLst>
                <a:ext uri="{FF2B5EF4-FFF2-40B4-BE49-F238E27FC236}">
                  <a16:creationId xmlns:a16="http://schemas.microsoft.com/office/drawing/2014/main" id="{96635E6B-0DCF-8141-54F3-2097AE545252}"/>
                </a:ext>
              </a:extLst>
            </p:cNvPr>
            <p:cNvSpPr/>
            <p:nvPr/>
          </p:nvSpPr>
          <p:spPr>
            <a:xfrm>
              <a:off x="6605210" y="1814124"/>
              <a:ext cx="3755161" cy="2521527"/>
            </a:xfrm>
            <a:prstGeom prst="rect">
              <a:avLst/>
            </a:prstGeom>
            <a:noFill/>
            <a:ln w="15875">
              <a:solidFill>
                <a:srgbClr val="7D899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1200" dirty="0">
                <a:solidFill>
                  <a:schemeClr val="tx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endParaRPr>
            </a:p>
          </p:txBody>
        </p:sp>
        <p:sp>
          <p:nvSpPr>
            <p:cNvPr id="13" name="TextBox 20">
              <a:extLst>
                <a:ext uri="{FF2B5EF4-FFF2-40B4-BE49-F238E27FC236}">
                  <a16:creationId xmlns:a16="http://schemas.microsoft.com/office/drawing/2014/main" id="{70B59A7B-0C65-5F8B-67E4-5602C17063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90483" y="1850576"/>
              <a:ext cx="360181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ja-JP" altLang="en-US" sz="1600" dirty="0"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連携機能</a:t>
              </a:r>
              <a:endParaRPr lang="en-US" altLang="ja-JP" sz="16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endParaRPr>
            </a:p>
          </p:txBody>
        </p:sp>
        <p:sp>
          <p:nvSpPr>
            <p:cNvPr id="14" name="TextBox 20">
              <a:extLst>
                <a:ext uri="{FF2B5EF4-FFF2-40B4-BE49-F238E27FC236}">
                  <a16:creationId xmlns:a16="http://schemas.microsoft.com/office/drawing/2014/main" id="{7370D2E1-0583-1292-F478-1C8E09C558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92911" y="2607949"/>
              <a:ext cx="305009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ja-JP" altLang="en-US" sz="1200" dirty="0"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例</a:t>
              </a:r>
              <a:endParaRPr lang="en-US" altLang="ja-JP" sz="12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endParaRPr>
            </a:p>
            <a:p>
              <a:pPr marL="285750" indent="-285750" eaLnBrk="1" hangingPunct="1">
                <a:buFont typeface="Arial" panose="020B0604020202020204" pitchFamily="34" charset="0"/>
                <a:buChar char="•"/>
              </a:pPr>
              <a:r>
                <a:rPr lang="ja-JP" altLang="en-US" sz="1200"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申請・届出</a:t>
              </a:r>
              <a:r>
                <a:rPr lang="en-US" altLang="ja-JP" sz="1200" dirty="0"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_</a:t>
              </a:r>
              <a:r>
                <a:rPr lang="ja-JP" altLang="en-US" sz="1200"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申請</a:t>
              </a:r>
              <a:r>
                <a:rPr lang="ja-JP" altLang="en-US" sz="1200" dirty="0"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・届出機能</a:t>
              </a:r>
              <a:endParaRPr lang="en-US" altLang="ja-JP" sz="1200" dirty="0">
                <a:latin typeface="Amazon Ember"/>
                <a:ea typeface="Amazon Ember" panose="020B0603020204020204" pitchFamily="34" charset="0"/>
                <a:cs typeface="Amazon Ember" panose="020B0603020204020204" pitchFamily="34" charset="0"/>
              </a:endParaRPr>
            </a:p>
          </p:txBody>
        </p:sp>
        <p:sp>
          <p:nvSpPr>
            <p:cNvPr id="15" name="TextBox 9">
              <a:extLst>
                <a:ext uri="{FF2B5EF4-FFF2-40B4-BE49-F238E27FC236}">
                  <a16:creationId xmlns:a16="http://schemas.microsoft.com/office/drawing/2014/main" id="{389BCA28-6874-8A2A-8D9D-C7745C874D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64620" y="3681546"/>
              <a:ext cx="2243137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000" dirty="0"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Amazon </a:t>
              </a:r>
              <a:r>
                <a:rPr lang="en-US" altLang="en-US" sz="1000" dirty="0" err="1"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DocumentDB</a:t>
              </a:r>
              <a:endParaRPr lang="en-US" altLang="en-US" sz="10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endParaRPr>
            </a:p>
            <a:p>
              <a:pPr algn="ctr" eaLnBrk="1" hangingPunct="1"/>
              <a:r>
                <a:rPr lang="ja-JP" altLang="en-US" sz="1000" dirty="0"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メンテナンス対象の</a:t>
              </a:r>
              <a:endParaRPr lang="en-US" altLang="ja-JP" sz="10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endParaRPr>
            </a:p>
            <a:p>
              <a:pPr algn="ctr" eaLnBrk="1" hangingPunct="1"/>
              <a:r>
                <a:rPr lang="ja-JP" altLang="en-US" sz="1000" dirty="0"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データベース</a:t>
              </a:r>
              <a:endParaRPr lang="en-US" altLang="en-US" sz="10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endParaRPr>
            </a:p>
          </p:txBody>
        </p:sp>
        <p:pic>
          <p:nvPicPr>
            <p:cNvPr id="16" name="Graphic 18">
              <a:extLst>
                <a:ext uri="{FF2B5EF4-FFF2-40B4-BE49-F238E27FC236}">
                  <a16:creationId xmlns:a16="http://schemas.microsoft.com/office/drawing/2014/main" id="{F1EEA44E-C51C-CA44-1307-E93BD8C6BE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/>
          </p:blipFill>
          <p:spPr bwMode="auto">
            <a:xfrm>
              <a:off x="8882093" y="3124685"/>
              <a:ext cx="548640" cy="548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7" name="直線矢印コネクタ 120">
              <a:extLst>
                <a:ext uri="{FF2B5EF4-FFF2-40B4-BE49-F238E27FC236}">
                  <a16:creationId xmlns:a16="http://schemas.microsoft.com/office/drawing/2014/main" id="{2E2866A5-6BD6-0B01-9646-ECA2CD3E2A77}"/>
                </a:ext>
              </a:extLst>
            </p:cNvPr>
            <p:cNvCxnSpPr>
              <a:cxnSpLocks/>
              <a:stCxn id="37" idx="3"/>
              <a:endCxn id="12" idx="1"/>
            </p:cNvCxnSpPr>
            <p:nvPr/>
          </p:nvCxnSpPr>
          <p:spPr>
            <a:xfrm flipV="1">
              <a:off x="5598626" y="3074888"/>
              <a:ext cx="1006584" cy="568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TextBox 11">
              <a:extLst>
                <a:ext uri="{FF2B5EF4-FFF2-40B4-BE49-F238E27FC236}">
                  <a16:creationId xmlns:a16="http://schemas.microsoft.com/office/drawing/2014/main" id="{DC3CB00A-F9A5-FCF8-034D-553B107764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2522" y="3342532"/>
              <a:ext cx="2292350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000" dirty="0"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AWS Systems Manager</a:t>
              </a:r>
            </a:p>
            <a:p>
              <a:pPr algn="ctr" eaLnBrk="1" hangingPunct="1"/>
              <a:r>
                <a:rPr lang="ja-JP" altLang="en-US" sz="1000" dirty="0"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サーバ接続用</a:t>
              </a:r>
              <a:endParaRPr lang="en-US" altLang="ja-JP" sz="10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endParaRPr>
            </a:p>
            <a:p>
              <a:pPr algn="ctr" eaLnBrk="1" hangingPunct="1"/>
              <a:r>
                <a:rPr lang="ja-JP" altLang="en-US" sz="1000" dirty="0"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セッションマネージャー</a:t>
              </a:r>
              <a:endParaRPr lang="en-US" altLang="en-US" sz="10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endParaRPr>
            </a:p>
          </p:txBody>
        </p:sp>
        <p:cxnSp>
          <p:nvCxnSpPr>
            <p:cNvPr id="19" name="直線矢印コネクタ 120">
              <a:extLst>
                <a:ext uri="{FF2B5EF4-FFF2-40B4-BE49-F238E27FC236}">
                  <a16:creationId xmlns:a16="http://schemas.microsoft.com/office/drawing/2014/main" id="{E4D3DC23-DA8F-0BB3-A388-95D6AB4CD9D7}"/>
                </a:ext>
              </a:extLst>
            </p:cNvPr>
            <p:cNvCxnSpPr>
              <a:cxnSpLocks/>
              <a:stCxn id="35" idx="3"/>
              <a:endCxn id="37" idx="1"/>
            </p:cNvCxnSpPr>
            <p:nvPr/>
          </p:nvCxnSpPr>
          <p:spPr>
            <a:xfrm>
              <a:off x="3287297" y="3074883"/>
              <a:ext cx="1754015" cy="569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20" name="Graphic 6">
              <a:extLst>
                <a:ext uri="{FF2B5EF4-FFF2-40B4-BE49-F238E27FC236}">
                  <a16:creationId xmlns:a16="http://schemas.microsoft.com/office/drawing/2014/main" id="{DF3BF638-DE1E-97A2-2C06-284A95B62C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/>
          </p:blipFill>
          <p:spPr bwMode="auto">
            <a:xfrm>
              <a:off x="2776329" y="1773666"/>
              <a:ext cx="564736" cy="564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TextBox 9">
              <a:extLst>
                <a:ext uri="{FF2B5EF4-FFF2-40B4-BE49-F238E27FC236}">
                  <a16:creationId xmlns:a16="http://schemas.microsoft.com/office/drawing/2014/main" id="{8E126E65-2411-41F0-435B-A23D35EEA2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37129" y="2387951"/>
              <a:ext cx="224313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sz="1000" dirty="0"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AWS IAM Identity Center</a:t>
              </a:r>
            </a:p>
            <a:p>
              <a:pPr algn="ctr" eaLnBrk="1" hangingPunct="1"/>
              <a:r>
                <a:rPr lang="ja-JP" altLang="en-US" sz="1000" dirty="0">
                  <a:latin typeface="Amazon Ember" panose="020B0603020204020204" pitchFamily="34" charset="0"/>
                  <a:cs typeface="Amazon Ember" panose="020B0603020204020204" pitchFamily="34" charset="0"/>
                </a:rPr>
                <a:t>運用者に対する認証</a:t>
              </a:r>
              <a:endParaRPr lang="en-US" altLang="en-US" sz="10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endParaRPr>
            </a:p>
          </p:txBody>
        </p:sp>
        <p:sp>
          <p:nvSpPr>
            <p:cNvPr id="22" name="TextBox 11">
              <a:extLst>
                <a:ext uri="{FF2B5EF4-FFF2-40B4-BE49-F238E27FC236}">
                  <a16:creationId xmlns:a16="http://schemas.microsoft.com/office/drawing/2014/main" id="{A843CFCB-44D7-80F5-1412-F0DB7617D2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90132" y="4550018"/>
              <a:ext cx="2292350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000" dirty="0"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AWS Systems Manager</a:t>
              </a:r>
            </a:p>
            <a:p>
              <a:pPr algn="ctr" eaLnBrk="1" hangingPunct="1"/>
              <a:r>
                <a:rPr lang="ja-JP" altLang="en-US" sz="1000" dirty="0"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サーバ接続用</a:t>
              </a:r>
              <a:endParaRPr lang="en-US" altLang="ja-JP" sz="10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endParaRPr>
            </a:p>
            <a:p>
              <a:pPr algn="ctr" eaLnBrk="1" hangingPunct="1"/>
              <a:r>
                <a:rPr lang="ja-JP" altLang="en-US" sz="1000" dirty="0"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パラメータストア</a:t>
              </a:r>
              <a:endParaRPr lang="en-US" altLang="ja-JP" sz="10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endParaRPr>
            </a:p>
          </p:txBody>
        </p:sp>
        <p:cxnSp>
          <p:nvCxnSpPr>
            <p:cNvPr id="23" name="Connector: Elbow 12">
              <a:extLst>
                <a:ext uri="{FF2B5EF4-FFF2-40B4-BE49-F238E27FC236}">
                  <a16:creationId xmlns:a16="http://schemas.microsoft.com/office/drawing/2014/main" id="{3FB18FBE-3689-9EE4-0919-221E0046EE97}"/>
                </a:ext>
              </a:extLst>
            </p:cNvPr>
            <p:cNvCxnSpPr>
              <a:cxnSpLocks/>
              <a:stCxn id="5" idx="2"/>
              <a:endCxn id="35" idx="1"/>
            </p:cNvCxnSpPr>
            <p:nvPr/>
          </p:nvCxnSpPr>
          <p:spPr>
            <a:xfrm rot="16200000" flipH="1">
              <a:off x="1511946" y="1756731"/>
              <a:ext cx="364025" cy="2272278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Connector: Elbow 12">
              <a:extLst>
                <a:ext uri="{FF2B5EF4-FFF2-40B4-BE49-F238E27FC236}">
                  <a16:creationId xmlns:a16="http://schemas.microsoft.com/office/drawing/2014/main" id="{689DBBED-E21A-87DC-B139-F4AFA3F8471E}"/>
                </a:ext>
              </a:extLst>
            </p:cNvPr>
            <p:cNvCxnSpPr>
              <a:cxnSpLocks/>
              <a:stCxn id="5" idx="2"/>
              <a:endCxn id="36" idx="1"/>
            </p:cNvCxnSpPr>
            <p:nvPr/>
          </p:nvCxnSpPr>
          <p:spPr>
            <a:xfrm rot="16200000" flipH="1">
              <a:off x="696873" y="2571804"/>
              <a:ext cx="1571781" cy="1849888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Connector: Elbow 12">
              <a:extLst>
                <a:ext uri="{FF2B5EF4-FFF2-40B4-BE49-F238E27FC236}">
                  <a16:creationId xmlns:a16="http://schemas.microsoft.com/office/drawing/2014/main" id="{0DD322D5-B801-5FE0-E685-B6EC91D1081C}"/>
                </a:ext>
              </a:extLst>
            </p:cNvPr>
            <p:cNvCxnSpPr>
              <a:cxnSpLocks/>
              <a:endCxn id="36" idx="3"/>
            </p:cNvCxnSpPr>
            <p:nvPr/>
          </p:nvCxnSpPr>
          <p:spPr>
            <a:xfrm rot="10800000" flipV="1">
              <a:off x="2864908" y="3470649"/>
              <a:ext cx="2227881" cy="811989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Rectangle 86">
              <a:extLst>
                <a:ext uri="{FF2B5EF4-FFF2-40B4-BE49-F238E27FC236}">
                  <a16:creationId xmlns:a16="http://schemas.microsoft.com/office/drawing/2014/main" id="{ED8DB53E-CBA8-23D6-4B26-77C79DF0857F}"/>
                </a:ext>
              </a:extLst>
            </p:cNvPr>
            <p:cNvSpPr/>
            <p:nvPr/>
          </p:nvSpPr>
          <p:spPr>
            <a:xfrm>
              <a:off x="4287235" y="1747877"/>
              <a:ext cx="6220918" cy="2625149"/>
            </a:xfrm>
            <a:prstGeom prst="rect">
              <a:avLst/>
            </a:prstGeom>
            <a:noFill/>
            <a:ln w="15875">
              <a:solidFill>
                <a:srgbClr val="8C4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2920" tIns="9144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ln w="0"/>
                  <a:solidFill>
                    <a:schemeClr val="tx1"/>
                  </a:solidFill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Virtual private cloud (VPC)</a:t>
              </a:r>
            </a:p>
          </p:txBody>
        </p:sp>
        <p:pic>
          <p:nvPicPr>
            <p:cNvPr id="27" name="Graphic 87">
              <a:extLst>
                <a:ext uri="{FF2B5EF4-FFF2-40B4-BE49-F238E27FC236}">
                  <a16:creationId xmlns:a16="http://schemas.microsoft.com/office/drawing/2014/main" id="{64F9979E-9841-E8D9-EEAC-47E59A026C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/>
          </p:blipFill>
          <p:spPr>
            <a:xfrm>
              <a:off x="4296017" y="1752423"/>
              <a:ext cx="381000" cy="381000"/>
            </a:xfrm>
            <a:prstGeom prst="rect">
              <a:avLst/>
            </a:prstGeom>
          </p:spPr>
        </p:pic>
        <p:sp>
          <p:nvSpPr>
            <p:cNvPr id="28" name="TextBox 68">
              <a:extLst>
                <a:ext uri="{FF2B5EF4-FFF2-40B4-BE49-F238E27FC236}">
                  <a16:creationId xmlns:a16="http://schemas.microsoft.com/office/drawing/2014/main" id="{418AA5C3-01B2-2AE9-0880-9F143AA8935E}"/>
                </a:ext>
              </a:extLst>
            </p:cNvPr>
            <p:cNvSpPr txBox="1"/>
            <p:nvPr/>
          </p:nvSpPr>
          <p:spPr>
            <a:xfrm>
              <a:off x="587304" y="2716662"/>
              <a:ext cx="25959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900" dirty="0">
                  <a:latin typeface="Meiryo" panose="020B0604030504040204" pitchFamily="34" charset="-128"/>
                  <a:ea typeface="Meiryo" panose="020B0604030504040204" pitchFamily="34" charset="-128"/>
                  <a:cs typeface="Amazon Ember" panose="020B0603020204020204" pitchFamily="34" charset="0"/>
                </a:rPr>
                <a:t>セッションマネージャー</a:t>
              </a:r>
              <a:endParaRPr kumimoji="1" lang="en-US" altLang="ja-JP" sz="900" dirty="0">
                <a:latin typeface="Meiryo" panose="020B0604030504040204" pitchFamily="34" charset="-128"/>
                <a:ea typeface="Meiryo" panose="020B0604030504040204" pitchFamily="34" charset="-128"/>
                <a:cs typeface="Amazon Ember" panose="020B0603020204020204" pitchFamily="34" charset="0"/>
              </a:endParaRPr>
            </a:p>
            <a:p>
              <a:r>
                <a:rPr kumimoji="1" lang="ja-JP" altLang="en-US" sz="900" dirty="0">
                  <a:latin typeface="Meiryo" panose="020B0604030504040204" pitchFamily="34" charset="-128"/>
                  <a:ea typeface="Meiryo" panose="020B0604030504040204" pitchFamily="34" charset="-128"/>
                  <a:cs typeface="Amazon Ember" panose="020B0603020204020204" pitchFamily="34" charset="0"/>
                </a:rPr>
                <a:t>を介した接続</a:t>
              </a:r>
              <a:endParaRPr kumimoji="1" lang="en-US" altLang="ja-JP" sz="900" dirty="0">
                <a:latin typeface="Meiryo" panose="020B0604030504040204" pitchFamily="34" charset="-128"/>
                <a:ea typeface="Meiryo" panose="020B0604030504040204" pitchFamily="34" charset="-128"/>
                <a:cs typeface="Amazon Ember" panose="020B0603020204020204" pitchFamily="34" charset="0"/>
              </a:endParaRPr>
            </a:p>
          </p:txBody>
        </p:sp>
        <p:sp>
          <p:nvSpPr>
            <p:cNvPr id="29" name="TextBox 68">
              <a:extLst>
                <a:ext uri="{FF2B5EF4-FFF2-40B4-BE49-F238E27FC236}">
                  <a16:creationId xmlns:a16="http://schemas.microsoft.com/office/drawing/2014/main" id="{4F7E7183-829D-065E-79AA-F356FFA2E592}"/>
                </a:ext>
              </a:extLst>
            </p:cNvPr>
            <p:cNvSpPr txBox="1"/>
            <p:nvPr/>
          </p:nvSpPr>
          <p:spPr>
            <a:xfrm>
              <a:off x="215932" y="1635307"/>
              <a:ext cx="213984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900" dirty="0">
                  <a:latin typeface="Meiryo" panose="020B0604030504040204" pitchFamily="34" charset="-128"/>
                  <a:ea typeface="Meiryo" panose="020B0604030504040204" pitchFamily="34" charset="-128"/>
                  <a:cs typeface="Amazon Ember" panose="020B0603020204020204" pitchFamily="34" charset="0"/>
                </a:rPr>
                <a:t>認証</a:t>
              </a:r>
              <a:endParaRPr kumimoji="1" lang="en-US" altLang="ja-JP" sz="900" dirty="0">
                <a:latin typeface="Meiryo" panose="020B0604030504040204" pitchFamily="34" charset="-128"/>
                <a:ea typeface="Meiryo" panose="020B0604030504040204" pitchFamily="34" charset="-128"/>
                <a:cs typeface="Amazon Ember" panose="020B0603020204020204" pitchFamily="34" charset="0"/>
              </a:endParaRPr>
            </a:p>
          </p:txBody>
        </p:sp>
        <p:sp>
          <p:nvSpPr>
            <p:cNvPr id="30" name="TextBox 68">
              <a:extLst>
                <a:ext uri="{FF2B5EF4-FFF2-40B4-BE49-F238E27FC236}">
                  <a16:creationId xmlns:a16="http://schemas.microsoft.com/office/drawing/2014/main" id="{E61354B7-4E5D-5856-FE01-356A5658E4BA}"/>
                </a:ext>
              </a:extLst>
            </p:cNvPr>
            <p:cNvSpPr txBox="1"/>
            <p:nvPr/>
          </p:nvSpPr>
          <p:spPr>
            <a:xfrm>
              <a:off x="581300" y="3818717"/>
              <a:ext cx="1261104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900" dirty="0">
                  <a:latin typeface="Meiryo" panose="020B0604030504040204" pitchFamily="34" charset="-128"/>
                  <a:ea typeface="Meiryo" panose="020B0604030504040204" pitchFamily="34" charset="-128"/>
                  <a:cs typeface="Amazon Ember" panose="020B0603020204020204" pitchFamily="34" charset="0"/>
                </a:rPr>
                <a:t>Amazon EC2</a:t>
              </a:r>
              <a:r>
                <a:rPr kumimoji="1" lang="ja-JP" altLang="en-US" sz="900" dirty="0">
                  <a:latin typeface="Meiryo" panose="020B0604030504040204" pitchFamily="34" charset="-128"/>
                  <a:ea typeface="Meiryo" panose="020B0604030504040204" pitchFamily="34" charset="-128"/>
                  <a:cs typeface="Amazon Ember" panose="020B0603020204020204" pitchFamily="34" charset="0"/>
                </a:rPr>
                <a:t>の</a:t>
              </a:r>
              <a:endParaRPr kumimoji="1" lang="en-US" altLang="ja-JP" sz="900" dirty="0">
                <a:latin typeface="Meiryo" panose="020B0604030504040204" pitchFamily="34" charset="-128"/>
                <a:ea typeface="Meiryo" panose="020B0604030504040204" pitchFamily="34" charset="-128"/>
                <a:cs typeface="Amazon Ember" panose="020B0603020204020204" pitchFamily="34" charset="0"/>
              </a:endParaRPr>
            </a:p>
            <a:p>
              <a:r>
                <a:rPr kumimoji="1" lang="ja-JP" altLang="en-US" sz="900" dirty="0">
                  <a:latin typeface="Meiryo" panose="020B0604030504040204" pitchFamily="34" charset="-128"/>
                  <a:ea typeface="Meiryo" panose="020B0604030504040204" pitchFamily="34" charset="-128"/>
                  <a:cs typeface="Amazon Ember" panose="020B0603020204020204" pitchFamily="34" charset="0"/>
                </a:rPr>
                <a:t>インスタンス</a:t>
              </a:r>
              <a:r>
                <a:rPr kumimoji="1" lang="en-US" altLang="ja-JP" sz="900" dirty="0">
                  <a:latin typeface="Meiryo" panose="020B0604030504040204" pitchFamily="34" charset="-128"/>
                  <a:ea typeface="Meiryo" panose="020B0604030504040204" pitchFamily="34" charset="-128"/>
                  <a:cs typeface="Amazon Ember" panose="020B0603020204020204" pitchFamily="34" charset="0"/>
                </a:rPr>
                <a:t>ID</a:t>
              </a:r>
              <a:r>
                <a:rPr kumimoji="1" lang="ja-JP" altLang="en-US" sz="900" dirty="0">
                  <a:latin typeface="Meiryo" panose="020B0604030504040204" pitchFamily="34" charset="-128"/>
                  <a:ea typeface="Meiryo" panose="020B0604030504040204" pitchFamily="34" charset="-128"/>
                  <a:cs typeface="Amazon Ember" panose="020B0603020204020204" pitchFamily="34" charset="0"/>
                </a:rPr>
                <a:t>等</a:t>
              </a:r>
              <a:endParaRPr kumimoji="1" lang="en-US" altLang="ja-JP" sz="900" dirty="0">
                <a:latin typeface="Meiryo" panose="020B0604030504040204" pitchFamily="34" charset="-128"/>
                <a:ea typeface="Meiryo" panose="020B0604030504040204" pitchFamily="34" charset="-128"/>
                <a:cs typeface="Amazon Ember" panose="020B0603020204020204" pitchFamily="34" charset="0"/>
              </a:endParaRPr>
            </a:p>
            <a:p>
              <a:r>
                <a:rPr kumimoji="1" lang="ja-JP" altLang="en-US" sz="900" dirty="0">
                  <a:latin typeface="Meiryo" panose="020B0604030504040204" pitchFamily="34" charset="-128"/>
                  <a:ea typeface="Meiryo" panose="020B0604030504040204" pitchFamily="34" charset="-128"/>
                  <a:cs typeface="Amazon Ember" panose="020B0603020204020204" pitchFamily="34" charset="0"/>
                </a:rPr>
                <a:t>を取得</a:t>
              </a:r>
              <a:endParaRPr kumimoji="1" lang="en-US" altLang="ja-JP" sz="900" dirty="0">
                <a:latin typeface="Meiryo" panose="020B0604030504040204" pitchFamily="34" charset="-128"/>
                <a:ea typeface="Meiryo" panose="020B0604030504040204" pitchFamily="34" charset="-128"/>
                <a:cs typeface="Amazon Ember" panose="020B0603020204020204" pitchFamily="34" charset="0"/>
              </a:endParaRPr>
            </a:p>
          </p:txBody>
        </p:sp>
        <p:sp>
          <p:nvSpPr>
            <p:cNvPr id="31" name="TextBox 68">
              <a:extLst>
                <a:ext uri="{FF2B5EF4-FFF2-40B4-BE49-F238E27FC236}">
                  <a16:creationId xmlns:a16="http://schemas.microsoft.com/office/drawing/2014/main" id="{87FD5CB4-4402-CBD3-DD5F-3E9452042FCC}"/>
                </a:ext>
              </a:extLst>
            </p:cNvPr>
            <p:cNvSpPr txBox="1"/>
            <p:nvPr/>
          </p:nvSpPr>
          <p:spPr>
            <a:xfrm>
              <a:off x="3085127" y="3906776"/>
              <a:ext cx="18114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900" dirty="0">
                  <a:latin typeface="Meiryo" panose="020B0604030504040204" pitchFamily="34" charset="-128"/>
                  <a:ea typeface="Meiryo" panose="020B0604030504040204" pitchFamily="34" charset="-128"/>
                  <a:cs typeface="Amazon Ember" panose="020B0603020204020204" pitchFamily="34" charset="0"/>
                </a:rPr>
                <a:t>Amazon EC2</a:t>
              </a:r>
              <a:r>
                <a:rPr kumimoji="1" lang="ja-JP" altLang="en-US" sz="900" dirty="0">
                  <a:latin typeface="Meiryo" panose="020B0604030504040204" pitchFamily="34" charset="-128"/>
                  <a:ea typeface="Meiryo" panose="020B0604030504040204" pitchFamily="34" charset="-128"/>
                  <a:cs typeface="Amazon Ember" panose="020B0603020204020204" pitchFamily="34" charset="0"/>
                </a:rPr>
                <a:t>の</a:t>
              </a:r>
              <a:endParaRPr kumimoji="1" lang="en-US" altLang="ja-JP" sz="900" dirty="0">
                <a:latin typeface="Meiryo" panose="020B0604030504040204" pitchFamily="34" charset="-128"/>
                <a:ea typeface="Meiryo" panose="020B0604030504040204" pitchFamily="34" charset="-128"/>
                <a:cs typeface="Amazon Ember" panose="020B0603020204020204" pitchFamily="34" charset="0"/>
              </a:endParaRPr>
            </a:p>
            <a:p>
              <a:r>
                <a:rPr kumimoji="1" lang="ja-JP" altLang="en-US" sz="900" dirty="0">
                  <a:latin typeface="Meiryo" panose="020B0604030504040204" pitchFamily="34" charset="-128"/>
                  <a:ea typeface="Meiryo" panose="020B0604030504040204" pitchFamily="34" charset="-128"/>
                  <a:cs typeface="Amazon Ember" panose="020B0603020204020204" pitchFamily="34" charset="0"/>
                </a:rPr>
                <a:t>インスタンス</a:t>
              </a:r>
              <a:r>
                <a:rPr kumimoji="1" lang="en-US" altLang="ja-JP" sz="900" dirty="0">
                  <a:latin typeface="Meiryo" panose="020B0604030504040204" pitchFamily="34" charset="-128"/>
                  <a:ea typeface="Meiryo" panose="020B0604030504040204" pitchFamily="34" charset="-128"/>
                  <a:cs typeface="Amazon Ember" panose="020B0603020204020204" pitchFamily="34" charset="0"/>
                </a:rPr>
                <a:t>ID</a:t>
              </a:r>
              <a:r>
                <a:rPr kumimoji="1" lang="ja-JP" altLang="en-US" sz="900" dirty="0">
                  <a:latin typeface="Meiryo" panose="020B0604030504040204" pitchFamily="34" charset="-128"/>
                  <a:ea typeface="Meiryo" panose="020B0604030504040204" pitchFamily="34" charset="-128"/>
                  <a:cs typeface="Amazon Ember" panose="020B0603020204020204" pitchFamily="34" charset="0"/>
                </a:rPr>
                <a:t>等を保存</a:t>
              </a:r>
              <a:endParaRPr kumimoji="1" lang="en-US" altLang="ja-JP" sz="900" dirty="0">
                <a:latin typeface="Meiryo" panose="020B0604030504040204" pitchFamily="34" charset="-128"/>
                <a:ea typeface="Meiryo" panose="020B0604030504040204" pitchFamily="34" charset="-128"/>
                <a:cs typeface="Amazon Ember" panose="020B0603020204020204" pitchFamily="34" charset="0"/>
              </a:endParaRPr>
            </a:p>
          </p:txBody>
        </p:sp>
        <p:cxnSp>
          <p:nvCxnSpPr>
            <p:cNvPr id="32" name="直線矢印コネクタ 31">
              <a:extLst>
                <a:ext uri="{FF2B5EF4-FFF2-40B4-BE49-F238E27FC236}">
                  <a16:creationId xmlns:a16="http://schemas.microsoft.com/office/drawing/2014/main" id="{12B0D7BC-6A25-BF77-8A31-A6F883E8BAF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83013" y="2208434"/>
              <a:ext cx="198307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3" name="TextBox 68">
              <a:extLst>
                <a:ext uri="{FF2B5EF4-FFF2-40B4-BE49-F238E27FC236}">
                  <a16:creationId xmlns:a16="http://schemas.microsoft.com/office/drawing/2014/main" id="{AD142446-88E6-BFD5-C899-D01F36FC4F50}"/>
                </a:ext>
              </a:extLst>
            </p:cNvPr>
            <p:cNvSpPr txBox="1"/>
            <p:nvPr/>
          </p:nvSpPr>
          <p:spPr>
            <a:xfrm>
              <a:off x="577601" y="2211124"/>
              <a:ext cx="14165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900" dirty="0">
                  <a:latin typeface="Meiryo" panose="020B0604030504040204" pitchFamily="34" charset="-128"/>
                  <a:ea typeface="Meiryo" panose="020B0604030504040204" pitchFamily="34" charset="-128"/>
                  <a:cs typeface="Amazon Ember" panose="020B0603020204020204" pitchFamily="34" charset="0"/>
                </a:rPr>
                <a:t>一時認証情報</a:t>
              </a:r>
              <a:endParaRPr kumimoji="1" lang="en-US" altLang="ja-JP" sz="900" dirty="0">
                <a:latin typeface="Meiryo" panose="020B0604030504040204" pitchFamily="34" charset="-128"/>
                <a:ea typeface="Meiryo" panose="020B0604030504040204" pitchFamily="34" charset="-128"/>
                <a:cs typeface="Amazon Ember" panose="020B0603020204020204" pitchFamily="34" charset="0"/>
              </a:endParaRPr>
            </a:p>
            <a:p>
              <a:pPr algn="ctr"/>
              <a:r>
                <a:rPr kumimoji="1" lang="ja-JP" altLang="en-US" sz="900" dirty="0">
                  <a:latin typeface="Meiryo" panose="020B0604030504040204" pitchFamily="34" charset="-128"/>
                  <a:ea typeface="Meiryo" panose="020B0604030504040204" pitchFamily="34" charset="-128"/>
                  <a:cs typeface="Amazon Ember" panose="020B0603020204020204" pitchFamily="34" charset="0"/>
                </a:rPr>
                <a:t>の取得</a:t>
              </a:r>
              <a:endParaRPr kumimoji="1" lang="en-US" altLang="ja-JP" sz="900" dirty="0">
                <a:latin typeface="Meiryo" panose="020B0604030504040204" pitchFamily="34" charset="-128"/>
                <a:ea typeface="Meiryo" panose="020B0604030504040204" pitchFamily="34" charset="-128"/>
                <a:cs typeface="Amazon Ember" panose="020B0603020204020204" pitchFamily="34" charset="0"/>
              </a:endParaRPr>
            </a:p>
          </p:txBody>
        </p:sp>
        <p:sp>
          <p:nvSpPr>
            <p:cNvPr id="34" name="TextBox 2">
              <a:extLst>
                <a:ext uri="{FF2B5EF4-FFF2-40B4-BE49-F238E27FC236}">
                  <a16:creationId xmlns:a16="http://schemas.microsoft.com/office/drawing/2014/main" id="{1E43835E-8B78-CAA1-70B3-4B26589B5AD4}"/>
                </a:ext>
              </a:extLst>
            </p:cNvPr>
            <p:cNvSpPr txBox="1"/>
            <p:nvPr/>
          </p:nvSpPr>
          <p:spPr>
            <a:xfrm>
              <a:off x="6936262" y="2207321"/>
              <a:ext cx="3233763" cy="26161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ja-JP" altLang="en-US" sz="1100" dirty="0">
                  <a:latin typeface="Amazon Ember"/>
                  <a:ea typeface="Meiryo" panose="020B0604030504040204" pitchFamily="34" charset="-128"/>
                  <a:cs typeface="Amazon Ember" panose="020B0603020204020204" pitchFamily="34" charset="0"/>
                </a:rPr>
                <a:t>メンテナンス操作対象データベースを持つ機能</a:t>
              </a:r>
            </a:p>
          </p:txBody>
        </p:sp>
        <p:pic>
          <p:nvPicPr>
            <p:cNvPr id="35" name="Graphic 49">
              <a:extLst>
                <a:ext uri="{FF2B5EF4-FFF2-40B4-BE49-F238E27FC236}">
                  <a16:creationId xmlns:a16="http://schemas.microsoft.com/office/drawing/2014/main" id="{CBF8581E-CE24-1CF9-D9E4-C58556BEF9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2830097" y="2846283"/>
              <a:ext cx="457200" cy="457200"/>
            </a:xfrm>
            <a:prstGeom prst="rect">
              <a:avLst/>
            </a:prstGeom>
          </p:spPr>
        </p:pic>
        <p:pic>
          <p:nvPicPr>
            <p:cNvPr id="36" name="Graphic 52">
              <a:extLst>
                <a:ext uri="{FF2B5EF4-FFF2-40B4-BE49-F238E27FC236}">
                  <a16:creationId xmlns:a16="http://schemas.microsoft.com/office/drawing/2014/main" id="{5060A85A-877D-5642-BE06-8AF91F3693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2407707" y="4054039"/>
              <a:ext cx="457200" cy="457200"/>
            </a:xfrm>
            <a:prstGeom prst="rect">
              <a:avLst/>
            </a:prstGeom>
          </p:spPr>
        </p:pic>
        <p:pic>
          <p:nvPicPr>
            <p:cNvPr id="37" name="Graphic 5">
              <a:extLst>
                <a:ext uri="{FF2B5EF4-FFF2-40B4-BE49-F238E27FC236}">
                  <a16:creationId xmlns:a16="http://schemas.microsoft.com/office/drawing/2014/main" id="{676F255D-B342-4A2F-4623-DA06FC1B8B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rcRect/>
            <a:stretch/>
          </p:blipFill>
          <p:spPr bwMode="auto">
            <a:xfrm>
              <a:off x="5041312" y="2801920"/>
              <a:ext cx="557314" cy="557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TextBox 6">
              <a:extLst>
                <a:ext uri="{FF2B5EF4-FFF2-40B4-BE49-F238E27FC236}">
                  <a16:creationId xmlns:a16="http://schemas.microsoft.com/office/drawing/2014/main" id="{EAE3748A-9FD0-06C8-3755-41FB35D098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85701" y="3428391"/>
              <a:ext cx="2268537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000" dirty="0"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Amazon Elastic Compute Cloud</a:t>
              </a:r>
            </a:p>
            <a:p>
              <a:pPr algn="ctr" eaLnBrk="1" hangingPunct="1"/>
              <a:r>
                <a:rPr lang="ja-JP" altLang="en-US" sz="1000" dirty="0"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メンテナンス操作実行</a:t>
              </a:r>
              <a:endParaRPr lang="en-US" altLang="ja-JP" sz="10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endParaRPr>
            </a:p>
            <a:p>
              <a:pPr algn="ctr" eaLnBrk="1" hangingPunct="1"/>
              <a:r>
                <a:rPr lang="ja-JP" altLang="en-US" sz="1000" dirty="0"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サーバー</a:t>
              </a:r>
              <a:endParaRPr lang="en-US" altLang="ja-JP" sz="10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endParaRPr>
            </a:p>
            <a:p>
              <a:pPr algn="ctr" eaLnBrk="1" hangingPunct="1"/>
              <a:r>
                <a:rPr lang="ja-JP" altLang="en-US" sz="1000" dirty="0"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（</a:t>
              </a:r>
              <a:r>
                <a:rPr lang="en-US" altLang="ja-JP" sz="1000" dirty="0"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DB</a:t>
              </a:r>
              <a:r>
                <a:rPr lang="ja-JP" altLang="en-US" sz="1000" dirty="0"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クライアントツール）</a:t>
              </a:r>
              <a:endParaRPr lang="en-US" altLang="en-US" sz="10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endParaRPr>
            </a:p>
          </p:txBody>
        </p:sp>
        <p:cxnSp>
          <p:nvCxnSpPr>
            <p:cNvPr id="45" name="Connector: Elbow 12">
              <a:extLst>
                <a:ext uri="{FF2B5EF4-FFF2-40B4-BE49-F238E27FC236}">
                  <a16:creationId xmlns:a16="http://schemas.microsoft.com/office/drawing/2014/main" id="{179DE0F1-9DD5-CC31-A305-C667BB694CA4}"/>
                </a:ext>
              </a:extLst>
            </p:cNvPr>
            <p:cNvCxnSpPr>
              <a:cxnSpLocks/>
              <a:stCxn id="18" idx="2"/>
              <a:endCxn id="52" idx="2"/>
            </p:cNvCxnSpPr>
            <p:nvPr/>
          </p:nvCxnSpPr>
          <p:spPr>
            <a:xfrm rot="16200000" flipH="1">
              <a:off x="4945553" y="2009673"/>
              <a:ext cx="2492149" cy="6265861"/>
            </a:xfrm>
            <a:prstGeom prst="bentConnector3">
              <a:avLst>
                <a:gd name="adj1" fmla="val 107282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Connector: Elbow 12">
              <a:extLst>
                <a:ext uri="{FF2B5EF4-FFF2-40B4-BE49-F238E27FC236}">
                  <a16:creationId xmlns:a16="http://schemas.microsoft.com/office/drawing/2014/main" id="{9E5673B7-3DFC-E993-053D-5CA1609AD46A}"/>
                </a:ext>
              </a:extLst>
            </p:cNvPr>
            <p:cNvCxnSpPr>
              <a:cxnSpLocks/>
              <a:stCxn id="5" idx="2"/>
            </p:cNvCxnSpPr>
            <p:nvPr/>
          </p:nvCxnSpPr>
          <p:spPr>
            <a:xfrm rot="16200000" flipH="1">
              <a:off x="3780030" y="-511353"/>
              <a:ext cx="3677736" cy="10122158"/>
            </a:xfrm>
            <a:prstGeom prst="bentConnector3">
              <a:avLst>
                <a:gd name="adj1" fmla="val 106216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7" name="Rectangle 115">
              <a:extLst>
                <a:ext uri="{FF2B5EF4-FFF2-40B4-BE49-F238E27FC236}">
                  <a16:creationId xmlns:a16="http://schemas.microsoft.com/office/drawing/2014/main" id="{74329F2E-7B46-2035-CDD6-E0CB3E3624EE}"/>
                </a:ext>
              </a:extLst>
            </p:cNvPr>
            <p:cNvSpPr/>
            <p:nvPr/>
          </p:nvSpPr>
          <p:spPr>
            <a:xfrm>
              <a:off x="6837778" y="5041468"/>
              <a:ext cx="4450332" cy="1494555"/>
            </a:xfrm>
            <a:prstGeom prst="rect">
              <a:avLst/>
            </a:prstGeom>
            <a:noFill/>
            <a:ln w="15875">
              <a:solidFill>
                <a:srgbClr val="7D899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1200" dirty="0">
                <a:solidFill>
                  <a:schemeClr val="tx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endParaRPr>
            </a:p>
          </p:txBody>
        </p:sp>
        <p:sp>
          <p:nvSpPr>
            <p:cNvPr id="48" name="TextBox 20">
              <a:extLst>
                <a:ext uri="{FF2B5EF4-FFF2-40B4-BE49-F238E27FC236}">
                  <a16:creationId xmlns:a16="http://schemas.microsoft.com/office/drawing/2014/main" id="{13ABDEF8-0DF1-CCFF-4034-6B1AD3C4FE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89497" y="5083672"/>
              <a:ext cx="175017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ja-JP" altLang="en-US" sz="1600" dirty="0">
                  <a:latin typeface="Amazon Ember"/>
                  <a:ea typeface="Amazon Ember" panose="020B0603020204020204" pitchFamily="34" charset="0"/>
                  <a:cs typeface="Amazon Ember" panose="020B0603020204020204" pitchFamily="34" charset="0"/>
                </a:rPr>
                <a:t>連携機能</a:t>
              </a:r>
              <a:endParaRPr lang="en-US" altLang="ja-JP" sz="1600" dirty="0">
                <a:latin typeface="Amazon Ember"/>
                <a:ea typeface="Amazon Ember" panose="020B0603020204020204" pitchFamily="34" charset="0"/>
                <a:cs typeface="Amazon Ember" panose="020B0603020204020204" pitchFamily="34" charset="0"/>
              </a:endParaRPr>
            </a:p>
          </p:txBody>
        </p:sp>
        <p:sp>
          <p:nvSpPr>
            <p:cNvPr id="49" name="TextBox 20">
              <a:extLst>
                <a:ext uri="{FF2B5EF4-FFF2-40B4-BE49-F238E27FC236}">
                  <a16:creationId xmlns:a16="http://schemas.microsoft.com/office/drawing/2014/main" id="{3E16D0CC-5A4F-4BDC-E653-D6FE3CD29D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14691" y="5688851"/>
              <a:ext cx="1723271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ja-JP" altLang="en-US" sz="1200" dirty="0"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例</a:t>
              </a:r>
              <a:endParaRPr lang="en-US" altLang="ja-JP" sz="12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endParaRPr>
            </a:p>
            <a:p>
              <a:pPr marL="285750" indent="-285750" eaLnBrk="1" hangingPunct="1">
                <a:buFont typeface="Arial" panose="020B0604020202020204" pitchFamily="34" charset="0"/>
                <a:buChar char="•"/>
              </a:pPr>
              <a:r>
                <a:rPr lang="ja-JP" altLang="en-US" sz="1200"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ログ管理</a:t>
              </a:r>
              <a:r>
                <a:rPr lang="en-US" altLang="ja-JP" sz="1200" dirty="0"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_</a:t>
              </a:r>
              <a:r>
                <a:rPr lang="ja-JP" altLang="en-US" sz="1200"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ログ</a:t>
              </a:r>
              <a:r>
                <a:rPr lang="ja-JP" altLang="en-US" sz="1200" dirty="0"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管理機能</a:t>
              </a:r>
              <a:endParaRPr lang="en-US" altLang="ja-JP" sz="12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endParaRPr>
            </a:p>
          </p:txBody>
        </p:sp>
        <p:sp>
          <p:nvSpPr>
            <p:cNvPr id="50" name="TextBox 2">
              <a:extLst>
                <a:ext uri="{FF2B5EF4-FFF2-40B4-BE49-F238E27FC236}">
                  <a16:creationId xmlns:a16="http://schemas.microsoft.com/office/drawing/2014/main" id="{A84BC8D0-429C-CC70-03E7-128817216ECB}"/>
                </a:ext>
              </a:extLst>
            </p:cNvPr>
            <p:cNvSpPr txBox="1"/>
            <p:nvPr/>
          </p:nvSpPr>
          <p:spPr>
            <a:xfrm>
              <a:off x="6874827" y="5404938"/>
              <a:ext cx="2377174" cy="26161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ja-JP" altLang="en-US" sz="1100" dirty="0">
                  <a:latin typeface="Amazon Ember"/>
                  <a:ea typeface="Meiryo" panose="020B0604030504040204" pitchFamily="34" charset="-128"/>
                  <a:cs typeface="Amazon Ember" panose="020B0603020204020204" pitchFamily="34" charset="0"/>
                </a:rPr>
                <a:t>操作ログ及び監査ログを保管する</a:t>
              </a:r>
            </a:p>
          </p:txBody>
        </p:sp>
        <p:pic>
          <p:nvPicPr>
            <p:cNvPr id="51" name="Graphic 17">
              <a:extLst>
                <a:ext uri="{FF2B5EF4-FFF2-40B4-BE49-F238E27FC236}">
                  <a16:creationId xmlns:a16="http://schemas.microsoft.com/office/drawing/2014/main" id="{C8BF219A-F85B-09D4-9CA4-AB3108355C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rcRect/>
            <a:stretch/>
          </p:blipFill>
          <p:spPr bwMode="auto">
            <a:xfrm>
              <a:off x="9122858" y="5607274"/>
              <a:ext cx="403398" cy="403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" name="TextBox 9">
              <a:extLst>
                <a:ext uri="{FF2B5EF4-FFF2-40B4-BE49-F238E27FC236}">
                  <a16:creationId xmlns:a16="http://schemas.microsoft.com/office/drawing/2014/main" id="{482914CE-F4BC-7D58-8E93-050C26A5DE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02989" y="5988569"/>
              <a:ext cx="224313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000" dirty="0"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Amazon CloudWatch Logs</a:t>
              </a:r>
            </a:p>
            <a:p>
              <a:pPr algn="ctr" eaLnBrk="1" hangingPunct="1"/>
              <a:r>
                <a:rPr lang="en-US" altLang="en-US" sz="1000" dirty="0" err="1"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ログ監視</a:t>
              </a:r>
              <a:endParaRPr lang="en-US" altLang="en-US" sz="10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endParaRPr>
            </a:p>
          </p:txBody>
        </p:sp>
        <p:pic>
          <p:nvPicPr>
            <p:cNvPr id="53" name="Graphic 23">
              <a:extLst>
                <a:ext uri="{FF2B5EF4-FFF2-40B4-BE49-F238E27FC236}">
                  <a16:creationId xmlns:a16="http://schemas.microsoft.com/office/drawing/2014/main" id="{57083ABD-A9B1-EFE8-22B2-C19A3FE6DE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rcRect/>
            <a:stretch/>
          </p:blipFill>
          <p:spPr bwMode="auto">
            <a:xfrm>
              <a:off x="10485335" y="5609122"/>
              <a:ext cx="389282" cy="389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" name="TextBox 15">
              <a:extLst>
                <a:ext uri="{FF2B5EF4-FFF2-40B4-BE49-F238E27FC236}">
                  <a16:creationId xmlns:a16="http://schemas.microsoft.com/office/drawing/2014/main" id="{ADC0A6B2-A9DA-CA5E-1886-3822DC5EE5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05543" y="5978914"/>
              <a:ext cx="12870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000" dirty="0"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AWS CloudTrail</a:t>
              </a:r>
            </a:p>
            <a:p>
              <a:pPr algn="ctr" eaLnBrk="1" hangingPunct="1"/>
              <a:r>
                <a:rPr lang="en-US" altLang="en-US" sz="1000" dirty="0"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API</a:t>
              </a:r>
              <a:r>
                <a:rPr lang="ja-JP" altLang="en-US" sz="1000" dirty="0"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操作</a:t>
              </a:r>
              <a:r>
                <a:rPr lang="en-US" altLang="en-US" sz="1000" dirty="0" err="1"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ログ取得</a:t>
              </a:r>
              <a:endParaRPr lang="en-US" altLang="en-US" sz="10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endParaRPr>
            </a:p>
          </p:txBody>
        </p:sp>
        <p:cxnSp>
          <p:nvCxnSpPr>
            <p:cNvPr id="55" name="Connector: Elbow 12">
              <a:extLst>
                <a:ext uri="{FF2B5EF4-FFF2-40B4-BE49-F238E27FC236}">
                  <a16:creationId xmlns:a16="http://schemas.microsoft.com/office/drawing/2014/main" id="{6445F16A-F2C6-A59F-CECB-BB2C4A2B8CB9}"/>
                </a:ext>
              </a:extLst>
            </p:cNvPr>
            <p:cNvCxnSpPr>
              <a:cxnSpLocks/>
              <a:stCxn id="12" idx="2"/>
              <a:endCxn id="51" idx="0"/>
            </p:cNvCxnSpPr>
            <p:nvPr/>
          </p:nvCxnSpPr>
          <p:spPr>
            <a:xfrm rot="16200000" flipH="1">
              <a:off x="8267863" y="4550579"/>
              <a:ext cx="1271623" cy="841766"/>
            </a:xfrm>
            <a:prstGeom prst="bentConnector3">
              <a:avLst>
                <a:gd name="adj1" fmla="val 32844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57" name="グループ化 56">
              <a:extLst>
                <a:ext uri="{FF2B5EF4-FFF2-40B4-BE49-F238E27FC236}">
                  <a16:creationId xmlns:a16="http://schemas.microsoft.com/office/drawing/2014/main" id="{1C70EA66-534F-1E76-BF18-C4FD1EB2F8E9}"/>
                </a:ext>
              </a:extLst>
            </p:cNvPr>
            <p:cNvGrpSpPr/>
            <p:nvPr/>
          </p:nvGrpSpPr>
          <p:grpSpPr>
            <a:xfrm>
              <a:off x="4218169" y="3520592"/>
              <a:ext cx="2314779" cy="2720483"/>
              <a:chOff x="4962306" y="3682922"/>
              <a:chExt cx="2314779" cy="2720483"/>
            </a:xfrm>
          </p:grpSpPr>
          <p:grpSp>
            <p:nvGrpSpPr>
              <p:cNvPr id="59" name="グループ化 58">
                <a:extLst>
                  <a:ext uri="{FF2B5EF4-FFF2-40B4-BE49-F238E27FC236}">
                    <a16:creationId xmlns:a16="http://schemas.microsoft.com/office/drawing/2014/main" id="{AB459370-6402-A455-D3F0-050EC621FF48}"/>
                  </a:ext>
                </a:extLst>
              </p:cNvPr>
              <p:cNvGrpSpPr/>
              <p:nvPr/>
            </p:nvGrpSpPr>
            <p:grpSpPr>
              <a:xfrm>
                <a:off x="6089635" y="5732265"/>
                <a:ext cx="1187450" cy="671140"/>
                <a:chOff x="-1593" y="6994107"/>
                <a:chExt cx="1187450" cy="671140"/>
              </a:xfrm>
            </p:grpSpPr>
            <p:sp>
              <p:nvSpPr>
                <p:cNvPr id="71" name="TextBox 28">
                  <a:extLst>
                    <a:ext uri="{FF2B5EF4-FFF2-40B4-BE49-F238E27FC236}">
                      <a16:creationId xmlns:a16="http://schemas.microsoft.com/office/drawing/2014/main" id="{77A6B6E3-08A4-1F37-5297-77E0698181D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-1593" y="7465192"/>
                  <a:ext cx="1187450" cy="2000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700" dirty="0">
                      <a:latin typeface="Arial" panose="020B0604020202020204" pitchFamily="34" charset="0"/>
                      <a:ea typeface="Amazon Ember" panose="020B0603020204020204" pitchFamily="34" charset="0"/>
                      <a:cs typeface="Arial" panose="020B0604020202020204" pitchFamily="34" charset="0"/>
                    </a:rPr>
                    <a:t>EC2</a:t>
                  </a:r>
                  <a:r>
                    <a:rPr lang="ja-JP" altLang="en-US" sz="700" dirty="0">
                      <a:latin typeface="Arial" panose="020B0604020202020204" pitchFamily="34" charset="0"/>
                      <a:ea typeface="Amazon Ember" panose="020B0603020204020204" pitchFamily="34" charset="0"/>
                      <a:cs typeface="Arial" panose="020B0604020202020204" pitchFamily="34" charset="0"/>
                    </a:rPr>
                    <a:t>起動テンプレート</a:t>
                  </a:r>
                  <a:endParaRPr lang="en-US" altLang="en-US" sz="700" dirty="0">
                    <a:latin typeface="Arial" panose="020B0604020202020204" pitchFamily="34" charset="0"/>
                    <a:ea typeface="Amazon Ember" panose="020B0603020204020204" pitchFamily="34" charset="0"/>
                    <a:cs typeface="Arial" panose="020B0604020202020204" pitchFamily="34" charset="0"/>
                  </a:endParaRPr>
                </a:p>
              </p:txBody>
            </p:sp>
            <p:pic>
              <p:nvPicPr>
                <p:cNvPr id="72" name="Graphic 37">
                  <a:extLst>
                    <a:ext uri="{FF2B5EF4-FFF2-40B4-BE49-F238E27FC236}">
                      <a16:creationId xmlns:a16="http://schemas.microsoft.com/office/drawing/2014/main" id="{667BA1CF-2D95-8CD3-62AF-6737C745CBD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4">
                  <a:extLst>
                    <a:ext uri="{96DAC541-7B7A-43D3-8B79-37D633B846F1}">
                      <asvg:svgBlip xmlns:asvg="http://schemas.microsoft.com/office/drawing/2016/SVG/main" r:embed="rId2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3033" y="6994107"/>
                  <a:ext cx="457200" cy="457200"/>
                </a:xfrm>
                <a:prstGeom prst="rect">
                  <a:avLst/>
                </a:prstGeom>
              </p:spPr>
            </p:pic>
          </p:grpSp>
          <p:grpSp>
            <p:nvGrpSpPr>
              <p:cNvPr id="60" name="グループ化 59">
                <a:extLst>
                  <a:ext uri="{FF2B5EF4-FFF2-40B4-BE49-F238E27FC236}">
                    <a16:creationId xmlns:a16="http://schemas.microsoft.com/office/drawing/2014/main" id="{5AA9C409-9106-61E9-A142-E94222854CE5}"/>
                  </a:ext>
                </a:extLst>
              </p:cNvPr>
              <p:cNvGrpSpPr/>
              <p:nvPr/>
            </p:nvGrpSpPr>
            <p:grpSpPr>
              <a:xfrm>
                <a:off x="5063889" y="5735987"/>
                <a:ext cx="1187450" cy="658843"/>
                <a:chOff x="5581409" y="6105746"/>
                <a:chExt cx="1187450" cy="658843"/>
              </a:xfrm>
            </p:grpSpPr>
            <p:pic>
              <p:nvPicPr>
                <p:cNvPr id="69" name="Graphic 51">
                  <a:extLst>
                    <a:ext uri="{FF2B5EF4-FFF2-40B4-BE49-F238E27FC236}">
                      <a16:creationId xmlns:a16="http://schemas.microsoft.com/office/drawing/2014/main" id="{768A41E2-F6BA-8364-E132-4288681E768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6">
                  <a:extLst>
                    <a:ext uri="{96DAC541-7B7A-43D3-8B79-37D633B846F1}">
                      <asvg:svgBlip xmlns:asvg="http://schemas.microsoft.com/office/drawing/2016/SVG/main" r:embed="rId2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46534" y="6105746"/>
                  <a:ext cx="457200" cy="457200"/>
                </a:xfrm>
                <a:prstGeom prst="rect">
                  <a:avLst/>
                </a:prstGeom>
              </p:spPr>
            </p:pic>
            <p:sp>
              <p:nvSpPr>
                <p:cNvPr id="70" name="TextBox 28">
                  <a:extLst>
                    <a:ext uri="{FF2B5EF4-FFF2-40B4-BE49-F238E27FC236}">
                      <a16:creationId xmlns:a16="http://schemas.microsoft.com/office/drawing/2014/main" id="{C564F2E7-5481-0D57-ABD3-F2B1AECDDED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581409" y="6564534"/>
                  <a:ext cx="1187450" cy="2000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/>
                  <a:r>
                    <a:rPr lang="ja-JP" altLang="en-US" sz="700" dirty="0">
                      <a:latin typeface="Arial" panose="020B0604020202020204" pitchFamily="34" charset="0"/>
                      <a:ea typeface="Amazon Ember" panose="020B0603020204020204" pitchFamily="34" charset="0"/>
                      <a:cs typeface="Arial" panose="020B0604020202020204" pitchFamily="34" charset="0"/>
                    </a:rPr>
                    <a:t>クイックスタート</a:t>
                  </a:r>
                  <a:r>
                    <a:rPr lang="en-US" altLang="ja-JP" sz="700" dirty="0">
                      <a:latin typeface="Arial" panose="020B0604020202020204" pitchFamily="34" charset="0"/>
                      <a:ea typeface="Amazon Ember" panose="020B0603020204020204" pitchFamily="34" charset="0"/>
                      <a:cs typeface="Arial" panose="020B0604020202020204" pitchFamily="34" charset="0"/>
                    </a:rPr>
                    <a:t>AMI</a:t>
                  </a:r>
                  <a:endParaRPr lang="en-US" altLang="en-US" sz="700" dirty="0">
                    <a:latin typeface="Arial" panose="020B0604020202020204" pitchFamily="34" charset="0"/>
                    <a:ea typeface="Amazon Ember" panose="020B0603020204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cxnSp>
            <p:nvCxnSpPr>
              <p:cNvPr id="61" name="直線コネクタ 60">
                <a:extLst>
                  <a:ext uri="{FF2B5EF4-FFF2-40B4-BE49-F238E27FC236}">
                    <a16:creationId xmlns:a16="http://schemas.microsoft.com/office/drawing/2014/main" id="{FFA64555-E0B3-1422-7C85-8EB9B48EEEAD}"/>
                  </a:ext>
                </a:extLst>
              </p:cNvPr>
              <p:cNvCxnSpPr>
                <a:cxnSpLocks/>
                <a:stCxn id="69" idx="3"/>
                <a:endCxn id="72" idx="1"/>
              </p:cNvCxnSpPr>
              <p:nvPr/>
            </p:nvCxnSpPr>
            <p:spPr>
              <a:xfrm flipV="1">
                <a:off x="5886214" y="5960865"/>
                <a:ext cx="568047" cy="3722"/>
              </a:xfrm>
              <a:prstGeom prst="line">
                <a:avLst/>
              </a:prstGeom>
              <a:ln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2" name="直線矢印コネクタ 61">
                <a:extLst>
                  <a:ext uri="{FF2B5EF4-FFF2-40B4-BE49-F238E27FC236}">
                    <a16:creationId xmlns:a16="http://schemas.microsoft.com/office/drawing/2014/main" id="{B999AA96-68E7-68D7-04CF-6466A2BE132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214839" y="3682922"/>
                <a:ext cx="0" cy="227785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63" name="グループ化 62">
                <a:extLst>
                  <a:ext uri="{FF2B5EF4-FFF2-40B4-BE49-F238E27FC236}">
                    <a16:creationId xmlns:a16="http://schemas.microsoft.com/office/drawing/2014/main" id="{87696F1C-00C1-4F59-F8D1-3E29ED3DE4FA}"/>
                  </a:ext>
                </a:extLst>
              </p:cNvPr>
              <p:cNvGrpSpPr/>
              <p:nvPr/>
            </p:nvGrpSpPr>
            <p:grpSpPr>
              <a:xfrm>
                <a:off x="4962306" y="5033106"/>
                <a:ext cx="1382713" cy="688918"/>
                <a:chOff x="4246249" y="5615214"/>
                <a:chExt cx="1382713" cy="688918"/>
              </a:xfrm>
            </p:grpSpPr>
            <p:sp>
              <p:nvSpPr>
                <p:cNvPr id="67" name="TextBox 21">
                  <a:extLst>
                    <a:ext uri="{FF2B5EF4-FFF2-40B4-BE49-F238E27FC236}">
                      <a16:creationId xmlns:a16="http://schemas.microsoft.com/office/drawing/2014/main" id="{9BEE7BE0-B890-9B70-D88F-5E974BE7A00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246249" y="6088688"/>
                  <a:ext cx="1382713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800" dirty="0">
                      <a:latin typeface="Arial" panose="020B0604020202020204" pitchFamily="34" charset="0"/>
                      <a:ea typeface="Amazon Ember" panose="020B0603020204020204" pitchFamily="34" charset="0"/>
                      <a:cs typeface="Arial" panose="020B0604020202020204" pitchFamily="34" charset="0"/>
                    </a:rPr>
                    <a:t>EC2</a:t>
                  </a:r>
                  <a:r>
                    <a:rPr lang="ja-JP" altLang="en-US" sz="800" dirty="0">
                      <a:latin typeface="Arial" panose="020B0604020202020204" pitchFamily="34" charset="0"/>
                      <a:ea typeface="Amazon Ember" panose="020B0603020204020204" pitchFamily="34" charset="0"/>
                      <a:cs typeface="Arial" panose="020B0604020202020204" pitchFamily="34" charset="0"/>
                    </a:rPr>
                    <a:t>起動資材用バケット</a:t>
                  </a:r>
                  <a:endParaRPr lang="en-US" altLang="en-US" sz="800" dirty="0">
                    <a:latin typeface="Arial" panose="020B0604020202020204" pitchFamily="34" charset="0"/>
                    <a:ea typeface="Amazon Ember" panose="020B0603020204020204" pitchFamily="34" charset="0"/>
                    <a:cs typeface="Arial" panose="020B0604020202020204" pitchFamily="34" charset="0"/>
                  </a:endParaRPr>
                </a:p>
              </p:txBody>
            </p:sp>
            <p:pic>
              <p:nvPicPr>
                <p:cNvPr id="68" name="Graphic 173105">
                  <a:extLst>
                    <a:ext uri="{FF2B5EF4-FFF2-40B4-BE49-F238E27FC236}">
                      <a16:creationId xmlns:a16="http://schemas.microsoft.com/office/drawing/2014/main" id="{EECC4CD3-CC6B-5C83-F072-7EE0BEA6D26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8">
                  <a:extLst>
                    <a:ext uri="{96DAC541-7B7A-43D3-8B79-37D633B846F1}">
                      <asvg:svgBlip xmlns:asvg="http://schemas.microsoft.com/office/drawing/2016/SVG/main" r:embed="rId2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716427" y="5615214"/>
                  <a:ext cx="457200" cy="457200"/>
                </a:xfrm>
                <a:prstGeom prst="rect">
                  <a:avLst/>
                </a:prstGeom>
              </p:spPr>
            </p:pic>
          </p:grpSp>
          <p:pic>
            <p:nvPicPr>
              <p:cNvPr id="64" name="Graphic 56">
                <a:extLst>
                  <a:ext uri="{FF2B5EF4-FFF2-40B4-BE49-F238E27FC236}">
                    <a16:creationId xmlns:a16="http://schemas.microsoft.com/office/drawing/2014/main" id="{EF765BB9-79BC-7D6D-DE31-8F49928B39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0">
                <a:extLst>
                  <a:ext uri="{96DAC541-7B7A-43D3-8B79-37D633B846F1}">
                    <asvg:svgBlip xmlns:asvg="http://schemas.microsoft.com/office/drawing/2016/SVG/main" r:embed="rId31"/>
                  </a:ext>
                </a:extLst>
              </a:blip>
              <a:stretch>
                <a:fillRect/>
              </a:stretch>
            </p:blipFill>
            <p:spPr>
              <a:xfrm>
                <a:off x="5424261" y="4327495"/>
                <a:ext cx="457200" cy="457200"/>
              </a:xfrm>
              <a:prstGeom prst="rect">
                <a:avLst/>
              </a:prstGeom>
            </p:spPr>
          </p:pic>
          <p:cxnSp>
            <p:nvCxnSpPr>
              <p:cNvPr id="65" name="直線矢印コネクタ 64">
                <a:extLst>
                  <a:ext uri="{FF2B5EF4-FFF2-40B4-BE49-F238E27FC236}">
                    <a16:creationId xmlns:a16="http://schemas.microsoft.com/office/drawing/2014/main" id="{5EA591B3-FFD8-6BE9-4409-6511EB4319E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652861" y="3682922"/>
                <a:ext cx="335963" cy="69652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6" name="直線矢印コネクタ 65">
                <a:extLst>
                  <a:ext uri="{FF2B5EF4-FFF2-40B4-BE49-F238E27FC236}">
                    <a16:creationId xmlns:a16="http://schemas.microsoft.com/office/drawing/2014/main" id="{5CA654C5-D861-B7A2-F8F3-B49295289B5D}"/>
                  </a:ext>
                </a:extLst>
              </p:cNvPr>
              <p:cNvCxnSpPr>
                <a:cxnSpLocks/>
                <a:stCxn id="64" idx="2"/>
                <a:endCxn id="68" idx="0"/>
              </p:cNvCxnSpPr>
              <p:nvPr/>
            </p:nvCxnSpPr>
            <p:spPr>
              <a:xfrm>
                <a:off x="5652861" y="4784695"/>
                <a:ext cx="8223" cy="24841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0264289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72673991-03FC-BF42-D552-54E336873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7546" y="684811"/>
            <a:ext cx="16072444" cy="1037260"/>
          </a:xfrm>
        </p:spPr>
        <p:txBody>
          <a:bodyPr>
            <a:normAutofit fontScale="90000"/>
          </a:bodyPr>
          <a:lstStyle/>
          <a:p>
            <a:r>
              <a:rPr kumimoji="1" lang="en-US" altLang="ja-JP"/>
              <a:t>5-2-20-1</a:t>
            </a:r>
            <a:r>
              <a:rPr kumimoji="1" lang="en-US" altLang="ja-JP" dirty="0"/>
              <a:t>. </a:t>
            </a:r>
            <a:r>
              <a:rPr kumimoji="1" lang="ja-JP" altLang="en-US" dirty="0"/>
              <a:t>メンテナンス</a:t>
            </a:r>
            <a:r>
              <a:rPr kumimoji="1" lang="en-US" altLang="ja-JP" dirty="0"/>
              <a:t>_DB</a:t>
            </a:r>
            <a:r>
              <a:rPr kumimoji="1" lang="ja-JP" altLang="en-US" dirty="0"/>
              <a:t>直接メンテナンス機能</a:t>
            </a:r>
            <a:br>
              <a:rPr kumimoji="1" lang="en-US" altLang="ja-JP" dirty="0"/>
            </a:br>
            <a:r>
              <a:rPr kumimoji="1" lang="ja-JP" altLang="en-US" sz="3600" dirty="0"/>
              <a:t>（パターン</a:t>
            </a:r>
            <a:r>
              <a:rPr kumimoji="1" lang="en-US" altLang="ja-JP" sz="3600" dirty="0"/>
              <a:t>5 </a:t>
            </a:r>
            <a:r>
              <a:rPr kumimoji="1" lang="ja-JP" altLang="en-US" sz="3600" dirty="0"/>
              <a:t>⾮定常作業、</a:t>
            </a:r>
            <a:r>
              <a:rPr kumimoji="1" lang="en-US" altLang="ja-JP" sz="3600" dirty="0"/>
              <a:t>AWS CLI+SSM+</a:t>
            </a:r>
            <a:r>
              <a:rPr kumimoji="1" lang="ja-JP" altLang="en-US" sz="3600" dirty="0"/>
              <a:t>ポートフォワーディングを介した</a:t>
            </a:r>
            <a:r>
              <a:rPr kumimoji="1" lang="en-US" altLang="ja-JP" sz="3600" dirty="0"/>
              <a:t>EC2</a:t>
            </a:r>
            <a:r>
              <a:rPr kumimoji="1" lang="ja-JP" altLang="en-US" sz="3600" dirty="0"/>
              <a:t>経由での操作）</a:t>
            </a: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C4C0FC22-FA76-16AF-314E-F124B3B16CBF}"/>
              </a:ext>
            </a:extLst>
          </p:cNvPr>
          <p:cNvGrpSpPr/>
          <p:nvPr/>
        </p:nvGrpSpPr>
        <p:grpSpPr>
          <a:xfrm>
            <a:off x="3226296" y="2432203"/>
            <a:ext cx="11548071" cy="6987431"/>
            <a:chOff x="-66270" y="656338"/>
            <a:chExt cx="11548071" cy="6987431"/>
          </a:xfrm>
        </p:grpSpPr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7930996B-5252-1D7B-E01E-6491DC2DC5D0}"/>
                </a:ext>
              </a:extLst>
            </p:cNvPr>
            <p:cNvSpPr/>
            <p:nvPr/>
          </p:nvSpPr>
          <p:spPr>
            <a:xfrm>
              <a:off x="1935557" y="1515896"/>
              <a:ext cx="4773545" cy="5217185"/>
            </a:xfrm>
            <a:prstGeom prst="rect">
              <a:avLst/>
            </a:prstGeom>
            <a:solidFill>
              <a:srgbClr val="45DAFF">
                <a:alpha val="30196"/>
              </a:srgbClr>
            </a:solidFill>
            <a:ln w="28575">
              <a:noFill/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/>
              <a:r>
                <a:rPr kumimoji="1" lang="ja-JP" altLang="en-US" sz="1600">
                  <a:solidFill>
                    <a:schemeClr val="tx1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メンテナンス</a:t>
              </a:r>
              <a:r>
                <a:rPr kumimoji="1" lang="en-US" altLang="ja-JP" sz="1600" dirty="0">
                  <a:solidFill>
                    <a:schemeClr val="tx1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_DB</a:t>
              </a:r>
              <a:r>
                <a:rPr kumimoji="1" lang="ja-JP" altLang="en-US" sz="1600" dirty="0">
                  <a:solidFill>
                    <a:schemeClr val="tx1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直接メンテナンス機能</a:t>
              </a:r>
              <a:endParaRPr kumimoji="1" lang="en-US" altLang="ja-JP" sz="16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endParaRPr>
            </a:p>
          </p:txBody>
        </p:sp>
        <p:sp>
          <p:nvSpPr>
            <p:cNvPr id="5" name="TextBox 12">
              <a:extLst>
                <a:ext uri="{FF2B5EF4-FFF2-40B4-BE49-F238E27FC236}">
                  <a16:creationId xmlns:a16="http://schemas.microsoft.com/office/drawing/2014/main" id="{54446FBF-6F21-AE9F-5F3B-9D19DAC211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66270" y="2362933"/>
              <a:ext cx="1351328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36000" rIns="36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US" altLang="en-US" sz="1200" dirty="0" err="1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運用者</a:t>
              </a:r>
              <a:endParaRPr lang="en-US" altLang="en-US" sz="12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endParaRPr>
            </a:p>
            <a:p>
              <a:pPr algn="ctr"/>
              <a:r>
                <a:rPr lang="ja-JP" altLang="en-US" sz="1200" dirty="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（</a:t>
              </a:r>
              <a:r>
                <a:rPr lang="en-US" altLang="ja-JP" sz="1200" dirty="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AWS CLI</a:t>
              </a:r>
              <a:r>
                <a:rPr lang="ja-JP" altLang="en-US" sz="1200" dirty="0" err="1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、</a:t>
              </a:r>
              <a:r>
                <a:rPr lang="en-US" altLang="ja-JP" sz="1200" dirty="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DB</a:t>
              </a:r>
              <a:r>
                <a:rPr lang="ja-JP" altLang="en-US" sz="1200" dirty="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クライアントツール）</a:t>
              </a:r>
              <a:endParaRPr lang="en-US" altLang="en-US" sz="12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endParaRPr>
            </a:p>
          </p:txBody>
        </p:sp>
        <p:pic>
          <p:nvPicPr>
            <p:cNvPr id="6" name="Graphic 23">
              <a:extLst>
                <a:ext uri="{FF2B5EF4-FFF2-40B4-BE49-F238E27FC236}">
                  <a16:creationId xmlns:a16="http://schemas.microsoft.com/office/drawing/2014/main" id="{30B185DF-B9B8-A3EA-6A75-DC8C962F0D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 bwMode="auto">
            <a:xfrm flipH="1">
              <a:off x="337114" y="1953152"/>
              <a:ext cx="469900" cy="469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7" name="直線矢印コネクタ 6">
              <a:extLst>
                <a:ext uri="{FF2B5EF4-FFF2-40B4-BE49-F238E27FC236}">
                  <a16:creationId xmlns:a16="http://schemas.microsoft.com/office/drawing/2014/main" id="{1D1A06D7-27D4-CED2-E0D5-9E488286DDFB}"/>
                </a:ext>
              </a:extLst>
            </p:cNvPr>
            <p:cNvCxnSpPr>
              <a:cxnSpLocks/>
            </p:cNvCxnSpPr>
            <p:nvPr/>
          </p:nvCxnSpPr>
          <p:spPr>
            <a:xfrm>
              <a:off x="807014" y="2039460"/>
              <a:ext cx="197796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" name="Rectangle 78">
              <a:extLst>
                <a:ext uri="{FF2B5EF4-FFF2-40B4-BE49-F238E27FC236}">
                  <a16:creationId xmlns:a16="http://schemas.microsoft.com/office/drawing/2014/main" id="{3DF6E7D5-5866-2D64-5BB0-0831F41E58A9}"/>
                </a:ext>
              </a:extLst>
            </p:cNvPr>
            <p:cNvSpPr/>
            <p:nvPr/>
          </p:nvSpPr>
          <p:spPr>
            <a:xfrm>
              <a:off x="1884499" y="657926"/>
              <a:ext cx="9597302" cy="6985843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2920" tIns="9144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chemeClr val="tx1"/>
                  </a:solidFill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AWS Cloud</a:t>
              </a:r>
            </a:p>
          </p:txBody>
        </p:sp>
        <p:pic>
          <p:nvPicPr>
            <p:cNvPr id="9" name="Graphic 79">
              <a:extLst>
                <a:ext uri="{FF2B5EF4-FFF2-40B4-BE49-F238E27FC236}">
                  <a16:creationId xmlns:a16="http://schemas.microsoft.com/office/drawing/2014/main" id="{A76E4CAE-E3C7-81F3-731A-1485671895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1874001" y="656338"/>
              <a:ext cx="381000" cy="381000"/>
            </a:xfrm>
            <a:prstGeom prst="rect">
              <a:avLst/>
            </a:prstGeom>
          </p:spPr>
        </p:pic>
        <p:pic>
          <p:nvPicPr>
            <p:cNvPr id="10" name="Graphic 7">
              <a:extLst>
                <a:ext uri="{FF2B5EF4-FFF2-40B4-BE49-F238E27FC236}">
                  <a16:creationId xmlns:a16="http://schemas.microsoft.com/office/drawing/2014/main" id="{D715CF5D-129B-90C1-5CC2-F78C2061E6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 bwMode="auto">
            <a:xfrm>
              <a:off x="7529709" y="3256761"/>
              <a:ext cx="548640" cy="548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9">
              <a:extLst>
                <a:ext uri="{FF2B5EF4-FFF2-40B4-BE49-F238E27FC236}">
                  <a16:creationId xmlns:a16="http://schemas.microsoft.com/office/drawing/2014/main" id="{435EB943-5D3A-72EE-1015-DA06A4F9DD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10955" y="3815858"/>
              <a:ext cx="2243137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000" dirty="0"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Amazon Aurora</a:t>
              </a:r>
            </a:p>
            <a:p>
              <a:pPr algn="ctr" eaLnBrk="1" hangingPunct="1"/>
              <a:r>
                <a:rPr lang="ja-JP" altLang="en-US" sz="1000" dirty="0"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メンテナンス対象の</a:t>
              </a:r>
              <a:endParaRPr lang="en-US" altLang="ja-JP" sz="10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endParaRPr>
            </a:p>
            <a:p>
              <a:pPr algn="ctr" eaLnBrk="1" hangingPunct="1"/>
              <a:r>
                <a:rPr lang="ja-JP" altLang="en-US" sz="1000" dirty="0"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データベース</a:t>
              </a:r>
              <a:endParaRPr lang="en-US" altLang="en-US" sz="10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endParaRPr>
            </a:p>
          </p:txBody>
        </p:sp>
        <p:sp>
          <p:nvSpPr>
            <p:cNvPr id="12" name="Rectangle 134">
              <a:extLst>
                <a:ext uri="{FF2B5EF4-FFF2-40B4-BE49-F238E27FC236}">
                  <a16:creationId xmlns:a16="http://schemas.microsoft.com/office/drawing/2014/main" id="{A22A1A22-196C-D28D-182A-C70894E4E520}"/>
                </a:ext>
              </a:extLst>
            </p:cNvPr>
            <p:cNvSpPr/>
            <p:nvPr/>
          </p:nvSpPr>
          <p:spPr>
            <a:xfrm>
              <a:off x="6619455" y="1946200"/>
              <a:ext cx="3755161" cy="2521527"/>
            </a:xfrm>
            <a:prstGeom prst="rect">
              <a:avLst/>
            </a:prstGeom>
            <a:noFill/>
            <a:ln w="15875">
              <a:solidFill>
                <a:srgbClr val="7D899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1200" dirty="0">
                <a:solidFill>
                  <a:schemeClr val="tx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endParaRPr>
            </a:p>
          </p:txBody>
        </p:sp>
        <p:sp>
          <p:nvSpPr>
            <p:cNvPr id="13" name="TextBox 20">
              <a:extLst>
                <a:ext uri="{FF2B5EF4-FFF2-40B4-BE49-F238E27FC236}">
                  <a16:creationId xmlns:a16="http://schemas.microsoft.com/office/drawing/2014/main" id="{3474841C-343A-D026-3724-04A9EDA5AF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04728" y="1982652"/>
              <a:ext cx="360181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ja-JP" altLang="en-US" sz="1600" dirty="0"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連携機能</a:t>
              </a:r>
              <a:endParaRPr lang="en-US" altLang="ja-JP" sz="16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endParaRPr>
            </a:p>
          </p:txBody>
        </p:sp>
        <p:sp>
          <p:nvSpPr>
            <p:cNvPr id="14" name="TextBox 20">
              <a:extLst>
                <a:ext uri="{FF2B5EF4-FFF2-40B4-BE49-F238E27FC236}">
                  <a16:creationId xmlns:a16="http://schemas.microsoft.com/office/drawing/2014/main" id="{3C40B438-06CA-4D33-7494-2B0E77B612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07156" y="2740025"/>
              <a:ext cx="305009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ja-JP" altLang="en-US" sz="1200" dirty="0"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例</a:t>
              </a:r>
              <a:endParaRPr lang="en-US" altLang="ja-JP" sz="12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endParaRPr>
            </a:p>
            <a:p>
              <a:pPr marL="285750" indent="-285750" eaLnBrk="1" hangingPunct="1">
                <a:buFont typeface="Arial" panose="020B0604020202020204" pitchFamily="34" charset="0"/>
                <a:buChar char="•"/>
              </a:pPr>
              <a:r>
                <a:rPr lang="ja-JP" altLang="en-US" sz="1200"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申請・届出</a:t>
              </a:r>
              <a:r>
                <a:rPr lang="en-US" altLang="ja-JP" sz="1200" dirty="0"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_</a:t>
              </a:r>
              <a:r>
                <a:rPr lang="ja-JP" altLang="en-US" sz="1200"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申請</a:t>
              </a:r>
              <a:r>
                <a:rPr lang="ja-JP" altLang="en-US" sz="1200" dirty="0"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・届出機能</a:t>
              </a:r>
              <a:endParaRPr lang="en-US" altLang="ja-JP" sz="1200" dirty="0">
                <a:latin typeface="Amazon Ember"/>
                <a:ea typeface="Amazon Ember" panose="020B0603020204020204" pitchFamily="34" charset="0"/>
                <a:cs typeface="Amazon Ember" panose="020B0603020204020204" pitchFamily="34" charset="0"/>
              </a:endParaRPr>
            </a:p>
          </p:txBody>
        </p:sp>
        <p:sp>
          <p:nvSpPr>
            <p:cNvPr id="15" name="TextBox 9">
              <a:extLst>
                <a:ext uri="{FF2B5EF4-FFF2-40B4-BE49-F238E27FC236}">
                  <a16:creationId xmlns:a16="http://schemas.microsoft.com/office/drawing/2014/main" id="{2C763B4D-5BF0-AF95-1416-6B27968488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78865" y="3813622"/>
              <a:ext cx="2243137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000" dirty="0"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Amazon </a:t>
              </a:r>
              <a:r>
                <a:rPr lang="en-US" altLang="en-US" sz="1000" dirty="0" err="1"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DocumentDB</a:t>
              </a:r>
              <a:endParaRPr lang="en-US" altLang="en-US" sz="10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endParaRPr>
            </a:p>
            <a:p>
              <a:pPr algn="ctr" eaLnBrk="1" hangingPunct="1"/>
              <a:r>
                <a:rPr lang="ja-JP" altLang="en-US" sz="1000" dirty="0"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メンテナンス対象の</a:t>
              </a:r>
              <a:endParaRPr lang="en-US" altLang="ja-JP" sz="10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endParaRPr>
            </a:p>
            <a:p>
              <a:pPr algn="ctr" eaLnBrk="1" hangingPunct="1"/>
              <a:r>
                <a:rPr lang="ja-JP" altLang="en-US" sz="1000" dirty="0"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データベース</a:t>
              </a:r>
              <a:endParaRPr lang="en-US" altLang="en-US" sz="10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endParaRPr>
            </a:p>
          </p:txBody>
        </p:sp>
        <p:pic>
          <p:nvPicPr>
            <p:cNvPr id="16" name="Graphic 18">
              <a:extLst>
                <a:ext uri="{FF2B5EF4-FFF2-40B4-BE49-F238E27FC236}">
                  <a16:creationId xmlns:a16="http://schemas.microsoft.com/office/drawing/2014/main" id="{C3355C75-DA76-DD85-BD7A-D4A497971F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/>
          </p:blipFill>
          <p:spPr bwMode="auto">
            <a:xfrm>
              <a:off x="8896338" y="3256761"/>
              <a:ext cx="548640" cy="548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7" name="直線矢印コネクタ 120">
              <a:extLst>
                <a:ext uri="{FF2B5EF4-FFF2-40B4-BE49-F238E27FC236}">
                  <a16:creationId xmlns:a16="http://schemas.microsoft.com/office/drawing/2014/main" id="{5700F783-F842-2417-F12A-54A34CBD1084}"/>
                </a:ext>
              </a:extLst>
            </p:cNvPr>
            <p:cNvCxnSpPr>
              <a:cxnSpLocks/>
              <a:stCxn id="37" idx="3"/>
              <a:endCxn id="12" idx="1"/>
            </p:cNvCxnSpPr>
            <p:nvPr/>
          </p:nvCxnSpPr>
          <p:spPr>
            <a:xfrm flipV="1">
              <a:off x="5612871" y="3206964"/>
              <a:ext cx="1006584" cy="568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TextBox 11">
              <a:extLst>
                <a:ext uri="{FF2B5EF4-FFF2-40B4-BE49-F238E27FC236}">
                  <a16:creationId xmlns:a16="http://schemas.microsoft.com/office/drawing/2014/main" id="{90F9D374-6710-CD3A-12CD-92AD4F708B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6767" y="3474608"/>
              <a:ext cx="2292350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000" dirty="0"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AWS Systems Manager</a:t>
              </a:r>
            </a:p>
            <a:p>
              <a:pPr algn="ctr" eaLnBrk="1" hangingPunct="1"/>
              <a:r>
                <a:rPr lang="ja-JP" altLang="en-US" sz="1000" dirty="0"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サーバ接続用</a:t>
              </a:r>
              <a:endParaRPr lang="en-US" altLang="ja-JP" sz="10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endParaRPr>
            </a:p>
            <a:p>
              <a:pPr algn="ctr" eaLnBrk="1" hangingPunct="1"/>
              <a:r>
                <a:rPr lang="ja-JP" altLang="en-US" sz="1000" dirty="0"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セッションマネージャー</a:t>
              </a:r>
              <a:endParaRPr lang="en-US" altLang="en-US" sz="10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endParaRPr>
            </a:p>
          </p:txBody>
        </p:sp>
        <p:cxnSp>
          <p:nvCxnSpPr>
            <p:cNvPr id="19" name="直線矢印コネクタ 120">
              <a:extLst>
                <a:ext uri="{FF2B5EF4-FFF2-40B4-BE49-F238E27FC236}">
                  <a16:creationId xmlns:a16="http://schemas.microsoft.com/office/drawing/2014/main" id="{678A0C09-6CC0-9FDE-BD57-AD58F7F595F2}"/>
                </a:ext>
              </a:extLst>
            </p:cNvPr>
            <p:cNvCxnSpPr>
              <a:cxnSpLocks/>
              <a:stCxn id="35" idx="3"/>
              <a:endCxn id="37" idx="1"/>
            </p:cNvCxnSpPr>
            <p:nvPr/>
          </p:nvCxnSpPr>
          <p:spPr>
            <a:xfrm>
              <a:off x="3301542" y="3206959"/>
              <a:ext cx="1754015" cy="569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20" name="Graphic 6">
              <a:extLst>
                <a:ext uri="{FF2B5EF4-FFF2-40B4-BE49-F238E27FC236}">
                  <a16:creationId xmlns:a16="http://schemas.microsoft.com/office/drawing/2014/main" id="{D8D5351D-147A-F832-EB32-630D97CFC6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/>
          </p:blipFill>
          <p:spPr bwMode="auto">
            <a:xfrm>
              <a:off x="2790574" y="1905742"/>
              <a:ext cx="564736" cy="564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TextBox 9">
              <a:extLst>
                <a:ext uri="{FF2B5EF4-FFF2-40B4-BE49-F238E27FC236}">
                  <a16:creationId xmlns:a16="http://schemas.microsoft.com/office/drawing/2014/main" id="{75A258B5-E2A9-FE4D-6714-FA19054412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51374" y="2520027"/>
              <a:ext cx="224313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sz="1000" dirty="0"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AWS IAM Identity Center</a:t>
              </a:r>
            </a:p>
            <a:p>
              <a:pPr algn="ctr" eaLnBrk="1" hangingPunct="1"/>
              <a:r>
                <a:rPr lang="ja-JP" altLang="en-US" sz="1000" dirty="0">
                  <a:latin typeface="Amazon Ember" panose="020B0603020204020204" pitchFamily="34" charset="0"/>
                  <a:cs typeface="Amazon Ember" panose="020B0603020204020204" pitchFamily="34" charset="0"/>
                </a:rPr>
                <a:t>運用者に対する認証</a:t>
              </a:r>
              <a:endParaRPr lang="en-US" altLang="en-US" sz="10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endParaRPr>
            </a:p>
          </p:txBody>
        </p:sp>
        <p:sp>
          <p:nvSpPr>
            <p:cNvPr id="22" name="TextBox 11">
              <a:extLst>
                <a:ext uri="{FF2B5EF4-FFF2-40B4-BE49-F238E27FC236}">
                  <a16:creationId xmlns:a16="http://schemas.microsoft.com/office/drawing/2014/main" id="{0E2D691E-506A-D1B9-4DC6-40655A4264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04377" y="4682094"/>
              <a:ext cx="2292350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000" dirty="0"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AWS Systems Manager</a:t>
              </a:r>
            </a:p>
            <a:p>
              <a:pPr algn="ctr" eaLnBrk="1" hangingPunct="1"/>
              <a:r>
                <a:rPr lang="ja-JP" altLang="en-US" sz="1000" dirty="0"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サーバ接続用</a:t>
              </a:r>
              <a:endParaRPr lang="en-US" altLang="ja-JP" sz="10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endParaRPr>
            </a:p>
            <a:p>
              <a:pPr algn="ctr" eaLnBrk="1" hangingPunct="1"/>
              <a:r>
                <a:rPr lang="ja-JP" altLang="en-US" sz="1000" dirty="0"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パラメータストア</a:t>
              </a:r>
              <a:endParaRPr lang="en-US" altLang="ja-JP" sz="10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endParaRPr>
            </a:p>
          </p:txBody>
        </p:sp>
        <p:cxnSp>
          <p:nvCxnSpPr>
            <p:cNvPr id="23" name="Connector: Elbow 12">
              <a:extLst>
                <a:ext uri="{FF2B5EF4-FFF2-40B4-BE49-F238E27FC236}">
                  <a16:creationId xmlns:a16="http://schemas.microsoft.com/office/drawing/2014/main" id="{92E9D3C5-0436-A654-2B6F-B43213B3F6CB}"/>
                </a:ext>
              </a:extLst>
            </p:cNvPr>
            <p:cNvCxnSpPr>
              <a:cxnSpLocks/>
              <a:endCxn id="35" idx="1"/>
            </p:cNvCxnSpPr>
            <p:nvPr/>
          </p:nvCxnSpPr>
          <p:spPr>
            <a:xfrm rot="16200000" flipH="1">
              <a:off x="1618524" y="1981140"/>
              <a:ext cx="179359" cy="2272278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Connector: Elbow 12">
              <a:extLst>
                <a:ext uri="{FF2B5EF4-FFF2-40B4-BE49-F238E27FC236}">
                  <a16:creationId xmlns:a16="http://schemas.microsoft.com/office/drawing/2014/main" id="{A9F7F1C1-592D-3005-20AE-B744FEE1CD5A}"/>
                </a:ext>
              </a:extLst>
            </p:cNvPr>
            <p:cNvCxnSpPr>
              <a:cxnSpLocks/>
              <a:endCxn id="36" idx="1"/>
            </p:cNvCxnSpPr>
            <p:nvPr/>
          </p:nvCxnSpPr>
          <p:spPr>
            <a:xfrm rot="16200000" flipH="1">
              <a:off x="803451" y="2796213"/>
              <a:ext cx="1387115" cy="1849888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Connector: Elbow 12">
              <a:extLst>
                <a:ext uri="{FF2B5EF4-FFF2-40B4-BE49-F238E27FC236}">
                  <a16:creationId xmlns:a16="http://schemas.microsoft.com/office/drawing/2014/main" id="{5EE19F6E-ACE8-93C0-4A25-B27C7EEAAFC7}"/>
                </a:ext>
              </a:extLst>
            </p:cNvPr>
            <p:cNvCxnSpPr>
              <a:cxnSpLocks/>
              <a:endCxn id="36" idx="3"/>
            </p:cNvCxnSpPr>
            <p:nvPr/>
          </p:nvCxnSpPr>
          <p:spPr>
            <a:xfrm rot="10800000" flipV="1">
              <a:off x="2879153" y="4089047"/>
              <a:ext cx="1959235" cy="325668"/>
            </a:xfrm>
            <a:prstGeom prst="bentConnector3">
              <a:avLst>
                <a:gd name="adj1" fmla="val 442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Rectangle 86">
              <a:extLst>
                <a:ext uri="{FF2B5EF4-FFF2-40B4-BE49-F238E27FC236}">
                  <a16:creationId xmlns:a16="http://schemas.microsoft.com/office/drawing/2014/main" id="{3F76806A-BFDD-FF5F-E035-A75A11A61F7F}"/>
                </a:ext>
              </a:extLst>
            </p:cNvPr>
            <p:cNvSpPr/>
            <p:nvPr/>
          </p:nvSpPr>
          <p:spPr>
            <a:xfrm>
              <a:off x="4301480" y="1879953"/>
              <a:ext cx="6220918" cy="2625149"/>
            </a:xfrm>
            <a:prstGeom prst="rect">
              <a:avLst/>
            </a:prstGeom>
            <a:noFill/>
            <a:ln w="15875">
              <a:solidFill>
                <a:srgbClr val="8C4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2920" tIns="9144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ln w="0"/>
                  <a:solidFill>
                    <a:schemeClr val="tx1"/>
                  </a:solidFill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Virtual private cloud (VPC)</a:t>
              </a:r>
            </a:p>
          </p:txBody>
        </p:sp>
        <p:pic>
          <p:nvPicPr>
            <p:cNvPr id="27" name="Graphic 87">
              <a:extLst>
                <a:ext uri="{FF2B5EF4-FFF2-40B4-BE49-F238E27FC236}">
                  <a16:creationId xmlns:a16="http://schemas.microsoft.com/office/drawing/2014/main" id="{A8268333-81B3-098C-32B7-7FE58D070D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/>
          </p:blipFill>
          <p:spPr>
            <a:xfrm>
              <a:off x="4310262" y="1884499"/>
              <a:ext cx="381000" cy="381000"/>
            </a:xfrm>
            <a:prstGeom prst="rect">
              <a:avLst/>
            </a:prstGeom>
          </p:spPr>
        </p:pic>
        <p:sp>
          <p:nvSpPr>
            <p:cNvPr id="28" name="TextBox 68">
              <a:extLst>
                <a:ext uri="{FF2B5EF4-FFF2-40B4-BE49-F238E27FC236}">
                  <a16:creationId xmlns:a16="http://schemas.microsoft.com/office/drawing/2014/main" id="{79689DAC-795D-AD50-5A01-D86820FC09D3}"/>
                </a:ext>
              </a:extLst>
            </p:cNvPr>
            <p:cNvSpPr txBox="1"/>
            <p:nvPr/>
          </p:nvSpPr>
          <p:spPr>
            <a:xfrm>
              <a:off x="606189" y="3424300"/>
              <a:ext cx="25959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900" dirty="0">
                  <a:latin typeface="Meiryo" panose="020B0604030504040204" pitchFamily="34" charset="-128"/>
                  <a:ea typeface="Meiryo" panose="020B0604030504040204" pitchFamily="34" charset="-128"/>
                  <a:cs typeface="Amazon Ember" panose="020B0603020204020204" pitchFamily="34" charset="0"/>
                </a:rPr>
                <a:t>ポートフォワーディング</a:t>
              </a:r>
              <a:endParaRPr kumimoji="1" lang="en-US" altLang="ja-JP" sz="900" dirty="0">
                <a:latin typeface="Meiryo" panose="020B0604030504040204" pitchFamily="34" charset="-128"/>
                <a:ea typeface="Meiryo" panose="020B0604030504040204" pitchFamily="34" charset="-128"/>
                <a:cs typeface="Amazon Ember" panose="020B0603020204020204" pitchFamily="34" charset="0"/>
              </a:endParaRPr>
            </a:p>
            <a:p>
              <a:r>
                <a:rPr kumimoji="1" lang="ja-JP" altLang="en-US" sz="900" dirty="0">
                  <a:latin typeface="Meiryo" panose="020B0604030504040204" pitchFamily="34" charset="-128"/>
                  <a:ea typeface="Meiryo" panose="020B0604030504040204" pitchFamily="34" charset="-128"/>
                  <a:cs typeface="Amazon Ember" panose="020B0603020204020204" pitchFamily="34" charset="0"/>
                </a:rPr>
                <a:t>による接続</a:t>
              </a:r>
              <a:endParaRPr kumimoji="1" lang="en-US" altLang="ja-JP" sz="900" dirty="0">
                <a:latin typeface="Meiryo" panose="020B0604030504040204" pitchFamily="34" charset="-128"/>
                <a:ea typeface="Meiryo" panose="020B0604030504040204" pitchFamily="34" charset="-128"/>
                <a:cs typeface="Amazon Ember" panose="020B0603020204020204" pitchFamily="34" charset="0"/>
              </a:endParaRPr>
            </a:p>
          </p:txBody>
        </p:sp>
        <p:sp>
          <p:nvSpPr>
            <p:cNvPr id="29" name="TextBox 68">
              <a:extLst>
                <a:ext uri="{FF2B5EF4-FFF2-40B4-BE49-F238E27FC236}">
                  <a16:creationId xmlns:a16="http://schemas.microsoft.com/office/drawing/2014/main" id="{9F89931B-31EA-EDED-C354-8135ADE3B60B}"/>
                </a:ext>
              </a:extLst>
            </p:cNvPr>
            <p:cNvSpPr txBox="1"/>
            <p:nvPr/>
          </p:nvSpPr>
          <p:spPr>
            <a:xfrm>
              <a:off x="230177" y="1767383"/>
              <a:ext cx="213984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900" dirty="0">
                  <a:latin typeface="Meiryo" panose="020B0604030504040204" pitchFamily="34" charset="-128"/>
                  <a:ea typeface="Meiryo" panose="020B0604030504040204" pitchFamily="34" charset="-128"/>
                  <a:cs typeface="Amazon Ember" panose="020B0603020204020204" pitchFamily="34" charset="0"/>
                </a:rPr>
                <a:t>認証</a:t>
              </a:r>
              <a:endParaRPr kumimoji="1" lang="en-US" altLang="ja-JP" sz="900" dirty="0">
                <a:latin typeface="Meiryo" panose="020B0604030504040204" pitchFamily="34" charset="-128"/>
                <a:ea typeface="Meiryo" panose="020B0604030504040204" pitchFamily="34" charset="-128"/>
                <a:cs typeface="Amazon Ember" panose="020B0603020204020204" pitchFamily="34" charset="0"/>
              </a:endParaRPr>
            </a:p>
          </p:txBody>
        </p:sp>
        <p:sp>
          <p:nvSpPr>
            <p:cNvPr id="30" name="TextBox 68">
              <a:extLst>
                <a:ext uri="{FF2B5EF4-FFF2-40B4-BE49-F238E27FC236}">
                  <a16:creationId xmlns:a16="http://schemas.microsoft.com/office/drawing/2014/main" id="{0202C79D-2250-8F52-5BB9-3AB99B843488}"/>
                </a:ext>
              </a:extLst>
            </p:cNvPr>
            <p:cNvSpPr txBox="1"/>
            <p:nvPr/>
          </p:nvSpPr>
          <p:spPr>
            <a:xfrm>
              <a:off x="595545" y="3950793"/>
              <a:ext cx="1261104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900" dirty="0">
                  <a:latin typeface="Meiryo" panose="020B0604030504040204" pitchFamily="34" charset="-128"/>
                  <a:ea typeface="Meiryo" panose="020B0604030504040204" pitchFamily="34" charset="-128"/>
                  <a:cs typeface="Amazon Ember" panose="020B0603020204020204" pitchFamily="34" charset="0"/>
                </a:rPr>
                <a:t>Amazon EC2</a:t>
              </a:r>
              <a:r>
                <a:rPr kumimoji="1" lang="ja-JP" altLang="en-US" sz="900" dirty="0">
                  <a:latin typeface="Meiryo" panose="020B0604030504040204" pitchFamily="34" charset="-128"/>
                  <a:ea typeface="Meiryo" panose="020B0604030504040204" pitchFamily="34" charset="-128"/>
                  <a:cs typeface="Amazon Ember" panose="020B0603020204020204" pitchFamily="34" charset="0"/>
                </a:rPr>
                <a:t>の</a:t>
              </a:r>
              <a:endParaRPr kumimoji="1" lang="en-US" altLang="ja-JP" sz="900" dirty="0">
                <a:latin typeface="Meiryo" panose="020B0604030504040204" pitchFamily="34" charset="-128"/>
                <a:ea typeface="Meiryo" panose="020B0604030504040204" pitchFamily="34" charset="-128"/>
                <a:cs typeface="Amazon Ember" panose="020B0603020204020204" pitchFamily="34" charset="0"/>
              </a:endParaRPr>
            </a:p>
            <a:p>
              <a:r>
                <a:rPr kumimoji="1" lang="ja-JP" altLang="en-US" sz="900" dirty="0">
                  <a:latin typeface="Meiryo" panose="020B0604030504040204" pitchFamily="34" charset="-128"/>
                  <a:ea typeface="Meiryo" panose="020B0604030504040204" pitchFamily="34" charset="-128"/>
                  <a:cs typeface="Amazon Ember" panose="020B0603020204020204" pitchFamily="34" charset="0"/>
                </a:rPr>
                <a:t>インスタンス</a:t>
              </a:r>
              <a:r>
                <a:rPr kumimoji="1" lang="en-US" altLang="ja-JP" sz="900" dirty="0">
                  <a:latin typeface="Meiryo" panose="020B0604030504040204" pitchFamily="34" charset="-128"/>
                  <a:ea typeface="Meiryo" panose="020B0604030504040204" pitchFamily="34" charset="-128"/>
                  <a:cs typeface="Amazon Ember" panose="020B0603020204020204" pitchFamily="34" charset="0"/>
                </a:rPr>
                <a:t>ID</a:t>
              </a:r>
              <a:r>
                <a:rPr kumimoji="1" lang="ja-JP" altLang="en-US" sz="900" dirty="0">
                  <a:latin typeface="Meiryo" panose="020B0604030504040204" pitchFamily="34" charset="-128"/>
                  <a:ea typeface="Meiryo" panose="020B0604030504040204" pitchFamily="34" charset="-128"/>
                  <a:cs typeface="Amazon Ember" panose="020B0603020204020204" pitchFamily="34" charset="0"/>
                </a:rPr>
                <a:t>等</a:t>
              </a:r>
              <a:endParaRPr kumimoji="1" lang="en-US" altLang="ja-JP" sz="900" dirty="0">
                <a:latin typeface="Meiryo" panose="020B0604030504040204" pitchFamily="34" charset="-128"/>
                <a:ea typeface="Meiryo" panose="020B0604030504040204" pitchFamily="34" charset="-128"/>
                <a:cs typeface="Amazon Ember" panose="020B0603020204020204" pitchFamily="34" charset="0"/>
              </a:endParaRPr>
            </a:p>
            <a:p>
              <a:r>
                <a:rPr kumimoji="1" lang="ja-JP" altLang="en-US" sz="900" dirty="0">
                  <a:latin typeface="Meiryo" panose="020B0604030504040204" pitchFamily="34" charset="-128"/>
                  <a:ea typeface="Meiryo" panose="020B0604030504040204" pitchFamily="34" charset="-128"/>
                  <a:cs typeface="Amazon Ember" panose="020B0603020204020204" pitchFamily="34" charset="0"/>
                </a:rPr>
                <a:t>を取得</a:t>
              </a:r>
              <a:endParaRPr kumimoji="1" lang="en-US" altLang="ja-JP" sz="900" dirty="0">
                <a:latin typeface="Meiryo" panose="020B0604030504040204" pitchFamily="34" charset="-128"/>
                <a:ea typeface="Meiryo" panose="020B0604030504040204" pitchFamily="34" charset="-128"/>
                <a:cs typeface="Amazon Ember" panose="020B0603020204020204" pitchFamily="34" charset="0"/>
              </a:endParaRPr>
            </a:p>
          </p:txBody>
        </p:sp>
        <p:sp>
          <p:nvSpPr>
            <p:cNvPr id="31" name="TextBox 68">
              <a:extLst>
                <a:ext uri="{FF2B5EF4-FFF2-40B4-BE49-F238E27FC236}">
                  <a16:creationId xmlns:a16="http://schemas.microsoft.com/office/drawing/2014/main" id="{D15482DB-387F-D098-7C37-142241336F78}"/>
                </a:ext>
              </a:extLst>
            </p:cNvPr>
            <p:cNvSpPr txBox="1"/>
            <p:nvPr/>
          </p:nvSpPr>
          <p:spPr>
            <a:xfrm>
              <a:off x="3099372" y="4038852"/>
              <a:ext cx="18114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900" dirty="0">
                  <a:latin typeface="Meiryo" panose="020B0604030504040204" pitchFamily="34" charset="-128"/>
                  <a:ea typeface="Meiryo" panose="020B0604030504040204" pitchFamily="34" charset="-128"/>
                  <a:cs typeface="Amazon Ember" panose="020B0603020204020204" pitchFamily="34" charset="0"/>
                </a:rPr>
                <a:t>Amazon EC2</a:t>
              </a:r>
              <a:r>
                <a:rPr kumimoji="1" lang="ja-JP" altLang="en-US" sz="900" dirty="0">
                  <a:latin typeface="Meiryo" panose="020B0604030504040204" pitchFamily="34" charset="-128"/>
                  <a:ea typeface="Meiryo" panose="020B0604030504040204" pitchFamily="34" charset="-128"/>
                  <a:cs typeface="Amazon Ember" panose="020B0603020204020204" pitchFamily="34" charset="0"/>
                </a:rPr>
                <a:t>の</a:t>
              </a:r>
              <a:endParaRPr kumimoji="1" lang="en-US" altLang="ja-JP" sz="900" dirty="0">
                <a:latin typeface="Meiryo" panose="020B0604030504040204" pitchFamily="34" charset="-128"/>
                <a:ea typeface="Meiryo" panose="020B0604030504040204" pitchFamily="34" charset="-128"/>
                <a:cs typeface="Amazon Ember" panose="020B0603020204020204" pitchFamily="34" charset="0"/>
              </a:endParaRPr>
            </a:p>
            <a:p>
              <a:r>
                <a:rPr kumimoji="1" lang="ja-JP" altLang="en-US" sz="900" dirty="0">
                  <a:latin typeface="Meiryo" panose="020B0604030504040204" pitchFamily="34" charset="-128"/>
                  <a:ea typeface="Meiryo" panose="020B0604030504040204" pitchFamily="34" charset="-128"/>
                  <a:cs typeface="Amazon Ember" panose="020B0603020204020204" pitchFamily="34" charset="0"/>
                </a:rPr>
                <a:t>インスタンス</a:t>
              </a:r>
              <a:r>
                <a:rPr kumimoji="1" lang="en-US" altLang="ja-JP" sz="900" dirty="0">
                  <a:latin typeface="Meiryo" panose="020B0604030504040204" pitchFamily="34" charset="-128"/>
                  <a:ea typeface="Meiryo" panose="020B0604030504040204" pitchFamily="34" charset="-128"/>
                  <a:cs typeface="Amazon Ember" panose="020B0603020204020204" pitchFamily="34" charset="0"/>
                </a:rPr>
                <a:t>ID</a:t>
              </a:r>
              <a:r>
                <a:rPr kumimoji="1" lang="ja-JP" altLang="en-US" sz="900" dirty="0">
                  <a:latin typeface="Meiryo" panose="020B0604030504040204" pitchFamily="34" charset="-128"/>
                  <a:ea typeface="Meiryo" panose="020B0604030504040204" pitchFamily="34" charset="-128"/>
                  <a:cs typeface="Amazon Ember" panose="020B0603020204020204" pitchFamily="34" charset="0"/>
                </a:rPr>
                <a:t>等を保存</a:t>
              </a:r>
              <a:endParaRPr kumimoji="1" lang="en-US" altLang="ja-JP" sz="900" dirty="0">
                <a:latin typeface="Meiryo" panose="020B0604030504040204" pitchFamily="34" charset="-128"/>
                <a:ea typeface="Meiryo" panose="020B0604030504040204" pitchFamily="34" charset="-128"/>
                <a:cs typeface="Amazon Ember" panose="020B0603020204020204" pitchFamily="34" charset="0"/>
              </a:endParaRPr>
            </a:p>
          </p:txBody>
        </p:sp>
        <p:cxnSp>
          <p:nvCxnSpPr>
            <p:cNvPr id="32" name="直線矢印コネクタ 31">
              <a:extLst>
                <a:ext uri="{FF2B5EF4-FFF2-40B4-BE49-F238E27FC236}">
                  <a16:creationId xmlns:a16="http://schemas.microsoft.com/office/drawing/2014/main" id="{90AEA939-EF3F-693A-A1DE-C5CEC96E7FD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7258" y="2340510"/>
              <a:ext cx="198307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3" name="TextBox 68">
              <a:extLst>
                <a:ext uri="{FF2B5EF4-FFF2-40B4-BE49-F238E27FC236}">
                  <a16:creationId xmlns:a16="http://schemas.microsoft.com/office/drawing/2014/main" id="{CF061A5E-FF51-3816-1DAD-03432AB15F02}"/>
                </a:ext>
              </a:extLst>
            </p:cNvPr>
            <p:cNvSpPr txBox="1"/>
            <p:nvPr/>
          </p:nvSpPr>
          <p:spPr>
            <a:xfrm>
              <a:off x="591846" y="2343200"/>
              <a:ext cx="14165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900" dirty="0">
                  <a:latin typeface="Meiryo" panose="020B0604030504040204" pitchFamily="34" charset="-128"/>
                  <a:ea typeface="Meiryo" panose="020B0604030504040204" pitchFamily="34" charset="-128"/>
                  <a:cs typeface="Amazon Ember" panose="020B0603020204020204" pitchFamily="34" charset="0"/>
                </a:rPr>
                <a:t>一時認証情報</a:t>
              </a:r>
              <a:endParaRPr kumimoji="1" lang="en-US" altLang="ja-JP" sz="900" dirty="0">
                <a:latin typeface="Meiryo" panose="020B0604030504040204" pitchFamily="34" charset="-128"/>
                <a:ea typeface="Meiryo" panose="020B0604030504040204" pitchFamily="34" charset="-128"/>
                <a:cs typeface="Amazon Ember" panose="020B0603020204020204" pitchFamily="34" charset="0"/>
              </a:endParaRPr>
            </a:p>
            <a:p>
              <a:pPr algn="ctr"/>
              <a:r>
                <a:rPr kumimoji="1" lang="ja-JP" altLang="en-US" sz="900" dirty="0">
                  <a:latin typeface="Meiryo" panose="020B0604030504040204" pitchFamily="34" charset="-128"/>
                  <a:ea typeface="Meiryo" panose="020B0604030504040204" pitchFamily="34" charset="-128"/>
                  <a:cs typeface="Amazon Ember" panose="020B0603020204020204" pitchFamily="34" charset="0"/>
                </a:rPr>
                <a:t>の取得</a:t>
              </a:r>
              <a:endParaRPr kumimoji="1" lang="en-US" altLang="ja-JP" sz="900" dirty="0">
                <a:latin typeface="Meiryo" panose="020B0604030504040204" pitchFamily="34" charset="-128"/>
                <a:ea typeface="Meiryo" panose="020B0604030504040204" pitchFamily="34" charset="-128"/>
                <a:cs typeface="Amazon Ember" panose="020B0603020204020204" pitchFamily="34" charset="0"/>
              </a:endParaRPr>
            </a:p>
          </p:txBody>
        </p:sp>
        <p:sp>
          <p:nvSpPr>
            <p:cNvPr id="34" name="TextBox 2">
              <a:extLst>
                <a:ext uri="{FF2B5EF4-FFF2-40B4-BE49-F238E27FC236}">
                  <a16:creationId xmlns:a16="http://schemas.microsoft.com/office/drawing/2014/main" id="{7EC07A3D-C278-4B0D-8415-7BE6BFEA0D72}"/>
                </a:ext>
              </a:extLst>
            </p:cNvPr>
            <p:cNvSpPr txBox="1"/>
            <p:nvPr/>
          </p:nvSpPr>
          <p:spPr>
            <a:xfrm>
              <a:off x="6950507" y="2339397"/>
              <a:ext cx="3233763" cy="26161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ja-JP" altLang="en-US" sz="1100" dirty="0">
                  <a:latin typeface="Amazon Ember"/>
                  <a:ea typeface="Meiryo" panose="020B0604030504040204" pitchFamily="34" charset="-128"/>
                  <a:cs typeface="Amazon Ember" panose="020B0603020204020204" pitchFamily="34" charset="0"/>
                </a:rPr>
                <a:t>メンテナンス操作対象データベースを持つ機能</a:t>
              </a:r>
            </a:p>
          </p:txBody>
        </p:sp>
        <p:pic>
          <p:nvPicPr>
            <p:cNvPr id="35" name="Graphic 49">
              <a:extLst>
                <a:ext uri="{FF2B5EF4-FFF2-40B4-BE49-F238E27FC236}">
                  <a16:creationId xmlns:a16="http://schemas.microsoft.com/office/drawing/2014/main" id="{0B794983-A61D-FF44-2975-92A2A741603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2844342" y="2978359"/>
              <a:ext cx="457200" cy="457200"/>
            </a:xfrm>
            <a:prstGeom prst="rect">
              <a:avLst/>
            </a:prstGeom>
          </p:spPr>
        </p:pic>
        <p:pic>
          <p:nvPicPr>
            <p:cNvPr id="36" name="Graphic 52">
              <a:extLst>
                <a:ext uri="{FF2B5EF4-FFF2-40B4-BE49-F238E27FC236}">
                  <a16:creationId xmlns:a16="http://schemas.microsoft.com/office/drawing/2014/main" id="{AA8080F7-C0D3-1889-94AC-87703DDDB0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2421952" y="4186115"/>
              <a:ext cx="457200" cy="457200"/>
            </a:xfrm>
            <a:prstGeom prst="rect">
              <a:avLst/>
            </a:prstGeom>
          </p:spPr>
        </p:pic>
        <p:pic>
          <p:nvPicPr>
            <p:cNvPr id="37" name="Graphic 5">
              <a:extLst>
                <a:ext uri="{FF2B5EF4-FFF2-40B4-BE49-F238E27FC236}">
                  <a16:creationId xmlns:a16="http://schemas.microsoft.com/office/drawing/2014/main" id="{263BF811-E6A8-CD6F-7580-CE99248428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rcRect/>
            <a:stretch/>
          </p:blipFill>
          <p:spPr bwMode="auto">
            <a:xfrm>
              <a:off x="5055557" y="2933996"/>
              <a:ext cx="557314" cy="557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TextBox 6">
              <a:extLst>
                <a:ext uri="{FF2B5EF4-FFF2-40B4-BE49-F238E27FC236}">
                  <a16:creationId xmlns:a16="http://schemas.microsoft.com/office/drawing/2014/main" id="{5F53653C-84BF-1D5C-1AE0-2F94FC16DD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99946" y="3560467"/>
              <a:ext cx="2268537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000" dirty="0"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Amazon Elastic Compute Cloud</a:t>
              </a:r>
            </a:p>
            <a:p>
              <a:pPr algn="ctr" eaLnBrk="1" hangingPunct="1"/>
              <a:r>
                <a:rPr lang="ja-JP" altLang="en-US" sz="1000" dirty="0"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メンテナンス操作実行</a:t>
              </a:r>
              <a:endParaRPr lang="en-US" altLang="ja-JP" sz="10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endParaRPr>
            </a:p>
            <a:p>
              <a:pPr algn="ctr" eaLnBrk="1" hangingPunct="1"/>
              <a:r>
                <a:rPr lang="ja-JP" altLang="en-US" sz="1000"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サーバー</a:t>
              </a:r>
              <a:endParaRPr lang="en-US" altLang="ja-JP" sz="10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endParaRPr>
            </a:p>
          </p:txBody>
        </p:sp>
        <p:cxnSp>
          <p:nvCxnSpPr>
            <p:cNvPr id="45" name="Connector: Elbow 12">
              <a:extLst>
                <a:ext uri="{FF2B5EF4-FFF2-40B4-BE49-F238E27FC236}">
                  <a16:creationId xmlns:a16="http://schemas.microsoft.com/office/drawing/2014/main" id="{97F15114-143C-325C-276F-3F76AC0696A1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3886608" y="-286944"/>
              <a:ext cx="3493070" cy="10122158"/>
            </a:xfrm>
            <a:prstGeom prst="bentConnector3">
              <a:avLst>
                <a:gd name="adj1" fmla="val 106544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6" name="Rectangle 115">
              <a:extLst>
                <a:ext uri="{FF2B5EF4-FFF2-40B4-BE49-F238E27FC236}">
                  <a16:creationId xmlns:a16="http://schemas.microsoft.com/office/drawing/2014/main" id="{13BEFEE5-758C-5D74-9B09-C89349595C4A}"/>
                </a:ext>
              </a:extLst>
            </p:cNvPr>
            <p:cNvSpPr/>
            <p:nvPr/>
          </p:nvSpPr>
          <p:spPr>
            <a:xfrm>
              <a:off x="6852023" y="5173544"/>
              <a:ext cx="4450332" cy="1494555"/>
            </a:xfrm>
            <a:prstGeom prst="rect">
              <a:avLst/>
            </a:prstGeom>
            <a:noFill/>
            <a:ln w="15875">
              <a:solidFill>
                <a:srgbClr val="7D899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1200" dirty="0">
                <a:solidFill>
                  <a:schemeClr val="tx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endParaRPr>
            </a:p>
          </p:txBody>
        </p:sp>
        <p:sp>
          <p:nvSpPr>
            <p:cNvPr id="47" name="TextBox 20">
              <a:extLst>
                <a:ext uri="{FF2B5EF4-FFF2-40B4-BE49-F238E27FC236}">
                  <a16:creationId xmlns:a16="http://schemas.microsoft.com/office/drawing/2014/main" id="{11CD2A52-30BD-136B-76BD-C442568D67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03742" y="5215748"/>
              <a:ext cx="175017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ja-JP" altLang="en-US" sz="1600" dirty="0">
                  <a:latin typeface="Amazon Ember"/>
                  <a:ea typeface="Amazon Ember" panose="020B0603020204020204" pitchFamily="34" charset="0"/>
                  <a:cs typeface="Amazon Ember" panose="020B0603020204020204" pitchFamily="34" charset="0"/>
                </a:rPr>
                <a:t>連携機能</a:t>
              </a:r>
              <a:endParaRPr lang="en-US" altLang="ja-JP" sz="1600" dirty="0">
                <a:latin typeface="Amazon Ember"/>
                <a:ea typeface="Amazon Ember" panose="020B0603020204020204" pitchFamily="34" charset="0"/>
                <a:cs typeface="Amazon Ember" panose="020B0603020204020204" pitchFamily="34" charset="0"/>
              </a:endParaRPr>
            </a:p>
          </p:txBody>
        </p:sp>
        <p:sp>
          <p:nvSpPr>
            <p:cNvPr id="48" name="TextBox 20">
              <a:extLst>
                <a:ext uri="{FF2B5EF4-FFF2-40B4-BE49-F238E27FC236}">
                  <a16:creationId xmlns:a16="http://schemas.microsoft.com/office/drawing/2014/main" id="{042E99F9-0ACF-416E-8E7E-55D846C4BC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28936" y="5820927"/>
              <a:ext cx="1723271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ja-JP" altLang="en-US" sz="1200" dirty="0"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例</a:t>
              </a:r>
              <a:endParaRPr lang="en-US" altLang="ja-JP" sz="12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endParaRPr>
            </a:p>
            <a:p>
              <a:pPr marL="285750" indent="-285750" eaLnBrk="1" hangingPunct="1">
                <a:buFont typeface="Arial" panose="020B0604020202020204" pitchFamily="34" charset="0"/>
                <a:buChar char="•"/>
              </a:pPr>
              <a:r>
                <a:rPr lang="ja-JP" altLang="en-US" sz="1200"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ログ管理</a:t>
              </a:r>
              <a:r>
                <a:rPr lang="en-US" altLang="ja-JP" sz="1200" dirty="0"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_</a:t>
              </a:r>
              <a:r>
                <a:rPr lang="ja-JP" altLang="en-US" sz="1200"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ログ</a:t>
              </a:r>
              <a:r>
                <a:rPr lang="ja-JP" altLang="en-US" sz="1200" dirty="0"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管理機能</a:t>
              </a:r>
              <a:endParaRPr lang="en-US" altLang="ja-JP" sz="12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endParaRPr>
            </a:p>
          </p:txBody>
        </p:sp>
        <p:sp>
          <p:nvSpPr>
            <p:cNvPr id="49" name="TextBox 2">
              <a:extLst>
                <a:ext uri="{FF2B5EF4-FFF2-40B4-BE49-F238E27FC236}">
                  <a16:creationId xmlns:a16="http://schemas.microsoft.com/office/drawing/2014/main" id="{1B56C783-BE33-65C3-09E9-5FC13A8370E8}"/>
                </a:ext>
              </a:extLst>
            </p:cNvPr>
            <p:cNvSpPr txBox="1"/>
            <p:nvPr/>
          </p:nvSpPr>
          <p:spPr>
            <a:xfrm>
              <a:off x="6889072" y="5537014"/>
              <a:ext cx="2377174" cy="26161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ja-JP" altLang="en-US" sz="1100" dirty="0">
                  <a:latin typeface="Amazon Ember"/>
                  <a:ea typeface="Meiryo" panose="020B0604030504040204" pitchFamily="34" charset="-128"/>
                  <a:cs typeface="Amazon Ember" panose="020B0603020204020204" pitchFamily="34" charset="0"/>
                </a:rPr>
                <a:t>操作ログ及び監査ログを保管する</a:t>
              </a:r>
            </a:p>
          </p:txBody>
        </p:sp>
        <p:pic>
          <p:nvPicPr>
            <p:cNvPr id="50" name="Graphic 17">
              <a:extLst>
                <a:ext uri="{FF2B5EF4-FFF2-40B4-BE49-F238E27FC236}">
                  <a16:creationId xmlns:a16="http://schemas.microsoft.com/office/drawing/2014/main" id="{941CAAA6-FFB5-D9EA-3C1E-8757BBB906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rcRect/>
            <a:stretch/>
          </p:blipFill>
          <p:spPr bwMode="auto">
            <a:xfrm>
              <a:off x="9137103" y="5739350"/>
              <a:ext cx="403398" cy="403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" name="TextBox 9">
              <a:extLst>
                <a:ext uri="{FF2B5EF4-FFF2-40B4-BE49-F238E27FC236}">
                  <a16:creationId xmlns:a16="http://schemas.microsoft.com/office/drawing/2014/main" id="{22E6ADC3-C0A9-EA4D-7454-136A6C9F05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17234" y="6120645"/>
              <a:ext cx="224313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000" dirty="0"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Amazon CloudWatch Logs</a:t>
              </a:r>
            </a:p>
            <a:p>
              <a:pPr algn="ctr" eaLnBrk="1" hangingPunct="1"/>
              <a:r>
                <a:rPr lang="en-US" altLang="en-US" sz="1000" dirty="0" err="1"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ログ監視</a:t>
              </a:r>
              <a:endParaRPr lang="en-US" altLang="en-US" sz="10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endParaRPr>
            </a:p>
          </p:txBody>
        </p:sp>
        <p:pic>
          <p:nvPicPr>
            <p:cNvPr id="52" name="Graphic 23">
              <a:extLst>
                <a:ext uri="{FF2B5EF4-FFF2-40B4-BE49-F238E27FC236}">
                  <a16:creationId xmlns:a16="http://schemas.microsoft.com/office/drawing/2014/main" id="{42CE21D5-277C-9847-04C5-7142B82A8B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rcRect/>
            <a:stretch/>
          </p:blipFill>
          <p:spPr bwMode="auto">
            <a:xfrm>
              <a:off x="10499580" y="5741198"/>
              <a:ext cx="389282" cy="389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3" name="TextBox 15">
              <a:extLst>
                <a:ext uri="{FF2B5EF4-FFF2-40B4-BE49-F238E27FC236}">
                  <a16:creationId xmlns:a16="http://schemas.microsoft.com/office/drawing/2014/main" id="{D4ED4203-EEE5-AD20-CFF8-4825DA3BEA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73889" y="6120560"/>
              <a:ext cx="133478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000" dirty="0"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AWS CloudTrail</a:t>
              </a:r>
            </a:p>
            <a:p>
              <a:pPr algn="ctr" eaLnBrk="1" hangingPunct="1"/>
              <a:r>
                <a:rPr lang="en-US" altLang="en-US" sz="1000" dirty="0"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API</a:t>
              </a:r>
              <a:r>
                <a:rPr lang="ja-JP" altLang="en-US" sz="1000" dirty="0"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操作</a:t>
              </a:r>
              <a:r>
                <a:rPr lang="en-US" altLang="en-US" sz="1000" dirty="0" err="1"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ログ取得</a:t>
              </a:r>
              <a:endParaRPr lang="en-US" altLang="en-US" sz="10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endParaRPr>
            </a:p>
          </p:txBody>
        </p:sp>
        <p:cxnSp>
          <p:nvCxnSpPr>
            <p:cNvPr id="54" name="Connector: Elbow 12">
              <a:extLst>
                <a:ext uri="{FF2B5EF4-FFF2-40B4-BE49-F238E27FC236}">
                  <a16:creationId xmlns:a16="http://schemas.microsoft.com/office/drawing/2014/main" id="{748008D6-D106-3807-2932-D5778F189437}"/>
                </a:ext>
              </a:extLst>
            </p:cNvPr>
            <p:cNvCxnSpPr>
              <a:cxnSpLocks/>
              <a:stCxn id="12" idx="2"/>
              <a:endCxn id="50" idx="0"/>
            </p:cNvCxnSpPr>
            <p:nvPr/>
          </p:nvCxnSpPr>
          <p:spPr>
            <a:xfrm rot="16200000" flipH="1">
              <a:off x="8282108" y="4682655"/>
              <a:ext cx="1271623" cy="841766"/>
            </a:xfrm>
            <a:prstGeom prst="bentConnector3">
              <a:avLst>
                <a:gd name="adj1" fmla="val 32844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6" name="円柱 55">
              <a:extLst>
                <a:ext uri="{FF2B5EF4-FFF2-40B4-BE49-F238E27FC236}">
                  <a16:creationId xmlns:a16="http://schemas.microsoft.com/office/drawing/2014/main" id="{4143470F-B4BF-EB62-09E7-234B98398D92}"/>
                </a:ext>
              </a:extLst>
            </p:cNvPr>
            <p:cNvSpPr/>
            <p:nvPr/>
          </p:nvSpPr>
          <p:spPr>
            <a:xfrm rot="16200000">
              <a:off x="3186775" y="630063"/>
              <a:ext cx="324318" cy="5184697"/>
            </a:xfrm>
            <a:prstGeom prst="can">
              <a:avLst/>
            </a:prstGeom>
            <a:solidFill>
              <a:schemeClr val="accent2">
                <a:lumMod val="60000"/>
                <a:lumOff val="40000"/>
                <a:alpha val="60000"/>
              </a:schemeClr>
            </a:solidFill>
            <a:ln w="28575">
              <a:solidFill>
                <a:schemeClr val="accent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 dirty="0"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  <p:grpSp>
          <p:nvGrpSpPr>
            <p:cNvPr id="57" name="グループ化 56">
              <a:extLst>
                <a:ext uri="{FF2B5EF4-FFF2-40B4-BE49-F238E27FC236}">
                  <a16:creationId xmlns:a16="http://schemas.microsoft.com/office/drawing/2014/main" id="{F14BB641-8329-7EB0-EE66-4E50F1D292D6}"/>
                </a:ext>
              </a:extLst>
            </p:cNvPr>
            <p:cNvGrpSpPr/>
            <p:nvPr/>
          </p:nvGrpSpPr>
          <p:grpSpPr>
            <a:xfrm>
              <a:off x="4461931" y="3552058"/>
              <a:ext cx="2343034" cy="3028569"/>
              <a:chOff x="4461931" y="4287350"/>
              <a:chExt cx="2343034" cy="3028569"/>
            </a:xfrm>
          </p:grpSpPr>
          <p:grpSp>
            <p:nvGrpSpPr>
              <p:cNvPr id="58" name="グループ化 57">
                <a:extLst>
                  <a:ext uri="{FF2B5EF4-FFF2-40B4-BE49-F238E27FC236}">
                    <a16:creationId xmlns:a16="http://schemas.microsoft.com/office/drawing/2014/main" id="{015D2BB6-E414-ACCC-59F1-7FB4EDB5A4B6}"/>
                  </a:ext>
                </a:extLst>
              </p:cNvPr>
              <p:cNvGrpSpPr/>
              <p:nvPr/>
            </p:nvGrpSpPr>
            <p:grpSpPr>
              <a:xfrm>
                <a:off x="5617515" y="6644779"/>
                <a:ext cx="1187450" cy="671140"/>
                <a:chOff x="-1593" y="6994107"/>
                <a:chExt cx="1187450" cy="671140"/>
              </a:xfrm>
            </p:grpSpPr>
            <p:sp>
              <p:nvSpPr>
                <p:cNvPr id="70" name="TextBox 28">
                  <a:extLst>
                    <a:ext uri="{FF2B5EF4-FFF2-40B4-BE49-F238E27FC236}">
                      <a16:creationId xmlns:a16="http://schemas.microsoft.com/office/drawing/2014/main" id="{D29077D9-1F58-F908-130A-865852B2CE4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-1593" y="7465192"/>
                  <a:ext cx="1187450" cy="2000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700" dirty="0">
                      <a:latin typeface="Arial" panose="020B0604020202020204" pitchFamily="34" charset="0"/>
                      <a:ea typeface="Amazon Ember" panose="020B0603020204020204" pitchFamily="34" charset="0"/>
                      <a:cs typeface="Arial" panose="020B0604020202020204" pitchFamily="34" charset="0"/>
                    </a:rPr>
                    <a:t>EC2</a:t>
                  </a:r>
                  <a:r>
                    <a:rPr lang="ja-JP" altLang="en-US" sz="700" dirty="0">
                      <a:latin typeface="Arial" panose="020B0604020202020204" pitchFamily="34" charset="0"/>
                      <a:ea typeface="Amazon Ember" panose="020B0603020204020204" pitchFamily="34" charset="0"/>
                      <a:cs typeface="Arial" panose="020B0604020202020204" pitchFamily="34" charset="0"/>
                    </a:rPr>
                    <a:t>起動テンプレート</a:t>
                  </a:r>
                  <a:endParaRPr lang="en-US" altLang="en-US" sz="700" dirty="0">
                    <a:latin typeface="Arial" panose="020B0604020202020204" pitchFamily="34" charset="0"/>
                    <a:ea typeface="Amazon Ember" panose="020B0603020204020204" pitchFamily="34" charset="0"/>
                    <a:cs typeface="Arial" panose="020B0604020202020204" pitchFamily="34" charset="0"/>
                  </a:endParaRPr>
                </a:p>
              </p:txBody>
            </p:sp>
            <p:pic>
              <p:nvPicPr>
                <p:cNvPr id="71" name="Graphic 37">
                  <a:extLst>
                    <a:ext uri="{FF2B5EF4-FFF2-40B4-BE49-F238E27FC236}">
                      <a16:creationId xmlns:a16="http://schemas.microsoft.com/office/drawing/2014/main" id="{21896F33-6F96-3BB0-1740-1469228F47D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4">
                  <a:extLst>
                    <a:ext uri="{96DAC541-7B7A-43D3-8B79-37D633B846F1}">
                      <asvg:svgBlip xmlns:asvg="http://schemas.microsoft.com/office/drawing/2016/SVG/main" r:embed="rId2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3033" y="6994107"/>
                  <a:ext cx="457200" cy="457200"/>
                </a:xfrm>
                <a:prstGeom prst="rect">
                  <a:avLst/>
                </a:prstGeom>
              </p:spPr>
            </p:pic>
          </p:grpSp>
          <p:grpSp>
            <p:nvGrpSpPr>
              <p:cNvPr id="59" name="グループ化 58">
                <a:extLst>
                  <a:ext uri="{FF2B5EF4-FFF2-40B4-BE49-F238E27FC236}">
                    <a16:creationId xmlns:a16="http://schemas.microsoft.com/office/drawing/2014/main" id="{2771B077-DC55-762F-53AA-0F252BF4F5D8}"/>
                  </a:ext>
                </a:extLst>
              </p:cNvPr>
              <p:cNvGrpSpPr/>
              <p:nvPr/>
            </p:nvGrpSpPr>
            <p:grpSpPr>
              <a:xfrm>
                <a:off x="4591769" y="6648501"/>
                <a:ext cx="1187450" cy="658843"/>
                <a:chOff x="5581409" y="6105746"/>
                <a:chExt cx="1187450" cy="658843"/>
              </a:xfrm>
            </p:grpSpPr>
            <p:pic>
              <p:nvPicPr>
                <p:cNvPr id="68" name="Graphic 51">
                  <a:extLst>
                    <a:ext uri="{FF2B5EF4-FFF2-40B4-BE49-F238E27FC236}">
                      <a16:creationId xmlns:a16="http://schemas.microsoft.com/office/drawing/2014/main" id="{19BFCB20-5A35-74D9-ACA3-DB9CC5DA04F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6">
                  <a:extLst>
                    <a:ext uri="{96DAC541-7B7A-43D3-8B79-37D633B846F1}">
                      <asvg:svgBlip xmlns:asvg="http://schemas.microsoft.com/office/drawing/2016/SVG/main" r:embed="rId2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46534" y="6105746"/>
                  <a:ext cx="457200" cy="457200"/>
                </a:xfrm>
                <a:prstGeom prst="rect">
                  <a:avLst/>
                </a:prstGeom>
              </p:spPr>
            </p:pic>
            <p:sp>
              <p:nvSpPr>
                <p:cNvPr id="69" name="TextBox 28">
                  <a:extLst>
                    <a:ext uri="{FF2B5EF4-FFF2-40B4-BE49-F238E27FC236}">
                      <a16:creationId xmlns:a16="http://schemas.microsoft.com/office/drawing/2014/main" id="{2433526A-DDF4-5708-6819-7A42C850089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581409" y="6564534"/>
                  <a:ext cx="1187450" cy="2000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/>
                  <a:r>
                    <a:rPr lang="ja-JP" altLang="en-US" sz="700" dirty="0">
                      <a:latin typeface="Arial" panose="020B0604020202020204" pitchFamily="34" charset="0"/>
                      <a:ea typeface="Amazon Ember" panose="020B0603020204020204" pitchFamily="34" charset="0"/>
                      <a:cs typeface="Arial" panose="020B0604020202020204" pitchFamily="34" charset="0"/>
                    </a:rPr>
                    <a:t>クイックスタート</a:t>
                  </a:r>
                  <a:r>
                    <a:rPr lang="en-US" altLang="ja-JP" sz="700" dirty="0">
                      <a:latin typeface="Arial" panose="020B0604020202020204" pitchFamily="34" charset="0"/>
                      <a:ea typeface="Amazon Ember" panose="020B0603020204020204" pitchFamily="34" charset="0"/>
                      <a:cs typeface="Arial" panose="020B0604020202020204" pitchFamily="34" charset="0"/>
                    </a:rPr>
                    <a:t>AMI</a:t>
                  </a:r>
                  <a:endParaRPr lang="en-US" altLang="en-US" sz="700" dirty="0">
                    <a:latin typeface="Arial" panose="020B0604020202020204" pitchFamily="34" charset="0"/>
                    <a:ea typeface="Amazon Ember" panose="020B0603020204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cxnSp>
            <p:nvCxnSpPr>
              <p:cNvPr id="60" name="直線コネクタ 59">
                <a:extLst>
                  <a:ext uri="{FF2B5EF4-FFF2-40B4-BE49-F238E27FC236}">
                    <a16:creationId xmlns:a16="http://schemas.microsoft.com/office/drawing/2014/main" id="{F4A85479-0013-EA34-85E6-58CC1AB53DB4}"/>
                  </a:ext>
                </a:extLst>
              </p:cNvPr>
              <p:cNvCxnSpPr>
                <a:cxnSpLocks/>
                <a:stCxn id="68" idx="3"/>
                <a:endCxn id="71" idx="1"/>
              </p:cNvCxnSpPr>
              <p:nvPr/>
            </p:nvCxnSpPr>
            <p:spPr>
              <a:xfrm flipV="1">
                <a:off x="5414094" y="6873379"/>
                <a:ext cx="568047" cy="3722"/>
              </a:xfrm>
              <a:prstGeom prst="line">
                <a:avLst/>
              </a:prstGeom>
              <a:ln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1" name="直線矢印コネクタ 60">
                <a:extLst>
                  <a:ext uri="{FF2B5EF4-FFF2-40B4-BE49-F238E27FC236}">
                    <a16:creationId xmlns:a16="http://schemas.microsoft.com/office/drawing/2014/main" id="{958D6F61-F631-1A98-71D1-F9B8AA182FA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733555" y="4287350"/>
                <a:ext cx="9164" cy="258594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62" name="グループ化 61">
                <a:extLst>
                  <a:ext uri="{FF2B5EF4-FFF2-40B4-BE49-F238E27FC236}">
                    <a16:creationId xmlns:a16="http://schemas.microsoft.com/office/drawing/2014/main" id="{94DB2C8A-4CED-A303-3880-19DDCAAF6BB9}"/>
                  </a:ext>
                </a:extLst>
              </p:cNvPr>
              <p:cNvGrpSpPr/>
              <p:nvPr/>
            </p:nvGrpSpPr>
            <p:grpSpPr>
              <a:xfrm>
                <a:off x="4461931" y="5784469"/>
                <a:ext cx="1382713" cy="688918"/>
                <a:chOff x="4246249" y="5615214"/>
                <a:chExt cx="1382713" cy="688918"/>
              </a:xfrm>
            </p:grpSpPr>
            <p:sp>
              <p:nvSpPr>
                <p:cNvPr id="66" name="TextBox 21">
                  <a:extLst>
                    <a:ext uri="{FF2B5EF4-FFF2-40B4-BE49-F238E27FC236}">
                      <a16:creationId xmlns:a16="http://schemas.microsoft.com/office/drawing/2014/main" id="{3BC33367-3A83-9363-86AB-7494A3C83B6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246249" y="6088688"/>
                  <a:ext cx="1382713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800" dirty="0">
                      <a:latin typeface="Arial" panose="020B0604020202020204" pitchFamily="34" charset="0"/>
                      <a:ea typeface="Amazon Ember" panose="020B0603020204020204" pitchFamily="34" charset="0"/>
                      <a:cs typeface="Arial" panose="020B0604020202020204" pitchFamily="34" charset="0"/>
                    </a:rPr>
                    <a:t>EC2</a:t>
                  </a:r>
                  <a:r>
                    <a:rPr lang="ja-JP" altLang="en-US" sz="800" dirty="0">
                      <a:latin typeface="Arial" panose="020B0604020202020204" pitchFamily="34" charset="0"/>
                      <a:ea typeface="Amazon Ember" panose="020B0603020204020204" pitchFamily="34" charset="0"/>
                      <a:cs typeface="Arial" panose="020B0604020202020204" pitchFamily="34" charset="0"/>
                    </a:rPr>
                    <a:t>起動資材用バケット</a:t>
                  </a:r>
                  <a:endParaRPr lang="en-US" altLang="en-US" sz="800" dirty="0">
                    <a:latin typeface="Arial" panose="020B0604020202020204" pitchFamily="34" charset="0"/>
                    <a:ea typeface="Amazon Ember" panose="020B0603020204020204" pitchFamily="34" charset="0"/>
                    <a:cs typeface="Arial" panose="020B0604020202020204" pitchFamily="34" charset="0"/>
                  </a:endParaRPr>
                </a:p>
              </p:txBody>
            </p:sp>
            <p:pic>
              <p:nvPicPr>
                <p:cNvPr id="67" name="Graphic 173105">
                  <a:extLst>
                    <a:ext uri="{FF2B5EF4-FFF2-40B4-BE49-F238E27FC236}">
                      <a16:creationId xmlns:a16="http://schemas.microsoft.com/office/drawing/2014/main" id="{F037F4AB-D4E0-03B6-B70D-5A1A8D5B99E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8">
                  <a:extLst>
                    <a:ext uri="{96DAC541-7B7A-43D3-8B79-37D633B846F1}">
                      <asvg:svgBlip xmlns:asvg="http://schemas.microsoft.com/office/drawing/2016/SVG/main" r:embed="rId2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716427" y="5615214"/>
                  <a:ext cx="457200" cy="457200"/>
                </a:xfrm>
                <a:prstGeom prst="rect">
                  <a:avLst/>
                </a:prstGeom>
              </p:spPr>
            </p:pic>
          </p:grpSp>
          <p:pic>
            <p:nvPicPr>
              <p:cNvPr id="63" name="Graphic 56">
                <a:extLst>
                  <a:ext uri="{FF2B5EF4-FFF2-40B4-BE49-F238E27FC236}">
                    <a16:creationId xmlns:a16="http://schemas.microsoft.com/office/drawing/2014/main" id="{F7C7B2E0-4551-F49E-28F4-8BF2F2CC43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0">
                <a:extLst>
                  <a:ext uri="{96DAC541-7B7A-43D3-8B79-37D633B846F1}">
                    <asvg:svgBlip xmlns:asvg="http://schemas.microsoft.com/office/drawing/2016/SVG/main" r:embed="rId31"/>
                  </a:ext>
                </a:extLst>
              </a:blip>
              <a:stretch>
                <a:fillRect/>
              </a:stretch>
            </p:blipFill>
            <p:spPr>
              <a:xfrm>
                <a:off x="4923878" y="5050485"/>
                <a:ext cx="457200" cy="457200"/>
              </a:xfrm>
              <a:prstGeom prst="rect">
                <a:avLst/>
              </a:prstGeom>
            </p:spPr>
          </p:pic>
          <p:cxnSp>
            <p:nvCxnSpPr>
              <p:cNvPr id="64" name="直線矢印コネクタ 63">
                <a:extLst>
                  <a:ext uri="{FF2B5EF4-FFF2-40B4-BE49-F238E27FC236}">
                    <a16:creationId xmlns:a16="http://schemas.microsoft.com/office/drawing/2014/main" id="{D9A1C5D4-3DB6-B3FE-73B8-5F918E8CC15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144160" y="4880327"/>
                <a:ext cx="1559" cy="17015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5" name="直線矢印コネクタ 64">
                <a:extLst>
                  <a:ext uri="{FF2B5EF4-FFF2-40B4-BE49-F238E27FC236}">
                    <a16:creationId xmlns:a16="http://schemas.microsoft.com/office/drawing/2014/main" id="{3418C344-0975-E541-48BE-84D56DC0759F}"/>
                  </a:ext>
                </a:extLst>
              </p:cNvPr>
              <p:cNvCxnSpPr>
                <a:cxnSpLocks/>
                <a:stCxn id="63" idx="2"/>
                <a:endCxn id="67" idx="0"/>
              </p:cNvCxnSpPr>
              <p:nvPr/>
            </p:nvCxnSpPr>
            <p:spPr>
              <a:xfrm>
                <a:off x="5152478" y="5507685"/>
                <a:ext cx="8231" cy="27678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5160658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72673991-03FC-BF42-D552-54E336873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7545" y="684811"/>
            <a:ext cx="15657083" cy="1037260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/>
              <a:t>5-2-20-1. </a:t>
            </a:r>
            <a:r>
              <a:rPr kumimoji="1" lang="ja-JP" altLang="en-US" dirty="0"/>
              <a:t>メンテナンス</a:t>
            </a:r>
            <a:r>
              <a:rPr kumimoji="1" lang="en-US" altLang="ja-JP" dirty="0"/>
              <a:t>_DB</a:t>
            </a:r>
            <a:r>
              <a:rPr kumimoji="1" lang="ja-JP" altLang="en-US" dirty="0"/>
              <a:t>直接メンテナンス機能</a:t>
            </a:r>
            <a:br>
              <a:rPr kumimoji="1" lang="en-US" altLang="ja-JP" dirty="0"/>
            </a:br>
            <a:r>
              <a:rPr kumimoji="1" lang="ja-JP" altLang="en-US" sz="3600"/>
              <a:t>（パターン</a:t>
            </a:r>
            <a:r>
              <a:rPr kumimoji="1" lang="en-US" altLang="ja-JP" sz="3600" dirty="0"/>
              <a:t>6 </a:t>
            </a:r>
            <a:r>
              <a:rPr kumimoji="1" lang="ja-JP" altLang="en-US" sz="3600"/>
              <a:t>非定常作業、</a:t>
            </a:r>
            <a:r>
              <a:rPr kumimoji="1" lang="en" altLang="ja-JP" sz="3600" dirty="0"/>
              <a:t>AWS</a:t>
            </a:r>
            <a:r>
              <a:rPr kumimoji="1" lang="ja-JP" altLang="en-US" sz="3600"/>
              <a:t>コンソール</a:t>
            </a:r>
            <a:r>
              <a:rPr kumimoji="1" lang="en-US" altLang="ja-JP" sz="3600" dirty="0"/>
              <a:t>+</a:t>
            </a:r>
            <a:r>
              <a:rPr kumimoji="1" lang="en-US" altLang="ja-JP" sz="3600" dirty="0" err="1"/>
              <a:t>CloudShell</a:t>
            </a:r>
            <a:r>
              <a:rPr kumimoji="1" lang="en-US" altLang="ja-JP" sz="3600" dirty="0"/>
              <a:t> VPC environment</a:t>
            </a:r>
            <a:r>
              <a:rPr kumimoji="1" lang="ja-JP" altLang="en-US" sz="3600"/>
              <a:t>経由での操作）</a:t>
            </a:r>
            <a:endParaRPr kumimoji="1" lang="ja-JP" altLang="en-US" sz="3600" dirty="0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F43E3416-5A69-8C0C-548E-E2810188FCFB}"/>
              </a:ext>
            </a:extLst>
          </p:cNvPr>
          <p:cNvSpPr/>
          <p:nvPr/>
        </p:nvSpPr>
        <p:spPr>
          <a:xfrm>
            <a:off x="7599412" y="2768601"/>
            <a:ext cx="2394180" cy="3686972"/>
          </a:xfrm>
          <a:prstGeom prst="rect">
            <a:avLst/>
          </a:prstGeom>
          <a:solidFill>
            <a:srgbClr val="45DAFF">
              <a:alpha val="30196"/>
            </a:srgbClr>
          </a:solidFill>
          <a:ln w="28575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ja-JP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+mn-cs"/>
                <a:sym typeface="Arial"/>
              </a:rPr>
              <a:t>メンテナンス</a:t>
            </a:r>
            <a:r>
              <a:rPr kumimoji="1" lang="en-US" altLang="ja-JP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+mn-cs"/>
                <a:sym typeface="Arial"/>
              </a:rPr>
              <a:t>_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en-US" altLang="ja-JP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+mn-cs"/>
                <a:sym typeface="Arial"/>
              </a:rPr>
              <a:t>DB</a:t>
            </a:r>
            <a:r>
              <a:rPr kumimoji="1" lang="ja-JP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+mn-cs"/>
                <a:sym typeface="Arial"/>
              </a:rPr>
              <a:t>直接メンテナンス機能</a:t>
            </a:r>
            <a:endParaRPr kumimoji="1" lang="en-US" altLang="ja-JP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  <a:cs typeface="+mn-cs"/>
              <a:sym typeface="Arial"/>
            </a:endParaRPr>
          </a:p>
        </p:txBody>
      </p:sp>
      <p:sp>
        <p:nvSpPr>
          <p:cNvPr id="5" name="TextBox 12">
            <a:extLst>
              <a:ext uri="{FF2B5EF4-FFF2-40B4-BE49-F238E27FC236}">
                <a16:creationId xmlns:a16="http://schemas.microsoft.com/office/drawing/2014/main" id="{7658098E-FDF7-5982-5B17-97489B37E5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991" y="5046319"/>
            <a:ext cx="664814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  <a:sym typeface="Arial"/>
              </a:rPr>
              <a:t>運用者</a:t>
            </a:r>
            <a:endParaRPr kumimoji="0" lang="en-US" alt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  <a:cs typeface="Arial" panose="020B0604020202020204" pitchFamily="34" charset="0"/>
              <a:sym typeface="Arial"/>
            </a:endParaRPr>
          </a:p>
        </p:txBody>
      </p:sp>
      <p:pic>
        <p:nvPicPr>
          <p:cNvPr id="6" name="Graphic 23">
            <a:extLst>
              <a:ext uri="{FF2B5EF4-FFF2-40B4-BE49-F238E27FC236}">
                <a16:creationId xmlns:a16="http://schemas.microsoft.com/office/drawing/2014/main" id="{389CE9FA-68F9-2DCE-F1ED-8C2F4A3B1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auto">
          <a:xfrm flipH="1">
            <a:off x="3445660" y="4630014"/>
            <a:ext cx="4699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912C5B0A-6E5B-306B-10CE-39709267E8DA}"/>
              </a:ext>
            </a:extLst>
          </p:cNvPr>
          <p:cNvCxnSpPr>
            <a:cxnSpLocks/>
            <a:stCxn id="6" idx="1"/>
            <a:endCxn id="28" idx="1"/>
          </p:cNvCxnSpPr>
          <p:nvPr/>
        </p:nvCxnSpPr>
        <p:spPr>
          <a:xfrm>
            <a:off x="3915560" y="4864964"/>
            <a:ext cx="477107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ectangle 78">
            <a:extLst>
              <a:ext uri="{FF2B5EF4-FFF2-40B4-BE49-F238E27FC236}">
                <a16:creationId xmlns:a16="http://schemas.microsoft.com/office/drawing/2014/main" id="{E365DBC7-1224-B6C7-CF8B-F015A641FDC7}"/>
              </a:ext>
            </a:extLst>
          </p:cNvPr>
          <p:cNvSpPr/>
          <p:nvPr/>
        </p:nvSpPr>
        <p:spPr>
          <a:xfrm>
            <a:off x="5689753" y="2184188"/>
            <a:ext cx="8961919" cy="6985843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2920" tIns="9144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  <a:sym typeface="Arial"/>
              </a:rPr>
              <a:t>AWS Cloud</a:t>
            </a:r>
          </a:p>
        </p:txBody>
      </p:sp>
      <p:pic>
        <p:nvPicPr>
          <p:cNvPr id="9" name="Graphic 79">
            <a:extLst>
              <a:ext uri="{FF2B5EF4-FFF2-40B4-BE49-F238E27FC236}">
                <a16:creationId xmlns:a16="http://schemas.microsoft.com/office/drawing/2014/main" id="{E0E53C2C-8FBD-243D-1E21-6549D72B25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677815" y="2182600"/>
            <a:ext cx="381000" cy="381000"/>
          </a:xfrm>
          <a:prstGeom prst="rect">
            <a:avLst/>
          </a:prstGeom>
        </p:spPr>
      </p:pic>
      <p:sp>
        <p:nvSpPr>
          <p:cNvPr id="10" name="Rectangle 86">
            <a:extLst>
              <a:ext uri="{FF2B5EF4-FFF2-40B4-BE49-F238E27FC236}">
                <a16:creationId xmlns:a16="http://schemas.microsoft.com/office/drawing/2014/main" id="{C8EBEA57-51AE-BE05-85EB-A2BAB9FDFBAC}"/>
              </a:ext>
            </a:extLst>
          </p:cNvPr>
          <p:cNvSpPr/>
          <p:nvPr/>
        </p:nvSpPr>
        <p:spPr>
          <a:xfrm>
            <a:off x="7772019" y="3528670"/>
            <a:ext cx="6220918" cy="2666923"/>
          </a:xfrm>
          <a:prstGeom prst="rect">
            <a:avLst/>
          </a:prstGeom>
          <a:noFill/>
          <a:ln w="15875">
            <a:solidFill>
              <a:srgbClr val="8C4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2920" tIns="9144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  <a:sym typeface="Arial"/>
              </a:rPr>
              <a:t>Virtual private cloud (VPC)</a:t>
            </a:r>
          </a:p>
        </p:txBody>
      </p:sp>
      <p:pic>
        <p:nvPicPr>
          <p:cNvPr id="11" name="Graphic 87">
            <a:extLst>
              <a:ext uri="{FF2B5EF4-FFF2-40B4-BE49-F238E27FC236}">
                <a16:creationId xmlns:a16="http://schemas.microsoft.com/office/drawing/2014/main" id="{36A3FA81-7523-5672-1F34-5D17D7140A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7780801" y="3533216"/>
            <a:ext cx="381000" cy="381000"/>
          </a:xfrm>
          <a:prstGeom prst="rect">
            <a:avLst/>
          </a:prstGeom>
        </p:spPr>
      </p:pic>
      <p:pic>
        <p:nvPicPr>
          <p:cNvPr id="12" name="Graphic 7">
            <a:extLst>
              <a:ext uri="{FF2B5EF4-FFF2-40B4-BE49-F238E27FC236}">
                <a16:creationId xmlns:a16="http://schemas.microsoft.com/office/drawing/2014/main" id="{A05D1D6B-0A1B-A3F3-69B1-10F6FE2600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 bwMode="auto">
          <a:xfrm>
            <a:off x="11000248" y="4905478"/>
            <a:ext cx="548640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6024F855-E535-58F4-591E-42D1CCC884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81494" y="5464575"/>
            <a:ext cx="224313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  <a:sym typeface="Arial"/>
              </a:rPr>
              <a:t>Amazon Aurora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ja-JP" alt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  <a:sym typeface="Arial"/>
              </a:rPr>
              <a:t>メンテナンス対象の</a:t>
            </a:r>
            <a:endParaRPr kumimoji="0" lang="en-US" altLang="ja-JP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ja-JP" alt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  <a:sym typeface="Arial"/>
              </a:rPr>
              <a:t>データベース</a:t>
            </a:r>
            <a:endParaRPr kumimoji="0" lang="en-US" alt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  <a:sym typeface="Arial"/>
            </a:endParaRPr>
          </a:p>
        </p:txBody>
      </p:sp>
      <p:sp>
        <p:nvSpPr>
          <p:cNvPr id="14" name="Rectangle 134">
            <a:extLst>
              <a:ext uri="{FF2B5EF4-FFF2-40B4-BE49-F238E27FC236}">
                <a16:creationId xmlns:a16="http://schemas.microsoft.com/office/drawing/2014/main" id="{2BEFBAAF-E426-C20F-DC07-6347798FC979}"/>
              </a:ext>
            </a:extLst>
          </p:cNvPr>
          <p:cNvSpPr/>
          <p:nvPr/>
        </p:nvSpPr>
        <p:spPr>
          <a:xfrm>
            <a:off x="10181494" y="3604201"/>
            <a:ext cx="3663661" cy="2521527"/>
          </a:xfrm>
          <a:prstGeom prst="rect">
            <a:avLst/>
          </a:prstGeom>
          <a:noFill/>
          <a:ln w="15875">
            <a:solidFill>
              <a:srgbClr val="7D899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altLang="ja-JP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  <a:sym typeface="Arial"/>
            </a:endParaRPr>
          </a:p>
        </p:txBody>
      </p:sp>
      <p:sp>
        <p:nvSpPr>
          <p:cNvPr id="15" name="TextBox 20">
            <a:extLst>
              <a:ext uri="{FF2B5EF4-FFF2-40B4-BE49-F238E27FC236}">
                <a16:creationId xmlns:a16="http://schemas.microsoft.com/office/drawing/2014/main" id="{21132F7F-FD1B-62B0-3728-FB10CBAD34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75267" y="3631369"/>
            <a:ext cx="36018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ja-JP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  <a:sym typeface="Arial"/>
              </a:rPr>
              <a:t>連携機能</a:t>
            </a:r>
            <a:endParaRPr kumimoji="0" lang="en-US" altLang="ja-JP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  <a:sym typeface="Arial"/>
            </a:endParaRPr>
          </a:p>
        </p:txBody>
      </p:sp>
      <p:sp>
        <p:nvSpPr>
          <p:cNvPr id="16" name="TextBox 20">
            <a:extLst>
              <a:ext uri="{FF2B5EF4-FFF2-40B4-BE49-F238E27FC236}">
                <a16:creationId xmlns:a16="http://schemas.microsoft.com/office/drawing/2014/main" id="{E64F8C77-0966-A5A5-47E7-A8B995AEFD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77695" y="4388742"/>
            <a:ext cx="305009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ja-JP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mazon Ember"/>
                <a:ea typeface="Amazon Ember" panose="020B0603020204020204" pitchFamily="34" charset="0"/>
                <a:cs typeface="Amazon Ember" panose="020B0603020204020204" pitchFamily="34" charset="0"/>
                <a:sym typeface="Arial"/>
              </a:rPr>
              <a:t>例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mazon Ember"/>
              <a:ea typeface="Amazon Ember" panose="020B0603020204020204" pitchFamily="34" charset="0"/>
              <a:cs typeface="Amazon Ember" panose="020B0603020204020204" pitchFamily="34" charset="0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,Sans-Serif"/>
              <a:buChar char="•"/>
              <a:tabLst/>
              <a:defRPr/>
            </a:pPr>
            <a:r>
              <a:rPr kumimoji="0" lang="ja-JP" alt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mazon Ember"/>
                <a:ea typeface="Amazon Ember" panose="020B0603020204020204" pitchFamily="34" charset="0"/>
                <a:cs typeface="Amazon Ember" panose="020B0603020204020204" pitchFamily="34" charset="0"/>
                <a:sym typeface="Arial"/>
              </a:rPr>
              <a:t>申請・届出</a:t>
            </a:r>
            <a:r>
              <a:rPr kumimoji="0" lang="en-US" altLang="ja-JP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mazon Ember"/>
                <a:ea typeface="Amazon Ember" panose="020B0603020204020204" pitchFamily="34" charset="0"/>
                <a:cs typeface="Amazon Ember" panose="020B0603020204020204" pitchFamily="34" charset="0"/>
                <a:sym typeface="Arial"/>
              </a:rPr>
              <a:t>_</a:t>
            </a:r>
            <a:r>
              <a:rPr kumimoji="0" lang="ja-JP" alt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mazon Ember"/>
                <a:ea typeface="Amazon Ember" panose="020B0603020204020204" pitchFamily="34" charset="0"/>
                <a:cs typeface="Amazon Ember" panose="020B0603020204020204" pitchFamily="34" charset="0"/>
                <a:sym typeface="Arial"/>
              </a:rPr>
              <a:t>申請</a:t>
            </a:r>
            <a:r>
              <a:rPr kumimoji="0" lang="ja-JP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mazon Ember"/>
                <a:ea typeface="Amazon Ember" panose="020B0603020204020204" pitchFamily="34" charset="0"/>
                <a:cs typeface="Amazon Ember" panose="020B0603020204020204" pitchFamily="34" charset="0"/>
                <a:sym typeface="Arial"/>
              </a:rPr>
              <a:t>・届出機能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mazon Ember"/>
              <a:ea typeface="Amazon Ember" panose="020B0603020204020204" pitchFamily="34" charset="0"/>
              <a:cs typeface="Amazon Ember" panose="020B0603020204020204" pitchFamily="34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ja-JP" alt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mazon Ember"/>
              <a:ea typeface="Amazon Ember" panose="020B0603020204020204" pitchFamily="34" charset="0"/>
              <a:cs typeface="Amazon Ember" panose="020B0603020204020204" pitchFamily="34" charset="0"/>
              <a:sym typeface="Arial"/>
            </a:endParaRPr>
          </a:p>
        </p:txBody>
      </p:sp>
      <p:sp>
        <p:nvSpPr>
          <p:cNvPr id="17" name="TextBox 9">
            <a:extLst>
              <a:ext uri="{FF2B5EF4-FFF2-40B4-BE49-F238E27FC236}">
                <a16:creationId xmlns:a16="http://schemas.microsoft.com/office/drawing/2014/main" id="{4938A3CE-45EC-4106-E3A1-14B50EDB4C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49404" y="5462339"/>
            <a:ext cx="224313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  <a:sym typeface="Arial"/>
              </a:rPr>
              <a:t>Amazon </a:t>
            </a:r>
            <a:r>
              <a:rPr kumimoji="0" lang="en-US" altLang="en-US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  <a:sym typeface="Arial"/>
              </a:rPr>
              <a:t>DocumentDB</a:t>
            </a:r>
            <a:endParaRPr kumimoji="0" lang="en-US" alt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ja-JP" alt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  <a:sym typeface="Arial"/>
              </a:rPr>
              <a:t>メンテナンス対象の</a:t>
            </a:r>
            <a:endParaRPr kumimoji="0" lang="en-US" altLang="ja-JP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ja-JP" alt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  <a:sym typeface="Arial"/>
              </a:rPr>
              <a:t>データベース</a:t>
            </a:r>
            <a:endParaRPr kumimoji="0" lang="en-US" alt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  <a:sym typeface="Arial"/>
            </a:endParaRPr>
          </a:p>
        </p:txBody>
      </p:sp>
      <p:pic>
        <p:nvPicPr>
          <p:cNvPr id="18" name="Graphic 18">
            <a:extLst>
              <a:ext uri="{FF2B5EF4-FFF2-40B4-BE49-F238E27FC236}">
                <a16:creationId xmlns:a16="http://schemas.microsoft.com/office/drawing/2014/main" id="{0541F077-1A2B-7BC8-9526-6C27589B1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 bwMode="auto">
          <a:xfrm>
            <a:off x="12366877" y="4905478"/>
            <a:ext cx="548640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Graphic 7">
            <a:extLst>
              <a:ext uri="{FF2B5EF4-FFF2-40B4-BE49-F238E27FC236}">
                <a16:creationId xmlns:a16="http://schemas.microsoft.com/office/drawing/2014/main" id="{6B92FF3C-40C9-CDE1-EA1C-35FACCC59A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 bwMode="auto">
          <a:xfrm>
            <a:off x="4665717" y="4584849"/>
            <a:ext cx="560231" cy="56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11">
            <a:extLst>
              <a:ext uri="{FF2B5EF4-FFF2-40B4-BE49-F238E27FC236}">
                <a16:creationId xmlns:a16="http://schemas.microsoft.com/office/drawing/2014/main" id="{55FEAAE3-86E6-C2B7-61B2-7E22F55E5E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0162" y="5145370"/>
            <a:ext cx="257134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  <a:sym typeface="Arial"/>
              </a:rPr>
              <a:t>AWS Management Console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ja-JP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  <a:sym typeface="Arial"/>
              </a:rPr>
              <a:t>CloudShell</a:t>
            </a:r>
            <a:r>
              <a:rPr kumimoji="0" lang="ja-JP" altLang="en-US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  <a:sym typeface="Arial"/>
              </a:rPr>
              <a:t>接続</a:t>
            </a:r>
            <a:r>
              <a:rPr kumimoji="0" lang="ja-JP" alt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  <a:sym typeface="Arial"/>
              </a:rPr>
              <a:t>操作</a:t>
            </a:r>
            <a:endParaRPr kumimoji="0" lang="en-US" alt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  <a:sym typeface="Arial"/>
            </a:endParaRPr>
          </a:p>
        </p:txBody>
      </p:sp>
      <p:sp>
        <p:nvSpPr>
          <p:cNvPr id="26" name="TextBox 2">
            <a:extLst>
              <a:ext uri="{FF2B5EF4-FFF2-40B4-BE49-F238E27FC236}">
                <a16:creationId xmlns:a16="http://schemas.microsoft.com/office/drawing/2014/main" id="{33372256-9550-00B3-D980-D4D2884ACE63}"/>
              </a:ext>
            </a:extLst>
          </p:cNvPr>
          <p:cNvSpPr txBox="1"/>
          <p:nvPr/>
        </p:nvSpPr>
        <p:spPr>
          <a:xfrm>
            <a:off x="10380506" y="3988114"/>
            <a:ext cx="3233763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ja-JP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mazon Ember"/>
                <a:ea typeface="Meiryo" panose="020B0604030504040204" pitchFamily="34" charset="-128"/>
                <a:cs typeface="Amazon Ember" panose="020B0603020204020204" pitchFamily="34" charset="0"/>
                <a:sym typeface="Arial"/>
              </a:rPr>
              <a:t>メンテナンス操作対象データベースを持つ機能</a:t>
            </a:r>
          </a:p>
        </p:txBody>
      </p:sp>
      <p:sp>
        <p:nvSpPr>
          <p:cNvPr id="32" name="Rectangle 115">
            <a:extLst>
              <a:ext uri="{FF2B5EF4-FFF2-40B4-BE49-F238E27FC236}">
                <a16:creationId xmlns:a16="http://schemas.microsoft.com/office/drawing/2014/main" id="{F0B0B17F-F17C-B0C9-A542-1ECC659192F2}"/>
              </a:ext>
            </a:extLst>
          </p:cNvPr>
          <p:cNvSpPr/>
          <p:nvPr/>
        </p:nvSpPr>
        <p:spPr>
          <a:xfrm>
            <a:off x="10043033" y="6455572"/>
            <a:ext cx="4450332" cy="1494555"/>
          </a:xfrm>
          <a:prstGeom prst="rect">
            <a:avLst/>
          </a:prstGeom>
          <a:noFill/>
          <a:ln w="15875">
            <a:solidFill>
              <a:srgbClr val="7D899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altLang="ja-JP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  <a:sym typeface="Arial"/>
            </a:endParaRPr>
          </a:p>
        </p:txBody>
      </p:sp>
      <p:sp>
        <p:nvSpPr>
          <p:cNvPr id="33" name="TextBox 20">
            <a:extLst>
              <a:ext uri="{FF2B5EF4-FFF2-40B4-BE49-F238E27FC236}">
                <a16:creationId xmlns:a16="http://schemas.microsoft.com/office/drawing/2014/main" id="{8E56DA98-EE54-A7F7-F4F1-65D7063B55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4752" y="6497776"/>
            <a:ext cx="175017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ja-JP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mazon Ember"/>
                <a:ea typeface="Amazon Ember" panose="020B0603020204020204" pitchFamily="34" charset="0"/>
                <a:cs typeface="Amazon Ember" panose="020B0603020204020204" pitchFamily="34" charset="0"/>
                <a:sym typeface="Arial"/>
              </a:rPr>
              <a:t>連携機能</a:t>
            </a:r>
            <a:endParaRPr kumimoji="0" lang="en-US" altLang="ja-JP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mazon Ember"/>
              <a:ea typeface="Amazon Ember" panose="020B0603020204020204" pitchFamily="34" charset="0"/>
              <a:cs typeface="Amazon Ember" panose="020B0603020204020204" pitchFamily="34" charset="0"/>
              <a:sym typeface="Arial"/>
            </a:endParaRPr>
          </a:p>
        </p:txBody>
      </p:sp>
      <p:sp>
        <p:nvSpPr>
          <p:cNvPr id="34" name="TextBox 20">
            <a:extLst>
              <a:ext uri="{FF2B5EF4-FFF2-40B4-BE49-F238E27FC236}">
                <a16:creationId xmlns:a16="http://schemas.microsoft.com/office/drawing/2014/main" id="{D8C92BA9-9071-35BC-CE94-FBB9DB346C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19946" y="7102955"/>
            <a:ext cx="172327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ja-JP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  <a:sym typeface="Arial"/>
              </a:rPr>
              <a:t>例</a:t>
            </a:r>
            <a:endParaRPr kumimoji="0" lang="en-US" altLang="ja-JP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ja-JP" alt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  <a:sym typeface="Arial"/>
              </a:rPr>
              <a:t>ログ管理</a:t>
            </a:r>
            <a:r>
              <a:rPr kumimoji="0" lang="en-US" altLang="ja-JP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  <a:sym typeface="Arial"/>
              </a:rPr>
              <a:t>_</a:t>
            </a:r>
            <a:r>
              <a:rPr kumimoji="0" lang="ja-JP" alt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  <a:sym typeface="Arial"/>
              </a:rPr>
              <a:t>ログ</a:t>
            </a:r>
            <a:r>
              <a:rPr kumimoji="0" lang="ja-JP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  <a:sym typeface="Arial"/>
              </a:rPr>
              <a:t>管理機能</a:t>
            </a:r>
            <a:endParaRPr kumimoji="0" lang="en-US" altLang="ja-JP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  <a:sym typeface="Arial"/>
            </a:endParaRPr>
          </a:p>
        </p:txBody>
      </p:sp>
      <p:sp>
        <p:nvSpPr>
          <p:cNvPr id="35" name="TextBox 2">
            <a:extLst>
              <a:ext uri="{FF2B5EF4-FFF2-40B4-BE49-F238E27FC236}">
                <a16:creationId xmlns:a16="http://schemas.microsoft.com/office/drawing/2014/main" id="{540B25A2-C101-1C85-CD10-E4E0A976505E}"/>
              </a:ext>
            </a:extLst>
          </p:cNvPr>
          <p:cNvSpPr txBox="1"/>
          <p:nvPr/>
        </p:nvSpPr>
        <p:spPr>
          <a:xfrm>
            <a:off x="10080082" y="6819042"/>
            <a:ext cx="2377174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ja-JP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mazon Ember"/>
                <a:ea typeface="Meiryo" panose="020B0604030504040204" pitchFamily="34" charset="-128"/>
                <a:cs typeface="Amazon Ember" panose="020B0603020204020204" pitchFamily="34" charset="0"/>
                <a:sym typeface="Arial"/>
              </a:rPr>
              <a:t>操作ログ及び監査ログを保管する</a:t>
            </a:r>
          </a:p>
        </p:txBody>
      </p:sp>
      <p:pic>
        <p:nvPicPr>
          <p:cNvPr id="36" name="Graphic 17">
            <a:extLst>
              <a:ext uri="{FF2B5EF4-FFF2-40B4-BE49-F238E27FC236}">
                <a16:creationId xmlns:a16="http://schemas.microsoft.com/office/drawing/2014/main" id="{61F65E34-B386-FCA5-D0C8-CE3852C77B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 bwMode="auto">
          <a:xfrm>
            <a:off x="12328113" y="7021378"/>
            <a:ext cx="403398" cy="403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9">
            <a:extLst>
              <a:ext uri="{FF2B5EF4-FFF2-40B4-BE49-F238E27FC236}">
                <a16:creationId xmlns:a16="http://schemas.microsoft.com/office/drawing/2014/main" id="{142214AF-D881-277B-7751-97CE3F7F4D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08244" y="7402673"/>
            <a:ext cx="22431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  <a:sym typeface="Arial"/>
              </a:rPr>
              <a:t>Amazon CloudWatch Logs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en-US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  <a:sym typeface="Arial"/>
              </a:rPr>
              <a:t>ログ監視</a:t>
            </a:r>
            <a:endParaRPr kumimoji="0" lang="en-US" alt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  <a:sym typeface="Arial"/>
            </a:endParaRPr>
          </a:p>
        </p:txBody>
      </p:sp>
      <p:pic>
        <p:nvPicPr>
          <p:cNvPr id="38" name="Graphic 23">
            <a:extLst>
              <a:ext uri="{FF2B5EF4-FFF2-40B4-BE49-F238E27FC236}">
                <a16:creationId xmlns:a16="http://schemas.microsoft.com/office/drawing/2014/main" id="{594287D9-C923-CEBB-ECEB-E92346B83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 bwMode="auto">
          <a:xfrm>
            <a:off x="13690590" y="7023226"/>
            <a:ext cx="389282" cy="389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Box 15">
            <a:extLst>
              <a:ext uri="{FF2B5EF4-FFF2-40B4-BE49-F238E27FC236}">
                <a16:creationId xmlns:a16="http://schemas.microsoft.com/office/drawing/2014/main" id="{7153F58D-5672-3844-724C-64364FB063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57306" y="7384690"/>
            <a:ext cx="117569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  <a:sym typeface="Arial"/>
              </a:rPr>
              <a:t>AWS CloudTrail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  <a:sym typeface="Arial"/>
              </a:rPr>
              <a:t>API</a:t>
            </a:r>
            <a:r>
              <a:rPr kumimoji="0" lang="ja-JP" alt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  <a:sym typeface="Arial"/>
              </a:rPr>
              <a:t>操作</a:t>
            </a:r>
            <a:r>
              <a:rPr kumimoji="0" lang="en-US" altLang="en-US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  <a:sym typeface="Arial"/>
              </a:rPr>
              <a:t>ログ取得</a:t>
            </a:r>
            <a:endParaRPr kumimoji="0" lang="en-US" alt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  <a:sym typeface="Arial"/>
            </a:endParaRPr>
          </a:p>
        </p:txBody>
      </p:sp>
      <p:cxnSp>
        <p:nvCxnSpPr>
          <p:cNvPr id="40" name="Connector: Elbow 12">
            <a:extLst>
              <a:ext uri="{FF2B5EF4-FFF2-40B4-BE49-F238E27FC236}">
                <a16:creationId xmlns:a16="http://schemas.microsoft.com/office/drawing/2014/main" id="{8650FF22-0DE2-BF49-3CB6-EDE15E43858F}"/>
              </a:ext>
            </a:extLst>
          </p:cNvPr>
          <p:cNvCxnSpPr>
            <a:cxnSpLocks/>
            <a:stCxn id="14" idx="2"/>
            <a:endCxn id="36" idx="0"/>
          </p:cNvCxnSpPr>
          <p:nvPr/>
        </p:nvCxnSpPr>
        <p:spPr>
          <a:xfrm rot="16200000" flipH="1">
            <a:off x="11823743" y="6315309"/>
            <a:ext cx="895650" cy="516487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Connector: Elbow 12">
            <a:extLst>
              <a:ext uri="{FF2B5EF4-FFF2-40B4-BE49-F238E27FC236}">
                <a16:creationId xmlns:a16="http://schemas.microsoft.com/office/drawing/2014/main" id="{1F17595D-11A3-ABA0-FD76-8116231415EC}"/>
              </a:ext>
            </a:extLst>
          </p:cNvPr>
          <p:cNvCxnSpPr>
            <a:cxnSpLocks/>
            <a:stCxn id="25" idx="2"/>
          </p:cNvCxnSpPr>
          <p:nvPr/>
        </p:nvCxnSpPr>
        <p:spPr>
          <a:xfrm rot="16200000" flipH="1">
            <a:off x="8286923" y="2204389"/>
            <a:ext cx="2257218" cy="8939400"/>
          </a:xfrm>
          <a:prstGeom prst="bentConnector3">
            <a:avLst>
              <a:gd name="adj1" fmla="val 110128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8" name="Graphic 30" descr="AWS CloudShell service icon.">
            <a:extLst>
              <a:ext uri="{FF2B5EF4-FFF2-40B4-BE49-F238E27FC236}">
                <a16:creationId xmlns:a16="http://schemas.microsoft.com/office/drawing/2014/main" id="{FD42DDF2-B4A3-983D-6FC2-64E4C8C1222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/>
        </p:blipFill>
        <p:spPr>
          <a:xfrm>
            <a:off x="8686637" y="4591364"/>
            <a:ext cx="547200" cy="547200"/>
          </a:xfrm>
          <a:prstGeom prst="rect">
            <a:avLst/>
          </a:prstGeom>
        </p:spPr>
      </p:pic>
      <p:cxnSp>
        <p:nvCxnSpPr>
          <p:cNvPr id="30" name="直線矢印コネクタ 29">
            <a:extLst>
              <a:ext uri="{FF2B5EF4-FFF2-40B4-BE49-F238E27FC236}">
                <a16:creationId xmlns:a16="http://schemas.microsoft.com/office/drawing/2014/main" id="{0AA50F8F-3D01-5827-C9FB-745332CD096B}"/>
              </a:ext>
            </a:extLst>
          </p:cNvPr>
          <p:cNvCxnSpPr>
            <a:cxnSpLocks/>
            <a:stCxn id="28" idx="3"/>
            <a:endCxn id="14" idx="1"/>
          </p:cNvCxnSpPr>
          <p:nvPr/>
        </p:nvCxnSpPr>
        <p:spPr>
          <a:xfrm>
            <a:off x="9233837" y="4864964"/>
            <a:ext cx="947657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TextBox 9">
            <a:extLst>
              <a:ext uri="{FF2B5EF4-FFF2-40B4-BE49-F238E27FC236}">
                <a16:creationId xmlns:a16="http://schemas.microsoft.com/office/drawing/2014/main" id="{03FA090A-792A-8325-CDFB-22B5BB464C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3745" y="5145080"/>
            <a:ext cx="149298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  <a:sym typeface="Arial"/>
              </a:rPr>
              <a:t>AWS </a:t>
            </a:r>
            <a:r>
              <a:rPr kumimoji="0" lang="en-US" altLang="en-US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  <a:sym typeface="Arial"/>
              </a:rPr>
              <a:t>CloudShell</a:t>
            </a:r>
            <a:endParaRPr kumimoji="0" lang="en-US" alt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ja-JP" altLang="en-US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  <a:sym typeface="Arial"/>
              </a:rPr>
              <a:t>メンテナンス操作実行</a:t>
            </a:r>
            <a:endParaRPr kumimoji="0" lang="en-US" altLang="ja-JP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ja-JP" altLang="en-US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  <a:sym typeface="Arial"/>
              </a:rPr>
              <a:t>ターミナル</a:t>
            </a:r>
            <a:endParaRPr kumimoji="0" lang="en-US" alt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  <a:sym typeface="Arial"/>
            </a:endParaRPr>
          </a:p>
        </p:txBody>
      </p:sp>
      <p:sp>
        <p:nvSpPr>
          <p:cNvPr id="46" name="Oval 28">
            <a:extLst>
              <a:ext uri="{FF2B5EF4-FFF2-40B4-BE49-F238E27FC236}">
                <a16:creationId xmlns:a16="http://schemas.microsoft.com/office/drawing/2014/main" id="{EF5E06EA-E243-2212-32AA-C31373170699}"/>
              </a:ext>
            </a:extLst>
          </p:cNvPr>
          <p:cNvSpPr>
            <a:spLocks noChangeAspect="1"/>
          </p:cNvSpPr>
          <p:nvPr/>
        </p:nvSpPr>
        <p:spPr bwMode="auto">
          <a:xfrm>
            <a:off x="4274672" y="4321663"/>
            <a:ext cx="329184" cy="329184"/>
          </a:xfrm>
          <a:prstGeom prst="ellipse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  <a:sym typeface="Arial"/>
              </a:rPr>
              <a:t>1</a:t>
            </a:r>
          </a:p>
        </p:txBody>
      </p:sp>
      <p:sp>
        <p:nvSpPr>
          <p:cNvPr id="61" name="Oval 28">
            <a:extLst>
              <a:ext uri="{FF2B5EF4-FFF2-40B4-BE49-F238E27FC236}">
                <a16:creationId xmlns:a16="http://schemas.microsoft.com/office/drawing/2014/main" id="{306855F8-3433-0391-FDEB-50943D826CE8}"/>
              </a:ext>
            </a:extLst>
          </p:cNvPr>
          <p:cNvSpPr>
            <a:spLocks noChangeAspect="1"/>
          </p:cNvSpPr>
          <p:nvPr/>
        </p:nvSpPr>
        <p:spPr bwMode="auto">
          <a:xfrm>
            <a:off x="10158367" y="3351254"/>
            <a:ext cx="329184" cy="329184"/>
          </a:xfrm>
          <a:prstGeom prst="ellipse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  <a:sym typeface="Arial"/>
              </a:rPr>
              <a:t>3</a:t>
            </a:r>
          </a:p>
        </p:txBody>
      </p:sp>
      <p:sp>
        <p:nvSpPr>
          <p:cNvPr id="64" name="Oval 28">
            <a:extLst>
              <a:ext uri="{FF2B5EF4-FFF2-40B4-BE49-F238E27FC236}">
                <a16:creationId xmlns:a16="http://schemas.microsoft.com/office/drawing/2014/main" id="{B6C512D1-E654-D60E-1CE9-1702C4BCF715}"/>
              </a:ext>
            </a:extLst>
          </p:cNvPr>
          <p:cNvSpPr>
            <a:spLocks noChangeAspect="1"/>
          </p:cNvSpPr>
          <p:nvPr/>
        </p:nvSpPr>
        <p:spPr bwMode="auto">
          <a:xfrm>
            <a:off x="12689257" y="6308124"/>
            <a:ext cx="329184" cy="329184"/>
          </a:xfrm>
          <a:prstGeom prst="ellipse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  <a:sym typeface="Arial"/>
              </a:rPr>
              <a:t>4</a:t>
            </a:r>
          </a:p>
        </p:txBody>
      </p:sp>
      <p:sp>
        <p:nvSpPr>
          <p:cNvPr id="65" name="Oval 28">
            <a:extLst>
              <a:ext uri="{FF2B5EF4-FFF2-40B4-BE49-F238E27FC236}">
                <a16:creationId xmlns:a16="http://schemas.microsoft.com/office/drawing/2014/main" id="{0999F61B-81F1-1472-49CB-E039AB35489A}"/>
              </a:ext>
            </a:extLst>
          </p:cNvPr>
          <p:cNvSpPr>
            <a:spLocks noChangeAspect="1"/>
          </p:cNvSpPr>
          <p:nvPr/>
        </p:nvSpPr>
        <p:spPr bwMode="auto">
          <a:xfrm>
            <a:off x="8325529" y="4317579"/>
            <a:ext cx="329184" cy="329184"/>
          </a:xfrm>
          <a:prstGeom prst="ellipse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  <a:sym typeface="Arial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7882666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72673991-03FC-BF42-D552-54E336873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7546" y="684811"/>
            <a:ext cx="16072444" cy="1037260"/>
          </a:xfrm>
        </p:spPr>
        <p:txBody>
          <a:bodyPr>
            <a:normAutofit/>
          </a:bodyPr>
          <a:lstStyle/>
          <a:p>
            <a:r>
              <a:rPr kumimoji="1" lang="en-US" altLang="ja-JP"/>
              <a:t>5-2-20-2</a:t>
            </a:r>
            <a:r>
              <a:rPr kumimoji="1" lang="en-US" altLang="ja-JP" dirty="0"/>
              <a:t>. </a:t>
            </a:r>
            <a:r>
              <a:rPr kumimoji="1" lang="ja-JP" altLang="en-US" dirty="0"/>
              <a:t>メンテナンス</a:t>
            </a:r>
            <a:r>
              <a:rPr kumimoji="1" lang="en-US" altLang="ja-JP" dirty="0"/>
              <a:t>_</a:t>
            </a:r>
            <a:r>
              <a:rPr kumimoji="1" lang="ja-JP" altLang="en-US" dirty="0"/>
              <a:t>起動停止スケジューリング機能</a:t>
            </a:r>
            <a:endParaRPr kumimoji="1" lang="ja-JP" altLang="en-US" sz="3600" dirty="0"/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5052C4E1-0918-C52E-1FDE-62B2A437AF90}"/>
              </a:ext>
            </a:extLst>
          </p:cNvPr>
          <p:cNvSpPr/>
          <p:nvPr/>
        </p:nvSpPr>
        <p:spPr>
          <a:xfrm>
            <a:off x="5772754" y="3496178"/>
            <a:ext cx="3712969" cy="4060201"/>
          </a:xfrm>
          <a:prstGeom prst="rect">
            <a:avLst/>
          </a:prstGeom>
          <a:solidFill>
            <a:srgbClr val="45DAFF">
              <a:alpha val="30196"/>
            </a:srgbClr>
          </a:solidFill>
          <a:ln w="28575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kumimoji="1" lang="ja-JP" altLang="en-US" sz="160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メンテナンス</a:t>
            </a:r>
            <a:r>
              <a:rPr kumimoji="1" lang="en-US" altLang="ja-JP" sz="16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_</a:t>
            </a:r>
            <a:r>
              <a:rPr kumimoji="1" lang="ja-JP" altLang="en-US" sz="160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起動停止スケジューリング機能</a:t>
            </a:r>
            <a:endParaRPr kumimoji="1" lang="en-US" altLang="ja-JP" sz="1600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1" name="Rectangle 78">
            <a:extLst>
              <a:ext uri="{FF2B5EF4-FFF2-40B4-BE49-F238E27FC236}">
                <a16:creationId xmlns:a16="http://schemas.microsoft.com/office/drawing/2014/main" id="{B9B4C9B5-5EA9-7106-BD5B-F48FC4DBB95E}"/>
              </a:ext>
            </a:extLst>
          </p:cNvPr>
          <p:cNvSpPr/>
          <p:nvPr/>
        </p:nvSpPr>
        <p:spPr>
          <a:xfrm>
            <a:off x="5591574" y="2921402"/>
            <a:ext cx="7702672" cy="4927081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2920" tIns="9144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AWS </a:t>
            </a:r>
            <a:r>
              <a:rPr lang="en-US" sz="1200" dirty="0" err="1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Cloud（開発環境、検証環境など</a:t>
            </a:r>
            <a:r>
              <a:rPr lang="en-US" sz="12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）</a:t>
            </a:r>
          </a:p>
        </p:txBody>
      </p:sp>
      <p:pic>
        <p:nvPicPr>
          <p:cNvPr id="42" name="Graphic 79">
            <a:extLst>
              <a:ext uri="{FF2B5EF4-FFF2-40B4-BE49-F238E27FC236}">
                <a16:creationId xmlns:a16="http://schemas.microsoft.com/office/drawing/2014/main" id="{E404FE39-000A-A859-1F43-E1F3AD0E1B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591575" y="2919812"/>
            <a:ext cx="381000" cy="381000"/>
          </a:xfrm>
          <a:prstGeom prst="rect">
            <a:avLst/>
          </a:prstGeom>
        </p:spPr>
      </p:pic>
      <p:sp>
        <p:nvSpPr>
          <p:cNvPr id="43" name="Rectangle 115">
            <a:extLst>
              <a:ext uri="{FF2B5EF4-FFF2-40B4-BE49-F238E27FC236}">
                <a16:creationId xmlns:a16="http://schemas.microsoft.com/office/drawing/2014/main" id="{26D62EAC-CEF0-C1FE-174B-964FAB1A8194}"/>
              </a:ext>
            </a:extLst>
          </p:cNvPr>
          <p:cNvSpPr/>
          <p:nvPr/>
        </p:nvSpPr>
        <p:spPr>
          <a:xfrm>
            <a:off x="10017277" y="3496178"/>
            <a:ext cx="3010265" cy="4060201"/>
          </a:xfrm>
          <a:prstGeom prst="rect">
            <a:avLst/>
          </a:prstGeom>
          <a:noFill/>
          <a:ln w="15875">
            <a:solidFill>
              <a:srgbClr val="7D899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200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  <a:cs typeface="Arial" panose="020B0604020202020204" pitchFamily="34" charset="0"/>
            </a:endParaRPr>
          </a:p>
        </p:txBody>
      </p:sp>
      <p:sp>
        <p:nvSpPr>
          <p:cNvPr id="44" name="TextBox 20">
            <a:extLst>
              <a:ext uri="{FF2B5EF4-FFF2-40B4-BE49-F238E27FC236}">
                <a16:creationId xmlns:a16="http://schemas.microsoft.com/office/drawing/2014/main" id="{EB26B936-AD50-A4F0-A624-D516065545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21350" y="3692636"/>
            <a:ext cx="14425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連携機能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  <a:cs typeface="Arial" panose="020B0604020202020204" pitchFamily="34" charset="0"/>
            </a:endParaRPr>
          </a:p>
        </p:txBody>
      </p:sp>
      <p:sp>
        <p:nvSpPr>
          <p:cNvPr id="55" name="TextBox 20">
            <a:extLst>
              <a:ext uri="{FF2B5EF4-FFF2-40B4-BE49-F238E27FC236}">
                <a16:creationId xmlns:a16="http://schemas.microsoft.com/office/drawing/2014/main" id="{1B058F24-EA4F-D011-607C-9935D89C81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21350" y="4126224"/>
            <a:ext cx="261569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ja-JP" altLang="en-US" sz="120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起動または停止対象のリソース</a:t>
            </a:r>
            <a:r>
              <a:rPr lang="en-US" altLang="ja-JP" sz="12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(</a:t>
            </a:r>
            <a:r>
              <a:rPr lang="ja-JP" altLang="en-US" sz="120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データベースまたはコンピューティング</a:t>
            </a:r>
            <a:r>
              <a:rPr lang="en-US" altLang="ja-JP" sz="12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)</a:t>
            </a:r>
            <a:r>
              <a:rPr lang="ja-JP" altLang="en-US" sz="120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を有する他の機能ブロック</a:t>
            </a:r>
            <a:endParaRPr lang="en-US" altLang="ja-JP" sz="1200" dirty="0">
              <a:latin typeface="Meiryo UI" panose="020B0604030504040204" pitchFamily="34" charset="-128"/>
              <a:ea typeface="Meiryo UI" panose="020B0604030504040204" pitchFamily="34" charset="-128"/>
              <a:cs typeface="Arial" panose="020B0604020202020204" pitchFamily="34" charset="0"/>
            </a:endParaRPr>
          </a:p>
          <a:p>
            <a:pPr eaLnBrk="1" hangingPunct="1"/>
            <a:endParaRPr lang="en-US" altLang="ja-JP" sz="1200" dirty="0">
              <a:latin typeface="Meiryo UI" panose="020B0604030504040204" pitchFamily="34" charset="-128"/>
              <a:ea typeface="Meiryo UI" panose="020B0604030504040204" pitchFamily="34" charset="-128"/>
              <a:cs typeface="Arial" panose="020B0604020202020204" pitchFamily="34" charset="0"/>
            </a:endParaRPr>
          </a:p>
          <a:p>
            <a:pPr eaLnBrk="1" hangingPunct="1"/>
            <a:r>
              <a:rPr lang="ja-JP" altLang="en-US" sz="12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例</a:t>
            </a:r>
            <a:r>
              <a:rPr lang="en-US" altLang="ja-JP" sz="12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. </a:t>
            </a:r>
          </a:p>
          <a:p>
            <a:pPr eaLnBrk="1" hangingPunct="1"/>
            <a:r>
              <a:rPr lang="en-US" altLang="ja-JP" sz="12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    </a:t>
            </a:r>
            <a:r>
              <a:rPr lang="ja-JP" altLang="en-US" sz="120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・</a:t>
            </a:r>
            <a:r>
              <a:rPr lang="ja-JP" altLang="en-US" sz="12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申請・届出</a:t>
            </a:r>
            <a:r>
              <a:rPr lang="en-US" altLang="ja-JP" sz="12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_</a:t>
            </a:r>
            <a:r>
              <a:rPr lang="ja-JP" altLang="en-US" sz="12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申請・届出機能</a:t>
            </a:r>
            <a:endParaRPr lang="en-US" altLang="ja-JP" sz="1200" dirty="0">
              <a:latin typeface="Meiryo UI" panose="020B0604030504040204" pitchFamily="34" charset="-128"/>
              <a:ea typeface="Meiryo UI" panose="020B0604030504040204" pitchFamily="34" charset="-128"/>
              <a:cs typeface="Arial" panose="020B0604020202020204" pitchFamily="34" charset="0"/>
            </a:endParaRPr>
          </a:p>
          <a:p>
            <a:r>
              <a:rPr lang="ja-JP" altLang="en-US" sz="120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　　・</a:t>
            </a:r>
            <a:r>
              <a:rPr lang="ja-JP" altLang="en-US" sz="12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コンテンツ管理</a:t>
            </a:r>
            <a:r>
              <a:rPr lang="en-US" altLang="ja-JP" sz="12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_ </a:t>
            </a:r>
            <a:r>
              <a:rPr lang="en" altLang="ja-JP" sz="12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Web</a:t>
            </a:r>
            <a:r>
              <a:rPr lang="ja-JP" altLang="en-US" sz="12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ページ</a:t>
            </a:r>
            <a:br>
              <a:rPr lang="en-US" altLang="ja-JP" sz="12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</a:br>
            <a:r>
              <a:rPr lang="en-US" altLang="ja-JP" sz="12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     (</a:t>
            </a:r>
            <a:r>
              <a:rPr lang="ja-JP" altLang="en-US" sz="12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動的コンテンツ</a:t>
            </a:r>
            <a:r>
              <a:rPr lang="en-US" altLang="ja-JP" sz="12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)</a:t>
            </a:r>
            <a:r>
              <a:rPr lang="ja-JP" altLang="en-US" sz="120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公開機能</a:t>
            </a:r>
            <a:endParaRPr lang="en-US" altLang="ja-JP" sz="1200" dirty="0">
              <a:latin typeface="Meiryo UI" panose="020B0604030504040204" pitchFamily="34" charset="-128"/>
              <a:ea typeface="Meiryo UI" panose="020B0604030504040204" pitchFamily="34" charset="-128"/>
              <a:cs typeface="Arial" panose="020B0604020202020204" pitchFamily="34" charset="0"/>
            </a:endParaRPr>
          </a:p>
          <a:p>
            <a:r>
              <a:rPr lang="en-US" altLang="ja-JP" sz="12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    </a:t>
            </a:r>
            <a:r>
              <a:rPr lang="ja-JP" altLang="en-US" sz="120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・利用者認証</a:t>
            </a:r>
            <a:r>
              <a:rPr lang="en-US" altLang="ja-JP" sz="12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_</a:t>
            </a:r>
            <a:r>
              <a:rPr lang="ja-JP" altLang="en-US" sz="120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ユーザ認証機能</a:t>
            </a:r>
            <a:endParaRPr lang="en-US" altLang="ja-JP" sz="1200" dirty="0">
              <a:latin typeface="Meiryo UI" panose="020B0604030504040204" pitchFamily="34" charset="-128"/>
              <a:ea typeface="Meiryo UI" panose="020B0604030504040204" pitchFamily="34" charset="-128"/>
              <a:cs typeface="Arial" panose="020B0604020202020204" pitchFamily="34" charset="0"/>
            </a:endParaRPr>
          </a:p>
          <a:p>
            <a:r>
              <a:rPr lang="en-US" altLang="ja-JP" sz="12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   </a:t>
            </a:r>
            <a:r>
              <a:rPr lang="ja-JP" altLang="en-US" sz="120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（国民向け）など</a:t>
            </a:r>
            <a:endParaRPr lang="en-US" altLang="ja-JP" sz="1200" dirty="0">
              <a:latin typeface="Meiryo UI" panose="020B0604030504040204" pitchFamily="34" charset="-128"/>
              <a:ea typeface="Meiryo UI" panose="020B0604030504040204" pitchFamily="34" charset="-128"/>
              <a:cs typeface="Arial" panose="020B0604020202020204" pitchFamily="34" charset="0"/>
            </a:endParaRPr>
          </a:p>
        </p:txBody>
      </p:sp>
      <p:pic>
        <p:nvPicPr>
          <p:cNvPr id="73" name="Graphic 19">
            <a:extLst>
              <a:ext uri="{FF2B5EF4-FFF2-40B4-BE49-F238E27FC236}">
                <a16:creationId xmlns:a16="http://schemas.microsoft.com/office/drawing/2014/main" id="{30B0F69C-CC26-D18D-DC2F-850CB3B6B9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 bwMode="auto">
          <a:xfrm>
            <a:off x="6390360" y="4022826"/>
            <a:ext cx="547200" cy="54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Graphic 10">
            <a:extLst>
              <a:ext uri="{FF2B5EF4-FFF2-40B4-BE49-F238E27FC236}">
                <a16:creationId xmlns:a16="http://schemas.microsoft.com/office/drawing/2014/main" id="{43994064-6E54-A2E2-32B0-3A8EAC6432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 bwMode="auto">
          <a:xfrm>
            <a:off x="8203819" y="4022826"/>
            <a:ext cx="547200" cy="54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Graphic 61">
            <a:extLst>
              <a:ext uri="{FF2B5EF4-FFF2-40B4-BE49-F238E27FC236}">
                <a16:creationId xmlns:a16="http://schemas.microsoft.com/office/drawing/2014/main" id="{3ED5DD46-974A-8179-73B3-A816A445AB6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390360" y="6004797"/>
            <a:ext cx="547200" cy="547200"/>
          </a:xfrm>
          <a:prstGeom prst="rect">
            <a:avLst/>
          </a:prstGeom>
        </p:spPr>
      </p:pic>
      <p:sp>
        <p:nvSpPr>
          <p:cNvPr id="76" name="TextBox 9">
            <a:extLst>
              <a:ext uri="{FF2B5EF4-FFF2-40B4-BE49-F238E27FC236}">
                <a16:creationId xmlns:a16="http://schemas.microsoft.com/office/drawing/2014/main" id="{EEDA1C9B-684B-013B-CCBC-3B77A7AC34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8986" y="4570026"/>
            <a:ext cx="162994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Amazon </a:t>
            </a:r>
            <a:r>
              <a:rPr lang="en-US" altLang="en-US" sz="1000" dirty="0" err="1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EventBridge</a:t>
            </a:r>
            <a:endParaRPr lang="en-US" altLang="en-US" sz="100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  <a:p>
            <a:pPr algn="ctr" eaLnBrk="1" hangingPunct="1"/>
            <a:r>
              <a:rPr lang="en-US" altLang="en-US" sz="1000" dirty="0" err="1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起動停止スケジュール管理</a:t>
            </a:r>
            <a:endParaRPr lang="en-US" altLang="en-US" sz="100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</p:txBody>
      </p:sp>
      <p:sp>
        <p:nvSpPr>
          <p:cNvPr id="77" name="TextBox 9">
            <a:extLst>
              <a:ext uri="{FF2B5EF4-FFF2-40B4-BE49-F238E27FC236}">
                <a16:creationId xmlns:a16="http://schemas.microsoft.com/office/drawing/2014/main" id="{35968156-4049-A07C-9B21-A61993A14E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2445" y="4570026"/>
            <a:ext cx="162994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AWS Lambda</a:t>
            </a:r>
          </a:p>
          <a:p>
            <a:pPr algn="ctr" eaLnBrk="1" hangingPunct="1"/>
            <a:r>
              <a:rPr lang="en-US" altLang="en-US" sz="1000" dirty="0" err="1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起動停止処理関数</a:t>
            </a:r>
            <a:endParaRPr lang="en-US" altLang="en-US" sz="100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</p:txBody>
      </p:sp>
      <p:sp>
        <p:nvSpPr>
          <p:cNvPr id="78" name="TextBox 9">
            <a:extLst>
              <a:ext uri="{FF2B5EF4-FFF2-40B4-BE49-F238E27FC236}">
                <a16:creationId xmlns:a16="http://schemas.microsoft.com/office/drawing/2014/main" id="{32E64CD2-AAB8-044B-C33E-0490C43FC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8986" y="6517012"/>
            <a:ext cx="162994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(</a:t>
            </a:r>
            <a:r>
              <a:rPr lang="en-US" altLang="en-US" sz="1000" dirty="0" err="1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オプション</a:t>
            </a:r>
            <a:r>
              <a:rPr lang="en-US" altLang="en-US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)AWS Systems Manager</a:t>
            </a:r>
          </a:p>
          <a:p>
            <a:pPr algn="ctr" eaLnBrk="1" hangingPunct="1"/>
            <a:r>
              <a:rPr lang="en-US" altLang="en-US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Change Calendar</a:t>
            </a:r>
          </a:p>
          <a:p>
            <a:pPr algn="ctr" eaLnBrk="1" hangingPunct="1"/>
            <a:r>
              <a:rPr lang="en-US" altLang="en-US" sz="1000" dirty="0" err="1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起動停止カレンダー管理</a:t>
            </a:r>
            <a:endParaRPr lang="en-US" altLang="en-US" sz="100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</p:txBody>
      </p:sp>
      <p:cxnSp>
        <p:nvCxnSpPr>
          <p:cNvPr id="79" name="直線矢印コネクタ 120">
            <a:extLst>
              <a:ext uri="{FF2B5EF4-FFF2-40B4-BE49-F238E27FC236}">
                <a16:creationId xmlns:a16="http://schemas.microsoft.com/office/drawing/2014/main" id="{91643677-8869-D150-33FD-17ABDD56F9C6}"/>
              </a:ext>
            </a:extLst>
          </p:cNvPr>
          <p:cNvCxnSpPr>
            <a:cxnSpLocks/>
            <a:stCxn id="75" idx="0"/>
            <a:endCxn id="76" idx="2"/>
          </p:cNvCxnSpPr>
          <p:nvPr/>
        </p:nvCxnSpPr>
        <p:spPr>
          <a:xfrm flipV="1">
            <a:off x="6663960" y="4970136"/>
            <a:ext cx="0" cy="10346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直線矢印コネクタ 120">
            <a:extLst>
              <a:ext uri="{FF2B5EF4-FFF2-40B4-BE49-F238E27FC236}">
                <a16:creationId xmlns:a16="http://schemas.microsoft.com/office/drawing/2014/main" id="{B163D661-B6BF-E711-F7C9-7FDD383E020E}"/>
              </a:ext>
            </a:extLst>
          </p:cNvPr>
          <p:cNvCxnSpPr>
            <a:cxnSpLocks/>
            <a:stCxn id="73" idx="3"/>
            <a:endCxn id="74" idx="1"/>
          </p:cNvCxnSpPr>
          <p:nvPr/>
        </p:nvCxnSpPr>
        <p:spPr>
          <a:xfrm>
            <a:off x="6937560" y="4296426"/>
            <a:ext cx="126625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直線矢印コネクタ 120">
            <a:extLst>
              <a:ext uri="{FF2B5EF4-FFF2-40B4-BE49-F238E27FC236}">
                <a16:creationId xmlns:a16="http://schemas.microsoft.com/office/drawing/2014/main" id="{3D8BBFC6-B7D1-CF23-815C-F22D3547BE1E}"/>
              </a:ext>
            </a:extLst>
          </p:cNvPr>
          <p:cNvCxnSpPr>
            <a:cxnSpLocks/>
          </p:cNvCxnSpPr>
          <p:nvPr/>
        </p:nvCxnSpPr>
        <p:spPr>
          <a:xfrm>
            <a:off x="8751019" y="4296426"/>
            <a:ext cx="126625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2" name="TextBox 9">
            <a:extLst>
              <a:ext uri="{FF2B5EF4-FFF2-40B4-BE49-F238E27FC236}">
                <a16:creationId xmlns:a16="http://schemas.microsoft.com/office/drawing/2014/main" id="{7846BE8A-5CD2-0125-9199-26126C9B82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50434" y="6926639"/>
            <a:ext cx="22431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Amazon </a:t>
            </a:r>
            <a:r>
              <a:rPr lang="en-US" altLang="en-US" sz="1000" dirty="0" err="1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DocumentDB</a:t>
            </a:r>
            <a:endParaRPr lang="en-US" altLang="en-US" sz="100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  <a:p>
            <a:pPr algn="ctr" eaLnBrk="1" hangingPunct="1"/>
            <a:r>
              <a:rPr lang="ja-JP" altLang="en-US" sz="100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データベース</a:t>
            </a:r>
            <a:endParaRPr lang="en-US" altLang="en-US" sz="100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</p:txBody>
      </p:sp>
      <p:pic>
        <p:nvPicPr>
          <p:cNvPr id="83" name="Graphic 18">
            <a:extLst>
              <a:ext uri="{FF2B5EF4-FFF2-40B4-BE49-F238E27FC236}">
                <a16:creationId xmlns:a16="http://schemas.microsoft.com/office/drawing/2014/main" id="{2FB6FE4E-015D-B841-45D1-6F5F266FF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 bwMode="auto">
          <a:xfrm>
            <a:off x="10669188" y="6385971"/>
            <a:ext cx="547200" cy="54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" name="TextBox 20">
            <a:extLst>
              <a:ext uri="{FF2B5EF4-FFF2-40B4-BE49-F238E27FC236}">
                <a16:creationId xmlns:a16="http://schemas.microsoft.com/office/drawing/2014/main" id="{C4FB9D02-7313-C328-881B-4655D40D94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86919" y="6904520"/>
            <a:ext cx="10315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Amazon ECS</a:t>
            </a:r>
          </a:p>
          <a:p>
            <a:pPr algn="ctr"/>
            <a:r>
              <a:rPr lang="en-US" altLang="en-US" sz="1000" dirty="0" err="1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コンピューティング</a:t>
            </a:r>
            <a:endParaRPr lang="en-US" altLang="en-US" sz="100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</p:txBody>
      </p:sp>
      <p:pic>
        <p:nvPicPr>
          <p:cNvPr id="85" name="Graphic 18">
            <a:extLst>
              <a:ext uri="{FF2B5EF4-FFF2-40B4-BE49-F238E27FC236}">
                <a16:creationId xmlns:a16="http://schemas.microsoft.com/office/drawing/2014/main" id="{1E2CA5F4-24CE-040E-4E8F-D4672362F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 bwMode="auto">
          <a:xfrm>
            <a:off x="12029089" y="6357320"/>
            <a:ext cx="547200" cy="54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19662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72673991-03FC-BF42-D552-54E336873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7546" y="684811"/>
            <a:ext cx="16072444" cy="1037260"/>
          </a:xfrm>
        </p:spPr>
        <p:txBody>
          <a:bodyPr>
            <a:normAutofit/>
          </a:bodyPr>
          <a:lstStyle/>
          <a:p>
            <a:r>
              <a:rPr kumimoji="1" lang="en-US" altLang="ja-JP"/>
              <a:t>5-2-21-1</a:t>
            </a:r>
            <a:r>
              <a:rPr kumimoji="1" lang="en-US" altLang="ja-JP" dirty="0"/>
              <a:t>.</a:t>
            </a:r>
            <a:r>
              <a:rPr kumimoji="1" lang="ja-JP" altLang="en-US" dirty="0"/>
              <a:t> コスト管理</a:t>
            </a:r>
            <a:r>
              <a:rPr kumimoji="1" lang="en-US" altLang="ja-JP" dirty="0"/>
              <a:t>_</a:t>
            </a:r>
            <a:r>
              <a:rPr kumimoji="1" lang="ja-JP" altLang="en-US" dirty="0"/>
              <a:t>課金管理機能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E4C4E5AB-A573-6F76-D6AB-EE2BEF6D2F91}"/>
              </a:ext>
            </a:extLst>
          </p:cNvPr>
          <p:cNvSpPr/>
          <p:nvPr/>
        </p:nvSpPr>
        <p:spPr>
          <a:xfrm>
            <a:off x="5220702" y="3421163"/>
            <a:ext cx="7410203" cy="5014454"/>
          </a:xfrm>
          <a:prstGeom prst="rect">
            <a:avLst/>
          </a:prstGeom>
          <a:solidFill>
            <a:srgbClr val="45DAFF">
              <a:alpha val="30196"/>
            </a:srgbClr>
          </a:solidFill>
          <a:ln w="28575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r"/>
            <a:r>
              <a:rPr kumimoji="1" lang="ja-JP" altLang="en-US" sz="1600" dirty="0">
                <a:solidFill>
                  <a:schemeClr val="tx1"/>
                </a:solidFill>
                <a:latin typeface="Meiryo UI"/>
                <a:ea typeface="Meiryo UI"/>
              </a:rPr>
              <a:t>コスト管理</a:t>
            </a:r>
            <a:r>
              <a:rPr kumimoji="1" lang="en-US" altLang="ja-JP" sz="1600" dirty="0">
                <a:solidFill>
                  <a:schemeClr val="tx1"/>
                </a:solidFill>
                <a:latin typeface="Meiryo UI"/>
                <a:ea typeface="Meiryo UI"/>
              </a:rPr>
              <a:t>_</a:t>
            </a:r>
            <a:r>
              <a:rPr kumimoji="1" lang="ja-JP" altLang="en-US" sz="1600">
                <a:solidFill>
                  <a:schemeClr val="tx1"/>
                </a:solidFill>
                <a:latin typeface="Meiryo UI"/>
                <a:ea typeface="Meiryo UI"/>
              </a:rPr>
              <a:t>課金管理機能</a:t>
            </a:r>
          </a:p>
        </p:txBody>
      </p:sp>
      <p:sp>
        <p:nvSpPr>
          <p:cNvPr id="4" name="TextBox 12">
            <a:extLst>
              <a:ext uri="{FF2B5EF4-FFF2-40B4-BE49-F238E27FC236}">
                <a16:creationId xmlns:a16="http://schemas.microsoft.com/office/drawing/2014/main" id="{0FE1BB76-2B5E-1A73-E41F-21DE7E29EA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2261" y="5333812"/>
            <a:ext cx="664814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200" dirty="0" err="1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運用者</a:t>
            </a:r>
            <a:endParaRPr lang="en-US" altLang="en-US" sz="1200" dirty="0">
              <a:latin typeface="Meiryo UI" panose="020B0604030504040204" pitchFamily="34" charset="-128"/>
              <a:ea typeface="Meiryo UI" panose="020B0604030504040204" pitchFamily="34" charset="-128"/>
              <a:cs typeface="Arial" panose="020B0604020202020204" pitchFamily="34" charset="0"/>
            </a:endParaRPr>
          </a:p>
        </p:txBody>
      </p:sp>
      <p:pic>
        <p:nvPicPr>
          <p:cNvPr id="5" name="Graphic 23">
            <a:extLst>
              <a:ext uri="{FF2B5EF4-FFF2-40B4-BE49-F238E27FC236}">
                <a16:creationId xmlns:a16="http://schemas.microsoft.com/office/drawing/2014/main" id="{551CE7F8-F0D1-4824-2A0A-53601B1948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auto">
          <a:xfrm flipH="1">
            <a:off x="13393709" y="4880945"/>
            <a:ext cx="4699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5">
            <a:extLst>
              <a:ext uri="{FF2B5EF4-FFF2-40B4-BE49-F238E27FC236}">
                <a16:creationId xmlns:a16="http://schemas.microsoft.com/office/drawing/2014/main" id="{30D0FB12-0290-36F0-D323-3A68D28074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70670" y="5013639"/>
            <a:ext cx="1265237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5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Email</a:t>
            </a:r>
          </a:p>
        </p:txBody>
      </p: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5A1BC5DB-669F-A210-F6E6-F491B85105B3}"/>
              </a:ext>
            </a:extLst>
          </p:cNvPr>
          <p:cNvCxnSpPr>
            <a:cxnSpLocks/>
          </p:cNvCxnSpPr>
          <p:nvPr/>
        </p:nvCxnSpPr>
        <p:spPr>
          <a:xfrm>
            <a:off x="8207160" y="5274921"/>
            <a:ext cx="521305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Graphic 6">
            <a:extLst>
              <a:ext uri="{FF2B5EF4-FFF2-40B4-BE49-F238E27FC236}">
                <a16:creationId xmlns:a16="http://schemas.microsoft.com/office/drawing/2014/main" id="{967255FD-C20C-5E40-D039-EA2AFC36E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 bwMode="auto">
          <a:xfrm>
            <a:off x="12072915" y="4629513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phic 8">
            <a:extLst>
              <a:ext uri="{FF2B5EF4-FFF2-40B4-BE49-F238E27FC236}">
                <a16:creationId xmlns:a16="http://schemas.microsoft.com/office/drawing/2014/main" id="{2FBBD327-2EC5-12FC-0A62-ACAEA836D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 bwMode="auto">
          <a:xfrm>
            <a:off x="9901260" y="4146115"/>
            <a:ext cx="547200" cy="54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9">
            <a:extLst>
              <a:ext uri="{FF2B5EF4-FFF2-40B4-BE49-F238E27FC236}">
                <a16:creationId xmlns:a16="http://schemas.microsoft.com/office/drawing/2014/main" id="{EC393869-D0FD-DDCA-193D-753CA960AB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73886" y="4691120"/>
            <a:ext cx="154681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AWS Chatbot</a:t>
            </a:r>
          </a:p>
          <a:p>
            <a:pPr algn="ctr" eaLnBrk="1" hangingPunct="1"/>
            <a:r>
              <a:rPr lang="en-US" altLang="en-US" sz="100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チャット通知サービス</a:t>
            </a:r>
          </a:p>
        </p:txBody>
      </p:sp>
      <p:cxnSp>
        <p:nvCxnSpPr>
          <p:cNvPr id="12" name="カギ線コネクタ 47">
            <a:extLst>
              <a:ext uri="{FF2B5EF4-FFF2-40B4-BE49-F238E27FC236}">
                <a16:creationId xmlns:a16="http://schemas.microsoft.com/office/drawing/2014/main" id="{33A2ECFE-2458-AEA7-5A8F-3239038C1C2C}"/>
              </a:ext>
            </a:extLst>
          </p:cNvPr>
          <p:cNvCxnSpPr>
            <a:cxnSpLocks/>
            <a:endCxn id="10" idx="1"/>
          </p:cNvCxnSpPr>
          <p:nvPr/>
        </p:nvCxnSpPr>
        <p:spPr>
          <a:xfrm flipV="1">
            <a:off x="8207160" y="4419715"/>
            <a:ext cx="1694100" cy="73518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カギ線コネクタ 63">
            <a:extLst>
              <a:ext uri="{FF2B5EF4-FFF2-40B4-BE49-F238E27FC236}">
                <a16:creationId xmlns:a16="http://schemas.microsoft.com/office/drawing/2014/main" id="{090497C7-2755-DCD2-97C0-EF3C2FAA35CC}"/>
              </a:ext>
            </a:extLst>
          </p:cNvPr>
          <p:cNvCxnSpPr>
            <a:cxnSpLocks/>
            <a:stCxn id="10" idx="3"/>
            <a:endCxn id="5" idx="0"/>
          </p:cNvCxnSpPr>
          <p:nvPr/>
        </p:nvCxnSpPr>
        <p:spPr>
          <a:xfrm>
            <a:off x="10448460" y="4419715"/>
            <a:ext cx="3180199" cy="46123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Picture 2">
            <a:extLst>
              <a:ext uri="{FF2B5EF4-FFF2-40B4-BE49-F238E27FC236}">
                <a16:creationId xmlns:a16="http://schemas.microsoft.com/office/drawing/2014/main" id="{E328F038-6B35-5A04-C76B-31D389F61FBF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20849" y="3815096"/>
            <a:ext cx="43200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5">
            <a:extLst>
              <a:ext uri="{FF2B5EF4-FFF2-40B4-BE49-F238E27FC236}">
                <a16:creationId xmlns:a16="http://schemas.microsoft.com/office/drawing/2014/main" id="{EC91F4FE-1CEC-E327-A1C2-67FCB0B2BC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37903" y="4209427"/>
            <a:ext cx="1265237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5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Slack</a:t>
            </a:r>
          </a:p>
        </p:txBody>
      </p:sp>
      <p:cxnSp>
        <p:nvCxnSpPr>
          <p:cNvPr id="16" name="カギ線コネクタ 81">
            <a:extLst>
              <a:ext uri="{FF2B5EF4-FFF2-40B4-BE49-F238E27FC236}">
                <a16:creationId xmlns:a16="http://schemas.microsoft.com/office/drawing/2014/main" id="{779E1BA8-1957-A147-695C-9CDAEE060F70}"/>
              </a:ext>
            </a:extLst>
          </p:cNvPr>
          <p:cNvCxnSpPr>
            <a:cxnSpLocks/>
            <a:stCxn id="4" idx="2"/>
            <a:endCxn id="19" idx="3"/>
          </p:cNvCxnSpPr>
          <p:nvPr/>
        </p:nvCxnSpPr>
        <p:spPr>
          <a:xfrm rot="5400000">
            <a:off x="9851162" y="2683133"/>
            <a:ext cx="865829" cy="672118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9">
            <a:extLst>
              <a:ext uri="{FF2B5EF4-FFF2-40B4-BE49-F238E27FC236}">
                <a16:creationId xmlns:a16="http://schemas.microsoft.com/office/drawing/2014/main" id="{F72C939B-61F9-A939-AF51-A502CE57AB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2734" y="5451293"/>
            <a:ext cx="226853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Amazon Simple Notification Service (Amazon SNS)</a:t>
            </a:r>
          </a:p>
          <a:p>
            <a:pPr algn="ctr" eaLnBrk="1" hangingPunct="1"/>
            <a:r>
              <a:rPr lang="en-US" altLang="en-US" sz="100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メール通知</a:t>
            </a:r>
          </a:p>
        </p:txBody>
      </p:sp>
      <p:pic>
        <p:nvPicPr>
          <p:cNvPr id="18" name="Graphic 24">
            <a:extLst>
              <a:ext uri="{FF2B5EF4-FFF2-40B4-BE49-F238E27FC236}">
                <a16:creationId xmlns:a16="http://schemas.microsoft.com/office/drawing/2014/main" id="{74E52CAD-3B04-5AE4-80DC-CEBB54478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 bwMode="auto">
          <a:xfrm>
            <a:off x="7883635" y="4907978"/>
            <a:ext cx="547200" cy="54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Graphic 21">
            <a:extLst>
              <a:ext uri="{FF2B5EF4-FFF2-40B4-BE49-F238E27FC236}">
                <a16:creationId xmlns:a16="http://schemas.microsoft.com/office/drawing/2014/main" id="{A13B9E96-4112-2EF8-7D7E-B022376DA1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 bwMode="auto">
          <a:xfrm>
            <a:off x="6383483" y="6206640"/>
            <a:ext cx="540000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61AA3683-73A8-C7D3-301F-188936464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 bwMode="auto">
          <a:xfrm>
            <a:off x="6364637" y="4910753"/>
            <a:ext cx="540000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9">
            <a:extLst>
              <a:ext uri="{FF2B5EF4-FFF2-40B4-BE49-F238E27FC236}">
                <a16:creationId xmlns:a16="http://schemas.microsoft.com/office/drawing/2014/main" id="{A4054CEA-E7F0-C4A7-C1F8-0999F802D1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674" y="5424903"/>
            <a:ext cx="1653618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AWS Budgets</a:t>
            </a:r>
          </a:p>
          <a:p>
            <a:pPr algn="ctr" eaLnBrk="1" hangingPunct="1"/>
            <a:r>
              <a:rPr lang="en-US" altLang="en-US" sz="100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予算管理</a:t>
            </a:r>
          </a:p>
        </p:txBody>
      </p:sp>
      <p:sp>
        <p:nvSpPr>
          <p:cNvPr id="22" name="TextBox 12">
            <a:extLst>
              <a:ext uri="{FF2B5EF4-FFF2-40B4-BE49-F238E27FC236}">
                <a16:creationId xmlns:a16="http://schemas.microsoft.com/office/drawing/2014/main" id="{7CE099B6-0BA8-3F88-A61B-AE39A75528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8231" y="6734253"/>
            <a:ext cx="22796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AWS Cost Explorer</a:t>
            </a:r>
          </a:p>
          <a:p>
            <a:pPr algn="ctr" eaLnBrk="1" hangingPunct="1"/>
            <a:r>
              <a:rPr lang="en-US" altLang="en-US" sz="100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コスト使用状況可視化</a:t>
            </a:r>
          </a:p>
        </p:txBody>
      </p:sp>
      <p:sp>
        <p:nvSpPr>
          <p:cNvPr id="23" name="Rectangle 78">
            <a:extLst>
              <a:ext uri="{FF2B5EF4-FFF2-40B4-BE49-F238E27FC236}">
                <a16:creationId xmlns:a16="http://schemas.microsoft.com/office/drawing/2014/main" id="{4BDA08DE-1DCE-9EDE-A8ED-5F351EF10AF5}"/>
              </a:ext>
            </a:extLst>
          </p:cNvPr>
          <p:cNvSpPr/>
          <p:nvPr/>
        </p:nvSpPr>
        <p:spPr>
          <a:xfrm>
            <a:off x="4978538" y="2925558"/>
            <a:ext cx="7702672" cy="5642793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2920" tIns="9144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AWS Cloud</a:t>
            </a:r>
          </a:p>
        </p:txBody>
      </p:sp>
      <p:pic>
        <p:nvPicPr>
          <p:cNvPr id="24" name="Graphic 79">
            <a:extLst>
              <a:ext uri="{FF2B5EF4-FFF2-40B4-BE49-F238E27FC236}">
                <a16:creationId xmlns:a16="http://schemas.microsoft.com/office/drawing/2014/main" id="{7DC8D04C-7BA6-61E5-7EC9-D80EC6D8D66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>
          <a:xfrm>
            <a:off x="4978539" y="2923968"/>
            <a:ext cx="381000" cy="381000"/>
          </a:xfrm>
          <a:prstGeom prst="rect">
            <a:avLst/>
          </a:prstGeom>
        </p:spPr>
      </p:pic>
      <p:cxnSp>
        <p:nvCxnSpPr>
          <p:cNvPr id="25" name="カギ線コネクタ 106">
            <a:extLst>
              <a:ext uri="{FF2B5EF4-FFF2-40B4-BE49-F238E27FC236}">
                <a16:creationId xmlns:a16="http://schemas.microsoft.com/office/drawing/2014/main" id="{11895C17-B532-4654-1255-508E278B3288}"/>
              </a:ext>
            </a:extLst>
          </p:cNvPr>
          <p:cNvCxnSpPr>
            <a:cxnSpLocks/>
            <a:stCxn id="20" idx="3"/>
            <a:endCxn id="18" idx="1"/>
          </p:cNvCxnSpPr>
          <p:nvPr/>
        </p:nvCxnSpPr>
        <p:spPr>
          <a:xfrm>
            <a:off x="6904637" y="5180753"/>
            <a:ext cx="978998" cy="825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カギ線コネクタ 130">
            <a:extLst>
              <a:ext uri="{FF2B5EF4-FFF2-40B4-BE49-F238E27FC236}">
                <a16:creationId xmlns:a16="http://schemas.microsoft.com/office/drawing/2014/main" id="{E6D7DF10-8E33-DBC6-0C76-2FA8331D70E7}"/>
              </a:ext>
            </a:extLst>
          </p:cNvPr>
          <p:cNvCxnSpPr>
            <a:cxnSpLocks/>
            <a:stCxn id="4" idx="2"/>
            <a:endCxn id="20" idx="1"/>
          </p:cNvCxnSpPr>
          <p:nvPr/>
        </p:nvCxnSpPr>
        <p:spPr>
          <a:xfrm rot="5400000" flipH="1">
            <a:off x="9789624" y="1755767"/>
            <a:ext cx="430058" cy="7280031"/>
          </a:xfrm>
          <a:prstGeom prst="bentConnector4">
            <a:avLst>
              <a:gd name="adj1" fmla="val -749042"/>
              <a:gd name="adj2" fmla="val 126024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1" name="Graphic 17">
            <a:extLst>
              <a:ext uri="{FF2B5EF4-FFF2-40B4-BE49-F238E27FC236}">
                <a16:creationId xmlns:a16="http://schemas.microsoft.com/office/drawing/2014/main" id="{22574B80-2174-A96C-D428-EAA2FFE5CA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/>
        </p:blipFill>
        <p:spPr bwMode="auto">
          <a:xfrm>
            <a:off x="6370538" y="7258562"/>
            <a:ext cx="540000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11">
            <a:extLst>
              <a:ext uri="{FF2B5EF4-FFF2-40B4-BE49-F238E27FC236}">
                <a16:creationId xmlns:a16="http://schemas.microsoft.com/office/drawing/2014/main" id="{A2DC9224-786B-6446-71AB-21B46EA4B6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5819" y="7756678"/>
            <a:ext cx="229235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AWS Cost &amp;</a:t>
            </a:r>
            <a:br>
              <a:rPr lang="en-US" altLang="en-US" sz="100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</a:br>
            <a:r>
              <a:rPr lang="en-US" altLang="en-US" sz="100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Usage Report</a:t>
            </a:r>
          </a:p>
          <a:p>
            <a:pPr algn="ctr" eaLnBrk="1" hangingPunct="1"/>
            <a:r>
              <a:rPr lang="en-US" altLang="en-US" sz="100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コスト使用状況レポート</a:t>
            </a:r>
          </a:p>
        </p:txBody>
      </p:sp>
      <p:sp>
        <p:nvSpPr>
          <p:cNvPr id="33" name="TextBox 17">
            <a:extLst>
              <a:ext uri="{FF2B5EF4-FFF2-40B4-BE49-F238E27FC236}">
                <a16:creationId xmlns:a16="http://schemas.microsoft.com/office/drawing/2014/main" id="{BE5B20A5-5A2B-39A9-1B72-BDF9CEA769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34136" y="7801741"/>
            <a:ext cx="164143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Amazon </a:t>
            </a:r>
            <a:r>
              <a:rPr lang="en-US" altLang="en-US" sz="1000" dirty="0" err="1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QuickSight</a:t>
            </a:r>
          </a:p>
          <a:p>
            <a:pPr algn="ctr" eaLnBrk="1" hangingPunct="1"/>
            <a:r>
              <a:rPr lang="en-US" altLang="en-US" sz="1000" dirty="0" err="1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コスト使用状況の可視化</a:t>
            </a:r>
          </a:p>
        </p:txBody>
      </p:sp>
      <p:cxnSp>
        <p:nvCxnSpPr>
          <p:cNvPr id="34" name="直線矢印コネクタ 33">
            <a:extLst>
              <a:ext uri="{FF2B5EF4-FFF2-40B4-BE49-F238E27FC236}">
                <a16:creationId xmlns:a16="http://schemas.microsoft.com/office/drawing/2014/main" id="{AB9D01B6-03F3-6830-E5BD-5648C99C966F}"/>
              </a:ext>
            </a:extLst>
          </p:cNvPr>
          <p:cNvCxnSpPr>
            <a:cxnSpLocks/>
          </p:cNvCxnSpPr>
          <p:nvPr/>
        </p:nvCxnSpPr>
        <p:spPr>
          <a:xfrm flipH="1">
            <a:off x="8853553" y="7518925"/>
            <a:ext cx="15191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5" name="Graphic 8">
            <a:extLst>
              <a:ext uri="{FF2B5EF4-FFF2-40B4-BE49-F238E27FC236}">
                <a16:creationId xmlns:a16="http://schemas.microsoft.com/office/drawing/2014/main" id="{62C0C830-3CDF-FF1B-9F2E-01003BC8A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/>
        </p:blipFill>
        <p:spPr bwMode="auto">
          <a:xfrm>
            <a:off x="8328065" y="7254132"/>
            <a:ext cx="547200" cy="54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6" name="直線矢印コネクタ 35">
            <a:extLst>
              <a:ext uri="{FF2B5EF4-FFF2-40B4-BE49-F238E27FC236}">
                <a16:creationId xmlns:a16="http://schemas.microsoft.com/office/drawing/2014/main" id="{C3E71CF7-9354-2265-5F2D-777F923DF518}"/>
              </a:ext>
            </a:extLst>
          </p:cNvPr>
          <p:cNvCxnSpPr>
            <a:cxnSpLocks/>
          </p:cNvCxnSpPr>
          <p:nvPr/>
        </p:nvCxnSpPr>
        <p:spPr>
          <a:xfrm>
            <a:off x="6892058" y="7518926"/>
            <a:ext cx="140109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7" name="Graphic 7">
            <a:extLst>
              <a:ext uri="{FF2B5EF4-FFF2-40B4-BE49-F238E27FC236}">
                <a16:creationId xmlns:a16="http://schemas.microsoft.com/office/drawing/2014/main" id="{E2D99E5A-321B-4424-1AAF-1F43096CC1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/>
        </p:blipFill>
        <p:spPr bwMode="auto">
          <a:xfrm>
            <a:off x="10287838" y="7262554"/>
            <a:ext cx="547200" cy="54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8" name="カギ線コネクタ 16">
            <a:extLst>
              <a:ext uri="{FF2B5EF4-FFF2-40B4-BE49-F238E27FC236}">
                <a16:creationId xmlns:a16="http://schemas.microsoft.com/office/drawing/2014/main" id="{193C3149-136A-E40D-DEEB-553FF0331FD6}"/>
              </a:ext>
            </a:extLst>
          </p:cNvPr>
          <p:cNvCxnSpPr>
            <a:cxnSpLocks/>
            <a:stCxn id="4" idx="2"/>
            <a:endCxn id="37" idx="3"/>
          </p:cNvCxnSpPr>
          <p:nvPr/>
        </p:nvCxnSpPr>
        <p:spPr>
          <a:xfrm rot="5400000">
            <a:off x="11277182" y="5168667"/>
            <a:ext cx="1925343" cy="280963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TextBox 9">
            <a:extLst>
              <a:ext uri="{FF2B5EF4-FFF2-40B4-BE49-F238E27FC236}">
                <a16:creationId xmlns:a16="http://schemas.microsoft.com/office/drawing/2014/main" id="{D2A65397-3AF0-5B9B-3F8A-F6CDD857B5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5581" y="7763898"/>
            <a:ext cx="211442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Amazon S3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コスト使用状況レポート</a:t>
            </a:r>
            <a:endParaRPr lang="en-US" altLang="ja-JP" sz="1000" dirty="0">
              <a:latin typeface="Meiryo UI" panose="020B0604030504040204" pitchFamily="34" charset="-128"/>
              <a:ea typeface="Meiryo UI" panose="020B0604030504040204" pitchFamily="34" charset="-128"/>
              <a:cs typeface="Arial" panose="020B0604020202020204" pitchFamily="34" charset="0"/>
            </a:endParaRPr>
          </a:p>
          <a:p>
            <a:pPr algn="ctr" eaLnBrk="1" hangingPunct="1"/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保管用ストレージ</a:t>
            </a:r>
            <a:endParaRPr lang="en-US" altLang="en-US" sz="1000" dirty="0">
              <a:latin typeface="Meiryo UI" panose="020B0604030504040204" pitchFamily="34" charset="-128"/>
              <a:ea typeface="Meiryo UI" panose="020B060403050404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829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72673991-03FC-BF42-D552-54E336873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/>
              <a:t>5-2-1-1</a:t>
            </a:r>
            <a:r>
              <a:rPr kumimoji="1" lang="en-US" altLang="ja-JP" dirty="0"/>
              <a:t>. </a:t>
            </a:r>
            <a:r>
              <a:rPr kumimoji="1" lang="ja-JP" altLang="en-US" dirty="0"/>
              <a:t>利用者認証</a:t>
            </a:r>
            <a:r>
              <a:rPr kumimoji="1" lang="en-US" altLang="ja-JP" dirty="0"/>
              <a:t>_</a:t>
            </a:r>
            <a:r>
              <a:rPr kumimoji="1" lang="ja-JP" altLang="en-US" dirty="0"/>
              <a:t>ユーザ認証機能（国民向け）</a:t>
            </a:r>
            <a:br>
              <a:rPr kumimoji="1" lang="en-US" altLang="ja-JP" dirty="0"/>
            </a:br>
            <a:r>
              <a:rPr kumimoji="1" lang="ja-JP" altLang="en-US" sz="3600" dirty="0"/>
              <a:t>（パターン</a:t>
            </a:r>
            <a:r>
              <a:rPr kumimoji="1" lang="en-US" altLang="ja-JP" sz="3600" dirty="0"/>
              <a:t>3 </a:t>
            </a:r>
            <a:r>
              <a:rPr kumimoji="1" lang="ja-JP" altLang="en-US" sz="3600" dirty="0"/>
              <a:t>ソーシャルログイン機能利用）</a:t>
            </a: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E8CDEFDD-951C-C594-7528-3EC0DABC1ECE}"/>
              </a:ext>
            </a:extLst>
          </p:cNvPr>
          <p:cNvGrpSpPr/>
          <p:nvPr/>
        </p:nvGrpSpPr>
        <p:grpSpPr>
          <a:xfrm>
            <a:off x="3543895" y="2588725"/>
            <a:ext cx="10912873" cy="6431766"/>
            <a:chOff x="268119" y="1017247"/>
            <a:chExt cx="10912873" cy="6431766"/>
          </a:xfrm>
        </p:grpSpPr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FB4E5B9E-1121-6BA6-8C56-DA31EC110B38}"/>
                </a:ext>
              </a:extLst>
            </p:cNvPr>
            <p:cNvSpPr/>
            <p:nvPr/>
          </p:nvSpPr>
          <p:spPr>
            <a:xfrm>
              <a:off x="4675439" y="1657403"/>
              <a:ext cx="2375053" cy="4315787"/>
            </a:xfrm>
            <a:prstGeom prst="rect">
              <a:avLst/>
            </a:prstGeom>
            <a:solidFill>
              <a:srgbClr val="45DAFF">
                <a:alpha val="30196"/>
              </a:srgbClr>
            </a:solidFill>
            <a:ln w="28575">
              <a:noFill/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/>
              <a:endParaRPr kumimoji="1" lang="en-US" altLang="ja-JP" sz="16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endParaRPr>
            </a:p>
          </p:txBody>
        </p:sp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FF70C987-281C-74E1-D5A0-54D09D1E2E31}"/>
                </a:ext>
              </a:extLst>
            </p:cNvPr>
            <p:cNvSpPr/>
            <p:nvPr/>
          </p:nvSpPr>
          <p:spPr>
            <a:xfrm>
              <a:off x="7050493" y="3201460"/>
              <a:ext cx="3990925" cy="2182021"/>
            </a:xfrm>
            <a:prstGeom prst="rect">
              <a:avLst/>
            </a:prstGeom>
            <a:solidFill>
              <a:srgbClr val="45DAFF">
                <a:alpha val="30196"/>
              </a:srgbClr>
            </a:solidFill>
            <a:ln w="28575">
              <a:noFill/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/>
              <a:r>
                <a:rPr kumimoji="1" lang="ja-JP" altLang="en-US" sz="1600" dirty="0">
                  <a:solidFill>
                    <a:schemeClr val="tx1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利用者認証</a:t>
              </a:r>
              <a:r>
                <a:rPr kumimoji="1" lang="en-US" altLang="ja-JP" sz="1600" dirty="0">
                  <a:solidFill>
                    <a:schemeClr val="tx1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_</a:t>
              </a:r>
              <a:r>
                <a:rPr kumimoji="1" lang="ja-JP" altLang="en-US" sz="1600" dirty="0">
                  <a:solidFill>
                    <a:schemeClr val="tx1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ユーザ認証機能（国民向け）</a:t>
              </a:r>
              <a:endParaRPr kumimoji="1" lang="en-US" altLang="ja-JP" sz="16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endParaRPr>
            </a:p>
          </p:txBody>
        </p:sp>
        <p:pic>
          <p:nvPicPr>
            <p:cNvPr id="7" name="Graphic 17">
              <a:extLst>
                <a:ext uri="{FF2B5EF4-FFF2-40B4-BE49-F238E27FC236}">
                  <a16:creationId xmlns:a16="http://schemas.microsoft.com/office/drawing/2014/main" id="{FE13C347-8784-A809-F9EF-803FB307F7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 bwMode="auto">
            <a:xfrm>
              <a:off x="5170335" y="3972663"/>
              <a:ext cx="548640" cy="548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9">
              <a:extLst>
                <a:ext uri="{FF2B5EF4-FFF2-40B4-BE49-F238E27FC236}">
                  <a16:creationId xmlns:a16="http://schemas.microsoft.com/office/drawing/2014/main" id="{29228D13-D75F-D7CE-A3FC-F63667A47E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3087" y="4516719"/>
              <a:ext cx="224313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0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Amazon API Gateway</a:t>
              </a:r>
            </a:p>
            <a:p>
              <a:pPr algn="ctr" eaLnBrk="1" hangingPunct="1"/>
              <a:r>
                <a:rPr lang="ja-JP" altLang="en-US" sz="10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バックエンド</a:t>
              </a:r>
              <a:r>
                <a:rPr lang="en-US" altLang="ja-JP" sz="10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API</a:t>
              </a:r>
              <a:endParaRPr lang="en-US" altLang="en-US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</p:txBody>
        </p:sp>
        <p:sp>
          <p:nvSpPr>
            <p:cNvPr id="9" name="Rectangle 78">
              <a:extLst>
                <a:ext uri="{FF2B5EF4-FFF2-40B4-BE49-F238E27FC236}">
                  <a16:creationId xmlns:a16="http://schemas.microsoft.com/office/drawing/2014/main" id="{380B9603-7F5E-C0E8-07A0-2BB678752494}"/>
                </a:ext>
              </a:extLst>
            </p:cNvPr>
            <p:cNvSpPr/>
            <p:nvPr/>
          </p:nvSpPr>
          <p:spPr>
            <a:xfrm>
              <a:off x="4349628" y="1018836"/>
              <a:ext cx="6831364" cy="6430177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2920" tIns="9144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chemeClr val="tx1"/>
                  </a:solidFill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AWS Cloud</a:t>
              </a:r>
            </a:p>
          </p:txBody>
        </p:sp>
        <p:pic>
          <p:nvPicPr>
            <p:cNvPr id="10" name="Graphic 79">
              <a:extLst>
                <a:ext uri="{FF2B5EF4-FFF2-40B4-BE49-F238E27FC236}">
                  <a16:creationId xmlns:a16="http://schemas.microsoft.com/office/drawing/2014/main" id="{B2521140-05D6-2D21-636B-00779CBC031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4349629" y="1017247"/>
              <a:ext cx="381000" cy="381000"/>
            </a:xfrm>
            <a:prstGeom prst="rect">
              <a:avLst/>
            </a:prstGeom>
          </p:spPr>
        </p:pic>
        <p:pic>
          <p:nvPicPr>
            <p:cNvPr id="11" name="Graphic 8">
              <a:extLst>
                <a:ext uri="{FF2B5EF4-FFF2-40B4-BE49-F238E27FC236}">
                  <a16:creationId xmlns:a16="http://schemas.microsoft.com/office/drawing/2014/main" id="{F6A7C0F5-52A5-EB5E-3407-FBEE329CB8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 bwMode="auto">
            <a:xfrm>
              <a:off x="5261775" y="5185700"/>
              <a:ext cx="365760" cy="365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1B4C50B-6EA5-06F5-CDBF-1A0A24C16E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10102" y="5529231"/>
              <a:ext cx="86910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8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AWS WAF</a:t>
              </a:r>
            </a:p>
            <a:p>
              <a:pPr algn="ctr" eaLnBrk="1" hangingPunct="1"/>
              <a:r>
                <a:rPr lang="en-US" altLang="en-US" sz="8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API</a:t>
              </a:r>
              <a:r>
                <a:rPr lang="ja-JP" altLang="en-US" sz="8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保護</a:t>
              </a:r>
              <a:endParaRPr lang="en-US" altLang="ja-JP" sz="8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</p:txBody>
        </p:sp>
        <p:cxnSp>
          <p:nvCxnSpPr>
            <p:cNvPr id="13" name="直線矢印コネクタ 120">
              <a:extLst>
                <a:ext uri="{FF2B5EF4-FFF2-40B4-BE49-F238E27FC236}">
                  <a16:creationId xmlns:a16="http://schemas.microsoft.com/office/drawing/2014/main" id="{4EB84841-80E4-482A-FE32-C1E11F54C039}"/>
                </a:ext>
              </a:extLst>
            </p:cNvPr>
            <p:cNvCxnSpPr>
              <a:cxnSpLocks/>
              <a:stCxn id="11" idx="0"/>
            </p:cNvCxnSpPr>
            <p:nvPr/>
          </p:nvCxnSpPr>
          <p:spPr>
            <a:xfrm flipV="1">
              <a:off x="5444655" y="4916829"/>
              <a:ext cx="1" cy="26887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4" name="Graphic 17">
              <a:extLst>
                <a:ext uri="{FF2B5EF4-FFF2-40B4-BE49-F238E27FC236}">
                  <a16:creationId xmlns:a16="http://schemas.microsoft.com/office/drawing/2014/main" id="{ED21B45E-9D2A-081A-DF35-9D2A1086E5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/>
          </p:blipFill>
          <p:spPr bwMode="auto">
            <a:xfrm>
              <a:off x="5171055" y="2198569"/>
              <a:ext cx="547200" cy="54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Box 9">
              <a:extLst>
                <a:ext uri="{FF2B5EF4-FFF2-40B4-BE49-F238E27FC236}">
                  <a16:creationId xmlns:a16="http://schemas.microsoft.com/office/drawing/2014/main" id="{04CC06E6-407F-4791-0625-15E2B63A85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4217" y="2743338"/>
              <a:ext cx="1280877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0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Amazon Cognito</a:t>
              </a:r>
            </a:p>
            <a:p>
              <a:pPr algn="ctr" eaLnBrk="1" hangingPunct="1"/>
              <a:r>
                <a:rPr lang="en-US" altLang="en-US" sz="10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(</a:t>
              </a:r>
              <a:r>
                <a:rPr lang="en-US" altLang="en-US" sz="1000" dirty="0" err="1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ユーザプール</a:t>
              </a:r>
              <a:r>
                <a:rPr lang="en-US" altLang="en-US" sz="10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)</a:t>
              </a:r>
            </a:p>
            <a:p>
              <a:pPr algn="ctr" eaLnBrk="1" hangingPunct="1"/>
              <a:r>
                <a:rPr lang="en-US" altLang="en-US" sz="1000" dirty="0" err="1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IDプロバイダ連携</a:t>
              </a:r>
              <a:endParaRPr lang="en-US" altLang="en-US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</p:txBody>
        </p:sp>
        <p:cxnSp>
          <p:nvCxnSpPr>
            <p:cNvPr id="16" name="直線矢印コネクタ 120">
              <a:extLst>
                <a:ext uri="{FF2B5EF4-FFF2-40B4-BE49-F238E27FC236}">
                  <a16:creationId xmlns:a16="http://schemas.microsoft.com/office/drawing/2014/main" id="{85BBAA56-9D02-3156-0571-85D710B7100C}"/>
                </a:ext>
              </a:extLst>
            </p:cNvPr>
            <p:cNvCxnSpPr>
              <a:cxnSpLocks/>
              <a:stCxn id="7" idx="0"/>
              <a:endCxn id="15" idx="2"/>
            </p:cNvCxnSpPr>
            <p:nvPr/>
          </p:nvCxnSpPr>
          <p:spPr>
            <a:xfrm flipV="1">
              <a:off x="5444655" y="3297336"/>
              <a:ext cx="1" cy="67532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TextBox 12">
              <a:extLst>
                <a:ext uri="{FF2B5EF4-FFF2-40B4-BE49-F238E27FC236}">
                  <a16:creationId xmlns:a16="http://schemas.microsoft.com/office/drawing/2014/main" id="{694ACB7D-DC18-B826-6B78-D1A23EC04A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70501" y="3417992"/>
              <a:ext cx="1540852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 dirty="0" err="1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トークンの有効性</a:t>
              </a:r>
              <a:endParaRPr lang="en-US" altLang="en-US" sz="12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  <a:p>
              <a:pPr algn="ctr" eaLnBrk="1" hangingPunct="1"/>
              <a:r>
                <a:rPr lang="en-US" altLang="en-US" sz="1200" dirty="0" err="1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確認</a:t>
              </a:r>
              <a:endParaRPr lang="en-US" altLang="en-US" sz="12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</p:txBody>
        </p:sp>
        <p:sp>
          <p:nvSpPr>
            <p:cNvPr id="18" name="Rectangle 115">
              <a:extLst>
                <a:ext uri="{FF2B5EF4-FFF2-40B4-BE49-F238E27FC236}">
                  <a16:creationId xmlns:a16="http://schemas.microsoft.com/office/drawing/2014/main" id="{A364AEBC-32F3-2AF5-CD2A-83755FAFE238}"/>
                </a:ext>
              </a:extLst>
            </p:cNvPr>
            <p:cNvSpPr/>
            <p:nvPr/>
          </p:nvSpPr>
          <p:spPr>
            <a:xfrm>
              <a:off x="7407263" y="1822378"/>
              <a:ext cx="3103555" cy="1297010"/>
            </a:xfrm>
            <a:prstGeom prst="rect">
              <a:avLst/>
            </a:prstGeom>
            <a:noFill/>
            <a:ln w="15875">
              <a:solidFill>
                <a:srgbClr val="7D899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12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9" name="TextBox 20">
              <a:extLst>
                <a:ext uri="{FF2B5EF4-FFF2-40B4-BE49-F238E27FC236}">
                  <a16:creationId xmlns:a16="http://schemas.microsoft.com/office/drawing/2014/main" id="{CC98C957-2190-996C-6072-7FDD1E74B7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2195" y="1895577"/>
              <a:ext cx="144254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ja-JP" altLang="en-US" sz="160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連携機能</a:t>
              </a:r>
              <a:endPara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20" name="TextBox 20">
              <a:extLst>
                <a:ext uri="{FF2B5EF4-FFF2-40B4-BE49-F238E27FC236}">
                  <a16:creationId xmlns:a16="http://schemas.microsoft.com/office/drawing/2014/main" id="{7F251093-C087-2DE2-86CA-61A02D207A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2194" y="2128842"/>
              <a:ext cx="2908502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ja-JP" sz="1200" dirty="0" err="1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WebAPI</a:t>
              </a:r>
              <a:r>
                <a:rPr lang="ja-JP" altLang="en-US" sz="120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を提供する他の機能ブロック</a:t>
              </a:r>
              <a:endParaRPr lang="en-US" altLang="ja-JP" sz="12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endParaRPr>
            </a:p>
            <a:p>
              <a:pPr eaLnBrk="1" hangingPunct="1"/>
              <a:endParaRPr lang="en-US" altLang="ja-JP" sz="12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endParaRPr>
            </a:p>
            <a:p>
              <a:pPr eaLnBrk="1" hangingPunct="1"/>
              <a:r>
                <a:rPr lang="ja-JP" altLang="en-US" sz="120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例</a:t>
              </a:r>
              <a:r>
                <a:rPr lang="en-US" altLang="ja-JP" sz="1200" dirty="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. </a:t>
              </a:r>
              <a:r>
                <a:rPr lang="ja-JP" altLang="en-US" sz="120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・</a:t>
              </a:r>
              <a:r>
                <a:rPr lang="en-US" altLang="ja-JP" sz="1200" dirty="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 </a:t>
              </a:r>
              <a:r>
                <a:rPr lang="ja-JP" altLang="en-US" sz="1200" dirty="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申請・届出</a:t>
              </a:r>
              <a:r>
                <a:rPr lang="en-US" altLang="ja-JP" sz="1200" dirty="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_</a:t>
              </a:r>
              <a:r>
                <a:rPr lang="ja-JP" altLang="en-US" sz="120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申請・届出機能</a:t>
              </a:r>
              <a:endParaRPr lang="en-US" altLang="ja-JP" sz="12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endParaRPr>
            </a:p>
            <a:p>
              <a:pPr eaLnBrk="1" hangingPunct="1"/>
              <a:r>
                <a:rPr lang="ja-JP" altLang="en-US" sz="120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　　</a:t>
              </a:r>
              <a:r>
                <a:rPr lang="en-US" altLang="ja-JP" sz="1200" dirty="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 </a:t>
              </a:r>
              <a:r>
                <a:rPr lang="ja-JP" altLang="en-US" sz="120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・</a:t>
              </a:r>
              <a:r>
                <a:rPr lang="en-US" altLang="ja-JP" sz="1200" dirty="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 </a:t>
              </a:r>
              <a:r>
                <a:rPr lang="ja-JP" altLang="en-US" sz="1200" dirty="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コンテンツ管理</a:t>
              </a:r>
              <a:r>
                <a:rPr lang="en-US" altLang="ja-JP" sz="1200" dirty="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_</a:t>
              </a:r>
              <a:r>
                <a:rPr lang="en" altLang="ja-JP" sz="1200" dirty="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Web</a:t>
              </a:r>
              <a:r>
                <a:rPr lang="ja-JP" altLang="en-US" sz="120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ページ</a:t>
              </a:r>
              <a:br>
                <a:rPr lang="en-US" altLang="ja-JP" sz="120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</a:br>
              <a:r>
                <a:rPr lang="en-US" altLang="ja-JP" sz="120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      </a:t>
              </a:r>
              <a:r>
                <a:rPr lang="en-US" altLang="ja-JP" sz="1200" dirty="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(</a:t>
              </a:r>
              <a:r>
                <a:rPr lang="ja-JP" altLang="en-US" sz="120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動的コンテンツ</a:t>
              </a:r>
              <a:r>
                <a:rPr lang="en-US" altLang="ja-JP" sz="1200" dirty="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)</a:t>
              </a:r>
              <a:r>
                <a:rPr lang="ja-JP" altLang="en-US" sz="120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公開機能</a:t>
              </a:r>
              <a:endParaRPr lang="en-US" altLang="ja-JP" sz="12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endParaRPr>
            </a:p>
          </p:txBody>
        </p:sp>
        <p:cxnSp>
          <p:nvCxnSpPr>
            <p:cNvPr id="21" name="直線矢印コネクタ 120">
              <a:extLst>
                <a:ext uri="{FF2B5EF4-FFF2-40B4-BE49-F238E27FC236}">
                  <a16:creationId xmlns:a16="http://schemas.microsoft.com/office/drawing/2014/main" id="{6983CD5A-E3FE-0DC8-2FE1-969051D1480F}"/>
                </a:ext>
              </a:extLst>
            </p:cNvPr>
            <p:cNvCxnSpPr>
              <a:cxnSpLocks/>
              <a:stCxn id="18" idx="1"/>
              <a:endCxn id="14" idx="3"/>
            </p:cNvCxnSpPr>
            <p:nvPr/>
          </p:nvCxnSpPr>
          <p:spPr>
            <a:xfrm flipH="1">
              <a:off x="5718255" y="2470883"/>
              <a:ext cx="1689008" cy="128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TextBox 12">
              <a:extLst>
                <a:ext uri="{FF2B5EF4-FFF2-40B4-BE49-F238E27FC236}">
                  <a16:creationId xmlns:a16="http://schemas.microsoft.com/office/drawing/2014/main" id="{93D8F248-0328-51ED-8EE3-D0E473981F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2172" y="5372124"/>
              <a:ext cx="664814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 dirty="0" err="1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利用者</a:t>
              </a:r>
              <a:endParaRPr lang="en-US" altLang="en-US" sz="12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  <a:p>
              <a:pPr algn="ctr" eaLnBrk="1" hangingPunct="1"/>
              <a:r>
                <a:rPr lang="en-US" altLang="en-US" sz="12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(</a:t>
              </a:r>
              <a:r>
                <a:rPr lang="en-US" altLang="en-US" sz="1200" dirty="0" err="1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国民</a:t>
              </a:r>
              <a:r>
                <a:rPr lang="en-US" altLang="en-US" sz="12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)</a:t>
              </a:r>
            </a:p>
          </p:txBody>
        </p:sp>
        <p:pic>
          <p:nvPicPr>
            <p:cNvPr id="25" name="Graphic 23">
              <a:extLst>
                <a:ext uri="{FF2B5EF4-FFF2-40B4-BE49-F238E27FC236}">
                  <a16:creationId xmlns:a16="http://schemas.microsoft.com/office/drawing/2014/main" id="{05BEB450-5808-D202-764A-3E7D1D41A1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/>
          </p:blipFill>
          <p:spPr bwMode="auto">
            <a:xfrm flipH="1">
              <a:off x="1389629" y="4902224"/>
              <a:ext cx="469900" cy="469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Rectangle 115">
              <a:extLst>
                <a:ext uri="{FF2B5EF4-FFF2-40B4-BE49-F238E27FC236}">
                  <a16:creationId xmlns:a16="http://schemas.microsoft.com/office/drawing/2014/main" id="{21037DD9-C39A-0919-8A47-A2710DF977EA}"/>
                </a:ext>
              </a:extLst>
            </p:cNvPr>
            <p:cNvSpPr/>
            <p:nvPr/>
          </p:nvSpPr>
          <p:spPr>
            <a:xfrm>
              <a:off x="505367" y="1234397"/>
              <a:ext cx="2238423" cy="2488211"/>
            </a:xfrm>
            <a:prstGeom prst="rect">
              <a:avLst/>
            </a:prstGeom>
            <a:noFill/>
            <a:ln w="15875">
              <a:solidFill>
                <a:srgbClr val="7D899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12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27" name="TextBox 20">
              <a:extLst>
                <a:ext uri="{FF2B5EF4-FFF2-40B4-BE49-F238E27FC236}">
                  <a16:creationId xmlns:a16="http://schemas.microsoft.com/office/drawing/2014/main" id="{2B6B982B-1C4F-E4DE-A3DE-12FE677809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9300" y="1299700"/>
              <a:ext cx="204721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ja-JP" altLang="en-US" sz="160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ソーシャル</a:t>
              </a:r>
              <a:r>
                <a:rPr lang="en-US" altLang="ja-JP" sz="1600" dirty="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ID</a:t>
              </a:r>
              <a:r>
                <a:rPr lang="ja-JP" altLang="en-US" sz="160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プロバイダ</a:t>
              </a:r>
              <a:endPara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28" name="TextBox 20">
              <a:extLst>
                <a:ext uri="{FF2B5EF4-FFF2-40B4-BE49-F238E27FC236}">
                  <a16:creationId xmlns:a16="http://schemas.microsoft.com/office/drawing/2014/main" id="{40B70018-70B2-C8F5-D6ED-1B24B3EA87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0893" y="1598955"/>
              <a:ext cx="1953821" cy="21236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ja-JP" altLang="en-US" sz="120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利用者の</a:t>
              </a:r>
              <a:r>
                <a:rPr lang="en-US" altLang="ja-JP" sz="1200" dirty="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ID</a:t>
              </a:r>
              <a:r>
                <a:rPr lang="ja-JP" altLang="en-US" sz="120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を管理する外部システム。利用者の実際のログイン先。</a:t>
              </a:r>
              <a:endParaRPr lang="en-US" altLang="ja-JP" sz="12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endParaRPr>
            </a:p>
            <a:p>
              <a:pPr eaLnBrk="1" hangingPunct="1"/>
              <a:endParaRPr lang="en-US" altLang="ja-JP" sz="12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endParaRPr>
            </a:p>
            <a:p>
              <a:pPr eaLnBrk="1" hangingPunct="1"/>
              <a:r>
                <a:rPr lang="ja-JP" altLang="en-US" sz="120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・</a:t>
              </a:r>
              <a:r>
                <a:rPr lang="en-US" altLang="ja-JP" sz="1200" dirty="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 Facebook</a:t>
              </a:r>
            </a:p>
            <a:p>
              <a:pPr eaLnBrk="1" hangingPunct="1"/>
              <a:r>
                <a:rPr lang="ja-JP" altLang="en-US" sz="120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・</a:t>
              </a:r>
              <a:r>
                <a:rPr lang="en-US" altLang="ja-JP" sz="1200" dirty="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 Google</a:t>
              </a:r>
            </a:p>
            <a:p>
              <a:pPr eaLnBrk="1" hangingPunct="1"/>
              <a:r>
                <a:rPr lang="ja-JP" altLang="en-US" sz="120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・</a:t>
              </a:r>
              <a:r>
                <a:rPr lang="en-US" altLang="ja-JP" sz="1200" dirty="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 Amazon</a:t>
              </a:r>
            </a:p>
            <a:p>
              <a:pPr eaLnBrk="1" hangingPunct="1"/>
              <a:r>
                <a:rPr lang="ja-JP" altLang="en-US" sz="120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・</a:t>
              </a:r>
              <a:r>
                <a:rPr lang="en-US" altLang="ja-JP" sz="1200" dirty="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 Apple</a:t>
              </a:r>
            </a:p>
            <a:p>
              <a:pPr eaLnBrk="1" hangingPunct="1"/>
              <a:r>
                <a:rPr lang="ja-JP" altLang="en-US" sz="120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・</a:t>
              </a:r>
              <a:r>
                <a:rPr lang="en-US" altLang="ja-JP" sz="1200" dirty="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 OpenID Connect</a:t>
              </a:r>
            </a:p>
            <a:p>
              <a:pPr eaLnBrk="1" hangingPunct="1"/>
              <a:r>
                <a:rPr lang="en-US" altLang="ja-JP" sz="1200" dirty="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  </a:t>
              </a:r>
              <a:r>
                <a:rPr lang="ja-JP" altLang="en-US" sz="120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対応プロバイダ</a:t>
              </a:r>
              <a:endParaRPr lang="en-US" altLang="ja-JP" sz="12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endParaRPr>
            </a:p>
            <a:p>
              <a:pPr eaLnBrk="1" hangingPunct="1"/>
              <a:r>
                <a:rPr lang="ja-JP" altLang="en-US" sz="120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・</a:t>
              </a:r>
              <a:r>
                <a:rPr lang="en-US" altLang="ja-JP" sz="1200" dirty="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 SAML2.0</a:t>
              </a:r>
              <a:r>
                <a:rPr lang="ja-JP" altLang="en-US" sz="120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対応プロバイダ</a:t>
              </a:r>
              <a:endParaRPr lang="en-US" altLang="ja-JP" sz="12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endParaRPr>
            </a:p>
          </p:txBody>
        </p:sp>
        <p:cxnSp>
          <p:nvCxnSpPr>
            <p:cNvPr id="29" name="直線矢印コネクタ 120">
              <a:extLst>
                <a:ext uri="{FF2B5EF4-FFF2-40B4-BE49-F238E27FC236}">
                  <a16:creationId xmlns:a16="http://schemas.microsoft.com/office/drawing/2014/main" id="{C6C68072-1A72-F377-165A-BFB8DA8EC2BE}"/>
                </a:ext>
              </a:extLst>
            </p:cNvPr>
            <p:cNvCxnSpPr>
              <a:cxnSpLocks/>
              <a:stCxn id="25" idx="0"/>
              <a:endCxn id="26" idx="2"/>
            </p:cNvCxnSpPr>
            <p:nvPr/>
          </p:nvCxnSpPr>
          <p:spPr>
            <a:xfrm flipV="1">
              <a:off x="1624579" y="3722608"/>
              <a:ext cx="0" cy="117961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TextBox 12">
              <a:extLst>
                <a:ext uri="{FF2B5EF4-FFF2-40B4-BE49-F238E27FC236}">
                  <a16:creationId xmlns:a16="http://schemas.microsoft.com/office/drawing/2014/main" id="{90FDCAD4-D5AB-9800-8C0B-0C6CA98FEB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8119" y="3989250"/>
              <a:ext cx="1540852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 dirty="0" err="1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ログイン</a:t>
              </a:r>
              <a:endParaRPr lang="en-US" altLang="en-US" sz="12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  <a:p>
              <a:pPr algn="ctr" eaLnBrk="1" hangingPunct="1"/>
              <a:r>
                <a:rPr lang="en-US" altLang="en-US" sz="12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(</a:t>
              </a:r>
              <a:r>
                <a:rPr lang="en-US" altLang="en-US" sz="1200" dirty="0" err="1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ID&amp;パスワードを</a:t>
              </a:r>
              <a:endParaRPr lang="en-US" altLang="en-US" sz="12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  <a:p>
              <a:pPr algn="ctr" eaLnBrk="1" hangingPunct="1"/>
              <a:r>
                <a:rPr lang="en-US" altLang="en-US" sz="1200" dirty="0" err="1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入力</a:t>
              </a:r>
              <a:r>
                <a:rPr lang="en-US" altLang="en-US" sz="12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)</a:t>
              </a:r>
            </a:p>
          </p:txBody>
        </p:sp>
        <p:cxnSp>
          <p:nvCxnSpPr>
            <p:cNvPr id="31" name="カギ線コネクタ 27">
              <a:extLst>
                <a:ext uri="{FF2B5EF4-FFF2-40B4-BE49-F238E27FC236}">
                  <a16:creationId xmlns:a16="http://schemas.microsoft.com/office/drawing/2014/main" id="{66B65838-909A-CE54-8438-82DB3CF3ABF0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1859055" y="2608815"/>
              <a:ext cx="3312000" cy="2412000"/>
            </a:xfrm>
            <a:prstGeom prst="bentConnector3">
              <a:avLst>
                <a:gd name="adj1" fmla="val 64477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TextBox 12">
              <a:extLst>
                <a:ext uri="{FF2B5EF4-FFF2-40B4-BE49-F238E27FC236}">
                  <a16:creationId xmlns:a16="http://schemas.microsoft.com/office/drawing/2014/main" id="{48BC3203-F2CE-9580-EDBB-077CA0A2A6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79774" y="3458655"/>
              <a:ext cx="1540852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 dirty="0" err="1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トークン</a:t>
              </a:r>
              <a:endParaRPr lang="en-US" altLang="en-US" sz="12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  <a:p>
              <a:pPr algn="ctr" eaLnBrk="1" hangingPunct="1"/>
              <a:r>
                <a:rPr lang="en-US" altLang="en-US" sz="1200" dirty="0" err="1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発行</a:t>
              </a:r>
              <a:endParaRPr lang="en-US" altLang="en-US" sz="12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</p:txBody>
        </p:sp>
        <p:cxnSp>
          <p:nvCxnSpPr>
            <p:cNvPr id="33" name="直線矢印コネクタ 120">
              <a:extLst>
                <a:ext uri="{FF2B5EF4-FFF2-40B4-BE49-F238E27FC236}">
                  <a16:creationId xmlns:a16="http://schemas.microsoft.com/office/drawing/2014/main" id="{24AC5504-3162-46B2-F2B7-6EB27AC8A9EB}"/>
                </a:ext>
              </a:extLst>
            </p:cNvPr>
            <p:cNvCxnSpPr>
              <a:cxnSpLocks/>
            </p:cNvCxnSpPr>
            <p:nvPr/>
          </p:nvCxnSpPr>
          <p:spPr>
            <a:xfrm>
              <a:off x="2738694" y="2358435"/>
              <a:ext cx="2431641" cy="0"/>
            </a:xfrm>
            <a:prstGeom prst="straightConnector1">
              <a:avLst/>
            </a:prstGeom>
            <a:ln>
              <a:prstDash val="lgDash"/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4" name="TextBox 12">
              <a:extLst>
                <a:ext uri="{FF2B5EF4-FFF2-40B4-BE49-F238E27FC236}">
                  <a16:creationId xmlns:a16="http://schemas.microsoft.com/office/drawing/2014/main" id="{776859EA-3FEE-6735-86FA-6F361205AA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52126" y="2061699"/>
              <a:ext cx="1540852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 dirty="0" err="1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IDプロバイダとの連携</a:t>
              </a:r>
              <a:endParaRPr lang="en-US" altLang="en-US" sz="12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</p:txBody>
        </p:sp>
        <p:cxnSp>
          <p:nvCxnSpPr>
            <p:cNvPr id="35" name="カギ線コネクタ 51">
              <a:extLst>
                <a:ext uri="{FF2B5EF4-FFF2-40B4-BE49-F238E27FC236}">
                  <a16:creationId xmlns:a16="http://schemas.microsoft.com/office/drawing/2014/main" id="{28C20E0F-90AF-684A-EAF2-CC5B9294CF27}"/>
                </a:ext>
              </a:extLst>
            </p:cNvPr>
            <p:cNvCxnSpPr>
              <a:cxnSpLocks/>
              <a:stCxn id="25" idx="1"/>
              <a:endCxn id="7" idx="1"/>
            </p:cNvCxnSpPr>
            <p:nvPr/>
          </p:nvCxnSpPr>
          <p:spPr>
            <a:xfrm flipV="1">
              <a:off x="1859529" y="4246983"/>
              <a:ext cx="3310806" cy="890191"/>
            </a:xfrm>
            <a:prstGeom prst="bentConnector3">
              <a:avLst>
                <a:gd name="adj1" fmla="val 65157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6" name="TextBox 12">
              <a:extLst>
                <a:ext uri="{FF2B5EF4-FFF2-40B4-BE49-F238E27FC236}">
                  <a16:creationId xmlns:a16="http://schemas.microsoft.com/office/drawing/2014/main" id="{BD1D8EE1-915A-13A5-B5E6-52C2E16AF1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79774" y="5129943"/>
              <a:ext cx="1540852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 dirty="0" err="1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API呼び出し</a:t>
              </a:r>
              <a:endParaRPr lang="en-US" altLang="en-US" sz="12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  <a:p>
              <a:pPr algn="ctr" eaLnBrk="1" hangingPunct="1"/>
              <a:r>
                <a:rPr lang="en-US" altLang="en-US" sz="12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(</a:t>
              </a:r>
              <a:r>
                <a:rPr lang="en-US" altLang="en-US" sz="1200" dirty="0" err="1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トークン含む</a:t>
              </a:r>
              <a:r>
                <a:rPr lang="en-US" altLang="en-US" sz="12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)</a:t>
              </a:r>
            </a:p>
          </p:txBody>
        </p:sp>
        <p:sp>
          <p:nvSpPr>
            <p:cNvPr id="37" name="Rectangle 115">
              <a:extLst>
                <a:ext uri="{FF2B5EF4-FFF2-40B4-BE49-F238E27FC236}">
                  <a16:creationId xmlns:a16="http://schemas.microsoft.com/office/drawing/2014/main" id="{541EF745-6BE0-236A-F4B1-1C5035F8426D}"/>
                </a:ext>
              </a:extLst>
            </p:cNvPr>
            <p:cNvSpPr/>
            <p:nvPr/>
          </p:nvSpPr>
          <p:spPr>
            <a:xfrm>
              <a:off x="4675439" y="6102867"/>
              <a:ext cx="4378143" cy="1036667"/>
            </a:xfrm>
            <a:prstGeom prst="rect">
              <a:avLst/>
            </a:prstGeom>
            <a:noFill/>
            <a:ln w="15875">
              <a:solidFill>
                <a:srgbClr val="7D899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12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</p:txBody>
        </p:sp>
        <p:sp>
          <p:nvSpPr>
            <p:cNvPr id="38" name="TextBox 20">
              <a:extLst>
                <a:ext uri="{FF2B5EF4-FFF2-40B4-BE49-F238E27FC236}">
                  <a16:creationId xmlns:a16="http://schemas.microsoft.com/office/drawing/2014/main" id="{1239CFE8-E62E-B253-2EE7-4CE91F7A4C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99231" y="6301971"/>
              <a:ext cx="1750173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ja-JP" altLang="en-US" sz="160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連携機能</a:t>
              </a:r>
              <a:endPara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  <a:p>
              <a:r>
                <a:rPr lang="ja-JP" altLang="en-US" sz="1200">
                  <a:latin typeface="Meiryo UI" panose="020B0604030504040204" pitchFamily="34" charset="-128"/>
                  <a:ea typeface="Meiryo UI" panose="020B0604030504040204" pitchFamily="34" charset="-128"/>
                </a:rPr>
                <a:t>アプリケーションのトップ画面を表示</a:t>
              </a:r>
              <a:endParaRPr lang="ja-JP">
                <a:latin typeface="Meiryo UI" panose="020B0604030504040204" pitchFamily="34" charset="-128"/>
                <a:ea typeface="Meiryo UI" panose="020B0604030504040204" pitchFamily="34" charset="-128"/>
              </a:endParaRPr>
            </a:p>
          </p:txBody>
        </p:sp>
        <p:sp>
          <p:nvSpPr>
            <p:cNvPr id="39" name="TextBox 20">
              <a:extLst>
                <a:ext uri="{FF2B5EF4-FFF2-40B4-BE49-F238E27FC236}">
                  <a16:creationId xmlns:a16="http://schemas.microsoft.com/office/drawing/2014/main" id="{64A475A5-B2D0-5177-17D4-576D738233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69325" y="6220641"/>
              <a:ext cx="258968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ja-JP" altLang="en-US" sz="12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例</a:t>
              </a:r>
              <a:endParaRPr lang="en-US" altLang="ja-JP" sz="12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  <a:p>
              <a:pPr marL="285750" indent="-285750" eaLnBrk="1" hangingPunct="1">
                <a:buFont typeface="Arial" panose="020B0604020202020204" pitchFamily="34" charset="0"/>
                <a:buChar char="•"/>
              </a:pPr>
              <a:r>
                <a:rPr lang="ja-JP" altLang="en-US" sz="12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コンテンツ管理</a:t>
              </a:r>
              <a:r>
                <a:rPr lang="en-US" altLang="ja-JP" sz="12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_</a:t>
              </a:r>
              <a:r>
                <a:rPr lang="en" altLang="ja-JP" sz="12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Web</a:t>
              </a:r>
              <a:r>
                <a:rPr lang="ja-JP" altLang="en-US" sz="120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ページ</a:t>
              </a:r>
              <a:br>
                <a:rPr lang="en-US" altLang="ja-JP" sz="120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</a:br>
              <a:r>
                <a:rPr lang="en-US" altLang="ja-JP" sz="12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(</a:t>
              </a:r>
              <a:r>
                <a:rPr lang="ja-JP" altLang="en-US" sz="120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静的コンテンツ</a:t>
              </a:r>
              <a:r>
                <a:rPr lang="en-US" altLang="ja-JP" sz="12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)</a:t>
              </a:r>
              <a:r>
                <a:rPr lang="ja-JP" altLang="en-US" sz="120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公開機能</a:t>
              </a:r>
              <a:endParaRPr lang="en-US" altLang="ja-JP" sz="12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</p:txBody>
        </p:sp>
        <p:cxnSp>
          <p:nvCxnSpPr>
            <p:cNvPr id="40" name="カギ線コネクタ 63">
              <a:extLst>
                <a:ext uri="{FF2B5EF4-FFF2-40B4-BE49-F238E27FC236}">
                  <a16:creationId xmlns:a16="http://schemas.microsoft.com/office/drawing/2014/main" id="{E7406061-9A88-99DB-62D6-B4A026CD26F4}"/>
                </a:ext>
              </a:extLst>
            </p:cNvPr>
            <p:cNvCxnSpPr>
              <a:cxnSpLocks/>
              <a:stCxn id="24" idx="2"/>
              <a:endCxn id="37" idx="1"/>
            </p:cNvCxnSpPr>
            <p:nvPr/>
          </p:nvCxnSpPr>
          <p:spPr>
            <a:xfrm rot="16200000" flipH="1">
              <a:off x="2756303" y="4702065"/>
              <a:ext cx="787412" cy="3050860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41" name="Graphic 10">
              <a:extLst>
                <a:ext uri="{FF2B5EF4-FFF2-40B4-BE49-F238E27FC236}">
                  <a16:creationId xmlns:a16="http://schemas.microsoft.com/office/drawing/2014/main" id="{ED33427A-EB74-A34A-BCA7-0EE5B67F21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/>
          </p:blipFill>
          <p:spPr bwMode="auto">
            <a:xfrm>
              <a:off x="7885247" y="3973121"/>
              <a:ext cx="548640" cy="548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TextBox 20">
              <a:extLst>
                <a:ext uri="{FF2B5EF4-FFF2-40B4-BE49-F238E27FC236}">
                  <a16:creationId xmlns:a16="http://schemas.microsoft.com/office/drawing/2014/main" id="{38C4856B-3F50-5F81-2051-9D0E1B69C2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13392" y="4534166"/>
              <a:ext cx="2292350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0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AWS Lambda</a:t>
              </a:r>
            </a:p>
            <a:p>
              <a:pPr algn="ctr" eaLnBrk="1" hangingPunct="1"/>
              <a:r>
                <a:rPr lang="ja-JP" altLang="en-US" sz="100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ユーザ情報</a:t>
              </a:r>
              <a:endPara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  <a:p>
              <a:pPr algn="ctr" eaLnBrk="1" hangingPunct="1"/>
              <a:r>
                <a:rPr lang="ja-JP" altLang="en-US" sz="100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管理関数</a:t>
              </a:r>
              <a:endParaRPr lang="en-US" altLang="en-US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</p:txBody>
        </p:sp>
        <p:sp>
          <p:nvSpPr>
            <p:cNvPr id="43" name="TextBox 9">
              <a:extLst>
                <a:ext uri="{FF2B5EF4-FFF2-40B4-BE49-F238E27FC236}">
                  <a16:creationId xmlns:a16="http://schemas.microsoft.com/office/drawing/2014/main" id="{0233C6F5-81F8-C737-5E2F-CA240396E0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34908" y="4527634"/>
              <a:ext cx="2243137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0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Amazon </a:t>
              </a:r>
              <a:r>
                <a:rPr lang="en-US" altLang="en-US" sz="1000" dirty="0" err="1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DocumentDB</a:t>
              </a:r>
              <a:endParaRPr lang="en-US" altLang="en-US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  <a:p>
              <a:pPr algn="ctr" eaLnBrk="1" hangingPunct="1"/>
              <a:r>
                <a:rPr lang="ja-JP" altLang="en-US" sz="100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ユーザ情報保管</a:t>
              </a:r>
              <a:endPara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  <a:p>
              <a:pPr algn="ctr" eaLnBrk="1" hangingPunct="1"/>
              <a:r>
                <a:rPr lang="ja-JP" altLang="en-US" sz="10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データベース</a:t>
              </a:r>
              <a:endParaRPr lang="en-US" altLang="en-US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</p:txBody>
        </p:sp>
        <p:cxnSp>
          <p:nvCxnSpPr>
            <p:cNvPr id="44" name="直線矢印コネクタ 120">
              <a:extLst>
                <a:ext uri="{FF2B5EF4-FFF2-40B4-BE49-F238E27FC236}">
                  <a16:creationId xmlns:a16="http://schemas.microsoft.com/office/drawing/2014/main" id="{15774094-545B-0067-8382-DFE058F182E9}"/>
                </a:ext>
              </a:extLst>
            </p:cNvPr>
            <p:cNvCxnSpPr>
              <a:cxnSpLocks/>
              <a:stCxn id="41" idx="3"/>
            </p:cNvCxnSpPr>
            <p:nvPr/>
          </p:nvCxnSpPr>
          <p:spPr>
            <a:xfrm flipV="1">
              <a:off x="8433887" y="4242857"/>
              <a:ext cx="1119775" cy="458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5" name="Rectangle 86">
              <a:extLst>
                <a:ext uri="{FF2B5EF4-FFF2-40B4-BE49-F238E27FC236}">
                  <a16:creationId xmlns:a16="http://schemas.microsoft.com/office/drawing/2014/main" id="{803D9BB1-FEBC-6FC9-EE44-F4FC1377278A}"/>
                </a:ext>
              </a:extLst>
            </p:cNvPr>
            <p:cNvSpPr/>
            <p:nvPr/>
          </p:nvSpPr>
          <p:spPr>
            <a:xfrm>
              <a:off x="7404772" y="3486643"/>
              <a:ext cx="3106047" cy="1730101"/>
            </a:xfrm>
            <a:prstGeom prst="rect">
              <a:avLst/>
            </a:prstGeom>
            <a:noFill/>
            <a:ln w="15875">
              <a:solidFill>
                <a:srgbClr val="8C4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2920" tIns="9144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ln w="0"/>
                  <a:solidFill>
                    <a:schemeClr val="tx1"/>
                  </a:solidFill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Virtual private cloud (VPC)</a:t>
              </a:r>
            </a:p>
          </p:txBody>
        </p:sp>
        <p:pic>
          <p:nvPicPr>
            <p:cNvPr id="46" name="Graphic 87">
              <a:extLst>
                <a:ext uri="{FF2B5EF4-FFF2-40B4-BE49-F238E27FC236}">
                  <a16:creationId xmlns:a16="http://schemas.microsoft.com/office/drawing/2014/main" id="{3EFFC5DA-E22F-E454-F08E-44812045F0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/>
          </p:blipFill>
          <p:spPr>
            <a:xfrm>
              <a:off x="7404770" y="3496378"/>
              <a:ext cx="381000" cy="381000"/>
            </a:xfrm>
            <a:prstGeom prst="rect">
              <a:avLst/>
            </a:prstGeom>
          </p:spPr>
        </p:pic>
        <p:cxnSp>
          <p:nvCxnSpPr>
            <p:cNvPr id="47" name="カギ線コネクタ 93">
              <a:extLst>
                <a:ext uri="{FF2B5EF4-FFF2-40B4-BE49-F238E27FC236}">
                  <a16:creationId xmlns:a16="http://schemas.microsoft.com/office/drawing/2014/main" id="{1765F6DD-4202-AD74-E13C-7D6ED1DC0A8E}"/>
                </a:ext>
              </a:extLst>
            </p:cNvPr>
            <p:cNvCxnSpPr>
              <a:cxnSpLocks/>
              <a:stCxn id="7" idx="3"/>
              <a:endCxn id="41" idx="1"/>
            </p:cNvCxnSpPr>
            <p:nvPr/>
          </p:nvCxnSpPr>
          <p:spPr>
            <a:xfrm>
              <a:off x="5718975" y="4246983"/>
              <a:ext cx="2166272" cy="458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50" name="Graphic 18">
              <a:extLst>
                <a:ext uri="{FF2B5EF4-FFF2-40B4-BE49-F238E27FC236}">
                  <a16:creationId xmlns:a16="http://schemas.microsoft.com/office/drawing/2014/main" id="{7CD69B83-3106-7100-9CD5-BF90D88998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/>
          </p:blipFill>
          <p:spPr bwMode="auto">
            <a:xfrm>
              <a:off x="9553662" y="3986966"/>
              <a:ext cx="547200" cy="54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" name="TextBox 12">
              <a:extLst>
                <a:ext uri="{FF2B5EF4-FFF2-40B4-BE49-F238E27FC236}">
                  <a16:creationId xmlns:a16="http://schemas.microsoft.com/office/drawing/2014/main" id="{FB35618A-7513-5F0F-1901-A79D24D788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56903" y="1941846"/>
              <a:ext cx="1540852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 dirty="0" err="1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トークンの有効性</a:t>
              </a:r>
              <a:endParaRPr lang="en-US" altLang="en-US" sz="12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  <a:p>
              <a:pPr algn="ctr" eaLnBrk="1" hangingPunct="1"/>
              <a:r>
                <a:rPr lang="en-US" altLang="en-US" sz="1200" dirty="0" err="1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確認</a:t>
              </a:r>
              <a:endParaRPr lang="en-US" altLang="en-US" sz="12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9880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72673991-03FC-BF42-D552-54E336873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/>
              <a:t>5-2-1-1</a:t>
            </a:r>
            <a:r>
              <a:rPr kumimoji="1" lang="en-US" altLang="ja-JP" dirty="0"/>
              <a:t>. </a:t>
            </a:r>
            <a:r>
              <a:rPr kumimoji="1" lang="ja-JP" altLang="en-US" dirty="0"/>
              <a:t>利用者認証</a:t>
            </a:r>
            <a:r>
              <a:rPr kumimoji="1" lang="en-US" altLang="ja-JP" dirty="0"/>
              <a:t>_</a:t>
            </a:r>
            <a:r>
              <a:rPr kumimoji="1" lang="ja-JP" altLang="en-US" dirty="0"/>
              <a:t>ユーザ認証機能（国民向け）</a:t>
            </a:r>
            <a:br>
              <a:rPr kumimoji="1" lang="en-US" altLang="ja-JP" dirty="0"/>
            </a:br>
            <a:r>
              <a:rPr kumimoji="1" lang="ja-JP" altLang="en-US" sz="3600" dirty="0"/>
              <a:t>（パターン</a:t>
            </a:r>
            <a:r>
              <a:rPr kumimoji="1" lang="en-US" altLang="ja-JP" sz="3600" dirty="0"/>
              <a:t>4 </a:t>
            </a:r>
            <a:r>
              <a:rPr kumimoji="1" lang="ja-JP" altLang="en-US" sz="3600" dirty="0"/>
              <a:t>小規模システム向け）</a:t>
            </a: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9F24CFB3-905B-BFE1-B150-2F24B5BEABB1}"/>
              </a:ext>
            </a:extLst>
          </p:cNvPr>
          <p:cNvGrpSpPr/>
          <p:nvPr/>
        </p:nvGrpSpPr>
        <p:grpSpPr>
          <a:xfrm>
            <a:off x="4055921" y="2374330"/>
            <a:ext cx="9888820" cy="6431766"/>
            <a:chOff x="1292172" y="1017247"/>
            <a:chExt cx="9888820" cy="6431766"/>
          </a:xfrm>
        </p:grpSpPr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9455C6E4-D8D2-3F68-1583-F8DAB9554861}"/>
                </a:ext>
              </a:extLst>
            </p:cNvPr>
            <p:cNvSpPr/>
            <p:nvPr/>
          </p:nvSpPr>
          <p:spPr>
            <a:xfrm>
              <a:off x="4675439" y="1657403"/>
              <a:ext cx="2375053" cy="4315787"/>
            </a:xfrm>
            <a:prstGeom prst="rect">
              <a:avLst/>
            </a:prstGeom>
            <a:solidFill>
              <a:srgbClr val="45DAFF">
                <a:alpha val="30196"/>
              </a:srgbClr>
            </a:solidFill>
            <a:ln w="28575">
              <a:noFill/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/>
              <a:endParaRPr kumimoji="1" lang="en-US" altLang="ja-JP" sz="16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endParaRPr>
            </a:p>
          </p:txBody>
        </p:sp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6AB9FF8A-7D1D-E8F6-D26A-FDA33710ED35}"/>
                </a:ext>
              </a:extLst>
            </p:cNvPr>
            <p:cNvSpPr/>
            <p:nvPr/>
          </p:nvSpPr>
          <p:spPr>
            <a:xfrm>
              <a:off x="7050493" y="3201460"/>
              <a:ext cx="3990925" cy="2182021"/>
            </a:xfrm>
            <a:prstGeom prst="rect">
              <a:avLst/>
            </a:prstGeom>
            <a:solidFill>
              <a:srgbClr val="45DAFF">
                <a:alpha val="30196"/>
              </a:srgbClr>
            </a:solidFill>
            <a:ln w="28575">
              <a:noFill/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/>
              <a:r>
                <a:rPr kumimoji="1" lang="ja-JP" altLang="en-US" sz="1600" dirty="0">
                  <a:solidFill>
                    <a:schemeClr val="tx1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利用者認証</a:t>
              </a:r>
              <a:r>
                <a:rPr kumimoji="1" lang="en-US" altLang="ja-JP" sz="1600" dirty="0">
                  <a:solidFill>
                    <a:schemeClr val="tx1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_</a:t>
              </a:r>
              <a:r>
                <a:rPr kumimoji="1" lang="ja-JP" altLang="en-US" sz="1600" dirty="0">
                  <a:solidFill>
                    <a:schemeClr val="tx1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ユーザ認証機能（国民向け）</a:t>
              </a:r>
              <a:endParaRPr kumimoji="1" lang="en-US" altLang="ja-JP" sz="16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endParaRPr>
            </a:p>
          </p:txBody>
        </p:sp>
        <p:sp>
          <p:nvSpPr>
            <p:cNvPr id="6" name="TextBox 9">
              <a:extLst>
                <a:ext uri="{FF2B5EF4-FFF2-40B4-BE49-F238E27FC236}">
                  <a16:creationId xmlns:a16="http://schemas.microsoft.com/office/drawing/2014/main" id="{6884E9BF-E422-2164-BB91-CE0E324C35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3087" y="4516719"/>
              <a:ext cx="224313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0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Amazon API Gateway</a:t>
              </a:r>
            </a:p>
            <a:p>
              <a:pPr algn="ctr" eaLnBrk="1" hangingPunct="1"/>
              <a:r>
                <a:rPr lang="ja-JP" altLang="en-US" sz="10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バックエンド</a:t>
              </a:r>
              <a:r>
                <a:rPr lang="en-US" altLang="ja-JP" sz="10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API</a:t>
              </a:r>
              <a:endParaRPr lang="en-US" altLang="en-US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</p:txBody>
        </p:sp>
        <p:sp>
          <p:nvSpPr>
            <p:cNvPr id="7" name="Rectangle 78">
              <a:extLst>
                <a:ext uri="{FF2B5EF4-FFF2-40B4-BE49-F238E27FC236}">
                  <a16:creationId xmlns:a16="http://schemas.microsoft.com/office/drawing/2014/main" id="{4C3E0514-6F93-5D66-F012-0D6DBAE655AB}"/>
                </a:ext>
              </a:extLst>
            </p:cNvPr>
            <p:cNvSpPr/>
            <p:nvPr/>
          </p:nvSpPr>
          <p:spPr>
            <a:xfrm>
              <a:off x="4349628" y="1018836"/>
              <a:ext cx="6831364" cy="6430177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2920" tIns="9144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chemeClr val="tx1"/>
                  </a:solidFill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AWS Cloud</a:t>
              </a:r>
            </a:p>
          </p:txBody>
        </p:sp>
        <p:pic>
          <p:nvPicPr>
            <p:cNvPr id="8" name="Graphic 79">
              <a:extLst>
                <a:ext uri="{FF2B5EF4-FFF2-40B4-BE49-F238E27FC236}">
                  <a16:creationId xmlns:a16="http://schemas.microsoft.com/office/drawing/2014/main" id="{03193395-CA32-DF1F-DEFD-826FCC60DB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4349629" y="1017247"/>
              <a:ext cx="381000" cy="381000"/>
            </a:xfrm>
            <a:prstGeom prst="rect">
              <a:avLst/>
            </a:prstGeom>
          </p:spPr>
        </p:pic>
        <p:sp>
          <p:nvSpPr>
            <p:cNvPr id="9" name="TextBox 12">
              <a:extLst>
                <a:ext uri="{FF2B5EF4-FFF2-40B4-BE49-F238E27FC236}">
                  <a16:creationId xmlns:a16="http://schemas.microsoft.com/office/drawing/2014/main" id="{D5811AA7-62DE-B315-817A-E015F8E5E1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2172" y="2665756"/>
              <a:ext cx="664814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 dirty="0" err="1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利用者</a:t>
              </a:r>
              <a:endParaRPr lang="en-US" altLang="en-US" sz="12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  <a:p>
              <a:pPr algn="ctr" eaLnBrk="1" hangingPunct="1"/>
              <a:r>
                <a:rPr lang="en-US" altLang="en-US" sz="12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(</a:t>
              </a:r>
              <a:r>
                <a:rPr lang="en-US" altLang="en-US" sz="1200" dirty="0" err="1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国民</a:t>
              </a:r>
              <a:r>
                <a:rPr lang="en-US" altLang="en-US" sz="12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)</a:t>
              </a:r>
            </a:p>
          </p:txBody>
        </p:sp>
        <p:pic>
          <p:nvPicPr>
            <p:cNvPr id="10" name="Graphic 23">
              <a:extLst>
                <a:ext uri="{FF2B5EF4-FFF2-40B4-BE49-F238E27FC236}">
                  <a16:creationId xmlns:a16="http://schemas.microsoft.com/office/drawing/2014/main" id="{F9EE4AA3-3DD3-BA39-D5C0-8BA41ACB86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 bwMode="auto">
            <a:xfrm flipH="1">
              <a:off x="1389629" y="2227778"/>
              <a:ext cx="469900" cy="469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12">
              <a:extLst>
                <a:ext uri="{FF2B5EF4-FFF2-40B4-BE49-F238E27FC236}">
                  <a16:creationId xmlns:a16="http://schemas.microsoft.com/office/drawing/2014/main" id="{8E8CD1D1-9109-7D93-A426-C8990705A3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05872" y="1672320"/>
              <a:ext cx="1540852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 dirty="0" err="1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ログイン</a:t>
              </a:r>
              <a:endParaRPr lang="en-US" altLang="en-US" sz="12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  <a:p>
              <a:pPr algn="ctr" eaLnBrk="1" hangingPunct="1"/>
              <a:r>
                <a:rPr lang="en-US" altLang="en-US" sz="12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(</a:t>
              </a:r>
              <a:r>
                <a:rPr lang="en-US" altLang="en-US" sz="1200" dirty="0" err="1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ID&amp;パスワードを</a:t>
              </a:r>
              <a:endParaRPr lang="en-US" altLang="en-US" sz="12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  <a:p>
              <a:pPr algn="ctr" eaLnBrk="1" hangingPunct="1"/>
              <a:r>
                <a:rPr lang="en-US" altLang="en-US" sz="1200" dirty="0" err="1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入力</a:t>
              </a:r>
              <a:r>
                <a:rPr lang="en-US" altLang="en-US" sz="12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)</a:t>
              </a:r>
            </a:p>
          </p:txBody>
        </p:sp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FE69C52D-35A8-0636-FE13-C37DD99395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79774" y="2563472"/>
              <a:ext cx="1540852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 dirty="0" err="1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トークン</a:t>
              </a:r>
              <a:endParaRPr lang="en-US" altLang="en-US" sz="12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  <a:p>
              <a:pPr algn="ctr" eaLnBrk="1" hangingPunct="1"/>
              <a:r>
                <a:rPr lang="en-US" altLang="en-US" sz="1200" dirty="0" err="1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発行</a:t>
              </a:r>
              <a:endParaRPr lang="en-US" altLang="en-US" sz="12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6F2A7AC-5D6D-1664-8AD2-CC41BF0239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0067" y="3785318"/>
              <a:ext cx="1540852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 dirty="0" err="1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API呼び出し</a:t>
              </a:r>
              <a:endParaRPr lang="en-US" altLang="en-US" sz="12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  <a:p>
              <a:pPr algn="ctr" eaLnBrk="1" hangingPunct="1"/>
              <a:r>
                <a:rPr lang="en-US" altLang="en-US" sz="12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(</a:t>
              </a:r>
              <a:r>
                <a:rPr lang="en-US" altLang="en-US" sz="1200" dirty="0" err="1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トークン含む</a:t>
              </a:r>
              <a:r>
                <a:rPr lang="en-US" altLang="en-US" sz="12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)</a:t>
              </a:r>
            </a:p>
          </p:txBody>
        </p:sp>
        <p:sp>
          <p:nvSpPr>
            <p:cNvPr id="14" name="Rectangle 115">
              <a:extLst>
                <a:ext uri="{FF2B5EF4-FFF2-40B4-BE49-F238E27FC236}">
                  <a16:creationId xmlns:a16="http://schemas.microsoft.com/office/drawing/2014/main" id="{18A89F2B-1206-21D2-19FE-D74D87882301}"/>
                </a:ext>
              </a:extLst>
            </p:cNvPr>
            <p:cNvSpPr/>
            <p:nvPr/>
          </p:nvSpPr>
          <p:spPr>
            <a:xfrm>
              <a:off x="4586827" y="6102867"/>
              <a:ext cx="4378143" cy="1036667"/>
            </a:xfrm>
            <a:prstGeom prst="rect">
              <a:avLst/>
            </a:prstGeom>
            <a:noFill/>
            <a:ln w="15875">
              <a:solidFill>
                <a:srgbClr val="7D899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12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</p:txBody>
        </p:sp>
        <p:sp>
          <p:nvSpPr>
            <p:cNvPr id="15" name="TextBox 20">
              <a:extLst>
                <a:ext uri="{FF2B5EF4-FFF2-40B4-BE49-F238E27FC236}">
                  <a16:creationId xmlns:a16="http://schemas.microsoft.com/office/drawing/2014/main" id="{93E1363F-3945-C841-66DB-0F5A3F53DD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10619" y="6301971"/>
              <a:ext cx="1750173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ja-JP" altLang="en-US" sz="160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連携機能</a:t>
              </a:r>
              <a:endPara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  <a:p>
              <a:r>
                <a:rPr lang="ja-JP" altLang="en-US" sz="1200">
                  <a:latin typeface="Meiryo UI" panose="020B0604030504040204" pitchFamily="34" charset="-128"/>
                  <a:ea typeface="Meiryo UI" panose="020B0604030504040204" pitchFamily="34" charset="-128"/>
                </a:rPr>
                <a:t>アプリケーションのトップ画面を表示</a:t>
              </a:r>
              <a:endParaRPr lang="ja-JP">
                <a:latin typeface="Meiryo UI" panose="020B0604030504040204" pitchFamily="34" charset="-128"/>
                <a:ea typeface="Meiryo UI" panose="020B0604030504040204" pitchFamily="34" charset="-128"/>
              </a:endParaRPr>
            </a:p>
          </p:txBody>
        </p:sp>
        <p:sp>
          <p:nvSpPr>
            <p:cNvPr id="16" name="TextBox 20">
              <a:extLst>
                <a:ext uri="{FF2B5EF4-FFF2-40B4-BE49-F238E27FC236}">
                  <a16:creationId xmlns:a16="http://schemas.microsoft.com/office/drawing/2014/main" id="{C608F997-D5E3-A616-C9C1-45797E0168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80713" y="6220641"/>
              <a:ext cx="258968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ja-JP" altLang="en-US" sz="12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例</a:t>
              </a:r>
              <a:endParaRPr lang="en-US" altLang="ja-JP" sz="12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  <a:p>
              <a:pPr marL="285750" indent="-285750" eaLnBrk="1" hangingPunct="1">
                <a:buFont typeface="Arial" panose="020B0604020202020204" pitchFamily="34" charset="0"/>
                <a:buChar char="•"/>
              </a:pPr>
              <a:r>
                <a:rPr lang="ja-JP" altLang="en-US" sz="12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コンテンツ管理</a:t>
              </a:r>
              <a:r>
                <a:rPr lang="en-US" altLang="ja-JP" sz="12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_</a:t>
              </a:r>
              <a:r>
                <a:rPr lang="en" altLang="ja-JP" sz="12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Web</a:t>
              </a:r>
              <a:r>
                <a:rPr lang="ja-JP" altLang="en-US" sz="120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ページ</a:t>
              </a:r>
              <a:br>
                <a:rPr lang="en-US" altLang="ja-JP" sz="120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</a:br>
              <a:r>
                <a:rPr lang="en-US" altLang="ja-JP" sz="12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(</a:t>
              </a:r>
              <a:r>
                <a:rPr lang="ja-JP" altLang="en-US" sz="120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静的コンテンツ</a:t>
              </a:r>
              <a:r>
                <a:rPr lang="en-US" altLang="ja-JP" sz="12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)</a:t>
              </a:r>
              <a:r>
                <a:rPr lang="ja-JP" altLang="en-US" sz="120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公開機能</a:t>
              </a:r>
              <a:endParaRPr lang="en-US" altLang="ja-JP" sz="12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</p:txBody>
        </p:sp>
        <p:cxnSp>
          <p:nvCxnSpPr>
            <p:cNvPr id="17" name="カギ線コネクタ 63">
              <a:extLst>
                <a:ext uri="{FF2B5EF4-FFF2-40B4-BE49-F238E27FC236}">
                  <a16:creationId xmlns:a16="http://schemas.microsoft.com/office/drawing/2014/main" id="{EA1B0EA9-4AF3-F9C3-47B7-4C13038A7859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1302952" y="3348881"/>
              <a:ext cx="3493780" cy="3050860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直線矢印コネクタ 120">
              <a:extLst>
                <a:ext uri="{FF2B5EF4-FFF2-40B4-BE49-F238E27FC236}">
                  <a16:creationId xmlns:a16="http://schemas.microsoft.com/office/drawing/2014/main" id="{742A659C-5B5C-1E18-6A28-82E42157ADA1}"/>
                </a:ext>
              </a:extLst>
            </p:cNvPr>
            <p:cNvCxnSpPr>
              <a:cxnSpLocks/>
            </p:cNvCxnSpPr>
            <p:nvPr/>
          </p:nvCxnSpPr>
          <p:spPr>
            <a:xfrm>
              <a:off x="1859529" y="2318651"/>
              <a:ext cx="3311526" cy="944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直線矢印コネクタ 120">
              <a:extLst>
                <a:ext uri="{FF2B5EF4-FFF2-40B4-BE49-F238E27FC236}">
                  <a16:creationId xmlns:a16="http://schemas.microsoft.com/office/drawing/2014/main" id="{4AA5A2F3-62B5-9126-9AA8-CE65C08864C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59529" y="2562131"/>
              <a:ext cx="3311526" cy="944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カギ線コネクタ 25">
              <a:extLst>
                <a:ext uri="{FF2B5EF4-FFF2-40B4-BE49-F238E27FC236}">
                  <a16:creationId xmlns:a16="http://schemas.microsoft.com/office/drawing/2014/main" id="{26A73869-6DAA-4289-0683-F24EF79BCB9D}"/>
                </a:ext>
              </a:extLst>
            </p:cNvPr>
            <p:cNvCxnSpPr>
              <a:cxnSpLocks/>
              <a:stCxn id="9" idx="2"/>
            </p:cNvCxnSpPr>
            <p:nvPr/>
          </p:nvCxnSpPr>
          <p:spPr>
            <a:xfrm rot="16200000" flipH="1">
              <a:off x="2837676" y="1914324"/>
              <a:ext cx="1119562" cy="3545756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22" name="Graphic 17">
              <a:extLst>
                <a:ext uri="{FF2B5EF4-FFF2-40B4-BE49-F238E27FC236}">
                  <a16:creationId xmlns:a16="http://schemas.microsoft.com/office/drawing/2014/main" id="{FD50267B-70DA-3737-2736-258B1A33FF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 bwMode="auto">
            <a:xfrm>
              <a:off x="5170335" y="3972663"/>
              <a:ext cx="548640" cy="548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Graphic 8">
              <a:extLst>
                <a:ext uri="{FF2B5EF4-FFF2-40B4-BE49-F238E27FC236}">
                  <a16:creationId xmlns:a16="http://schemas.microsoft.com/office/drawing/2014/main" id="{C334162E-FAB5-A9B7-936F-743141C5C0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/>
          </p:blipFill>
          <p:spPr bwMode="auto">
            <a:xfrm>
              <a:off x="5261775" y="5185700"/>
              <a:ext cx="365760" cy="365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TextBox 11">
              <a:extLst>
                <a:ext uri="{FF2B5EF4-FFF2-40B4-BE49-F238E27FC236}">
                  <a16:creationId xmlns:a16="http://schemas.microsoft.com/office/drawing/2014/main" id="{BE045918-6765-3846-9BFF-2472ED2559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10102" y="5529231"/>
              <a:ext cx="86910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8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AWS WAF</a:t>
              </a:r>
            </a:p>
            <a:p>
              <a:pPr algn="ctr" eaLnBrk="1" hangingPunct="1"/>
              <a:r>
                <a:rPr lang="en-US" altLang="en-US" sz="8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API</a:t>
              </a:r>
              <a:r>
                <a:rPr lang="ja-JP" altLang="en-US" sz="8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保護</a:t>
              </a:r>
              <a:endParaRPr lang="en-US" altLang="ja-JP" sz="8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</p:txBody>
        </p:sp>
        <p:cxnSp>
          <p:nvCxnSpPr>
            <p:cNvPr id="25" name="直線矢印コネクタ 120">
              <a:extLst>
                <a:ext uri="{FF2B5EF4-FFF2-40B4-BE49-F238E27FC236}">
                  <a16:creationId xmlns:a16="http://schemas.microsoft.com/office/drawing/2014/main" id="{4DDFEFF3-B2DF-4CE7-AE48-BA523B71FAAC}"/>
                </a:ext>
              </a:extLst>
            </p:cNvPr>
            <p:cNvCxnSpPr>
              <a:cxnSpLocks/>
              <a:stCxn id="23" idx="0"/>
            </p:cNvCxnSpPr>
            <p:nvPr/>
          </p:nvCxnSpPr>
          <p:spPr>
            <a:xfrm flipV="1">
              <a:off x="5444655" y="4916829"/>
              <a:ext cx="1" cy="26887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26" name="Graphic 17">
              <a:extLst>
                <a:ext uri="{FF2B5EF4-FFF2-40B4-BE49-F238E27FC236}">
                  <a16:creationId xmlns:a16="http://schemas.microsoft.com/office/drawing/2014/main" id="{20D1047C-03A5-4642-3897-E3E4F30D6D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/>
          </p:blipFill>
          <p:spPr bwMode="auto">
            <a:xfrm>
              <a:off x="5171055" y="2198569"/>
              <a:ext cx="547200" cy="54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TextBox 9">
              <a:extLst>
                <a:ext uri="{FF2B5EF4-FFF2-40B4-BE49-F238E27FC236}">
                  <a16:creationId xmlns:a16="http://schemas.microsoft.com/office/drawing/2014/main" id="{D4AD82E8-0075-6BBE-6131-751166C964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4217" y="2743338"/>
              <a:ext cx="1280877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0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Amazon Cognito</a:t>
              </a:r>
            </a:p>
            <a:p>
              <a:pPr algn="ctr" eaLnBrk="1" hangingPunct="1"/>
              <a:r>
                <a:rPr lang="en-US" altLang="en-US" sz="10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(</a:t>
              </a:r>
              <a:r>
                <a:rPr lang="en-US" altLang="en-US" sz="1000" dirty="0" err="1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ユーザプール</a:t>
              </a:r>
              <a:r>
                <a:rPr lang="en-US" altLang="en-US" sz="10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)</a:t>
              </a:r>
            </a:p>
            <a:p>
              <a:pPr algn="ctr" eaLnBrk="1" hangingPunct="1"/>
              <a:r>
                <a:rPr lang="en-US" altLang="en-US" sz="1000" dirty="0" err="1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ユーザ管理</a:t>
              </a:r>
              <a:endParaRPr lang="en-US" altLang="en-US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</p:txBody>
        </p:sp>
        <p:cxnSp>
          <p:nvCxnSpPr>
            <p:cNvPr id="28" name="直線矢印コネクタ 120">
              <a:extLst>
                <a:ext uri="{FF2B5EF4-FFF2-40B4-BE49-F238E27FC236}">
                  <a16:creationId xmlns:a16="http://schemas.microsoft.com/office/drawing/2014/main" id="{C2E4AC7B-390E-074A-68A4-7F5152B01B5C}"/>
                </a:ext>
              </a:extLst>
            </p:cNvPr>
            <p:cNvCxnSpPr>
              <a:cxnSpLocks/>
              <a:stCxn id="22" idx="0"/>
              <a:endCxn id="27" idx="2"/>
            </p:cNvCxnSpPr>
            <p:nvPr/>
          </p:nvCxnSpPr>
          <p:spPr>
            <a:xfrm flipV="1">
              <a:off x="5444655" y="3297336"/>
              <a:ext cx="1" cy="67532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TextBox 12">
              <a:extLst>
                <a:ext uri="{FF2B5EF4-FFF2-40B4-BE49-F238E27FC236}">
                  <a16:creationId xmlns:a16="http://schemas.microsoft.com/office/drawing/2014/main" id="{C0326E8B-584F-978D-00CF-7FE001986E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70501" y="3417992"/>
              <a:ext cx="1540852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 dirty="0" err="1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トークンの有効性</a:t>
              </a:r>
              <a:endParaRPr lang="en-US" altLang="en-US" sz="12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  <a:p>
              <a:pPr algn="ctr" eaLnBrk="1" hangingPunct="1"/>
              <a:r>
                <a:rPr lang="en-US" altLang="en-US" sz="1200" dirty="0" err="1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確認</a:t>
              </a:r>
              <a:endParaRPr lang="en-US" altLang="en-US" sz="12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</p:txBody>
        </p:sp>
        <p:sp>
          <p:nvSpPr>
            <p:cNvPr id="30" name="Rectangle 115">
              <a:extLst>
                <a:ext uri="{FF2B5EF4-FFF2-40B4-BE49-F238E27FC236}">
                  <a16:creationId xmlns:a16="http://schemas.microsoft.com/office/drawing/2014/main" id="{45CDB952-FE65-BAF1-F353-5F25DE437926}"/>
                </a:ext>
              </a:extLst>
            </p:cNvPr>
            <p:cNvSpPr/>
            <p:nvPr/>
          </p:nvSpPr>
          <p:spPr>
            <a:xfrm>
              <a:off x="7407263" y="1822378"/>
              <a:ext cx="3103555" cy="1297010"/>
            </a:xfrm>
            <a:prstGeom prst="rect">
              <a:avLst/>
            </a:prstGeom>
            <a:noFill/>
            <a:ln w="15875">
              <a:solidFill>
                <a:srgbClr val="7D899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12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1" name="TextBox 20">
              <a:extLst>
                <a:ext uri="{FF2B5EF4-FFF2-40B4-BE49-F238E27FC236}">
                  <a16:creationId xmlns:a16="http://schemas.microsoft.com/office/drawing/2014/main" id="{EF7862C0-F1F9-E2CD-5191-6578A72C7A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2195" y="1872012"/>
              <a:ext cx="144254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ja-JP" altLang="en-US" sz="160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連携機能</a:t>
              </a:r>
              <a:endPara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2" name="TextBox 20">
              <a:extLst>
                <a:ext uri="{FF2B5EF4-FFF2-40B4-BE49-F238E27FC236}">
                  <a16:creationId xmlns:a16="http://schemas.microsoft.com/office/drawing/2014/main" id="{4594D829-D670-3F3B-717A-BD7DAE35C9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2194" y="2131479"/>
              <a:ext cx="2888624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ja-JP" sz="1200" dirty="0" err="1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WebAPI</a:t>
              </a:r>
              <a:r>
                <a:rPr lang="ja-JP" altLang="en-US" sz="120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を提供する他の機能ブロック</a:t>
              </a:r>
              <a:endParaRPr lang="en-US" altLang="ja-JP" sz="12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endParaRPr>
            </a:p>
            <a:p>
              <a:pPr eaLnBrk="1" hangingPunct="1"/>
              <a:endParaRPr lang="en-US" altLang="ja-JP" sz="12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endParaRPr>
            </a:p>
            <a:p>
              <a:pPr eaLnBrk="1" hangingPunct="1"/>
              <a:r>
                <a:rPr lang="ja-JP" altLang="en-US" sz="120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例</a:t>
              </a:r>
              <a:r>
                <a:rPr lang="en-US" altLang="ja-JP" sz="1200" dirty="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. </a:t>
              </a:r>
              <a:r>
                <a:rPr lang="ja-JP" altLang="en-US" sz="1200" dirty="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・申請・届出</a:t>
              </a:r>
              <a:r>
                <a:rPr lang="en-US" altLang="ja-JP" sz="1200" dirty="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_</a:t>
              </a:r>
              <a:r>
                <a:rPr lang="ja-JP" altLang="en-US" sz="120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申請・届出機能</a:t>
              </a:r>
              <a:endParaRPr lang="en-US" altLang="ja-JP" sz="12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endParaRPr>
            </a:p>
            <a:p>
              <a:pPr eaLnBrk="1" hangingPunct="1"/>
              <a:r>
                <a:rPr lang="ja-JP" altLang="en-US" sz="120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　　</a:t>
              </a:r>
              <a:r>
                <a:rPr lang="en-US" altLang="ja-JP" sz="1200" dirty="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 </a:t>
              </a:r>
              <a:r>
                <a:rPr lang="ja-JP" altLang="en-US" sz="1200" dirty="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・コンテンツ管理</a:t>
              </a:r>
              <a:r>
                <a:rPr lang="en-US" altLang="ja-JP" sz="1200" dirty="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_</a:t>
              </a:r>
              <a:r>
                <a:rPr lang="en" altLang="ja-JP" sz="1200" dirty="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Web</a:t>
              </a:r>
              <a:r>
                <a:rPr lang="ja-JP" altLang="en-US" sz="120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ページ</a:t>
              </a:r>
              <a:br>
                <a:rPr lang="en-US" altLang="ja-JP" sz="120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</a:br>
              <a:r>
                <a:rPr lang="en-US" altLang="ja-JP" sz="120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     </a:t>
              </a:r>
              <a:r>
                <a:rPr lang="en-US" altLang="ja-JP" sz="1200" dirty="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(</a:t>
              </a:r>
              <a:r>
                <a:rPr lang="ja-JP" altLang="en-US" sz="120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動的コンテンツ</a:t>
              </a:r>
              <a:r>
                <a:rPr lang="en-US" altLang="ja-JP" sz="1200" dirty="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)</a:t>
              </a:r>
              <a:r>
                <a:rPr lang="ja-JP" altLang="en-US" sz="120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公開機能</a:t>
              </a:r>
              <a:endParaRPr lang="en-US" altLang="ja-JP" sz="12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endParaRPr>
            </a:p>
          </p:txBody>
        </p:sp>
        <p:cxnSp>
          <p:nvCxnSpPr>
            <p:cNvPr id="33" name="直線矢印コネクタ 120">
              <a:extLst>
                <a:ext uri="{FF2B5EF4-FFF2-40B4-BE49-F238E27FC236}">
                  <a16:creationId xmlns:a16="http://schemas.microsoft.com/office/drawing/2014/main" id="{219FBC74-1F24-E138-1099-1F7EA80C3CC6}"/>
                </a:ext>
              </a:extLst>
            </p:cNvPr>
            <p:cNvCxnSpPr>
              <a:cxnSpLocks/>
              <a:stCxn id="30" idx="1"/>
              <a:endCxn id="26" idx="3"/>
            </p:cNvCxnSpPr>
            <p:nvPr/>
          </p:nvCxnSpPr>
          <p:spPr>
            <a:xfrm flipH="1">
              <a:off x="5718255" y="2470883"/>
              <a:ext cx="1689008" cy="128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35" name="Graphic 10">
              <a:extLst>
                <a:ext uri="{FF2B5EF4-FFF2-40B4-BE49-F238E27FC236}">
                  <a16:creationId xmlns:a16="http://schemas.microsoft.com/office/drawing/2014/main" id="{AB9BE842-61CB-AD9A-B932-870824EB86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/>
          </p:blipFill>
          <p:spPr bwMode="auto">
            <a:xfrm>
              <a:off x="7885247" y="3973121"/>
              <a:ext cx="548640" cy="548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TextBox 20">
              <a:extLst>
                <a:ext uri="{FF2B5EF4-FFF2-40B4-BE49-F238E27FC236}">
                  <a16:creationId xmlns:a16="http://schemas.microsoft.com/office/drawing/2014/main" id="{DDCC2EE2-8E54-4AFC-3B01-CD243FA570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13392" y="4534166"/>
              <a:ext cx="2292350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0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AWS Lambda</a:t>
              </a:r>
            </a:p>
            <a:p>
              <a:pPr algn="ctr" eaLnBrk="1" hangingPunct="1"/>
              <a:r>
                <a:rPr lang="ja-JP" altLang="en-US" sz="100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ユーザ情報</a:t>
              </a:r>
              <a:endPara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  <a:p>
              <a:pPr algn="ctr" eaLnBrk="1" hangingPunct="1"/>
              <a:r>
                <a:rPr lang="ja-JP" altLang="en-US" sz="100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管理関数</a:t>
              </a:r>
              <a:endParaRPr lang="en-US" altLang="en-US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</p:txBody>
        </p:sp>
        <p:sp>
          <p:nvSpPr>
            <p:cNvPr id="37" name="TextBox 9">
              <a:extLst>
                <a:ext uri="{FF2B5EF4-FFF2-40B4-BE49-F238E27FC236}">
                  <a16:creationId xmlns:a16="http://schemas.microsoft.com/office/drawing/2014/main" id="{345CA533-178F-0E88-FB4E-EF565D4A9B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34908" y="4527634"/>
              <a:ext cx="2243137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0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Amazon </a:t>
              </a:r>
              <a:r>
                <a:rPr lang="en-US" altLang="en-US" sz="1000" dirty="0" err="1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DocumentDB</a:t>
              </a:r>
              <a:endParaRPr lang="en-US" altLang="en-US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  <a:p>
              <a:pPr algn="ctr" eaLnBrk="1" hangingPunct="1"/>
              <a:r>
                <a:rPr lang="ja-JP" altLang="en-US" sz="100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ユーザ情報保管</a:t>
              </a:r>
              <a:endPara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  <a:p>
              <a:pPr algn="ctr" eaLnBrk="1" hangingPunct="1"/>
              <a:r>
                <a:rPr lang="ja-JP" altLang="en-US" sz="10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データベース</a:t>
              </a:r>
              <a:endParaRPr lang="en-US" altLang="en-US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</p:txBody>
        </p:sp>
        <p:cxnSp>
          <p:nvCxnSpPr>
            <p:cNvPr id="38" name="直線矢印コネクタ 120">
              <a:extLst>
                <a:ext uri="{FF2B5EF4-FFF2-40B4-BE49-F238E27FC236}">
                  <a16:creationId xmlns:a16="http://schemas.microsoft.com/office/drawing/2014/main" id="{0A03E575-71CD-9A97-AEE6-4B2451B3CC21}"/>
                </a:ext>
              </a:extLst>
            </p:cNvPr>
            <p:cNvCxnSpPr>
              <a:cxnSpLocks/>
              <a:stCxn id="35" idx="3"/>
            </p:cNvCxnSpPr>
            <p:nvPr/>
          </p:nvCxnSpPr>
          <p:spPr>
            <a:xfrm flipV="1">
              <a:off x="8433887" y="4242857"/>
              <a:ext cx="1119775" cy="458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Rectangle 86">
              <a:extLst>
                <a:ext uri="{FF2B5EF4-FFF2-40B4-BE49-F238E27FC236}">
                  <a16:creationId xmlns:a16="http://schemas.microsoft.com/office/drawing/2014/main" id="{ABC70282-C17C-9CC3-258B-163325EE72C1}"/>
                </a:ext>
              </a:extLst>
            </p:cNvPr>
            <p:cNvSpPr/>
            <p:nvPr/>
          </p:nvSpPr>
          <p:spPr>
            <a:xfrm>
              <a:off x="7404772" y="3486643"/>
              <a:ext cx="3106047" cy="1730101"/>
            </a:xfrm>
            <a:prstGeom prst="rect">
              <a:avLst/>
            </a:prstGeom>
            <a:noFill/>
            <a:ln w="15875">
              <a:solidFill>
                <a:srgbClr val="8C4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2920" tIns="9144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ln w="0"/>
                  <a:solidFill>
                    <a:schemeClr val="tx1"/>
                  </a:solidFill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Virtual private cloud (VPC)</a:t>
              </a:r>
            </a:p>
          </p:txBody>
        </p:sp>
        <p:pic>
          <p:nvPicPr>
            <p:cNvPr id="40" name="Graphic 87">
              <a:extLst>
                <a:ext uri="{FF2B5EF4-FFF2-40B4-BE49-F238E27FC236}">
                  <a16:creationId xmlns:a16="http://schemas.microsoft.com/office/drawing/2014/main" id="{F7F0E19B-650E-DA51-C14D-502D1D0A08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/>
          </p:blipFill>
          <p:spPr>
            <a:xfrm>
              <a:off x="7404770" y="3496378"/>
              <a:ext cx="381000" cy="381000"/>
            </a:xfrm>
            <a:prstGeom prst="rect">
              <a:avLst/>
            </a:prstGeom>
          </p:spPr>
        </p:pic>
        <p:cxnSp>
          <p:nvCxnSpPr>
            <p:cNvPr id="41" name="カギ線コネクタ 53">
              <a:extLst>
                <a:ext uri="{FF2B5EF4-FFF2-40B4-BE49-F238E27FC236}">
                  <a16:creationId xmlns:a16="http://schemas.microsoft.com/office/drawing/2014/main" id="{4ABB0361-2311-3E75-4B68-3A55EC87E065}"/>
                </a:ext>
              </a:extLst>
            </p:cNvPr>
            <p:cNvCxnSpPr>
              <a:cxnSpLocks/>
              <a:stCxn id="22" idx="3"/>
              <a:endCxn id="35" idx="1"/>
            </p:cNvCxnSpPr>
            <p:nvPr/>
          </p:nvCxnSpPr>
          <p:spPr>
            <a:xfrm>
              <a:off x="5718975" y="4246983"/>
              <a:ext cx="2166272" cy="458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44" name="Graphic 18">
              <a:extLst>
                <a:ext uri="{FF2B5EF4-FFF2-40B4-BE49-F238E27FC236}">
                  <a16:creationId xmlns:a16="http://schemas.microsoft.com/office/drawing/2014/main" id="{A174D714-82A1-3179-3617-7B3F6E7E0D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/>
          </p:blipFill>
          <p:spPr bwMode="auto">
            <a:xfrm>
              <a:off x="9553662" y="3986966"/>
              <a:ext cx="547200" cy="54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" name="TextBox 12">
              <a:extLst>
                <a:ext uri="{FF2B5EF4-FFF2-40B4-BE49-F238E27FC236}">
                  <a16:creationId xmlns:a16="http://schemas.microsoft.com/office/drawing/2014/main" id="{535819FA-3D7D-F6FC-525C-E68A590CA8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56903" y="1941846"/>
              <a:ext cx="1540852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 dirty="0" err="1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トークンの有効性</a:t>
              </a:r>
              <a:endParaRPr lang="en-US" altLang="en-US" sz="12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  <a:p>
              <a:pPr algn="ctr" eaLnBrk="1" hangingPunct="1"/>
              <a:r>
                <a:rPr lang="en-US" altLang="en-US" sz="1200" dirty="0" err="1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確認</a:t>
              </a:r>
              <a:endParaRPr lang="en-US" altLang="en-US" sz="12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5069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72673991-03FC-BF42-D552-54E336873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/>
              <a:t>5-2-1-1</a:t>
            </a:r>
            <a:r>
              <a:rPr kumimoji="1" lang="en-US" altLang="ja-JP" dirty="0"/>
              <a:t>. </a:t>
            </a:r>
            <a:r>
              <a:rPr kumimoji="1" lang="ja-JP" altLang="en-US" dirty="0"/>
              <a:t>利用者認証</a:t>
            </a:r>
            <a:r>
              <a:rPr kumimoji="1" lang="en-US" altLang="ja-JP" dirty="0"/>
              <a:t>_</a:t>
            </a:r>
            <a:r>
              <a:rPr kumimoji="1" lang="ja-JP" altLang="en-US" dirty="0"/>
              <a:t>ユーザ認証機能（国民向け）</a:t>
            </a:r>
            <a:br>
              <a:rPr kumimoji="1" lang="en-US" altLang="ja-JP" dirty="0"/>
            </a:br>
            <a:r>
              <a:rPr kumimoji="1" lang="ja-JP" altLang="en-US" sz="3600" dirty="0"/>
              <a:t>（パターン</a:t>
            </a:r>
            <a:r>
              <a:rPr kumimoji="1" lang="en-US" altLang="ja-JP" sz="3600" dirty="0"/>
              <a:t>5 AWS</a:t>
            </a:r>
            <a:r>
              <a:rPr kumimoji="1" lang="ja-JP" altLang="en-US" sz="3600" dirty="0"/>
              <a:t>リソースへの直接アクセス）</a:t>
            </a: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5E124611-CD9D-8A39-E6CA-DBC7093892C1}"/>
              </a:ext>
            </a:extLst>
          </p:cNvPr>
          <p:cNvGrpSpPr/>
          <p:nvPr/>
        </p:nvGrpSpPr>
        <p:grpSpPr>
          <a:xfrm>
            <a:off x="5069909" y="2180959"/>
            <a:ext cx="7860845" cy="6520974"/>
            <a:chOff x="1292172" y="1017247"/>
            <a:chExt cx="7860845" cy="6520974"/>
          </a:xfrm>
        </p:grpSpPr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871CD0CB-7E7E-5CE3-AA91-D1679D37A202}"/>
                </a:ext>
              </a:extLst>
            </p:cNvPr>
            <p:cNvSpPr/>
            <p:nvPr/>
          </p:nvSpPr>
          <p:spPr>
            <a:xfrm>
              <a:off x="4617511" y="1066784"/>
              <a:ext cx="4419625" cy="4012896"/>
            </a:xfrm>
            <a:prstGeom prst="rect">
              <a:avLst/>
            </a:prstGeom>
            <a:solidFill>
              <a:srgbClr val="45DAFF">
                <a:alpha val="30196"/>
              </a:srgbClr>
            </a:solidFill>
            <a:ln w="28575">
              <a:noFill/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t"/>
            <a:lstStyle/>
            <a:p>
              <a:pPr algn="r"/>
              <a:r>
                <a:rPr kumimoji="1" lang="ja-JP" altLang="en-US" sz="1400" dirty="0">
                  <a:solidFill>
                    <a:schemeClr val="tx1"/>
                  </a:solidFill>
                  <a:latin typeface="Meiryo UI"/>
                  <a:ea typeface="Meiryo UI"/>
                </a:rPr>
                <a:t>利用者認証</a:t>
              </a:r>
              <a:r>
                <a:rPr kumimoji="1" lang="en-US" altLang="ja-JP" sz="1400" dirty="0">
                  <a:solidFill>
                    <a:schemeClr val="tx1"/>
                  </a:solidFill>
                  <a:latin typeface="Meiryo UI"/>
                  <a:ea typeface="Meiryo UI"/>
                </a:rPr>
                <a:t>_</a:t>
              </a:r>
              <a:r>
                <a:rPr kumimoji="1" lang="ja-JP" altLang="en-US" sz="1400" dirty="0">
                  <a:solidFill>
                    <a:schemeClr val="tx1"/>
                  </a:solidFill>
                  <a:latin typeface="Meiryo UI"/>
                  <a:ea typeface="Meiryo UI"/>
                </a:rPr>
                <a:t>ユーザ認証機能（国民向け）</a:t>
              </a:r>
              <a:endParaRPr kumimoji="1" lang="en-US" altLang="ja-JP" sz="1600" dirty="0">
                <a:solidFill>
                  <a:schemeClr val="tx1"/>
                </a:solidFill>
                <a:latin typeface="Meiryo UI"/>
                <a:ea typeface="Meiryo UI"/>
              </a:endParaRPr>
            </a:p>
          </p:txBody>
        </p:sp>
        <p:sp>
          <p:nvSpPr>
            <p:cNvPr id="6" name="Rectangle 78">
              <a:extLst>
                <a:ext uri="{FF2B5EF4-FFF2-40B4-BE49-F238E27FC236}">
                  <a16:creationId xmlns:a16="http://schemas.microsoft.com/office/drawing/2014/main" id="{36DB1EA9-14FC-D7C6-1A42-0F14FACBB753}"/>
                </a:ext>
              </a:extLst>
            </p:cNvPr>
            <p:cNvSpPr/>
            <p:nvPr/>
          </p:nvSpPr>
          <p:spPr>
            <a:xfrm>
              <a:off x="4236511" y="1018836"/>
              <a:ext cx="4916506" cy="6519385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2920" tIns="9144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chemeClr val="tx1"/>
                  </a:solidFill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AWS Cloud</a:t>
              </a:r>
            </a:p>
          </p:txBody>
        </p:sp>
        <p:pic>
          <p:nvPicPr>
            <p:cNvPr id="7" name="Graphic 79">
              <a:extLst>
                <a:ext uri="{FF2B5EF4-FFF2-40B4-BE49-F238E27FC236}">
                  <a16:creationId xmlns:a16="http://schemas.microsoft.com/office/drawing/2014/main" id="{E4C8516D-D623-D734-BEBA-C2F76BA5B41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4236511" y="1017247"/>
              <a:ext cx="381000" cy="381000"/>
            </a:xfrm>
            <a:prstGeom prst="rect">
              <a:avLst/>
            </a:prstGeom>
          </p:spPr>
        </p:pic>
        <p:pic>
          <p:nvPicPr>
            <p:cNvPr id="8" name="Graphic 17">
              <a:extLst>
                <a:ext uri="{FF2B5EF4-FFF2-40B4-BE49-F238E27FC236}">
                  <a16:creationId xmlns:a16="http://schemas.microsoft.com/office/drawing/2014/main" id="{546BF4F4-B8EF-D3DA-6F9D-176B727B6F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 bwMode="auto">
            <a:xfrm>
              <a:off x="5871035" y="2350681"/>
              <a:ext cx="547200" cy="54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A999C33B-A796-D144-B0A8-113A244BD5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4047" y="2895450"/>
              <a:ext cx="1561175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0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Amazon Cognito</a:t>
              </a:r>
            </a:p>
            <a:p>
              <a:pPr algn="ctr" eaLnBrk="1" hangingPunct="1"/>
              <a:r>
                <a:rPr lang="en-US" altLang="en-US" sz="10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(</a:t>
              </a:r>
              <a:r>
                <a:rPr lang="en-US" altLang="en-US" sz="1000" dirty="0" err="1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ユーザプール</a:t>
              </a:r>
              <a:r>
                <a:rPr lang="en-US" altLang="en-US" sz="10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)</a:t>
              </a:r>
            </a:p>
            <a:p>
              <a:pPr algn="ctr" eaLnBrk="1" hangingPunct="1"/>
              <a:r>
                <a:rPr lang="en-US" altLang="en-US" sz="1000" dirty="0" err="1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IDプロバイダ連携</a:t>
              </a:r>
              <a:r>
                <a:rPr lang="en-US" altLang="en-US" sz="10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/</a:t>
              </a:r>
              <a:r>
                <a:rPr lang="en-US" altLang="en-US" sz="1000" dirty="0" err="1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ID管理</a:t>
              </a:r>
              <a:endParaRPr lang="en-US" altLang="en-US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</p:txBody>
        </p:sp>
        <p:sp>
          <p:nvSpPr>
            <p:cNvPr id="10" name="TextBox 12">
              <a:extLst>
                <a:ext uri="{FF2B5EF4-FFF2-40B4-BE49-F238E27FC236}">
                  <a16:creationId xmlns:a16="http://schemas.microsoft.com/office/drawing/2014/main" id="{5DDC5FC5-A3E2-A831-698A-AC687C4DFB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2172" y="2665756"/>
              <a:ext cx="664814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 dirty="0" err="1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利用者</a:t>
              </a:r>
              <a:endParaRPr lang="en-US" altLang="en-US" sz="12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  <a:p>
              <a:pPr algn="ctr" eaLnBrk="1" hangingPunct="1"/>
              <a:r>
                <a:rPr lang="en-US" altLang="en-US" sz="12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(</a:t>
              </a:r>
              <a:r>
                <a:rPr lang="en-US" altLang="en-US" sz="1200" dirty="0" err="1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国民</a:t>
              </a:r>
              <a:r>
                <a:rPr lang="en-US" altLang="en-US" sz="12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)</a:t>
              </a:r>
            </a:p>
          </p:txBody>
        </p:sp>
        <p:pic>
          <p:nvPicPr>
            <p:cNvPr id="11" name="Graphic 23">
              <a:extLst>
                <a:ext uri="{FF2B5EF4-FFF2-40B4-BE49-F238E27FC236}">
                  <a16:creationId xmlns:a16="http://schemas.microsoft.com/office/drawing/2014/main" id="{89BB89F0-7184-7593-E754-6D0E552780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 bwMode="auto">
            <a:xfrm flipH="1">
              <a:off x="1389629" y="2227778"/>
              <a:ext cx="469900" cy="469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585D9721-69BC-9455-40C5-CF009687DD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2823" y="1672320"/>
              <a:ext cx="1540852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 dirty="0" err="1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ログイン</a:t>
              </a:r>
              <a:endParaRPr lang="en-US" altLang="en-US" sz="12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  <a:p>
              <a:pPr algn="ctr" eaLnBrk="1" hangingPunct="1"/>
              <a:r>
                <a:rPr lang="en-US" altLang="en-US" sz="12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(</a:t>
              </a:r>
              <a:r>
                <a:rPr lang="en-US" altLang="en-US" sz="1200" dirty="0" err="1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ID&amp;パスワードを</a:t>
              </a:r>
              <a:endParaRPr lang="en-US" altLang="en-US" sz="12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  <a:p>
              <a:pPr algn="ctr" eaLnBrk="1" hangingPunct="1"/>
              <a:r>
                <a:rPr lang="en-US" altLang="en-US" sz="1200" dirty="0" err="1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入力</a:t>
              </a:r>
              <a:r>
                <a:rPr lang="en-US" altLang="en-US" sz="12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)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B070547-2AC2-6040-05C1-09776149F2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2823" y="2563472"/>
              <a:ext cx="1540852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 dirty="0" err="1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トークン</a:t>
              </a:r>
              <a:endParaRPr lang="en-US" altLang="en-US" sz="12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  <a:p>
              <a:pPr algn="ctr" eaLnBrk="1" hangingPunct="1"/>
              <a:r>
                <a:rPr lang="en-US" altLang="en-US" sz="1200" dirty="0" err="1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発行</a:t>
              </a:r>
              <a:endParaRPr lang="en-US" altLang="en-US" sz="12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</p:txBody>
        </p:sp>
        <p:sp>
          <p:nvSpPr>
            <p:cNvPr id="14" name="TextBox 12">
              <a:extLst>
                <a:ext uri="{FF2B5EF4-FFF2-40B4-BE49-F238E27FC236}">
                  <a16:creationId xmlns:a16="http://schemas.microsoft.com/office/drawing/2014/main" id="{24185952-F9FC-1F36-5A91-683C3D53F7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2823" y="3465333"/>
              <a:ext cx="1540852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 dirty="0" err="1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AWS一時認証情報の取得</a:t>
              </a:r>
              <a:endParaRPr lang="en-US" altLang="en-US" sz="12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</p:txBody>
        </p:sp>
        <p:sp>
          <p:nvSpPr>
            <p:cNvPr id="15" name="Rectangle 115">
              <a:extLst>
                <a:ext uri="{FF2B5EF4-FFF2-40B4-BE49-F238E27FC236}">
                  <a16:creationId xmlns:a16="http://schemas.microsoft.com/office/drawing/2014/main" id="{1A684258-9A2F-E967-EC9B-AED1CFF925D1}"/>
                </a:ext>
              </a:extLst>
            </p:cNvPr>
            <p:cNvSpPr/>
            <p:nvPr/>
          </p:nvSpPr>
          <p:spPr>
            <a:xfrm>
              <a:off x="5173270" y="1473215"/>
              <a:ext cx="2918798" cy="2072873"/>
            </a:xfrm>
            <a:prstGeom prst="rect">
              <a:avLst/>
            </a:prstGeom>
            <a:noFill/>
            <a:ln w="15875">
              <a:solidFill>
                <a:srgbClr val="7D899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12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</p:txBody>
        </p:sp>
        <p:sp>
          <p:nvSpPr>
            <p:cNvPr id="16" name="TextBox 20">
              <a:extLst>
                <a:ext uri="{FF2B5EF4-FFF2-40B4-BE49-F238E27FC236}">
                  <a16:creationId xmlns:a16="http://schemas.microsoft.com/office/drawing/2014/main" id="{8D68F26D-3A67-2C02-854F-9DE3166FE7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02068" y="1600152"/>
              <a:ext cx="2734014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ja-JP" altLang="en-US" sz="160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ユーザ認証機能（国民向け）</a:t>
              </a:r>
              <a:endPara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  <a:p>
              <a:r>
                <a:rPr lang="en-US" altLang="ja-JP" sz="1200" dirty="0">
                  <a:latin typeface="Meiryo UI" panose="020B0604030504040204" pitchFamily="34" charset="-128"/>
                  <a:ea typeface="Meiryo UI" panose="020B0604030504040204" pitchFamily="34" charset="-128"/>
                </a:rPr>
                <a:t>Amazon Cognito</a:t>
              </a:r>
              <a:r>
                <a:rPr lang="ja-JP" altLang="en-US" sz="1200">
                  <a:latin typeface="Meiryo UI" panose="020B0604030504040204" pitchFamily="34" charset="-128"/>
                  <a:ea typeface="Meiryo UI" panose="020B0604030504040204" pitchFamily="34" charset="-128"/>
                </a:rPr>
                <a:t>のユーザプールによるログイン部分</a:t>
              </a:r>
              <a:endParaRPr lang="ja-JP">
                <a:latin typeface="Meiryo UI" panose="020B0604030504040204" pitchFamily="34" charset="-128"/>
                <a:ea typeface="Meiryo UI" panose="020B0604030504040204" pitchFamily="34" charset="-128"/>
              </a:endParaRPr>
            </a:p>
          </p:txBody>
        </p:sp>
        <p:cxnSp>
          <p:nvCxnSpPr>
            <p:cNvPr id="17" name="カギ線コネクタ 63">
              <a:extLst>
                <a:ext uri="{FF2B5EF4-FFF2-40B4-BE49-F238E27FC236}">
                  <a16:creationId xmlns:a16="http://schemas.microsoft.com/office/drawing/2014/main" id="{070878B9-7A64-441D-F0E5-34667DC7B7DD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1954371" y="2648550"/>
              <a:ext cx="3434260" cy="4392000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直線矢印コネクタ 120">
              <a:extLst>
                <a:ext uri="{FF2B5EF4-FFF2-40B4-BE49-F238E27FC236}">
                  <a16:creationId xmlns:a16="http://schemas.microsoft.com/office/drawing/2014/main" id="{30439CDF-D9D6-B44F-5DBE-6898267D0B6E}"/>
                </a:ext>
              </a:extLst>
            </p:cNvPr>
            <p:cNvCxnSpPr>
              <a:cxnSpLocks/>
            </p:cNvCxnSpPr>
            <p:nvPr/>
          </p:nvCxnSpPr>
          <p:spPr>
            <a:xfrm>
              <a:off x="1859529" y="2318651"/>
              <a:ext cx="3311526" cy="944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直線矢印コネクタ 120">
              <a:extLst>
                <a:ext uri="{FF2B5EF4-FFF2-40B4-BE49-F238E27FC236}">
                  <a16:creationId xmlns:a16="http://schemas.microsoft.com/office/drawing/2014/main" id="{A8E3829C-EBFD-0D8B-D9AC-011DF6607A6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59529" y="2562131"/>
              <a:ext cx="3311526" cy="944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カギ線コネクタ 25">
              <a:extLst>
                <a:ext uri="{FF2B5EF4-FFF2-40B4-BE49-F238E27FC236}">
                  <a16:creationId xmlns:a16="http://schemas.microsoft.com/office/drawing/2014/main" id="{F17425A1-A47C-930C-F291-E7B95BD10041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3076982" y="1839059"/>
              <a:ext cx="792000" cy="3384000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21" name="Graphic 17">
              <a:extLst>
                <a:ext uri="{FF2B5EF4-FFF2-40B4-BE49-F238E27FC236}">
                  <a16:creationId xmlns:a16="http://schemas.microsoft.com/office/drawing/2014/main" id="{9E5CF270-F5A0-E3EA-3EE3-B5FB460329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 bwMode="auto">
            <a:xfrm>
              <a:off x="5171055" y="3763260"/>
              <a:ext cx="547200" cy="54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xtBox 9">
              <a:extLst>
                <a:ext uri="{FF2B5EF4-FFF2-40B4-BE49-F238E27FC236}">
                  <a16:creationId xmlns:a16="http://schemas.microsoft.com/office/drawing/2014/main" id="{B4E9396F-5FE2-9801-DAA6-DC5E10BD87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4217" y="4308029"/>
              <a:ext cx="1280877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0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Amazon Cognito</a:t>
              </a:r>
            </a:p>
            <a:p>
              <a:pPr algn="ctr" eaLnBrk="1" hangingPunct="1"/>
              <a:r>
                <a:rPr lang="en-US" altLang="en-US" sz="10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(</a:t>
              </a:r>
              <a:r>
                <a:rPr lang="en-US" altLang="en-US" sz="1000" dirty="0" err="1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IDプール</a:t>
              </a:r>
              <a:r>
                <a:rPr lang="en-US" altLang="en-US" sz="10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)</a:t>
              </a:r>
            </a:p>
            <a:p>
              <a:pPr algn="ctr" eaLnBrk="1" hangingPunct="1"/>
              <a:r>
                <a:rPr lang="en-US" altLang="en-US" sz="1000" dirty="0" err="1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AWS一時認証情報の発行</a:t>
              </a:r>
              <a:endParaRPr lang="en-US" altLang="en-US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</p:txBody>
        </p:sp>
        <p:pic>
          <p:nvPicPr>
            <p:cNvPr id="23" name="Graphic 37">
              <a:extLst>
                <a:ext uri="{FF2B5EF4-FFF2-40B4-BE49-F238E27FC236}">
                  <a16:creationId xmlns:a16="http://schemas.microsoft.com/office/drawing/2014/main" id="{7704AFE3-2997-AB3B-0D2A-39AA1C11831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764854" y="3814962"/>
              <a:ext cx="457200" cy="457200"/>
            </a:xfrm>
            <a:prstGeom prst="rect">
              <a:avLst/>
            </a:prstGeom>
          </p:spPr>
        </p:pic>
        <p:sp>
          <p:nvSpPr>
            <p:cNvPr id="24" name="TextBox 9">
              <a:extLst>
                <a:ext uri="{FF2B5EF4-FFF2-40B4-BE49-F238E27FC236}">
                  <a16:creationId xmlns:a16="http://schemas.microsoft.com/office/drawing/2014/main" id="{A7CE7673-82A6-5B4F-264C-2498C27320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79557" y="4161849"/>
              <a:ext cx="1280877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0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IAM Role</a:t>
              </a:r>
            </a:p>
            <a:p>
              <a:pPr algn="ctr" eaLnBrk="1" hangingPunct="1"/>
              <a:r>
                <a:rPr lang="en-US" altLang="en-US" sz="1000" dirty="0" err="1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AWS一時認証情報の権限設定</a:t>
              </a:r>
              <a:endParaRPr lang="en-US" altLang="en-US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</p:txBody>
        </p:sp>
        <p:cxnSp>
          <p:nvCxnSpPr>
            <p:cNvPr id="25" name="直線矢印コネクタ 120">
              <a:extLst>
                <a:ext uri="{FF2B5EF4-FFF2-40B4-BE49-F238E27FC236}">
                  <a16:creationId xmlns:a16="http://schemas.microsoft.com/office/drawing/2014/main" id="{36809761-E023-8400-51E8-DF969B773A72}"/>
                </a:ext>
              </a:extLst>
            </p:cNvPr>
            <p:cNvCxnSpPr>
              <a:cxnSpLocks/>
              <a:stCxn id="21" idx="3"/>
              <a:endCxn id="23" idx="1"/>
            </p:cNvCxnSpPr>
            <p:nvPr/>
          </p:nvCxnSpPr>
          <p:spPr>
            <a:xfrm>
              <a:off x="5718255" y="4036860"/>
              <a:ext cx="1046599" cy="6702"/>
            </a:xfrm>
            <a:prstGeom prst="straightConnector1">
              <a:avLst/>
            </a:prstGeom>
            <a:ln>
              <a:prstDash val="lgDash"/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Rectangle 115">
              <a:extLst>
                <a:ext uri="{FF2B5EF4-FFF2-40B4-BE49-F238E27FC236}">
                  <a16:creationId xmlns:a16="http://schemas.microsoft.com/office/drawing/2014/main" id="{43F10396-7EC6-1A49-C3E8-6530A6398150}"/>
                </a:ext>
              </a:extLst>
            </p:cNvPr>
            <p:cNvSpPr/>
            <p:nvPr/>
          </p:nvSpPr>
          <p:spPr>
            <a:xfrm>
              <a:off x="5175701" y="5168355"/>
              <a:ext cx="1976965" cy="2212706"/>
            </a:xfrm>
            <a:prstGeom prst="rect">
              <a:avLst/>
            </a:prstGeom>
            <a:noFill/>
            <a:ln w="15875">
              <a:solidFill>
                <a:srgbClr val="7D899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12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endParaRPr>
            </a:p>
          </p:txBody>
        </p:sp>
        <p:cxnSp>
          <p:nvCxnSpPr>
            <p:cNvPr id="27" name="カギ線コネクタ 28">
              <a:extLst>
                <a:ext uri="{FF2B5EF4-FFF2-40B4-BE49-F238E27FC236}">
                  <a16:creationId xmlns:a16="http://schemas.microsoft.com/office/drawing/2014/main" id="{27B78577-B301-5910-807D-5BA38768E5D9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1620435" y="3135058"/>
              <a:ext cx="3546476" cy="989948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TextBox 12">
              <a:extLst>
                <a:ext uri="{FF2B5EF4-FFF2-40B4-BE49-F238E27FC236}">
                  <a16:creationId xmlns:a16="http://schemas.microsoft.com/office/drawing/2014/main" id="{96FF4876-B7AF-3C8E-B810-9358F72360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9766" y="4123283"/>
              <a:ext cx="1540852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 dirty="0" err="1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AWS一時認証情報の発行</a:t>
              </a:r>
              <a:endParaRPr lang="en-US" altLang="en-US" sz="12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</p:txBody>
        </p:sp>
        <p:sp>
          <p:nvSpPr>
            <p:cNvPr id="29" name="TextBox 12">
              <a:extLst>
                <a:ext uri="{FF2B5EF4-FFF2-40B4-BE49-F238E27FC236}">
                  <a16:creationId xmlns:a16="http://schemas.microsoft.com/office/drawing/2014/main" id="{B651DB0B-49BB-AB79-56B2-90EB2E2DDC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9684" y="6095615"/>
              <a:ext cx="1540852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 dirty="0" err="1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AWSリソースへの直接アクセス</a:t>
              </a:r>
              <a:endParaRPr lang="en-US" altLang="en-US" sz="12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</p:txBody>
        </p:sp>
        <p:sp>
          <p:nvSpPr>
            <p:cNvPr id="30" name="TextBox 20">
              <a:extLst>
                <a:ext uri="{FF2B5EF4-FFF2-40B4-BE49-F238E27FC236}">
                  <a16:creationId xmlns:a16="http://schemas.microsoft.com/office/drawing/2014/main" id="{D88994E7-DDCC-892D-664E-68524C2092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48460" y="5126368"/>
              <a:ext cx="1855605" cy="12157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ja-JP" altLang="en-US" sz="160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連携機能</a:t>
              </a:r>
              <a:endPara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  <a:p>
              <a:r>
                <a:rPr lang="ja-JP" altLang="en-US" sz="1200">
                  <a:latin typeface="Meiryo UI" panose="020B0604030504040204" pitchFamily="34" charset="-128"/>
                  <a:ea typeface="Meiryo UI" panose="020B0604030504040204" pitchFamily="34" charset="-128"/>
                </a:rPr>
                <a:t>アクセス先となる</a:t>
              </a:r>
              <a:r>
                <a:rPr lang="en-US" altLang="ja-JP" sz="1200" dirty="0">
                  <a:latin typeface="Meiryo UI" panose="020B0604030504040204" pitchFamily="34" charset="-128"/>
                  <a:ea typeface="Meiryo UI" panose="020B0604030504040204" pitchFamily="34" charset="-128"/>
                </a:rPr>
                <a:t>AWS</a:t>
              </a:r>
              <a:r>
                <a:rPr lang="ja-JP" altLang="en-US" sz="1200">
                  <a:latin typeface="Meiryo UI" panose="020B0604030504040204" pitchFamily="34" charset="-128"/>
                  <a:ea typeface="Meiryo UI" panose="020B0604030504040204" pitchFamily="34" charset="-128"/>
                </a:rPr>
                <a:t>リソースを持つ機能ブロック</a:t>
              </a:r>
              <a:endParaRPr lang="en-US" altLang="ja-JP" sz="1200" dirty="0">
                <a:latin typeface="Meiryo UI" panose="020B0604030504040204" pitchFamily="34" charset="-128"/>
                <a:ea typeface="Meiryo UI" panose="020B0604030504040204" pitchFamily="34" charset="-128"/>
              </a:endParaRPr>
            </a:p>
            <a:p>
              <a:r>
                <a:rPr lang="ja-JP" altLang="en-US" sz="900" dirty="0">
                  <a:latin typeface="Meiryo UI"/>
                  <a:ea typeface="Meiryo UI"/>
                </a:rPr>
                <a:t>　</a:t>
              </a:r>
              <a:endParaRPr lang="en-US" altLang="ja-JP" sz="1200" dirty="0">
                <a:latin typeface="Meiryo UI"/>
                <a:ea typeface="Meiryo UI"/>
              </a:endParaRPr>
            </a:p>
            <a:p>
              <a:r>
                <a:rPr lang="ja-JP" altLang="en-US" sz="1200">
                  <a:latin typeface="Meiryo UI"/>
                  <a:ea typeface="Meiryo UI"/>
                </a:rPr>
                <a:t>例</a:t>
              </a:r>
              <a:r>
                <a:rPr lang="en-US" altLang="ja-JP" sz="1200" dirty="0">
                  <a:latin typeface="Meiryo UI"/>
                  <a:ea typeface="Meiryo UI"/>
                </a:rPr>
                <a:t>. </a:t>
              </a:r>
              <a:r>
                <a:rPr lang="ja-JP" altLang="en-US" sz="1200">
                  <a:latin typeface="Calibri"/>
                  <a:ea typeface="Meiryo UI"/>
                  <a:cs typeface="Calibri"/>
                </a:rPr>
                <a:t>申請・届出</a:t>
              </a:r>
              <a:r>
                <a:rPr lang="en-US" sz="1200" dirty="0">
                  <a:latin typeface="Calibri"/>
                  <a:ea typeface="Meiryo UI"/>
                  <a:cs typeface="Calibri"/>
                </a:rPr>
                <a:t>_</a:t>
              </a:r>
              <a:r>
                <a:rPr lang="en-US" sz="1200" dirty="0" err="1">
                  <a:latin typeface="Calibri"/>
                  <a:ea typeface="Meiryo UI"/>
                  <a:cs typeface="Calibri"/>
                </a:rPr>
                <a:t>公文書ダウンロード機能</a:t>
              </a:r>
              <a:endParaRPr lang="ja-JP" altLang="en-US" sz="1200" dirty="0" err="1">
                <a:latin typeface="Calibri"/>
                <a:ea typeface="Meiryo UI"/>
              </a:endParaRPr>
            </a:p>
          </p:txBody>
        </p:sp>
        <p:pic>
          <p:nvPicPr>
            <p:cNvPr id="31" name="Graphic 8">
              <a:extLst>
                <a:ext uri="{FF2B5EF4-FFF2-40B4-BE49-F238E27FC236}">
                  <a16:creationId xmlns:a16="http://schemas.microsoft.com/office/drawing/2014/main" id="{1718A805-853F-5D41-8962-19038622E7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/>
          </p:blipFill>
          <p:spPr bwMode="auto">
            <a:xfrm>
              <a:off x="5889368" y="6334735"/>
              <a:ext cx="547200" cy="54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TextBox 9">
              <a:extLst>
                <a:ext uri="{FF2B5EF4-FFF2-40B4-BE49-F238E27FC236}">
                  <a16:creationId xmlns:a16="http://schemas.microsoft.com/office/drawing/2014/main" id="{A9CBD478-278F-6EB5-5C21-B577FCB6B1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82380" y="6823223"/>
              <a:ext cx="1561175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0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Amazon S3</a:t>
              </a:r>
            </a:p>
            <a:p>
              <a:pPr algn="ctr" eaLnBrk="1" hangingPunct="1"/>
              <a:r>
                <a:rPr lang="en-US" altLang="en-US" sz="1000" dirty="0" err="1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処分結果保管</a:t>
              </a:r>
              <a:endParaRPr lang="en-US" altLang="en-US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  <a:p>
              <a:pPr algn="ctr" eaLnBrk="1" hangingPunct="1"/>
              <a:r>
                <a:rPr lang="en-US" altLang="en-US" sz="1000" dirty="0" err="1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ストレージ</a:t>
              </a:r>
              <a:endParaRPr lang="en-US" altLang="en-US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</p:txBody>
        </p:sp>
        <p:pic>
          <p:nvPicPr>
            <p:cNvPr id="33" name="Graphic 36">
              <a:extLst>
                <a:ext uri="{FF2B5EF4-FFF2-40B4-BE49-F238E27FC236}">
                  <a16:creationId xmlns:a16="http://schemas.microsoft.com/office/drawing/2014/main" id="{8B0D6D29-0F17-B13E-6FA0-2600345761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3837573" y="4230915"/>
              <a:ext cx="288000" cy="288000"/>
            </a:xfrm>
            <a:prstGeom prst="rect">
              <a:avLst/>
            </a:prstGeom>
          </p:spPr>
        </p:pic>
        <p:pic>
          <p:nvPicPr>
            <p:cNvPr id="34" name="Graphic 36">
              <a:extLst>
                <a:ext uri="{FF2B5EF4-FFF2-40B4-BE49-F238E27FC236}">
                  <a16:creationId xmlns:a16="http://schemas.microsoft.com/office/drawing/2014/main" id="{32843B95-FE73-87C7-0726-A2773373A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3837573" y="6205352"/>
              <a:ext cx="288000" cy="28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10649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72673991-03FC-BF42-D552-54E336873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/>
              <a:t>5-2-1-2</a:t>
            </a:r>
            <a:r>
              <a:rPr kumimoji="1" lang="en-US" altLang="ja-JP" dirty="0"/>
              <a:t>. </a:t>
            </a:r>
            <a:r>
              <a:rPr kumimoji="1" lang="ja-JP" altLang="en-US" dirty="0"/>
              <a:t>利用者認証</a:t>
            </a:r>
            <a:r>
              <a:rPr kumimoji="1" lang="en-US" altLang="ja-JP" dirty="0"/>
              <a:t>_</a:t>
            </a:r>
            <a:r>
              <a:rPr kumimoji="1" lang="ja-JP" altLang="en-US" dirty="0"/>
              <a:t>ユーザ認証機能（企業ユーザ向け）</a:t>
            </a:r>
            <a:br>
              <a:rPr kumimoji="1" lang="en-US" altLang="ja-JP" dirty="0"/>
            </a:br>
            <a:r>
              <a:rPr kumimoji="1" lang="ja-JP" altLang="en-US" sz="3600" dirty="0"/>
              <a:t> （パターン</a:t>
            </a:r>
            <a:r>
              <a:rPr kumimoji="1" lang="en-US" altLang="ja-JP" sz="3600" dirty="0"/>
              <a:t>1 </a:t>
            </a:r>
            <a:r>
              <a:rPr kumimoji="1" lang="en-US" altLang="ja-JP" sz="3600" dirty="0" err="1"/>
              <a:t>gBizID</a:t>
            </a:r>
            <a:r>
              <a:rPr kumimoji="1" lang="ja-JP" altLang="en-US" sz="3600" dirty="0"/>
              <a:t>連携）</a:t>
            </a: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BFBDB792-1010-CB7D-FCC7-CE4321D2A30F}"/>
              </a:ext>
            </a:extLst>
          </p:cNvPr>
          <p:cNvGrpSpPr/>
          <p:nvPr/>
        </p:nvGrpSpPr>
        <p:grpSpPr>
          <a:xfrm>
            <a:off x="3543895" y="2317977"/>
            <a:ext cx="10912873" cy="6431766"/>
            <a:chOff x="268119" y="1017247"/>
            <a:chExt cx="10912873" cy="6431766"/>
          </a:xfrm>
        </p:grpSpPr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BFB6D9C2-FCED-045F-AA90-41069DCCDD2A}"/>
                </a:ext>
              </a:extLst>
            </p:cNvPr>
            <p:cNvSpPr/>
            <p:nvPr/>
          </p:nvSpPr>
          <p:spPr>
            <a:xfrm>
              <a:off x="4675439" y="1657403"/>
              <a:ext cx="2375053" cy="4315787"/>
            </a:xfrm>
            <a:prstGeom prst="rect">
              <a:avLst/>
            </a:prstGeom>
            <a:solidFill>
              <a:srgbClr val="45DAFF">
                <a:alpha val="30196"/>
              </a:srgbClr>
            </a:solidFill>
            <a:ln w="28575">
              <a:noFill/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/>
              <a:endParaRPr kumimoji="1" lang="en-US" altLang="ja-JP" sz="16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endParaRPr>
            </a:p>
          </p:txBody>
        </p:sp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9B7F6225-0120-76D1-2870-3A71E2BF8871}"/>
                </a:ext>
              </a:extLst>
            </p:cNvPr>
            <p:cNvSpPr/>
            <p:nvPr/>
          </p:nvSpPr>
          <p:spPr>
            <a:xfrm>
              <a:off x="7050493" y="3201460"/>
              <a:ext cx="3990925" cy="2182021"/>
            </a:xfrm>
            <a:prstGeom prst="rect">
              <a:avLst/>
            </a:prstGeom>
            <a:solidFill>
              <a:srgbClr val="45DAFF">
                <a:alpha val="30196"/>
              </a:srgbClr>
            </a:solidFill>
            <a:ln w="28575">
              <a:noFill/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/>
              <a:r>
                <a:rPr kumimoji="1" lang="ja-JP" altLang="en-US" sz="1400" dirty="0">
                  <a:solidFill>
                    <a:schemeClr val="tx1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利用者認証</a:t>
              </a:r>
              <a:r>
                <a:rPr kumimoji="1" lang="en-US" altLang="ja-JP" sz="1400" dirty="0">
                  <a:solidFill>
                    <a:schemeClr val="tx1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_</a:t>
              </a:r>
              <a:r>
                <a:rPr kumimoji="1" lang="ja-JP" altLang="en-US" sz="1400" dirty="0">
                  <a:solidFill>
                    <a:schemeClr val="tx1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ユーザ認証機能（企業ユーザ向け）</a:t>
              </a:r>
              <a:endParaRPr kumimoji="1" lang="en-US" altLang="ja-JP" sz="14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endParaRPr>
            </a:p>
          </p:txBody>
        </p:sp>
        <p:pic>
          <p:nvPicPr>
            <p:cNvPr id="7" name="Graphic 17">
              <a:extLst>
                <a:ext uri="{FF2B5EF4-FFF2-40B4-BE49-F238E27FC236}">
                  <a16:creationId xmlns:a16="http://schemas.microsoft.com/office/drawing/2014/main" id="{749BFB58-2C49-E5BE-2D02-16D3EDC8E3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 bwMode="auto">
            <a:xfrm>
              <a:off x="5170335" y="3972663"/>
              <a:ext cx="548640" cy="548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9">
              <a:extLst>
                <a:ext uri="{FF2B5EF4-FFF2-40B4-BE49-F238E27FC236}">
                  <a16:creationId xmlns:a16="http://schemas.microsoft.com/office/drawing/2014/main" id="{8CEC7A16-B6B6-CDD0-C26B-2748410804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3087" y="4516719"/>
              <a:ext cx="224313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0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Amazon API Gateway</a:t>
              </a:r>
            </a:p>
            <a:p>
              <a:pPr algn="ctr" eaLnBrk="1" hangingPunct="1"/>
              <a:r>
                <a:rPr lang="ja-JP" altLang="en-US" sz="10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バックエンド</a:t>
              </a:r>
              <a:r>
                <a:rPr lang="en-US" altLang="ja-JP" sz="10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API</a:t>
              </a:r>
              <a:endParaRPr lang="en-US" altLang="en-US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</p:txBody>
        </p:sp>
        <p:sp>
          <p:nvSpPr>
            <p:cNvPr id="9" name="Rectangle 78">
              <a:extLst>
                <a:ext uri="{FF2B5EF4-FFF2-40B4-BE49-F238E27FC236}">
                  <a16:creationId xmlns:a16="http://schemas.microsoft.com/office/drawing/2014/main" id="{8F66AC70-3730-0458-8802-058B9E541990}"/>
                </a:ext>
              </a:extLst>
            </p:cNvPr>
            <p:cNvSpPr/>
            <p:nvPr/>
          </p:nvSpPr>
          <p:spPr>
            <a:xfrm>
              <a:off x="4349628" y="1018836"/>
              <a:ext cx="6831364" cy="6430177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2920" tIns="9144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chemeClr val="tx1"/>
                  </a:solidFill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AWS Cloud</a:t>
              </a:r>
            </a:p>
          </p:txBody>
        </p:sp>
        <p:pic>
          <p:nvPicPr>
            <p:cNvPr id="10" name="Graphic 79">
              <a:extLst>
                <a:ext uri="{FF2B5EF4-FFF2-40B4-BE49-F238E27FC236}">
                  <a16:creationId xmlns:a16="http://schemas.microsoft.com/office/drawing/2014/main" id="{2DCD374C-D85E-1F3A-8BB9-63C6040F18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4349629" y="1017247"/>
              <a:ext cx="381000" cy="381000"/>
            </a:xfrm>
            <a:prstGeom prst="rect">
              <a:avLst/>
            </a:prstGeom>
          </p:spPr>
        </p:pic>
        <p:pic>
          <p:nvPicPr>
            <p:cNvPr id="11" name="Graphic 8">
              <a:extLst>
                <a:ext uri="{FF2B5EF4-FFF2-40B4-BE49-F238E27FC236}">
                  <a16:creationId xmlns:a16="http://schemas.microsoft.com/office/drawing/2014/main" id="{88481EF5-D1D0-0362-A443-DEC7757DB0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 bwMode="auto">
            <a:xfrm>
              <a:off x="5261775" y="5185700"/>
              <a:ext cx="365760" cy="365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BE23630-59D9-6C1B-C65A-802ABD01DE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10102" y="5529231"/>
              <a:ext cx="86910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8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AWS WAF</a:t>
              </a:r>
            </a:p>
            <a:p>
              <a:pPr algn="ctr" eaLnBrk="1" hangingPunct="1"/>
              <a:r>
                <a:rPr lang="en-US" altLang="en-US" sz="8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API</a:t>
              </a:r>
              <a:r>
                <a:rPr lang="ja-JP" altLang="en-US" sz="8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保護</a:t>
              </a:r>
              <a:endParaRPr lang="en-US" altLang="ja-JP" sz="8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</p:txBody>
        </p:sp>
        <p:cxnSp>
          <p:nvCxnSpPr>
            <p:cNvPr id="13" name="直線矢印コネクタ 120">
              <a:extLst>
                <a:ext uri="{FF2B5EF4-FFF2-40B4-BE49-F238E27FC236}">
                  <a16:creationId xmlns:a16="http://schemas.microsoft.com/office/drawing/2014/main" id="{813337DE-F3AA-F9C2-D75B-957F4E4A8AE5}"/>
                </a:ext>
              </a:extLst>
            </p:cNvPr>
            <p:cNvCxnSpPr>
              <a:cxnSpLocks/>
              <a:stCxn id="11" idx="0"/>
            </p:cNvCxnSpPr>
            <p:nvPr/>
          </p:nvCxnSpPr>
          <p:spPr>
            <a:xfrm flipV="1">
              <a:off x="5444655" y="4916829"/>
              <a:ext cx="1" cy="26887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4" name="Graphic 17">
              <a:extLst>
                <a:ext uri="{FF2B5EF4-FFF2-40B4-BE49-F238E27FC236}">
                  <a16:creationId xmlns:a16="http://schemas.microsoft.com/office/drawing/2014/main" id="{F560B3E0-4408-84A8-5A46-3E85C3ABE4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/>
          </p:blipFill>
          <p:spPr bwMode="auto">
            <a:xfrm>
              <a:off x="5171055" y="2198569"/>
              <a:ext cx="547200" cy="54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Box 9">
              <a:extLst>
                <a:ext uri="{FF2B5EF4-FFF2-40B4-BE49-F238E27FC236}">
                  <a16:creationId xmlns:a16="http://schemas.microsoft.com/office/drawing/2014/main" id="{DED8AEC5-FB47-C0A9-07B8-1A1362E08B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4217" y="2743338"/>
              <a:ext cx="1280877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0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Amazon Cognito</a:t>
              </a:r>
            </a:p>
            <a:p>
              <a:pPr algn="ctr" eaLnBrk="1" hangingPunct="1"/>
              <a:r>
                <a:rPr lang="en-US" altLang="en-US" sz="10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(</a:t>
              </a:r>
              <a:r>
                <a:rPr lang="en-US" altLang="en-US" sz="1000" dirty="0" err="1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ユーザプール</a:t>
              </a:r>
              <a:r>
                <a:rPr lang="en-US" altLang="en-US" sz="10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)</a:t>
              </a:r>
            </a:p>
            <a:p>
              <a:pPr algn="ctr" eaLnBrk="1" hangingPunct="1"/>
              <a:r>
                <a:rPr lang="en-US" altLang="en-US" sz="1000" dirty="0" err="1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IDプロバイダ連携</a:t>
              </a:r>
              <a:endParaRPr lang="en-US" altLang="en-US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</p:txBody>
        </p:sp>
        <p:cxnSp>
          <p:nvCxnSpPr>
            <p:cNvPr id="16" name="直線矢印コネクタ 120">
              <a:extLst>
                <a:ext uri="{FF2B5EF4-FFF2-40B4-BE49-F238E27FC236}">
                  <a16:creationId xmlns:a16="http://schemas.microsoft.com/office/drawing/2014/main" id="{EB00F349-0370-E159-E9D9-5513E5468B95}"/>
                </a:ext>
              </a:extLst>
            </p:cNvPr>
            <p:cNvCxnSpPr>
              <a:cxnSpLocks/>
              <a:stCxn id="7" idx="0"/>
              <a:endCxn id="15" idx="2"/>
            </p:cNvCxnSpPr>
            <p:nvPr/>
          </p:nvCxnSpPr>
          <p:spPr>
            <a:xfrm flipV="1">
              <a:off x="5444655" y="3297336"/>
              <a:ext cx="1" cy="67532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TextBox 12">
              <a:extLst>
                <a:ext uri="{FF2B5EF4-FFF2-40B4-BE49-F238E27FC236}">
                  <a16:creationId xmlns:a16="http://schemas.microsoft.com/office/drawing/2014/main" id="{5A5C7408-C981-65B2-E906-967422D490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70501" y="3417992"/>
              <a:ext cx="1540852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 dirty="0" err="1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トークンの有効性</a:t>
              </a:r>
              <a:endParaRPr lang="en-US" altLang="en-US" sz="12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  <a:p>
              <a:pPr algn="ctr" eaLnBrk="1" hangingPunct="1"/>
              <a:r>
                <a:rPr lang="en-US" altLang="en-US" sz="1200" dirty="0" err="1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確認</a:t>
              </a:r>
              <a:endParaRPr lang="en-US" altLang="en-US" sz="12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</p:txBody>
        </p:sp>
        <p:sp>
          <p:nvSpPr>
            <p:cNvPr id="18" name="Rectangle 115">
              <a:extLst>
                <a:ext uri="{FF2B5EF4-FFF2-40B4-BE49-F238E27FC236}">
                  <a16:creationId xmlns:a16="http://schemas.microsoft.com/office/drawing/2014/main" id="{EEDEF660-C72C-2645-6C72-CB08C80B85DC}"/>
                </a:ext>
              </a:extLst>
            </p:cNvPr>
            <p:cNvSpPr/>
            <p:nvPr/>
          </p:nvSpPr>
          <p:spPr>
            <a:xfrm>
              <a:off x="7407263" y="1822378"/>
              <a:ext cx="3103555" cy="1297010"/>
            </a:xfrm>
            <a:prstGeom prst="rect">
              <a:avLst/>
            </a:prstGeom>
            <a:noFill/>
            <a:ln w="15875">
              <a:solidFill>
                <a:srgbClr val="7D899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12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9" name="TextBox 20">
              <a:extLst>
                <a:ext uri="{FF2B5EF4-FFF2-40B4-BE49-F238E27FC236}">
                  <a16:creationId xmlns:a16="http://schemas.microsoft.com/office/drawing/2014/main" id="{2D603A9F-D377-B7EA-E78F-65341C1E99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2195" y="1895577"/>
              <a:ext cx="144254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ja-JP" altLang="en-US" sz="160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連携機能</a:t>
              </a:r>
              <a:endPara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20" name="TextBox 20">
              <a:extLst>
                <a:ext uri="{FF2B5EF4-FFF2-40B4-BE49-F238E27FC236}">
                  <a16:creationId xmlns:a16="http://schemas.microsoft.com/office/drawing/2014/main" id="{B1BCEDB1-C038-DD9A-3363-F45B252EB3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2194" y="2111028"/>
              <a:ext cx="2908502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ja-JP" sz="1200" dirty="0" err="1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WebAPI</a:t>
              </a:r>
              <a:r>
                <a:rPr lang="ja-JP" altLang="en-US" sz="120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を提供する他の機能ブロック</a:t>
              </a:r>
              <a:endParaRPr lang="en-US" altLang="ja-JP" sz="12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endParaRPr>
            </a:p>
            <a:p>
              <a:pPr eaLnBrk="1" hangingPunct="1"/>
              <a:endParaRPr lang="en-US" altLang="ja-JP" sz="12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endParaRPr>
            </a:p>
            <a:p>
              <a:pPr eaLnBrk="1" hangingPunct="1"/>
              <a:r>
                <a:rPr lang="ja-JP" altLang="en-US" sz="120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例</a:t>
              </a:r>
              <a:r>
                <a:rPr lang="en-US" altLang="ja-JP" sz="1200" dirty="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. </a:t>
              </a:r>
              <a:r>
                <a:rPr lang="ja-JP" altLang="en-US" sz="120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・</a:t>
              </a:r>
              <a:r>
                <a:rPr lang="en-US" altLang="ja-JP" sz="1200" dirty="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 </a:t>
              </a:r>
              <a:r>
                <a:rPr lang="ja-JP" altLang="en-US" sz="1200" dirty="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申請・届出</a:t>
              </a:r>
              <a:r>
                <a:rPr lang="en-US" altLang="ja-JP" sz="1200" dirty="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_</a:t>
              </a:r>
              <a:r>
                <a:rPr lang="ja-JP" altLang="en-US" sz="120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申請・届出機能</a:t>
              </a:r>
              <a:endParaRPr lang="en-US" altLang="ja-JP" sz="12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endParaRPr>
            </a:p>
            <a:p>
              <a:pPr eaLnBrk="1" hangingPunct="1"/>
              <a:r>
                <a:rPr lang="ja-JP" altLang="en-US" sz="120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　　</a:t>
              </a:r>
              <a:r>
                <a:rPr lang="en-US" altLang="ja-JP" sz="1200" dirty="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 </a:t>
              </a:r>
              <a:r>
                <a:rPr lang="ja-JP" altLang="en-US" sz="120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・</a:t>
              </a:r>
              <a:r>
                <a:rPr lang="en-US" altLang="ja-JP" sz="1200" dirty="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 </a:t>
              </a:r>
              <a:r>
                <a:rPr lang="ja-JP" altLang="en-US" sz="1200" dirty="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コンテンツ管理</a:t>
              </a:r>
              <a:r>
                <a:rPr lang="en-US" altLang="ja-JP" sz="1200" dirty="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_</a:t>
              </a:r>
              <a:r>
                <a:rPr lang="en" altLang="ja-JP" sz="1200" dirty="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Web</a:t>
              </a:r>
              <a:r>
                <a:rPr lang="ja-JP" altLang="en-US" sz="120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ページ</a:t>
              </a:r>
              <a:br>
                <a:rPr lang="en-US" altLang="ja-JP" sz="120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</a:br>
              <a:r>
                <a:rPr lang="en-US" altLang="ja-JP" sz="120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      </a:t>
              </a:r>
              <a:r>
                <a:rPr lang="en-US" altLang="ja-JP" sz="1200" dirty="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(</a:t>
              </a:r>
              <a:r>
                <a:rPr lang="ja-JP" altLang="en-US" sz="120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動的コンテンツ</a:t>
              </a:r>
              <a:r>
                <a:rPr lang="en-US" altLang="ja-JP" sz="1200" dirty="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)</a:t>
              </a:r>
              <a:r>
                <a:rPr lang="ja-JP" altLang="en-US" sz="120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公開機能</a:t>
              </a:r>
              <a:endParaRPr lang="en-US" altLang="ja-JP" sz="12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endParaRPr>
            </a:p>
          </p:txBody>
        </p:sp>
        <p:cxnSp>
          <p:nvCxnSpPr>
            <p:cNvPr id="21" name="直線矢印コネクタ 120">
              <a:extLst>
                <a:ext uri="{FF2B5EF4-FFF2-40B4-BE49-F238E27FC236}">
                  <a16:creationId xmlns:a16="http://schemas.microsoft.com/office/drawing/2014/main" id="{54D4C09E-9DB9-E18B-AC4B-AF5C123015C5}"/>
                </a:ext>
              </a:extLst>
            </p:cNvPr>
            <p:cNvCxnSpPr>
              <a:cxnSpLocks/>
              <a:stCxn id="18" idx="1"/>
              <a:endCxn id="14" idx="3"/>
            </p:cNvCxnSpPr>
            <p:nvPr/>
          </p:nvCxnSpPr>
          <p:spPr>
            <a:xfrm flipH="1">
              <a:off x="5718255" y="2470883"/>
              <a:ext cx="1689008" cy="128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TextBox 12">
              <a:extLst>
                <a:ext uri="{FF2B5EF4-FFF2-40B4-BE49-F238E27FC236}">
                  <a16:creationId xmlns:a16="http://schemas.microsoft.com/office/drawing/2014/main" id="{8DC3BABE-30FD-9E49-7FAC-46E113497B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2172" y="5372124"/>
              <a:ext cx="664814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 dirty="0" err="1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利用者</a:t>
              </a:r>
              <a:endParaRPr lang="en-US" altLang="en-US" sz="12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  <a:p>
              <a:pPr algn="ctr" eaLnBrk="1" hangingPunct="1"/>
              <a:r>
                <a:rPr lang="en-US" altLang="en-US" sz="12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(</a:t>
              </a:r>
              <a:r>
                <a:rPr lang="en-US" altLang="en-US" sz="1200" dirty="0" err="1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職員</a:t>
              </a:r>
              <a:r>
                <a:rPr lang="en-US" altLang="en-US" sz="12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)</a:t>
              </a:r>
            </a:p>
          </p:txBody>
        </p:sp>
        <p:pic>
          <p:nvPicPr>
            <p:cNvPr id="25" name="Graphic 23">
              <a:extLst>
                <a:ext uri="{FF2B5EF4-FFF2-40B4-BE49-F238E27FC236}">
                  <a16:creationId xmlns:a16="http://schemas.microsoft.com/office/drawing/2014/main" id="{87DA0E8E-588D-E53E-AE93-223B56B834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/>
          </p:blipFill>
          <p:spPr bwMode="auto">
            <a:xfrm flipH="1">
              <a:off x="1389629" y="4902224"/>
              <a:ext cx="469900" cy="469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Rectangle 115">
              <a:extLst>
                <a:ext uri="{FF2B5EF4-FFF2-40B4-BE49-F238E27FC236}">
                  <a16:creationId xmlns:a16="http://schemas.microsoft.com/office/drawing/2014/main" id="{68F82DAF-9CDB-26CD-E9E6-0A65F106E6D7}"/>
                </a:ext>
              </a:extLst>
            </p:cNvPr>
            <p:cNvSpPr/>
            <p:nvPr/>
          </p:nvSpPr>
          <p:spPr>
            <a:xfrm>
              <a:off x="505367" y="1693221"/>
              <a:ext cx="2238423" cy="1212377"/>
            </a:xfrm>
            <a:prstGeom prst="rect">
              <a:avLst/>
            </a:prstGeom>
            <a:noFill/>
            <a:ln w="15875">
              <a:solidFill>
                <a:srgbClr val="7D899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12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27" name="TextBox 20">
              <a:extLst>
                <a:ext uri="{FF2B5EF4-FFF2-40B4-BE49-F238E27FC236}">
                  <a16:creationId xmlns:a16="http://schemas.microsoft.com/office/drawing/2014/main" id="{39DA767E-1ACF-DF50-FCEE-C7EC099276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9300" y="1736410"/>
              <a:ext cx="204721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ja-JP" sz="1600" dirty="0" err="1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gBizID</a:t>
              </a:r>
              <a:endPara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28" name="TextBox 20">
              <a:extLst>
                <a:ext uri="{FF2B5EF4-FFF2-40B4-BE49-F238E27FC236}">
                  <a16:creationId xmlns:a16="http://schemas.microsoft.com/office/drawing/2014/main" id="{7B4F37B7-98F3-4F60-AE69-C0B1A945BE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0893" y="2035665"/>
              <a:ext cx="1953821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ja-JP" altLang="en-US" sz="120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法人等の企業ユーザを認証する主体。</a:t>
              </a:r>
              <a:endParaRPr lang="en-US" altLang="ja-JP" sz="12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  <a:p>
              <a:pPr eaLnBrk="1" hangingPunct="1"/>
              <a:r>
                <a:rPr lang="en-US" altLang="ja-JP" sz="12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OpenID Connect</a:t>
              </a:r>
              <a:r>
                <a:rPr lang="ja-JP" altLang="en-US" sz="120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の</a:t>
              </a:r>
              <a:r>
                <a:rPr lang="en-US" altLang="ja-JP" sz="12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OP</a:t>
              </a:r>
              <a:r>
                <a:rPr lang="ja-JP" altLang="en-US" sz="120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に相当する</a:t>
              </a:r>
              <a:r>
                <a:rPr lang="en-US" altLang="ja-JP" sz="12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IdP</a:t>
              </a:r>
              <a:r>
                <a:rPr lang="ja-JP" altLang="en-US" sz="120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。</a:t>
              </a:r>
              <a:endPara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</p:txBody>
        </p:sp>
        <p:cxnSp>
          <p:nvCxnSpPr>
            <p:cNvPr id="29" name="直線矢印コネクタ 120">
              <a:extLst>
                <a:ext uri="{FF2B5EF4-FFF2-40B4-BE49-F238E27FC236}">
                  <a16:creationId xmlns:a16="http://schemas.microsoft.com/office/drawing/2014/main" id="{11ECAC64-89C5-D8E4-F75C-6BFD757785D4}"/>
                </a:ext>
              </a:extLst>
            </p:cNvPr>
            <p:cNvCxnSpPr>
              <a:cxnSpLocks/>
              <a:stCxn id="25" idx="0"/>
              <a:endCxn id="26" idx="2"/>
            </p:cNvCxnSpPr>
            <p:nvPr/>
          </p:nvCxnSpPr>
          <p:spPr>
            <a:xfrm flipV="1">
              <a:off x="1624579" y="2905598"/>
              <a:ext cx="0" cy="199662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TextBox 12">
              <a:extLst>
                <a:ext uri="{FF2B5EF4-FFF2-40B4-BE49-F238E27FC236}">
                  <a16:creationId xmlns:a16="http://schemas.microsoft.com/office/drawing/2014/main" id="{B9E9D831-A242-CE61-C27B-CB06A7AEC6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8119" y="3989250"/>
              <a:ext cx="1540852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 dirty="0" err="1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ログイン</a:t>
              </a:r>
              <a:endParaRPr lang="en-US" altLang="en-US" sz="12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  <a:p>
              <a:pPr algn="ctr" eaLnBrk="1" hangingPunct="1"/>
              <a:r>
                <a:rPr lang="en-US" altLang="en-US" sz="12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(</a:t>
              </a:r>
              <a:r>
                <a:rPr lang="en-US" altLang="en-US" sz="1200" dirty="0" err="1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ID&amp;パスワードを</a:t>
              </a:r>
              <a:endParaRPr lang="en-US" altLang="en-US" sz="12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  <a:p>
              <a:pPr algn="ctr" eaLnBrk="1" hangingPunct="1"/>
              <a:r>
                <a:rPr lang="en-US" altLang="en-US" sz="1200" dirty="0" err="1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入力</a:t>
              </a:r>
              <a:r>
                <a:rPr lang="en-US" altLang="en-US" sz="12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)</a:t>
              </a:r>
            </a:p>
          </p:txBody>
        </p:sp>
        <p:cxnSp>
          <p:nvCxnSpPr>
            <p:cNvPr id="31" name="カギ線コネクタ 27">
              <a:extLst>
                <a:ext uri="{FF2B5EF4-FFF2-40B4-BE49-F238E27FC236}">
                  <a16:creationId xmlns:a16="http://schemas.microsoft.com/office/drawing/2014/main" id="{DCD80A8C-6E80-82C3-D287-575D4FFA2E18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1859055" y="2608815"/>
              <a:ext cx="3312000" cy="2412000"/>
            </a:xfrm>
            <a:prstGeom prst="bentConnector3">
              <a:avLst>
                <a:gd name="adj1" fmla="val 64477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TextBox 12">
              <a:extLst>
                <a:ext uri="{FF2B5EF4-FFF2-40B4-BE49-F238E27FC236}">
                  <a16:creationId xmlns:a16="http://schemas.microsoft.com/office/drawing/2014/main" id="{DCB50B68-82F5-EE17-15D6-6C416E958F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79774" y="3458655"/>
              <a:ext cx="1540852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 dirty="0" err="1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トークン</a:t>
              </a:r>
              <a:endParaRPr lang="en-US" altLang="en-US" sz="12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  <a:p>
              <a:pPr algn="ctr" eaLnBrk="1" hangingPunct="1"/>
              <a:r>
                <a:rPr lang="en-US" altLang="en-US" sz="1200" dirty="0" err="1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発行</a:t>
              </a:r>
              <a:endParaRPr lang="en-US" altLang="en-US" sz="12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</p:txBody>
        </p:sp>
        <p:cxnSp>
          <p:nvCxnSpPr>
            <p:cNvPr id="33" name="直線矢印コネクタ 120">
              <a:extLst>
                <a:ext uri="{FF2B5EF4-FFF2-40B4-BE49-F238E27FC236}">
                  <a16:creationId xmlns:a16="http://schemas.microsoft.com/office/drawing/2014/main" id="{42797624-507D-DBA4-C19D-C22A5DCF62E9}"/>
                </a:ext>
              </a:extLst>
            </p:cNvPr>
            <p:cNvCxnSpPr>
              <a:cxnSpLocks/>
            </p:cNvCxnSpPr>
            <p:nvPr/>
          </p:nvCxnSpPr>
          <p:spPr>
            <a:xfrm>
              <a:off x="2738694" y="2358435"/>
              <a:ext cx="2431641" cy="0"/>
            </a:xfrm>
            <a:prstGeom prst="straightConnector1">
              <a:avLst/>
            </a:prstGeom>
            <a:ln>
              <a:prstDash val="lgDash"/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4" name="TextBox 12">
              <a:extLst>
                <a:ext uri="{FF2B5EF4-FFF2-40B4-BE49-F238E27FC236}">
                  <a16:creationId xmlns:a16="http://schemas.microsoft.com/office/drawing/2014/main" id="{B4F92710-D57E-0960-07DC-BFD90CDFD3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52126" y="2061699"/>
              <a:ext cx="1540852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 dirty="0" err="1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IDプロバイダとの連携</a:t>
              </a:r>
              <a:endParaRPr lang="en-US" altLang="en-US" sz="12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</p:txBody>
        </p:sp>
        <p:cxnSp>
          <p:nvCxnSpPr>
            <p:cNvPr id="35" name="カギ線コネクタ 51">
              <a:extLst>
                <a:ext uri="{FF2B5EF4-FFF2-40B4-BE49-F238E27FC236}">
                  <a16:creationId xmlns:a16="http://schemas.microsoft.com/office/drawing/2014/main" id="{F59291CA-65EA-30E3-129C-3009F5309799}"/>
                </a:ext>
              </a:extLst>
            </p:cNvPr>
            <p:cNvCxnSpPr>
              <a:cxnSpLocks/>
              <a:stCxn id="25" idx="1"/>
              <a:endCxn id="7" idx="1"/>
            </p:cNvCxnSpPr>
            <p:nvPr/>
          </p:nvCxnSpPr>
          <p:spPr>
            <a:xfrm flipV="1">
              <a:off x="1859529" y="4246983"/>
              <a:ext cx="3310806" cy="890191"/>
            </a:xfrm>
            <a:prstGeom prst="bentConnector3">
              <a:avLst>
                <a:gd name="adj1" fmla="val 65157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6" name="TextBox 12">
              <a:extLst>
                <a:ext uri="{FF2B5EF4-FFF2-40B4-BE49-F238E27FC236}">
                  <a16:creationId xmlns:a16="http://schemas.microsoft.com/office/drawing/2014/main" id="{FF089676-7894-4F5D-DD19-EDF2D51A6F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79774" y="5129943"/>
              <a:ext cx="1540852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 dirty="0" err="1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API呼び出し</a:t>
              </a:r>
              <a:endParaRPr lang="en-US" altLang="en-US" sz="12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  <a:p>
              <a:pPr algn="ctr" eaLnBrk="1" hangingPunct="1"/>
              <a:r>
                <a:rPr lang="en-US" altLang="en-US" sz="12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(</a:t>
              </a:r>
              <a:r>
                <a:rPr lang="en-US" altLang="en-US" sz="1200" dirty="0" err="1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トークン含む</a:t>
              </a:r>
              <a:r>
                <a:rPr lang="en-US" altLang="en-US" sz="12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)</a:t>
              </a:r>
            </a:p>
          </p:txBody>
        </p:sp>
        <p:sp>
          <p:nvSpPr>
            <p:cNvPr id="37" name="Rectangle 115">
              <a:extLst>
                <a:ext uri="{FF2B5EF4-FFF2-40B4-BE49-F238E27FC236}">
                  <a16:creationId xmlns:a16="http://schemas.microsoft.com/office/drawing/2014/main" id="{EDEF6067-5CD5-8175-50CF-BAB1F16846E7}"/>
                </a:ext>
              </a:extLst>
            </p:cNvPr>
            <p:cNvSpPr/>
            <p:nvPr/>
          </p:nvSpPr>
          <p:spPr>
            <a:xfrm>
              <a:off x="4675439" y="6102867"/>
              <a:ext cx="4473786" cy="1036667"/>
            </a:xfrm>
            <a:prstGeom prst="rect">
              <a:avLst/>
            </a:prstGeom>
            <a:noFill/>
            <a:ln w="15875">
              <a:solidFill>
                <a:srgbClr val="7D899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12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</p:txBody>
        </p:sp>
        <p:sp>
          <p:nvSpPr>
            <p:cNvPr id="38" name="TextBox 20">
              <a:extLst>
                <a:ext uri="{FF2B5EF4-FFF2-40B4-BE49-F238E27FC236}">
                  <a16:creationId xmlns:a16="http://schemas.microsoft.com/office/drawing/2014/main" id="{17B8293B-319B-B605-F6D5-61CB0871ED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99231" y="6301971"/>
              <a:ext cx="1750173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ja-JP" altLang="en-US" sz="160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連携機能</a:t>
              </a:r>
              <a:endPara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  <a:p>
              <a:r>
                <a:rPr lang="ja-JP" altLang="en-US" sz="1200">
                  <a:latin typeface="Meiryo UI" panose="020B0604030504040204" pitchFamily="34" charset="-128"/>
                  <a:ea typeface="Meiryo UI" panose="020B0604030504040204" pitchFamily="34" charset="-128"/>
                </a:rPr>
                <a:t>アプリケーションのトップ画面を表示</a:t>
              </a:r>
              <a:endParaRPr lang="ja-JP">
                <a:latin typeface="Meiryo UI" panose="020B0604030504040204" pitchFamily="34" charset="-128"/>
                <a:ea typeface="Meiryo UI" panose="020B0604030504040204" pitchFamily="34" charset="-128"/>
              </a:endParaRPr>
            </a:p>
          </p:txBody>
        </p:sp>
        <p:sp>
          <p:nvSpPr>
            <p:cNvPr id="39" name="TextBox 20">
              <a:extLst>
                <a:ext uri="{FF2B5EF4-FFF2-40B4-BE49-F238E27FC236}">
                  <a16:creationId xmlns:a16="http://schemas.microsoft.com/office/drawing/2014/main" id="{2D3540DA-A4DE-5D91-9452-B13B5EFAE1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69325" y="6220641"/>
              <a:ext cx="258968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ja-JP" altLang="en-US" sz="12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例</a:t>
              </a:r>
              <a:endParaRPr lang="en-US" altLang="ja-JP" sz="12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  <a:p>
              <a:pPr marL="285750" indent="-285750" eaLnBrk="1" hangingPunct="1">
                <a:buFont typeface="Arial" panose="020B0604020202020204" pitchFamily="34" charset="0"/>
                <a:buChar char="•"/>
              </a:pPr>
              <a:r>
                <a:rPr lang="ja-JP" altLang="en-US" sz="12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コンテンツ管理</a:t>
              </a:r>
              <a:r>
                <a:rPr lang="en-US" altLang="ja-JP" sz="12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_</a:t>
              </a:r>
              <a:r>
                <a:rPr lang="en" altLang="ja-JP" sz="12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Web</a:t>
              </a:r>
              <a:r>
                <a:rPr lang="ja-JP" altLang="en-US" sz="120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ページ</a:t>
              </a:r>
              <a:r>
                <a:rPr lang="en-US" altLang="ja-JP" sz="12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(</a:t>
              </a:r>
              <a:r>
                <a:rPr lang="ja-JP" altLang="en-US" sz="120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静的コンテンツ</a:t>
              </a:r>
              <a:r>
                <a:rPr lang="en-US" altLang="ja-JP" sz="12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)</a:t>
              </a:r>
              <a:r>
                <a:rPr lang="ja-JP" altLang="en-US" sz="120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公開機能</a:t>
              </a:r>
              <a:endParaRPr lang="en-US" altLang="ja-JP" sz="12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</p:txBody>
        </p:sp>
        <p:cxnSp>
          <p:nvCxnSpPr>
            <p:cNvPr id="40" name="カギ線コネクタ 63">
              <a:extLst>
                <a:ext uri="{FF2B5EF4-FFF2-40B4-BE49-F238E27FC236}">
                  <a16:creationId xmlns:a16="http://schemas.microsoft.com/office/drawing/2014/main" id="{0091ABA3-A2D6-4B1F-04CF-0EAFCCD4C610}"/>
                </a:ext>
              </a:extLst>
            </p:cNvPr>
            <p:cNvCxnSpPr>
              <a:cxnSpLocks/>
              <a:stCxn id="24" idx="2"/>
              <a:endCxn id="37" idx="1"/>
            </p:cNvCxnSpPr>
            <p:nvPr/>
          </p:nvCxnSpPr>
          <p:spPr>
            <a:xfrm rot="16200000" flipH="1">
              <a:off x="2756303" y="4702065"/>
              <a:ext cx="787412" cy="3050860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41" name="Graphic 10">
              <a:extLst>
                <a:ext uri="{FF2B5EF4-FFF2-40B4-BE49-F238E27FC236}">
                  <a16:creationId xmlns:a16="http://schemas.microsoft.com/office/drawing/2014/main" id="{765D0D1F-846C-ABFA-4258-67AC02F2FF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/>
          </p:blipFill>
          <p:spPr bwMode="auto">
            <a:xfrm>
              <a:off x="7885247" y="3973121"/>
              <a:ext cx="548640" cy="548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TextBox 20">
              <a:extLst>
                <a:ext uri="{FF2B5EF4-FFF2-40B4-BE49-F238E27FC236}">
                  <a16:creationId xmlns:a16="http://schemas.microsoft.com/office/drawing/2014/main" id="{B5CD6A6F-6AC5-B8EA-2820-E24A10DDC6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13392" y="4534166"/>
              <a:ext cx="2292350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0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AWS Lambda</a:t>
              </a:r>
            </a:p>
            <a:p>
              <a:pPr algn="ctr" eaLnBrk="1" hangingPunct="1"/>
              <a:r>
                <a:rPr lang="ja-JP" altLang="en-US" sz="100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ユーザ情報</a:t>
              </a:r>
              <a:endPara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  <a:p>
              <a:pPr algn="ctr" eaLnBrk="1" hangingPunct="1"/>
              <a:r>
                <a:rPr lang="ja-JP" altLang="en-US" sz="100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管理関数</a:t>
              </a:r>
              <a:endParaRPr lang="en-US" altLang="en-US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</p:txBody>
        </p:sp>
        <p:sp>
          <p:nvSpPr>
            <p:cNvPr id="43" name="TextBox 9">
              <a:extLst>
                <a:ext uri="{FF2B5EF4-FFF2-40B4-BE49-F238E27FC236}">
                  <a16:creationId xmlns:a16="http://schemas.microsoft.com/office/drawing/2014/main" id="{81AE7759-6B2E-215F-502C-EBBC68D38E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34908" y="4527634"/>
              <a:ext cx="2243137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0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Amazon </a:t>
              </a:r>
              <a:r>
                <a:rPr lang="en-US" altLang="en-US" sz="1000" dirty="0" err="1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DocumentDB</a:t>
              </a:r>
              <a:endParaRPr lang="en-US" altLang="en-US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  <a:p>
              <a:pPr algn="ctr" eaLnBrk="1" hangingPunct="1"/>
              <a:r>
                <a:rPr lang="ja-JP" altLang="en-US" sz="100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ユーザ情報保管</a:t>
              </a:r>
              <a:endPara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  <a:p>
              <a:pPr algn="ctr" eaLnBrk="1" hangingPunct="1"/>
              <a:r>
                <a:rPr lang="ja-JP" altLang="en-US" sz="10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データベース</a:t>
              </a:r>
              <a:endParaRPr lang="en-US" altLang="en-US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</p:txBody>
        </p:sp>
        <p:cxnSp>
          <p:nvCxnSpPr>
            <p:cNvPr id="44" name="直線矢印コネクタ 120">
              <a:extLst>
                <a:ext uri="{FF2B5EF4-FFF2-40B4-BE49-F238E27FC236}">
                  <a16:creationId xmlns:a16="http://schemas.microsoft.com/office/drawing/2014/main" id="{9B8258F3-BC53-3FD4-2660-05C39EBAC860}"/>
                </a:ext>
              </a:extLst>
            </p:cNvPr>
            <p:cNvCxnSpPr>
              <a:cxnSpLocks/>
              <a:stCxn id="41" idx="3"/>
            </p:cNvCxnSpPr>
            <p:nvPr/>
          </p:nvCxnSpPr>
          <p:spPr>
            <a:xfrm flipV="1">
              <a:off x="8433887" y="4242857"/>
              <a:ext cx="1119775" cy="458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5" name="Rectangle 86">
              <a:extLst>
                <a:ext uri="{FF2B5EF4-FFF2-40B4-BE49-F238E27FC236}">
                  <a16:creationId xmlns:a16="http://schemas.microsoft.com/office/drawing/2014/main" id="{3EC9273B-1DA3-12F2-4FDF-9EF08FE26E59}"/>
                </a:ext>
              </a:extLst>
            </p:cNvPr>
            <p:cNvSpPr/>
            <p:nvPr/>
          </p:nvSpPr>
          <p:spPr>
            <a:xfrm>
              <a:off x="7404772" y="3495973"/>
              <a:ext cx="3157365" cy="1720771"/>
            </a:xfrm>
            <a:prstGeom prst="rect">
              <a:avLst/>
            </a:prstGeom>
            <a:noFill/>
            <a:ln w="15875">
              <a:solidFill>
                <a:srgbClr val="8C4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2920" tIns="9144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ln w="0"/>
                  <a:solidFill>
                    <a:schemeClr val="tx1"/>
                  </a:solidFill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Virtual private cloud (VPC)</a:t>
              </a:r>
            </a:p>
          </p:txBody>
        </p:sp>
        <p:pic>
          <p:nvPicPr>
            <p:cNvPr id="46" name="Graphic 87">
              <a:extLst>
                <a:ext uri="{FF2B5EF4-FFF2-40B4-BE49-F238E27FC236}">
                  <a16:creationId xmlns:a16="http://schemas.microsoft.com/office/drawing/2014/main" id="{6B9F5D8F-0B4B-D61E-FA06-41CEC9D5AB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/>
          </p:blipFill>
          <p:spPr>
            <a:xfrm>
              <a:off x="7404770" y="3496378"/>
              <a:ext cx="381000" cy="381000"/>
            </a:xfrm>
            <a:prstGeom prst="rect">
              <a:avLst/>
            </a:prstGeom>
          </p:spPr>
        </p:pic>
        <p:cxnSp>
          <p:nvCxnSpPr>
            <p:cNvPr id="47" name="カギ線コネクタ 93">
              <a:extLst>
                <a:ext uri="{FF2B5EF4-FFF2-40B4-BE49-F238E27FC236}">
                  <a16:creationId xmlns:a16="http://schemas.microsoft.com/office/drawing/2014/main" id="{1C201F72-91C1-79FD-791D-D51FCE96D15C}"/>
                </a:ext>
              </a:extLst>
            </p:cNvPr>
            <p:cNvCxnSpPr>
              <a:cxnSpLocks/>
              <a:stCxn id="7" idx="3"/>
              <a:endCxn id="41" idx="1"/>
            </p:cNvCxnSpPr>
            <p:nvPr/>
          </p:nvCxnSpPr>
          <p:spPr>
            <a:xfrm>
              <a:off x="5718975" y="4246983"/>
              <a:ext cx="2166272" cy="458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50" name="Graphic 18">
              <a:extLst>
                <a:ext uri="{FF2B5EF4-FFF2-40B4-BE49-F238E27FC236}">
                  <a16:creationId xmlns:a16="http://schemas.microsoft.com/office/drawing/2014/main" id="{884613D1-8714-6E62-9F41-0A364B2920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/>
          </p:blipFill>
          <p:spPr bwMode="auto">
            <a:xfrm>
              <a:off x="9553662" y="3986966"/>
              <a:ext cx="547200" cy="54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" name="TextBox 12">
              <a:extLst>
                <a:ext uri="{FF2B5EF4-FFF2-40B4-BE49-F238E27FC236}">
                  <a16:creationId xmlns:a16="http://schemas.microsoft.com/office/drawing/2014/main" id="{A7F22204-C7F5-E789-8FFB-7DCED8BAD9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56903" y="1941846"/>
              <a:ext cx="1540852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 dirty="0" err="1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トークンの有効性</a:t>
              </a:r>
              <a:endParaRPr lang="en-US" altLang="en-US" sz="12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  <a:p>
              <a:pPr algn="ctr" eaLnBrk="1" hangingPunct="1"/>
              <a:r>
                <a:rPr lang="en-US" altLang="en-US" sz="1200" dirty="0" err="1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確認</a:t>
              </a:r>
              <a:endParaRPr lang="en-US" altLang="en-US" sz="12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5519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72673991-03FC-BF42-D552-54E336873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/>
              <a:t>5-2-1-2</a:t>
            </a:r>
            <a:r>
              <a:rPr kumimoji="1" lang="en-US" altLang="ja-JP" dirty="0"/>
              <a:t>. </a:t>
            </a:r>
            <a:r>
              <a:rPr kumimoji="1" lang="ja-JP" altLang="en-US" dirty="0"/>
              <a:t>利用者認証</a:t>
            </a:r>
            <a:r>
              <a:rPr kumimoji="1" lang="en-US" altLang="ja-JP" dirty="0"/>
              <a:t>_</a:t>
            </a:r>
            <a:r>
              <a:rPr kumimoji="1" lang="ja-JP" altLang="en-US" dirty="0"/>
              <a:t>ユーザ認証機能（企業ユーザ向け）</a:t>
            </a:r>
            <a:br>
              <a:rPr kumimoji="1" lang="en-US" altLang="ja-JP" dirty="0"/>
            </a:br>
            <a:r>
              <a:rPr kumimoji="1" lang="ja-JP" altLang="en-US" sz="3600" dirty="0"/>
              <a:t> （パターン</a:t>
            </a:r>
            <a:r>
              <a:rPr kumimoji="1" lang="en-US" altLang="ja-JP" sz="3600" dirty="0"/>
              <a:t>2 </a:t>
            </a:r>
            <a:r>
              <a:rPr kumimoji="1" lang="ja-JP" altLang="en-US" sz="3600" dirty="0"/>
              <a:t>小規模システム向け）</a:t>
            </a: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19C30B3D-DB53-E21C-C292-15739AE03EBB}"/>
              </a:ext>
            </a:extLst>
          </p:cNvPr>
          <p:cNvGrpSpPr/>
          <p:nvPr/>
        </p:nvGrpSpPr>
        <p:grpSpPr>
          <a:xfrm>
            <a:off x="3976232" y="2486480"/>
            <a:ext cx="10048199" cy="6431766"/>
            <a:chOff x="1132793" y="1017247"/>
            <a:chExt cx="10048199" cy="6431766"/>
          </a:xfrm>
        </p:grpSpPr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F40AD36C-6651-2E1C-202C-EBEDD2378A88}"/>
                </a:ext>
              </a:extLst>
            </p:cNvPr>
            <p:cNvSpPr/>
            <p:nvPr/>
          </p:nvSpPr>
          <p:spPr>
            <a:xfrm>
              <a:off x="4675439" y="1657403"/>
              <a:ext cx="2375053" cy="4315787"/>
            </a:xfrm>
            <a:prstGeom prst="rect">
              <a:avLst/>
            </a:prstGeom>
            <a:solidFill>
              <a:srgbClr val="45DAFF">
                <a:alpha val="30196"/>
              </a:srgbClr>
            </a:solidFill>
            <a:ln w="28575">
              <a:noFill/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/>
              <a:endParaRPr kumimoji="1" lang="en-US" altLang="ja-JP" sz="16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endParaRPr>
            </a:p>
          </p:txBody>
        </p:sp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F201645A-8898-421F-5C63-98A4ECC12C3E}"/>
                </a:ext>
              </a:extLst>
            </p:cNvPr>
            <p:cNvSpPr/>
            <p:nvPr/>
          </p:nvSpPr>
          <p:spPr>
            <a:xfrm>
              <a:off x="7050493" y="3201460"/>
              <a:ext cx="3990925" cy="2182021"/>
            </a:xfrm>
            <a:prstGeom prst="rect">
              <a:avLst/>
            </a:prstGeom>
            <a:solidFill>
              <a:srgbClr val="45DAFF">
                <a:alpha val="30196"/>
              </a:srgbClr>
            </a:solidFill>
            <a:ln w="28575">
              <a:noFill/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/>
              <a:r>
                <a:rPr kumimoji="1" lang="ja-JP" altLang="en-US" sz="1400" dirty="0">
                  <a:solidFill>
                    <a:schemeClr val="tx1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利用者認証</a:t>
              </a:r>
              <a:r>
                <a:rPr kumimoji="1" lang="en-US" altLang="ja-JP" sz="1400" dirty="0">
                  <a:solidFill>
                    <a:schemeClr val="tx1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_</a:t>
              </a:r>
              <a:r>
                <a:rPr kumimoji="1" lang="ja-JP" altLang="en-US" sz="1400" dirty="0">
                  <a:solidFill>
                    <a:schemeClr val="tx1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ユーザ認証機能（企業ユーザ向け）</a:t>
              </a:r>
              <a:endParaRPr kumimoji="1" lang="en-US" altLang="ja-JP" sz="14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endParaRPr>
            </a:p>
          </p:txBody>
        </p:sp>
        <p:sp>
          <p:nvSpPr>
            <p:cNvPr id="6" name="TextBox 9">
              <a:extLst>
                <a:ext uri="{FF2B5EF4-FFF2-40B4-BE49-F238E27FC236}">
                  <a16:creationId xmlns:a16="http://schemas.microsoft.com/office/drawing/2014/main" id="{2C8E578F-B543-E090-A7EA-DC01328381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3087" y="4516719"/>
              <a:ext cx="224313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0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Amazon API Gateway</a:t>
              </a:r>
            </a:p>
            <a:p>
              <a:pPr algn="ctr" eaLnBrk="1" hangingPunct="1"/>
              <a:r>
                <a:rPr lang="ja-JP" altLang="en-US" sz="10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バックエンド</a:t>
              </a:r>
              <a:r>
                <a:rPr lang="en-US" altLang="ja-JP" sz="10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API</a:t>
              </a:r>
              <a:endParaRPr lang="en-US" altLang="en-US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</p:txBody>
        </p:sp>
        <p:sp>
          <p:nvSpPr>
            <p:cNvPr id="7" name="Rectangle 78">
              <a:extLst>
                <a:ext uri="{FF2B5EF4-FFF2-40B4-BE49-F238E27FC236}">
                  <a16:creationId xmlns:a16="http://schemas.microsoft.com/office/drawing/2014/main" id="{21BED5FC-7E4D-DD65-1987-C03E71B72B46}"/>
                </a:ext>
              </a:extLst>
            </p:cNvPr>
            <p:cNvSpPr/>
            <p:nvPr/>
          </p:nvSpPr>
          <p:spPr>
            <a:xfrm>
              <a:off x="4349628" y="1018836"/>
              <a:ext cx="6831364" cy="6430177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2920" tIns="9144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chemeClr val="tx1"/>
                  </a:solidFill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AWS Cloud</a:t>
              </a:r>
            </a:p>
          </p:txBody>
        </p:sp>
        <p:pic>
          <p:nvPicPr>
            <p:cNvPr id="8" name="Graphic 79">
              <a:extLst>
                <a:ext uri="{FF2B5EF4-FFF2-40B4-BE49-F238E27FC236}">
                  <a16:creationId xmlns:a16="http://schemas.microsoft.com/office/drawing/2014/main" id="{0DE52317-416D-E943-D5E4-45D7E3DD0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4349629" y="1017247"/>
              <a:ext cx="381000" cy="381000"/>
            </a:xfrm>
            <a:prstGeom prst="rect">
              <a:avLst/>
            </a:prstGeom>
          </p:spPr>
        </p:pic>
        <p:sp>
          <p:nvSpPr>
            <p:cNvPr id="9" name="TextBox 12">
              <a:extLst>
                <a:ext uri="{FF2B5EF4-FFF2-40B4-BE49-F238E27FC236}">
                  <a16:creationId xmlns:a16="http://schemas.microsoft.com/office/drawing/2014/main" id="{FEDE9A5C-66D7-68E7-59AF-4D9F3144BE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2793" y="2665756"/>
              <a:ext cx="1013283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 dirty="0" err="1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利用者</a:t>
              </a:r>
              <a:endParaRPr lang="en-US" altLang="en-US" sz="12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  <a:p>
              <a:pPr algn="ctr" eaLnBrk="1" hangingPunct="1"/>
              <a:r>
                <a:rPr lang="en-US" altLang="en-US" sz="12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(</a:t>
              </a:r>
              <a:r>
                <a:rPr lang="en-US" altLang="en-US" sz="1200" dirty="0" err="1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企業ユーザ</a:t>
              </a:r>
              <a:r>
                <a:rPr lang="en-US" altLang="en-US" sz="12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)</a:t>
              </a:r>
            </a:p>
          </p:txBody>
        </p:sp>
        <p:pic>
          <p:nvPicPr>
            <p:cNvPr id="10" name="Graphic 23">
              <a:extLst>
                <a:ext uri="{FF2B5EF4-FFF2-40B4-BE49-F238E27FC236}">
                  <a16:creationId xmlns:a16="http://schemas.microsoft.com/office/drawing/2014/main" id="{61FC5685-E2FB-92B8-D355-E1867797C3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 bwMode="auto">
            <a:xfrm flipH="1">
              <a:off x="1389629" y="2227778"/>
              <a:ext cx="469900" cy="469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12">
              <a:extLst>
                <a:ext uri="{FF2B5EF4-FFF2-40B4-BE49-F238E27FC236}">
                  <a16:creationId xmlns:a16="http://schemas.microsoft.com/office/drawing/2014/main" id="{A2C658F9-9307-3348-E4C0-709FB08721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05872" y="1672320"/>
              <a:ext cx="1540852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 dirty="0" err="1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ログイン</a:t>
              </a:r>
              <a:endParaRPr lang="en-US" altLang="en-US" sz="12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  <a:p>
              <a:pPr algn="ctr" eaLnBrk="1" hangingPunct="1"/>
              <a:r>
                <a:rPr lang="en-US" altLang="en-US" sz="12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(</a:t>
              </a:r>
              <a:r>
                <a:rPr lang="en-US" altLang="en-US" sz="1200" dirty="0" err="1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ID&amp;パスワードを</a:t>
              </a:r>
              <a:endParaRPr lang="en-US" altLang="en-US" sz="12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  <a:p>
              <a:pPr algn="ctr" eaLnBrk="1" hangingPunct="1"/>
              <a:r>
                <a:rPr lang="en-US" altLang="en-US" sz="1200" dirty="0" err="1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入力</a:t>
              </a:r>
              <a:r>
                <a:rPr lang="en-US" altLang="en-US" sz="12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)</a:t>
              </a:r>
            </a:p>
          </p:txBody>
        </p:sp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EAC67243-BD6F-9028-DEA4-0E8F93C9C8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79774" y="2563472"/>
              <a:ext cx="1540852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 dirty="0" err="1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トークン</a:t>
              </a:r>
              <a:endParaRPr lang="en-US" altLang="en-US" sz="12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  <a:p>
              <a:pPr algn="ctr" eaLnBrk="1" hangingPunct="1"/>
              <a:r>
                <a:rPr lang="en-US" altLang="en-US" sz="1200" dirty="0" err="1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発行</a:t>
              </a:r>
              <a:endParaRPr lang="en-US" altLang="en-US" sz="12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8604753-185A-8ED3-9050-02FEC80E63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0067" y="3785318"/>
              <a:ext cx="1540852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 dirty="0" err="1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API呼び出し</a:t>
              </a:r>
              <a:endParaRPr lang="en-US" altLang="en-US" sz="12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  <a:p>
              <a:pPr algn="ctr" eaLnBrk="1" hangingPunct="1"/>
              <a:r>
                <a:rPr lang="en-US" altLang="en-US" sz="12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(</a:t>
              </a:r>
              <a:r>
                <a:rPr lang="en-US" altLang="en-US" sz="1200" dirty="0" err="1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トークン含む</a:t>
              </a:r>
              <a:r>
                <a:rPr lang="en-US" altLang="en-US" sz="12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)</a:t>
              </a:r>
            </a:p>
          </p:txBody>
        </p:sp>
        <p:sp>
          <p:nvSpPr>
            <p:cNvPr id="14" name="Rectangle 115">
              <a:extLst>
                <a:ext uri="{FF2B5EF4-FFF2-40B4-BE49-F238E27FC236}">
                  <a16:creationId xmlns:a16="http://schemas.microsoft.com/office/drawing/2014/main" id="{AF4B4F94-6FAA-F4A8-C9D6-BF00F2986635}"/>
                </a:ext>
              </a:extLst>
            </p:cNvPr>
            <p:cNvSpPr/>
            <p:nvPr/>
          </p:nvSpPr>
          <p:spPr>
            <a:xfrm>
              <a:off x="4586827" y="6102867"/>
              <a:ext cx="4378143" cy="1036667"/>
            </a:xfrm>
            <a:prstGeom prst="rect">
              <a:avLst/>
            </a:prstGeom>
            <a:noFill/>
            <a:ln w="15875">
              <a:solidFill>
                <a:srgbClr val="7D899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12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</p:txBody>
        </p:sp>
        <p:sp>
          <p:nvSpPr>
            <p:cNvPr id="15" name="TextBox 20">
              <a:extLst>
                <a:ext uri="{FF2B5EF4-FFF2-40B4-BE49-F238E27FC236}">
                  <a16:creationId xmlns:a16="http://schemas.microsoft.com/office/drawing/2014/main" id="{4916999A-4D32-14AF-1CFD-997742699B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10619" y="6301971"/>
              <a:ext cx="1750173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ja-JP" altLang="en-US" sz="160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連携機能</a:t>
              </a:r>
              <a:endPara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  <a:p>
              <a:r>
                <a:rPr lang="ja-JP" altLang="en-US" sz="1200">
                  <a:latin typeface="Meiryo UI" panose="020B0604030504040204" pitchFamily="34" charset="-128"/>
                  <a:ea typeface="Meiryo UI" panose="020B0604030504040204" pitchFamily="34" charset="-128"/>
                </a:rPr>
                <a:t>アプリケーションのトップ画面を表示</a:t>
              </a:r>
              <a:endParaRPr lang="ja-JP">
                <a:latin typeface="Meiryo UI" panose="020B0604030504040204" pitchFamily="34" charset="-128"/>
                <a:ea typeface="Meiryo UI" panose="020B0604030504040204" pitchFamily="34" charset="-128"/>
              </a:endParaRPr>
            </a:p>
          </p:txBody>
        </p:sp>
        <p:sp>
          <p:nvSpPr>
            <p:cNvPr id="16" name="TextBox 20">
              <a:extLst>
                <a:ext uri="{FF2B5EF4-FFF2-40B4-BE49-F238E27FC236}">
                  <a16:creationId xmlns:a16="http://schemas.microsoft.com/office/drawing/2014/main" id="{E8BB945E-6868-4AC8-6657-2B620385E2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80713" y="6220641"/>
              <a:ext cx="241079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ja-JP" altLang="en-US" sz="12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例</a:t>
              </a:r>
              <a:endParaRPr lang="en-US" altLang="ja-JP" sz="12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  <a:p>
              <a:pPr eaLnBrk="1" hangingPunct="1"/>
              <a:r>
                <a:rPr lang="ja-JP" altLang="en-US" sz="120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　　</a:t>
              </a:r>
              <a:r>
                <a:rPr lang="en-US" altLang="ja-JP" sz="1200" dirty="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 </a:t>
              </a:r>
              <a:r>
                <a:rPr lang="ja-JP" altLang="en-US" sz="120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・</a:t>
              </a:r>
              <a:r>
                <a:rPr lang="en-US" altLang="ja-JP" sz="1200" dirty="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 </a:t>
              </a:r>
              <a:r>
                <a:rPr lang="ja-JP" altLang="en-US" sz="1200" dirty="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コンテンツ管理</a:t>
              </a:r>
              <a:r>
                <a:rPr lang="en-US" altLang="ja-JP" sz="1200" dirty="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_Web</a:t>
              </a:r>
              <a:r>
                <a:rPr lang="ja-JP" altLang="en-US" sz="120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ページ</a:t>
              </a:r>
              <a:br>
                <a:rPr lang="en-US" altLang="ja-JP" sz="120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</a:br>
              <a:r>
                <a:rPr lang="en-US" altLang="ja-JP" sz="120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       </a:t>
              </a:r>
              <a:r>
                <a:rPr lang="en-US" altLang="ja-JP" sz="1200" dirty="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(</a:t>
              </a:r>
              <a:r>
                <a:rPr lang="ja-JP" altLang="en-US" sz="120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静的コンテンツ</a:t>
              </a:r>
              <a:r>
                <a:rPr lang="en-US" altLang="ja-JP" sz="1200" dirty="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)</a:t>
              </a:r>
              <a:r>
                <a:rPr lang="ja-JP" altLang="en-US" sz="120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公開機能</a:t>
              </a:r>
              <a:endParaRPr lang="en-US" altLang="ja-JP" sz="12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endParaRPr>
            </a:p>
          </p:txBody>
        </p:sp>
        <p:cxnSp>
          <p:nvCxnSpPr>
            <p:cNvPr id="17" name="カギ線コネクタ 63">
              <a:extLst>
                <a:ext uri="{FF2B5EF4-FFF2-40B4-BE49-F238E27FC236}">
                  <a16:creationId xmlns:a16="http://schemas.microsoft.com/office/drawing/2014/main" id="{D4603679-F1AE-3B28-C8F0-1AD01DAB0F55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1302952" y="3348881"/>
              <a:ext cx="3493780" cy="3050860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直線矢印コネクタ 120">
              <a:extLst>
                <a:ext uri="{FF2B5EF4-FFF2-40B4-BE49-F238E27FC236}">
                  <a16:creationId xmlns:a16="http://schemas.microsoft.com/office/drawing/2014/main" id="{DA594D96-93E1-BC3A-335E-446116842502}"/>
                </a:ext>
              </a:extLst>
            </p:cNvPr>
            <p:cNvCxnSpPr>
              <a:cxnSpLocks/>
            </p:cNvCxnSpPr>
            <p:nvPr/>
          </p:nvCxnSpPr>
          <p:spPr>
            <a:xfrm>
              <a:off x="1859529" y="2318651"/>
              <a:ext cx="3311526" cy="944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直線矢印コネクタ 120">
              <a:extLst>
                <a:ext uri="{FF2B5EF4-FFF2-40B4-BE49-F238E27FC236}">
                  <a16:creationId xmlns:a16="http://schemas.microsoft.com/office/drawing/2014/main" id="{AA4499E9-58EB-4849-F8F9-0271276DFC4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59529" y="2562131"/>
              <a:ext cx="3311526" cy="944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カギ線コネクタ 25">
              <a:extLst>
                <a:ext uri="{FF2B5EF4-FFF2-40B4-BE49-F238E27FC236}">
                  <a16:creationId xmlns:a16="http://schemas.microsoft.com/office/drawing/2014/main" id="{B633256D-2D64-FE1F-5734-198D9BD2314E}"/>
                </a:ext>
              </a:extLst>
            </p:cNvPr>
            <p:cNvCxnSpPr>
              <a:cxnSpLocks/>
              <a:stCxn id="9" idx="2"/>
            </p:cNvCxnSpPr>
            <p:nvPr/>
          </p:nvCxnSpPr>
          <p:spPr>
            <a:xfrm rot="16200000" flipH="1">
              <a:off x="2765415" y="2001441"/>
              <a:ext cx="1119562" cy="3371522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22" name="Graphic 17">
              <a:extLst>
                <a:ext uri="{FF2B5EF4-FFF2-40B4-BE49-F238E27FC236}">
                  <a16:creationId xmlns:a16="http://schemas.microsoft.com/office/drawing/2014/main" id="{7C5C3C20-D092-B013-614D-20E4BDFC23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 bwMode="auto">
            <a:xfrm>
              <a:off x="5170335" y="3972663"/>
              <a:ext cx="548640" cy="548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Graphic 8">
              <a:extLst>
                <a:ext uri="{FF2B5EF4-FFF2-40B4-BE49-F238E27FC236}">
                  <a16:creationId xmlns:a16="http://schemas.microsoft.com/office/drawing/2014/main" id="{82890D17-CC22-1BF9-0EA3-02E780CA54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/>
          </p:blipFill>
          <p:spPr bwMode="auto">
            <a:xfrm>
              <a:off x="5261775" y="5185700"/>
              <a:ext cx="365760" cy="365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TextBox 11">
              <a:extLst>
                <a:ext uri="{FF2B5EF4-FFF2-40B4-BE49-F238E27FC236}">
                  <a16:creationId xmlns:a16="http://schemas.microsoft.com/office/drawing/2014/main" id="{A5D61C4A-311B-8DB3-CB42-25CEFEEC5A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10102" y="5529231"/>
              <a:ext cx="86910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8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AWS WAF</a:t>
              </a:r>
            </a:p>
            <a:p>
              <a:pPr algn="ctr" eaLnBrk="1" hangingPunct="1"/>
              <a:r>
                <a:rPr lang="en-US" altLang="en-US" sz="8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API</a:t>
              </a:r>
              <a:r>
                <a:rPr lang="ja-JP" altLang="en-US" sz="8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保護</a:t>
              </a:r>
              <a:endParaRPr lang="en-US" altLang="ja-JP" sz="8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</p:txBody>
        </p:sp>
        <p:cxnSp>
          <p:nvCxnSpPr>
            <p:cNvPr id="25" name="直線矢印コネクタ 120">
              <a:extLst>
                <a:ext uri="{FF2B5EF4-FFF2-40B4-BE49-F238E27FC236}">
                  <a16:creationId xmlns:a16="http://schemas.microsoft.com/office/drawing/2014/main" id="{DF661D37-B681-F5E4-76CE-BD1BDEDD7D13}"/>
                </a:ext>
              </a:extLst>
            </p:cNvPr>
            <p:cNvCxnSpPr>
              <a:cxnSpLocks/>
              <a:stCxn id="23" idx="0"/>
            </p:cNvCxnSpPr>
            <p:nvPr/>
          </p:nvCxnSpPr>
          <p:spPr>
            <a:xfrm flipV="1">
              <a:off x="5444655" y="4916829"/>
              <a:ext cx="1" cy="26887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26" name="Graphic 17">
              <a:extLst>
                <a:ext uri="{FF2B5EF4-FFF2-40B4-BE49-F238E27FC236}">
                  <a16:creationId xmlns:a16="http://schemas.microsoft.com/office/drawing/2014/main" id="{F149A712-79C9-9E8E-14E6-F9051A022A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/>
          </p:blipFill>
          <p:spPr bwMode="auto">
            <a:xfrm>
              <a:off x="5171055" y="2198569"/>
              <a:ext cx="547200" cy="54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TextBox 9">
              <a:extLst>
                <a:ext uri="{FF2B5EF4-FFF2-40B4-BE49-F238E27FC236}">
                  <a16:creationId xmlns:a16="http://schemas.microsoft.com/office/drawing/2014/main" id="{C5A2918C-3B22-8E09-9AE0-59B5FA5D8F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4217" y="2743338"/>
              <a:ext cx="1280877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0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Amazon Cognito</a:t>
              </a:r>
            </a:p>
            <a:p>
              <a:pPr algn="ctr" eaLnBrk="1" hangingPunct="1"/>
              <a:r>
                <a:rPr lang="en-US" altLang="en-US" sz="10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(</a:t>
              </a:r>
              <a:r>
                <a:rPr lang="en-US" altLang="en-US" sz="1000" dirty="0" err="1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ユーザプール</a:t>
              </a:r>
              <a:r>
                <a:rPr lang="en-US" altLang="en-US" sz="10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)</a:t>
              </a:r>
            </a:p>
            <a:p>
              <a:pPr algn="ctr" eaLnBrk="1" hangingPunct="1"/>
              <a:r>
                <a:rPr lang="en-US" altLang="en-US" sz="1000" dirty="0" err="1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ユーザ管理</a:t>
              </a:r>
              <a:endParaRPr lang="en-US" altLang="en-US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</p:txBody>
        </p:sp>
        <p:cxnSp>
          <p:nvCxnSpPr>
            <p:cNvPr id="28" name="直線矢印コネクタ 120">
              <a:extLst>
                <a:ext uri="{FF2B5EF4-FFF2-40B4-BE49-F238E27FC236}">
                  <a16:creationId xmlns:a16="http://schemas.microsoft.com/office/drawing/2014/main" id="{733E264C-400C-3B74-1B2D-6AB1AC105BA1}"/>
                </a:ext>
              </a:extLst>
            </p:cNvPr>
            <p:cNvCxnSpPr>
              <a:cxnSpLocks/>
              <a:stCxn id="22" idx="0"/>
              <a:endCxn id="27" idx="2"/>
            </p:cNvCxnSpPr>
            <p:nvPr/>
          </p:nvCxnSpPr>
          <p:spPr>
            <a:xfrm flipV="1">
              <a:off x="5444655" y="3297336"/>
              <a:ext cx="1" cy="67532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TextBox 12">
              <a:extLst>
                <a:ext uri="{FF2B5EF4-FFF2-40B4-BE49-F238E27FC236}">
                  <a16:creationId xmlns:a16="http://schemas.microsoft.com/office/drawing/2014/main" id="{D790445E-B16B-3DE0-698E-0FFBF7C314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70501" y="3417992"/>
              <a:ext cx="1540852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 dirty="0" err="1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トークンの有効性</a:t>
              </a:r>
              <a:endParaRPr lang="en-US" altLang="en-US" sz="12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  <a:p>
              <a:pPr algn="ctr" eaLnBrk="1" hangingPunct="1"/>
              <a:r>
                <a:rPr lang="en-US" altLang="en-US" sz="1200" dirty="0" err="1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確認</a:t>
              </a:r>
              <a:endParaRPr lang="en-US" altLang="en-US" sz="12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</p:txBody>
        </p:sp>
        <p:sp>
          <p:nvSpPr>
            <p:cNvPr id="30" name="Rectangle 115">
              <a:extLst>
                <a:ext uri="{FF2B5EF4-FFF2-40B4-BE49-F238E27FC236}">
                  <a16:creationId xmlns:a16="http://schemas.microsoft.com/office/drawing/2014/main" id="{630AB3A3-8258-48F5-01EC-52D6DD441E2E}"/>
                </a:ext>
              </a:extLst>
            </p:cNvPr>
            <p:cNvSpPr/>
            <p:nvPr/>
          </p:nvSpPr>
          <p:spPr>
            <a:xfrm>
              <a:off x="7407263" y="1822378"/>
              <a:ext cx="3103555" cy="1297010"/>
            </a:xfrm>
            <a:prstGeom prst="rect">
              <a:avLst/>
            </a:prstGeom>
            <a:noFill/>
            <a:ln w="15875">
              <a:solidFill>
                <a:srgbClr val="7D899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12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1" name="TextBox 20">
              <a:extLst>
                <a:ext uri="{FF2B5EF4-FFF2-40B4-BE49-F238E27FC236}">
                  <a16:creationId xmlns:a16="http://schemas.microsoft.com/office/drawing/2014/main" id="{D3F99BC2-E2D7-D0D6-80B7-91C08CA6BC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2195" y="1895577"/>
              <a:ext cx="144254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ja-JP" altLang="en-US" sz="160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連携機能</a:t>
              </a:r>
              <a:endPara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2" name="TextBox 20">
              <a:extLst>
                <a:ext uri="{FF2B5EF4-FFF2-40B4-BE49-F238E27FC236}">
                  <a16:creationId xmlns:a16="http://schemas.microsoft.com/office/drawing/2014/main" id="{A18B8FB6-B592-FC3A-E626-8FBB43D6F4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2194" y="2124882"/>
              <a:ext cx="2888624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ja-JP" sz="1200" dirty="0" err="1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WebAPI</a:t>
              </a:r>
              <a:r>
                <a:rPr lang="ja-JP" altLang="en-US" sz="120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を提供する他の機能ブロック</a:t>
              </a:r>
              <a:endParaRPr lang="en-US" altLang="ja-JP" sz="12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endParaRPr>
            </a:p>
            <a:p>
              <a:pPr eaLnBrk="1" hangingPunct="1"/>
              <a:endParaRPr lang="en-US" altLang="ja-JP" sz="12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endParaRPr>
            </a:p>
            <a:p>
              <a:pPr eaLnBrk="1" hangingPunct="1"/>
              <a:r>
                <a:rPr lang="ja-JP" altLang="en-US" sz="120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例</a:t>
              </a:r>
              <a:r>
                <a:rPr lang="en-US" altLang="ja-JP" sz="1200" dirty="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. </a:t>
              </a:r>
              <a:r>
                <a:rPr lang="ja-JP" altLang="en-US" sz="1200" dirty="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・申請・届出</a:t>
              </a:r>
              <a:r>
                <a:rPr lang="en-US" altLang="ja-JP" sz="1200" dirty="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_</a:t>
              </a:r>
              <a:r>
                <a:rPr lang="ja-JP" altLang="en-US" sz="120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届出・申請機能</a:t>
              </a:r>
              <a:endParaRPr lang="en-US" altLang="ja-JP" sz="12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endParaRPr>
            </a:p>
            <a:p>
              <a:pPr eaLnBrk="1" hangingPunct="1"/>
              <a:r>
                <a:rPr lang="ja-JP" altLang="en-US" sz="120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　　</a:t>
              </a:r>
              <a:r>
                <a:rPr lang="en-US" altLang="ja-JP" sz="1200" dirty="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 </a:t>
              </a:r>
              <a:r>
                <a:rPr lang="ja-JP" altLang="en-US" sz="1200" dirty="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・コンテンツ管理</a:t>
              </a:r>
              <a:r>
                <a:rPr lang="en-US" altLang="ja-JP" sz="1200" dirty="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_Web</a:t>
              </a:r>
              <a:r>
                <a:rPr lang="ja-JP" altLang="en-US" sz="120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ページ</a:t>
              </a:r>
              <a:br>
                <a:rPr lang="en-US" altLang="ja-JP" sz="120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</a:br>
              <a:r>
                <a:rPr lang="en-US" altLang="ja-JP" sz="120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     </a:t>
              </a:r>
              <a:r>
                <a:rPr lang="en-US" altLang="ja-JP" sz="1200" dirty="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(</a:t>
              </a:r>
              <a:r>
                <a:rPr lang="ja-JP" altLang="en-US" sz="120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動的コンテンツ</a:t>
              </a:r>
              <a:r>
                <a:rPr lang="en-US" altLang="ja-JP" sz="1200" dirty="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)</a:t>
              </a:r>
              <a:r>
                <a:rPr lang="ja-JP" altLang="en-US" sz="120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公開機能</a:t>
              </a:r>
              <a:endParaRPr lang="en-US" altLang="ja-JP" sz="12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endParaRPr>
            </a:p>
          </p:txBody>
        </p:sp>
        <p:cxnSp>
          <p:nvCxnSpPr>
            <p:cNvPr id="33" name="直線矢印コネクタ 120">
              <a:extLst>
                <a:ext uri="{FF2B5EF4-FFF2-40B4-BE49-F238E27FC236}">
                  <a16:creationId xmlns:a16="http://schemas.microsoft.com/office/drawing/2014/main" id="{BC332D1C-AA27-D05D-BB38-C623DAA79C9C}"/>
                </a:ext>
              </a:extLst>
            </p:cNvPr>
            <p:cNvCxnSpPr>
              <a:cxnSpLocks/>
              <a:stCxn id="30" idx="1"/>
              <a:endCxn id="26" idx="3"/>
            </p:cNvCxnSpPr>
            <p:nvPr/>
          </p:nvCxnSpPr>
          <p:spPr>
            <a:xfrm flipH="1">
              <a:off x="5718255" y="2470883"/>
              <a:ext cx="1689008" cy="128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35" name="Graphic 10">
              <a:extLst>
                <a:ext uri="{FF2B5EF4-FFF2-40B4-BE49-F238E27FC236}">
                  <a16:creationId xmlns:a16="http://schemas.microsoft.com/office/drawing/2014/main" id="{E2D25D5F-2101-4CB3-DB0B-0318ED717C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/>
          </p:blipFill>
          <p:spPr bwMode="auto">
            <a:xfrm>
              <a:off x="7885247" y="3973121"/>
              <a:ext cx="548640" cy="548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TextBox 20">
              <a:extLst>
                <a:ext uri="{FF2B5EF4-FFF2-40B4-BE49-F238E27FC236}">
                  <a16:creationId xmlns:a16="http://schemas.microsoft.com/office/drawing/2014/main" id="{CD716435-A5EB-F583-5E1A-64EDA56486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13392" y="4534166"/>
              <a:ext cx="2292350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0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AWS Lambda</a:t>
              </a:r>
            </a:p>
            <a:p>
              <a:pPr algn="ctr" eaLnBrk="1" hangingPunct="1"/>
              <a:r>
                <a:rPr lang="ja-JP" altLang="en-US" sz="100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ユーザ情報</a:t>
              </a:r>
              <a:endPara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  <a:p>
              <a:pPr algn="ctr" eaLnBrk="1" hangingPunct="1"/>
              <a:r>
                <a:rPr lang="ja-JP" altLang="en-US" sz="100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管理関数</a:t>
              </a:r>
              <a:endParaRPr lang="en-US" altLang="en-US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</p:txBody>
        </p:sp>
        <p:sp>
          <p:nvSpPr>
            <p:cNvPr id="37" name="TextBox 9">
              <a:extLst>
                <a:ext uri="{FF2B5EF4-FFF2-40B4-BE49-F238E27FC236}">
                  <a16:creationId xmlns:a16="http://schemas.microsoft.com/office/drawing/2014/main" id="{C60BF233-F520-573F-CD42-16A5F57CB1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34908" y="4527634"/>
              <a:ext cx="2243137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0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Amazon </a:t>
              </a:r>
              <a:r>
                <a:rPr lang="en-US" altLang="en-US" sz="1000" dirty="0" err="1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DocumentDB</a:t>
              </a:r>
              <a:endParaRPr lang="en-US" altLang="en-US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  <a:p>
              <a:pPr algn="ctr" eaLnBrk="1" hangingPunct="1"/>
              <a:r>
                <a:rPr lang="ja-JP" altLang="en-US" sz="100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ユーザ情報保管</a:t>
              </a:r>
              <a:endPara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  <a:p>
              <a:pPr algn="ctr" eaLnBrk="1" hangingPunct="1"/>
              <a:r>
                <a:rPr lang="ja-JP" altLang="en-US" sz="10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データベース</a:t>
              </a:r>
              <a:endParaRPr lang="en-US" altLang="en-US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</p:txBody>
        </p:sp>
        <p:cxnSp>
          <p:nvCxnSpPr>
            <p:cNvPr id="38" name="直線矢印コネクタ 120">
              <a:extLst>
                <a:ext uri="{FF2B5EF4-FFF2-40B4-BE49-F238E27FC236}">
                  <a16:creationId xmlns:a16="http://schemas.microsoft.com/office/drawing/2014/main" id="{03234E06-77F7-66DF-AB40-DDAA6379B59F}"/>
                </a:ext>
              </a:extLst>
            </p:cNvPr>
            <p:cNvCxnSpPr>
              <a:cxnSpLocks/>
              <a:stCxn id="35" idx="3"/>
            </p:cNvCxnSpPr>
            <p:nvPr/>
          </p:nvCxnSpPr>
          <p:spPr>
            <a:xfrm flipV="1">
              <a:off x="8433887" y="4242857"/>
              <a:ext cx="1119775" cy="458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Rectangle 86">
              <a:extLst>
                <a:ext uri="{FF2B5EF4-FFF2-40B4-BE49-F238E27FC236}">
                  <a16:creationId xmlns:a16="http://schemas.microsoft.com/office/drawing/2014/main" id="{415E0BA7-6260-692C-5490-E1131AD86441}"/>
                </a:ext>
              </a:extLst>
            </p:cNvPr>
            <p:cNvSpPr/>
            <p:nvPr/>
          </p:nvSpPr>
          <p:spPr>
            <a:xfrm>
              <a:off x="7404772" y="3495973"/>
              <a:ext cx="3166695" cy="1720771"/>
            </a:xfrm>
            <a:prstGeom prst="rect">
              <a:avLst/>
            </a:prstGeom>
            <a:noFill/>
            <a:ln w="15875">
              <a:solidFill>
                <a:srgbClr val="8C4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2920" tIns="9144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ln w="0"/>
                  <a:solidFill>
                    <a:schemeClr val="tx1"/>
                  </a:solidFill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Virtual private cloud (VPC)</a:t>
              </a:r>
            </a:p>
          </p:txBody>
        </p:sp>
        <p:pic>
          <p:nvPicPr>
            <p:cNvPr id="40" name="Graphic 87">
              <a:extLst>
                <a:ext uri="{FF2B5EF4-FFF2-40B4-BE49-F238E27FC236}">
                  <a16:creationId xmlns:a16="http://schemas.microsoft.com/office/drawing/2014/main" id="{E853DCCC-9882-5332-4BBF-D130640BFD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/>
          </p:blipFill>
          <p:spPr>
            <a:xfrm>
              <a:off x="7404770" y="3496378"/>
              <a:ext cx="381000" cy="381000"/>
            </a:xfrm>
            <a:prstGeom prst="rect">
              <a:avLst/>
            </a:prstGeom>
          </p:spPr>
        </p:pic>
        <p:cxnSp>
          <p:nvCxnSpPr>
            <p:cNvPr id="41" name="カギ線コネクタ 53">
              <a:extLst>
                <a:ext uri="{FF2B5EF4-FFF2-40B4-BE49-F238E27FC236}">
                  <a16:creationId xmlns:a16="http://schemas.microsoft.com/office/drawing/2014/main" id="{09F184A7-F72A-538B-8356-B6FAEDBDBB87}"/>
                </a:ext>
              </a:extLst>
            </p:cNvPr>
            <p:cNvCxnSpPr>
              <a:cxnSpLocks/>
              <a:stCxn id="22" idx="3"/>
              <a:endCxn id="35" idx="1"/>
            </p:cNvCxnSpPr>
            <p:nvPr/>
          </p:nvCxnSpPr>
          <p:spPr>
            <a:xfrm>
              <a:off x="5718975" y="4246983"/>
              <a:ext cx="2166272" cy="458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44" name="Graphic 18">
              <a:extLst>
                <a:ext uri="{FF2B5EF4-FFF2-40B4-BE49-F238E27FC236}">
                  <a16:creationId xmlns:a16="http://schemas.microsoft.com/office/drawing/2014/main" id="{7608A812-F093-967B-1102-5CCF62E381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/>
          </p:blipFill>
          <p:spPr bwMode="auto">
            <a:xfrm>
              <a:off x="9553662" y="3986966"/>
              <a:ext cx="547200" cy="54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" name="TextBox 12">
              <a:extLst>
                <a:ext uri="{FF2B5EF4-FFF2-40B4-BE49-F238E27FC236}">
                  <a16:creationId xmlns:a16="http://schemas.microsoft.com/office/drawing/2014/main" id="{7A9ED419-00AD-B03A-C711-3F590F5CD7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56903" y="1941846"/>
              <a:ext cx="1540852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 dirty="0" err="1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トークンの有効性</a:t>
              </a:r>
              <a:endParaRPr lang="en-US" altLang="en-US" sz="12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  <a:p>
              <a:pPr algn="ctr" eaLnBrk="1" hangingPunct="1"/>
              <a:r>
                <a:rPr lang="en-US" altLang="en-US" sz="1200" dirty="0" err="1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確認</a:t>
              </a:r>
              <a:endParaRPr lang="en-US" altLang="en-US" sz="12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148280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72673991-03FC-BF42-D552-54E336873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/>
              <a:t>5-2-1-3</a:t>
            </a:r>
            <a:r>
              <a:rPr kumimoji="1" lang="en-US" altLang="ja-JP" dirty="0"/>
              <a:t>. </a:t>
            </a:r>
            <a:r>
              <a:rPr kumimoji="1" lang="ja-JP" altLang="en-US" dirty="0"/>
              <a:t>利用者認証</a:t>
            </a:r>
            <a:r>
              <a:rPr kumimoji="1" lang="en-US" altLang="ja-JP" dirty="0"/>
              <a:t>_</a:t>
            </a:r>
            <a:r>
              <a:rPr kumimoji="1" lang="ja-JP" altLang="en-US" dirty="0"/>
              <a:t>ユーザ認証機能（職員向け）</a:t>
            </a:r>
            <a:br>
              <a:rPr kumimoji="1" lang="en-US" altLang="ja-JP" dirty="0"/>
            </a:br>
            <a:r>
              <a:rPr kumimoji="1" lang="ja-JP" altLang="en-US" sz="3600" dirty="0"/>
              <a:t>（パターン</a:t>
            </a:r>
            <a:r>
              <a:rPr kumimoji="1" lang="en-US" altLang="ja-JP" sz="3600" dirty="0"/>
              <a:t>1 </a:t>
            </a:r>
            <a:r>
              <a:rPr kumimoji="1" lang="ja-JP" altLang="en-US" sz="3600" dirty="0"/>
              <a:t>外部</a:t>
            </a:r>
            <a:r>
              <a:rPr kumimoji="1" lang="en-US" altLang="ja-JP" sz="3600" dirty="0"/>
              <a:t>ID</a:t>
            </a:r>
            <a:r>
              <a:rPr kumimoji="1" lang="ja-JP" altLang="en-US" sz="3600" dirty="0"/>
              <a:t>プロバイダ連携）</a:t>
            </a: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66DAD6D6-6725-A89E-24CB-0E4C7A13F85C}"/>
              </a:ext>
            </a:extLst>
          </p:cNvPr>
          <p:cNvGrpSpPr/>
          <p:nvPr/>
        </p:nvGrpSpPr>
        <p:grpSpPr>
          <a:xfrm>
            <a:off x="3543895" y="2316879"/>
            <a:ext cx="10912873" cy="6431766"/>
            <a:chOff x="268119" y="1017247"/>
            <a:chExt cx="10912873" cy="6431766"/>
          </a:xfrm>
        </p:grpSpPr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95295508-0744-3FC6-86B7-006DA8E02AEF}"/>
                </a:ext>
              </a:extLst>
            </p:cNvPr>
            <p:cNvSpPr/>
            <p:nvPr/>
          </p:nvSpPr>
          <p:spPr>
            <a:xfrm>
              <a:off x="4675439" y="1657403"/>
              <a:ext cx="2375053" cy="4315787"/>
            </a:xfrm>
            <a:prstGeom prst="rect">
              <a:avLst/>
            </a:prstGeom>
            <a:solidFill>
              <a:srgbClr val="45DAFF">
                <a:alpha val="30196"/>
              </a:srgbClr>
            </a:solidFill>
            <a:ln w="28575">
              <a:noFill/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/>
              <a:endParaRPr kumimoji="1" lang="en-US" altLang="ja-JP" sz="16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endParaRPr>
            </a:p>
          </p:txBody>
        </p:sp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B48C14C1-FCF6-2AF8-8711-54DC69458138}"/>
                </a:ext>
              </a:extLst>
            </p:cNvPr>
            <p:cNvSpPr/>
            <p:nvPr/>
          </p:nvSpPr>
          <p:spPr>
            <a:xfrm>
              <a:off x="7050493" y="3201460"/>
              <a:ext cx="3990925" cy="2182021"/>
            </a:xfrm>
            <a:prstGeom prst="rect">
              <a:avLst/>
            </a:prstGeom>
            <a:solidFill>
              <a:srgbClr val="45DAFF">
                <a:alpha val="30196"/>
              </a:srgbClr>
            </a:solidFill>
            <a:ln w="28575">
              <a:noFill/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/>
              <a:r>
                <a:rPr kumimoji="1" lang="ja-JP" altLang="en-US" sz="1600" dirty="0">
                  <a:solidFill>
                    <a:schemeClr val="tx1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利用者認証</a:t>
              </a:r>
              <a:r>
                <a:rPr kumimoji="1" lang="en-US" altLang="ja-JP" sz="1600" dirty="0">
                  <a:solidFill>
                    <a:schemeClr val="tx1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_</a:t>
              </a:r>
              <a:r>
                <a:rPr kumimoji="1" lang="ja-JP" altLang="en-US" sz="1600" dirty="0">
                  <a:solidFill>
                    <a:schemeClr val="tx1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ユーザ認証機能（職員向け）</a:t>
              </a:r>
              <a:endParaRPr kumimoji="1" lang="en-US" altLang="ja-JP" sz="16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endParaRPr>
            </a:p>
          </p:txBody>
        </p:sp>
        <p:pic>
          <p:nvPicPr>
            <p:cNvPr id="7" name="Graphic 17">
              <a:extLst>
                <a:ext uri="{FF2B5EF4-FFF2-40B4-BE49-F238E27FC236}">
                  <a16:creationId xmlns:a16="http://schemas.microsoft.com/office/drawing/2014/main" id="{22E39E52-B66A-204C-5807-C407D6B200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 bwMode="auto">
            <a:xfrm>
              <a:off x="5170335" y="3972663"/>
              <a:ext cx="548640" cy="548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9">
              <a:extLst>
                <a:ext uri="{FF2B5EF4-FFF2-40B4-BE49-F238E27FC236}">
                  <a16:creationId xmlns:a16="http://schemas.microsoft.com/office/drawing/2014/main" id="{698CE1B6-8934-E59C-79D4-5650927589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3087" y="4516719"/>
              <a:ext cx="224313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0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Amazon API Gateway</a:t>
              </a:r>
            </a:p>
            <a:p>
              <a:pPr algn="ctr" eaLnBrk="1" hangingPunct="1"/>
              <a:r>
                <a:rPr lang="ja-JP" altLang="en-US" sz="10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バックエンド</a:t>
              </a:r>
              <a:r>
                <a:rPr lang="en-US" altLang="ja-JP" sz="10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API</a:t>
              </a:r>
              <a:endParaRPr lang="en-US" altLang="en-US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</p:txBody>
        </p:sp>
        <p:sp>
          <p:nvSpPr>
            <p:cNvPr id="9" name="Rectangle 78">
              <a:extLst>
                <a:ext uri="{FF2B5EF4-FFF2-40B4-BE49-F238E27FC236}">
                  <a16:creationId xmlns:a16="http://schemas.microsoft.com/office/drawing/2014/main" id="{56EF1C8E-CDEB-7CDB-0462-C3FF185E3B64}"/>
                </a:ext>
              </a:extLst>
            </p:cNvPr>
            <p:cNvSpPr/>
            <p:nvPr/>
          </p:nvSpPr>
          <p:spPr>
            <a:xfrm>
              <a:off x="4349628" y="1018836"/>
              <a:ext cx="6831364" cy="6430177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2920" tIns="9144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chemeClr val="tx1"/>
                  </a:solidFill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AWS Cloud</a:t>
              </a:r>
            </a:p>
          </p:txBody>
        </p:sp>
        <p:pic>
          <p:nvPicPr>
            <p:cNvPr id="10" name="Graphic 79">
              <a:extLst>
                <a:ext uri="{FF2B5EF4-FFF2-40B4-BE49-F238E27FC236}">
                  <a16:creationId xmlns:a16="http://schemas.microsoft.com/office/drawing/2014/main" id="{D554DADC-DE06-F022-C53B-6D3C6FAB76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4349629" y="1017247"/>
              <a:ext cx="381000" cy="381000"/>
            </a:xfrm>
            <a:prstGeom prst="rect">
              <a:avLst/>
            </a:prstGeom>
          </p:spPr>
        </p:pic>
        <p:pic>
          <p:nvPicPr>
            <p:cNvPr id="11" name="Graphic 8">
              <a:extLst>
                <a:ext uri="{FF2B5EF4-FFF2-40B4-BE49-F238E27FC236}">
                  <a16:creationId xmlns:a16="http://schemas.microsoft.com/office/drawing/2014/main" id="{C34901FE-2ED5-20E4-7134-6FCB88F546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 bwMode="auto">
            <a:xfrm>
              <a:off x="5261775" y="5185700"/>
              <a:ext cx="365760" cy="365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2F9DA7F-6E03-E732-D83C-73AF2A9448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10102" y="5529231"/>
              <a:ext cx="86910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8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AWS WAF</a:t>
              </a:r>
            </a:p>
            <a:p>
              <a:pPr algn="ctr" eaLnBrk="1" hangingPunct="1"/>
              <a:r>
                <a:rPr lang="en-US" altLang="en-US" sz="8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API</a:t>
              </a:r>
              <a:r>
                <a:rPr lang="ja-JP" altLang="en-US" sz="8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保護</a:t>
              </a:r>
              <a:endParaRPr lang="en-US" altLang="ja-JP" sz="8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</p:txBody>
        </p:sp>
        <p:cxnSp>
          <p:nvCxnSpPr>
            <p:cNvPr id="13" name="直線矢印コネクタ 120">
              <a:extLst>
                <a:ext uri="{FF2B5EF4-FFF2-40B4-BE49-F238E27FC236}">
                  <a16:creationId xmlns:a16="http://schemas.microsoft.com/office/drawing/2014/main" id="{F99D27F4-8157-6D11-F569-96D44CB44947}"/>
                </a:ext>
              </a:extLst>
            </p:cNvPr>
            <p:cNvCxnSpPr>
              <a:cxnSpLocks/>
              <a:stCxn id="11" idx="0"/>
            </p:cNvCxnSpPr>
            <p:nvPr/>
          </p:nvCxnSpPr>
          <p:spPr>
            <a:xfrm flipV="1">
              <a:off x="5444655" y="4916829"/>
              <a:ext cx="1" cy="26887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4" name="Graphic 17">
              <a:extLst>
                <a:ext uri="{FF2B5EF4-FFF2-40B4-BE49-F238E27FC236}">
                  <a16:creationId xmlns:a16="http://schemas.microsoft.com/office/drawing/2014/main" id="{26F913E0-1E91-5EB1-E4D1-933AB3B539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/>
          </p:blipFill>
          <p:spPr bwMode="auto">
            <a:xfrm>
              <a:off x="5171055" y="2198569"/>
              <a:ext cx="547200" cy="54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Box 9">
              <a:extLst>
                <a:ext uri="{FF2B5EF4-FFF2-40B4-BE49-F238E27FC236}">
                  <a16:creationId xmlns:a16="http://schemas.microsoft.com/office/drawing/2014/main" id="{3D685A67-59E2-2B11-A379-18BD2F3F52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4217" y="2743338"/>
              <a:ext cx="1280877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0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Amazon Cognito</a:t>
              </a:r>
            </a:p>
            <a:p>
              <a:pPr algn="ctr" eaLnBrk="1" hangingPunct="1"/>
              <a:r>
                <a:rPr lang="en-US" altLang="en-US" sz="10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(</a:t>
              </a:r>
              <a:r>
                <a:rPr lang="en-US" altLang="en-US" sz="1000" dirty="0" err="1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ユーザプール</a:t>
              </a:r>
              <a:r>
                <a:rPr lang="en-US" altLang="en-US" sz="10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)</a:t>
              </a:r>
            </a:p>
            <a:p>
              <a:pPr algn="ctr" eaLnBrk="1" hangingPunct="1"/>
              <a:r>
                <a:rPr lang="en-US" altLang="en-US" sz="1000" dirty="0" err="1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IDプロバイダ連携</a:t>
              </a:r>
              <a:endParaRPr lang="en-US" altLang="en-US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</p:txBody>
        </p:sp>
        <p:cxnSp>
          <p:nvCxnSpPr>
            <p:cNvPr id="16" name="直線矢印コネクタ 120">
              <a:extLst>
                <a:ext uri="{FF2B5EF4-FFF2-40B4-BE49-F238E27FC236}">
                  <a16:creationId xmlns:a16="http://schemas.microsoft.com/office/drawing/2014/main" id="{5AC5ED9A-CD10-75AF-DBFA-4203F407E13C}"/>
                </a:ext>
              </a:extLst>
            </p:cNvPr>
            <p:cNvCxnSpPr>
              <a:cxnSpLocks/>
              <a:stCxn id="7" idx="0"/>
              <a:endCxn id="15" idx="2"/>
            </p:cNvCxnSpPr>
            <p:nvPr/>
          </p:nvCxnSpPr>
          <p:spPr>
            <a:xfrm flipV="1">
              <a:off x="5444655" y="3297336"/>
              <a:ext cx="1" cy="67532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TextBox 12">
              <a:extLst>
                <a:ext uri="{FF2B5EF4-FFF2-40B4-BE49-F238E27FC236}">
                  <a16:creationId xmlns:a16="http://schemas.microsoft.com/office/drawing/2014/main" id="{7F7F6890-FC76-FE5E-6475-2017840D68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70501" y="3417992"/>
              <a:ext cx="1540852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 dirty="0" err="1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トークンの有効性</a:t>
              </a:r>
              <a:endParaRPr lang="en-US" altLang="en-US" sz="12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  <a:p>
              <a:pPr algn="ctr" eaLnBrk="1" hangingPunct="1"/>
              <a:r>
                <a:rPr lang="en-US" altLang="en-US" sz="1200" dirty="0" err="1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確認</a:t>
              </a:r>
              <a:endParaRPr lang="en-US" altLang="en-US" sz="12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</p:txBody>
        </p:sp>
        <p:sp>
          <p:nvSpPr>
            <p:cNvPr id="18" name="Rectangle 115">
              <a:extLst>
                <a:ext uri="{FF2B5EF4-FFF2-40B4-BE49-F238E27FC236}">
                  <a16:creationId xmlns:a16="http://schemas.microsoft.com/office/drawing/2014/main" id="{2181474F-C23D-6F47-952B-941651489717}"/>
                </a:ext>
              </a:extLst>
            </p:cNvPr>
            <p:cNvSpPr/>
            <p:nvPr/>
          </p:nvSpPr>
          <p:spPr>
            <a:xfrm>
              <a:off x="7407263" y="1822378"/>
              <a:ext cx="3103555" cy="1297010"/>
            </a:xfrm>
            <a:prstGeom prst="rect">
              <a:avLst/>
            </a:prstGeom>
            <a:noFill/>
            <a:ln w="15875">
              <a:solidFill>
                <a:srgbClr val="7D899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12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9" name="TextBox 20">
              <a:extLst>
                <a:ext uri="{FF2B5EF4-FFF2-40B4-BE49-F238E27FC236}">
                  <a16:creationId xmlns:a16="http://schemas.microsoft.com/office/drawing/2014/main" id="{696FEDEA-69E3-F764-E2D8-FEFF3932DA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2195" y="1895577"/>
              <a:ext cx="144254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ja-JP" altLang="en-US" sz="160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連携機能</a:t>
              </a:r>
              <a:endPara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20" name="TextBox 20">
              <a:extLst>
                <a:ext uri="{FF2B5EF4-FFF2-40B4-BE49-F238E27FC236}">
                  <a16:creationId xmlns:a16="http://schemas.microsoft.com/office/drawing/2014/main" id="{0369F53E-EE09-5440-321E-598040EC5B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2194" y="2138736"/>
              <a:ext cx="2908502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ja-JP" sz="1200" dirty="0" err="1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WebAPI</a:t>
              </a:r>
              <a:r>
                <a:rPr lang="ja-JP" altLang="en-US" sz="120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を提供する他の機能ブロック</a:t>
              </a:r>
              <a:endParaRPr lang="en-US" altLang="ja-JP" sz="12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endParaRPr>
            </a:p>
            <a:p>
              <a:pPr eaLnBrk="1" hangingPunct="1"/>
              <a:endParaRPr lang="en-US" altLang="ja-JP" sz="12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endParaRPr>
            </a:p>
            <a:p>
              <a:pPr eaLnBrk="1" hangingPunct="1"/>
              <a:r>
                <a:rPr lang="ja-JP" altLang="en-US" sz="120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例</a:t>
              </a:r>
              <a:r>
                <a:rPr lang="en-US" altLang="ja-JP" sz="1200" dirty="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. </a:t>
              </a:r>
              <a:r>
                <a:rPr lang="ja-JP" altLang="en-US" sz="120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・</a:t>
              </a:r>
              <a:r>
                <a:rPr lang="en-US" altLang="ja-JP" sz="1200" dirty="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 </a:t>
              </a:r>
              <a:r>
                <a:rPr lang="ja-JP" altLang="en-US" sz="1200" dirty="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申請・届出</a:t>
              </a:r>
              <a:r>
                <a:rPr lang="en-US" altLang="ja-JP" sz="1200" dirty="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_</a:t>
              </a:r>
              <a:r>
                <a:rPr lang="ja-JP" altLang="en-US" sz="120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申請・届出機能</a:t>
              </a:r>
              <a:endParaRPr lang="en-US" altLang="ja-JP" sz="12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endParaRPr>
            </a:p>
            <a:p>
              <a:pPr eaLnBrk="1" hangingPunct="1"/>
              <a:r>
                <a:rPr lang="ja-JP" altLang="en-US" sz="120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　　</a:t>
              </a:r>
              <a:r>
                <a:rPr lang="en-US" altLang="ja-JP" sz="1200" dirty="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 </a:t>
              </a:r>
              <a:r>
                <a:rPr lang="ja-JP" altLang="en-US" sz="120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・</a:t>
              </a:r>
              <a:r>
                <a:rPr lang="en-US" altLang="ja-JP" sz="1200" dirty="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 </a:t>
              </a:r>
              <a:r>
                <a:rPr lang="ja-JP" altLang="en-US" sz="1200" dirty="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コンテンツ管理</a:t>
              </a:r>
              <a:r>
                <a:rPr lang="en-US" altLang="ja-JP" sz="1200" dirty="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_</a:t>
              </a:r>
              <a:r>
                <a:rPr lang="en" altLang="ja-JP" sz="1200" dirty="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Web</a:t>
              </a:r>
              <a:r>
                <a:rPr lang="ja-JP" altLang="en-US" sz="120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ページ</a:t>
              </a:r>
              <a:br>
                <a:rPr lang="en-US" altLang="ja-JP" sz="120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</a:br>
              <a:r>
                <a:rPr lang="en-US" altLang="ja-JP" sz="120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      </a:t>
              </a:r>
              <a:r>
                <a:rPr lang="en-US" altLang="ja-JP" sz="1200" dirty="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(</a:t>
              </a:r>
              <a:r>
                <a:rPr lang="ja-JP" altLang="en-US" sz="120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動的コンテンツ</a:t>
              </a:r>
              <a:r>
                <a:rPr lang="en-US" altLang="ja-JP" sz="1200" dirty="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)</a:t>
              </a:r>
              <a:r>
                <a:rPr lang="ja-JP" altLang="en-US" sz="120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公開機能</a:t>
              </a:r>
              <a:endParaRPr lang="en-US" altLang="ja-JP" sz="12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endParaRPr>
            </a:p>
          </p:txBody>
        </p:sp>
        <p:cxnSp>
          <p:nvCxnSpPr>
            <p:cNvPr id="21" name="直線矢印コネクタ 120">
              <a:extLst>
                <a:ext uri="{FF2B5EF4-FFF2-40B4-BE49-F238E27FC236}">
                  <a16:creationId xmlns:a16="http://schemas.microsoft.com/office/drawing/2014/main" id="{2EDB3DEF-8F05-7F94-147D-8440A631D080}"/>
                </a:ext>
              </a:extLst>
            </p:cNvPr>
            <p:cNvCxnSpPr>
              <a:cxnSpLocks/>
              <a:stCxn id="18" idx="1"/>
              <a:endCxn id="14" idx="3"/>
            </p:cNvCxnSpPr>
            <p:nvPr/>
          </p:nvCxnSpPr>
          <p:spPr>
            <a:xfrm flipH="1">
              <a:off x="5718255" y="2470883"/>
              <a:ext cx="1689008" cy="128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TextBox 12">
              <a:extLst>
                <a:ext uri="{FF2B5EF4-FFF2-40B4-BE49-F238E27FC236}">
                  <a16:creationId xmlns:a16="http://schemas.microsoft.com/office/drawing/2014/main" id="{ECAFBCCE-992B-ABA1-6BD3-45327777F6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2172" y="5372124"/>
              <a:ext cx="664814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 dirty="0" err="1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利用者</a:t>
              </a:r>
              <a:endParaRPr lang="en-US" altLang="en-US" sz="12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  <a:p>
              <a:pPr algn="ctr" eaLnBrk="1" hangingPunct="1"/>
              <a:r>
                <a:rPr lang="en-US" altLang="en-US" sz="12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(</a:t>
              </a:r>
              <a:r>
                <a:rPr lang="en-US" altLang="en-US" sz="1200" dirty="0" err="1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職員</a:t>
              </a:r>
              <a:r>
                <a:rPr lang="en-US" altLang="en-US" sz="12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)</a:t>
              </a:r>
            </a:p>
          </p:txBody>
        </p:sp>
        <p:pic>
          <p:nvPicPr>
            <p:cNvPr id="25" name="Graphic 23">
              <a:extLst>
                <a:ext uri="{FF2B5EF4-FFF2-40B4-BE49-F238E27FC236}">
                  <a16:creationId xmlns:a16="http://schemas.microsoft.com/office/drawing/2014/main" id="{2FE7FB82-9DC3-FB6A-DEE4-B82546A241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/>
          </p:blipFill>
          <p:spPr bwMode="auto">
            <a:xfrm flipH="1">
              <a:off x="1389629" y="4902224"/>
              <a:ext cx="469900" cy="469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Rectangle 115">
              <a:extLst>
                <a:ext uri="{FF2B5EF4-FFF2-40B4-BE49-F238E27FC236}">
                  <a16:creationId xmlns:a16="http://schemas.microsoft.com/office/drawing/2014/main" id="{6AE983DB-50A5-E81D-0E7C-0C1327C11A8D}"/>
                </a:ext>
              </a:extLst>
            </p:cNvPr>
            <p:cNvSpPr/>
            <p:nvPr/>
          </p:nvSpPr>
          <p:spPr>
            <a:xfrm>
              <a:off x="505367" y="1837080"/>
              <a:ext cx="2238423" cy="1068518"/>
            </a:xfrm>
            <a:prstGeom prst="rect">
              <a:avLst/>
            </a:prstGeom>
            <a:noFill/>
            <a:ln w="15875">
              <a:solidFill>
                <a:srgbClr val="7D899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12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27" name="TextBox 20">
              <a:extLst>
                <a:ext uri="{FF2B5EF4-FFF2-40B4-BE49-F238E27FC236}">
                  <a16:creationId xmlns:a16="http://schemas.microsoft.com/office/drawing/2014/main" id="{054A53AB-1432-35AE-A5DC-0651CC096E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9300" y="1902382"/>
              <a:ext cx="204721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ja-JP" altLang="en-US" sz="160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外部</a:t>
              </a:r>
              <a:r>
                <a:rPr lang="en-US" altLang="ja-JP" sz="1600" dirty="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ID</a:t>
              </a:r>
              <a:r>
                <a:rPr lang="ja-JP" altLang="en-US" sz="160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プロバイダ</a:t>
              </a:r>
              <a:endPara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28" name="TextBox 20">
              <a:extLst>
                <a:ext uri="{FF2B5EF4-FFF2-40B4-BE49-F238E27FC236}">
                  <a16:creationId xmlns:a16="http://schemas.microsoft.com/office/drawing/2014/main" id="{C8A32A1B-015C-86B0-929D-B513DF693D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0893" y="2201637"/>
              <a:ext cx="1953821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ja-JP" altLang="en-US" sz="120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職員を認証する主体。</a:t>
              </a:r>
              <a:endParaRPr lang="en-US" altLang="ja-JP" sz="12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  <a:p>
              <a:pPr eaLnBrk="1" hangingPunct="1"/>
              <a:r>
                <a:rPr lang="en-US" altLang="ja-JP" sz="12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OpenID Connect</a:t>
              </a:r>
              <a:r>
                <a:rPr lang="ja-JP" altLang="en-US" sz="120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の</a:t>
              </a:r>
              <a:r>
                <a:rPr lang="en-US" altLang="ja-JP" sz="12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OP</a:t>
              </a:r>
              <a:r>
                <a:rPr lang="ja-JP" altLang="en-US" sz="120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に相当する</a:t>
              </a:r>
              <a:r>
                <a:rPr lang="en-US" altLang="ja-JP" sz="12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IdP</a:t>
              </a:r>
              <a:r>
                <a:rPr lang="ja-JP" altLang="en-US" sz="120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。</a:t>
              </a:r>
              <a:endPara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</p:txBody>
        </p:sp>
        <p:cxnSp>
          <p:nvCxnSpPr>
            <p:cNvPr id="29" name="直線矢印コネクタ 120">
              <a:extLst>
                <a:ext uri="{FF2B5EF4-FFF2-40B4-BE49-F238E27FC236}">
                  <a16:creationId xmlns:a16="http://schemas.microsoft.com/office/drawing/2014/main" id="{50698464-32B2-7AE8-8653-B55632CF78C3}"/>
                </a:ext>
              </a:extLst>
            </p:cNvPr>
            <p:cNvCxnSpPr>
              <a:cxnSpLocks/>
              <a:stCxn id="25" idx="0"/>
              <a:endCxn id="26" idx="2"/>
            </p:cNvCxnSpPr>
            <p:nvPr/>
          </p:nvCxnSpPr>
          <p:spPr>
            <a:xfrm flipV="1">
              <a:off x="1624579" y="2905598"/>
              <a:ext cx="0" cy="199662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TextBox 12">
              <a:extLst>
                <a:ext uri="{FF2B5EF4-FFF2-40B4-BE49-F238E27FC236}">
                  <a16:creationId xmlns:a16="http://schemas.microsoft.com/office/drawing/2014/main" id="{1928D54A-CAE5-F175-8838-74A667646D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8119" y="3989250"/>
              <a:ext cx="1540852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 dirty="0" err="1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ログイン</a:t>
              </a:r>
              <a:endParaRPr lang="en-US" altLang="en-US" sz="12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  <a:p>
              <a:pPr algn="ctr" eaLnBrk="1" hangingPunct="1"/>
              <a:r>
                <a:rPr lang="en-US" altLang="en-US" sz="12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(</a:t>
              </a:r>
              <a:r>
                <a:rPr lang="en-US" altLang="en-US" sz="1200" dirty="0" err="1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ID&amp;パスワードを</a:t>
              </a:r>
              <a:endParaRPr lang="en-US" altLang="en-US" sz="12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  <a:p>
              <a:pPr algn="ctr" eaLnBrk="1" hangingPunct="1"/>
              <a:r>
                <a:rPr lang="en-US" altLang="en-US" sz="1200" dirty="0" err="1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入力</a:t>
              </a:r>
              <a:r>
                <a:rPr lang="en-US" altLang="en-US" sz="12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)</a:t>
              </a:r>
            </a:p>
          </p:txBody>
        </p:sp>
        <p:cxnSp>
          <p:nvCxnSpPr>
            <p:cNvPr id="31" name="カギ線コネクタ 27">
              <a:extLst>
                <a:ext uri="{FF2B5EF4-FFF2-40B4-BE49-F238E27FC236}">
                  <a16:creationId xmlns:a16="http://schemas.microsoft.com/office/drawing/2014/main" id="{5E7116B1-9A58-56FC-14DB-7F815B58EA66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1859055" y="2608815"/>
              <a:ext cx="3312000" cy="2412000"/>
            </a:xfrm>
            <a:prstGeom prst="bentConnector3">
              <a:avLst>
                <a:gd name="adj1" fmla="val 64477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TextBox 12">
              <a:extLst>
                <a:ext uri="{FF2B5EF4-FFF2-40B4-BE49-F238E27FC236}">
                  <a16:creationId xmlns:a16="http://schemas.microsoft.com/office/drawing/2014/main" id="{E835D23D-B71B-3B63-0CC8-2D6F4234FB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79774" y="3458655"/>
              <a:ext cx="1540852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 dirty="0" err="1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トークン</a:t>
              </a:r>
              <a:endParaRPr lang="en-US" altLang="en-US" sz="12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  <a:p>
              <a:pPr algn="ctr" eaLnBrk="1" hangingPunct="1"/>
              <a:r>
                <a:rPr lang="en-US" altLang="en-US" sz="1200" dirty="0" err="1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発行</a:t>
              </a:r>
              <a:endParaRPr lang="en-US" altLang="en-US" sz="12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</p:txBody>
        </p:sp>
        <p:cxnSp>
          <p:nvCxnSpPr>
            <p:cNvPr id="33" name="直線矢印コネクタ 120">
              <a:extLst>
                <a:ext uri="{FF2B5EF4-FFF2-40B4-BE49-F238E27FC236}">
                  <a16:creationId xmlns:a16="http://schemas.microsoft.com/office/drawing/2014/main" id="{59621A61-C2BF-A6BA-41DD-47B854DFF3A0}"/>
                </a:ext>
              </a:extLst>
            </p:cNvPr>
            <p:cNvCxnSpPr>
              <a:cxnSpLocks/>
            </p:cNvCxnSpPr>
            <p:nvPr/>
          </p:nvCxnSpPr>
          <p:spPr>
            <a:xfrm>
              <a:off x="2738694" y="2358435"/>
              <a:ext cx="2431641" cy="0"/>
            </a:xfrm>
            <a:prstGeom prst="straightConnector1">
              <a:avLst/>
            </a:prstGeom>
            <a:ln>
              <a:prstDash val="lgDash"/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4" name="TextBox 12">
              <a:extLst>
                <a:ext uri="{FF2B5EF4-FFF2-40B4-BE49-F238E27FC236}">
                  <a16:creationId xmlns:a16="http://schemas.microsoft.com/office/drawing/2014/main" id="{1A96D75E-EEFE-A12E-DB33-CAECD5882B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52126" y="2061699"/>
              <a:ext cx="1540852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 dirty="0" err="1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IDプロバイダとの連携</a:t>
              </a:r>
              <a:endParaRPr lang="en-US" altLang="en-US" sz="12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</p:txBody>
        </p:sp>
        <p:cxnSp>
          <p:nvCxnSpPr>
            <p:cNvPr id="35" name="カギ線コネクタ 51">
              <a:extLst>
                <a:ext uri="{FF2B5EF4-FFF2-40B4-BE49-F238E27FC236}">
                  <a16:creationId xmlns:a16="http://schemas.microsoft.com/office/drawing/2014/main" id="{590BF0D0-1B15-1F07-32BB-BBAD26B95CDA}"/>
                </a:ext>
              </a:extLst>
            </p:cNvPr>
            <p:cNvCxnSpPr>
              <a:cxnSpLocks/>
              <a:stCxn id="25" idx="1"/>
              <a:endCxn id="7" idx="1"/>
            </p:cNvCxnSpPr>
            <p:nvPr/>
          </p:nvCxnSpPr>
          <p:spPr>
            <a:xfrm flipV="1">
              <a:off x="1859529" y="4246983"/>
              <a:ext cx="3310806" cy="890191"/>
            </a:xfrm>
            <a:prstGeom prst="bentConnector3">
              <a:avLst>
                <a:gd name="adj1" fmla="val 65157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6" name="TextBox 12">
              <a:extLst>
                <a:ext uri="{FF2B5EF4-FFF2-40B4-BE49-F238E27FC236}">
                  <a16:creationId xmlns:a16="http://schemas.microsoft.com/office/drawing/2014/main" id="{3DABD669-FA88-11C0-BBDC-8C80E781DA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79774" y="5129943"/>
              <a:ext cx="1540852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 dirty="0" err="1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API呼び出し</a:t>
              </a:r>
              <a:endParaRPr lang="en-US" altLang="en-US" sz="12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  <a:p>
              <a:pPr algn="ctr" eaLnBrk="1" hangingPunct="1"/>
              <a:r>
                <a:rPr lang="en-US" altLang="en-US" sz="12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(</a:t>
              </a:r>
              <a:r>
                <a:rPr lang="en-US" altLang="en-US" sz="1200" dirty="0" err="1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トークン含む</a:t>
              </a:r>
              <a:r>
                <a:rPr lang="en-US" altLang="en-US" sz="12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)</a:t>
              </a:r>
            </a:p>
          </p:txBody>
        </p:sp>
        <p:sp>
          <p:nvSpPr>
            <p:cNvPr id="37" name="Rectangle 115">
              <a:extLst>
                <a:ext uri="{FF2B5EF4-FFF2-40B4-BE49-F238E27FC236}">
                  <a16:creationId xmlns:a16="http://schemas.microsoft.com/office/drawing/2014/main" id="{ABA296D6-C8EF-7239-253E-51BF448D6122}"/>
                </a:ext>
              </a:extLst>
            </p:cNvPr>
            <p:cNvSpPr/>
            <p:nvPr/>
          </p:nvSpPr>
          <p:spPr>
            <a:xfrm>
              <a:off x="4675439" y="6102867"/>
              <a:ext cx="4438791" cy="1036667"/>
            </a:xfrm>
            <a:prstGeom prst="rect">
              <a:avLst/>
            </a:prstGeom>
            <a:noFill/>
            <a:ln w="15875">
              <a:solidFill>
                <a:srgbClr val="7D899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12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</p:txBody>
        </p:sp>
        <p:sp>
          <p:nvSpPr>
            <p:cNvPr id="38" name="TextBox 20">
              <a:extLst>
                <a:ext uri="{FF2B5EF4-FFF2-40B4-BE49-F238E27FC236}">
                  <a16:creationId xmlns:a16="http://schemas.microsoft.com/office/drawing/2014/main" id="{48D2A914-F09C-AE7F-69D7-1568C3155F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99231" y="6301971"/>
              <a:ext cx="1750173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ja-JP" altLang="en-US" sz="160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連携機能</a:t>
              </a:r>
              <a:endPara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  <a:p>
              <a:r>
                <a:rPr lang="ja-JP" altLang="en-US" sz="1200">
                  <a:latin typeface="Meiryo UI" panose="020B0604030504040204" pitchFamily="34" charset="-128"/>
                  <a:ea typeface="Meiryo UI" panose="020B0604030504040204" pitchFamily="34" charset="-128"/>
                </a:rPr>
                <a:t>アプリケーションのトップ画面を表示</a:t>
              </a:r>
              <a:endParaRPr lang="ja-JP">
                <a:latin typeface="Meiryo UI" panose="020B0604030504040204" pitchFamily="34" charset="-128"/>
                <a:ea typeface="Meiryo UI" panose="020B0604030504040204" pitchFamily="34" charset="-128"/>
              </a:endParaRPr>
            </a:p>
          </p:txBody>
        </p:sp>
        <p:sp>
          <p:nvSpPr>
            <p:cNvPr id="39" name="TextBox 20">
              <a:extLst>
                <a:ext uri="{FF2B5EF4-FFF2-40B4-BE49-F238E27FC236}">
                  <a16:creationId xmlns:a16="http://schemas.microsoft.com/office/drawing/2014/main" id="{DEC251A8-FF3F-1E38-A421-0532F5185A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69325" y="6220641"/>
              <a:ext cx="258968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ja-JP" altLang="en-US" sz="12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例</a:t>
              </a:r>
              <a:endParaRPr lang="en-US" altLang="ja-JP" sz="12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  <a:p>
              <a:pPr marL="285750" indent="-285750" eaLnBrk="1" hangingPunct="1">
                <a:buFont typeface="Arial" panose="020B0604020202020204" pitchFamily="34" charset="0"/>
                <a:buChar char="•"/>
              </a:pPr>
              <a:r>
                <a:rPr lang="ja-JP" altLang="en-US" sz="12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コンテンツ管理</a:t>
              </a:r>
              <a:r>
                <a:rPr lang="en-US" altLang="ja-JP" sz="12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_</a:t>
              </a:r>
              <a:r>
                <a:rPr lang="en" altLang="ja-JP" sz="12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Web</a:t>
              </a:r>
              <a:r>
                <a:rPr lang="ja-JP" altLang="en-US" sz="120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ページ</a:t>
              </a:r>
              <a:r>
                <a:rPr lang="en-US" altLang="ja-JP" sz="12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(</a:t>
              </a:r>
              <a:r>
                <a:rPr lang="ja-JP" altLang="en-US" sz="120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静的コンテンツ</a:t>
              </a:r>
              <a:r>
                <a:rPr lang="en-US" altLang="ja-JP" sz="12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)</a:t>
              </a:r>
              <a:r>
                <a:rPr lang="ja-JP" altLang="en-US" sz="120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公開機能</a:t>
              </a:r>
              <a:endParaRPr lang="en-US" altLang="ja-JP" sz="12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</p:txBody>
        </p:sp>
        <p:cxnSp>
          <p:nvCxnSpPr>
            <p:cNvPr id="40" name="カギ線コネクタ 63">
              <a:extLst>
                <a:ext uri="{FF2B5EF4-FFF2-40B4-BE49-F238E27FC236}">
                  <a16:creationId xmlns:a16="http://schemas.microsoft.com/office/drawing/2014/main" id="{C4F4F701-83C7-0D63-E913-41C6CDBBA065}"/>
                </a:ext>
              </a:extLst>
            </p:cNvPr>
            <p:cNvCxnSpPr>
              <a:cxnSpLocks/>
              <a:stCxn id="24" idx="2"/>
              <a:endCxn id="37" idx="1"/>
            </p:cNvCxnSpPr>
            <p:nvPr/>
          </p:nvCxnSpPr>
          <p:spPr>
            <a:xfrm rot="16200000" flipH="1">
              <a:off x="2756303" y="4702065"/>
              <a:ext cx="787412" cy="3050860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41" name="Graphic 10">
              <a:extLst>
                <a:ext uri="{FF2B5EF4-FFF2-40B4-BE49-F238E27FC236}">
                  <a16:creationId xmlns:a16="http://schemas.microsoft.com/office/drawing/2014/main" id="{40D3A789-ED8C-C523-B78E-7FA8A26432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/>
          </p:blipFill>
          <p:spPr bwMode="auto">
            <a:xfrm>
              <a:off x="7885247" y="3973121"/>
              <a:ext cx="548640" cy="548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TextBox 20">
              <a:extLst>
                <a:ext uri="{FF2B5EF4-FFF2-40B4-BE49-F238E27FC236}">
                  <a16:creationId xmlns:a16="http://schemas.microsoft.com/office/drawing/2014/main" id="{D2FB5890-0207-7B01-0ABE-478C806D16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13392" y="4534166"/>
              <a:ext cx="2292350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0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AWS Lambda</a:t>
              </a:r>
            </a:p>
            <a:p>
              <a:pPr algn="ctr" eaLnBrk="1" hangingPunct="1"/>
              <a:r>
                <a:rPr lang="ja-JP" altLang="en-US" sz="100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ユーザ情報</a:t>
              </a:r>
              <a:endPara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  <a:p>
              <a:pPr algn="ctr" eaLnBrk="1" hangingPunct="1"/>
              <a:r>
                <a:rPr lang="ja-JP" altLang="en-US" sz="100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管理関数</a:t>
              </a:r>
              <a:endParaRPr lang="en-US" altLang="en-US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</p:txBody>
        </p:sp>
        <p:sp>
          <p:nvSpPr>
            <p:cNvPr id="43" name="TextBox 9">
              <a:extLst>
                <a:ext uri="{FF2B5EF4-FFF2-40B4-BE49-F238E27FC236}">
                  <a16:creationId xmlns:a16="http://schemas.microsoft.com/office/drawing/2014/main" id="{F14983AA-18FF-E781-6E94-64CAC20DB4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34908" y="4527634"/>
              <a:ext cx="2243137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0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Amazon </a:t>
              </a:r>
              <a:r>
                <a:rPr lang="en-US" altLang="en-US" sz="1000" dirty="0" err="1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DocumentDB</a:t>
              </a:r>
              <a:endParaRPr lang="en-US" altLang="en-US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  <a:p>
              <a:pPr algn="ctr" eaLnBrk="1" hangingPunct="1"/>
              <a:r>
                <a:rPr lang="ja-JP" altLang="en-US" sz="100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ユーザ情報保管</a:t>
              </a:r>
              <a:endPara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  <a:p>
              <a:pPr algn="ctr" eaLnBrk="1" hangingPunct="1"/>
              <a:r>
                <a:rPr lang="ja-JP" altLang="en-US" sz="10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データベース</a:t>
              </a:r>
              <a:endParaRPr lang="en-US" altLang="en-US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</p:txBody>
        </p:sp>
        <p:cxnSp>
          <p:nvCxnSpPr>
            <p:cNvPr id="44" name="直線矢印コネクタ 120">
              <a:extLst>
                <a:ext uri="{FF2B5EF4-FFF2-40B4-BE49-F238E27FC236}">
                  <a16:creationId xmlns:a16="http://schemas.microsoft.com/office/drawing/2014/main" id="{F743EDFE-1D1C-EE33-D364-63BA9E5F0DFA}"/>
                </a:ext>
              </a:extLst>
            </p:cNvPr>
            <p:cNvCxnSpPr>
              <a:cxnSpLocks/>
              <a:stCxn id="41" idx="3"/>
            </p:cNvCxnSpPr>
            <p:nvPr/>
          </p:nvCxnSpPr>
          <p:spPr>
            <a:xfrm flipV="1">
              <a:off x="8433887" y="4242857"/>
              <a:ext cx="1119775" cy="458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5" name="Rectangle 86">
              <a:extLst>
                <a:ext uri="{FF2B5EF4-FFF2-40B4-BE49-F238E27FC236}">
                  <a16:creationId xmlns:a16="http://schemas.microsoft.com/office/drawing/2014/main" id="{F5A07BD9-8638-93A6-D79D-8C5D4CD80838}"/>
                </a:ext>
              </a:extLst>
            </p:cNvPr>
            <p:cNvSpPr/>
            <p:nvPr/>
          </p:nvSpPr>
          <p:spPr>
            <a:xfrm>
              <a:off x="7404772" y="3486643"/>
              <a:ext cx="3170917" cy="1730101"/>
            </a:xfrm>
            <a:prstGeom prst="rect">
              <a:avLst/>
            </a:prstGeom>
            <a:noFill/>
            <a:ln w="15875">
              <a:solidFill>
                <a:srgbClr val="8C4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2920" tIns="9144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ln w="0"/>
                  <a:solidFill>
                    <a:schemeClr val="tx1"/>
                  </a:solidFill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Virtual private cloud (VPC)</a:t>
              </a:r>
            </a:p>
          </p:txBody>
        </p:sp>
        <p:pic>
          <p:nvPicPr>
            <p:cNvPr id="46" name="Graphic 87">
              <a:extLst>
                <a:ext uri="{FF2B5EF4-FFF2-40B4-BE49-F238E27FC236}">
                  <a16:creationId xmlns:a16="http://schemas.microsoft.com/office/drawing/2014/main" id="{DED300FA-ED8C-37B1-5620-0088A7EFBC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/>
          </p:blipFill>
          <p:spPr>
            <a:xfrm>
              <a:off x="7404770" y="3496378"/>
              <a:ext cx="381000" cy="381000"/>
            </a:xfrm>
            <a:prstGeom prst="rect">
              <a:avLst/>
            </a:prstGeom>
          </p:spPr>
        </p:pic>
        <p:cxnSp>
          <p:nvCxnSpPr>
            <p:cNvPr id="47" name="カギ線コネクタ 93">
              <a:extLst>
                <a:ext uri="{FF2B5EF4-FFF2-40B4-BE49-F238E27FC236}">
                  <a16:creationId xmlns:a16="http://schemas.microsoft.com/office/drawing/2014/main" id="{2CF0F869-EB79-B223-13F6-EDBD4BBF532C}"/>
                </a:ext>
              </a:extLst>
            </p:cNvPr>
            <p:cNvCxnSpPr>
              <a:cxnSpLocks/>
              <a:stCxn id="7" idx="3"/>
              <a:endCxn id="41" idx="1"/>
            </p:cNvCxnSpPr>
            <p:nvPr/>
          </p:nvCxnSpPr>
          <p:spPr>
            <a:xfrm>
              <a:off x="5718975" y="4246983"/>
              <a:ext cx="2166272" cy="458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50" name="Graphic 18">
              <a:extLst>
                <a:ext uri="{FF2B5EF4-FFF2-40B4-BE49-F238E27FC236}">
                  <a16:creationId xmlns:a16="http://schemas.microsoft.com/office/drawing/2014/main" id="{BA16176F-F658-728C-949C-79EF72208F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/>
          </p:blipFill>
          <p:spPr bwMode="auto">
            <a:xfrm>
              <a:off x="9553662" y="3986966"/>
              <a:ext cx="547200" cy="54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" name="TextBox 12">
              <a:extLst>
                <a:ext uri="{FF2B5EF4-FFF2-40B4-BE49-F238E27FC236}">
                  <a16:creationId xmlns:a16="http://schemas.microsoft.com/office/drawing/2014/main" id="{6E729F2E-4FD0-01FC-9A1D-C3243409FD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56903" y="1941846"/>
              <a:ext cx="1540852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 dirty="0" err="1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トークンの有効性</a:t>
              </a:r>
              <a:endParaRPr lang="en-US" altLang="en-US" sz="12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  <a:p>
              <a:pPr algn="ctr" eaLnBrk="1" hangingPunct="1"/>
              <a:r>
                <a:rPr lang="en-US" altLang="en-US" sz="1200" dirty="0" err="1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確認</a:t>
              </a:r>
              <a:endParaRPr lang="en-US" altLang="en-US" sz="12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796234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SLIDEVIEWED" val="256,1,Slide1"/>
</p:tagLst>
</file>

<file path=ppt/theme/theme1.xml><?xml version="1.0" encoding="utf-8"?>
<a:theme xmlns:a="http://schemas.openxmlformats.org/drawingml/2006/main" name="デジタル庁_20210907">
  <a:themeElements>
    <a:clrScheme name="デジタル庁_20210907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デジタル庁_20210907">
  <a:themeElements>
    <a:clrScheme name="デジタル庁_20210907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67a13a2-b7d6-4b06-bbad-68d095cc83b1">
      <Terms xmlns="http://schemas.microsoft.com/office/infopath/2007/PartnerControls"/>
    </lcf76f155ced4ddcb4097134ff3c332f>
    <TaxCatchAll xmlns="8b59d28c-3c55-481d-8880-20df7a3fa045" xsi:nil="true"/>
    <_x30b9__x30c6__x30fc__x30bf__x30b9_ xmlns="867a13a2-b7d6-4b06-bbad-68d095cc83b1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B076C98E87AD4447844C5FCC03FF68E5" ma:contentTypeVersion="16" ma:contentTypeDescription="新しいドキュメントを作成します。" ma:contentTypeScope="" ma:versionID="caf962b0a7d3a2f8ad9658285a793d61">
  <xsd:schema xmlns:xsd="http://www.w3.org/2001/XMLSchema" xmlns:xs="http://www.w3.org/2001/XMLSchema" xmlns:p="http://schemas.microsoft.com/office/2006/metadata/properties" xmlns:ns2="867a13a2-b7d6-4b06-bbad-68d095cc83b1" xmlns:ns3="8b59d28c-3c55-481d-8880-20df7a3fa045" targetNamespace="http://schemas.microsoft.com/office/2006/metadata/properties" ma:root="true" ma:fieldsID="e5a749b914ced6d58ff659658d11a3d0" ns2:_="" ns3:_="">
    <xsd:import namespace="867a13a2-b7d6-4b06-bbad-68d095cc83b1"/>
    <xsd:import namespace="8b59d28c-3c55-481d-8880-20df7a3fa04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_x30b9__x30c6__x30fc__x30bf__x30b9_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7a13a2-b7d6-4b06-bbad-68d095cc83b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画像タグ" ma:readOnly="false" ma:fieldId="{5cf76f15-5ced-4ddc-b409-7134ff3c332f}" ma:taxonomyMulti="true" ma:sspId="4f27f6d2-b90d-46ae-b7ea-1d0a9165af3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_x30b9__x30c6__x30fc__x30bf__x30b9_" ma:index="18" nillable="true" ma:displayName="ステータス" ma:format="Dropdown" ma:internalName="_x30b9__x30c6__x30fc__x30bf__x30b9_">
      <xsd:simpleType>
        <xsd:restriction base="dms:Text">
          <xsd:maxLength value="255"/>
        </xsd:restriction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59d28c-3c55-481d-8880-20df7a3fa045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a94134c-4362-4761-9d0b-cf1a6516789e}" ma:internalName="TaxCatchAll" ma:showField="CatchAllData" ma:web="8b59d28c-3c55-481d-8880-20df7a3fa04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531FDAC-9EB5-40DB-9747-4B784224596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A8794C2-1961-435F-8F75-47BE58D63AA2}">
  <ds:schemaRefs>
    <ds:schemaRef ds:uri="http://schemas.microsoft.com/office/2006/metadata/properties"/>
    <ds:schemaRef ds:uri="http://schemas.microsoft.com/office/infopath/2007/PartnerControls"/>
    <ds:schemaRef ds:uri="867a13a2-b7d6-4b06-bbad-68d095cc83b1"/>
    <ds:schemaRef ds:uri="8b59d28c-3c55-481d-8880-20df7a3fa045"/>
  </ds:schemaRefs>
</ds:datastoreItem>
</file>

<file path=customXml/itemProps3.xml><?xml version="1.0" encoding="utf-8"?>
<ds:datastoreItem xmlns:ds="http://schemas.openxmlformats.org/officeDocument/2006/customXml" ds:itemID="{2D9E0B23-B73F-4F70-B547-443AD9E195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7a13a2-b7d6-4b06-bbad-68d095cc83b1"/>
    <ds:schemaRef ds:uri="8b59d28c-3c55-481d-8880-20df7a3fa04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5095</Words>
  <Application>Microsoft Office PowerPoint</Application>
  <PresentationFormat>ユーザー設定</PresentationFormat>
  <Paragraphs>1501</Paragraphs>
  <Slides>38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38</vt:i4>
      </vt:variant>
    </vt:vector>
  </HeadingPairs>
  <TitlesOfParts>
    <vt:vector size="48" baseType="lpstr">
      <vt:lpstr>Arial</vt:lpstr>
      <vt:lpstr>メイリオ</vt:lpstr>
      <vt:lpstr>Calibri</vt:lpstr>
      <vt:lpstr>Amazon Ember</vt:lpstr>
      <vt:lpstr>Meiryo UI</vt:lpstr>
      <vt:lpstr>Helvetica</vt:lpstr>
      <vt:lpstr>Roboto</vt:lpstr>
      <vt:lpstr>メイリオ</vt:lpstr>
      <vt:lpstr>Arial,Sans-Serif</vt:lpstr>
      <vt:lpstr>デジタル庁_20210907</vt:lpstr>
      <vt:lpstr>リファレンスアーキテクチャ ブロック実現例（AWS） 非機能ブロック</vt:lpstr>
      <vt:lpstr>5-2-1-1. 利用者認証_ユーザ認証機能（国民向け） （パターン1 公的個人認証サービスを利用）</vt:lpstr>
      <vt:lpstr>5-2-1-1. 利用者認証_ユーザ認証機能（国民向け） （パターン2 OSS利用）</vt:lpstr>
      <vt:lpstr>5-2-1-1. 利用者認証_ユーザ認証機能（国民向け） （パターン3 ソーシャルログイン機能利用）</vt:lpstr>
      <vt:lpstr>5-2-1-1. 利用者認証_ユーザ認証機能（国民向け） （パターン4 小規模システム向け）</vt:lpstr>
      <vt:lpstr>5-2-1-1. 利用者認証_ユーザ認証機能（国民向け） （パターン5 AWSリソースへの直接アクセス）</vt:lpstr>
      <vt:lpstr>5-2-1-2. 利用者認証_ユーザ認証機能（企業ユーザ向け）  （パターン1 gBizID連携）</vt:lpstr>
      <vt:lpstr>5-2-1-2. 利用者認証_ユーザ認証機能（企業ユーザ向け）  （パターン2 小規模システム向け）</vt:lpstr>
      <vt:lpstr>5-2-1-3. 利用者認証_ユーザ認証機能（職員向け） （パターン1 外部IDプロバイダ連携）</vt:lpstr>
      <vt:lpstr>5-2-1-3. 利用者認証_ユーザ認証機能（職員向け） （パターン2 小規模システム向け）</vt:lpstr>
      <vt:lpstr>5-2-1-3. 利用者認証_ユーザ認証機能（職員向け） （パターン3 Active Directoryと連携）</vt:lpstr>
      <vt:lpstr>5-2-8-1. 外部連携_システム間認証機能 （パターン1 WebAPI呼び出しによる認証①）</vt:lpstr>
      <vt:lpstr>5-2-8-1. 外部連携_システム間認証機能 （パターン2 WebAPI呼び出しによる認証②）</vt:lpstr>
      <vt:lpstr>5-2-8-1. 外部連携_システム間認証機能 （パターン3 非同期連携、ファイル連携）</vt:lpstr>
      <vt:lpstr>5-2-11-1. セキュリティ_セキュリティ管理機能</vt:lpstr>
      <vt:lpstr>5-2-11-2. セキュリティ_通信を介した攻撃への保護</vt:lpstr>
      <vt:lpstr>5-2-11-3. セキュリティ_保管データの暗号化</vt:lpstr>
      <vt:lpstr>5-2-13-1. 構成管理_システム構成管理機能</vt:lpstr>
      <vt:lpstr>5-2-14-1. バックアップ_バックアップ機能</vt:lpstr>
      <vt:lpstr>5-2-15-1. オブザーバビリティ_システム監視機能</vt:lpstr>
      <vt:lpstr>5-2-15-2. オブザーバビリティ_サービス状態監視機能</vt:lpstr>
      <vt:lpstr>5-2-15-3. オブザーバビリティ_KPI可視化機能</vt:lpstr>
      <vt:lpstr>5-2-16-1. ログ管理_ログ管理機能（パターン1 ログ保管のみ）</vt:lpstr>
      <vt:lpstr>5-2-16-1. ログ管理_ログ管理機能（パターン2 ログ保管後、可視化/分析実施）</vt:lpstr>
      <vt:lpstr>5-2-17-1. CI/CD_CI/CDパイプライン機能（パターン1 コンテナアプリケーション）</vt:lpstr>
      <vt:lpstr>5-2-17-1. CI/CD_CI/CDパイプライン機能（パターン2 インフラリソース）</vt:lpstr>
      <vt:lpstr>5-2-18-1. データ共有_複数組織データ分離格納方法 （パターン1 Lake Formation＋マネジメントコンソール利用）</vt:lpstr>
      <vt:lpstr>5-2-18-1. データ共有_複数組織データ分離格納方法 （パターン2 Lake Formation＋アプリによる実装）</vt:lpstr>
      <vt:lpstr>5-2-19-1. 機械学習・AI_機械学習・AI機能 （パターン1 省庁内文書対応チャットボットによる業務効率化）</vt:lpstr>
      <vt:lpstr>5-2-19-1. 機械学習・AI_機械学習・AI機能 （パターン2 省庁内文書の作成補助による業務効率化）</vt:lpstr>
      <vt:lpstr>5-2-20-1. メンテナンス_DB直接メンテナンス機能 （パターン1 定常運用、Lambda経由での操作）</vt:lpstr>
      <vt:lpstr>5-2-20-1. メンテナンス_DB直接メンテナンス機能 （パターン2 定常運用、ECS経由での操作）</vt:lpstr>
      <vt:lpstr>5-2-20-1. メンテナンス_DB直接メンテナンス機能 （パターン3 非定常作業、AWSコンソール+SSMを介したEC2経由での操作）</vt:lpstr>
      <vt:lpstr>5-2-20-1. メンテナンス_DB直接メンテナンス機能 （パターン4 非定常作業、AWS CLI+SSMを介したEC2経由での操作）</vt:lpstr>
      <vt:lpstr>5-2-20-1. メンテナンス_DB直接メンテナンス機能 （パターン5 ⾮定常作業、AWS CLI+SSM+ポートフォワーディングを介したEC2経由での操作）</vt:lpstr>
      <vt:lpstr>5-2-20-1. メンテナンス_DB直接メンテナンス機能 （パターン6 非定常作業、AWSコンソール+CloudShell VPC environment経由での操作）</vt:lpstr>
      <vt:lpstr>5-2-20-2. メンテナンス_起動停止スケジューリング機能</vt:lpstr>
      <vt:lpstr>5-2-21-1. コスト管理_課金管理機能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modified xsi:type="dcterms:W3CDTF">2025-05-22T00:56:22Z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0x010100B076C98E87AD4447844C5FCC03FF68E5</vt:lpwstr>
  </property>
</Properties>
</file>